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7"/>
  </p:notesMasterIdLst>
  <p:sldIdLst>
    <p:sldId id="256" r:id="rId2"/>
    <p:sldId id="258" r:id="rId3"/>
    <p:sldId id="303" r:id="rId4"/>
    <p:sldId id="305" r:id="rId5"/>
    <p:sldId id="260" r:id="rId6"/>
    <p:sldId id="259" r:id="rId7"/>
    <p:sldId id="304"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22" r:id="rId21"/>
    <p:sldId id="319" r:id="rId22"/>
    <p:sldId id="320" r:id="rId23"/>
    <p:sldId id="318" r:id="rId24"/>
    <p:sldId id="321" r:id="rId25"/>
    <p:sldId id="323" r:id="rId26"/>
  </p:sldIdLst>
  <p:sldSz cx="9144000" cy="5143500" type="screen16x9"/>
  <p:notesSz cx="6858000" cy="9144000"/>
  <p:embeddedFontLst>
    <p:embeddedFont>
      <p:font typeface="Zen Antique" panose="020B0604020202020204" charset="-128"/>
      <p:regular r:id="rId28"/>
    </p:embeddedFont>
    <p:embeddedFont>
      <p:font typeface="Cabin" panose="020B0604020202020204" charset="0"/>
      <p:regular r:id="rId29"/>
      <p:bold r:id="rId30"/>
      <p:italic r:id="rId31"/>
      <p:boldItalic r:id="rId32"/>
    </p:embeddedFont>
    <p:embeddedFont>
      <p:font typeface="Calibri" panose="020F0502020204030204" pitchFamily="34" charset="0"/>
      <p:regular r:id="rId33"/>
      <p:bold r:id="rId34"/>
    </p:embeddedFont>
    <p:embeddedFont>
      <p:font typeface="Poppins" panose="00000500000000000000" pitchFamily="2" charset="0"/>
      <p:regular r:id="rId35"/>
      <p:bold r:id="rId36"/>
      <p:italic r:id="rId37"/>
      <p:boldItalic r:id="rId38"/>
    </p:embeddedFont>
    <p:embeddedFont>
      <p:font typeface="Ubuntu" panose="020B050403060203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33">
          <p15:clr>
            <a:srgbClr val="9AA0A6"/>
          </p15:clr>
        </p15:guide>
        <p15:guide id="2" pos="166">
          <p15:clr>
            <a:srgbClr val="9AA0A6"/>
          </p15:clr>
        </p15:guide>
        <p15:guide id="3" pos="5594">
          <p15:clr>
            <a:srgbClr val="9AA0A6"/>
          </p15:clr>
        </p15:guide>
        <p15:guide id="4" orient="horz" pos="3074">
          <p15:clr>
            <a:srgbClr val="9AA0A6"/>
          </p15:clr>
        </p15:guide>
        <p15:guide id="5" orient="horz" pos="16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DB434E-FD6A-4DAA-BA47-D65895517BC4}">
  <a:tblStyle styleId="{FEDB434E-FD6A-4DAA-BA47-D65895517BC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533"/>
        <p:guide pos="166"/>
        <p:guide pos="5594"/>
        <p:guide orient="horz" pos="3074"/>
        <p:guide orient="horz" pos="16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53fb2732f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53fb2732f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5411d82c9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5411d82c9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5126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3951c97b2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3951c97b2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6641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5411d82c9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5411d82c9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7055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3951c97b2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3951c97b2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5327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5411d82c9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5411d82c9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9734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3951c97b2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3951c97b2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7310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5411d82c9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5411d82c9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7516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3951c97b2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3951c97b2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9994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5411d82c9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5411d82c9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0486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3951c97b2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3951c97b2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1418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3951c97b2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3951c97b2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5411d82c9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5411d82c9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8744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5411d82c9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5411d82c9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69507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5411d82c9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5411d82c9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9344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3951c97b2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3951c97b2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2503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5411d82c9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5411d82c9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7437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3951c97b2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3951c97b2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5411d82c9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5411d82c9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3951c97b2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3951c97b2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9488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5411d82c9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5411d82c9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5848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3951c97b2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3951c97b2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9064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716000" y="4015698"/>
            <a:ext cx="4077000" cy="406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800"/>
              <a:buNone/>
              <a:defRPr sz="16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 name="Google Shape;10;p2"/>
          <p:cNvSpPr txBox="1">
            <a:spLocks noGrp="1"/>
          </p:cNvSpPr>
          <p:nvPr>
            <p:ph type="ctrTitle"/>
          </p:nvPr>
        </p:nvSpPr>
        <p:spPr>
          <a:xfrm>
            <a:off x="715975" y="2987706"/>
            <a:ext cx="7712100" cy="4461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5200"/>
              <a:buNone/>
              <a:defRPr b="0" i="0">
                <a:solidFill>
                  <a:schemeClr val="dk1"/>
                </a:solidFill>
                <a:latin typeface="Zen Antique"/>
                <a:ea typeface="Zen Antique"/>
                <a:cs typeface="Zen Antique"/>
                <a:sym typeface="Zen Antiqu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ctrTitle" idx="2"/>
          </p:nvPr>
        </p:nvSpPr>
        <p:spPr>
          <a:xfrm>
            <a:off x="715975" y="643625"/>
            <a:ext cx="7712100" cy="20751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5200"/>
              <a:buNone/>
              <a:defRPr sz="7300" b="0" i="0">
                <a:solidFill>
                  <a:schemeClr val="dk1"/>
                </a:solidFill>
                <a:latin typeface="Zen Antique"/>
                <a:ea typeface="Zen Antique"/>
                <a:cs typeface="Zen Antique"/>
                <a:sym typeface="Zen Antiqu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1968300" y="2056969"/>
            <a:ext cx="5207400" cy="841800"/>
          </a:xfrm>
          <a:prstGeom prst="rect">
            <a:avLst/>
          </a:prstGeom>
          <a:noFill/>
        </p:spPr>
        <p:txBody>
          <a:bodyPr spcFirstLastPara="1" wrap="square" lIns="91425" tIns="91425" rIns="91425" bIns="91425" anchor="t" anchorCtr="0">
            <a:noAutofit/>
          </a:bodyPr>
          <a:lstStyle>
            <a:lvl1pPr lvl="0">
              <a:lnSpc>
                <a:spcPct val="90000"/>
              </a:lnSpc>
              <a:spcBef>
                <a:spcPts val="0"/>
              </a:spcBef>
              <a:spcAft>
                <a:spcPts val="0"/>
              </a:spcAft>
              <a:buSzPts val="3600"/>
              <a:buNone/>
              <a:defRPr sz="57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715975" y="3746319"/>
            <a:ext cx="4324800" cy="50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 name="Google Shape;15;p3"/>
          <p:cNvSpPr txBox="1">
            <a:spLocks noGrp="1"/>
          </p:cNvSpPr>
          <p:nvPr>
            <p:ph type="title" idx="2" hasCustomPrompt="1"/>
          </p:nvPr>
        </p:nvSpPr>
        <p:spPr>
          <a:xfrm>
            <a:off x="3813900" y="1016044"/>
            <a:ext cx="1516200" cy="943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6"/>
              </a:buClr>
              <a:buSzPts val="4800"/>
              <a:buFont typeface="Poppins"/>
              <a:buNone/>
              <a:defRPr sz="8700" i="0"/>
            </a:lvl1pPr>
            <a:lvl2pPr lvl="1"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860625" y="929477"/>
            <a:ext cx="5506200" cy="1004100"/>
          </a:xfrm>
          <a:prstGeom prst="rect">
            <a:avLst/>
          </a:prstGeom>
          <a:noFill/>
        </p:spPr>
        <p:txBody>
          <a:bodyPr spcFirstLastPara="1" wrap="square" lIns="91425" tIns="91425" rIns="91425" bIns="91425" anchor="t" anchorCtr="0">
            <a:noAutofit/>
          </a:bodyPr>
          <a:lstStyle>
            <a:lvl1pPr lvl="0">
              <a:spcBef>
                <a:spcPts val="0"/>
              </a:spcBef>
              <a:spcAft>
                <a:spcPts val="0"/>
              </a:spcAft>
              <a:buSzPts val="4200"/>
              <a:buNone/>
              <a:defRPr sz="5000">
                <a:solidFill>
                  <a:schemeClr val="dk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6" name="Google Shape;36;p9"/>
          <p:cNvSpPr txBox="1">
            <a:spLocks noGrp="1"/>
          </p:cNvSpPr>
          <p:nvPr>
            <p:ph type="subTitle" idx="1"/>
          </p:nvPr>
        </p:nvSpPr>
        <p:spPr>
          <a:xfrm>
            <a:off x="860625" y="2051228"/>
            <a:ext cx="5506200" cy="1469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3"/>
        <p:cNvGrpSpPr/>
        <p:nvPr/>
      </p:nvGrpSpPr>
      <p:grpSpPr>
        <a:xfrm>
          <a:off x="0" y="0"/>
          <a:ext cx="0" cy="0"/>
          <a:chOff x="0" y="0"/>
          <a:chExt cx="0" cy="0"/>
        </a:xfrm>
      </p:grpSpPr>
      <p:sp>
        <p:nvSpPr>
          <p:cNvPr id="44" name="Google Shape;44;p13"/>
          <p:cNvSpPr txBox="1">
            <a:spLocks noGrp="1"/>
          </p:cNvSpPr>
          <p:nvPr>
            <p:ph type="subTitle" idx="1"/>
          </p:nvPr>
        </p:nvSpPr>
        <p:spPr>
          <a:xfrm>
            <a:off x="705757" y="2107505"/>
            <a:ext cx="2811000" cy="577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Cabin"/>
              <a:buNone/>
              <a:defRPr sz="1400"/>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45" name="Google Shape;45;p13"/>
          <p:cNvSpPr txBox="1">
            <a:spLocks noGrp="1"/>
          </p:cNvSpPr>
          <p:nvPr>
            <p:ph type="title" hasCustomPrompt="1"/>
          </p:nvPr>
        </p:nvSpPr>
        <p:spPr>
          <a:xfrm>
            <a:off x="1586857" y="1267500"/>
            <a:ext cx="1048800" cy="420000"/>
          </a:xfrm>
          <a:prstGeom prst="rect">
            <a:avLst/>
          </a:prstGeom>
          <a:gradFill>
            <a:gsLst>
              <a:gs pos="0">
                <a:schemeClr val="lt1"/>
              </a:gs>
              <a:gs pos="50000">
                <a:schemeClr val="lt1"/>
              </a:gs>
              <a:gs pos="100000">
                <a:srgbClr val="9CA1DF"/>
              </a:gs>
            </a:gsLst>
            <a:lin ang="18900732" scaled="0"/>
          </a:gradFill>
        </p:spPr>
        <p:txBody>
          <a:bodyPr spcFirstLastPara="1" wrap="square" lIns="91425" tIns="91425" rIns="91425" bIns="91425" anchor="ctr" anchorCtr="0">
            <a:noAutofit/>
          </a:bodyPr>
          <a:lstStyle>
            <a:lvl1pPr lvl="0" algn="ctr" rtl="0">
              <a:spcBef>
                <a:spcPts val="0"/>
              </a:spcBef>
              <a:spcAft>
                <a:spcPts val="0"/>
              </a:spcAft>
              <a:buClr>
                <a:schemeClr val="accent6"/>
              </a:buClr>
              <a:buSzPts val="2000"/>
              <a:buFont typeface="Poppins"/>
              <a:buNone/>
              <a:defRPr i="0"/>
            </a:lvl1pPr>
            <a:lvl2pPr lvl="1"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9pPr>
          </a:lstStyle>
          <a:p>
            <a:r>
              <a:t>xx%</a:t>
            </a:r>
          </a:p>
        </p:txBody>
      </p:sp>
      <p:sp>
        <p:nvSpPr>
          <p:cNvPr id="46" name="Google Shape;46;p13"/>
          <p:cNvSpPr txBox="1">
            <a:spLocks noGrp="1"/>
          </p:cNvSpPr>
          <p:nvPr>
            <p:ph type="subTitle" idx="2"/>
          </p:nvPr>
        </p:nvSpPr>
        <p:spPr>
          <a:xfrm>
            <a:off x="705757" y="1772181"/>
            <a:ext cx="2811000" cy="4200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400"/>
              <a:buFont typeface="Cabin"/>
              <a:buNone/>
              <a:defRPr sz="1800">
                <a:latin typeface="Zen Antique"/>
                <a:ea typeface="Zen Antique"/>
                <a:cs typeface="Zen Antique"/>
                <a:sym typeface="Zen Antique"/>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47" name="Google Shape;47;p13"/>
          <p:cNvSpPr txBox="1">
            <a:spLocks noGrp="1"/>
          </p:cNvSpPr>
          <p:nvPr>
            <p:ph type="ctrTitle" idx="3"/>
          </p:nvPr>
        </p:nvSpPr>
        <p:spPr>
          <a:xfrm>
            <a:off x="713250" y="384327"/>
            <a:ext cx="7717500" cy="577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8" name="Google Shape;48;p13"/>
          <p:cNvSpPr txBox="1">
            <a:spLocks noGrp="1"/>
          </p:cNvSpPr>
          <p:nvPr>
            <p:ph type="subTitle" idx="4"/>
          </p:nvPr>
        </p:nvSpPr>
        <p:spPr>
          <a:xfrm>
            <a:off x="705757" y="3869882"/>
            <a:ext cx="2811000" cy="577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Cabin"/>
              <a:buNone/>
              <a:defRPr sz="1400"/>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49" name="Google Shape;49;p13"/>
          <p:cNvSpPr txBox="1">
            <a:spLocks noGrp="1"/>
          </p:cNvSpPr>
          <p:nvPr>
            <p:ph type="title" idx="5" hasCustomPrompt="1"/>
          </p:nvPr>
        </p:nvSpPr>
        <p:spPr>
          <a:xfrm>
            <a:off x="1586857" y="3029875"/>
            <a:ext cx="1048800" cy="420000"/>
          </a:xfrm>
          <a:prstGeom prst="rect">
            <a:avLst/>
          </a:prstGeom>
          <a:gradFill>
            <a:gsLst>
              <a:gs pos="0">
                <a:schemeClr val="lt1"/>
              </a:gs>
              <a:gs pos="50000">
                <a:schemeClr val="lt1"/>
              </a:gs>
              <a:gs pos="100000">
                <a:srgbClr val="9CA1DF"/>
              </a:gs>
            </a:gsLst>
            <a:lin ang="18900732" scaled="0"/>
          </a:gradFill>
        </p:spPr>
        <p:txBody>
          <a:bodyPr spcFirstLastPara="1" wrap="square" lIns="91425" tIns="91425" rIns="91425" bIns="91425" anchor="ctr" anchorCtr="0">
            <a:noAutofit/>
          </a:bodyPr>
          <a:lstStyle>
            <a:lvl1pPr lvl="0" algn="ctr" rtl="0">
              <a:spcBef>
                <a:spcPts val="0"/>
              </a:spcBef>
              <a:spcAft>
                <a:spcPts val="0"/>
              </a:spcAft>
              <a:buClr>
                <a:schemeClr val="accent6"/>
              </a:buClr>
              <a:buSzPts val="2000"/>
              <a:buFont typeface="Poppins"/>
              <a:buNone/>
              <a:defRPr i="0"/>
            </a:lvl1pPr>
            <a:lvl2pPr lvl="1"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9pPr>
          </a:lstStyle>
          <a:p>
            <a:r>
              <a:t>xx%</a:t>
            </a:r>
          </a:p>
        </p:txBody>
      </p:sp>
      <p:sp>
        <p:nvSpPr>
          <p:cNvPr id="50" name="Google Shape;50;p13"/>
          <p:cNvSpPr txBox="1">
            <a:spLocks noGrp="1"/>
          </p:cNvSpPr>
          <p:nvPr>
            <p:ph type="subTitle" idx="6"/>
          </p:nvPr>
        </p:nvSpPr>
        <p:spPr>
          <a:xfrm>
            <a:off x="705757" y="3534557"/>
            <a:ext cx="2811000" cy="420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abin"/>
              <a:buNone/>
              <a:defRPr sz="1800">
                <a:latin typeface="Zen Antique"/>
                <a:ea typeface="Zen Antique"/>
                <a:cs typeface="Zen Antique"/>
                <a:sym typeface="Zen Antique"/>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51" name="Google Shape;51;p13"/>
          <p:cNvSpPr txBox="1">
            <a:spLocks noGrp="1"/>
          </p:cNvSpPr>
          <p:nvPr>
            <p:ph type="subTitle" idx="7"/>
          </p:nvPr>
        </p:nvSpPr>
        <p:spPr>
          <a:xfrm>
            <a:off x="3710728" y="2107505"/>
            <a:ext cx="2811000" cy="577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Cabin"/>
              <a:buNone/>
              <a:defRPr sz="1400"/>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52" name="Google Shape;52;p13"/>
          <p:cNvSpPr txBox="1">
            <a:spLocks noGrp="1"/>
          </p:cNvSpPr>
          <p:nvPr>
            <p:ph type="title" idx="8" hasCustomPrompt="1"/>
          </p:nvPr>
        </p:nvSpPr>
        <p:spPr>
          <a:xfrm>
            <a:off x="4591828" y="1267500"/>
            <a:ext cx="1048800" cy="420000"/>
          </a:xfrm>
          <a:prstGeom prst="rect">
            <a:avLst/>
          </a:prstGeom>
          <a:gradFill>
            <a:gsLst>
              <a:gs pos="0">
                <a:schemeClr val="lt1"/>
              </a:gs>
              <a:gs pos="50000">
                <a:schemeClr val="lt1"/>
              </a:gs>
              <a:gs pos="100000">
                <a:srgbClr val="9CA1DF"/>
              </a:gs>
            </a:gsLst>
            <a:lin ang="18900732" scaled="0"/>
          </a:gradFill>
        </p:spPr>
        <p:txBody>
          <a:bodyPr spcFirstLastPara="1" wrap="square" lIns="91425" tIns="91425" rIns="91425" bIns="91425" anchor="ctr" anchorCtr="0">
            <a:noAutofit/>
          </a:bodyPr>
          <a:lstStyle>
            <a:lvl1pPr lvl="0" algn="ctr" rtl="0">
              <a:spcBef>
                <a:spcPts val="0"/>
              </a:spcBef>
              <a:spcAft>
                <a:spcPts val="0"/>
              </a:spcAft>
              <a:buClr>
                <a:schemeClr val="accent6"/>
              </a:buClr>
              <a:buSzPts val="2000"/>
              <a:buFont typeface="Poppins"/>
              <a:buNone/>
              <a:defRPr i="0"/>
            </a:lvl1pPr>
            <a:lvl2pPr lvl="1"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9pPr>
          </a:lstStyle>
          <a:p>
            <a:r>
              <a:t>xx%</a:t>
            </a:r>
          </a:p>
        </p:txBody>
      </p:sp>
      <p:sp>
        <p:nvSpPr>
          <p:cNvPr id="53" name="Google Shape;53;p13"/>
          <p:cNvSpPr txBox="1">
            <a:spLocks noGrp="1"/>
          </p:cNvSpPr>
          <p:nvPr>
            <p:ph type="subTitle" idx="9"/>
          </p:nvPr>
        </p:nvSpPr>
        <p:spPr>
          <a:xfrm>
            <a:off x="3710728" y="1772181"/>
            <a:ext cx="2811000" cy="420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abin"/>
              <a:buNone/>
              <a:defRPr sz="1800">
                <a:latin typeface="Zen Antique"/>
                <a:ea typeface="Zen Antique"/>
                <a:cs typeface="Zen Antique"/>
                <a:sym typeface="Zen Antique"/>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54" name="Google Shape;54;p13"/>
          <p:cNvSpPr txBox="1">
            <a:spLocks noGrp="1"/>
          </p:cNvSpPr>
          <p:nvPr>
            <p:ph type="subTitle" idx="13"/>
          </p:nvPr>
        </p:nvSpPr>
        <p:spPr>
          <a:xfrm>
            <a:off x="3710728" y="3869882"/>
            <a:ext cx="2811000" cy="577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Cabin"/>
              <a:buNone/>
              <a:defRPr sz="1400"/>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55" name="Google Shape;55;p13"/>
          <p:cNvSpPr txBox="1">
            <a:spLocks noGrp="1"/>
          </p:cNvSpPr>
          <p:nvPr>
            <p:ph type="title" idx="14" hasCustomPrompt="1"/>
          </p:nvPr>
        </p:nvSpPr>
        <p:spPr>
          <a:xfrm>
            <a:off x="4591828" y="3029875"/>
            <a:ext cx="1048800" cy="420000"/>
          </a:xfrm>
          <a:prstGeom prst="rect">
            <a:avLst/>
          </a:prstGeom>
          <a:gradFill>
            <a:gsLst>
              <a:gs pos="0">
                <a:schemeClr val="lt1"/>
              </a:gs>
              <a:gs pos="50000">
                <a:schemeClr val="lt1"/>
              </a:gs>
              <a:gs pos="100000">
                <a:srgbClr val="9CA1DF"/>
              </a:gs>
            </a:gsLst>
            <a:lin ang="18900732" scaled="0"/>
          </a:gradFill>
        </p:spPr>
        <p:txBody>
          <a:bodyPr spcFirstLastPara="1" wrap="square" lIns="91425" tIns="91425" rIns="91425" bIns="91425" anchor="ctr" anchorCtr="0">
            <a:noAutofit/>
          </a:bodyPr>
          <a:lstStyle>
            <a:lvl1pPr lvl="0" algn="ctr" rtl="0">
              <a:spcBef>
                <a:spcPts val="0"/>
              </a:spcBef>
              <a:spcAft>
                <a:spcPts val="0"/>
              </a:spcAft>
              <a:buClr>
                <a:schemeClr val="accent6"/>
              </a:buClr>
              <a:buSzPts val="2000"/>
              <a:buFont typeface="Poppins"/>
              <a:buNone/>
              <a:defRPr i="0"/>
            </a:lvl1pPr>
            <a:lvl2pPr lvl="1"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9pPr>
          </a:lstStyle>
          <a:p>
            <a:r>
              <a:t>xx%</a:t>
            </a:r>
          </a:p>
        </p:txBody>
      </p:sp>
      <p:sp>
        <p:nvSpPr>
          <p:cNvPr id="56" name="Google Shape;56;p13"/>
          <p:cNvSpPr txBox="1">
            <a:spLocks noGrp="1"/>
          </p:cNvSpPr>
          <p:nvPr>
            <p:ph type="subTitle" idx="15"/>
          </p:nvPr>
        </p:nvSpPr>
        <p:spPr>
          <a:xfrm>
            <a:off x="3710728" y="3534557"/>
            <a:ext cx="2811000" cy="420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abin"/>
              <a:buNone/>
              <a:defRPr sz="1800">
                <a:latin typeface="Zen Antique"/>
                <a:ea typeface="Zen Antique"/>
                <a:cs typeface="Zen Antique"/>
                <a:sym typeface="Zen Antique"/>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41"/>
        <p:cNvGrpSpPr/>
        <p:nvPr/>
      </p:nvGrpSpPr>
      <p:grpSpPr>
        <a:xfrm>
          <a:off x="0" y="0"/>
          <a:ext cx="0" cy="0"/>
          <a:chOff x="0" y="0"/>
          <a:chExt cx="0" cy="0"/>
        </a:xfrm>
      </p:grpSpPr>
      <p:sp>
        <p:nvSpPr>
          <p:cNvPr id="142" name="Google Shape;142;p27"/>
          <p:cNvSpPr/>
          <p:nvPr/>
        </p:nvSpPr>
        <p:spPr>
          <a:xfrm>
            <a:off x="6631025" y="1540725"/>
            <a:ext cx="2064600" cy="2064600"/>
          </a:xfrm>
          <a:prstGeom prst="ellipse">
            <a:avLst/>
          </a:prstGeom>
          <a:gradFill>
            <a:gsLst>
              <a:gs pos="0">
                <a:srgbClr val="FFFFFF"/>
              </a:gs>
              <a:gs pos="100000">
                <a:srgbClr val="9CA1D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7"/>
          <p:cNvSpPr/>
          <p:nvPr/>
        </p:nvSpPr>
        <p:spPr>
          <a:xfrm rot="5400000">
            <a:off x="5957350" y="1957275"/>
            <a:ext cx="4613400" cy="1231500"/>
          </a:xfrm>
          <a:prstGeom prst="rect">
            <a:avLst/>
          </a:prstGeom>
          <a:gradFill>
            <a:gsLst>
              <a:gs pos="0">
                <a:schemeClr val="lt1"/>
              </a:gs>
              <a:gs pos="38000">
                <a:schemeClr val="dk2"/>
              </a:gs>
              <a:gs pos="74000">
                <a:schemeClr val="accent1"/>
              </a:gs>
              <a:gs pos="100000">
                <a:schemeClr val="dk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Zen Antique"/>
              <a:buNone/>
              <a:defRPr sz="3000">
                <a:solidFill>
                  <a:schemeClr val="dk1"/>
                </a:solidFill>
                <a:latin typeface="Zen Antique"/>
                <a:ea typeface="Zen Antique"/>
                <a:cs typeface="Zen Antique"/>
                <a:sym typeface="Zen Antique"/>
              </a:defRPr>
            </a:lvl1pPr>
            <a:lvl2pPr lvl="1">
              <a:spcBef>
                <a:spcPts val="0"/>
              </a:spcBef>
              <a:spcAft>
                <a:spcPts val="0"/>
              </a:spcAft>
              <a:buClr>
                <a:schemeClr val="dk1"/>
              </a:buClr>
              <a:buSzPts val="3000"/>
              <a:buFont typeface="Zen Antique"/>
              <a:buNone/>
              <a:defRPr sz="3000" b="1">
                <a:solidFill>
                  <a:schemeClr val="dk1"/>
                </a:solidFill>
                <a:latin typeface="Zen Antique"/>
                <a:ea typeface="Zen Antique"/>
                <a:cs typeface="Zen Antique"/>
                <a:sym typeface="Zen Antique"/>
              </a:defRPr>
            </a:lvl2pPr>
            <a:lvl3pPr lvl="2">
              <a:spcBef>
                <a:spcPts val="0"/>
              </a:spcBef>
              <a:spcAft>
                <a:spcPts val="0"/>
              </a:spcAft>
              <a:buClr>
                <a:schemeClr val="dk1"/>
              </a:buClr>
              <a:buSzPts val="3000"/>
              <a:buFont typeface="Zen Antique"/>
              <a:buNone/>
              <a:defRPr sz="3000" b="1">
                <a:solidFill>
                  <a:schemeClr val="dk1"/>
                </a:solidFill>
                <a:latin typeface="Zen Antique"/>
                <a:ea typeface="Zen Antique"/>
                <a:cs typeface="Zen Antique"/>
                <a:sym typeface="Zen Antique"/>
              </a:defRPr>
            </a:lvl3pPr>
            <a:lvl4pPr lvl="3">
              <a:spcBef>
                <a:spcPts val="0"/>
              </a:spcBef>
              <a:spcAft>
                <a:spcPts val="0"/>
              </a:spcAft>
              <a:buClr>
                <a:schemeClr val="dk1"/>
              </a:buClr>
              <a:buSzPts val="3000"/>
              <a:buFont typeface="Zen Antique"/>
              <a:buNone/>
              <a:defRPr sz="3000" b="1">
                <a:solidFill>
                  <a:schemeClr val="dk1"/>
                </a:solidFill>
                <a:latin typeface="Zen Antique"/>
                <a:ea typeface="Zen Antique"/>
                <a:cs typeface="Zen Antique"/>
                <a:sym typeface="Zen Antique"/>
              </a:defRPr>
            </a:lvl4pPr>
            <a:lvl5pPr lvl="4">
              <a:spcBef>
                <a:spcPts val="0"/>
              </a:spcBef>
              <a:spcAft>
                <a:spcPts val="0"/>
              </a:spcAft>
              <a:buClr>
                <a:schemeClr val="dk1"/>
              </a:buClr>
              <a:buSzPts val="3000"/>
              <a:buFont typeface="Zen Antique"/>
              <a:buNone/>
              <a:defRPr sz="3000" b="1">
                <a:solidFill>
                  <a:schemeClr val="dk1"/>
                </a:solidFill>
                <a:latin typeface="Zen Antique"/>
                <a:ea typeface="Zen Antique"/>
                <a:cs typeface="Zen Antique"/>
                <a:sym typeface="Zen Antique"/>
              </a:defRPr>
            </a:lvl5pPr>
            <a:lvl6pPr lvl="5">
              <a:spcBef>
                <a:spcPts val="0"/>
              </a:spcBef>
              <a:spcAft>
                <a:spcPts val="0"/>
              </a:spcAft>
              <a:buClr>
                <a:schemeClr val="dk1"/>
              </a:buClr>
              <a:buSzPts val="3000"/>
              <a:buFont typeface="Zen Antique"/>
              <a:buNone/>
              <a:defRPr sz="3000" b="1">
                <a:solidFill>
                  <a:schemeClr val="dk1"/>
                </a:solidFill>
                <a:latin typeface="Zen Antique"/>
                <a:ea typeface="Zen Antique"/>
                <a:cs typeface="Zen Antique"/>
                <a:sym typeface="Zen Antique"/>
              </a:defRPr>
            </a:lvl6pPr>
            <a:lvl7pPr lvl="6">
              <a:spcBef>
                <a:spcPts val="0"/>
              </a:spcBef>
              <a:spcAft>
                <a:spcPts val="0"/>
              </a:spcAft>
              <a:buClr>
                <a:schemeClr val="dk1"/>
              </a:buClr>
              <a:buSzPts val="3000"/>
              <a:buFont typeface="Zen Antique"/>
              <a:buNone/>
              <a:defRPr sz="3000" b="1">
                <a:solidFill>
                  <a:schemeClr val="dk1"/>
                </a:solidFill>
                <a:latin typeface="Zen Antique"/>
                <a:ea typeface="Zen Antique"/>
                <a:cs typeface="Zen Antique"/>
                <a:sym typeface="Zen Antique"/>
              </a:defRPr>
            </a:lvl7pPr>
            <a:lvl8pPr lvl="7">
              <a:spcBef>
                <a:spcPts val="0"/>
              </a:spcBef>
              <a:spcAft>
                <a:spcPts val="0"/>
              </a:spcAft>
              <a:buClr>
                <a:schemeClr val="dk1"/>
              </a:buClr>
              <a:buSzPts val="3000"/>
              <a:buFont typeface="Zen Antique"/>
              <a:buNone/>
              <a:defRPr sz="3000" b="1">
                <a:solidFill>
                  <a:schemeClr val="dk1"/>
                </a:solidFill>
                <a:latin typeface="Zen Antique"/>
                <a:ea typeface="Zen Antique"/>
                <a:cs typeface="Zen Antique"/>
                <a:sym typeface="Zen Antique"/>
              </a:defRPr>
            </a:lvl8pPr>
            <a:lvl9pPr lvl="8">
              <a:spcBef>
                <a:spcPts val="0"/>
              </a:spcBef>
              <a:spcAft>
                <a:spcPts val="0"/>
              </a:spcAft>
              <a:buClr>
                <a:schemeClr val="dk1"/>
              </a:buClr>
              <a:buSzPts val="3000"/>
              <a:buFont typeface="Zen Antique"/>
              <a:buNone/>
              <a:defRPr sz="3000" b="1">
                <a:solidFill>
                  <a:schemeClr val="dk1"/>
                </a:solidFill>
                <a:latin typeface="Zen Antique"/>
                <a:ea typeface="Zen Antique"/>
                <a:cs typeface="Zen Antique"/>
                <a:sym typeface="Zen Antique"/>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1pPr>
            <a:lvl2pPr marL="914400" lvl="1" indent="-317500">
              <a:lnSpc>
                <a:spcPct val="100000"/>
              </a:lnSpc>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2pPr>
            <a:lvl3pPr marL="1371600" lvl="2" indent="-317500">
              <a:lnSpc>
                <a:spcPct val="100000"/>
              </a:lnSpc>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3pPr>
            <a:lvl4pPr marL="1828800" lvl="3" indent="-317500">
              <a:lnSpc>
                <a:spcPct val="100000"/>
              </a:lnSpc>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4pPr>
            <a:lvl5pPr marL="2286000" lvl="4" indent="-317500">
              <a:lnSpc>
                <a:spcPct val="100000"/>
              </a:lnSpc>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5pPr>
            <a:lvl6pPr marL="2743200" lvl="5" indent="-317500">
              <a:lnSpc>
                <a:spcPct val="100000"/>
              </a:lnSpc>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6pPr>
            <a:lvl7pPr marL="3200400" lvl="6" indent="-317500">
              <a:lnSpc>
                <a:spcPct val="100000"/>
              </a:lnSpc>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7pPr>
            <a:lvl8pPr marL="3657600" lvl="7" indent="-317500">
              <a:lnSpc>
                <a:spcPct val="100000"/>
              </a:lnSpc>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8pPr>
            <a:lvl9pPr marL="4114800" lvl="8" indent="-317500">
              <a:lnSpc>
                <a:spcPct val="100000"/>
              </a:lnSpc>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59" r:id="rId5"/>
    <p:sldLayoutId id="214748367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1">
          <p15:clr>
            <a:srgbClr val="EA4335"/>
          </p15:clr>
        </p15:guide>
        <p15:guide id="2" orient="horz" pos="2906">
          <p15:clr>
            <a:srgbClr val="EA4335"/>
          </p15:clr>
        </p15:guide>
        <p15:guide id="3" pos="451">
          <p15:clr>
            <a:srgbClr val="EA4335"/>
          </p15:clr>
        </p15:guide>
        <p15:guide id="4" pos="5309">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2"/>
          <p:cNvSpPr/>
          <p:nvPr/>
        </p:nvSpPr>
        <p:spPr>
          <a:xfrm>
            <a:off x="263800" y="3648300"/>
            <a:ext cx="8616000" cy="1231500"/>
          </a:xfrm>
          <a:prstGeom prst="rect">
            <a:avLst/>
          </a:prstGeom>
          <a:gradFill>
            <a:gsLst>
              <a:gs pos="0">
                <a:schemeClr val="lt1"/>
              </a:gs>
              <a:gs pos="38000">
                <a:schemeClr val="dk2"/>
              </a:gs>
              <a:gs pos="74000">
                <a:schemeClr val="accent1"/>
              </a:gs>
              <a:gs pos="100000">
                <a:schemeClr val="dk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2"/>
          <p:cNvSpPr/>
          <p:nvPr/>
        </p:nvSpPr>
        <p:spPr>
          <a:xfrm>
            <a:off x="-984125" y="-1413350"/>
            <a:ext cx="3400200" cy="3400200"/>
          </a:xfrm>
          <a:prstGeom prst="ellipse">
            <a:avLst/>
          </a:prstGeom>
          <a:gradFill>
            <a:gsLst>
              <a:gs pos="0">
                <a:srgbClr val="FFFFFF"/>
              </a:gs>
              <a:gs pos="100000">
                <a:srgbClr val="9CA1D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2"/>
          <p:cNvSpPr/>
          <p:nvPr/>
        </p:nvSpPr>
        <p:spPr>
          <a:xfrm>
            <a:off x="6167250" y="0"/>
            <a:ext cx="2985300" cy="2985300"/>
          </a:xfrm>
          <a:prstGeom prst="ellipse">
            <a:avLst/>
          </a:prstGeom>
          <a:gradFill>
            <a:gsLst>
              <a:gs pos="0">
                <a:schemeClr val="lt1"/>
              </a:gs>
              <a:gs pos="50000">
                <a:schemeClr val="lt1"/>
              </a:gs>
              <a:gs pos="100000">
                <a:srgbClr val="9CA1DF"/>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2"/>
          <p:cNvSpPr txBox="1">
            <a:spLocks noGrp="1"/>
          </p:cNvSpPr>
          <p:nvPr>
            <p:ph type="subTitle" idx="1"/>
          </p:nvPr>
        </p:nvSpPr>
        <p:spPr>
          <a:xfrm>
            <a:off x="715975" y="4528791"/>
            <a:ext cx="4077000" cy="40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400" dirty="0"/>
              <a:t>Ibrahim Moustafa 202000938</a:t>
            </a:r>
          </a:p>
          <a:p>
            <a:pPr marL="0" lvl="0" indent="0" algn="l" rtl="0">
              <a:spcBef>
                <a:spcPts val="0"/>
              </a:spcBef>
              <a:spcAft>
                <a:spcPts val="0"/>
              </a:spcAft>
              <a:buNone/>
            </a:pPr>
            <a:r>
              <a:rPr lang="en-US" sz="1400" dirty="0"/>
              <a:t>Youssef Abbas – 202001428</a:t>
            </a:r>
          </a:p>
          <a:p>
            <a:pPr marL="0" lvl="0" indent="0" algn="l" rtl="0">
              <a:spcBef>
                <a:spcPts val="0"/>
              </a:spcBef>
              <a:spcAft>
                <a:spcPts val="0"/>
              </a:spcAft>
              <a:buNone/>
            </a:pPr>
            <a:r>
              <a:rPr lang="en-US" sz="1400" dirty="0"/>
              <a:t>Abdelrahman Medhat – 202002045</a:t>
            </a:r>
          </a:p>
          <a:p>
            <a:pPr marL="0" lvl="0" indent="0" algn="l" rtl="0">
              <a:spcBef>
                <a:spcPts val="0"/>
              </a:spcBef>
              <a:spcAft>
                <a:spcPts val="0"/>
              </a:spcAft>
              <a:buNone/>
            </a:pPr>
            <a:r>
              <a:rPr lang="en-US" sz="1400" dirty="0"/>
              <a:t>Maryam Walid – 202000148</a:t>
            </a:r>
          </a:p>
          <a:p>
            <a:pPr marL="0" lvl="0" indent="0" algn="l" rtl="0">
              <a:spcBef>
                <a:spcPts val="0"/>
              </a:spcBef>
              <a:spcAft>
                <a:spcPts val="0"/>
              </a:spcAft>
              <a:buNone/>
            </a:pPr>
            <a:r>
              <a:rPr lang="en-US" sz="1400" dirty="0"/>
              <a:t>Youssef Mohsen - 202000941</a:t>
            </a:r>
            <a:endParaRPr sz="1400" dirty="0"/>
          </a:p>
        </p:txBody>
      </p:sp>
      <p:cxnSp>
        <p:nvCxnSpPr>
          <p:cNvPr id="161" name="Google Shape;161;p32"/>
          <p:cNvCxnSpPr/>
          <p:nvPr/>
        </p:nvCxnSpPr>
        <p:spPr>
          <a:xfrm>
            <a:off x="263800" y="2817575"/>
            <a:ext cx="8616000" cy="0"/>
          </a:xfrm>
          <a:prstGeom prst="straightConnector1">
            <a:avLst/>
          </a:prstGeom>
          <a:noFill/>
          <a:ln w="19050" cap="flat" cmpd="sng">
            <a:solidFill>
              <a:schemeClr val="dk1"/>
            </a:solidFill>
            <a:prstDash val="solid"/>
            <a:round/>
            <a:headEnd type="none" w="med" len="med"/>
            <a:tailEnd type="none" w="med" len="med"/>
          </a:ln>
        </p:spPr>
      </p:cxnSp>
      <p:sp>
        <p:nvSpPr>
          <p:cNvPr id="162" name="Google Shape;162;p32"/>
          <p:cNvSpPr txBox="1">
            <a:spLocks noGrp="1"/>
          </p:cNvSpPr>
          <p:nvPr>
            <p:ph type="ctrTitle"/>
          </p:nvPr>
        </p:nvSpPr>
        <p:spPr>
          <a:xfrm>
            <a:off x="715975" y="2987706"/>
            <a:ext cx="7712100" cy="44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CSCI315 – OPERATING SYSTEMS</a:t>
            </a:r>
            <a:endParaRPr dirty="0"/>
          </a:p>
        </p:txBody>
      </p:sp>
      <p:sp>
        <p:nvSpPr>
          <p:cNvPr id="163" name="Google Shape;163;p32"/>
          <p:cNvSpPr/>
          <p:nvPr/>
        </p:nvSpPr>
        <p:spPr>
          <a:xfrm>
            <a:off x="5437450" y="3283700"/>
            <a:ext cx="3049500" cy="732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2"/>
          <p:cNvSpPr txBox="1">
            <a:spLocks noGrp="1"/>
          </p:cNvSpPr>
          <p:nvPr>
            <p:ph type="ctrTitle" idx="2"/>
          </p:nvPr>
        </p:nvSpPr>
        <p:spPr>
          <a:xfrm>
            <a:off x="715975" y="643625"/>
            <a:ext cx="7712100" cy="207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PROCESS SCHEDULING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p:nvPr/>
        </p:nvSpPr>
        <p:spPr>
          <a:xfrm>
            <a:off x="6167250" y="0"/>
            <a:ext cx="2985300" cy="2985300"/>
          </a:xfrm>
          <a:prstGeom prst="ellipse">
            <a:avLst/>
          </a:prstGeom>
          <a:gradFill>
            <a:gsLst>
              <a:gs pos="0">
                <a:schemeClr val="lt1"/>
              </a:gs>
              <a:gs pos="50000">
                <a:schemeClr val="lt1"/>
              </a:gs>
              <a:gs pos="100000">
                <a:srgbClr val="9CA1DF"/>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5"/>
          <p:cNvSpPr txBox="1">
            <a:spLocks noGrp="1"/>
          </p:cNvSpPr>
          <p:nvPr>
            <p:ph type="subTitle" idx="1"/>
          </p:nvPr>
        </p:nvSpPr>
        <p:spPr>
          <a:xfrm>
            <a:off x="860625" y="2051228"/>
            <a:ext cx="5506200" cy="14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C programs were developed to implement five scheduling methods, where processes with arrival time, burst time, and priority was used to test and measure turnaround time and waiting time, providing average metrics for the entire set of processes.</a:t>
            </a:r>
            <a:endParaRPr dirty="0"/>
          </a:p>
        </p:txBody>
      </p:sp>
      <p:sp>
        <p:nvSpPr>
          <p:cNvPr id="201" name="Google Shape;201;p35"/>
          <p:cNvSpPr txBox="1">
            <a:spLocks noGrp="1"/>
          </p:cNvSpPr>
          <p:nvPr>
            <p:ph type="title"/>
          </p:nvPr>
        </p:nvSpPr>
        <p:spPr>
          <a:xfrm>
            <a:off x="860625" y="815286"/>
            <a:ext cx="5506200" cy="100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METHADOLOGY</a:t>
            </a:r>
            <a:endParaRPr dirty="0"/>
          </a:p>
        </p:txBody>
      </p:sp>
      <p:sp>
        <p:nvSpPr>
          <p:cNvPr id="202" name="Google Shape;202;p35"/>
          <p:cNvSpPr/>
          <p:nvPr/>
        </p:nvSpPr>
        <p:spPr>
          <a:xfrm>
            <a:off x="263800" y="3648300"/>
            <a:ext cx="8616000" cy="1231500"/>
          </a:xfrm>
          <a:prstGeom prst="rect">
            <a:avLst/>
          </a:prstGeom>
          <a:gradFill>
            <a:gsLst>
              <a:gs pos="0">
                <a:schemeClr val="lt1"/>
              </a:gs>
              <a:gs pos="38000">
                <a:schemeClr val="dk2"/>
              </a:gs>
              <a:gs pos="74000">
                <a:schemeClr val="accent1"/>
              </a:gs>
              <a:gs pos="100000">
                <a:schemeClr val="dk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3" name="Google Shape;203;p35"/>
          <p:cNvCxnSpPr/>
          <p:nvPr/>
        </p:nvCxnSpPr>
        <p:spPr>
          <a:xfrm>
            <a:off x="263800" y="1933572"/>
            <a:ext cx="8616000" cy="0"/>
          </a:xfrm>
          <a:prstGeom prst="straightConnector1">
            <a:avLst/>
          </a:prstGeom>
          <a:noFill/>
          <a:ln w="19050" cap="flat" cmpd="sng">
            <a:solidFill>
              <a:schemeClr val="dk1"/>
            </a:solidFill>
            <a:prstDash val="solid"/>
            <a:round/>
            <a:headEnd type="none" w="med" len="med"/>
            <a:tailEnd type="none" w="med" len="med"/>
          </a:ln>
        </p:spPr>
      </p:cxnSp>
      <p:sp>
        <p:nvSpPr>
          <p:cNvPr id="204" name="Google Shape;204;p35"/>
          <p:cNvSpPr/>
          <p:nvPr/>
        </p:nvSpPr>
        <p:spPr>
          <a:xfrm>
            <a:off x="5437450" y="3283700"/>
            <a:ext cx="3049500" cy="732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9716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6"/>
          <p:cNvSpPr/>
          <p:nvPr/>
        </p:nvSpPr>
        <p:spPr>
          <a:xfrm>
            <a:off x="2315400" y="175950"/>
            <a:ext cx="4513200" cy="4513200"/>
          </a:xfrm>
          <a:prstGeom prst="ellipse">
            <a:avLst/>
          </a:prstGeom>
          <a:gradFill>
            <a:gsLst>
              <a:gs pos="0">
                <a:schemeClr val="lt1"/>
              </a:gs>
              <a:gs pos="50000">
                <a:schemeClr val="lt1"/>
              </a:gs>
              <a:gs pos="100000">
                <a:srgbClr val="9CA1DF"/>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6"/>
          <p:cNvSpPr/>
          <p:nvPr/>
        </p:nvSpPr>
        <p:spPr>
          <a:xfrm>
            <a:off x="2607300" y="1024588"/>
            <a:ext cx="3929400" cy="9432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6"/>
          <p:cNvSpPr/>
          <p:nvPr/>
        </p:nvSpPr>
        <p:spPr>
          <a:xfrm>
            <a:off x="263800" y="3648300"/>
            <a:ext cx="8616000" cy="1231500"/>
          </a:xfrm>
          <a:prstGeom prst="rect">
            <a:avLst/>
          </a:prstGeom>
          <a:gradFill>
            <a:gsLst>
              <a:gs pos="0">
                <a:schemeClr val="lt1"/>
              </a:gs>
              <a:gs pos="38000">
                <a:schemeClr val="dk2"/>
              </a:gs>
              <a:gs pos="74000">
                <a:schemeClr val="accent1"/>
              </a:gs>
              <a:gs pos="100000">
                <a:schemeClr val="dk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6"/>
          <p:cNvSpPr txBox="1">
            <a:spLocks noGrp="1"/>
          </p:cNvSpPr>
          <p:nvPr>
            <p:ph type="title" idx="2"/>
          </p:nvPr>
        </p:nvSpPr>
        <p:spPr>
          <a:xfrm>
            <a:off x="3813900" y="1016044"/>
            <a:ext cx="15162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14" name="Google Shape;214;p36"/>
          <p:cNvSpPr txBox="1">
            <a:spLocks noGrp="1"/>
          </p:cNvSpPr>
          <p:nvPr>
            <p:ph type="title"/>
          </p:nvPr>
        </p:nvSpPr>
        <p:spPr>
          <a:xfrm>
            <a:off x="-200" y="2074814"/>
            <a:ext cx="91440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FCFS</a:t>
            </a:r>
            <a:endParaRPr dirty="0"/>
          </a:p>
        </p:txBody>
      </p:sp>
      <p:cxnSp>
        <p:nvCxnSpPr>
          <p:cNvPr id="215" name="Google Shape;215;p36"/>
          <p:cNvCxnSpPr/>
          <p:nvPr/>
        </p:nvCxnSpPr>
        <p:spPr>
          <a:xfrm>
            <a:off x="263800" y="3215663"/>
            <a:ext cx="86160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626938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p:nvPr/>
        </p:nvSpPr>
        <p:spPr>
          <a:xfrm>
            <a:off x="6167250" y="0"/>
            <a:ext cx="2985300" cy="2985300"/>
          </a:xfrm>
          <a:prstGeom prst="ellipse">
            <a:avLst/>
          </a:prstGeom>
          <a:gradFill>
            <a:gsLst>
              <a:gs pos="0">
                <a:schemeClr val="lt1"/>
              </a:gs>
              <a:gs pos="50000">
                <a:schemeClr val="lt1"/>
              </a:gs>
              <a:gs pos="100000">
                <a:srgbClr val="9CA1DF"/>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5"/>
          <p:cNvSpPr txBox="1">
            <a:spLocks noGrp="1"/>
          </p:cNvSpPr>
          <p:nvPr>
            <p:ph type="subTitle" idx="1"/>
          </p:nvPr>
        </p:nvSpPr>
        <p:spPr>
          <a:xfrm>
            <a:off x="860625" y="2051228"/>
            <a:ext cx="5506200" cy="14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FCFS is a simple scheduling method that executes processes in the order of their arrival, but it leads to longer wait times for slow-executing operations with quick arrival times in our implementation where we ordered and executed procedures sequentially based on their arrival time.</a:t>
            </a:r>
            <a:endParaRPr dirty="0"/>
          </a:p>
        </p:txBody>
      </p:sp>
      <p:sp>
        <p:nvSpPr>
          <p:cNvPr id="201" name="Google Shape;201;p35"/>
          <p:cNvSpPr txBox="1">
            <a:spLocks noGrp="1"/>
          </p:cNvSpPr>
          <p:nvPr>
            <p:ph type="title"/>
          </p:nvPr>
        </p:nvSpPr>
        <p:spPr>
          <a:xfrm>
            <a:off x="860625" y="379795"/>
            <a:ext cx="5506200" cy="100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FIRST-COME FIRST-SERVE</a:t>
            </a:r>
            <a:endParaRPr dirty="0"/>
          </a:p>
        </p:txBody>
      </p:sp>
      <p:sp>
        <p:nvSpPr>
          <p:cNvPr id="202" name="Google Shape;202;p35"/>
          <p:cNvSpPr/>
          <p:nvPr/>
        </p:nvSpPr>
        <p:spPr>
          <a:xfrm>
            <a:off x="263800" y="3648300"/>
            <a:ext cx="8616000" cy="1231500"/>
          </a:xfrm>
          <a:prstGeom prst="rect">
            <a:avLst/>
          </a:prstGeom>
          <a:gradFill>
            <a:gsLst>
              <a:gs pos="0">
                <a:schemeClr val="lt1"/>
              </a:gs>
              <a:gs pos="38000">
                <a:schemeClr val="dk2"/>
              </a:gs>
              <a:gs pos="74000">
                <a:schemeClr val="accent1"/>
              </a:gs>
              <a:gs pos="100000">
                <a:schemeClr val="dk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3" name="Google Shape;203;p35"/>
          <p:cNvCxnSpPr/>
          <p:nvPr/>
        </p:nvCxnSpPr>
        <p:spPr>
          <a:xfrm>
            <a:off x="263800" y="1933572"/>
            <a:ext cx="8616000" cy="0"/>
          </a:xfrm>
          <a:prstGeom prst="straightConnector1">
            <a:avLst/>
          </a:prstGeom>
          <a:noFill/>
          <a:ln w="19050" cap="flat" cmpd="sng">
            <a:solidFill>
              <a:schemeClr val="dk1"/>
            </a:solidFill>
            <a:prstDash val="solid"/>
            <a:round/>
            <a:headEnd type="none" w="med" len="med"/>
            <a:tailEnd type="none" w="med" len="med"/>
          </a:ln>
        </p:spPr>
      </p:cxnSp>
      <p:sp>
        <p:nvSpPr>
          <p:cNvPr id="204" name="Google Shape;204;p35"/>
          <p:cNvSpPr/>
          <p:nvPr/>
        </p:nvSpPr>
        <p:spPr>
          <a:xfrm>
            <a:off x="5437450" y="3283700"/>
            <a:ext cx="3049500" cy="732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5885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6"/>
          <p:cNvSpPr/>
          <p:nvPr/>
        </p:nvSpPr>
        <p:spPr>
          <a:xfrm>
            <a:off x="2315400" y="175950"/>
            <a:ext cx="4513200" cy="4513200"/>
          </a:xfrm>
          <a:prstGeom prst="ellipse">
            <a:avLst/>
          </a:prstGeom>
          <a:gradFill>
            <a:gsLst>
              <a:gs pos="0">
                <a:schemeClr val="lt1"/>
              </a:gs>
              <a:gs pos="50000">
                <a:schemeClr val="lt1"/>
              </a:gs>
              <a:gs pos="100000">
                <a:srgbClr val="9CA1DF"/>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6"/>
          <p:cNvSpPr/>
          <p:nvPr/>
        </p:nvSpPr>
        <p:spPr>
          <a:xfrm>
            <a:off x="2607300" y="1024588"/>
            <a:ext cx="3929400" cy="9432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6"/>
          <p:cNvSpPr/>
          <p:nvPr/>
        </p:nvSpPr>
        <p:spPr>
          <a:xfrm>
            <a:off x="263800" y="3648300"/>
            <a:ext cx="8616000" cy="1231500"/>
          </a:xfrm>
          <a:prstGeom prst="rect">
            <a:avLst/>
          </a:prstGeom>
          <a:gradFill>
            <a:gsLst>
              <a:gs pos="0">
                <a:schemeClr val="lt1"/>
              </a:gs>
              <a:gs pos="38000">
                <a:schemeClr val="dk2"/>
              </a:gs>
              <a:gs pos="74000">
                <a:schemeClr val="accent1"/>
              </a:gs>
              <a:gs pos="100000">
                <a:schemeClr val="dk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6"/>
          <p:cNvSpPr txBox="1">
            <a:spLocks noGrp="1"/>
          </p:cNvSpPr>
          <p:nvPr>
            <p:ph type="title" idx="2"/>
          </p:nvPr>
        </p:nvSpPr>
        <p:spPr>
          <a:xfrm>
            <a:off x="3813900" y="1016044"/>
            <a:ext cx="15162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14" name="Google Shape;214;p36"/>
          <p:cNvSpPr txBox="1">
            <a:spLocks noGrp="1"/>
          </p:cNvSpPr>
          <p:nvPr>
            <p:ph type="title"/>
          </p:nvPr>
        </p:nvSpPr>
        <p:spPr>
          <a:xfrm>
            <a:off x="-200" y="2074814"/>
            <a:ext cx="91440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SJF</a:t>
            </a:r>
            <a:endParaRPr dirty="0"/>
          </a:p>
        </p:txBody>
      </p:sp>
      <p:cxnSp>
        <p:nvCxnSpPr>
          <p:cNvPr id="215" name="Google Shape;215;p36"/>
          <p:cNvCxnSpPr/>
          <p:nvPr/>
        </p:nvCxnSpPr>
        <p:spPr>
          <a:xfrm>
            <a:off x="263800" y="3215663"/>
            <a:ext cx="86160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022344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p:nvPr/>
        </p:nvSpPr>
        <p:spPr>
          <a:xfrm>
            <a:off x="6167250" y="0"/>
            <a:ext cx="2985300" cy="2985300"/>
          </a:xfrm>
          <a:prstGeom prst="ellipse">
            <a:avLst/>
          </a:prstGeom>
          <a:gradFill>
            <a:gsLst>
              <a:gs pos="0">
                <a:schemeClr val="lt1"/>
              </a:gs>
              <a:gs pos="50000">
                <a:schemeClr val="lt1"/>
              </a:gs>
              <a:gs pos="100000">
                <a:srgbClr val="9CA1DF"/>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5"/>
          <p:cNvSpPr txBox="1">
            <a:spLocks noGrp="1"/>
          </p:cNvSpPr>
          <p:nvPr>
            <p:ph type="subTitle" idx="1"/>
          </p:nvPr>
        </p:nvSpPr>
        <p:spPr>
          <a:xfrm>
            <a:off x="860625" y="2051228"/>
            <a:ext cx="5506200" cy="14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SJF, a scheduling technique prioritizing tasks with the shortest execution time, aims to minimize average waiting time, and in our implementation, a non-</a:t>
            </a:r>
            <a:r>
              <a:rPr lang="en-GB" dirty="0" err="1"/>
              <a:t>preemptive</a:t>
            </a:r>
            <a:r>
              <a:rPr lang="en-GB" dirty="0"/>
              <a:t> SJF method was employed where processes were sorted by burst time, and the one with the least burst time was executed first.</a:t>
            </a:r>
            <a:endParaRPr dirty="0"/>
          </a:p>
        </p:txBody>
      </p:sp>
      <p:sp>
        <p:nvSpPr>
          <p:cNvPr id="201" name="Google Shape;201;p35"/>
          <p:cNvSpPr txBox="1">
            <a:spLocks noGrp="1"/>
          </p:cNvSpPr>
          <p:nvPr>
            <p:ph type="title"/>
          </p:nvPr>
        </p:nvSpPr>
        <p:spPr>
          <a:xfrm>
            <a:off x="860625" y="379795"/>
            <a:ext cx="5506200" cy="100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SHORTEST-JOB-FIRTS</a:t>
            </a:r>
            <a:endParaRPr dirty="0"/>
          </a:p>
        </p:txBody>
      </p:sp>
      <p:sp>
        <p:nvSpPr>
          <p:cNvPr id="202" name="Google Shape;202;p35"/>
          <p:cNvSpPr/>
          <p:nvPr/>
        </p:nvSpPr>
        <p:spPr>
          <a:xfrm>
            <a:off x="263800" y="3648300"/>
            <a:ext cx="8616000" cy="1231500"/>
          </a:xfrm>
          <a:prstGeom prst="rect">
            <a:avLst/>
          </a:prstGeom>
          <a:gradFill>
            <a:gsLst>
              <a:gs pos="0">
                <a:schemeClr val="lt1"/>
              </a:gs>
              <a:gs pos="38000">
                <a:schemeClr val="dk2"/>
              </a:gs>
              <a:gs pos="74000">
                <a:schemeClr val="accent1"/>
              </a:gs>
              <a:gs pos="100000">
                <a:schemeClr val="dk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3" name="Google Shape;203;p35"/>
          <p:cNvCxnSpPr/>
          <p:nvPr/>
        </p:nvCxnSpPr>
        <p:spPr>
          <a:xfrm>
            <a:off x="263800" y="1933572"/>
            <a:ext cx="8616000" cy="0"/>
          </a:xfrm>
          <a:prstGeom prst="straightConnector1">
            <a:avLst/>
          </a:prstGeom>
          <a:noFill/>
          <a:ln w="19050" cap="flat" cmpd="sng">
            <a:solidFill>
              <a:schemeClr val="dk1"/>
            </a:solidFill>
            <a:prstDash val="solid"/>
            <a:round/>
            <a:headEnd type="none" w="med" len="med"/>
            <a:tailEnd type="none" w="med" len="med"/>
          </a:ln>
        </p:spPr>
      </p:cxnSp>
      <p:sp>
        <p:nvSpPr>
          <p:cNvPr id="204" name="Google Shape;204;p35"/>
          <p:cNvSpPr/>
          <p:nvPr/>
        </p:nvSpPr>
        <p:spPr>
          <a:xfrm>
            <a:off x="5437450" y="3283700"/>
            <a:ext cx="3049500" cy="732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8279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6"/>
          <p:cNvSpPr/>
          <p:nvPr/>
        </p:nvSpPr>
        <p:spPr>
          <a:xfrm>
            <a:off x="2315400" y="175950"/>
            <a:ext cx="4513200" cy="4513200"/>
          </a:xfrm>
          <a:prstGeom prst="ellipse">
            <a:avLst/>
          </a:prstGeom>
          <a:gradFill>
            <a:gsLst>
              <a:gs pos="0">
                <a:schemeClr val="lt1"/>
              </a:gs>
              <a:gs pos="50000">
                <a:schemeClr val="lt1"/>
              </a:gs>
              <a:gs pos="100000">
                <a:srgbClr val="9CA1DF"/>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6"/>
          <p:cNvSpPr/>
          <p:nvPr/>
        </p:nvSpPr>
        <p:spPr>
          <a:xfrm>
            <a:off x="2607300" y="1024588"/>
            <a:ext cx="3929400" cy="9432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6"/>
          <p:cNvSpPr/>
          <p:nvPr/>
        </p:nvSpPr>
        <p:spPr>
          <a:xfrm>
            <a:off x="263800" y="3648300"/>
            <a:ext cx="8616000" cy="1231500"/>
          </a:xfrm>
          <a:prstGeom prst="rect">
            <a:avLst/>
          </a:prstGeom>
          <a:gradFill>
            <a:gsLst>
              <a:gs pos="0">
                <a:schemeClr val="lt1"/>
              </a:gs>
              <a:gs pos="38000">
                <a:schemeClr val="dk2"/>
              </a:gs>
              <a:gs pos="74000">
                <a:schemeClr val="accent1"/>
              </a:gs>
              <a:gs pos="100000">
                <a:schemeClr val="dk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6"/>
          <p:cNvSpPr txBox="1">
            <a:spLocks noGrp="1"/>
          </p:cNvSpPr>
          <p:nvPr>
            <p:ph type="title" idx="2"/>
          </p:nvPr>
        </p:nvSpPr>
        <p:spPr>
          <a:xfrm>
            <a:off x="3813900" y="1016044"/>
            <a:ext cx="15162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214" name="Google Shape;214;p36"/>
          <p:cNvSpPr txBox="1">
            <a:spLocks noGrp="1"/>
          </p:cNvSpPr>
          <p:nvPr>
            <p:ph type="title"/>
          </p:nvPr>
        </p:nvSpPr>
        <p:spPr>
          <a:xfrm>
            <a:off x="-200" y="2074814"/>
            <a:ext cx="9509960" cy="84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PRIORITY SCHEDULING</a:t>
            </a:r>
            <a:endParaRPr dirty="0"/>
          </a:p>
        </p:txBody>
      </p:sp>
      <p:cxnSp>
        <p:nvCxnSpPr>
          <p:cNvPr id="215" name="Google Shape;215;p36"/>
          <p:cNvCxnSpPr/>
          <p:nvPr/>
        </p:nvCxnSpPr>
        <p:spPr>
          <a:xfrm>
            <a:off x="263800" y="3215663"/>
            <a:ext cx="86160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039230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p:nvPr/>
        </p:nvSpPr>
        <p:spPr>
          <a:xfrm>
            <a:off x="6167250" y="0"/>
            <a:ext cx="2985300" cy="2985300"/>
          </a:xfrm>
          <a:prstGeom prst="ellipse">
            <a:avLst/>
          </a:prstGeom>
          <a:gradFill>
            <a:gsLst>
              <a:gs pos="0">
                <a:schemeClr val="lt1"/>
              </a:gs>
              <a:gs pos="50000">
                <a:schemeClr val="lt1"/>
              </a:gs>
              <a:gs pos="100000">
                <a:srgbClr val="9CA1DF"/>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5"/>
          <p:cNvSpPr txBox="1">
            <a:spLocks noGrp="1"/>
          </p:cNvSpPr>
          <p:nvPr>
            <p:ph type="subTitle" idx="1"/>
          </p:nvPr>
        </p:nvSpPr>
        <p:spPr>
          <a:xfrm>
            <a:off x="860625" y="2051228"/>
            <a:ext cx="5506200" cy="14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Priority scheduling, a system that assigns priority ratings to processes based on importance, executes higher priority processes first, and in our implementation, we utilized a non-</a:t>
            </a:r>
            <a:r>
              <a:rPr lang="en-GB" dirty="0" err="1"/>
              <a:t>preemptive</a:t>
            </a:r>
            <a:r>
              <a:rPr lang="en-GB" dirty="0"/>
              <a:t> Priority Scheduling method where processes were sorted by priority, and the one with the highest priority was executed first.</a:t>
            </a:r>
            <a:endParaRPr dirty="0"/>
          </a:p>
        </p:txBody>
      </p:sp>
      <p:sp>
        <p:nvSpPr>
          <p:cNvPr id="201" name="Google Shape;201;p35"/>
          <p:cNvSpPr txBox="1">
            <a:spLocks noGrp="1"/>
          </p:cNvSpPr>
          <p:nvPr>
            <p:ph type="title"/>
          </p:nvPr>
        </p:nvSpPr>
        <p:spPr>
          <a:xfrm>
            <a:off x="860625" y="379795"/>
            <a:ext cx="5506200" cy="100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PRIORITY SCHEDULING</a:t>
            </a:r>
            <a:endParaRPr dirty="0"/>
          </a:p>
        </p:txBody>
      </p:sp>
      <p:sp>
        <p:nvSpPr>
          <p:cNvPr id="202" name="Google Shape;202;p35"/>
          <p:cNvSpPr/>
          <p:nvPr/>
        </p:nvSpPr>
        <p:spPr>
          <a:xfrm>
            <a:off x="263800" y="3648300"/>
            <a:ext cx="8616000" cy="1231500"/>
          </a:xfrm>
          <a:prstGeom prst="rect">
            <a:avLst/>
          </a:prstGeom>
          <a:gradFill>
            <a:gsLst>
              <a:gs pos="0">
                <a:schemeClr val="lt1"/>
              </a:gs>
              <a:gs pos="38000">
                <a:schemeClr val="dk2"/>
              </a:gs>
              <a:gs pos="74000">
                <a:schemeClr val="accent1"/>
              </a:gs>
              <a:gs pos="100000">
                <a:schemeClr val="dk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3" name="Google Shape;203;p35"/>
          <p:cNvCxnSpPr/>
          <p:nvPr/>
        </p:nvCxnSpPr>
        <p:spPr>
          <a:xfrm>
            <a:off x="263800" y="1933572"/>
            <a:ext cx="8616000" cy="0"/>
          </a:xfrm>
          <a:prstGeom prst="straightConnector1">
            <a:avLst/>
          </a:prstGeom>
          <a:noFill/>
          <a:ln w="19050" cap="flat" cmpd="sng">
            <a:solidFill>
              <a:schemeClr val="dk1"/>
            </a:solidFill>
            <a:prstDash val="solid"/>
            <a:round/>
            <a:headEnd type="none" w="med" len="med"/>
            <a:tailEnd type="none" w="med" len="med"/>
          </a:ln>
        </p:spPr>
      </p:cxnSp>
      <p:sp>
        <p:nvSpPr>
          <p:cNvPr id="204" name="Google Shape;204;p35"/>
          <p:cNvSpPr/>
          <p:nvPr/>
        </p:nvSpPr>
        <p:spPr>
          <a:xfrm>
            <a:off x="5437450" y="3283700"/>
            <a:ext cx="3049500" cy="732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1637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6"/>
          <p:cNvSpPr/>
          <p:nvPr/>
        </p:nvSpPr>
        <p:spPr>
          <a:xfrm>
            <a:off x="2315400" y="175950"/>
            <a:ext cx="4513200" cy="4513200"/>
          </a:xfrm>
          <a:prstGeom prst="ellipse">
            <a:avLst/>
          </a:prstGeom>
          <a:gradFill>
            <a:gsLst>
              <a:gs pos="0">
                <a:schemeClr val="lt1"/>
              </a:gs>
              <a:gs pos="50000">
                <a:schemeClr val="lt1"/>
              </a:gs>
              <a:gs pos="100000">
                <a:srgbClr val="9CA1DF"/>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6"/>
          <p:cNvSpPr/>
          <p:nvPr/>
        </p:nvSpPr>
        <p:spPr>
          <a:xfrm>
            <a:off x="2607300" y="1024588"/>
            <a:ext cx="3929400" cy="9432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6"/>
          <p:cNvSpPr/>
          <p:nvPr/>
        </p:nvSpPr>
        <p:spPr>
          <a:xfrm>
            <a:off x="263800" y="3648300"/>
            <a:ext cx="8616000" cy="1231500"/>
          </a:xfrm>
          <a:prstGeom prst="rect">
            <a:avLst/>
          </a:prstGeom>
          <a:gradFill>
            <a:gsLst>
              <a:gs pos="0">
                <a:schemeClr val="lt1"/>
              </a:gs>
              <a:gs pos="38000">
                <a:schemeClr val="dk2"/>
              </a:gs>
              <a:gs pos="74000">
                <a:schemeClr val="accent1"/>
              </a:gs>
              <a:gs pos="100000">
                <a:schemeClr val="dk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6"/>
          <p:cNvSpPr txBox="1">
            <a:spLocks noGrp="1"/>
          </p:cNvSpPr>
          <p:nvPr>
            <p:ph type="title" idx="2"/>
          </p:nvPr>
        </p:nvSpPr>
        <p:spPr>
          <a:xfrm>
            <a:off x="3813900" y="1016044"/>
            <a:ext cx="15162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214" name="Google Shape;214;p36"/>
          <p:cNvSpPr txBox="1">
            <a:spLocks noGrp="1"/>
          </p:cNvSpPr>
          <p:nvPr>
            <p:ph type="title"/>
          </p:nvPr>
        </p:nvSpPr>
        <p:spPr>
          <a:xfrm>
            <a:off x="-183180" y="2048289"/>
            <a:ext cx="950996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RR</a:t>
            </a:r>
            <a:endParaRPr dirty="0"/>
          </a:p>
        </p:txBody>
      </p:sp>
      <p:cxnSp>
        <p:nvCxnSpPr>
          <p:cNvPr id="215" name="Google Shape;215;p36"/>
          <p:cNvCxnSpPr/>
          <p:nvPr/>
        </p:nvCxnSpPr>
        <p:spPr>
          <a:xfrm>
            <a:off x="263800" y="3215663"/>
            <a:ext cx="86160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891762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p:nvPr/>
        </p:nvSpPr>
        <p:spPr>
          <a:xfrm>
            <a:off x="6167250" y="0"/>
            <a:ext cx="2985300" cy="2985300"/>
          </a:xfrm>
          <a:prstGeom prst="ellipse">
            <a:avLst/>
          </a:prstGeom>
          <a:gradFill>
            <a:gsLst>
              <a:gs pos="0">
                <a:schemeClr val="lt1"/>
              </a:gs>
              <a:gs pos="50000">
                <a:schemeClr val="lt1"/>
              </a:gs>
              <a:gs pos="100000">
                <a:srgbClr val="9CA1DF"/>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5"/>
          <p:cNvSpPr txBox="1">
            <a:spLocks noGrp="1"/>
          </p:cNvSpPr>
          <p:nvPr>
            <p:ph type="subTitle" idx="1"/>
          </p:nvPr>
        </p:nvSpPr>
        <p:spPr>
          <a:xfrm>
            <a:off x="860625" y="2051228"/>
            <a:ext cx="5506200" cy="14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Priority scheduling, a system that assigns priority ratings to processes based on importance, executes higher priority processes first, and in our implementation, we utilized a non-</a:t>
            </a:r>
            <a:r>
              <a:rPr lang="en-GB" dirty="0" err="1"/>
              <a:t>preemptive</a:t>
            </a:r>
            <a:r>
              <a:rPr lang="en-GB" dirty="0"/>
              <a:t> Priority Scheduling method where processes were sorted by priority, and the one with the highest priority was executed first.</a:t>
            </a:r>
            <a:endParaRPr dirty="0"/>
          </a:p>
        </p:txBody>
      </p:sp>
      <p:sp>
        <p:nvSpPr>
          <p:cNvPr id="201" name="Google Shape;201;p35"/>
          <p:cNvSpPr txBox="1">
            <a:spLocks noGrp="1"/>
          </p:cNvSpPr>
          <p:nvPr>
            <p:ph type="title"/>
          </p:nvPr>
        </p:nvSpPr>
        <p:spPr>
          <a:xfrm>
            <a:off x="945969" y="886178"/>
            <a:ext cx="5506200" cy="100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ROUND ROBIN</a:t>
            </a:r>
            <a:endParaRPr dirty="0"/>
          </a:p>
        </p:txBody>
      </p:sp>
      <p:sp>
        <p:nvSpPr>
          <p:cNvPr id="202" name="Google Shape;202;p35"/>
          <p:cNvSpPr/>
          <p:nvPr/>
        </p:nvSpPr>
        <p:spPr>
          <a:xfrm>
            <a:off x="263800" y="3648300"/>
            <a:ext cx="8616000" cy="1231500"/>
          </a:xfrm>
          <a:prstGeom prst="rect">
            <a:avLst/>
          </a:prstGeom>
          <a:gradFill>
            <a:gsLst>
              <a:gs pos="0">
                <a:schemeClr val="lt1"/>
              </a:gs>
              <a:gs pos="38000">
                <a:schemeClr val="dk2"/>
              </a:gs>
              <a:gs pos="74000">
                <a:schemeClr val="accent1"/>
              </a:gs>
              <a:gs pos="100000">
                <a:schemeClr val="dk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3" name="Google Shape;203;p35"/>
          <p:cNvCxnSpPr/>
          <p:nvPr/>
        </p:nvCxnSpPr>
        <p:spPr>
          <a:xfrm>
            <a:off x="263800" y="1933572"/>
            <a:ext cx="8616000" cy="0"/>
          </a:xfrm>
          <a:prstGeom prst="straightConnector1">
            <a:avLst/>
          </a:prstGeom>
          <a:noFill/>
          <a:ln w="19050" cap="flat" cmpd="sng">
            <a:solidFill>
              <a:schemeClr val="dk1"/>
            </a:solidFill>
            <a:prstDash val="solid"/>
            <a:round/>
            <a:headEnd type="none" w="med" len="med"/>
            <a:tailEnd type="none" w="med" len="med"/>
          </a:ln>
        </p:spPr>
      </p:cxnSp>
      <p:sp>
        <p:nvSpPr>
          <p:cNvPr id="204" name="Google Shape;204;p35"/>
          <p:cNvSpPr/>
          <p:nvPr/>
        </p:nvSpPr>
        <p:spPr>
          <a:xfrm>
            <a:off x="5437450" y="3283700"/>
            <a:ext cx="3049500" cy="732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5445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6"/>
          <p:cNvSpPr/>
          <p:nvPr/>
        </p:nvSpPr>
        <p:spPr>
          <a:xfrm>
            <a:off x="2315400" y="175950"/>
            <a:ext cx="4513200" cy="4513200"/>
          </a:xfrm>
          <a:prstGeom prst="ellipse">
            <a:avLst/>
          </a:prstGeom>
          <a:gradFill>
            <a:gsLst>
              <a:gs pos="0">
                <a:schemeClr val="lt1"/>
              </a:gs>
              <a:gs pos="50000">
                <a:schemeClr val="lt1"/>
              </a:gs>
              <a:gs pos="100000">
                <a:srgbClr val="9CA1DF"/>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6"/>
          <p:cNvSpPr/>
          <p:nvPr/>
        </p:nvSpPr>
        <p:spPr>
          <a:xfrm>
            <a:off x="2607300" y="1024588"/>
            <a:ext cx="3929400" cy="9432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6"/>
          <p:cNvSpPr/>
          <p:nvPr/>
        </p:nvSpPr>
        <p:spPr>
          <a:xfrm>
            <a:off x="263800" y="3648300"/>
            <a:ext cx="8616000" cy="1231500"/>
          </a:xfrm>
          <a:prstGeom prst="rect">
            <a:avLst/>
          </a:prstGeom>
          <a:gradFill>
            <a:gsLst>
              <a:gs pos="0">
                <a:schemeClr val="lt1"/>
              </a:gs>
              <a:gs pos="38000">
                <a:schemeClr val="dk2"/>
              </a:gs>
              <a:gs pos="74000">
                <a:schemeClr val="accent1"/>
              </a:gs>
              <a:gs pos="100000">
                <a:schemeClr val="dk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6"/>
          <p:cNvSpPr txBox="1">
            <a:spLocks noGrp="1"/>
          </p:cNvSpPr>
          <p:nvPr>
            <p:ph type="title" idx="2"/>
          </p:nvPr>
        </p:nvSpPr>
        <p:spPr>
          <a:xfrm>
            <a:off x="3813900" y="1016044"/>
            <a:ext cx="15162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214" name="Google Shape;214;p36"/>
          <p:cNvSpPr txBox="1">
            <a:spLocks noGrp="1"/>
          </p:cNvSpPr>
          <p:nvPr>
            <p:ph type="title"/>
          </p:nvPr>
        </p:nvSpPr>
        <p:spPr>
          <a:xfrm>
            <a:off x="-183180" y="2048289"/>
            <a:ext cx="950996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RESULTS</a:t>
            </a:r>
            <a:endParaRPr dirty="0"/>
          </a:p>
        </p:txBody>
      </p:sp>
      <p:cxnSp>
        <p:nvCxnSpPr>
          <p:cNvPr id="215" name="Google Shape;215;p36"/>
          <p:cNvCxnSpPr/>
          <p:nvPr/>
        </p:nvCxnSpPr>
        <p:spPr>
          <a:xfrm>
            <a:off x="263800" y="3215663"/>
            <a:ext cx="86160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032926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4"/>
          <p:cNvSpPr/>
          <p:nvPr/>
        </p:nvSpPr>
        <p:spPr>
          <a:xfrm>
            <a:off x="6631025" y="1540725"/>
            <a:ext cx="2064600" cy="2064600"/>
          </a:xfrm>
          <a:prstGeom prst="ellipse">
            <a:avLst/>
          </a:prstGeom>
          <a:gradFill>
            <a:gsLst>
              <a:gs pos="0">
                <a:srgbClr val="FFFFFF"/>
              </a:gs>
              <a:gs pos="100000">
                <a:srgbClr val="9CA1D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4"/>
          <p:cNvSpPr txBox="1">
            <a:spLocks noGrp="1"/>
          </p:cNvSpPr>
          <p:nvPr>
            <p:ph type="subTitle" idx="1"/>
          </p:nvPr>
        </p:nvSpPr>
        <p:spPr>
          <a:xfrm>
            <a:off x="705757" y="2107505"/>
            <a:ext cx="28110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Might be referred to as the Abstract</a:t>
            </a:r>
            <a:endParaRPr dirty="0"/>
          </a:p>
        </p:txBody>
      </p:sp>
      <p:sp>
        <p:nvSpPr>
          <p:cNvPr id="181" name="Google Shape;181;p34"/>
          <p:cNvSpPr txBox="1">
            <a:spLocks noGrp="1"/>
          </p:cNvSpPr>
          <p:nvPr>
            <p:ph type="ctrTitle" idx="3"/>
          </p:nvPr>
        </p:nvSpPr>
        <p:spPr>
          <a:xfrm>
            <a:off x="713250" y="384327"/>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0">
                <a:solidFill>
                  <a:schemeClr val="dk1"/>
                </a:solidFill>
              </a:rPr>
              <a:t>TABLE OF CONTENTS</a:t>
            </a:r>
            <a:endParaRPr i="0">
              <a:solidFill>
                <a:schemeClr val="dk1"/>
              </a:solidFill>
            </a:endParaRPr>
          </a:p>
        </p:txBody>
      </p:sp>
      <p:sp>
        <p:nvSpPr>
          <p:cNvPr id="182" name="Google Shape;182;p34"/>
          <p:cNvSpPr txBox="1">
            <a:spLocks noGrp="1"/>
          </p:cNvSpPr>
          <p:nvPr>
            <p:ph type="title"/>
          </p:nvPr>
        </p:nvSpPr>
        <p:spPr>
          <a:xfrm>
            <a:off x="1586857" y="1267500"/>
            <a:ext cx="1048800" cy="42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83" name="Google Shape;183;p34"/>
          <p:cNvSpPr txBox="1">
            <a:spLocks noGrp="1"/>
          </p:cNvSpPr>
          <p:nvPr>
            <p:ph type="subTitle" idx="2"/>
          </p:nvPr>
        </p:nvSpPr>
        <p:spPr>
          <a:xfrm>
            <a:off x="705757" y="1772181"/>
            <a:ext cx="2811000" cy="42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INTRODUCTION</a:t>
            </a:r>
            <a:endParaRPr dirty="0"/>
          </a:p>
        </p:txBody>
      </p:sp>
      <p:sp>
        <p:nvSpPr>
          <p:cNvPr id="184" name="Google Shape;184;p34"/>
          <p:cNvSpPr txBox="1">
            <a:spLocks noGrp="1"/>
          </p:cNvSpPr>
          <p:nvPr>
            <p:ph type="subTitle" idx="4"/>
          </p:nvPr>
        </p:nvSpPr>
        <p:spPr>
          <a:xfrm>
            <a:off x="705757" y="3869882"/>
            <a:ext cx="28110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How we are going to implement a solution</a:t>
            </a:r>
            <a:endParaRPr dirty="0"/>
          </a:p>
        </p:txBody>
      </p:sp>
      <p:sp>
        <p:nvSpPr>
          <p:cNvPr id="185" name="Google Shape;185;p34"/>
          <p:cNvSpPr txBox="1">
            <a:spLocks noGrp="1"/>
          </p:cNvSpPr>
          <p:nvPr>
            <p:ph type="title" idx="5"/>
          </p:nvPr>
        </p:nvSpPr>
        <p:spPr>
          <a:xfrm>
            <a:off x="1586857" y="3029875"/>
            <a:ext cx="1048800" cy="42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86" name="Google Shape;186;p34"/>
          <p:cNvSpPr txBox="1">
            <a:spLocks noGrp="1"/>
          </p:cNvSpPr>
          <p:nvPr>
            <p:ph type="subTitle" idx="6"/>
          </p:nvPr>
        </p:nvSpPr>
        <p:spPr>
          <a:xfrm>
            <a:off x="705757" y="3534557"/>
            <a:ext cx="2811000" cy="42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METHADOLOGY</a:t>
            </a:r>
            <a:endParaRPr dirty="0"/>
          </a:p>
        </p:txBody>
      </p:sp>
      <p:sp>
        <p:nvSpPr>
          <p:cNvPr id="187" name="Google Shape;187;p34"/>
          <p:cNvSpPr txBox="1">
            <a:spLocks noGrp="1"/>
          </p:cNvSpPr>
          <p:nvPr>
            <p:ph type="subTitle" idx="7"/>
          </p:nvPr>
        </p:nvSpPr>
        <p:spPr>
          <a:xfrm>
            <a:off x="3710728" y="2107505"/>
            <a:ext cx="28110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This is where we state our problem</a:t>
            </a:r>
            <a:endParaRPr dirty="0"/>
          </a:p>
        </p:txBody>
      </p:sp>
      <p:sp>
        <p:nvSpPr>
          <p:cNvPr id="188" name="Google Shape;188;p34"/>
          <p:cNvSpPr txBox="1">
            <a:spLocks noGrp="1"/>
          </p:cNvSpPr>
          <p:nvPr>
            <p:ph type="title" idx="8"/>
          </p:nvPr>
        </p:nvSpPr>
        <p:spPr>
          <a:xfrm>
            <a:off x="4591828" y="1267500"/>
            <a:ext cx="1048800" cy="42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89" name="Google Shape;189;p34"/>
          <p:cNvSpPr txBox="1">
            <a:spLocks noGrp="1"/>
          </p:cNvSpPr>
          <p:nvPr>
            <p:ph type="subTitle" idx="9"/>
          </p:nvPr>
        </p:nvSpPr>
        <p:spPr>
          <a:xfrm>
            <a:off x="3710727" y="1772181"/>
            <a:ext cx="3004971" cy="42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PROBLEM STATEMENT</a:t>
            </a:r>
            <a:endParaRPr dirty="0"/>
          </a:p>
        </p:txBody>
      </p:sp>
      <p:sp>
        <p:nvSpPr>
          <p:cNvPr id="190" name="Google Shape;190;p34"/>
          <p:cNvSpPr txBox="1">
            <a:spLocks noGrp="1"/>
          </p:cNvSpPr>
          <p:nvPr>
            <p:ph type="subTitle" idx="13"/>
          </p:nvPr>
        </p:nvSpPr>
        <p:spPr>
          <a:xfrm>
            <a:off x="3710728" y="3869882"/>
            <a:ext cx="28110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Commonly known as FCFS</a:t>
            </a:r>
            <a:endParaRPr dirty="0"/>
          </a:p>
        </p:txBody>
      </p:sp>
      <p:sp>
        <p:nvSpPr>
          <p:cNvPr id="191" name="Google Shape;191;p34"/>
          <p:cNvSpPr txBox="1">
            <a:spLocks noGrp="1"/>
          </p:cNvSpPr>
          <p:nvPr>
            <p:ph type="title" idx="14"/>
          </p:nvPr>
        </p:nvSpPr>
        <p:spPr>
          <a:xfrm>
            <a:off x="4591828" y="3029875"/>
            <a:ext cx="1048800" cy="42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92" name="Google Shape;192;p34"/>
          <p:cNvSpPr txBox="1">
            <a:spLocks noGrp="1"/>
          </p:cNvSpPr>
          <p:nvPr>
            <p:ph type="subTitle" idx="15"/>
          </p:nvPr>
        </p:nvSpPr>
        <p:spPr>
          <a:xfrm>
            <a:off x="3710728" y="3534557"/>
            <a:ext cx="3482552" cy="42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FIRST-COME-FIRST SERVE</a:t>
            </a:r>
            <a:endParaRPr dirty="0"/>
          </a:p>
        </p:txBody>
      </p:sp>
      <p:cxnSp>
        <p:nvCxnSpPr>
          <p:cNvPr id="193" name="Google Shape;193;p34"/>
          <p:cNvCxnSpPr/>
          <p:nvPr/>
        </p:nvCxnSpPr>
        <p:spPr>
          <a:xfrm>
            <a:off x="277425" y="1008200"/>
            <a:ext cx="6583500" cy="0"/>
          </a:xfrm>
          <a:prstGeom prst="straightConnector1">
            <a:avLst/>
          </a:prstGeom>
          <a:noFill/>
          <a:ln w="19050" cap="flat" cmpd="sng">
            <a:solidFill>
              <a:schemeClr val="dk1"/>
            </a:solidFill>
            <a:prstDash val="solid"/>
            <a:round/>
            <a:headEnd type="none" w="med" len="med"/>
            <a:tailEnd type="none" w="med" len="med"/>
          </a:ln>
        </p:spPr>
      </p:cxnSp>
      <p:sp>
        <p:nvSpPr>
          <p:cNvPr id="194" name="Google Shape;194;p34"/>
          <p:cNvSpPr/>
          <p:nvPr/>
        </p:nvSpPr>
        <p:spPr>
          <a:xfrm rot="5400000">
            <a:off x="5957350" y="1957275"/>
            <a:ext cx="4613400" cy="1231500"/>
          </a:xfrm>
          <a:prstGeom prst="rect">
            <a:avLst/>
          </a:prstGeom>
          <a:gradFill>
            <a:gsLst>
              <a:gs pos="0">
                <a:schemeClr val="lt1"/>
              </a:gs>
              <a:gs pos="38000">
                <a:schemeClr val="dk2"/>
              </a:gs>
              <a:gs pos="74000">
                <a:schemeClr val="accent1"/>
              </a:gs>
              <a:gs pos="100000">
                <a:schemeClr val="dk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p:nvPr/>
        </p:nvSpPr>
        <p:spPr>
          <a:xfrm>
            <a:off x="6167250" y="0"/>
            <a:ext cx="2985300" cy="2985300"/>
          </a:xfrm>
          <a:prstGeom prst="ellipse">
            <a:avLst/>
          </a:prstGeom>
          <a:gradFill>
            <a:gsLst>
              <a:gs pos="0">
                <a:schemeClr val="lt1"/>
              </a:gs>
              <a:gs pos="50000">
                <a:schemeClr val="lt1"/>
              </a:gs>
              <a:gs pos="100000">
                <a:srgbClr val="9CA1DF"/>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5"/>
          <p:cNvSpPr txBox="1">
            <a:spLocks noGrp="1"/>
          </p:cNvSpPr>
          <p:nvPr>
            <p:ph type="subTitle" idx="1"/>
          </p:nvPr>
        </p:nvSpPr>
        <p:spPr>
          <a:xfrm>
            <a:off x="860625" y="2051228"/>
            <a:ext cx="5506200" cy="14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Our project features a user-friendly interface displaying simulation results visually, providing a clear understanding of each algorithm's workings, advantages, and limitations, allowing user input for process details, and presenting execution order, average waiting time, and average turnaround time for each process.</a:t>
            </a:r>
            <a:endParaRPr dirty="0"/>
          </a:p>
        </p:txBody>
      </p:sp>
      <p:sp>
        <p:nvSpPr>
          <p:cNvPr id="201" name="Google Shape;201;p35"/>
          <p:cNvSpPr txBox="1">
            <a:spLocks noGrp="1"/>
          </p:cNvSpPr>
          <p:nvPr>
            <p:ph type="title"/>
          </p:nvPr>
        </p:nvSpPr>
        <p:spPr>
          <a:xfrm>
            <a:off x="945969" y="886178"/>
            <a:ext cx="5506200" cy="100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RESULTS</a:t>
            </a:r>
            <a:endParaRPr dirty="0"/>
          </a:p>
        </p:txBody>
      </p:sp>
      <p:sp>
        <p:nvSpPr>
          <p:cNvPr id="202" name="Google Shape;202;p35"/>
          <p:cNvSpPr/>
          <p:nvPr/>
        </p:nvSpPr>
        <p:spPr>
          <a:xfrm>
            <a:off x="263800" y="3648300"/>
            <a:ext cx="8616000" cy="1231500"/>
          </a:xfrm>
          <a:prstGeom prst="rect">
            <a:avLst/>
          </a:prstGeom>
          <a:gradFill>
            <a:gsLst>
              <a:gs pos="0">
                <a:schemeClr val="lt1"/>
              </a:gs>
              <a:gs pos="38000">
                <a:schemeClr val="dk2"/>
              </a:gs>
              <a:gs pos="74000">
                <a:schemeClr val="accent1"/>
              </a:gs>
              <a:gs pos="100000">
                <a:schemeClr val="dk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3" name="Google Shape;203;p35"/>
          <p:cNvCxnSpPr/>
          <p:nvPr/>
        </p:nvCxnSpPr>
        <p:spPr>
          <a:xfrm>
            <a:off x="263800" y="1933572"/>
            <a:ext cx="8616000" cy="0"/>
          </a:xfrm>
          <a:prstGeom prst="straightConnector1">
            <a:avLst/>
          </a:prstGeom>
          <a:noFill/>
          <a:ln w="19050" cap="flat" cmpd="sng">
            <a:solidFill>
              <a:schemeClr val="dk1"/>
            </a:solidFill>
            <a:prstDash val="solid"/>
            <a:round/>
            <a:headEnd type="none" w="med" len="med"/>
            <a:tailEnd type="none" w="med" len="med"/>
          </a:ln>
        </p:spPr>
      </p:cxnSp>
      <p:sp>
        <p:nvSpPr>
          <p:cNvPr id="204" name="Google Shape;204;p35"/>
          <p:cNvSpPr/>
          <p:nvPr/>
        </p:nvSpPr>
        <p:spPr>
          <a:xfrm>
            <a:off x="5437450" y="3283700"/>
            <a:ext cx="3049500" cy="732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20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ADD6DE-B89F-644D-0F61-07ADF309350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4332" y="775652"/>
            <a:ext cx="1858007" cy="3684103"/>
          </a:xfrm>
          <a:prstGeom prst="rect">
            <a:avLst/>
          </a:prstGeom>
          <a:noFill/>
          <a:ln>
            <a:noFill/>
          </a:ln>
        </p:spPr>
      </p:pic>
      <p:pic>
        <p:nvPicPr>
          <p:cNvPr id="5" name="Picture 4">
            <a:extLst>
              <a:ext uri="{FF2B5EF4-FFF2-40B4-BE49-F238E27FC236}">
                <a16:creationId xmlns:a16="http://schemas.microsoft.com/office/drawing/2014/main" id="{3A6356B6-DD56-F74D-C07A-A0A4EFAFFA6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83497" y="761047"/>
            <a:ext cx="1812925" cy="3606800"/>
          </a:xfrm>
          <a:prstGeom prst="rect">
            <a:avLst/>
          </a:prstGeom>
          <a:noFill/>
          <a:ln>
            <a:noFill/>
          </a:ln>
        </p:spPr>
      </p:pic>
      <p:pic>
        <p:nvPicPr>
          <p:cNvPr id="6" name="Picture 5">
            <a:extLst>
              <a:ext uri="{FF2B5EF4-FFF2-40B4-BE49-F238E27FC236}">
                <a16:creationId xmlns:a16="http://schemas.microsoft.com/office/drawing/2014/main" id="{378467EC-DE98-5F9C-7D87-9B3682B360F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47580" y="761047"/>
            <a:ext cx="1807210" cy="3589655"/>
          </a:xfrm>
          <a:prstGeom prst="rect">
            <a:avLst/>
          </a:prstGeom>
          <a:noFill/>
          <a:ln>
            <a:noFill/>
          </a:ln>
        </p:spPr>
      </p:pic>
    </p:spTree>
    <p:extLst>
      <p:ext uri="{BB962C8B-B14F-4D97-AF65-F5344CB8AC3E}">
        <p14:creationId xmlns:p14="http://schemas.microsoft.com/office/powerpoint/2010/main" val="2987852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communication device, gadget, mobile device, portable communications device&#10;&#10;Description automatically generated">
            <a:extLst>
              <a:ext uri="{FF2B5EF4-FFF2-40B4-BE49-F238E27FC236}">
                <a16:creationId xmlns:a16="http://schemas.microsoft.com/office/drawing/2014/main" id="{17B0B2DF-3FFD-E5C1-F6B7-B55091BA97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7682" y="776922"/>
            <a:ext cx="1819275" cy="3589655"/>
          </a:xfrm>
          <a:prstGeom prst="rect">
            <a:avLst/>
          </a:prstGeom>
          <a:noFill/>
          <a:ln>
            <a:noFill/>
          </a:ln>
        </p:spPr>
      </p:pic>
      <p:pic>
        <p:nvPicPr>
          <p:cNvPr id="3" name="Picture 2">
            <a:extLst>
              <a:ext uri="{FF2B5EF4-FFF2-40B4-BE49-F238E27FC236}">
                <a16:creationId xmlns:a16="http://schemas.microsoft.com/office/drawing/2014/main" id="{EC52C199-0FED-DEEE-CA7F-3760F08267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56535" y="742631"/>
            <a:ext cx="1815465" cy="3665855"/>
          </a:xfrm>
          <a:prstGeom prst="rect">
            <a:avLst/>
          </a:prstGeom>
          <a:noFill/>
          <a:ln>
            <a:noFill/>
          </a:ln>
        </p:spPr>
      </p:pic>
      <p:pic>
        <p:nvPicPr>
          <p:cNvPr id="4" name="Picture 3">
            <a:extLst>
              <a:ext uri="{FF2B5EF4-FFF2-40B4-BE49-F238E27FC236}">
                <a16:creationId xmlns:a16="http://schemas.microsoft.com/office/drawing/2014/main" id="{F4C19CC7-C8B6-3AD7-6730-AD3ECC55202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01578" y="827086"/>
            <a:ext cx="1729105" cy="3581400"/>
          </a:xfrm>
          <a:prstGeom prst="rect">
            <a:avLst/>
          </a:prstGeom>
          <a:noFill/>
          <a:ln>
            <a:noFill/>
          </a:ln>
        </p:spPr>
      </p:pic>
    </p:spTree>
    <p:extLst>
      <p:ext uri="{BB962C8B-B14F-4D97-AF65-F5344CB8AC3E}">
        <p14:creationId xmlns:p14="http://schemas.microsoft.com/office/powerpoint/2010/main" val="3113812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p:nvPr/>
        </p:nvSpPr>
        <p:spPr>
          <a:xfrm>
            <a:off x="6167250" y="0"/>
            <a:ext cx="2985300" cy="2985300"/>
          </a:xfrm>
          <a:prstGeom prst="ellipse">
            <a:avLst/>
          </a:prstGeom>
          <a:gradFill>
            <a:gsLst>
              <a:gs pos="0">
                <a:schemeClr val="lt1"/>
              </a:gs>
              <a:gs pos="50000">
                <a:schemeClr val="lt1"/>
              </a:gs>
              <a:gs pos="100000">
                <a:srgbClr val="9CA1DF"/>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5"/>
          <p:cNvSpPr txBox="1">
            <a:spLocks noGrp="1"/>
          </p:cNvSpPr>
          <p:nvPr>
            <p:ph type="subTitle" idx="1"/>
          </p:nvPr>
        </p:nvSpPr>
        <p:spPr>
          <a:xfrm>
            <a:off x="860625" y="2051228"/>
            <a:ext cx="5506200" cy="14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Studied FCFS, SJF, Priority Scheduling, RR, and MLFQ methods in Dart code, with MLFQ having fastest times, SJF and Priority facing starvation, RR outperforming FCFS. Our analysis aids in selecting suitable algorithms, and our system handles diverse scenarios efficiently.</a:t>
            </a:r>
            <a:endParaRPr dirty="0"/>
          </a:p>
        </p:txBody>
      </p:sp>
      <p:sp>
        <p:nvSpPr>
          <p:cNvPr id="201" name="Google Shape;201;p35"/>
          <p:cNvSpPr txBox="1">
            <a:spLocks noGrp="1"/>
          </p:cNvSpPr>
          <p:nvPr>
            <p:ph type="title"/>
          </p:nvPr>
        </p:nvSpPr>
        <p:spPr>
          <a:xfrm>
            <a:off x="945969" y="886178"/>
            <a:ext cx="5506200" cy="100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CONCLUSION</a:t>
            </a:r>
            <a:endParaRPr dirty="0"/>
          </a:p>
        </p:txBody>
      </p:sp>
      <p:sp>
        <p:nvSpPr>
          <p:cNvPr id="202" name="Google Shape;202;p35"/>
          <p:cNvSpPr/>
          <p:nvPr/>
        </p:nvSpPr>
        <p:spPr>
          <a:xfrm>
            <a:off x="263800" y="3648300"/>
            <a:ext cx="8616000" cy="1231500"/>
          </a:xfrm>
          <a:prstGeom prst="rect">
            <a:avLst/>
          </a:prstGeom>
          <a:gradFill>
            <a:gsLst>
              <a:gs pos="0">
                <a:schemeClr val="lt1"/>
              </a:gs>
              <a:gs pos="38000">
                <a:schemeClr val="dk2"/>
              </a:gs>
              <a:gs pos="74000">
                <a:schemeClr val="accent1"/>
              </a:gs>
              <a:gs pos="100000">
                <a:schemeClr val="dk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3" name="Google Shape;203;p35"/>
          <p:cNvCxnSpPr/>
          <p:nvPr/>
        </p:nvCxnSpPr>
        <p:spPr>
          <a:xfrm>
            <a:off x="263800" y="1933572"/>
            <a:ext cx="8616000" cy="0"/>
          </a:xfrm>
          <a:prstGeom prst="straightConnector1">
            <a:avLst/>
          </a:prstGeom>
          <a:noFill/>
          <a:ln w="19050" cap="flat" cmpd="sng">
            <a:solidFill>
              <a:schemeClr val="dk1"/>
            </a:solidFill>
            <a:prstDash val="solid"/>
            <a:round/>
            <a:headEnd type="none" w="med" len="med"/>
            <a:tailEnd type="none" w="med" len="med"/>
          </a:ln>
        </p:spPr>
      </p:cxnSp>
      <p:sp>
        <p:nvSpPr>
          <p:cNvPr id="204" name="Google Shape;204;p35"/>
          <p:cNvSpPr/>
          <p:nvPr/>
        </p:nvSpPr>
        <p:spPr>
          <a:xfrm>
            <a:off x="5437450" y="3283700"/>
            <a:ext cx="3049500" cy="732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6104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p:nvPr/>
        </p:nvSpPr>
        <p:spPr>
          <a:xfrm>
            <a:off x="6167250" y="0"/>
            <a:ext cx="2985300" cy="2985300"/>
          </a:xfrm>
          <a:prstGeom prst="ellipse">
            <a:avLst/>
          </a:prstGeom>
          <a:gradFill>
            <a:gsLst>
              <a:gs pos="0">
                <a:schemeClr val="lt1"/>
              </a:gs>
              <a:gs pos="50000">
                <a:schemeClr val="lt1"/>
              </a:gs>
              <a:gs pos="100000">
                <a:srgbClr val="9CA1DF"/>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5"/>
          <p:cNvSpPr txBox="1">
            <a:spLocks noGrp="1"/>
          </p:cNvSpPr>
          <p:nvPr>
            <p:ph type="subTitle" idx="1"/>
          </p:nvPr>
        </p:nvSpPr>
        <p:spPr>
          <a:xfrm>
            <a:off x="860625" y="1453152"/>
            <a:ext cx="5506200" cy="14694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 </a:t>
            </a:r>
            <a:r>
              <a:rPr lang="en-US" sz="1800" kern="100" dirty="0" err="1">
                <a:effectLst/>
                <a:latin typeface="Times New Roman" panose="02020603050405020304" pitchFamily="18" charset="0"/>
                <a:ea typeface="Calibri" panose="020F0502020204030204" pitchFamily="34" charset="0"/>
                <a:cs typeface="Arial" panose="020B0604020202020204" pitchFamily="34" charset="0"/>
              </a:rPr>
              <a:t>Silberschatz</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 A., Galvin, P. B., &amp; Gagne, G. (2018). Operating system concepts essentials. John Wiley &amp; Sons.</a:t>
            </a: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s-ES" sz="1800" kern="100" dirty="0">
                <a:effectLst/>
                <a:latin typeface="Times New Roman" panose="02020603050405020304" pitchFamily="18" charset="0"/>
                <a:ea typeface="Calibri" panose="020F0502020204030204" pitchFamily="34" charset="0"/>
                <a:cs typeface="Arial" panose="020B0604020202020204" pitchFamily="34" charset="0"/>
              </a:rPr>
              <a:t>- Tanenbaum, A. S., &amp; </a:t>
            </a:r>
            <a:r>
              <a:rPr lang="es-ES" sz="1800" kern="100" dirty="0" err="1">
                <a:effectLst/>
                <a:latin typeface="Times New Roman" panose="02020603050405020304" pitchFamily="18" charset="0"/>
                <a:ea typeface="Calibri" panose="020F0502020204030204" pitchFamily="34" charset="0"/>
                <a:cs typeface="Arial" panose="020B0604020202020204" pitchFamily="34" charset="0"/>
              </a:rPr>
              <a:t>Bos</a:t>
            </a:r>
            <a:r>
              <a:rPr lang="es-ES" sz="1800" kern="100" dirty="0">
                <a:effectLst/>
                <a:latin typeface="Times New Roman" panose="02020603050405020304" pitchFamily="18" charset="0"/>
                <a:ea typeface="Calibri" panose="020F0502020204030204" pitchFamily="34" charset="0"/>
                <a:cs typeface="Arial" panose="020B0604020202020204" pitchFamily="34" charset="0"/>
              </a:rPr>
              <a:t>, H. (2014). </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Modern operating systems. Prentice Hall Press.</a:t>
            </a: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 Abraham, S., &amp; Raju, K. (2016). A comparative study of CPU scheduling algorithms. International Journal of Engineering Research and General Science, 4(2), 82-87.</a:t>
            </a: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0"/>
              </a:spcAft>
              <a:buNone/>
            </a:pPr>
            <a:endParaRPr dirty="0"/>
          </a:p>
        </p:txBody>
      </p:sp>
      <p:sp>
        <p:nvSpPr>
          <p:cNvPr id="201" name="Google Shape;201;p35"/>
          <p:cNvSpPr txBox="1">
            <a:spLocks noGrp="1"/>
          </p:cNvSpPr>
          <p:nvPr>
            <p:ph type="title"/>
          </p:nvPr>
        </p:nvSpPr>
        <p:spPr>
          <a:xfrm>
            <a:off x="860625" y="136865"/>
            <a:ext cx="5506200" cy="100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REFRENCES:</a:t>
            </a:r>
            <a:endParaRPr dirty="0"/>
          </a:p>
        </p:txBody>
      </p:sp>
      <p:sp>
        <p:nvSpPr>
          <p:cNvPr id="202" name="Google Shape;202;p35"/>
          <p:cNvSpPr/>
          <p:nvPr/>
        </p:nvSpPr>
        <p:spPr>
          <a:xfrm>
            <a:off x="263800" y="4257322"/>
            <a:ext cx="8616000" cy="622478"/>
          </a:xfrm>
          <a:prstGeom prst="rect">
            <a:avLst/>
          </a:prstGeom>
          <a:gradFill>
            <a:gsLst>
              <a:gs pos="0">
                <a:schemeClr val="lt1"/>
              </a:gs>
              <a:gs pos="38000">
                <a:schemeClr val="dk2"/>
              </a:gs>
              <a:gs pos="74000">
                <a:schemeClr val="accent1"/>
              </a:gs>
              <a:gs pos="100000">
                <a:schemeClr val="dk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3" name="Google Shape;203;p35"/>
          <p:cNvCxnSpPr/>
          <p:nvPr/>
        </p:nvCxnSpPr>
        <p:spPr>
          <a:xfrm>
            <a:off x="263800" y="1263012"/>
            <a:ext cx="8616000" cy="0"/>
          </a:xfrm>
          <a:prstGeom prst="straightConnector1">
            <a:avLst/>
          </a:prstGeom>
          <a:noFill/>
          <a:ln w="19050" cap="flat" cmpd="sng">
            <a:solidFill>
              <a:schemeClr val="dk1"/>
            </a:solidFill>
            <a:prstDash val="solid"/>
            <a:round/>
            <a:headEnd type="none" w="med" len="med"/>
            <a:tailEnd type="none" w="med" len="med"/>
          </a:ln>
        </p:spPr>
      </p:cxnSp>
      <p:sp>
        <p:nvSpPr>
          <p:cNvPr id="204" name="Google Shape;204;p35"/>
          <p:cNvSpPr/>
          <p:nvPr/>
        </p:nvSpPr>
        <p:spPr>
          <a:xfrm>
            <a:off x="7659900" y="2435527"/>
            <a:ext cx="821230" cy="230882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1905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01;p35">
            <a:extLst>
              <a:ext uri="{FF2B5EF4-FFF2-40B4-BE49-F238E27FC236}">
                <a16:creationId xmlns:a16="http://schemas.microsoft.com/office/drawing/2014/main" id="{5D138978-3E16-3992-4F54-DCAC94622E3D}"/>
              </a:ext>
            </a:extLst>
          </p:cNvPr>
          <p:cNvSpPr txBox="1">
            <a:spLocks/>
          </p:cNvSpPr>
          <p:nvPr/>
        </p:nvSpPr>
        <p:spPr>
          <a:xfrm>
            <a:off x="853191" y="2002836"/>
            <a:ext cx="5506200" cy="1004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5000" dirty="0">
                <a:latin typeface="Zen Antique" panose="020B0604020202020204" charset="-128"/>
                <a:ea typeface="Zen Antique" panose="020B0604020202020204" charset="-128"/>
              </a:rPr>
              <a:t>THANK YOU!!</a:t>
            </a:r>
          </a:p>
        </p:txBody>
      </p:sp>
    </p:spTree>
    <p:extLst>
      <p:ext uri="{BB962C8B-B14F-4D97-AF65-F5344CB8AC3E}">
        <p14:creationId xmlns:p14="http://schemas.microsoft.com/office/powerpoint/2010/main" val="2765852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4"/>
          <p:cNvSpPr/>
          <p:nvPr/>
        </p:nvSpPr>
        <p:spPr>
          <a:xfrm>
            <a:off x="6631025" y="1540725"/>
            <a:ext cx="2064600" cy="2064600"/>
          </a:xfrm>
          <a:prstGeom prst="ellipse">
            <a:avLst/>
          </a:prstGeom>
          <a:gradFill>
            <a:gsLst>
              <a:gs pos="0">
                <a:srgbClr val="FFFFFF"/>
              </a:gs>
              <a:gs pos="100000">
                <a:srgbClr val="9CA1D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4"/>
          <p:cNvSpPr txBox="1">
            <a:spLocks noGrp="1"/>
          </p:cNvSpPr>
          <p:nvPr>
            <p:ph type="subTitle" idx="1"/>
          </p:nvPr>
        </p:nvSpPr>
        <p:spPr>
          <a:xfrm>
            <a:off x="705757" y="2107505"/>
            <a:ext cx="28110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Commonly referred to as SJF</a:t>
            </a:r>
            <a:endParaRPr dirty="0"/>
          </a:p>
        </p:txBody>
      </p:sp>
      <p:sp>
        <p:nvSpPr>
          <p:cNvPr id="181" name="Google Shape;181;p34"/>
          <p:cNvSpPr txBox="1">
            <a:spLocks noGrp="1"/>
          </p:cNvSpPr>
          <p:nvPr>
            <p:ph type="ctrTitle" idx="3"/>
          </p:nvPr>
        </p:nvSpPr>
        <p:spPr>
          <a:xfrm>
            <a:off x="713250" y="384327"/>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0">
                <a:solidFill>
                  <a:schemeClr val="dk1"/>
                </a:solidFill>
              </a:rPr>
              <a:t>TABLE OF CONTENTS</a:t>
            </a:r>
            <a:endParaRPr i="0">
              <a:solidFill>
                <a:schemeClr val="dk1"/>
              </a:solidFill>
            </a:endParaRPr>
          </a:p>
        </p:txBody>
      </p:sp>
      <p:sp>
        <p:nvSpPr>
          <p:cNvPr id="182" name="Google Shape;182;p34"/>
          <p:cNvSpPr txBox="1">
            <a:spLocks noGrp="1"/>
          </p:cNvSpPr>
          <p:nvPr>
            <p:ph type="title"/>
          </p:nvPr>
        </p:nvSpPr>
        <p:spPr>
          <a:xfrm>
            <a:off x="1586857" y="1267500"/>
            <a:ext cx="1048800" cy="42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183" name="Google Shape;183;p34"/>
          <p:cNvSpPr txBox="1">
            <a:spLocks noGrp="1"/>
          </p:cNvSpPr>
          <p:nvPr>
            <p:ph type="subTitle" idx="2"/>
          </p:nvPr>
        </p:nvSpPr>
        <p:spPr>
          <a:xfrm>
            <a:off x="705756" y="1772181"/>
            <a:ext cx="3004969" cy="42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SHORTEST-JOB-FIRST</a:t>
            </a:r>
            <a:endParaRPr dirty="0"/>
          </a:p>
        </p:txBody>
      </p:sp>
      <p:sp>
        <p:nvSpPr>
          <p:cNvPr id="184" name="Google Shape;184;p34"/>
          <p:cNvSpPr txBox="1">
            <a:spLocks noGrp="1"/>
          </p:cNvSpPr>
          <p:nvPr>
            <p:ph type="subTitle" idx="4"/>
          </p:nvPr>
        </p:nvSpPr>
        <p:spPr>
          <a:xfrm>
            <a:off x="705757" y="3869882"/>
            <a:ext cx="28110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Commonly referred to as RR</a:t>
            </a:r>
            <a:endParaRPr dirty="0"/>
          </a:p>
        </p:txBody>
      </p:sp>
      <p:sp>
        <p:nvSpPr>
          <p:cNvPr id="185" name="Google Shape;185;p34"/>
          <p:cNvSpPr txBox="1">
            <a:spLocks noGrp="1"/>
          </p:cNvSpPr>
          <p:nvPr>
            <p:ph type="title" idx="5"/>
          </p:nvPr>
        </p:nvSpPr>
        <p:spPr>
          <a:xfrm>
            <a:off x="1586857" y="3029875"/>
            <a:ext cx="1048800" cy="42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186" name="Google Shape;186;p34"/>
          <p:cNvSpPr txBox="1">
            <a:spLocks noGrp="1"/>
          </p:cNvSpPr>
          <p:nvPr>
            <p:ph type="subTitle" idx="6"/>
          </p:nvPr>
        </p:nvSpPr>
        <p:spPr>
          <a:xfrm>
            <a:off x="705757" y="3534557"/>
            <a:ext cx="2811000" cy="42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ROUND ROBIN</a:t>
            </a:r>
            <a:endParaRPr dirty="0"/>
          </a:p>
        </p:txBody>
      </p:sp>
      <p:sp>
        <p:nvSpPr>
          <p:cNvPr id="187" name="Google Shape;187;p34"/>
          <p:cNvSpPr txBox="1">
            <a:spLocks noGrp="1"/>
          </p:cNvSpPr>
          <p:nvPr>
            <p:ph type="subTitle" idx="7"/>
          </p:nvPr>
        </p:nvSpPr>
        <p:spPr>
          <a:xfrm>
            <a:off x="3710728" y="2107505"/>
            <a:ext cx="28110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describe the topic of the section here</a:t>
            </a:r>
            <a:endParaRPr/>
          </a:p>
        </p:txBody>
      </p:sp>
      <p:sp>
        <p:nvSpPr>
          <p:cNvPr id="188" name="Google Shape;188;p34"/>
          <p:cNvSpPr txBox="1">
            <a:spLocks noGrp="1"/>
          </p:cNvSpPr>
          <p:nvPr>
            <p:ph type="title" idx="8"/>
          </p:nvPr>
        </p:nvSpPr>
        <p:spPr>
          <a:xfrm>
            <a:off x="4591828" y="1267500"/>
            <a:ext cx="1048800" cy="42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189" name="Google Shape;189;p34"/>
          <p:cNvSpPr txBox="1">
            <a:spLocks noGrp="1"/>
          </p:cNvSpPr>
          <p:nvPr>
            <p:ph type="subTitle" idx="9"/>
          </p:nvPr>
        </p:nvSpPr>
        <p:spPr>
          <a:xfrm>
            <a:off x="3710727" y="1772181"/>
            <a:ext cx="3266021" cy="42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PRIORITY SCHEDULING</a:t>
            </a:r>
            <a:endParaRPr dirty="0"/>
          </a:p>
        </p:txBody>
      </p:sp>
      <p:sp>
        <p:nvSpPr>
          <p:cNvPr id="190" name="Google Shape;190;p34"/>
          <p:cNvSpPr txBox="1">
            <a:spLocks noGrp="1"/>
          </p:cNvSpPr>
          <p:nvPr>
            <p:ph type="subTitle" idx="13"/>
          </p:nvPr>
        </p:nvSpPr>
        <p:spPr>
          <a:xfrm>
            <a:off x="3710728" y="3869882"/>
            <a:ext cx="28110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output of our work</a:t>
            </a:r>
            <a:endParaRPr dirty="0"/>
          </a:p>
        </p:txBody>
      </p:sp>
      <p:sp>
        <p:nvSpPr>
          <p:cNvPr id="191" name="Google Shape;191;p34"/>
          <p:cNvSpPr txBox="1">
            <a:spLocks noGrp="1"/>
          </p:cNvSpPr>
          <p:nvPr>
            <p:ph type="title" idx="14"/>
          </p:nvPr>
        </p:nvSpPr>
        <p:spPr>
          <a:xfrm>
            <a:off x="4591828" y="3029875"/>
            <a:ext cx="1048800" cy="42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sp>
        <p:nvSpPr>
          <p:cNvPr id="192" name="Google Shape;192;p34"/>
          <p:cNvSpPr txBox="1">
            <a:spLocks noGrp="1"/>
          </p:cNvSpPr>
          <p:nvPr>
            <p:ph type="subTitle" idx="15"/>
          </p:nvPr>
        </p:nvSpPr>
        <p:spPr>
          <a:xfrm>
            <a:off x="3710728" y="3534557"/>
            <a:ext cx="3482552" cy="42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RESULTS</a:t>
            </a:r>
            <a:endParaRPr dirty="0"/>
          </a:p>
        </p:txBody>
      </p:sp>
      <p:cxnSp>
        <p:nvCxnSpPr>
          <p:cNvPr id="193" name="Google Shape;193;p34"/>
          <p:cNvCxnSpPr/>
          <p:nvPr/>
        </p:nvCxnSpPr>
        <p:spPr>
          <a:xfrm>
            <a:off x="277425" y="1008200"/>
            <a:ext cx="6583500" cy="0"/>
          </a:xfrm>
          <a:prstGeom prst="straightConnector1">
            <a:avLst/>
          </a:prstGeom>
          <a:noFill/>
          <a:ln w="19050" cap="flat" cmpd="sng">
            <a:solidFill>
              <a:schemeClr val="dk1"/>
            </a:solidFill>
            <a:prstDash val="solid"/>
            <a:round/>
            <a:headEnd type="none" w="med" len="med"/>
            <a:tailEnd type="none" w="med" len="med"/>
          </a:ln>
        </p:spPr>
      </p:cxnSp>
      <p:sp>
        <p:nvSpPr>
          <p:cNvPr id="194" name="Google Shape;194;p34"/>
          <p:cNvSpPr/>
          <p:nvPr/>
        </p:nvSpPr>
        <p:spPr>
          <a:xfrm rot="5400000">
            <a:off x="5957350" y="1957275"/>
            <a:ext cx="4613400" cy="1231500"/>
          </a:xfrm>
          <a:prstGeom prst="rect">
            <a:avLst/>
          </a:prstGeom>
          <a:gradFill>
            <a:gsLst>
              <a:gs pos="0">
                <a:schemeClr val="lt1"/>
              </a:gs>
              <a:gs pos="38000">
                <a:schemeClr val="dk2"/>
              </a:gs>
              <a:gs pos="74000">
                <a:schemeClr val="accent1"/>
              </a:gs>
              <a:gs pos="100000">
                <a:schemeClr val="dk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7575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p:nvPr/>
        </p:nvSpPr>
        <p:spPr>
          <a:xfrm>
            <a:off x="6167250" y="0"/>
            <a:ext cx="2985300" cy="2985300"/>
          </a:xfrm>
          <a:prstGeom prst="ellipse">
            <a:avLst/>
          </a:prstGeom>
          <a:gradFill>
            <a:gsLst>
              <a:gs pos="0">
                <a:schemeClr val="lt1"/>
              </a:gs>
              <a:gs pos="50000">
                <a:schemeClr val="lt1"/>
              </a:gs>
              <a:gs pos="100000">
                <a:srgbClr val="9CA1DF"/>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5"/>
          <p:cNvSpPr txBox="1">
            <a:spLocks noGrp="1"/>
          </p:cNvSpPr>
          <p:nvPr>
            <p:ph type="subTitle" idx="1"/>
          </p:nvPr>
        </p:nvSpPr>
        <p:spPr>
          <a:xfrm>
            <a:off x="860625" y="2051228"/>
            <a:ext cx="5506200" cy="14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Scheduling algorithms are vital for efficient resource management in operating systems, and this paper compares four methods (FCFS, SJF, Priority Scheduling, and RR) using Dart code and metrics to provide valuable insights for system administrators and programmers selecting the most suitable algorithm.</a:t>
            </a:r>
            <a:endParaRPr dirty="0"/>
          </a:p>
        </p:txBody>
      </p:sp>
      <p:sp>
        <p:nvSpPr>
          <p:cNvPr id="201" name="Google Shape;201;p35"/>
          <p:cNvSpPr txBox="1">
            <a:spLocks noGrp="1"/>
          </p:cNvSpPr>
          <p:nvPr>
            <p:ph type="title"/>
          </p:nvPr>
        </p:nvSpPr>
        <p:spPr>
          <a:xfrm>
            <a:off x="860625" y="929477"/>
            <a:ext cx="5506200" cy="100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ABSTRACT</a:t>
            </a:r>
            <a:endParaRPr dirty="0"/>
          </a:p>
        </p:txBody>
      </p:sp>
      <p:sp>
        <p:nvSpPr>
          <p:cNvPr id="202" name="Google Shape;202;p35"/>
          <p:cNvSpPr/>
          <p:nvPr/>
        </p:nvSpPr>
        <p:spPr>
          <a:xfrm>
            <a:off x="263800" y="3648300"/>
            <a:ext cx="8616000" cy="1231500"/>
          </a:xfrm>
          <a:prstGeom prst="rect">
            <a:avLst/>
          </a:prstGeom>
          <a:gradFill>
            <a:gsLst>
              <a:gs pos="0">
                <a:schemeClr val="lt1"/>
              </a:gs>
              <a:gs pos="38000">
                <a:schemeClr val="dk2"/>
              </a:gs>
              <a:gs pos="74000">
                <a:schemeClr val="accent1"/>
              </a:gs>
              <a:gs pos="100000">
                <a:schemeClr val="dk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3" name="Google Shape;203;p35"/>
          <p:cNvCxnSpPr/>
          <p:nvPr/>
        </p:nvCxnSpPr>
        <p:spPr>
          <a:xfrm>
            <a:off x="263800" y="1933572"/>
            <a:ext cx="8616000" cy="0"/>
          </a:xfrm>
          <a:prstGeom prst="straightConnector1">
            <a:avLst/>
          </a:prstGeom>
          <a:noFill/>
          <a:ln w="19050" cap="flat" cmpd="sng">
            <a:solidFill>
              <a:schemeClr val="dk1"/>
            </a:solidFill>
            <a:prstDash val="solid"/>
            <a:round/>
            <a:headEnd type="none" w="med" len="med"/>
            <a:tailEnd type="none" w="med" len="med"/>
          </a:ln>
        </p:spPr>
      </p:cxnSp>
      <p:sp>
        <p:nvSpPr>
          <p:cNvPr id="204" name="Google Shape;204;p35"/>
          <p:cNvSpPr/>
          <p:nvPr/>
        </p:nvSpPr>
        <p:spPr>
          <a:xfrm>
            <a:off x="5437450" y="3283700"/>
            <a:ext cx="3049500" cy="732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619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6"/>
          <p:cNvSpPr/>
          <p:nvPr/>
        </p:nvSpPr>
        <p:spPr>
          <a:xfrm>
            <a:off x="2315400" y="175950"/>
            <a:ext cx="4513200" cy="4513200"/>
          </a:xfrm>
          <a:prstGeom prst="ellipse">
            <a:avLst/>
          </a:prstGeom>
          <a:gradFill>
            <a:gsLst>
              <a:gs pos="0">
                <a:schemeClr val="lt1"/>
              </a:gs>
              <a:gs pos="50000">
                <a:schemeClr val="lt1"/>
              </a:gs>
              <a:gs pos="100000">
                <a:srgbClr val="9CA1DF"/>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6"/>
          <p:cNvSpPr/>
          <p:nvPr/>
        </p:nvSpPr>
        <p:spPr>
          <a:xfrm>
            <a:off x="2607300" y="1024588"/>
            <a:ext cx="3929400" cy="9432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6"/>
          <p:cNvSpPr/>
          <p:nvPr/>
        </p:nvSpPr>
        <p:spPr>
          <a:xfrm>
            <a:off x="263800" y="3648300"/>
            <a:ext cx="8616000" cy="1231500"/>
          </a:xfrm>
          <a:prstGeom prst="rect">
            <a:avLst/>
          </a:prstGeom>
          <a:gradFill>
            <a:gsLst>
              <a:gs pos="0">
                <a:schemeClr val="lt1"/>
              </a:gs>
              <a:gs pos="38000">
                <a:schemeClr val="dk2"/>
              </a:gs>
              <a:gs pos="74000">
                <a:schemeClr val="accent1"/>
              </a:gs>
              <a:gs pos="100000">
                <a:schemeClr val="dk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6"/>
          <p:cNvSpPr txBox="1">
            <a:spLocks noGrp="1"/>
          </p:cNvSpPr>
          <p:nvPr>
            <p:ph type="title" idx="2"/>
          </p:nvPr>
        </p:nvSpPr>
        <p:spPr>
          <a:xfrm>
            <a:off x="3813900" y="1016044"/>
            <a:ext cx="15162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4" name="Google Shape;214;p36"/>
          <p:cNvSpPr txBox="1">
            <a:spLocks noGrp="1"/>
          </p:cNvSpPr>
          <p:nvPr>
            <p:ph type="title"/>
          </p:nvPr>
        </p:nvSpPr>
        <p:spPr>
          <a:xfrm>
            <a:off x="1392382" y="2069195"/>
            <a:ext cx="6358836"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INTRODUCTION</a:t>
            </a:r>
            <a:endParaRPr dirty="0"/>
          </a:p>
        </p:txBody>
      </p:sp>
      <p:cxnSp>
        <p:nvCxnSpPr>
          <p:cNvPr id="215" name="Google Shape;215;p36"/>
          <p:cNvCxnSpPr/>
          <p:nvPr/>
        </p:nvCxnSpPr>
        <p:spPr>
          <a:xfrm>
            <a:off x="263800" y="3215663"/>
            <a:ext cx="86160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p:nvPr/>
        </p:nvSpPr>
        <p:spPr>
          <a:xfrm>
            <a:off x="6167250" y="0"/>
            <a:ext cx="2985300" cy="2985300"/>
          </a:xfrm>
          <a:prstGeom prst="ellipse">
            <a:avLst/>
          </a:prstGeom>
          <a:gradFill>
            <a:gsLst>
              <a:gs pos="0">
                <a:schemeClr val="lt1"/>
              </a:gs>
              <a:gs pos="50000">
                <a:schemeClr val="lt1"/>
              </a:gs>
              <a:gs pos="100000">
                <a:srgbClr val="9CA1DF"/>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5"/>
          <p:cNvSpPr txBox="1">
            <a:spLocks noGrp="1"/>
          </p:cNvSpPr>
          <p:nvPr>
            <p:ph type="subTitle" idx="1"/>
          </p:nvPr>
        </p:nvSpPr>
        <p:spPr>
          <a:xfrm>
            <a:off x="860625" y="2051228"/>
            <a:ext cx="5506200" cy="14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This paper compares and evaluates five popular process scheduling algorithms (FCFS, SJF, Priority Scheduling, RR, and MLFQ) to understand their advantages and disadvantages in managing system resources.</a:t>
            </a:r>
            <a:endParaRPr dirty="0"/>
          </a:p>
        </p:txBody>
      </p:sp>
      <p:sp>
        <p:nvSpPr>
          <p:cNvPr id="201" name="Google Shape;201;p35"/>
          <p:cNvSpPr txBox="1">
            <a:spLocks noGrp="1"/>
          </p:cNvSpPr>
          <p:nvPr>
            <p:ph type="title"/>
          </p:nvPr>
        </p:nvSpPr>
        <p:spPr>
          <a:xfrm>
            <a:off x="860625" y="929477"/>
            <a:ext cx="5506200" cy="100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202" name="Google Shape;202;p35"/>
          <p:cNvSpPr/>
          <p:nvPr/>
        </p:nvSpPr>
        <p:spPr>
          <a:xfrm>
            <a:off x="263800" y="3648300"/>
            <a:ext cx="8616000" cy="1231500"/>
          </a:xfrm>
          <a:prstGeom prst="rect">
            <a:avLst/>
          </a:prstGeom>
          <a:gradFill>
            <a:gsLst>
              <a:gs pos="0">
                <a:schemeClr val="lt1"/>
              </a:gs>
              <a:gs pos="38000">
                <a:schemeClr val="dk2"/>
              </a:gs>
              <a:gs pos="74000">
                <a:schemeClr val="accent1"/>
              </a:gs>
              <a:gs pos="100000">
                <a:schemeClr val="dk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3" name="Google Shape;203;p35"/>
          <p:cNvCxnSpPr/>
          <p:nvPr/>
        </p:nvCxnSpPr>
        <p:spPr>
          <a:xfrm>
            <a:off x="263800" y="1933572"/>
            <a:ext cx="8616000" cy="0"/>
          </a:xfrm>
          <a:prstGeom prst="straightConnector1">
            <a:avLst/>
          </a:prstGeom>
          <a:noFill/>
          <a:ln w="19050" cap="flat" cmpd="sng">
            <a:solidFill>
              <a:schemeClr val="dk1"/>
            </a:solidFill>
            <a:prstDash val="solid"/>
            <a:round/>
            <a:headEnd type="none" w="med" len="med"/>
            <a:tailEnd type="none" w="med" len="med"/>
          </a:ln>
        </p:spPr>
      </p:cxnSp>
      <p:sp>
        <p:nvSpPr>
          <p:cNvPr id="204" name="Google Shape;204;p35"/>
          <p:cNvSpPr/>
          <p:nvPr/>
        </p:nvSpPr>
        <p:spPr>
          <a:xfrm>
            <a:off x="5437450" y="3283700"/>
            <a:ext cx="3049500" cy="732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6"/>
          <p:cNvSpPr/>
          <p:nvPr/>
        </p:nvSpPr>
        <p:spPr>
          <a:xfrm>
            <a:off x="2315400" y="175950"/>
            <a:ext cx="4513200" cy="4513200"/>
          </a:xfrm>
          <a:prstGeom prst="ellipse">
            <a:avLst/>
          </a:prstGeom>
          <a:gradFill>
            <a:gsLst>
              <a:gs pos="0">
                <a:schemeClr val="lt1"/>
              </a:gs>
              <a:gs pos="50000">
                <a:schemeClr val="lt1"/>
              </a:gs>
              <a:gs pos="100000">
                <a:srgbClr val="9CA1DF"/>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6"/>
          <p:cNvSpPr/>
          <p:nvPr/>
        </p:nvSpPr>
        <p:spPr>
          <a:xfrm>
            <a:off x="2607300" y="1024588"/>
            <a:ext cx="3929400" cy="9432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6"/>
          <p:cNvSpPr/>
          <p:nvPr/>
        </p:nvSpPr>
        <p:spPr>
          <a:xfrm>
            <a:off x="263800" y="3648300"/>
            <a:ext cx="8616000" cy="1231500"/>
          </a:xfrm>
          <a:prstGeom prst="rect">
            <a:avLst/>
          </a:prstGeom>
          <a:gradFill>
            <a:gsLst>
              <a:gs pos="0">
                <a:schemeClr val="lt1"/>
              </a:gs>
              <a:gs pos="38000">
                <a:schemeClr val="dk2"/>
              </a:gs>
              <a:gs pos="74000">
                <a:schemeClr val="accent1"/>
              </a:gs>
              <a:gs pos="100000">
                <a:schemeClr val="dk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6"/>
          <p:cNvSpPr txBox="1">
            <a:spLocks noGrp="1"/>
          </p:cNvSpPr>
          <p:nvPr>
            <p:ph type="title" idx="2"/>
          </p:nvPr>
        </p:nvSpPr>
        <p:spPr>
          <a:xfrm>
            <a:off x="3813900" y="1016044"/>
            <a:ext cx="15162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14" name="Google Shape;214;p36"/>
          <p:cNvSpPr txBox="1">
            <a:spLocks noGrp="1"/>
          </p:cNvSpPr>
          <p:nvPr>
            <p:ph type="title"/>
          </p:nvPr>
        </p:nvSpPr>
        <p:spPr>
          <a:xfrm>
            <a:off x="-200" y="2074814"/>
            <a:ext cx="91440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PROBLEM STATEMENT</a:t>
            </a:r>
            <a:endParaRPr dirty="0"/>
          </a:p>
        </p:txBody>
      </p:sp>
      <p:cxnSp>
        <p:nvCxnSpPr>
          <p:cNvPr id="215" name="Google Shape;215;p36"/>
          <p:cNvCxnSpPr/>
          <p:nvPr/>
        </p:nvCxnSpPr>
        <p:spPr>
          <a:xfrm>
            <a:off x="263800" y="3215663"/>
            <a:ext cx="86160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849020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p:nvPr/>
        </p:nvSpPr>
        <p:spPr>
          <a:xfrm>
            <a:off x="6167250" y="0"/>
            <a:ext cx="2985300" cy="2985300"/>
          </a:xfrm>
          <a:prstGeom prst="ellipse">
            <a:avLst/>
          </a:prstGeom>
          <a:gradFill>
            <a:gsLst>
              <a:gs pos="0">
                <a:schemeClr val="lt1"/>
              </a:gs>
              <a:gs pos="50000">
                <a:schemeClr val="lt1"/>
              </a:gs>
              <a:gs pos="100000">
                <a:srgbClr val="9CA1DF"/>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5"/>
          <p:cNvSpPr txBox="1">
            <a:spLocks noGrp="1"/>
          </p:cNvSpPr>
          <p:nvPr>
            <p:ph type="subTitle" idx="1"/>
          </p:nvPr>
        </p:nvSpPr>
        <p:spPr>
          <a:xfrm>
            <a:off x="860625" y="2051228"/>
            <a:ext cx="5506200" cy="14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Developing a Dart-based system with Flutter UI to simulate and visually represent First-Come-First-Serve (FCFS), Shortest-Job-First (SJF), Priority Scheduling, and Round Robin (RR) algorithms, allowing user input for process details and displaying execution order, average waiting time, and average turnaround time for each process.</a:t>
            </a:r>
            <a:endParaRPr dirty="0"/>
          </a:p>
        </p:txBody>
      </p:sp>
      <p:sp>
        <p:nvSpPr>
          <p:cNvPr id="201" name="Google Shape;201;p35"/>
          <p:cNvSpPr txBox="1">
            <a:spLocks noGrp="1"/>
          </p:cNvSpPr>
          <p:nvPr>
            <p:ph type="title"/>
          </p:nvPr>
        </p:nvSpPr>
        <p:spPr>
          <a:xfrm>
            <a:off x="860625" y="294883"/>
            <a:ext cx="5506200" cy="100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PROBLEM STATEMENT</a:t>
            </a:r>
            <a:endParaRPr dirty="0"/>
          </a:p>
        </p:txBody>
      </p:sp>
      <p:sp>
        <p:nvSpPr>
          <p:cNvPr id="202" name="Google Shape;202;p35"/>
          <p:cNvSpPr/>
          <p:nvPr/>
        </p:nvSpPr>
        <p:spPr>
          <a:xfrm>
            <a:off x="263800" y="3648300"/>
            <a:ext cx="8616000" cy="1231500"/>
          </a:xfrm>
          <a:prstGeom prst="rect">
            <a:avLst/>
          </a:prstGeom>
          <a:gradFill>
            <a:gsLst>
              <a:gs pos="0">
                <a:schemeClr val="lt1"/>
              </a:gs>
              <a:gs pos="38000">
                <a:schemeClr val="dk2"/>
              </a:gs>
              <a:gs pos="74000">
                <a:schemeClr val="accent1"/>
              </a:gs>
              <a:gs pos="100000">
                <a:schemeClr val="dk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3" name="Google Shape;203;p35"/>
          <p:cNvCxnSpPr/>
          <p:nvPr/>
        </p:nvCxnSpPr>
        <p:spPr>
          <a:xfrm>
            <a:off x="263800" y="1933572"/>
            <a:ext cx="8616000" cy="0"/>
          </a:xfrm>
          <a:prstGeom prst="straightConnector1">
            <a:avLst/>
          </a:prstGeom>
          <a:noFill/>
          <a:ln w="19050" cap="flat" cmpd="sng">
            <a:solidFill>
              <a:schemeClr val="dk1"/>
            </a:solidFill>
            <a:prstDash val="solid"/>
            <a:round/>
            <a:headEnd type="none" w="med" len="med"/>
            <a:tailEnd type="none" w="med" len="med"/>
          </a:ln>
        </p:spPr>
      </p:cxnSp>
      <p:sp>
        <p:nvSpPr>
          <p:cNvPr id="204" name="Google Shape;204;p35"/>
          <p:cNvSpPr/>
          <p:nvPr/>
        </p:nvSpPr>
        <p:spPr>
          <a:xfrm>
            <a:off x="5437450" y="3283700"/>
            <a:ext cx="3049500" cy="732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9917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6"/>
          <p:cNvSpPr/>
          <p:nvPr/>
        </p:nvSpPr>
        <p:spPr>
          <a:xfrm>
            <a:off x="2315400" y="175950"/>
            <a:ext cx="4513200" cy="4513200"/>
          </a:xfrm>
          <a:prstGeom prst="ellipse">
            <a:avLst/>
          </a:prstGeom>
          <a:gradFill>
            <a:gsLst>
              <a:gs pos="0">
                <a:schemeClr val="lt1"/>
              </a:gs>
              <a:gs pos="50000">
                <a:schemeClr val="lt1"/>
              </a:gs>
              <a:gs pos="100000">
                <a:srgbClr val="9CA1DF"/>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6"/>
          <p:cNvSpPr/>
          <p:nvPr/>
        </p:nvSpPr>
        <p:spPr>
          <a:xfrm>
            <a:off x="2607300" y="1024588"/>
            <a:ext cx="3929400" cy="9432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6"/>
          <p:cNvSpPr/>
          <p:nvPr/>
        </p:nvSpPr>
        <p:spPr>
          <a:xfrm>
            <a:off x="263800" y="3648300"/>
            <a:ext cx="8616000" cy="1231500"/>
          </a:xfrm>
          <a:prstGeom prst="rect">
            <a:avLst/>
          </a:prstGeom>
          <a:gradFill>
            <a:gsLst>
              <a:gs pos="0">
                <a:schemeClr val="lt1"/>
              </a:gs>
              <a:gs pos="38000">
                <a:schemeClr val="dk2"/>
              </a:gs>
              <a:gs pos="74000">
                <a:schemeClr val="accent1"/>
              </a:gs>
              <a:gs pos="100000">
                <a:schemeClr val="dk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6"/>
          <p:cNvSpPr txBox="1">
            <a:spLocks noGrp="1"/>
          </p:cNvSpPr>
          <p:nvPr>
            <p:ph type="title" idx="2"/>
          </p:nvPr>
        </p:nvSpPr>
        <p:spPr>
          <a:xfrm>
            <a:off x="3813900" y="1016044"/>
            <a:ext cx="15162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14" name="Google Shape;214;p36"/>
          <p:cNvSpPr txBox="1">
            <a:spLocks noGrp="1"/>
          </p:cNvSpPr>
          <p:nvPr>
            <p:ph type="title"/>
          </p:nvPr>
        </p:nvSpPr>
        <p:spPr>
          <a:xfrm>
            <a:off x="-200" y="2074814"/>
            <a:ext cx="91440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METHADOLOGY</a:t>
            </a:r>
            <a:endParaRPr dirty="0"/>
          </a:p>
        </p:txBody>
      </p:sp>
      <p:cxnSp>
        <p:nvCxnSpPr>
          <p:cNvPr id="215" name="Google Shape;215;p36"/>
          <p:cNvCxnSpPr/>
          <p:nvPr/>
        </p:nvCxnSpPr>
        <p:spPr>
          <a:xfrm>
            <a:off x="263800" y="3215663"/>
            <a:ext cx="86160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766847412"/>
      </p:ext>
    </p:extLst>
  </p:cSld>
  <p:clrMapOvr>
    <a:masterClrMapping/>
  </p:clrMapOvr>
</p:sld>
</file>

<file path=ppt/theme/theme1.xml><?xml version="1.0" encoding="utf-8"?>
<a:theme xmlns:a="http://schemas.openxmlformats.org/drawingml/2006/main" name="Operating Room System Medical Theme by Slidesgo">
  <a:themeElements>
    <a:clrScheme name="Simple Light">
      <a:dk1>
        <a:srgbClr val="262526"/>
      </a:dk1>
      <a:lt1>
        <a:srgbClr val="EDEEF1"/>
      </a:lt1>
      <a:dk2>
        <a:srgbClr val="D0D2F2"/>
      </a:dk2>
      <a:lt2>
        <a:srgbClr val="A5A2F2"/>
      </a:lt2>
      <a:accent1>
        <a:srgbClr val="2923D9"/>
      </a:accent1>
      <a:accent2>
        <a:srgbClr val="FFFFFF"/>
      </a:accent2>
      <a:accent3>
        <a:srgbClr val="FFFFFF"/>
      </a:accent3>
      <a:accent4>
        <a:srgbClr val="FFFFFF"/>
      </a:accent4>
      <a:accent5>
        <a:srgbClr val="FFFFFF"/>
      </a:accent5>
      <a:accent6>
        <a:srgbClr val="FFFFFF"/>
      </a:accent6>
      <a:hlink>
        <a:srgbClr val="2625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701</Words>
  <Application>Microsoft Office PowerPoint</Application>
  <PresentationFormat>On-screen Show (16:9)</PresentationFormat>
  <Paragraphs>74</Paragraphs>
  <Slides>25</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Cabin</vt:lpstr>
      <vt:lpstr>Arial</vt:lpstr>
      <vt:lpstr>Poppins</vt:lpstr>
      <vt:lpstr>Calibri</vt:lpstr>
      <vt:lpstr>Zen Antique</vt:lpstr>
      <vt:lpstr>Ubuntu</vt:lpstr>
      <vt:lpstr>Times New Roman</vt:lpstr>
      <vt:lpstr>Operating Room System Medical Theme by Slidesgo</vt:lpstr>
      <vt:lpstr>CSCI315 – OPERATING SYSTEMS</vt:lpstr>
      <vt:lpstr>TABLE OF CONTENTS</vt:lpstr>
      <vt:lpstr>TABLE OF CONTENTS</vt:lpstr>
      <vt:lpstr>ABSTRACT</vt:lpstr>
      <vt:lpstr>01</vt:lpstr>
      <vt:lpstr>INTRODUCTION</vt:lpstr>
      <vt:lpstr>02</vt:lpstr>
      <vt:lpstr>PROBLEM STATEMENT</vt:lpstr>
      <vt:lpstr>03</vt:lpstr>
      <vt:lpstr>METHADOLOGY</vt:lpstr>
      <vt:lpstr>04</vt:lpstr>
      <vt:lpstr>FIRST-COME FIRST-SERVE</vt:lpstr>
      <vt:lpstr>05</vt:lpstr>
      <vt:lpstr>SHORTEST-JOB-FIRTS</vt:lpstr>
      <vt:lpstr>06</vt:lpstr>
      <vt:lpstr>PRIORITY SCHEDULING</vt:lpstr>
      <vt:lpstr>06</vt:lpstr>
      <vt:lpstr>ROUND ROBIN</vt:lpstr>
      <vt:lpstr>06</vt:lpstr>
      <vt:lpstr>RESULTS</vt:lpstr>
      <vt:lpstr>PowerPoint Presentation</vt:lpstr>
      <vt:lpstr>PowerPoint Presentation</vt:lpstr>
      <vt:lpstr>CONCLUSION</vt:lpstr>
      <vt:lpstr>REFRENCES: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CSCI315 – OPERATING SYSTEMS</dc:title>
  <cp:lastModifiedBy>Ibrahim Moustafa Elshormelesy</cp:lastModifiedBy>
  <cp:revision>1</cp:revision>
  <dcterms:modified xsi:type="dcterms:W3CDTF">2023-05-24T07:06:50Z</dcterms:modified>
</cp:coreProperties>
</file>