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62" r:id="rId8"/>
    <p:sldId id="285" r:id="rId9"/>
    <p:sldId id="269" r:id="rId10"/>
    <p:sldId id="261" r:id="rId11"/>
    <p:sldId id="272" r:id="rId12"/>
    <p:sldId id="281" r:id="rId13"/>
    <p:sldId id="273" r:id="rId14"/>
    <p:sldId id="282" r:id="rId15"/>
    <p:sldId id="279" r:id="rId16"/>
    <p:sldId id="280" r:id="rId17"/>
    <p:sldId id="283" r:id="rId18"/>
    <p:sldId id="286" r:id="rId19"/>
    <p:sldId id="260" r:id="rId20"/>
    <p:sldId id="26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75" d="100"/>
          <a:sy n="75" d="100"/>
        </p:scale>
        <p:origin x="974" y="2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1/relationships/webextension" Target="../webextensions/webextension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1/relationships/webextension" Target="../webextensions/webextension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1.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2" y="4434840"/>
            <a:ext cx="4941770" cy="1122202"/>
          </a:xfrm>
        </p:spPr>
        <p:txBody>
          <a:bodyPr/>
          <a:lstStyle/>
          <a:p>
            <a:pPr algn="ctr"/>
            <a:r>
              <a:rPr lang="en-US" dirty="0"/>
              <a:t>Markets products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Autofit/>
          </a:bodyPr>
          <a:lstStyle/>
          <a:p>
            <a:r>
              <a:rPr lang="en-US" dirty="0"/>
              <a:t>Abdelrahman Ahmed Medhat  202002045</a:t>
            </a:r>
          </a:p>
          <a:p>
            <a:r>
              <a:rPr lang="en-US" dirty="0"/>
              <a:t>Youssef Abbas Mohamed         202001428 </a:t>
            </a:r>
          </a:p>
          <a:p>
            <a:endParaRPr lang="en-US"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Markets products Analysis</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a:extLst>
              <a:ext uri="{FF2B5EF4-FFF2-40B4-BE49-F238E27FC236}">
                <a16:creationId xmlns:a16="http://schemas.microsoft.com/office/drawing/2014/main" id="{924B20AC-6BBB-C0BA-13EA-5E660D1635B2}"/>
              </a:ext>
            </a:extLst>
          </p:cNvPr>
          <p:cNvPicPr>
            <a:picLocks noChangeAspect="1"/>
          </p:cNvPicPr>
          <p:nvPr/>
        </p:nvPicPr>
        <p:blipFill>
          <a:blip r:embed="rId2"/>
          <a:srcRect/>
          <a:stretch/>
        </p:blipFill>
        <p:spPr>
          <a:xfrm>
            <a:off x="270134" y="265598"/>
            <a:ext cx="1524616" cy="152461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B7198C2A-9853-B392-D9B6-2F4E603B1659}"/>
                  </a:ext>
                </a:extLst>
              </p:cNvPr>
              <p:cNvGraphicFramePr>
                <a:graphicFrameLocks noGrp="1"/>
              </p:cNvGraphicFramePr>
              <p:nvPr>
                <p:extLst>
                  <p:ext uri="{D42A27DB-BD31-4B8C-83A1-F6EECF244321}">
                    <p14:modId xmlns:p14="http://schemas.microsoft.com/office/powerpoint/2010/main" val="2655607164"/>
                  </p:ext>
                </p:extLst>
              </p:nvPr>
            </p:nvGraphicFramePr>
            <p:xfrm>
              <a:off x="1982755" y="641350"/>
              <a:ext cx="9525000" cy="5715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Microsoft Power BI">
                <a:extLst>
                  <a:ext uri="{FF2B5EF4-FFF2-40B4-BE49-F238E27FC236}">
                    <a16:creationId xmlns:a16="http://schemas.microsoft.com/office/drawing/2014/main" id="{B7198C2A-9853-B392-D9B6-2F4E603B1659}"/>
                  </a:ext>
                </a:extLst>
              </p:cNvPr>
              <p:cNvPicPr>
                <a:picLocks noGrp="1" noRot="1" noChangeAspect="1" noMove="1" noResize="1" noEditPoints="1" noAdjustHandles="1" noChangeArrowheads="1" noChangeShapeType="1"/>
              </p:cNvPicPr>
              <p:nvPr/>
            </p:nvPicPr>
            <p:blipFill>
              <a:blip r:embed="rId4"/>
              <a:stretch>
                <a:fillRect/>
              </a:stretch>
            </p:blipFill>
            <p:spPr>
              <a:xfrm>
                <a:off x="1982755" y="641350"/>
                <a:ext cx="9525000" cy="5715000"/>
              </a:xfrm>
              <a:prstGeom prst="rect">
                <a:avLst/>
              </a:prstGeom>
            </p:spPr>
          </p:pic>
        </mc:Fallback>
      </mc:AlternateContent>
    </p:spTree>
    <p:extLst>
      <p:ext uri="{BB962C8B-B14F-4D97-AF65-F5344CB8AC3E}">
        <p14:creationId xmlns:p14="http://schemas.microsoft.com/office/powerpoint/2010/main" val="315107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normAutofit fontScale="90000"/>
          </a:bodyPr>
          <a:lstStyle/>
          <a:p>
            <a:r>
              <a:rPr lang="en-US" dirty="0"/>
              <a:t>Carrefour market products analysis report</a:t>
            </a:r>
            <a:br>
              <a:rPr lang="en-US" dirty="0"/>
            </a:br>
            <a:br>
              <a:rPr lang="en-US" dirty="0"/>
            </a:br>
            <a:r>
              <a:rPr lang="en-US" dirty="0"/>
              <a:t>count of products: 2033</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3115536" cy="533793"/>
          </a:xfrm>
        </p:spPr>
        <p:txBody>
          <a:bodyPr/>
          <a:lstStyle/>
          <a:p>
            <a:r>
              <a:rPr lang="en-US" sz="2400" dirty="0"/>
              <a:t>Exporting countries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b="0" i="0" dirty="0">
                <a:solidFill>
                  <a:srgbClr val="252423"/>
                </a:solidFill>
                <a:effectLst/>
                <a:latin typeface="Segoe UI" panose="020B0502040204020203" pitchFamily="34" charset="0"/>
              </a:rPr>
              <a:t>Count of products was highest for Egypt  at 1,472, followed by </a:t>
            </a:r>
            <a:r>
              <a:rPr lang="en-US" sz="1600" b="0" i="0" dirty="0">
                <a:solidFill>
                  <a:srgbClr val="252423"/>
                </a:solidFill>
                <a:effectLst/>
                <a:latin typeface="Segoe UI" panose="020B0502040204020203" pitchFamily="34" charset="0"/>
              </a:rPr>
              <a:t>Restricted</a:t>
            </a:r>
            <a:r>
              <a:rPr lang="en-US" b="0" i="0" dirty="0">
                <a:solidFill>
                  <a:srgbClr val="252423"/>
                </a:solidFill>
                <a:effectLst/>
                <a:latin typeface="Segoe UI" panose="020B0502040204020203" pitchFamily="34" charset="0"/>
              </a:rPr>
              <a:t> distribution and Belgium and Luxembourg.</a:t>
            </a:r>
          </a:p>
          <a:p>
            <a:r>
              <a:rPr lang="en-US" b="0" i="0" dirty="0">
                <a:solidFill>
                  <a:srgbClr val="252423"/>
                </a:solidFill>
                <a:effectLst/>
                <a:latin typeface="Segoe UI" panose="020B0502040204020203" pitchFamily="34" charset="0"/>
              </a:rPr>
              <a:t>Egypt accounted for 72.44% of Count of product</a:t>
            </a:r>
            <a:r>
              <a:rPr lang="en-US" dirty="0">
                <a:solidFill>
                  <a:srgbClr val="252423"/>
                </a:solidFill>
                <a:latin typeface="Segoe UI" panose="020B0502040204020203" pitchFamily="34" charset="0"/>
              </a:rPr>
              <a:t>s</a:t>
            </a:r>
            <a:r>
              <a:rPr lang="en-US" b="0" i="0" dirty="0">
                <a:solidFill>
                  <a:srgbClr val="252423"/>
                </a:solidFill>
                <a:effectLst/>
                <a:latin typeface="Segoe UI" panose="020B0502040204020203" pitchFamily="34" charset="0"/>
              </a:rPr>
              <a:t>.﻿﻿ ﻿﻿ ﻿</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937472"/>
            <a:ext cx="2896671" cy="423464"/>
          </a:xfrm>
        </p:spPr>
        <p:txBody>
          <a:bodyPr/>
          <a:lstStyle/>
          <a:p>
            <a:pPr algn="ctr"/>
            <a:r>
              <a:rPr lang="en-US" sz="2400" dirty="0">
                <a:solidFill>
                  <a:srgbClr val="252423"/>
                </a:solidFill>
                <a:latin typeface="Tenorite (Headings)"/>
              </a:rPr>
              <a:t>D</a:t>
            </a:r>
            <a:r>
              <a:rPr lang="en-US" sz="2400" b="0" i="0" dirty="0">
                <a:solidFill>
                  <a:srgbClr val="252423"/>
                </a:solidFill>
                <a:effectLst/>
                <a:latin typeface="Tenorite (Headings)"/>
              </a:rPr>
              <a:t>iscounts</a:t>
            </a:r>
            <a:endParaRPr lang="en-US" sz="2400" dirty="0">
              <a:latin typeface="Tenorite (Headings)"/>
            </a:endParaRP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75604" y="3859709"/>
            <a:ext cx="2896671" cy="1997867"/>
          </a:xfrm>
        </p:spPr>
        <p:txBody>
          <a:bodyPr>
            <a:normAutofit fontScale="92500" lnSpcReduction="10000"/>
          </a:bodyPr>
          <a:lstStyle/>
          <a:p>
            <a:r>
              <a:rPr lang="en-US" b="0" i="0" dirty="0">
                <a:solidFill>
                  <a:srgbClr val="252423"/>
                </a:solidFill>
                <a:effectLst/>
                <a:latin typeface="Segoe UI" panose="020B0502040204020203" pitchFamily="34" charset="0"/>
              </a:rPr>
              <a:t>﻿0 had the highest Count </a:t>
            </a:r>
            <a:r>
              <a:rPr lang="en-US" b="0" i="0">
                <a:solidFill>
                  <a:srgbClr val="252423"/>
                </a:solidFill>
                <a:effectLst/>
                <a:latin typeface="Segoe UI" panose="020B0502040204020203" pitchFamily="34" charset="0"/>
              </a:rPr>
              <a:t>of discounts </a:t>
            </a:r>
            <a:r>
              <a:rPr lang="en-US" b="0" i="0" dirty="0">
                <a:solidFill>
                  <a:srgbClr val="252423"/>
                </a:solidFill>
                <a:effectLst/>
                <a:latin typeface="Segoe UI" panose="020B0502040204020203" pitchFamily="34" charset="0"/>
              </a:rPr>
              <a:t>at 1,731, followed by 15 and 19. 30 had the lowest Count of discount at 1.﻿﻿</a:t>
            </a:r>
          </a:p>
          <a:p>
            <a:r>
              <a:rPr lang="en-US" b="0" i="0" dirty="0">
                <a:solidFill>
                  <a:srgbClr val="252423"/>
                </a:solidFill>
                <a:effectLst/>
                <a:latin typeface="Segoe UI" panose="020B0502040204020203" pitchFamily="34" charset="0"/>
              </a:rPr>
              <a:t>﻿﻿0 </a:t>
            </a:r>
            <a:r>
              <a:rPr lang="en-US" sz="1700" b="0" i="0" dirty="0">
                <a:solidFill>
                  <a:srgbClr val="252423"/>
                </a:solidFill>
                <a:effectLst/>
                <a:latin typeface="Segoe UI" panose="020B0502040204020203" pitchFamily="34" charset="0"/>
              </a:rPr>
              <a:t>accounted</a:t>
            </a:r>
            <a:r>
              <a:rPr lang="en-US" b="0" i="0" dirty="0">
                <a:solidFill>
                  <a:srgbClr val="252423"/>
                </a:solidFill>
                <a:effectLst/>
                <a:latin typeface="Segoe UI" panose="020B0502040204020203" pitchFamily="34" charset="0"/>
              </a:rPr>
              <a:t> for 85.19% </a:t>
            </a:r>
            <a:r>
              <a:rPr lang="en-US" b="0" i="0">
                <a:solidFill>
                  <a:srgbClr val="252423"/>
                </a:solidFill>
                <a:effectLst/>
                <a:latin typeface="Segoe UI" panose="020B0502040204020203" pitchFamily="34" charset="0"/>
              </a:rPr>
              <a:t>of the Count of discounts.﻿﻿</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a:t>
            </a:r>
          </a:p>
          <a:p>
            <a:r>
              <a:rPr lang="en-US" b="0" i="0" dirty="0">
                <a:solidFill>
                  <a:srgbClr val="252423"/>
                </a:solidFill>
                <a:effectLst/>
                <a:latin typeface="Segoe UI" panose="020B0502040204020203" pitchFamily="34" charset="0"/>
              </a:rPr>
              <a:t>﻿</a:t>
            </a:r>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1978"/>
            <a:ext cx="3597259" cy="533793"/>
          </a:xfrm>
        </p:spPr>
        <p:txBody>
          <a:bodyPr/>
          <a:lstStyle/>
          <a:p>
            <a:r>
              <a:rPr lang="en-US" sz="2400" dirty="0"/>
              <a:t>Prices after discounts </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122301" y="3829648"/>
            <a:ext cx="3287379" cy="1997867"/>
          </a:xfrm>
        </p:spPr>
        <p:txBody>
          <a:bodyPr>
            <a:noAutofit/>
          </a:bodyPr>
          <a:lstStyle/>
          <a:p>
            <a:r>
              <a:rPr lang="en-US" b="0" i="0" dirty="0">
                <a:solidFill>
                  <a:srgbClr val="252423"/>
                </a:solidFill>
                <a:effectLst/>
                <a:latin typeface="Segoe UI" panose="020B0502040204020203" pitchFamily="34" charset="0"/>
              </a:rPr>
              <a:t>﻿20.25 had the highest Count of price_after at 23, followed by 17.95 and 11.75, which tied for second at 22.﻿﻿ ﻿﻿ ﻿﻿</a:t>
            </a:r>
          </a:p>
          <a:p>
            <a:r>
              <a:rPr lang="en-US" b="0" i="0" dirty="0">
                <a:solidFill>
                  <a:srgbClr val="252423"/>
                </a:solidFill>
                <a:effectLst/>
                <a:latin typeface="Segoe UI" panose="020B0502040204020203" pitchFamily="34" charset="0"/>
              </a:rPr>
              <a:t>20.25 accounted for 1.13% of Count of price_after.﻿﻿</a:t>
            </a:r>
          </a:p>
          <a:p>
            <a:r>
              <a:rPr lang="en-US" b="0" i="0" dirty="0">
                <a:solidFill>
                  <a:srgbClr val="252423"/>
                </a:solidFill>
                <a:effectLst/>
                <a:latin typeface="Segoe UI" panose="020B0502040204020203" pitchFamily="34" charset="0"/>
              </a:rPr>
              <a:t>﻿Across all 650 price_after, Count of price_after ranged from 1 to 23.﻿﻿ ﻿﻿ ﻿</a:t>
            </a: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9459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3645F512-0699-5827-2DFA-E36290F0790E}"/>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3645F512-0699-5827-2DFA-E36290F0790E}"/>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36627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b="0" i="0" dirty="0">
                <a:solidFill>
                  <a:srgbClr val="252423"/>
                </a:solidFill>
                <a:effectLst/>
                <a:latin typeface="Segoe UI" panose="020B0502040204020203" pitchFamily="34" charset="0"/>
              </a:rPr>
              <a:t>Seoudi, hyper and Carrefour market products analysis report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930254" y="2640288"/>
            <a:ext cx="8090824" cy="3032724"/>
          </a:xfrm>
        </p:spPr>
        <p:txBody>
          <a:bodyPr>
            <a:normAutofit fontScale="85000" lnSpcReduction="20000"/>
          </a:bodyPr>
          <a:lstStyle/>
          <a:p>
            <a:br>
              <a:rPr lang="en-US" sz="2400" b="0" i="0" dirty="0">
                <a:solidFill>
                  <a:srgbClr val="252423"/>
                </a:solidFill>
                <a:effectLst/>
                <a:latin typeface="Segoe UI" panose="020B0502040204020203" pitchFamily="34" charset="0"/>
              </a:rPr>
            </a:br>
            <a:r>
              <a:rPr lang="en-US" sz="2400" b="0" i="0" dirty="0">
                <a:solidFill>
                  <a:srgbClr val="252423"/>
                </a:solidFill>
                <a:effectLst/>
                <a:latin typeface="Segoe UI" panose="020B0502040204020203" pitchFamily="34" charset="0"/>
              </a:rPr>
              <a:t>﻿At 4,631.45, 9420063101208 had the highest Sum of price_after and was 1,543,716.67% higher than 135600, which had the lowest Sum of price_after at 0.30.</a:t>
            </a:r>
          </a:p>
          <a:p>
            <a:r>
              <a:rPr lang="en-US" sz="2400" b="0" i="0" dirty="0">
                <a:solidFill>
                  <a:srgbClr val="252423"/>
                </a:solidFill>
                <a:effectLst/>
                <a:latin typeface="Segoe UI" panose="020B0502040204020203" pitchFamily="34" charset="0"/>
              </a:rPr>
              <a:t>﻿﻿Across all 3,022 product_name, Sum of </a:t>
            </a:r>
            <a:r>
              <a:rPr lang="en-US" sz="2400" dirty="0">
                <a:solidFill>
                  <a:srgbClr val="252423"/>
                </a:solidFill>
                <a:latin typeface="Segoe UI" panose="020B0502040204020203" pitchFamily="34" charset="0"/>
              </a:rPr>
              <a:t>s</a:t>
            </a:r>
            <a:r>
              <a:rPr lang="en-US" sz="2400" b="0" i="0" dirty="0">
                <a:solidFill>
                  <a:srgbClr val="252423"/>
                </a:solidFill>
                <a:effectLst/>
                <a:latin typeface="Segoe UI" panose="020B0502040204020203" pitchFamily="34" charset="0"/>
              </a:rPr>
              <a:t>eoudi.discount ranged from 0 to 52, Sum of carfour.discount ranged from 0 to 30, and Sum of hyper.discount ranged from 0 to 19.</a:t>
            </a:r>
          </a:p>
          <a:p>
            <a:r>
              <a:rPr lang="en-US" sz="2400" b="0" i="0" dirty="0">
                <a:solidFill>
                  <a:srgbClr val="252423"/>
                </a:solidFill>
                <a:effectLst/>
                <a:latin typeface="Segoe UI" panose="020B0502040204020203" pitchFamily="34" charset="0"/>
              </a:rPr>
              <a:t>﻿Across all 3,027 product_id, Sum of price_after ranged from 0.30 to 4,631.45, Sum of hyper.price_after ranged from 5.50 to 679.95, and Sum of </a:t>
            </a:r>
            <a:r>
              <a:rPr lang="en-US" sz="2400" b="0" i="0" dirty="0" err="1">
                <a:solidFill>
                  <a:srgbClr val="252423"/>
                </a:solidFill>
                <a:effectLst/>
                <a:latin typeface="Segoe UI" panose="020B0502040204020203" pitchFamily="34" charset="0"/>
              </a:rPr>
              <a:t>carfour.price_after</a:t>
            </a:r>
            <a:r>
              <a:rPr lang="en-US" sz="2400" b="0" i="0" dirty="0">
                <a:solidFill>
                  <a:srgbClr val="252423"/>
                </a:solidFill>
                <a:effectLst/>
                <a:latin typeface="Segoe UI" panose="020B0502040204020203" pitchFamily="34" charset="0"/>
              </a:rPr>
              <a:t> ranged from 0.75 to 600.</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457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Markets products Analysis</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3645F512-0699-5827-2DFA-E36290F0790E}"/>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3645F512-0699-5827-2DFA-E36290F0790E}"/>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213411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b="0" i="0" dirty="0">
                <a:solidFill>
                  <a:srgbClr val="252423"/>
                </a:solidFill>
                <a:effectLst/>
                <a:latin typeface="Segoe UI" panose="020B0502040204020203" pitchFamily="34" charset="0"/>
              </a:rPr>
              <a:t>hyper and Carrefour market products analysis report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930254" y="2640288"/>
            <a:ext cx="8090824" cy="3032724"/>
          </a:xfrm>
        </p:spPr>
        <p:txBody>
          <a:bodyPr>
            <a:normAutofit/>
          </a:bodyPr>
          <a:lstStyle/>
          <a:p>
            <a:br>
              <a:rPr lang="en-US" sz="2400" b="0" i="0" dirty="0">
                <a:solidFill>
                  <a:srgbClr val="252423"/>
                </a:solidFill>
                <a:effectLst/>
                <a:latin typeface="Segoe UI" panose="020B0502040204020203" pitchFamily="34" charset="0"/>
              </a:rPr>
            </a:br>
            <a:r>
              <a:rPr lang="en-US" sz="2400" b="0" i="0" dirty="0">
                <a:solidFill>
                  <a:srgbClr val="252423"/>
                </a:solidFill>
                <a:effectLst/>
                <a:latin typeface="Segoe UI" panose="020B0502040204020203" pitchFamily="34" charset="0"/>
              </a:rPr>
              <a:t>﻿At 679.95, 5711953061134 had the highest Sum of price_after and was 90,270.69% higher than 6223001030409, which had the lowest Sum of price_after at 0.75.﻿﻿</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9959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result</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1931438"/>
            <a:ext cx="7861818" cy="3901036"/>
          </a:xfrm>
        </p:spPr>
        <p:txBody>
          <a:bodyPr>
            <a:normAutofit lnSpcReduction="10000"/>
          </a:bodyPr>
          <a:lstStyle/>
          <a:p>
            <a:pPr marL="342900" marR="0" lvl="0" indent="-342900" algn="just" rtl="0">
              <a:spcBef>
                <a:spcPts val="0"/>
              </a:spcBef>
              <a:spcAft>
                <a:spcPts val="0"/>
              </a:spcAft>
              <a:buFont typeface="+mj-lt"/>
              <a:buAutoNum type="alphaLcPeriod"/>
            </a:pPr>
            <a:r>
              <a:rPr lang="en-AU" sz="1800">
                <a:effectLst/>
                <a:latin typeface="Times New Roman" panose="02020603050405020304" pitchFamily="18" charset="0"/>
                <a:ea typeface="SimSun" panose="02010600030101010101" pitchFamily="2" charset="-122"/>
              </a:rPr>
              <a:t> Seoudi market data set consists of 3622 products where they were from 57 countries. 1436 products were from Egypt, while 247 were from Italy, San Marino, and Vatican City. Also, it consists of 219 products with discounts. The range of the prices of products starts at 0.3 and ends at 4631.</a:t>
            </a:r>
            <a:endParaRPr lang="en-GB" sz="1800">
              <a:effectLst/>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mj-lt"/>
              <a:buAutoNum type="alphaLcPeriod"/>
            </a:pPr>
            <a:r>
              <a:rPr lang="en-AU" sz="1800">
                <a:effectLst/>
                <a:latin typeface="Times New Roman" panose="02020603050405020304" pitchFamily="18" charset="0"/>
                <a:ea typeface="SimSun" panose="02010600030101010101" pitchFamily="2" charset="-122"/>
              </a:rPr>
              <a:t>       Hyper market data set consists of 1715 products, where they were from 29 countries. 614 products were from Egypt, while 18 were from Italy, San Marino, and Vatican City. Also, it consists of 124 products with discounts. The range of the prices of products starts at 0.75 and ends at 678.</a:t>
            </a:r>
            <a:endParaRPr lang="en-GB" sz="1800">
              <a:effectLst/>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mj-lt"/>
              <a:buAutoNum type="alphaLcPeriod"/>
            </a:pPr>
            <a:r>
              <a:rPr lang="en-AU" sz="1800">
                <a:effectLst/>
                <a:latin typeface="Times New Roman" panose="02020603050405020304" pitchFamily="18" charset="0"/>
                <a:ea typeface="SimSun" panose="02010600030101010101" pitchFamily="2" charset="-122"/>
              </a:rPr>
              <a:t>       carrefour market data set consists of 2033 products, where they were from 33 countries. 1472 products were from Egypt, while 131 were from Restricted distribution. Also, it consists of 301 products with discounts. The range of the prices of products starts at 0.65 and ends at 99.95.</a:t>
            </a:r>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61249" y="2948473"/>
            <a:ext cx="7249886" cy="3163078"/>
          </a:xfrm>
        </p:spPr>
        <p:txBody>
          <a:bodyPr>
            <a:normAutofit fontScale="85000" lnSpcReduction="10000"/>
          </a:bodyPr>
          <a:lstStyle/>
          <a:p>
            <a:r>
              <a:rPr lang="en-AU" sz="1800">
                <a:effectLst/>
                <a:latin typeface="Times New Roman" panose="02020603050405020304" pitchFamily="18" charset="0"/>
                <a:ea typeface="SimSun" panose="02010600030101010101" pitchFamily="2" charset="-122"/>
              </a:rPr>
              <a:t>This paper presents a data mining project that analyses product pricing and discount trends across three different markets. The project's primary objectives are to determine the range of product prices, count the products with discounts in each market, and identify the best-priced supermarket. The project utilizes Power BI, a powerful data analysis and visualization tool, to import and clean data from three different Excel sheets. Create visualizations that display the range of product prices, the number of products with discounts, and the relationship between the three markets, and calculate the average price, discount rate, and other relevant metrics for each market and product. Additionally, the project integrates information about the country of manufacture for each product extracted from the barcode. The results provide valuable insights into the three markets' products, their pricing and discount trends, and their relationships. The project demonstrates the effectiveness of data mining techniques and tools in analyzing complex data and identifying hidden patterns and insights.</a:t>
            </a:r>
            <a:endParaRPr lang="en-GB" sz="1800">
              <a:effectLst/>
              <a:latin typeface="Times New Roman" panose="02020603050405020304" pitchFamily="18" charset="0"/>
              <a:ea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Abdelrahman Ahmed Medhat  202002045</a:t>
            </a:r>
          </a:p>
          <a:p>
            <a:r>
              <a:rPr lang="en-US" dirty="0"/>
              <a:t>Youssef Abbas Mohamed         202001428 </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Markets products Analysis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Analysis report</a:t>
            </a:r>
          </a:p>
          <a:p>
            <a:r>
              <a:rPr lang="en-US" dirty="0"/>
              <a:t>Result</a:t>
            </a:r>
          </a:p>
          <a:p>
            <a:r>
              <a:rPr lang="en-US" dirty="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Markets products Analysis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70000" lnSpcReduction="20000"/>
          </a:bodyPr>
          <a:lstStyle/>
          <a:p>
            <a:r>
              <a:rPr lang="en-AU" sz="1800" dirty="0">
                <a:effectLst/>
                <a:latin typeface="Times New Roman" panose="02020603050405020304" pitchFamily="18" charset="0"/>
                <a:ea typeface="SimSun" panose="02010600030101010101" pitchFamily="2" charset="-122"/>
              </a:rPr>
              <a:t>The document addresses the need for businesses to understand pricing and discount trends in different markets to make informed decisions. By analysing the products' pricing and discount trends across three markets, we can identify patterns and insights that can help businesses improve their pricing strategies and increase their competitiveness. Our project also demonstrates the effectiveness of data mining techniques and tools such as Power BI in </a:t>
            </a:r>
            <a:r>
              <a:rPr lang="en-AU" sz="1800" dirty="0" err="1">
                <a:effectLst/>
                <a:latin typeface="Times New Roman" panose="02020603050405020304" pitchFamily="18" charset="0"/>
                <a:ea typeface="SimSun" panose="02010600030101010101" pitchFamily="2" charset="-122"/>
              </a:rPr>
              <a:t>analyzing</a:t>
            </a:r>
            <a:r>
              <a:rPr lang="en-AU" sz="1800" dirty="0">
                <a:effectLst/>
                <a:latin typeface="Times New Roman" panose="02020603050405020304" pitchFamily="18" charset="0"/>
                <a:ea typeface="SimSun" panose="02010600030101010101" pitchFamily="2" charset="-122"/>
              </a:rPr>
              <a:t> complex data and identifying hidden patterns and insights.</a:t>
            </a: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Markets products Analysis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403099"/>
          </a:xfrm>
        </p:spPr>
        <p:txBody>
          <a:bodyPr/>
          <a:lstStyle/>
          <a:p>
            <a:r>
              <a:rPr lang="en-US" dirty="0"/>
              <a:t>understand pricing and discount trends in different markets to make informed decisions. </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2224088"/>
            <a:ext cx="5111750" cy="1204912"/>
          </a:xfrm>
        </p:spPr>
        <p:txBody>
          <a:bodyPr/>
          <a:lstStyle/>
          <a:p>
            <a:r>
              <a:rPr lang="en-US" dirty="0"/>
              <a:t>Analysis report</a:t>
            </a:r>
            <a:br>
              <a:rPr lang="en-US" dirty="0"/>
            </a:br>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1999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Markets products Analysis</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15496BFB-2137-8182-5870-B920D4C00235}"/>
                  </a:ext>
                </a:extLst>
              </p:cNvPr>
              <p:cNvGraphicFramePr>
                <a:graphicFrameLocks noGrp="1"/>
              </p:cNvGraphicFramePr>
              <p:nvPr>
                <p:extLst>
                  <p:ext uri="{D42A27DB-BD31-4B8C-83A1-F6EECF244321}">
                    <p14:modId xmlns:p14="http://schemas.microsoft.com/office/powerpoint/2010/main" val="3077136697"/>
                  </p:ext>
                </p:extLst>
              </p:nvPr>
            </p:nvGraphicFramePr>
            <p:xfrm>
              <a:off x="2136711" y="64135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15496BFB-2137-8182-5870-B920D4C00235}"/>
                  </a:ext>
                </a:extLst>
              </p:cNvPr>
              <p:cNvPicPr>
                <a:picLocks noGrp="1" noRot="1" noChangeAspect="1" noMove="1" noResize="1" noEditPoints="1" noAdjustHandles="1" noChangeArrowheads="1" noChangeShapeType="1"/>
              </p:cNvPicPr>
              <p:nvPr/>
            </p:nvPicPr>
            <p:blipFill>
              <a:blip r:embed="rId3"/>
              <a:stretch>
                <a:fillRect/>
              </a:stretch>
            </p:blipFill>
            <p:spPr>
              <a:xfrm>
                <a:off x="2136711" y="641350"/>
                <a:ext cx="9525000" cy="5715000"/>
              </a:xfrm>
              <a:prstGeom prst="rect">
                <a:avLst/>
              </a:prstGeom>
            </p:spPr>
          </p:pic>
        </mc:Fallback>
      </mc:AlternateContent>
      <p:pic>
        <p:nvPicPr>
          <p:cNvPr id="11" name="Picture 10" descr="A green and white logo&#10;&#10;Description automatically generated with low confidence">
            <a:extLst>
              <a:ext uri="{FF2B5EF4-FFF2-40B4-BE49-F238E27FC236}">
                <a16:creationId xmlns:a16="http://schemas.microsoft.com/office/drawing/2014/main" id="{924B20AC-6BBB-C0BA-13EA-5E660D1635B2}"/>
              </a:ext>
            </a:extLst>
          </p:cNvPr>
          <p:cNvPicPr>
            <a:picLocks noChangeAspect="1"/>
          </p:cNvPicPr>
          <p:nvPr/>
        </p:nvPicPr>
        <p:blipFill>
          <a:blip r:embed="rId4"/>
          <a:stretch>
            <a:fillRect/>
          </a:stretch>
        </p:blipFill>
        <p:spPr>
          <a:xfrm>
            <a:off x="236084" y="265598"/>
            <a:ext cx="1592716" cy="1524616"/>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noAutofit/>
          </a:bodyPr>
          <a:lstStyle/>
          <a:p>
            <a:r>
              <a:rPr lang="en-US" sz="3200" dirty="0"/>
              <a:t>Seoudi market products analysis report</a:t>
            </a:r>
            <a:br>
              <a:rPr lang="en-US" sz="3200" dirty="0"/>
            </a:br>
            <a:br>
              <a:rPr lang="en-US" sz="3200" dirty="0"/>
            </a:br>
            <a:r>
              <a:rPr lang="en-US" sz="3200" dirty="0"/>
              <a:t>count of products:3622</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3105376" cy="533793"/>
          </a:xfrm>
        </p:spPr>
        <p:txBody>
          <a:bodyPr/>
          <a:lstStyle/>
          <a:p>
            <a:r>
              <a:rPr lang="en-US" sz="2400" dirty="0"/>
              <a:t>Exporting countries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328509"/>
            <a:ext cx="2882475" cy="2637314"/>
          </a:xfrm>
        </p:spPr>
        <p:txBody>
          <a:bodyPr>
            <a:noAutofit/>
          </a:bodyPr>
          <a:lstStyle/>
          <a:p>
            <a:r>
              <a:rPr lang="en-US" sz="1600" b="0" i="0" dirty="0">
                <a:solidFill>
                  <a:srgbClr val="252423"/>
                </a:solidFill>
                <a:effectLst/>
                <a:latin typeface="Segoe UI" panose="020B0502040204020203" pitchFamily="34" charset="0"/>
              </a:rPr>
              <a:t>Count of products was highest for Egypt at 1,436, followed by Italy, San Marino and </a:t>
            </a:r>
            <a:r>
              <a:rPr lang="en-US" sz="1600" b="0" i="0">
                <a:solidFill>
                  <a:srgbClr val="252423"/>
                </a:solidFill>
                <a:effectLst/>
                <a:latin typeface="Segoe UI" panose="020B0502040204020203" pitchFamily="34" charset="0"/>
              </a:rPr>
              <a:t>Vatican City, </a:t>
            </a:r>
            <a:r>
              <a:rPr lang="en-US" sz="1600" b="0" i="0" dirty="0">
                <a:solidFill>
                  <a:srgbClr val="252423"/>
                </a:solidFill>
                <a:effectLst/>
                <a:latin typeface="Segoe UI" panose="020B0502040204020203" pitchFamily="34" charset="0"/>
              </a:rPr>
              <a:t>and France and Monaco.</a:t>
            </a:r>
          </a:p>
          <a:p>
            <a:r>
              <a:rPr lang="en-US" sz="1600" b="0" i="0">
                <a:solidFill>
                  <a:srgbClr val="252423"/>
                </a:solidFill>
                <a:effectLst/>
                <a:latin typeface="Segoe UI" panose="020B0502040204020203" pitchFamily="34" charset="0"/>
              </a:rPr>
              <a:t>The count </a:t>
            </a:r>
            <a:r>
              <a:rPr lang="en-US" sz="1600" b="0" i="0" dirty="0">
                <a:solidFill>
                  <a:srgbClr val="252423"/>
                </a:solidFill>
                <a:effectLst/>
                <a:latin typeface="Segoe UI" panose="020B0502040204020203" pitchFamily="34" charset="0"/>
              </a:rPr>
              <a:t>of products was lowest for Brazil at 5.</a:t>
            </a:r>
          </a:p>
          <a:p>
            <a:r>
              <a:rPr lang="en-US" sz="1600" b="0" i="0" dirty="0">
                <a:solidFill>
                  <a:srgbClr val="252423"/>
                </a:solidFill>
                <a:effectLst/>
                <a:latin typeface="Segoe UI" panose="020B0502040204020203" pitchFamily="34" charset="0"/>
              </a:rPr>
              <a:t>Egypt accounted for 47.44% of Count of product</a:t>
            </a:r>
            <a:r>
              <a:rPr lang="en-US" sz="1600" dirty="0">
                <a:solidFill>
                  <a:srgbClr val="252423"/>
                </a:solidFill>
                <a:latin typeface="Segoe UI" panose="020B0502040204020203" pitchFamily="34" charset="0"/>
              </a:rPr>
              <a:t>s</a:t>
            </a:r>
            <a:r>
              <a:rPr lang="en-US" sz="1600" b="0" i="0">
                <a:solidFill>
                  <a:srgbClr val="252423"/>
                </a:solidFill>
                <a:effectLst/>
                <a:latin typeface="Segoe UI" panose="020B0502040204020203" pitchFamily="34" charset="0"/>
              </a:rPr>
              <a:t>.﻿﻿ ﻿﻿ ﻿The count</a:t>
            </a:r>
            <a:endParaRPr lang="en-US" sz="1600"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5142613" y="2776935"/>
            <a:ext cx="2413536" cy="533793"/>
          </a:xfrm>
        </p:spPr>
        <p:txBody>
          <a:bodyPr/>
          <a:lstStyle/>
          <a:p>
            <a:pPr algn="ctr"/>
            <a:r>
              <a:rPr lang="en-US" sz="2400" dirty="0"/>
              <a:t>Discounts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901045" y="3389793"/>
            <a:ext cx="2896671" cy="1997867"/>
          </a:xfrm>
        </p:spPr>
        <p:txBody>
          <a:bodyPr>
            <a:normAutofit/>
          </a:bodyPr>
          <a:lstStyle/>
          <a:p>
            <a:r>
              <a:rPr lang="en-US" sz="1600" dirty="0">
                <a:solidFill>
                  <a:srgbClr val="252423"/>
                </a:solidFill>
                <a:latin typeface="Segoe UI" panose="020B0502040204020203" pitchFamily="34" charset="0"/>
              </a:rPr>
              <a:t>﻿Count of discount was highest for 0 at 2,808, followed by 9 and 16.﻿﻿ ﻿﻿ ﻿</a:t>
            </a:r>
          </a:p>
          <a:p>
            <a:r>
              <a:rPr lang="en-US" sz="1600" dirty="0">
                <a:solidFill>
                  <a:srgbClr val="252423"/>
                </a:solidFill>
                <a:latin typeface="Segoe UI" panose="020B0502040204020203" pitchFamily="34" charset="0"/>
              </a:rPr>
              <a:t>﻿0 accounted for 92.77% of Count of discount.﻿﻿ ﻿</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836339"/>
            <a:ext cx="3576939" cy="426089"/>
          </a:xfrm>
        </p:spPr>
        <p:txBody>
          <a:bodyPr/>
          <a:lstStyle/>
          <a:p>
            <a:pPr algn="ctr"/>
            <a:r>
              <a:rPr lang="en-US" sz="2400" dirty="0"/>
              <a:t>Prices after discounts </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429000"/>
            <a:ext cx="3688699" cy="2383314"/>
          </a:xfrm>
        </p:spPr>
        <p:txBody>
          <a:bodyPr>
            <a:noAutofit/>
          </a:bodyPr>
          <a:lstStyle/>
          <a:p>
            <a:pPr>
              <a:lnSpc>
                <a:spcPct val="110000"/>
              </a:lnSpc>
            </a:pPr>
            <a:r>
              <a:rPr lang="en-US" sz="1600" dirty="0">
                <a:solidFill>
                  <a:srgbClr val="252423"/>
                </a:solidFill>
                <a:latin typeface="Segoe UI" panose="020B0502040204020203" pitchFamily="34" charset="0"/>
              </a:rPr>
              <a:t>10.75 had the highest Count </a:t>
            </a:r>
            <a:r>
              <a:rPr lang="en-US" sz="1600">
                <a:solidFill>
                  <a:srgbClr val="252423"/>
                </a:solidFill>
                <a:latin typeface="Segoe UI" panose="020B0502040204020203" pitchFamily="34" charset="0"/>
              </a:rPr>
              <a:t>of price after </a:t>
            </a:r>
            <a:r>
              <a:rPr lang="en-US" sz="1600" dirty="0">
                <a:solidFill>
                  <a:srgbClr val="252423"/>
                </a:solidFill>
                <a:latin typeface="Segoe UI" panose="020B0502040204020203" pitchFamily="34" charset="0"/>
              </a:rPr>
              <a:t>discounts at 25, followed by 7.95 and 15.95, which tied for second at 23.﻿﻿ ﻿﻿ ﻿﻿10.75 accounted for 0.83% </a:t>
            </a:r>
            <a:r>
              <a:rPr lang="en-US" sz="1600">
                <a:solidFill>
                  <a:srgbClr val="252423"/>
                </a:solidFill>
                <a:latin typeface="Segoe UI" panose="020B0502040204020203" pitchFamily="34" charset="0"/>
              </a:rPr>
              <a:t>of the Count of price after.﻿﻿ ﻿﻿ </a:t>
            </a:r>
            <a:endParaRPr lang="en-US" sz="1600" dirty="0">
              <a:solidFill>
                <a:srgbClr val="252423"/>
              </a:solidFill>
              <a:latin typeface="Segoe UI" panose="020B0502040204020203" pitchFamily="34" charset="0"/>
            </a:endParaRPr>
          </a:p>
          <a:p>
            <a:pPr>
              <a:lnSpc>
                <a:spcPct val="110000"/>
              </a:lnSpc>
            </a:pPr>
            <a:r>
              <a:rPr lang="en-US" sz="1600" dirty="0">
                <a:solidFill>
                  <a:srgbClr val="252423"/>
                </a:solidFill>
                <a:latin typeface="Segoe UI" panose="020B0502040204020203" pitchFamily="34" charset="0"/>
              </a:rPr>
              <a:t>﻿﻿Across all 822 price_after discounts</a:t>
            </a:r>
            <a:r>
              <a:rPr lang="en-US" sz="1600">
                <a:solidFill>
                  <a:srgbClr val="252423"/>
                </a:solidFill>
                <a:latin typeface="Segoe UI" panose="020B0502040204020203" pitchFamily="34" charset="0"/>
              </a:rPr>
              <a:t>, the Count </a:t>
            </a:r>
            <a:r>
              <a:rPr lang="en-US" sz="1600" dirty="0">
                <a:solidFill>
                  <a:srgbClr val="252423"/>
                </a:solidFill>
                <a:latin typeface="Segoe UI" panose="020B0502040204020203" pitchFamily="34" charset="0"/>
              </a:rPr>
              <a:t>of price_after discounts ranged from 1 to 25.﻿﻿ ﻿﻿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Markets products Analysis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Markets products Analysis</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1" name="Picture 10">
            <a:extLst>
              <a:ext uri="{FF2B5EF4-FFF2-40B4-BE49-F238E27FC236}">
                <a16:creationId xmlns:a16="http://schemas.microsoft.com/office/drawing/2014/main" id="{924B20AC-6BBB-C0BA-13EA-5E660D1635B2}"/>
              </a:ext>
            </a:extLst>
          </p:cNvPr>
          <p:cNvPicPr>
            <a:picLocks noChangeAspect="1"/>
          </p:cNvPicPr>
          <p:nvPr/>
        </p:nvPicPr>
        <p:blipFill>
          <a:blip r:embed="rId2"/>
          <a:srcRect/>
          <a:stretch/>
        </p:blipFill>
        <p:spPr>
          <a:xfrm>
            <a:off x="270134" y="265598"/>
            <a:ext cx="1524616" cy="152461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E545088E-937C-0395-8F07-B94BF552A940}"/>
                  </a:ext>
                </a:extLst>
              </p:cNvPr>
              <p:cNvGraphicFramePr>
                <a:graphicFrameLocks noGrp="1"/>
              </p:cNvGraphicFramePr>
              <p:nvPr>
                <p:extLst>
                  <p:ext uri="{D42A27DB-BD31-4B8C-83A1-F6EECF244321}">
                    <p14:modId xmlns:p14="http://schemas.microsoft.com/office/powerpoint/2010/main" val="3292519942"/>
                  </p:ext>
                </p:extLst>
              </p:nvPr>
            </p:nvGraphicFramePr>
            <p:xfrm>
              <a:off x="1949320" y="641350"/>
              <a:ext cx="9525000" cy="5715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Microsoft Power BI">
                <a:extLst>
                  <a:ext uri="{FF2B5EF4-FFF2-40B4-BE49-F238E27FC236}">
                    <a16:creationId xmlns:a16="http://schemas.microsoft.com/office/drawing/2014/main" id="{E545088E-937C-0395-8F07-B94BF552A940}"/>
                  </a:ext>
                </a:extLst>
              </p:cNvPr>
              <p:cNvPicPr>
                <a:picLocks noGrp="1" noRot="1" noChangeAspect="1" noMove="1" noResize="1" noEditPoints="1" noAdjustHandles="1" noChangeArrowheads="1" noChangeShapeType="1"/>
              </p:cNvPicPr>
              <p:nvPr/>
            </p:nvPicPr>
            <p:blipFill>
              <a:blip r:embed="rId4"/>
              <a:stretch>
                <a:fillRect/>
              </a:stretch>
            </p:blipFill>
            <p:spPr>
              <a:xfrm>
                <a:off x="1949320" y="641350"/>
                <a:ext cx="9525000" cy="5715000"/>
              </a:xfrm>
              <a:prstGeom prst="rect">
                <a:avLst/>
              </a:prstGeom>
            </p:spPr>
          </p:pic>
        </mc:Fallback>
      </mc:AlternateContent>
    </p:spTree>
    <p:extLst>
      <p:ext uri="{BB962C8B-B14F-4D97-AF65-F5344CB8AC3E}">
        <p14:creationId xmlns:p14="http://schemas.microsoft.com/office/powerpoint/2010/main" val="24643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Hyper market products analysis report</a:t>
            </a:r>
            <a:br>
              <a:rPr lang="en-US" dirty="0"/>
            </a:br>
            <a:br>
              <a:rPr lang="en-US" dirty="0"/>
            </a:br>
            <a:r>
              <a:rPr lang="en-US" dirty="0"/>
              <a:t>count of products: 1715</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3105376" cy="365125"/>
          </a:xfrm>
        </p:spPr>
        <p:txBody>
          <a:bodyPr/>
          <a:lstStyle/>
          <a:p>
            <a:r>
              <a:rPr lang="en-US" sz="2400" dirty="0"/>
              <a:t>Exporting countries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312717"/>
            <a:ext cx="2882475" cy="2427683"/>
          </a:xfrm>
        </p:spPr>
        <p:txBody>
          <a:bodyPr>
            <a:noAutofit/>
          </a:bodyPr>
          <a:lstStyle/>
          <a:p>
            <a:r>
              <a:rPr lang="en-US" sz="1600" b="0" i="0" dirty="0">
                <a:solidFill>
                  <a:srgbClr val="252423"/>
                </a:solidFill>
                <a:effectLst/>
                <a:latin typeface="Segoe UI" panose="020B0502040204020203" pitchFamily="34" charset="0"/>
              </a:rPr>
              <a:t>Count of products was highest for Egypt at 614, followed by Belgium and Luxembourg and France and Monaco Count of products was highest for Brazil at 5.</a:t>
            </a:r>
          </a:p>
          <a:p>
            <a:r>
              <a:rPr lang="en-US" sz="1600" b="0" i="0" dirty="0">
                <a:solidFill>
                  <a:srgbClr val="252423"/>
                </a:solidFill>
                <a:effectLst/>
                <a:latin typeface="Segoe UI" panose="020B0502040204020203" pitchFamily="34" charset="0"/>
              </a:rPr>
              <a:t>Egypt accounted for 80.16% of Count of product</a:t>
            </a:r>
            <a:r>
              <a:rPr lang="en-US" sz="1600" dirty="0">
                <a:solidFill>
                  <a:srgbClr val="252423"/>
                </a:solidFill>
                <a:latin typeface="Segoe UI" panose="020B0502040204020203" pitchFamily="34" charset="0"/>
              </a:rPr>
              <a:t>s</a:t>
            </a:r>
            <a:r>
              <a:rPr lang="en-US" sz="1600" b="0" i="0" dirty="0">
                <a:solidFill>
                  <a:srgbClr val="252423"/>
                </a:solidFill>
                <a:effectLst/>
                <a:latin typeface="Segoe UI" panose="020B0502040204020203" pitchFamily="34" charset="0"/>
              </a:rPr>
              <a:t>.﻿﻿ ﻿﻿ ﻿</a:t>
            </a:r>
            <a:endParaRPr lang="en-US" sz="1600"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365125"/>
          </a:xfrm>
        </p:spPr>
        <p:txBody>
          <a:bodyPr/>
          <a:lstStyle/>
          <a:p>
            <a:pPr algn="ctr"/>
            <a:r>
              <a:rPr lang="en-US" sz="2400" dirty="0">
                <a:solidFill>
                  <a:srgbClr val="252423"/>
                </a:solidFill>
                <a:latin typeface="Tenorite (Headings)"/>
              </a:rPr>
              <a:t>D</a:t>
            </a:r>
            <a:r>
              <a:rPr lang="en-US" sz="2400" b="0" i="0" dirty="0">
                <a:solidFill>
                  <a:srgbClr val="252423"/>
                </a:solidFill>
                <a:effectLst/>
                <a:latin typeface="Tenorite (Headings)"/>
              </a:rPr>
              <a:t>iscounts</a:t>
            </a:r>
            <a:endParaRPr lang="en-US" sz="2400" dirty="0">
              <a:latin typeface="Tenorite (Headings)"/>
            </a:endParaRP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4" y="3288111"/>
            <a:ext cx="2896671" cy="1997867"/>
          </a:xfrm>
        </p:spPr>
        <p:txBody>
          <a:bodyPr>
            <a:normAutofit/>
          </a:bodyPr>
          <a:lstStyle/>
          <a:p>
            <a:r>
              <a:rPr lang="en-US" sz="1600" dirty="0">
                <a:solidFill>
                  <a:srgbClr val="252423"/>
                </a:solidFill>
                <a:latin typeface="Segoe UI" panose="020B0502040204020203" pitchFamily="34" charset="0"/>
              </a:rPr>
              <a:t>﻿Count of discount was highest for 0 at 642, followed by 8 and 19. </a:t>
            </a:r>
          </a:p>
          <a:p>
            <a:r>
              <a:rPr lang="en-US" sz="1600" dirty="0">
                <a:solidFill>
                  <a:srgbClr val="252423"/>
                </a:solidFill>
                <a:latin typeface="Segoe UI" panose="020B0502040204020203" pitchFamily="34" charset="0"/>
              </a:rPr>
              <a:t>﻿0 accounted for 83.81% of Count of discount.﻿﻿ ﻿</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3546459" cy="365125"/>
          </a:xfrm>
        </p:spPr>
        <p:txBody>
          <a:bodyPr/>
          <a:lstStyle/>
          <a:p>
            <a:r>
              <a:rPr lang="en-US" sz="2400" dirty="0"/>
              <a:t>Prices after discounts </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30860" y="3312717"/>
            <a:ext cx="3617579" cy="2653106"/>
          </a:xfrm>
        </p:spPr>
        <p:txBody>
          <a:bodyPr>
            <a:noAutofit/>
          </a:bodyPr>
          <a:lstStyle/>
          <a:p>
            <a:pPr>
              <a:lnSpc>
                <a:spcPct val="110000"/>
              </a:lnSpc>
            </a:pPr>
            <a:r>
              <a:rPr lang="en-US" sz="1600" dirty="0">
                <a:solidFill>
                  <a:srgbClr val="252423"/>
                </a:solidFill>
                <a:latin typeface="Segoe UI" panose="020B0502040204020203" pitchFamily="34" charset="0"/>
              </a:rPr>
              <a:t>23.75 had the highest Count </a:t>
            </a:r>
            <a:r>
              <a:rPr lang="en-US" sz="1600">
                <a:solidFill>
                  <a:srgbClr val="252423"/>
                </a:solidFill>
                <a:latin typeface="Segoe UI" panose="020B0502040204020203" pitchFamily="34" charset="0"/>
              </a:rPr>
              <a:t>of price after </a:t>
            </a:r>
            <a:r>
              <a:rPr lang="en-US" sz="1600" dirty="0">
                <a:solidFill>
                  <a:srgbClr val="252423"/>
                </a:solidFill>
                <a:latin typeface="Segoe UI" panose="020B0502040204020203" pitchFamily="34" charset="0"/>
              </a:rPr>
              <a:t>at 9, followed by 16.50 and 34.95, which tied for second at 8.﻿﻿ ﻿﻿ ﻿﻿23.75 accounted for 1.17% </a:t>
            </a:r>
            <a:r>
              <a:rPr lang="en-US" sz="1600">
                <a:solidFill>
                  <a:srgbClr val="252423"/>
                </a:solidFill>
                <a:latin typeface="Segoe UI" panose="020B0502040204020203" pitchFamily="34" charset="0"/>
              </a:rPr>
              <a:t>of the Count of price after.</a:t>
            </a:r>
            <a:endParaRPr lang="en-US" sz="1600" dirty="0">
              <a:solidFill>
                <a:srgbClr val="252423"/>
              </a:solidFill>
              <a:latin typeface="Segoe UI" panose="020B0502040204020203" pitchFamily="34" charset="0"/>
            </a:endParaRPr>
          </a:p>
          <a:p>
            <a:pPr>
              <a:lnSpc>
                <a:spcPct val="110000"/>
              </a:lnSpc>
            </a:pPr>
            <a:r>
              <a:rPr lang="en-US" sz="1600" dirty="0">
                <a:solidFill>
                  <a:srgbClr val="252423"/>
                </a:solidFill>
                <a:latin typeface="Segoe UI" panose="020B0502040204020203" pitchFamily="34" charset="0"/>
              </a:rPr>
              <a:t>﻿﻿﻿Across all 413 price_after</a:t>
            </a:r>
            <a:r>
              <a:rPr lang="en-US" sz="1600">
                <a:solidFill>
                  <a:srgbClr val="252423"/>
                </a:solidFill>
                <a:latin typeface="Segoe UI" panose="020B0502040204020203" pitchFamily="34" charset="0"/>
              </a:rPr>
              <a:t>, the Count </a:t>
            </a:r>
            <a:r>
              <a:rPr lang="en-US" sz="1600" dirty="0">
                <a:solidFill>
                  <a:srgbClr val="252423"/>
                </a:solidFill>
                <a:latin typeface="Segoe UI" panose="020B0502040204020203" pitchFamily="34" charset="0"/>
              </a:rPr>
              <a:t>of price_after ranged from 1 to 9.﻿﻿ ﻿﻿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Discount Analyzes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6004870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24.png"/></Relationships>
</file>

<file path=ppt/webextensions/webextension1.xml><?xml version="1.0" encoding="utf-8"?>
<we:webextension xmlns:we="http://schemas.microsoft.com/office/webextensions/webextension/2010/11" id="{D030EF9B-DCBA-4756-8BE4-B6E07395762E}">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WYS2/bMAzHv8rgs1H4/eitzbrTMBTt0MsQBJREpWody5DlLlmR7z5JTtYm62trm3jYKRYlk3+RP5mObz0m2qaCxReYoXfoHUt5PQN1/SH0fK/etJGMQ5rkeUEwjsMSeJmVZpVstJB16x3eehrUFPWFaDuorENj/Db2PaiqU5jaEYeqRd9rULWyhkr8wH6xmdKqw6Xv4byppALr8lyDRuv2xiw3YyMlPIhNRKBa3OA5Ut1bz7CRSq/Hvtf2V07S5px15gKOZK1B1MaxtRHgKSmDsAizOOBFnrGIWXsr6mm1knh379dFY9Oica6JnNsMkCvj33paLs0WIk4RgRRhGhMa5wkUGNu7uaj0OuDiZN4okx2Ts97byOx1KpWgJpLLgsK2XUkeyaqbuauTDfu57BTFM+RuqtZCL4ynFmXHhGeVnCppUu2sVHa1VosJlQzbg9XILbqU30cKTXiz5WDp/1J0xG6gpsa6LedoOlU4hXVCT95ca6Mk66ieCOZmPnX1qnrp73rHxvJkmRqBo0tQerNOZqAYquOFq8FHodaARP6W8L3udjle025uuLqH9QqXXv578jF2SAccWJljkpAkTyPCY4jgWaQfBegt9JrHlhM5UIQ35L0OYCbrTg8b4cd3uzuA72nomQ0jmkUZA1ZEtGSmbyFL9sus0zeRfDJweB/vFU+S7A+umT17tmjVtQYGZL2qYZ+yF5Zlxz1ji+f+7JVpQQMIopBkLM6QpViG+z17jaERJ8BN+IGeum2Fr+sa/xTZT259dzxvyuhJpjlP0yyFgJTIQwpJmjz/Mj/sR3c0TP4f7o53soO/OAWzrtLizNwDig2W/hfWzALpeykhUQZZkHKaA+MJKeAVb+J7PNkPlHMIFPaCCXKp8E8Uv/crz9a/xP+zGwS77Qb3Mm6bgesHdynzZqim7vuU7HTbAMVTqNGFb3ovAt06AwPUDNnqWtnfz8Lsri/UBVSdrZH7Nua5MC7aT1sICiKbEwAA&quot;"/>
    <we:property name="creatorSessionId" value="&quot;02189fce-55c0-45ae-bc10-4d1b3b31b4e4&quot;"/>
    <we:property name="creatorTenantId" value="&quot;2b773d99-f229-4704-b562-5a3198831779&quot;"/>
    <we:property name="creatorUserId" value="&quot;10032000ECAF13E8&quot;"/>
    <we:property name="datasetId" value="&quot;55b11665-c853-435a-9bd0-322ec271cd46&quot;"/>
    <we:property name="embedUrl" value="&quot;/reportEmbed?reportId=d8a568aa-af41-4912-9c31-e4756ba0c34d&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VYS1PbMBD+Kx2dPYzt+JFwC2l6oTwmdLgwmcxaWhuBY3lkmSZl8t8ryUkhKRBaIHGnp0graffb3W+9iu4J41WZw/wUpkgOyZEQt1OQt5884pBiKTs7Oz7pj44np/2ToRaLUnFRVOTwniiQGapLXtWQGw1aeDV2COT5OWRmlkJeoUNKlJUoIOc/sNmsl5SsceEQnJW5kGBUXihQaNTe6e16rm17Bx1tEajid3iBVDXSEZZCqtXcIVUzspDW14wya3AgCgW80IqNLIE0THqu1/Wijpt244j5zMgrXmT5EuLD2W/z0sRB4UwlYmYikNxo/UbTYqFd8FOKCEnXCzsJ7cQBdLFjTqc8VyuD8+GslDo6OmaNtoH2NROSU23JRkFiVS0hD0ReT+1ouCa/ELWkOMLULhWKq7nWVKGoGScGybkUOtRWSkVdKDmfUMGwOljO7KZr8X0gUZvXLrsL5xeiPruDgmrpJpx+lknMYBXQ4btjLaVgNVUTzuzKl7pYZi/8He9YS15MU8lxcA1SredJTyRDeTS3OfjM5YogvrMBfK/eLsYrtusDN49ovaRLA/8j+TG2lHZTYL0YgyAJ4tBP0g74sJXSzxLoPfDq75QF2VIKr8F7G4GZKGrVbgo/7+3uCPwIQ8NZz6eRHzFgXZ/2WBDHyIL9ctbim4h00nLyPt8rXmSy07pmtrW2aF5XmgzIGlTtrrJXpmXHPWODz03t9cIudcH1vSRinQhZiD1vv7VXajbiBFJtvqVVt4nwbV3jn2L2i67vjs/rMBom0zgNwygEN+lh6lEIwmD7Zb7dn26/nfx/ujs+wHb/ogqmda74SJ8ByVrL/lfmzBDSIWGS+BFEbpjSGFgaJF14w018j5X9RDrbwMIGcIKpkPgniD/6yrPxL/H/7AbubrvBo4ibZmD7wUPIyBRlZt+nRK2qEiieQ4HWfNlo4Wj3aTJAwZAtx9L8fuXauyZRl5DXJkf2bYxYIzp3PMlxywHzYkYsLIvuJ5dmevS8EwAA&quot;"/>
    <we:property name="isFiltersActionButtonVisible" value="true"/>
    <we:property name="pageDisplayName" value="&quot;seoudi&quot;"/>
    <we:property name="pptInsertionSessionID" value="&quot;1607CC4F-9E1B-42B3-8B77-8C1DDE002646&quot;"/>
    <we:property name="reportEmbeddedTime" value="&quot;2023-05-29T09:48:09.152Z&quot;"/>
    <we:property name="reportName" value="&quot;data mining project&quot;"/>
    <we:property name="reportState" value="&quot;CONNECTED&quot;"/>
    <we:property name="reportUrl" value="&quot;/links/nn5Ict3UvJ?ctid=2b773d99-f229-4704-b562-5a3198831779&amp;pbi_source=linkShar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44B346C-C62C-4925-8E89-AB3D821CED6E}">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VYUW/bNhD+KwNfugFCIMmSLeWt9TKgWBsEydCXwTBO5FFmK4sCSWXxAv/3kpTUxF0cB62d2QIMmMfT8bu773ik7gkTuqlgdQlLJOfknZRflqC+/BKRgNSbMqRICx7jiIURcJjEkKDVko0Rstbk/J4YUCWaT0K3UDmDVvg3YaOkGGERJ5SPi5zGiGFOZgGBqrqC0ulwqDQGpEGlZQ2V+Bc7E3bKqBbXAcG7ppIK3EI3Bgy6xW6tuh1bgNHZyOIAasQt3iA1nfQaG6lMPx5znmfROB9zzGKeFGmaund0N+vB79Z3i3pgU1kbELUF4GRJzBHS8STJaBQmvKAwoU7ORWV6lWJ1cdcoGw0bo1XjgvqW3UJNkRHvnELd+XJPprJql/7fxYb8RraK4jVyP1UbYVbWzMJaU2RtQ3SlpP3rhTalVLa18fKF/Geq0MaMkfNwHewG8LYsFZZg+uHFQdH90dZ9vtL/gp1ZiRZ1WfV8eEjAX50PTNatmS5AGcfD4rPNnQu3fU0qhurdykf8d6EGUsTBd7j/P2fXs4GyVv3zIx5OrfulVB32/UKYrd3ckwW5i689KkFtGg5AWY9QreZUMtRn/eg4+dsoyVpq5oLtgcGNwKPm73POvhqDt5Fj5gMuykVlf8bZ0VgNobJLMzDwERo34e2ePW3IqdoSafA966K2bEAJPcRwGP0papfTgHxAbg5O++vBpQ/CFmXHnE9QtY40by7KVWPeWD2XBKu8RAPOWddup87Ipawv26r6tXP7IYm/kZnLWlfpD6g/fnv//lEx6YPnLyAU6AKZd+y9wWW3pGDo7AnUp56bgNw6eU/C0M776W9bcUSTiOXjOMM8HEFR5BFLfvzocOjNYHtEnt0EgxNsIvtCM5d8PjRg/QSUnQ2CVq22VEDWITrqZvFCfrxu3/g+A/0ZiGfIgOZZxikroiyi+U8U3l4araA4B276qSM89mwC/LlzzynR+lnPX43Mmyg6FufRhE8KwDgchzzOIWZRetrtIz5K7m/Zyh9ghz9QAsu2MuLavgOKHSv1X5iy7iSe5Dwdp0USA+SQpFE2KV7zXqlRtkzsuMAcHbW2by5PcOpo8BbIpcI9FMHp9YFtrh+iEbyA0l0jyCaIaQRshDHFIuQpi/znymdjb/DOFPJuM9z+eSyxl0tV+g+usjW6AYpXUKN3pukw+XuavzhCzZANl8gtFyT/sXe4utrnK4WimEqCFgAA&quot;"/>
    <we:property name="creatorSessionId" value="&quot;322a150d-c1f4-4e8e-bbc2-54078bb3c18d&quot;"/>
    <we:property name="creatorTenantId" value="&quot;2b773d99-f229-4704-b562-5a3198831779&quot;"/>
    <we:property name="creatorUserId" value="&quot;10032000ECAF13E8&quot;"/>
    <we:property name="datasetId" value="&quot;55b11665-c853-435a-9bd0-322ec271cd46&quot;"/>
    <we:property name="embedUrl" value="&quot;/reportEmbed?reportId=d8a568aa-af41-4912-9c31-e4756ba0c34d&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9WYW2+bMBTHv8rkZ1QBAQJ9S7PspetF6bSXKYp8OaZuCUbGdM2qfPfZQNWmay5qk4zkJfj49j/n/I6NeEJMlEWG55d4BugUnUl5P8Pq/ouHHJS3tqur84vB+Hx6ObgYGbMstJB5iU6fkMYqBf1TlBXO7ArG+GviIJxl1zi1LY6zEhxUgCpljjPxB5rBpkurChYOgscikwrbJW801mCXfTDDTdvs7Z30zI6YavEAN0B1Yx1DIZVu2xHnSexFScQh9nlAwjC0c8qmt5a5ebzdtBY2lLnGIjcCrC3wOeAw6gcx9dyAE4r71Nq5yHQ7hMxHj4UyfptozAsbrwF7wDkFhmrnFJSNL09oKLNqVj+Nluw3slIUxsDrrlwLPTfL3JrVFFqYEF0raR5ro8kWlVWua/ut/D1UYGLG0Km7cDYLGKSpghTrtjnaq7pvVd7mK/xX7MRYSpGnWcvDSwJ+ND4wmVd6eIuVtsSRO5M7G24zTSoG6mxeR/yrUM9Q+M4b3f/P2cXkGVkz/O4Vh0PjfipVo323EiYL28d6AekB8QPKI5JQH8BNNvLaqhLUpGEPyNYK1XxKJYPypG11k99CSVZRPRVsBwQXAjrN7zpnD0bwKjganD0aeCyJ/BgSt4cJSTwWfPz43XdAV4O+FiTnCAtxV2qmkk+fD7HyHSkbi4xmVWlQANYo6nTBbcnHYWvvbQbae4THwDBN4phTRrzYo8knCm8nh5WgMMVct10dvDqWBX7u7jgmrNd6fjCYl1U0FCden/cJBt+NXO4n2GdeeNzXh99J9lcc5S+y3Q+UwKzKtBibOVixrqK/Zcosjg4KEh5GIQl8jBMchF7cJ4d8Ny9BVkxseAnsHFqrD5d3mOqMXgJcKthBERzfPbDK9X1cBFsg3VwEcR8g9DDrgU+BuDxkXv3JZ23sNTxqIh+Xw13/XlvQDFRaf7SSlS4LTOEa51A7UzSaBNTjDIc4Zzbv9bOy/9+FSW6z9U+cVfWuqrLRM3sYMYJksOX4xtXFX+RoyuvQEwAA&quot;"/>
    <we:property name="isFiltersActionButtonVisible" value="true"/>
    <we:property name="pageDisplayName" value="&quot;hyper&quot;"/>
    <we:property name="pptInsertionSessionID" value="&quot;1607CC4F-9E1B-42B3-8B77-8C1DDE002646&quot;"/>
    <we:property name="reportEmbeddedTime" value="&quot;2023-05-29T09:57:39.977Z&quot;"/>
    <we:property name="reportName" value="&quot;data mining project&quot;"/>
    <we:property name="reportState" value="&quot;CONNECTED&quot;"/>
    <we:property name="reportUrl" value="&quot;/links/nn5Ict3UvJ?ctid=2b773d99-f229-4704-b562-5a3198831779&amp;pbi_source=linkShare&amp;bookmarkGuid=399b0fab-8032-42f0-98c7-cf9dc68b09c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1A555F8-0442-4500-AF38-CE7AAFDC2233}">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VYTW/UMBD9K8jnFcqXvUlvsJQTQlWLuKBqNbHHW0M2jhyndKn2vzN2tiot0C3Qj3Da9XgyfvPmje3kkinTdw1s3sMa2QF7be2XNbgvL1I2Y+1Nm0BezTkIoedpLueCyxTIy3be2LZnB5fMg1uh/2j6AZoQkIyfTmcMmuYIVmGkoelxxjp0vW2hMd9wdKYp7wbczhhedI11EEKeePAYwp6TO40JSvoypxVBenOOJyj9aD3Gzjq/G3MNKU/LvMzqIktxnolc0jP9OBth7vcPi0ZgC9t6MC0BCLYskXWZKZ7kAHWR5GVa8mDXpvE7l3pzeNE5ypvY2HSBvlfqHFqJisXkHPZjLpdsYZthHf8d3rCf2MFJPEYdp1pv/IbCSHCaJtiWSDpyliiMZiqftEPro/3Mfl04JNYUO0i2s/0QXq1WDlfgd8PDR8b3dmh3NeM/wz0lS2/aVbPTxHURPoxZKNsOfnEGzgfV1Z+pfoFyesw6he71JrL+xrgrYWSzW8ifM93t6ZVwyf3zD2pcEAEr60b0Dw3idBvmMo26TjSJVvASSlXqOt+r2x0uI6kUjyLdiNFtltIq7F/uRlPVceesGqRfGvUASu4MTlzHd6X7hEr+nURGWaeiKosMizSvM57XuoY5PvN2HCEurV5OfV/+ffPdKe3Z9LaHvd0mm6EnPaAaYU288+5ZmKduwluaHhuQI3BRyxRR1bISIlM6e/5zpaPYuARNEKbafbch/ttx8n8J/M7cn1DWN3GMgi7ofj/HlO71Cui6VHCN+y9KE9/Fs4n2wK+PymvcyV90wnpovDmmZ8Cp6XbAPasWNDljQomEQ5VLDG+oVZ3wInnCPbZHOyiz53r4nOo6o6X+YI/5haomg7dGbR0+QBtM9ED481I9xnFwD0WPh4EQla6KORdJUWjJldQphEh3Uu/xwtf24ibbIVpVJFqEr2dFrhGqDMX4svI30WLAawtbo1vFYHbwfQcSj6DFSE03Zmgw+pGooVVBRPG/C7/vDDE/Lv0RmiGsGr/SsbhMYGL7HZSjEZ8lFAAA&quot;"/>
    <we:property name="creatorSessionId" value="&quot;f4d56343-f2de-4963-b228-03e8b1e699b9&quot;"/>
    <we:property name="creatorTenantId" value="&quot;2b773d99-f229-4704-b562-5a3198831779&quot;"/>
    <we:property name="creatorUserId" value="&quot;10032000ECAF13E8&quot;"/>
    <we:property name="datasetId" value="&quot;55b11665-c853-435a-9bd0-322ec271cd46&quot;"/>
    <we:property name="embedUrl" value="&quot;/reportEmbed?reportId=d8a568aa-af41-4912-9c31-e4756ba0c34d&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9VXS2/bMAz+K4PPQeF3nN7SLLt0fSAddhmCgJaoVK1jGbLcNSvy30fZLrp2bZJ2beKdbFE0+ZH8SMl3DpdlkcHyFBboHDpHSl0vQF9/8pyek7eys7Pjk+HkeHY6PBmTWBVGqrx0Du8cA3qO5rssK8isBRL+mPYcyLJzmNuVgKzEnlOgLlUOmfyFjTJtGV3hqufgbZEpDdbkhQGD1uwNqdOafHsHAXkEZuQNXiAzjXSChdKmXUcCvMhLgsRPQ9/Dvh8HjL4pm90a5mZ967QGNlK5AZkTACvzXZYmPo/cACAN3SDxksjKhcxMq5Iux7eFprgpG8vC5mvIbyBnyJ06OI1lE8udM1JZtajfxo/kF6rSDCco6q3cSLMkMwy0oA1nRUk614pSWIupXkxVuanll+rnSCNljTuH7qq3GcJwPtc4B9Muxx+M70uVtzWL/oY7JUkp83nWcuKhCN+aKLjKKzO6BG0s69Irqp9NOX2mNEd9tKyz/lnqe2L4vSfI9xnuanpPXFK/+oONI0rAXOkG/XuDmK7sni9QpK4g0sZRAglPRBps5G2LSzIqxYdQt8aolzOmOJYH7aqrPC604hUzM8nfgcmFxI7zeF24O2TySxRpaO3FgyT0MfSC1I+CVKTQxz2P4xriTIlZ1+fyy823ltq97o2Hjd3GsqokPiBvYHW887YszK6b8AmnmwaMEKI4ZR4iT9kgjn0u/P2fKwXZxhkIgtDV7nsK8d+Ok/+L4Gtj3yGtH+NoCB3S/b6PHt3rOdB1KYwEbr4odXyK+x3tgeePygfc7hs6YVFlRk7oG9C8ux2wZdUsJ3tOzGM3gkHA0P6hDlI3Ct0dztgSVcXlhuvhPtl1Sa5eMWOeYVVn8KYolMZ3aIOOHgivL9VHHAdbMLo5DOJ4IAZhP4rdMBQs4kx4YC2tTb3BW5Oq28fZttYGoSviCOI4DATCwMe4+Vl5i7Xa4IPEWaCe18ZUZcoCGJ5DjnVqiiZCibUekRpybklUv2v7/Cop843r75BVtVddWRaSDwIj0wy31G8St/oN2s9TqkUUAAA=&quot;"/>
    <we:property name="isFiltersActionButtonVisible" value="true"/>
    <we:property name="pageDisplayName" value="&quot;carrfour&quot;"/>
    <we:property name="pptInsertionSessionID" value="&quot;1607CC4F-9E1B-42B3-8B77-8C1DDE002646&quot;"/>
    <we:property name="reportEmbeddedTime" value="&quot;2023-05-29T09:55:09.378Z&quot;"/>
    <we:property name="reportName" value="&quot;data mining project&quot;"/>
    <we:property name="reportState" value="&quot;CONNECTED&quot;"/>
    <we:property name="reportUrl" value="&quot;/links/nn5Ict3UvJ?ctid=2b773d99-f229-4704-b562-5a3198831779&amp;pbi_source=linkShare&amp;bookmarkGuid=dc462403-b38e-43b3-ba3e-37d99fef39ed&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2200C462-31C4-4242-96E5-8AE27B0F257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1XTW/bMAz9K4PORhHbiR331mbZaRiKdthlCAJaolK1imXIcpesyH8fJbtos25rUPQj2ckSRZFPFB9p3TKhmlrD+gsskR2zU2Oul2CvP8QsYtW2LMGBRJnxcSmSMh/yMuZAWqZ2ylQNO75lDuwC3TfVtKC9QRJ+n0UMtD6DhZ9J0A1GrEbbmAq0+omdMi052+ImYriqtbHgTV44cOjN3pA6zQlKfJSSR+BO3eAFctdJz7E21vXzHLJhGY9HMitkmhY8zuMh7Wm61QDzaX3vNACbmMqBqgiAl8VBE4ZxyTOBaZZILLxcKu16lXI9XdWWzk3RWNc+fCfiBiqOgoXDWWy6s9yyidHtMoymW/IL01qO5yjDUuWUW5OZBk0rFNtQjM6soQgGKQcrSf2otorjvERpLAadS/NjYpECKNjxYBO9DZpL8rEvWHZGMSHRwpA26FcCYkTL3VyJP8CYkaRR1UL3RLjPvK8dOgelxunK86y8ooz1SbbxdmQuEpkgDHksUlkkHLP0yVx817PucPEni4XFBbh+On2lrABJIQpLn9qqryKD/QT8kFIHBHu7Lu0I/EkycN02ZAlFB3FyCdZtM4MmVqA9XYes/6jsXZNIot9O876ptpndtTHacfWgN/UM7fC/OCVnoXQAz4oCB0UygHGSjPMEEZ/fxl49kPSHwk1bucPK/MNC3ZWZ52B+q5YSfkb/95rx9wt4+4LRB7wrGfEoTnme8WyUDEfDcUoPgNEel4wQxLmR88Ni4V3tOFD4XRF5BL55gc6/bLVT57QHrNhb9u5wbZ5OEctkXIxHWOQDnmR5znmSCm//3y8BXLnSPHoJBHreS9gS6Q3uB6Z1TQ0cz6DCEJu6Q6ow6FFuQCVQ9GPrv58Vkblz/Q10672GFzsLbnwl2PwCHIperTEQAAA=&quot;"/>
    <we:property name="creatorSessionId" value="&quot;4099c0a7-1c92-4f13-97ab-2d1b5fc33413&quot;"/>
    <we:property name="creatorTenantId" value="&quot;2b773d99-f229-4704-b562-5a3198831779&quot;"/>
    <we:property name="creatorUserId" value="&quot;10032000ECAF13E8&quot;"/>
    <we:property name="datasetId" value="&quot;55b11665-c853-435a-9bd0-322ec271cd46&quot;"/>
    <we:property name="embedUrl" value="&quot;/reportEmbed?reportId=d8a568aa-af41-4912-9c31-e4756ba0c34d&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91XS2/bMAz+K4POQRHbiR33lmbZpesD6dDLEAS0RKdqFcuQ5S5Zkf8+SnbQdt3WoOgj2ckSRZGfKH6kdceErEoFq1NYIDtkR1rfLMDcfApYhxWt7Ozs+GQ4OZ6dDk/GJNallbqo2OEds2DmaC9lVYNyFkj4fdphoNQ5zN0sB1Vhh5VoKl2Akj+xUaYla2pcdxguS6UNOJMXFiw6s7ekTnPyHRxE5BG4lbd4gdw20gmW2th2nkDcy4JBP4/TPIpSHiRBj/ZUzaqH+by+c+qBjXRhQRYEwMkCrwm9IOOxwCgOc0ydPJfKtirZarwsDZ2borEqXbyG4hYKjoL5wxmsmrPcsZFW9cKPxo/kF7o2HCeY+6XCSrsiMxXqWki2phidG00R9FIOJif1g9JIjrMMc23Q61zpHyODFEDBDrvrzvuguSIfu4JlaxQjEs01aYN6IyBa1NzOpPgDjClJKlnMVUuE+8z71qCzkCkcLx3PsmvKWJdka2cnT0SYhwg9HogoT0OOcfRsLn7oWbe4+OF8bnAOtp2O3ygrIKcQ+aUvddFWke5uAn5IqT2C/bgubQn8WTJwVVdkCUUDcXQFxj5mBk2MQHO08ln/WZpNkwg7v53mY1NtPd20Mdpx/aA3tQxt8L86Jae+dACP0xS7adiFQRgOkhARX97G3jyQ9EvCdV3Y/cr8/ULdlJmXYH6vluL/Pv/3mvH3C3j/gtEGvCkZQT+IeBLzuB/2+r1BFGZJf4dLhg/iTOez/WLhpnbsKfymiDwBX71C51/UysoJ7QEjdpa9W1ybo1OHxXmQDvqYJl0exknCeRgJZ//fLwFc2kw/eQl4et5L2ALpDe4GurZVCRzPoUAfm7JBKtHrUW5AIVC0Y+O+XyWRuXF9Car2XulZzrwPAiPpLbKlflM41r8AWHaKu1EQAAA=&quot;"/>
    <we:property name="isFiltersActionButtonVisible" value="true"/>
    <we:property name="pageDisplayName" value="&quot;Page 1&quot;"/>
    <we:property name="pptInsertionSessionID" value="&quot;1607CC4F-9E1B-42B3-8B77-8C1DDE002646&quot;"/>
    <we:property name="reportEmbeddedTime" value="&quot;2023-05-29T11:02:21.416Z&quot;"/>
    <we:property name="reportName" value="&quot;data mining project&quot;"/>
    <we:property name="reportState" value="&quot;CONNECTED&quot;"/>
    <we:property name="reportUrl" value="&quot;/links/nn5Ict3UvJ?ctid=2b773d99-f229-4704-b562-5a3198831779&amp;pbi_source=linkShare&amp;bookmarkGuid=bf299e5e-c095-4a55-b2c3-9540b9ff92bd&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2200C462-31C4-4242-96E5-8AE27B0F257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1XXU/bMBT9K5OfK5Q0aZrwBh17miYEEy9TVd3Y18XgxpHjsHao/33XTgrrOj4eKijrS3M/7Ht8fK7j3DOhmlrD6hsskB2zU2NuF2BvP8VswKptX14meTSOhkmWxhEkueBZQlmmdspUDTu+Zw7sHN2ValrQfkJy/pgOGGh9DnNvSdANDliNtjEVaPULu2QKOdviesBwWWtjwU956cChn/aO0skmKPGRrwjcqTu8RO467wXWxrrezkZJGRHOvBjxeBTxcZz4MU0XDTBfzvdFA7CJqRyoigB4XxnHecHTYSFEEad8lEaJ8H6ptNukrM6WtaV1Exur2tN3Iu6g4ihYWJzFplvLPTuZzy3OwfXm2VZwYnS7+If/0rSW4wXKEKqcciuqcU2lLFsTf+fW0GNw1lZxnJUojcUQ+9JWPWWRN6/Nz4lF4lh4x+AB8IRcc0ODQe9g3gssI1ruZkqw51A8SdseIHCwkrKPdhjaBjMlT6Oque5V+iiL7x1GB6XGs6VvgvKG5OQVsPbzpGkUp5CPozjKs1zGSYyjQxcKSNeHXqmTd8P75PZ9AIG/qCmu24Y2AkWHZHIN1m0LjAwr0J6ugng+K7s5CIeDv0C/q3DW081JTSNu/jh+e/o7+Pvmexr6L5EjOteBfkU5zGPgMpUv9t8bySK8VQ+yr+gqwE1buQ91CLwe9H/Vek8v+837rhd013mi4DAqQcpMcJDjfMijA37zBQpnRs42dDYfSvs78PfQBItWO3VBY8CKQxX/a7bN63HA4jSLRIFJXEKZSpENMyz8/M9f63DpSrNzrQv6fvSwBdLXjn8wrWtq4HgOFQZu6g6qwpBH2oBKoOifrf//qqgbutJXoFtfNXwbsVDGt9L6N/yZYZCbDQAA&quot;"/>
    <we:property name="creatorSessionId" value="&quot;e9007d8a-91c8-4a4c-877f-7ce5996b4c76&quot;"/>
    <we:property name="creatorTenantId" value="&quot;2b773d99-f229-4704-b562-5a3198831779&quot;"/>
    <we:property name="creatorUserId" value="&quot;10032000ECAF13E8&quot;"/>
    <we:property name="datasetId" value="&quot;55b11665-c853-435a-9bd0-322ec271cd46&quot;"/>
    <we:property name="embedUrl" value="&quot;/reportEmbed?reportId=d8a568aa-af41-4912-9c31-e4756ba0c34d&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91XTXPaMBD9Kx2dmYyNDdi5EUovaT6GdHLpMMxaWhElwvLIcgrN8N+7sk3TlCbhwCSkXJDerrRPq7eS/MCEKgsNq3NYIDtmJ8bcLcDefQpZh+UtdnFxejacnM7Oh2djgk3hlMlLdvzAHNg5umtVVqD9DAR+n3YYaH0Jc9+ToEvssAJtaXLQ6ic2zmRytsJ1h+Gy0MaCn/LKgUM/7T25U59ih0cRRQTu1D1eIXcNOsHCWNf2+70oC5JgkKQ9HvYCPggjP6ZsrDXN1/190JrYyOQOVE4EPJaFYZLyuJsKkYYx78VBJDwulXYbl9V4WVhaN2VjVfh8DcU95BwFqxdnsWzW8sCG87nFObi2O35iHBldLf6BX5nKcpygrE25U25FMW4olGVryt+lNdSswcIqjrMMpbFY275UeZuywHdvzI+RRcqx8EDnN+ERQXNDg0Fvcd4LLSMq7mZKsJdYPJu2PVDgYCV5H21l6CmZKSGlyue6VemjLL41HB1kGsdLXwTZLcnJK2Dt54njIIwhGQRhkPQTGUYh9g5dKCBda9pRJ+/G99nt+wACf1VTXFclbQSKhsnoBqx7KjDqWIH2ZFWL57Oym4Ow2/mL9LsKZz3dnNQ04vaP47dNf0N/3/me1vUXyR6d60C/NOsmIXAZy1fr741kUV+jB1lXdPdzU+XuQx0Cu5P+r0rv+WW/ed21gm4qT6QcehlI2Rcc5CDp8uCAb746hTMjZ5t0lh9K+1v091AEi0o7NaExYMWhin+XbfN67LAw7gcixSjMIIul6Hf7mPr5X37W4dJlZutZV+v7EWELpK8d3zCVKwvgeAk51rkpGqoKaz/SBuQCRdu2/v+rompoQl+Druqo9AHE6hhERtHDckf/pvLWvwC5F8Rguw0AAA==&quot;"/>
    <we:property name="isFiltersActionButtonVisible" value="true"/>
    <we:property name="pageDisplayName" value="&quot;Page 2&quot;"/>
    <we:property name="pptInsertionSessionID" value="&quot;1607CC4F-9E1B-42B3-8B77-8C1DDE002646&quot;"/>
    <we:property name="reportEmbeddedTime" value="&quot;2023-05-29T11:02:40.465Z&quot;"/>
    <we:property name="reportName" value="&quot;data mining project&quot;"/>
    <we:property name="reportState" value="&quot;CONNECTED&quot;"/>
    <we:property name="reportUrl" value="&quot;/links/nn5Ict3UvJ?ctid=2b773d99-f229-4704-b562-5a3198831779&amp;pbi_source=linkShare&amp;bookmarkGuid=5e3b4ab4-d042-4bb9-8ce1-71b34195f701&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{ABCC1130-AAE3-47FA-B6B1-2387751B1216}tf67328976_win32</Template>
  <TotalTime>712</TotalTime>
  <Words>1178</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Segoe UI</vt:lpstr>
      <vt:lpstr>Tenorite</vt:lpstr>
      <vt:lpstr>Tenorite (Headings)</vt:lpstr>
      <vt:lpstr>Times New Roman</vt:lpstr>
      <vt:lpstr>Office Theme</vt:lpstr>
      <vt:lpstr>Markets products Analysis</vt:lpstr>
      <vt:lpstr>AGENDA</vt:lpstr>
      <vt:lpstr>INTRODUCTION</vt:lpstr>
      <vt:lpstr>PRIMARY GOALS</vt:lpstr>
      <vt:lpstr>Analysis report </vt:lpstr>
      <vt:lpstr>PowerPoint Presentation</vt:lpstr>
      <vt:lpstr>Seoudi market products analysis report  count of products:3622</vt:lpstr>
      <vt:lpstr>PowerPoint Presentation</vt:lpstr>
      <vt:lpstr>Hyper market products analysis report  count of products: 1715</vt:lpstr>
      <vt:lpstr>AREAS OF GROWTH</vt:lpstr>
      <vt:lpstr>Carrefour market products analysis report  count of products: 2033</vt:lpstr>
      <vt:lpstr>PowerPoint Presentation</vt:lpstr>
      <vt:lpstr>Seoudi, hyper and Carrefour market products analysis report</vt:lpstr>
      <vt:lpstr>PowerPoint Presentation</vt:lpstr>
      <vt:lpstr>hyper and Carrefour market products analysis report</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Discount Analyzes</dc:title>
  <dc:creator>Abdelrhman Ahmed Medhat</dc:creator>
  <cp:lastModifiedBy>Youssef Abbas</cp:lastModifiedBy>
  <cp:revision>4</cp:revision>
  <dcterms:created xsi:type="dcterms:W3CDTF">2023-05-29T08:44:23Z</dcterms:created>
  <dcterms:modified xsi:type="dcterms:W3CDTF">2023-05-29T22:50:06Z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