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E896A-65B8-49DC-A46A-D5C407AEEC9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F64F3F-6B30-4158-8026-720043E5B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912AF2B-99DA-4B22-BF9A-1723A9AD0346}"/>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403E7D81-367B-40F0-AACC-7580361373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E671C4-AB92-40BA-983D-05C1722DA8AA}"/>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42509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7A70E-0CE0-4B8C-A2F6-D2668A3D1BF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34A344-2008-4938-BDF7-3D45FA4C0DE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7CC00A-D05C-41A0-A414-E84B92BC4678}"/>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37068B34-E062-4FC8-BBC0-236EE70702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046B53-9621-454F-B372-E03F8108EF18}"/>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78539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BCCB4D8-B955-41FA-930E-2E835684C9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F03242D-5705-4AC7-BE32-2FA75925F22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71792E-FC46-4D52-97C0-B20E0A833009}"/>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99D95CD9-60E9-4824-9456-FDC25C1CCB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5A5259-A4AD-46C7-8FFC-8CAD9A864FE4}"/>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382179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3709B-005D-4134-B08E-580F925405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C14B26-05C5-4CAE-980D-ED32AA0272F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2DA23A-1BF0-42BC-816C-D8B107197465}"/>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3F485770-ABA6-4E8B-8E2B-F877D678BB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B79350-CF74-4DC0-828C-B8EF27F50FB6}"/>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12366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D57BB-7F53-4137-A46D-ACC79160DD0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8E30190-8BA3-4EF4-90F2-200DE1778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FC73BAD-4648-486A-B73A-A34C4C3E0975}"/>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82EA3B9B-A71F-45C4-95DA-CA954770CA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15BB83-08D6-4FCB-8B41-5D3099A29C94}"/>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102856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E570F-7609-42AE-BB39-7DCBED326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C4B972-AB1D-459C-BC33-A548659DF01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94BBD81-7153-400F-B734-514FA792FBE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84A69CE-8DEF-446A-BCB2-7D2FFF4C93CF}"/>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6" name="Espace réservé du pied de page 5">
            <a:extLst>
              <a:ext uri="{FF2B5EF4-FFF2-40B4-BE49-F238E27FC236}">
                <a16:creationId xmlns:a16="http://schemas.microsoft.com/office/drawing/2014/main" id="{BA2E02E8-5B6A-49D6-90EB-52B9BB2C84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AA5ECD-C790-4120-9BF5-48CA5CF4C7DC}"/>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406623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7AE65-3E79-47A2-BFF2-07559DAB610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BE83366-A57B-4B25-B024-1E78E169E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14AC7D1-998B-448B-9B0F-0355B1E691B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BFFB9A8-C78A-455B-B913-EC4808CF9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7ECE24E-EA8F-4DDC-A138-6CCADEA2DA2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2A0C483-FD9B-48C3-AA6F-ED50CC914E20}"/>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8" name="Espace réservé du pied de page 7">
            <a:extLst>
              <a:ext uri="{FF2B5EF4-FFF2-40B4-BE49-F238E27FC236}">
                <a16:creationId xmlns:a16="http://schemas.microsoft.com/office/drawing/2014/main" id="{15635D15-3621-40CD-9015-52E412A0E3D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A363914-0753-4830-81C1-93FCF7B64BBC}"/>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124960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BF37E-63E0-4092-B1AB-1B37DD22571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D996091-CE65-4965-A9B2-3137F1B89D2D}"/>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4" name="Espace réservé du pied de page 3">
            <a:extLst>
              <a:ext uri="{FF2B5EF4-FFF2-40B4-BE49-F238E27FC236}">
                <a16:creationId xmlns:a16="http://schemas.microsoft.com/office/drawing/2014/main" id="{E43300EA-54B5-4D36-A378-79681413FBF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CDDC7F9-84EC-47CC-8101-31DDC21A745F}"/>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27718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39EEAC1-F611-4017-ABCA-F05F2970564A}"/>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3" name="Espace réservé du pied de page 2">
            <a:extLst>
              <a:ext uri="{FF2B5EF4-FFF2-40B4-BE49-F238E27FC236}">
                <a16:creationId xmlns:a16="http://schemas.microsoft.com/office/drawing/2014/main" id="{A0D2C6A4-1F32-4EDF-86DF-4BBE62C850B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CC3EE5C-3715-4DF7-AE07-A812B1B4A475}"/>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152996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1DE2E-ED18-4DEF-997D-6A614B3F59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3615AFD-778D-42C7-94B3-2712E13CD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4FCFF8-E306-44B9-B4F3-6FCD48DB2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CBA793-62C8-4C37-94F9-17EECCED5B94}"/>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6" name="Espace réservé du pied de page 5">
            <a:extLst>
              <a:ext uri="{FF2B5EF4-FFF2-40B4-BE49-F238E27FC236}">
                <a16:creationId xmlns:a16="http://schemas.microsoft.com/office/drawing/2014/main" id="{2E6B067C-2D00-4170-8354-913515A274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1D03FE-8126-4DB6-A2F6-7EC45D143F87}"/>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225119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3165BE-F26D-4ADF-96E9-42467C15B1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9DE50EA-C5B8-4BC3-8F25-A7F459048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11CF71C-9780-4C99-BBE7-B22ACD093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2AC008C-70F8-4687-9EEF-5D60BD6F577D}"/>
              </a:ext>
            </a:extLst>
          </p:cNvPr>
          <p:cNvSpPr>
            <a:spLocks noGrp="1"/>
          </p:cNvSpPr>
          <p:nvPr>
            <p:ph type="dt" sz="half" idx="10"/>
          </p:nvPr>
        </p:nvSpPr>
        <p:spPr/>
        <p:txBody>
          <a:bodyPr/>
          <a:lstStyle/>
          <a:p>
            <a:fld id="{C5DEB983-0DF3-4885-8EDC-105C78523B12}" type="datetimeFigureOut">
              <a:rPr lang="fr-FR" smtClean="0"/>
              <a:t>07/03/2024</a:t>
            </a:fld>
            <a:endParaRPr lang="fr-FR"/>
          </a:p>
        </p:txBody>
      </p:sp>
      <p:sp>
        <p:nvSpPr>
          <p:cNvPr id="6" name="Espace réservé du pied de page 5">
            <a:extLst>
              <a:ext uri="{FF2B5EF4-FFF2-40B4-BE49-F238E27FC236}">
                <a16:creationId xmlns:a16="http://schemas.microsoft.com/office/drawing/2014/main" id="{A9CD1DFC-CDDA-412E-8078-4D987E8582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AFD367-DB20-4BE5-AE4A-AF931DC87B94}"/>
              </a:ext>
            </a:extLst>
          </p:cNvPr>
          <p:cNvSpPr>
            <a:spLocks noGrp="1"/>
          </p:cNvSpPr>
          <p:nvPr>
            <p:ph type="sldNum" sz="quarter" idx="12"/>
          </p:nvPr>
        </p:nvSpPr>
        <p:spPr/>
        <p:txBody>
          <a:bodyPr/>
          <a:lstStyle/>
          <a:p>
            <a:fld id="{2D02B180-E5EC-4A9F-BDDB-457B43CCF948}" type="slidenum">
              <a:rPr lang="fr-FR" smtClean="0"/>
              <a:t>‹N°›</a:t>
            </a:fld>
            <a:endParaRPr lang="fr-FR"/>
          </a:p>
        </p:txBody>
      </p:sp>
    </p:spTree>
    <p:extLst>
      <p:ext uri="{BB962C8B-B14F-4D97-AF65-F5344CB8AC3E}">
        <p14:creationId xmlns:p14="http://schemas.microsoft.com/office/powerpoint/2010/main" val="356848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7BA47EC-F4C3-4F16-8CDB-F4282DBE3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29F2797-1E36-484B-8421-9E355454B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3B9EA0-F827-4ECE-A990-EB69C9584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EB983-0DF3-4885-8EDC-105C78523B12}" type="datetimeFigureOut">
              <a:rPr lang="fr-FR" smtClean="0"/>
              <a:t>07/03/2024</a:t>
            </a:fld>
            <a:endParaRPr lang="fr-FR"/>
          </a:p>
        </p:txBody>
      </p:sp>
      <p:sp>
        <p:nvSpPr>
          <p:cNvPr id="5" name="Espace réservé du pied de page 4">
            <a:extLst>
              <a:ext uri="{FF2B5EF4-FFF2-40B4-BE49-F238E27FC236}">
                <a16:creationId xmlns:a16="http://schemas.microsoft.com/office/drawing/2014/main" id="{A9038AF2-FEE0-4ACE-B225-8BC9087D8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D2F87C3-6C85-4B43-90D1-E83A932A9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2B180-E5EC-4A9F-BDDB-457B43CCF948}" type="slidenum">
              <a:rPr lang="fr-FR" smtClean="0"/>
              <a:t>‹N°›</a:t>
            </a:fld>
            <a:endParaRPr lang="fr-FR"/>
          </a:p>
        </p:txBody>
      </p:sp>
    </p:spTree>
    <p:extLst>
      <p:ext uri="{BB962C8B-B14F-4D97-AF65-F5344CB8AC3E}">
        <p14:creationId xmlns:p14="http://schemas.microsoft.com/office/powerpoint/2010/main" val="58910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remio.com/wiki/sche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A0A68-2058-4026-B893-12EE3A07F5C6}"/>
              </a:ext>
            </a:extLst>
          </p:cNvPr>
          <p:cNvSpPr>
            <a:spLocks noGrp="1"/>
          </p:cNvSpPr>
          <p:nvPr>
            <p:ph type="ctrTitle"/>
          </p:nvPr>
        </p:nvSpPr>
        <p:spPr>
          <a:xfrm rot="10800000" flipV="1">
            <a:off x="1599600" y="1219464"/>
            <a:ext cx="9144000" cy="2385069"/>
          </a:xfrm>
        </p:spPr>
        <p:txBody>
          <a:bodyPr>
            <a:normAutofit/>
          </a:bodyPr>
          <a:lstStyle/>
          <a:p>
            <a:r>
              <a:rPr lang="en-US" b="0" i="0" dirty="0">
                <a:solidFill>
                  <a:srgbClr val="ECECEC"/>
                </a:solidFill>
                <a:effectLst/>
                <a:latin typeface="Söhne"/>
              </a:rPr>
              <a:t>:</a:t>
            </a:r>
            <a:endParaRPr lang="fr-FR" dirty="0"/>
          </a:p>
        </p:txBody>
      </p:sp>
      <p:sp>
        <p:nvSpPr>
          <p:cNvPr id="3" name="Sous-titre 2">
            <a:extLst>
              <a:ext uri="{FF2B5EF4-FFF2-40B4-BE49-F238E27FC236}">
                <a16:creationId xmlns:a16="http://schemas.microsoft.com/office/drawing/2014/main" id="{66626964-C3C0-4F79-A695-DD9F164B6472}"/>
              </a:ext>
            </a:extLst>
          </p:cNvPr>
          <p:cNvSpPr>
            <a:spLocks noGrp="1"/>
          </p:cNvSpPr>
          <p:nvPr>
            <p:ph type="subTitle" idx="1"/>
          </p:nvPr>
        </p:nvSpPr>
        <p:spPr>
          <a:xfrm>
            <a:off x="304800" y="103094"/>
            <a:ext cx="11403106" cy="6651812"/>
          </a:xfrm>
        </p:spPr>
        <p:txBody>
          <a:bodyPr/>
          <a:lstStyle/>
          <a:p>
            <a:r>
              <a:rPr lang="en-US" b="0" i="0" dirty="0">
                <a:effectLst/>
                <a:highlight>
                  <a:srgbClr val="008080"/>
                </a:highlight>
                <a:latin typeface="Söhne"/>
              </a:rPr>
              <a:t>Title: Comparing MongoDB</a:t>
            </a:r>
            <a:r>
              <a:rPr lang="en-US" b="0" i="0" dirty="0">
                <a:solidFill>
                  <a:srgbClr val="ECECEC"/>
                </a:solidFill>
                <a:effectLst/>
                <a:highlight>
                  <a:srgbClr val="008080"/>
                </a:highlight>
                <a:latin typeface="Söhne"/>
              </a:rPr>
              <a:t> </a:t>
            </a:r>
            <a:r>
              <a:rPr lang="en-US" b="0" i="0" dirty="0">
                <a:effectLst/>
                <a:highlight>
                  <a:srgbClr val="008080"/>
                </a:highlight>
                <a:latin typeface="Söhne"/>
              </a:rPr>
              <a:t>and</a:t>
            </a:r>
            <a:r>
              <a:rPr lang="en-US" b="0" i="0" dirty="0">
                <a:solidFill>
                  <a:srgbClr val="ECECEC"/>
                </a:solidFill>
                <a:effectLst/>
                <a:highlight>
                  <a:srgbClr val="008080"/>
                </a:highlight>
                <a:latin typeface="Söhne"/>
              </a:rPr>
              <a:t> </a:t>
            </a:r>
            <a:r>
              <a:rPr lang="en-US" b="0" i="0" dirty="0">
                <a:effectLst/>
                <a:highlight>
                  <a:srgbClr val="008080"/>
                </a:highlight>
                <a:latin typeface="Söhne"/>
              </a:rPr>
              <a:t>SQL</a:t>
            </a:r>
          </a:p>
          <a:p>
            <a:pPr algn="l"/>
            <a:endParaRPr lang="en-US" dirty="0">
              <a:highlight>
                <a:srgbClr val="008080"/>
              </a:highlight>
              <a:latin typeface="Söhne"/>
            </a:endParaRPr>
          </a:p>
          <a:p>
            <a:pPr algn="l"/>
            <a:r>
              <a:rPr lang="en-US" sz="1800" b="1" dirty="0">
                <a:latin typeface="Söhne"/>
              </a:rPr>
              <a:t>Introduction to NoSQL and SQL databases:</a:t>
            </a:r>
          </a:p>
          <a:p>
            <a:pPr algn="l"/>
            <a:r>
              <a:rPr lang="en-US" sz="1600" dirty="0">
                <a:latin typeface="Söhne"/>
              </a:rPr>
              <a:t>SQL databases use structured query language (SQL) and have a predefined schema. NoSQL databases have dynamic schemas for unstructured data.</a:t>
            </a:r>
          </a:p>
          <a:p>
            <a:pPr algn="l"/>
            <a:r>
              <a:rPr lang="en-US" sz="1600" dirty="0">
                <a:latin typeface="Söhne"/>
              </a:rPr>
              <a:t> SQL databases are vertically scalable, while NoSQL databases are horizontally scalable.</a:t>
            </a:r>
          </a:p>
          <a:p>
            <a:pPr algn="l"/>
            <a:r>
              <a:rPr lang="en-US" sz="1600" dirty="0">
                <a:latin typeface="Söhne"/>
              </a:rPr>
              <a:t>SQL normalizes data as schemas and tables, and every table has a fixed structure. Instead of using tables and rows as in relational databases, as a NoSQL database, the MongoDB architecture is made up of collections and documents. Documents are made up of Key-value pairs -- MongoDB's basic unit of data.</a:t>
            </a:r>
          </a:p>
        </p:txBody>
      </p:sp>
      <p:pic>
        <p:nvPicPr>
          <p:cNvPr id="4" name="Image 3">
            <a:extLst>
              <a:ext uri="{FF2B5EF4-FFF2-40B4-BE49-F238E27FC236}">
                <a16:creationId xmlns:a16="http://schemas.microsoft.com/office/drawing/2014/main" id="{AC5BB694-4F81-433E-AB18-AC859B491160}"/>
              </a:ext>
            </a:extLst>
          </p:cNvPr>
          <p:cNvPicPr>
            <a:picLocks noChangeAspect="1"/>
          </p:cNvPicPr>
          <p:nvPr/>
        </p:nvPicPr>
        <p:blipFill>
          <a:blip r:embed="rId2"/>
          <a:stretch>
            <a:fillRect/>
          </a:stretch>
        </p:blipFill>
        <p:spPr>
          <a:xfrm>
            <a:off x="1380565" y="3030071"/>
            <a:ext cx="10013576" cy="3724835"/>
          </a:xfrm>
          <a:prstGeom prst="rect">
            <a:avLst/>
          </a:prstGeom>
        </p:spPr>
      </p:pic>
    </p:spTree>
    <p:extLst>
      <p:ext uri="{BB962C8B-B14F-4D97-AF65-F5344CB8AC3E}">
        <p14:creationId xmlns:p14="http://schemas.microsoft.com/office/powerpoint/2010/main" val="10025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244D9-7A2B-4C6C-AC96-F382D22C0B54}"/>
              </a:ext>
            </a:extLst>
          </p:cNvPr>
          <p:cNvSpPr>
            <a:spLocks noGrp="1"/>
          </p:cNvSpPr>
          <p:nvPr>
            <p:ph type="title"/>
          </p:nvPr>
        </p:nvSpPr>
        <p:spPr>
          <a:xfrm>
            <a:off x="838200" y="107576"/>
            <a:ext cx="10515600" cy="959224"/>
          </a:xfrm>
        </p:spPr>
        <p:txBody>
          <a:bodyPr/>
          <a:lstStyle/>
          <a:p>
            <a:pPr algn="ctr"/>
            <a:r>
              <a:rPr lang="fr-FR" b="1" dirty="0">
                <a:highlight>
                  <a:srgbClr val="008080"/>
                </a:highlight>
              </a:rPr>
              <a:t>Title: MongoDB</a:t>
            </a:r>
          </a:p>
        </p:txBody>
      </p:sp>
      <p:sp>
        <p:nvSpPr>
          <p:cNvPr id="3" name="Espace réservé du contenu 2">
            <a:extLst>
              <a:ext uri="{FF2B5EF4-FFF2-40B4-BE49-F238E27FC236}">
                <a16:creationId xmlns:a16="http://schemas.microsoft.com/office/drawing/2014/main" id="{72520D31-8944-4C95-9231-0F29DA63EB13}"/>
              </a:ext>
            </a:extLst>
          </p:cNvPr>
          <p:cNvSpPr>
            <a:spLocks noGrp="1"/>
          </p:cNvSpPr>
          <p:nvPr>
            <p:ph idx="1"/>
          </p:nvPr>
        </p:nvSpPr>
        <p:spPr>
          <a:xfrm>
            <a:off x="345141" y="1210234"/>
            <a:ext cx="11757212" cy="5540189"/>
          </a:xfrm>
        </p:spPr>
        <p:txBody>
          <a:bodyPr>
            <a:normAutofit/>
          </a:bodyPr>
          <a:lstStyle/>
          <a:p>
            <a:pPr marL="0" indent="0">
              <a:buNone/>
            </a:pPr>
            <a:r>
              <a:rPr lang="fr-FR" sz="1800" b="1" i="0" dirty="0">
                <a:effectLst/>
                <a:latin typeface="Söhne"/>
              </a:rPr>
              <a:t>NoSQL data base:</a:t>
            </a:r>
            <a:endParaRPr lang="en-US" sz="1800" b="1" dirty="0"/>
          </a:p>
          <a:p>
            <a:pPr marL="0" indent="0">
              <a:buNone/>
            </a:pPr>
            <a:r>
              <a:rPr lang="en-US" sz="1600" dirty="0"/>
              <a:t>NoSQL databases use a variety of data models for accessing and managing data. These types of databases are optimized specifically for applications that require flexible data models, large data volume, and low latency, which are achieved by relaxing some of the data consistency restrictions of relational databases.</a:t>
            </a:r>
          </a:p>
          <a:p>
            <a:pPr marL="0" indent="0">
              <a:buNone/>
            </a:pPr>
            <a:r>
              <a:rPr lang="en-US" sz="2000" b="1" dirty="0"/>
              <a:t>Stores data in flexible, JSON-like documents:</a:t>
            </a:r>
          </a:p>
          <a:p>
            <a:pPr marL="0" indent="0">
              <a:buNone/>
            </a:pPr>
            <a:r>
              <a:rPr lang="en-US" sz="1600" dirty="0"/>
              <a:t>MongoDB is a type of database that stores data in a flexible way using documents that are like JSON files. This means that the structure of the data doesn't have to be decided beforehand, making it easy to adjust as needed</a:t>
            </a:r>
            <a:endParaRPr lang="fr-FR" sz="1600" dirty="0"/>
          </a:p>
        </p:txBody>
      </p:sp>
      <p:pic>
        <p:nvPicPr>
          <p:cNvPr id="4" name="Image 3">
            <a:extLst>
              <a:ext uri="{FF2B5EF4-FFF2-40B4-BE49-F238E27FC236}">
                <a16:creationId xmlns:a16="http://schemas.microsoft.com/office/drawing/2014/main" id="{7CFC86A8-DDF5-4D98-98EA-DC5EF5E13A05}"/>
              </a:ext>
            </a:extLst>
          </p:cNvPr>
          <p:cNvPicPr>
            <a:picLocks noChangeAspect="1"/>
          </p:cNvPicPr>
          <p:nvPr/>
        </p:nvPicPr>
        <p:blipFill>
          <a:blip r:embed="rId2"/>
          <a:stretch>
            <a:fillRect/>
          </a:stretch>
        </p:blipFill>
        <p:spPr>
          <a:xfrm>
            <a:off x="1613648" y="3627361"/>
            <a:ext cx="9475693" cy="2791368"/>
          </a:xfrm>
          <a:prstGeom prst="rect">
            <a:avLst/>
          </a:prstGeom>
        </p:spPr>
      </p:pic>
    </p:spTree>
    <p:extLst>
      <p:ext uri="{BB962C8B-B14F-4D97-AF65-F5344CB8AC3E}">
        <p14:creationId xmlns:p14="http://schemas.microsoft.com/office/powerpoint/2010/main" val="1935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AE6FECE-82BB-4406-B81A-1AA15710F6C6}"/>
              </a:ext>
            </a:extLst>
          </p:cNvPr>
          <p:cNvPicPr>
            <a:picLocks noChangeAspect="1"/>
          </p:cNvPicPr>
          <p:nvPr/>
        </p:nvPicPr>
        <p:blipFill>
          <a:blip r:embed="rId2"/>
          <a:stretch>
            <a:fillRect/>
          </a:stretch>
        </p:blipFill>
        <p:spPr>
          <a:xfrm>
            <a:off x="0" y="0"/>
            <a:ext cx="12498623" cy="6974540"/>
          </a:xfrm>
          <a:prstGeom prst="rect">
            <a:avLst/>
          </a:prstGeom>
        </p:spPr>
      </p:pic>
      <p:sp>
        <p:nvSpPr>
          <p:cNvPr id="2" name="Titre 1">
            <a:extLst>
              <a:ext uri="{FF2B5EF4-FFF2-40B4-BE49-F238E27FC236}">
                <a16:creationId xmlns:a16="http://schemas.microsoft.com/office/drawing/2014/main" id="{2A81B0C4-56BA-4454-B7C1-1C99C535AF62}"/>
              </a:ext>
            </a:extLst>
          </p:cNvPr>
          <p:cNvSpPr>
            <a:spLocks noGrp="1"/>
          </p:cNvSpPr>
          <p:nvPr>
            <p:ph type="title"/>
          </p:nvPr>
        </p:nvSpPr>
        <p:spPr>
          <a:xfrm>
            <a:off x="838200" y="206188"/>
            <a:ext cx="10515600" cy="717177"/>
          </a:xfrm>
        </p:spPr>
        <p:txBody>
          <a:bodyPr/>
          <a:lstStyle/>
          <a:p>
            <a:pPr algn="ctr"/>
            <a:r>
              <a:rPr lang="fr-FR" b="1" dirty="0">
                <a:highlight>
                  <a:srgbClr val="008080"/>
                </a:highlight>
              </a:rPr>
              <a:t>Title</a:t>
            </a:r>
            <a:r>
              <a:rPr lang="fr-FR" dirty="0">
                <a:highlight>
                  <a:srgbClr val="008080"/>
                </a:highlight>
              </a:rPr>
              <a:t>: </a:t>
            </a:r>
            <a:r>
              <a:rPr lang="fr-FR" b="1" dirty="0">
                <a:highlight>
                  <a:srgbClr val="008080"/>
                </a:highlight>
              </a:rPr>
              <a:t>SQL</a:t>
            </a:r>
          </a:p>
        </p:txBody>
      </p:sp>
      <p:sp>
        <p:nvSpPr>
          <p:cNvPr id="3" name="Espace réservé du contenu 2">
            <a:extLst>
              <a:ext uri="{FF2B5EF4-FFF2-40B4-BE49-F238E27FC236}">
                <a16:creationId xmlns:a16="http://schemas.microsoft.com/office/drawing/2014/main" id="{4891ADCD-6EAB-4180-903E-1AD602B4D10E}"/>
              </a:ext>
            </a:extLst>
          </p:cNvPr>
          <p:cNvSpPr>
            <a:spLocks noGrp="1"/>
          </p:cNvSpPr>
          <p:nvPr>
            <p:ph idx="1"/>
          </p:nvPr>
        </p:nvSpPr>
        <p:spPr>
          <a:xfrm>
            <a:off x="268940" y="923365"/>
            <a:ext cx="12048566" cy="5791200"/>
          </a:xfrm>
        </p:spPr>
        <p:txBody>
          <a:bodyPr>
            <a:normAutofit/>
          </a:bodyPr>
          <a:lstStyle/>
          <a:p>
            <a:r>
              <a:rPr lang="fr-FR" sz="2000" b="1" dirty="0"/>
              <a:t>Relational database management system (RDBMS):</a:t>
            </a:r>
          </a:p>
          <a:p>
            <a:r>
              <a:rPr lang="en-US" sz="1600" dirty="0"/>
              <a:t>A relational database management system (RDBMS) is a collection of programs and capabilities that enable IT teams and others to create, update, administer and otherwise interact with a relational database. RDBMSes store data in the form of tables, with most commercial relational database management systems using Structured Query Language (SQL) to access the database. However, since SQL was invented after the initial development of the relational model, it is not necessary for RDBMS use.</a:t>
            </a:r>
            <a:endParaRPr lang="fr-FR" sz="1600" dirty="0"/>
          </a:p>
          <a:p>
            <a:r>
              <a:rPr lang="fr-FR" sz="2000" b="1" dirty="0"/>
              <a:t>Structured Query Language:</a:t>
            </a:r>
          </a:p>
          <a:p>
            <a:r>
              <a:rPr lang="en-US" sz="1600" dirty="0"/>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a:t>
            </a:r>
            <a:endParaRPr lang="fr-FR" sz="1600" dirty="0"/>
          </a:p>
          <a:p>
            <a:r>
              <a:rPr lang="en-US" sz="2000" b="1" dirty="0"/>
              <a:t>Stores data in tables with predefined schemas:</a:t>
            </a:r>
          </a:p>
          <a:p>
            <a:r>
              <a:rPr lang="en-US" sz="1600" dirty="0"/>
              <a:t>Relational databases use structured tables with predefined schemas to store data, while non-relational databases are more flexible, often using unstructured or semi-structured data models for scalability and diverse data types.</a:t>
            </a:r>
            <a:endParaRPr lang="fr-FR" sz="1600" dirty="0"/>
          </a:p>
        </p:txBody>
      </p:sp>
    </p:spTree>
    <p:extLst>
      <p:ext uri="{BB962C8B-B14F-4D97-AF65-F5344CB8AC3E}">
        <p14:creationId xmlns:p14="http://schemas.microsoft.com/office/powerpoint/2010/main" val="4138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AF1F5-D91E-44B2-99DB-245AC699281A}"/>
              </a:ext>
            </a:extLst>
          </p:cNvPr>
          <p:cNvSpPr>
            <a:spLocks noGrp="1"/>
          </p:cNvSpPr>
          <p:nvPr>
            <p:ph type="title"/>
          </p:nvPr>
        </p:nvSpPr>
        <p:spPr>
          <a:xfrm>
            <a:off x="838200" y="365125"/>
            <a:ext cx="10349753" cy="728569"/>
          </a:xfrm>
        </p:spPr>
        <p:txBody>
          <a:bodyPr>
            <a:normAutofit/>
          </a:bodyPr>
          <a:lstStyle/>
          <a:p>
            <a:pPr algn="ctr"/>
            <a:r>
              <a:rPr lang="fr-FR" sz="3200" b="1" dirty="0">
                <a:highlight>
                  <a:srgbClr val="008080"/>
                </a:highlight>
              </a:rPr>
              <a:t>Title: </a:t>
            </a:r>
            <a:r>
              <a:rPr lang="fr-FR" sz="3200" b="1" dirty="0" err="1">
                <a:highlight>
                  <a:srgbClr val="008080"/>
                </a:highlight>
              </a:rPr>
              <a:t>Schema</a:t>
            </a:r>
            <a:r>
              <a:rPr lang="fr-FR" sz="3200" b="1" dirty="0">
                <a:highlight>
                  <a:srgbClr val="008080"/>
                </a:highlight>
              </a:rPr>
              <a:t> </a:t>
            </a:r>
            <a:r>
              <a:rPr lang="fr-FR" sz="3200" b="1" dirty="0" err="1">
                <a:highlight>
                  <a:srgbClr val="008080"/>
                </a:highlight>
              </a:rPr>
              <a:t>Flexibility</a:t>
            </a:r>
            <a:endParaRPr lang="fr-FR" sz="3200" b="1" dirty="0">
              <a:highlight>
                <a:srgbClr val="008080"/>
              </a:highlight>
            </a:endParaRPr>
          </a:p>
        </p:txBody>
      </p:sp>
      <p:sp>
        <p:nvSpPr>
          <p:cNvPr id="3" name="Espace réservé du contenu 2">
            <a:extLst>
              <a:ext uri="{FF2B5EF4-FFF2-40B4-BE49-F238E27FC236}">
                <a16:creationId xmlns:a16="http://schemas.microsoft.com/office/drawing/2014/main" id="{3F008CD6-E478-4672-8839-5DCE96104CFF}"/>
              </a:ext>
            </a:extLst>
          </p:cNvPr>
          <p:cNvSpPr>
            <a:spLocks noGrp="1"/>
          </p:cNvSpPr>
          <p:nvPr>
            <p:ph idx="1"/>
          </p:nvPr>
        </p:nvSpPr>
        <p:spPr>
          <a:xfrm>
            <a:off x="838200" y="1264023"/>
            <a:ext cx="10515600" cy="5145741"/>
          </a:xfrm>
        </p:spPr>
        <p:txBody>
          <a:bodyPr>
            <a:normAutofit/>
          </a:bodyPr>
          <a:lstStyle/>
          <a:p>
            <a:r>
              <a:rPr lang="en-US" sz="1600" dirty="0"/>
              <a:t>A multi-tenant database system for Software as a Service (SaaS) should offer schemas that are flexible in that they can be extended different versions of the application and dynamically modified while the system is on-line. This paper presents an experimental comparison of five techniques for implementing flexible schemas for SaaS. In three of these techniques, the database "owns" the schema in that its structure is explicitly defined in DDL. Included here is the commonly-used mapping where each tenant is given their own private tables, which we take as the baseline, and a mapping that employs Sparse Columns in Microsoft SQL Server</a:t>
            </a:r>
          </a:p>
          <a:p>
            <a:r>
              <a:rPr lang="fr-FR" sz="1800" b="1" i="0" dirty="0">
                <a:effectLst/>
                <a:latin typeface="Söhne"/>
              </a:rPr>
              <a:t>MongoDB:</a:t>
            </a:r>
            <a:endParaRPr lang="en-US" sz="1800" b="1" dirty="0"/>
          </a:p>
          <a:p>
            <a:r>
              <a:rPr lang="en-US" sz="1600" b="0" i="0" dirty="0">
                <a:effectLst/>
                <a:latin typeface="Inter"/>
              </a:rPr>
              <a:t>Schema Evolution refers to the ability to modify the schema of a database or data storage system without disrupting existing data or applications. It allows for the seamless addition, modification, or removal of fields, tables, or data structures within the </a:t>
            </a:r>
            <a:r>
              <a:rPr lang="en-US" sz="1600" b="1" i="0" u="none" strike="noStrike" dirty="0">
                <a:effectLst/>
                <a:latin typeface="Inter"/>
                <a:hlinkClick r:id="rId2">
                  <a:extLst>
                    <a:ext uri="{A12FA001-AC4F-418D-AE19-62706E023703}">
                      <ahyp:hlinkClr xmlns:ahyp="http://schemas.microsoft.com/office/drawing/2018/hyperlinkcolor" val="tx"/>
                    </a:ext>
                  </a:extLst>
                </a:hlinkClick>
              </a:rPr>
              <a:t>schema</a:t>
            </a:r>
            <a:r>
              <a:rPr lang="en-US" sz="1600" b="0" i="0" dirty="0">
                <a:effectLst/>
                <a:latin typeface="Inter"/>
              </a:rPr>
              <a:t>.</a:t>
            </a:r>
          </a:p>
          <a:p>
            <a:r>
              <a:rPr lang="fr-FR" sz="1800" b="1" i="0" dirty="0">
                <a:effectLst/>
                <a:latin typeface="Söhne"/>
              </a:rPr>
              <a:t>SQL:</a:t>
            </a:r>
          </a:p>
          <a:p>
            <a:r>
              <a:rPr lang="fr-FR" sz="1600" b="0" i="0" dirty="0">
                <a:effectLst/>
                <a:latin typeface="Google Sans"/>
              </a:rPr>
              <a:t>Structured </a:t>
            </a:r>
            <a:r>
              <a:rPr lang="fr-FR" sz="1600" b="0" i="0" dirty="0" err="1">
                <a:effectLst/>
                <a:latin typeface="Google Sans"/>
              </a:rPr>
              <a:t>query</a:t>
            </a:r>
            <a:r>
              <a:rPr lang="fr-FR" sz="1600" b="0" i="0" dirty="0">
                <a:effectLst/>
                <a:latin typeface="Google Sans"/>
              </a:rPr>
              <a:t> </a:t>
            </a:r>
            <a:r>
              <a:rPr lang="fr-FR" sz="1600" b="0" i="0" dirty="0" err="1">
                <a:effectLst/>
                <a:latin typeface="Google Sans"/>
              </a:rPr>
              <a:t>language</a:t>
            </a:r>
            <a:r>
              <a:rPr lang="fr-FR" sz="1600" b="0" i="0" dirty="0">
                <a:effectLst/>
                <a:latin typeface="Google Sans"/>
              </a:rPr>
              <a:t> (SQL) </a:t>
            </a:r>
            <a:r>
              <a:rPr lang="fr-FR" sz="1600" b="0" i="0" dirty="0" err="1">
                <a:effectLst/>
                <a:latin typeface="Google Sans"/>
              </a:rPr>
              <a:t>is</a:t>
            </a:r>
            <a:r>
              <a:rPr lang="fr-FR" sz="1600" b="0" i="0" dirty="0">
                <a:effectLst/>
                <a:latin typeface="Google Sans"/>
              </a:rPr>
              <a:t> a standard </a:t>
            </a:r>
            <a:r>
              <a:rPr lang="fr-FR" sz="1600" b="0" i="0" dirty="0" err="1">
                <a:effectLst/>
                <a:latin typeface="Google Sans"/>
              </a:rPr>
              <a:t>language</a:t>
            </a:r>
            <a:r>
              <a:rPr lang="fr-FR" sz="1600" b="0" i="0" dirty="0">
                <a:effectLst/>
                <a:latin typeface="Google Sans"/>
              </a:rPr>
              <a:t> for database </a:t>
            </a:r>
            <a:r>
              <a:rPr lang="fr-FR" sz="1600" b="0" i="0" dirty="0" err="1">
                <a:effectLst/>
                <a:latin typeface="Google Sans"/>
              </a:rPr>
              <a:t>creation</a:t>
            </a:r>
            <a:r>
              <a:rPr lang="fr-FR" sz="1600" b="0" i="0" dirty="0">
                <a:effectLst/>
                <a:latin typeface="Google Sans"/>
              </a:rPr>
              <a:t> and manipulation. MySQL </a:t>
            </a:r>
            <a:r>
              <a:rPr lang="fr-FR" sz="1600" b="0" i="0" dirty="0" err="1">
                <a:effectLst/>
                <a:latin typeface="Google Sans"/>
              </a:rPr>
              <a:t>is</a:t>
            </a:r>
            <a:r>
              <a:rPr lang="fr-FR" sz="1600" b="0" i="0" dirty="0">
                <a:effectLst/>
                <a:latin typeface="Google Sans"/>
              </a:rPr>
              <a:t> a </a:t>
            </a:r>
            <a:r>
              <a:rPr lang="fr-FR" sz="1600" b="0" i="0" dirty="0" err="1">
                <a:effectLst/>
                <a:latin typeface="Google Sans"/>
              </a:rPr>
              <a:t>relational</a:t>
            </a:r>
            <a:r>
              <a:rPr lang="fr-FR" sz="1600" b="0" i="0" dirty="0">
                <a:effectLst/>
                <a:latin typeface="Google Sans"/>
              </a:rPr>
              <a:t> database program </a:t>
            </a:r>
            <a:r>
              <a:rPr lang="fr-FR" sz="1600" b="0" i="0" dirty="0" err="1">
                <a:effectLst/>
                <a:latin typeface="Google Sans"/>
              </a:rPr>
              <a:t>that</a:t>
            </a:r>
            <a:r>
              <a:rPr lang="fr-FR" sz="1600" b="0" i="0" dirty="0">
                <a:effectLst/>
                <a:latin typeface="Google Sans"/>
              </a:rPr>
              <a:t> uses SQL </a:t>
            </a:r>
            <a:r>
              <a:rPr lang="fr-FR" sz="1600" b="0" i="0" dirty="0" err="1">
                <a:effectLst/>
                <a:latin typeface="Google Sans"/>
              </a:rPr>
              <a:t>queries</a:t>
            </a:r>
            <a:r>
              <a:rPr lang="fr-FR" sz="1600" b="0" i="0" dirty="0">
                <a:effectLst/>
                <a:latin typeface="Google Sans"/>
              </a:rPr>
              <a:t>. </a:t>
            </a:r>
            <a:r>
              <a:rPr lang="fr-FR" sz="1600" b="0" i="0" dirty="0" err="1">
                <a:effectLst/>
                <a:latin typeface="Google Sans"/>
              </a:rPr>
              <a:t>While</a:t>
            </a:r>
            <a:r>
              <a:rPr lang="fr-FR" sz="1600" b="0" i="0" dirty="0">
                <a:effectLst/>
                <a:latin typeface="Google Sans"/>
              </a:rPr>
              <a:t> SQL </a:t>
            </a:r>
            <a:r>
              <a:rPr lang="fr-FR" sz="1600" b="0" i="0" dirty="0" err="1">
                <a:effectLst/>
                <a:latin typeface="Google Sans"/>
              </a:rPr>
              <a:t>commands</a:t>
            </a:r>
            <a:r>
              <a:rPr lang="fr-FR" sz="1600" b="0" i="0" dirty="0">
                <a:effectLst/>
                <a:latin typeface="Google Sans"/>
              </a:rPr>
              <a:t> are </a:t>
            </a:r>
            <a:r>
              <a:rPr lang="fr-FR" sz="1600" b="0" i="0" dirty="0" err="1">
                <a:effectLst/>
                <a:latin typeface="Google Sans"/>
              </a:rPr>
              <a:t>defined</a:t>
            </a:r>
            <a:r>
              <a:rPr lang="fr-FR" sz="1600" b="0" i="0" dirty="0">
                <a:effectLst/>
                <a:latin typeface="Google Sans"/>
              </a:rPr>
              <a:t> by international standards, the MySQL software </a:t>
            </a:r>
            <a:r>
              <a:rPr lang="fr-FR" sz="1600" b="0" i="0" dirty="0" err="1">
                <a:effectLst/>
                <a:latin typeface="Google Sans"/>
              </a:rPr>
              <a:t>undergoes</a:t>
            </a:r>
            <a:r>
              <a:rPr lang="fr-FR" sz="1600" b="0" i="0" dirty="0">
                <a:effectLst/>
                <a:latin typeface="Google Sans"/>
              </a:rPr>
              <a:t> </a:t>
            </a:r>
            <a:r>
              <a:rPr lang="fr-FR" sz="1600" b="0" i="0" dirty="0" err="1">
                <a:effectLst/>
                <a:latin typeface="Google Sans"/>
              </a:rPr>
              <a:t>continual</a:t>
            </a:r>
            <a:r>
              <a:rPr lang="fr-FR" sz="1600" b="0" i="0" dirty="0">
                <a:effectLst/>
                <a:latin typeface="Google Sans"/>
              </a:rPr>
              <a:t> upgrades and </a:t>
            </a:r>
            <a:r>
              <a:rPr lang="fr-FR" sz="1600" b="0" i="0" dirty="0" err="1">
                <a:effectLst/>
                <a:latin typeface="Google Sans"/>
              </a:rPr>
              <a:t>improvements</a:t>
            </a:r>
            <a:r>
              <a:rPr lang="fr-FR" sz="1600" b="0" i="0" dirty="0">
                <a:effectLst/>
                <a:latin typeface="Google Sans"/>
              </a:rPr>
              <a:t>.</a:t>
            </a:r>
            <a:endParaRPr lang="fr-FR" sz="1600" b="1" dirty="0"/>
          </a:p>
        </p:txBody>
      </p:sp>
    </p:spTree>
    <p:extLst>
      <p:ext uri="{BB962C8B-B14F-4D97-AF65-F5344CB8AC3E}">
        <p14:creationId xmlns:p14="http://schemas.microsoft.com/office/powerpoint/2010/main" val="298153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26B58B8-6509-4A69-820F-12F2DAA8BD3C}"/>
              </a:ext>
            </a:extLst>
          </p:cNvPr>
          <p:cNvPicPr>
            <a:picLocks noChangeAspect="1"/>
          </p:cNvPicPr>
          <p:nvPr/>
        </p:nvPicPr>
        <p:blipFill>
          <a:blip r:embed="rId2"/>
          <a:stretch>
            <a:fillRect/>
          </a:stretch>
        </p:blipFill>
        <p:spPr>
          <a:xfrm>
            <a:off x="3868" y="0"/>
            <a:ext cx="12184264" cy="6858000"/>
          </a:xfrm>
          <a:prstGeom prst="rect">
            <a:avLst/>
          </a:prstGeom>
        </p:spPr>
      </p:pic>
      <p:sp>
        <p:nvSpPr>
          <p:cNvPr id="2" name="Titre 1">
            <a:extLst>
              <a:ext uri="{FF2B5EF4-FFF2-40B4-BE49-F238E27FC236}">
                <a16:creationId xmlns:a16="http://schemas.microsoft.com/office/drawing/2014/main" id="{07786E7B-2E65-4540-BF82-12A45F1A3050}"/>
              </a:ext>
            </a:extLst>
          </p:cNvPr>
          <p:cNvSpPr>
            <a:spLocks noGrp="1"/>
          </p:cNvSpPr>
          <p:nvPr>
            <p:ph type="title"/>
          </p:nvPr>
        </p:nvSpPr>
        <p:spPr>
          <a:xfrm>
            <a:off x="838200" y="161365"/>
            <a:ext cx="10515600" cy="1093695"/>
          </a:xfrm>
        </p:spPr>
        <p:txBody>
          <a:bodyPr>
            <a:normAutofit/>
          </a:bodyPr>
          <a:lstStyle/>
          <a:p>
            <a:pPr algn="ctr"/>
            <a:r>
              <a:rPr lang="fr-FR" sz="2800" b="1" dirty="0">
                <a:highlight>
                  <a:srgbClr val="008080"/>
                </a:highlight>
              </a:rPr>
              <a:t>Title: Conclusion</a:t>
            </a:r>
            <a:br>
              <a:rPr lang="fr-FR" sz="2800" b="1" dirty="0">
                <a:highlight>
                  <a:srgbClr val="008080"/>
                </a:highlight>
              </a:rPr>
            </a:br>
            <a:endParaRPr lang="fr-FR" sz="2800" b="1" dirty="0">
              <a:highlight>
                <a:srgbClr val="008080"/>
              </a:highlight>
            </a:endParaRPr>
          </a:p>
        </p:txBody>
      </p:sp>
      <p:sp>
        <p:nvSpPr>
          <p:cNvPr id="3" name="Espace réservé du contenu 2">
            <a:extLst>
              <a:ext uri="{FF2B5EF4-FFF2-40B4-BE49-F238E27FC236}">
                <a16:creationId xmlns:a16="http://schemas.microsoft.com/office/drawing/2014/main" id="{16778812-335A-44F5-A09C-A53DD492413D}"/>
              </a:ext>
            </a:extLst>
          </p:cNvPr>
          <p:cNvSpPr>
            <a:spLocks noGrp="1"/>
          </p:cNvSpPr>
          <p:nvPr>
            <p:ph idx="1"/>
          </p:nvPr>
        </p:nvSpPr>
        <p:spPr>
          <a:xfrm>
            <a:off x="838200" y="1341530"/>
            <a:ext cx="10515600" cy="5059269"/>
          </a:xfrm>
        </p:spPr>
        <p:txBody>
          <a:bodyPr>
            <a:normAutofit/>
          </a:bodyPr>
          <a:lstStyle/>
          <a:p>
            <a:r>
              <a:rPr lang="en-US" sz="2000" b="1" i="0" dirty="0">
                <a:effectLst/>
                <a:latin typeface="Söhne"/>
              </a:rPr>
              <a:t>Summary of key differences between MongoDB and SQL</a:t>
            </a:r>
            <a:endParaRPr lang="en-US" sz="2000" b="1" dirty="0"/>
          </a:p>
          <a:p>
            <a:r>
              <a:rPr lang="en-US" sz="1600" dirty="0"/>
              <a:t>MongoDB is a cross-platform, free, and open-source document-oriented database application. It is a NoSQL database tool that employs JSON-like documents with schemas. SQL (Structured Query Language) is a domain-specific language developed for managing data stored in a :Relational Database Management System (RDBMS)</a:t>
            </a:r>
          </a:p>
          <a:p>
            <a:r>
              <a:rPr lang="en-US" sz="1800" b="1" i="0" dirty="0">
                <a:effectLst/>
                <a:latin typeface="Söhne"/>
              </a:rPr>
              <a:t>Summary of key differences between</a:t>
            </a:r>
          </a:p>
          <a:p>
            <a:r>
              <a:rPr lang="en-US" sz="1600" b="0" i="0" dirty="0">
                <a:effectLst/>
                <a:latin typeface="Google Sans"/>
              </a:rPr>
              <a:t>In comparison to the SQL server, MongoDB is faster and more scalable. While the SQL server supports JOIN and Global transactions, MongoDB does not. The MS SQL server does not accommodate large amounts of data, however MongoDB </a:t>
            </a:r>
            <a:r>
              <a:rPr lang="en-US" sz="1600" b="0" i="0" dirty="0" err="1">
                <a:effectLst/>
                <a:latin typeface="Google Sans"/>
              </a:rPr>
              <a:t>does</a:t>
            </a:r>
            <a:r>
              <a:rPr lang="en-US" sz="1600" b="1" i="0" dirty="0" err="1">
                <a:effectLst/>
                <a:latin typeface="Söhne"/>
              </a:rPr>
              <a:t>n</a:t>
            </a:r>
            <a:r>
              <a:rPr lang="en-US" sz="1600" b="1" i="0" dirty="0">
                <a:effectLst/>
                <a:latin typeface="Söhne"/>
              </a:rPr>
              <a:t> MongoDB and SQL</a:t>
            </a:r>
            <a:endParaRPr lang="fr-FR" sz="1600" b="1" dirty="0"/>
          </a:p>
        </p:txBody>
      </p:sp>
    </p:spTree>
    <p:extLst>
      <p:ext uri="{BB962C8B-B14F-4D97-AF65-F5344CB8AC3E}">
        <p14:creationId xmlns:p14="http://schemas.microsoft.com/office/powerpoint/2010/main" val="40047317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731</Words>
  <Application>Microsoft Office PowerPoint</Application>
  <PresentationFormat>Grand écran</PresentationFormat>
  <Paragraphs>30</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Google Sans</vt:lpstr>
      <vt:lpstr>Inter</vt:lpstr>
      <vt:lpstr>Söhne</vt:lpstr>
      <vt:lpstr>Thème Office</vt:lpstr>
      <vt:lpstr>:</vt:lpstr>
      <vt:lpstr>Title: MongoDB</vt:lpstr>
      <vt:lpstr>Title: SQL</vt:lpstr>
      <vt:lpstr>Title: Schema Flexibility</vt:lpstr>
      <vt:lpstr>Title: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yous sef</dc:creator>
  <cp:lastModifiedBy>yous sef</cp:lastModifiedBy>
  <cp:revision>6</cp:revision>
  <dcterms:created xsi:type="dcterms:W3CDTF">2024-03-07T11:14:59Z</dcterms:created>
  <dcterms:modified xsi:type="dcterms:W3CDTF">2024-03-07T13:19:50Z</dcterms:modified>
</cp:coreProperties>
</file>