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341" r:id="rId3"/>
    <p:sldId id="258" r:id="rId4"/>
    <p:sldId id="330" r:id="rId5"/>
    <p:sldId id="342" r:id="rId6"/>
    <p:sldId id="331" r:id="rId7"/>
    <p:sldId id="257" r:id="rId8"/>
    <p:sldId id="259" r:id="rId9"/>
    <p:sldId id="332" r:id="rId10"/>
    <p:sldId id="325" r:id="rId11"/>
    <p:sldId id="333" r:id="rId12"/>
    <p:sldId id="326" r:id="rId13"/>
    <p:sldId id="338" r:id="rId14"/>
    <p:sldId id="327" r:id="rId15"/>
    <p:sldId id="324" r:id="rId16"/>
    <p:sldId id="328" r:id="rId17"/>
    <p:sldId id="329" r:id="rId18"/>
    <p:sldId id="340" r:id="rId19"/>
    <p:sldId id="343" r:id="rId20"/>
    <p:sldId id="345" r:id="rId21"/>
    <p:sldId id="344" r:id="rId22"/>
    <p:sldId id="346" r:id="rId23"/>
    <p:sldId id="347" r:id="rId24"/>
    <p:sldId id="348" r:id="rId25"/>
    <p:sldId id="349" r:id="rId26"/>
    <p:sldId id="350"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1175" autoAdjust="0"/>
    <p:restoredTop sz="95118" autoAdjust="0"/>
  </p:normalViewPr>
  <p:slideViewPr>
    <p:cSldViewPr snapToGrid="0">
      <p:cViewPr varScale="1">
        <p:scale>
          <a:sx n="80" d="100"/>
          <a:sy n="80" d="100"/>
        </p:scale>
        <p:origin x="126" y="19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fr-FR"/>
              <a:t>Modifiez le style du titre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3/24/2020</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‹N°›</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fr-FR"/>
              <a:t>Modifiez le style du titre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Section Header">
    <p:bg>
      <p:bgPr>
        <a:gradFill rotWithShape="1">
          <a:gsLst>
            <a:gs pos="0">
              <a:schemeClr val="bg1">
                <a:tint val="80000"/>
                <a:satMod val="300000"/>
              </a:schemeClr>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7361616"/>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fr-FR"/>
              <a:t>Modifiez le style du titre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48A87A34-81AB-432B-8DAE-1953F412C126}" type="datetimeFigureOut">
              <a:rPr lang="en-US" dirty="0"/>
              <a:t>3/24/2020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fr-FR"/>
              <a:t>Modifiez le style du titre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3/24/2020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fr-FR"/>
              <a:t>Modifiez le style du titre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447191" y="2824269"/>
            <a:ext cx="4645152" cy="2644457"/>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412362" y="2821491"/>
            <a:ext cx="4645152" cy="2637371"/>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3/24/2020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3/24/2020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3/24/2020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fr-FR"/>
              <a:t>Modifiez le style du titre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3/24/2020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fr-FR"/>
              <a:t>Modifiez le style du titre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3/24/2020</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4">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fr-FR"/>
              <a:t>Modifiez le style du titre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3/24/2020</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‹N°›</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6.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6" descr="Résultat de recherche d'images pour &quot;kibana logo&quot;">
            <a:extLst>
              <a:ext uri="{FF2B5EF4-FFF2-40B4-BE49-F238E27FC236}">
                <a16:creationId xmlns:a16="http://schemas.microsoft.com/office/drawing/2014/main" id="{7BDC794E-29A0-435B-BB2D-6C6D78937A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4801830">
            <a:off x="10028828" y="3574028"/>
            <a:ext cx="1654597" cy="2196368"/>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4" descr="Résultat de recherche d'images pour &quot;elasticsearch logo&quot;">
            <a:extLst>
              <a:ext uri="{FF2B5EF4-FFF2-40B4-BE49-F238E27FC236}">
                <a16:creationId xmlns:a16="http://schemas.microsoft.com/office/drawing/2014/main" id="{5C9900A0-D642-4AC2-BB93-3AFED634842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20746723">
            <a:off x="-184717" y="2462694"/>
            <a:ext cx="3680519" cy="3680519"/>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Résultat de recherche d'images pour &quot;estiam logo&quot;">
            <a:extLst>
              <a:ext uri="{FF2B5EF4-FFF2-40B4-BE49-F238E27FC236}">
                <a16:creationId xmlns:a16="http://schemas.microsoft.com/office/drawing/2014/main" id="{4244011E-F560-4EB4-A52C-3E23700DE19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06705" y="45793"/>
            <a:ext cx="6461760" cy="1804749"/>
          </a:xfrm>
          <a:prstGeom prst="rect">
            <a:avLst/>
          </a:prstGeom>
          <a:noFill/>
          <a:extLst>
            <a:ext uri="{909E8E84-426E-40DD-AFC4-6F175D3DCCD1}">
              <a14:hiddenFill xmlns:a14="http://schemas.microsoft.com/office/drawing/2010/main">
                <a:solidFill>
                  <a:srgbClr val="FFFFFF"/>
                </a:solidFill>
              </a14:hiddenFill>
            </a:ext>
          </a:extLst>
        </p:spPr>
      </p:pic>
      <p:sp>
        <p:nvSpPr>
          <p:cNvPr id="2" name="Titre 1">
            <a:extLst>
              <a:ext uri="{FF2B5EF4-FFF2-40B4-BE49-F238E27FC236}">
                <a16:creationId xmlns:a16="http://schemas.microsoft.com/office/drawing/2014/main" id="{FCB64906-8F84-40A6-9B28-20669CA583AA}"/>
              </a:ext>
            </a:extLst>
          </p:cNvPr>
          <p:cNvSpPr>
            <a:spLocks noGrp="1"/>
          </p:cNvSpPr>
          <p:nvPr>
            <p:ph type="ctrTitle"/>
          </p:nvPr>
        </p:nvSpPr>
        <p:spPr>
          <a:xfrm>
            <a:off x="3556353" y="1662134"/>
            <a:ext cx="5162464" cy="2249383"/>
          </a:xfrm>
        </p:spPr>
        <p:txBody>
          <a:bodyPr>
            <a:normAutofit fontScale="90000"/>
          </a:bodyPr>
          <a:lstStyle/>
          <a:p>
            <a:pPr algn="ctr"/>
            <a:r>
              <a:rPr lang="fr-FR" b="1" dirty="0">
                <a:latin typeface="Times New Roman" panose="02020603050405020304" pitchFamily="18" charset="0"/>
                <a:cs typeface="Times New Roman" panose="02020603050405020304" pitchFamily="18" charset="0"/>
              </a:rPr>
              <a:t>PROJET </a:t>
            </a:r>
            <a:r>
              <a:rPr lang="fr-FR" sz="4900" b="1" dirty="0" err="1">
                <a:latin typeface="Times New Roman" panose="02020603050405020304" pitchFamily="18" charset="0"/>
                <a:cs typeface="Times New Roman" panose="02020603050405020304" pitchFamily="18" charset="0"/>
              </a:rPr>
              <a:t>ElASTICSEARCH</a:t>
            </a:r>
            <a:br>
              <a:rPr lang="fr-FR" dirty="0"/>
            </a:br>
            <a:endParaRPr lang="fr-FR" dirty="0"/>
          </a:p>
        </p:txBody>
      </p:sp>
      <p:sp>
        <p:nvSpPr>
          <p:cNvPr id="3" name="Sous-titre 2">
            <a:extLst>
              <a:ext uri="{FF2B5EF4-FFF2-40B4-BE49-F238E27FC236}">
                <a16:creationId xmlns:a16="http://schemas.microsoft.com/office/drawing/2014/main" id="{2269CB87-079F-4B9C-BFBC-0E83BD942BA0}"/>
              </a:ext>
            </a:extLst>
          </p:cNvPr>
          <p:cNvSpPr>
            <a:spLocks noGrp="1"/>
          </p:cNvSpPr>
          <p:nvPr>
            <p:ph type="subTitle" idx="1"/>
          </p:nvPr>
        </p:nvSpPr>
        <p:spPr>
          <a:xfrm>
            <a:off x="3299902" y="3570623"/>
            <a:ext cx="10535478" cy="2862469"/>
          </a:xfrm>
        </p:spPr>
        <p:txBody>
          <a:bodyPr>
            <a:normAutofit/>
          </a:bodyPr>
          <a:lstStyle/>
          <a:p>
            <a:r>
              <a:rPr lang="fr-FR" dirty="0"/>
              <a:t>Réalisé Par: 				groupe : e4b</a:t>
            </a:r>
          </a:p>
          <a:p>
            <a:pPr marL="342900" indent="-342900">
              <a:lnSpc>
                <a:spcPct val="100000"/>
              </a:lnSpc>
              <a:buFont typeface="Wingdings" panose="05000000000000000000" pitchFamily="2" charset="2"/>
              <a:buChar char="v"/>
            </a:pPr>
            <a:r>
              <a:rPr lang="fr-FR" sz="2200" b="1" i="1" dirty="0" err="1">
                <a:latin typeface="Times New Roman" panose="02020603050405020304" pitchFamily="18" charset="0"/>
                <a:cs typeface="Times New Roman" panose="02020603050405020304" pitchFamily="18" charset="0"/>
              </a:rPr>
              <a:t>Josel</a:t>
            </a:r>
            <a:r>
              <a:rPr lang="fr-FR" sz="2200" b="1" i="1" dirty="0">
                <a:latin typeface="Times New Roman" panose="02020603050405020304" pitchFamily="18" charset="0"/>
                <a:cs typeface="Times New Roman" panose="02020603050405020304" pitchFamily="18" charset="0"/>
              </a:rPr>
              <a:t> </a:t>
            </a:r>
            <a:r>
              <a:rPr lang="fr-FR" sz="2200" b="1" i="1" dirty="0" err="1">
                <a:latin typeface="Times New Roman" panose="02020603050405020304" pitchFamily="18" charset="0"/>
                <a:cs typeface="Times New Roman" panose="02020603050405020304" pitchFamily="18" charset="0"/>
              </a:rPr>
              <a:t>Nkombo</a:t>
            </a:r>
            <a:endParaRPr lang="fr-FR" sz="2200" b="1" i="1" dirty="0">
              <a:latin typeface="Times New Roman" panose="02020603050405020304" pitchFamily="18" charset="0"/>
              <a:cs typeface="Times New Roman" panose="02020603050405020304" pitchFamily="18" charset="0"/>
            </a:endParaRPr>
          </a:p>
          <a:p>
            <a:pPr marL="342900" indent="-342900">
              <a:lnSpc>
                <a:spcPct val="100000"/>
              </a:lnSpc>
              <a:buFont typeface="Wingdings" panose="05000000000000000000" pitchFamily="2" charset="2"/>
              <a:buChar char="v"/>
            </a:pPr>
            <a:r>
              <a:rPr lang="fr-FR" sz="2200" b="1" i="1" dirty="0">
                <a:latin typeface="Times New Roman" panose="02020603050405020304" pitchFamily="18" charset="0"/>
                <a:cs typeface="Times New Roman" panose="02020603050405020304" pitchFamily="18" charset="0"/>
              </a:rPr>
              <a:t>Youssef </a:t>
            </a:r>
            <a:r>
              <a:rPr lang="fr-FR" sz="2200" b="1" i="1" dirty="0" err="1">
                <a:latin typeface="Times New Roman" panose="02020603050405020304" pitchFamily="18" charset="0"/>
                <a:cs typeface="Times New Roman" panose="02020603050405020304" pitchFamily="18" charset="0"/>
              </a:rPr>
              <a:t>sassi</a:t>
            </a:r>
            <a:endParaRPr lang="fr-FR" sz="2200" b="1" i="1" dirty="0">
              <a:latin typeface="Times New Roman" panose="02020603050405020304" pitchFamily="18" charset="0"/>
              <a:cs typeface="Times New Roman" panose="02020603050405020304" pitchFamily="18" charset="0"/>
            </a:endParaRPr>
          </a:p>
          <a:p>
            <a:pPr marL="342900" indent="-342900">
              <a:lnSpc>
                <a:spcPct val="100000"/>
              </a:lnSpc>
              <a:buFont typeface="Wingdings" panose="05000000000000000000" pitchFamily="2" charset="2"/>
              <a:buChar char="v"/>
            </a:pPr>
            <a:r>
              <a:rPr lang="fr-FR" sz="2200" b="1" i="1" dirty="0" err="1">
                <a:latin typeface="Times New Roman" panose="02020603050405020304" pitchFamily="18" charset="0"/>
                <a:cs typeface="Times New Roman" panose="02020603050405020304" pitchFamily="18" charset="0"/>
              </a:rPr>
              <a:t>AminE</a:t>
            </a:r>
            <a:r>
              <a:rPr lang="fr-FR" sz="2200" b="1" i="1" dirty="0">
                <a:latin typeface="Times New Roman" panose="02020603050405020304" pitchFamily="18" charset="0"/>
                <a:cs typeface="Times New Roman" panose="02020603050405020304" pitchFamily="18" charset="0"/>
              </a:rPr>
              <a:t> </a:t>
            </a:r>
            <a:r>
              <a:rPr lang="fr-FR" sz="2200" b="1" i="1" dirty="0" err="1">
                <a:latin typeface="Times New Roman" panose="02020603050405020304" pitchFamily="18" charset="0"/>
                <a:cs typeface="Times New Roman" panose="02020603050405020304" pitchFamily="18" charset="0"/>
              </a:rPr>
              <a:t>Saji</a:t>
            </a:r>
            <a:r>
              <a:rPr lang="fr-FR" sz="2200" b="1" i="1" dirty="0">
                <a:latin typeface="Times New Roman" panose="02020603050405020304" pitchFamily="18" charset="0"/>
                <a:cs typeface="Times New Roman" panose="02020603050405020304" pitchFamily="18" charset="0"/>
              </a:rPr>
              <a:t> </a:t>
            </a:r>
          </a:p>
          <a:p>
            <a:pPr marL="342900" indent="-342900">
              <a:lnSpc>
                <a:spcPct val="100000"/>
              </a:lnSpc>
              <a:buFont typeface="Wingdings" panose="05000000000000000000" pitchFamily="2" charset="2"/>
              <a:buChar char="v"/>
            </a:pPr>
            <a:r>
              <a:rPr lang="fr-FR" sz="2200" b="1" i="1" dirty="0">
                <a:latin typeface="Times New Roman" panose="02020603050405020304" pitchFamily="18" charset="0"/>
                <a:cs typeface="Times New Roman" panose="02020603050405020304" pitchFamily="18" charset="0"/>
              </a:rPr>
              <a:t>Amor </a:t>
            </a:r>
            <a:r>
              <a:rPr lang="fr-FR" sz="2200" b="1" i="1" dirty="0" err="1">
                <a:latin typeface="Times New Roman" panose="02020603050405020304" pitchFamily="18" charset="0"/>
                <a:cs typeface="Times New Roman" panose="02020603050405020304" pitchFamily="18" charset="0"/>
              </a:rPr>
              <a:t>Bounamcha</a:t>
            </a:r>
            <a:r>
              <a:rPr lang="fr-FR" sz="2200" b="1" i="1" dirty="0">
                <a:latin typeface="Times New Roman" panose="02020603050405020304" pitchFamily="18" charset="0"/>
                <a:cs typeface="Times New Roman" panose="02020603050405020304" pitchFamily="18" charset="0"/>
              </a:rPr>
              <a:t> </a:t>
            </a:r>
          </a:p>
        </p:txBody>
      </p:sp>
      <p:pic>
        <p:nvPicPr>
          <p:cNvPr id="6" name="Picture 8" descr="Résultat de recherche d'images pour &quot;jupyther logo&quot;">
            <a:extLst>
              <a:ext uri="{FF2B5EF4-FFF2-40B4-BE49-F238E27FC236}">
                <a16:creationId xmlns:a16="http://schemas.microsoft.com/office/drawing/2014/main" id="{AD8824B7-F026-4C78-9E4C-08BD8EF8B29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1610427">
            <a:off x="776385" y="41993"/>
            <a:ext cx="1563570" cy="1812348"/>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10" descr="Résultat de recherche d'images pour &quot;python logo&quot;">
            <a:extLst>
              <a:ext uri="{FF2B5EF4-FFF2-40B4-BE49-F238E27FC236}">
                <a16:creationId xmlns:a16="http://schemas.microsoft.com/office/drawing/2014/main" id="{D95DF995-ED8F-4713-A78B-A6366060F5A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19228160">
            <a:off x="9735516" y="819271"/>
            <a:ext cx="1800262" cy="18002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9226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738F172-08B9-4BA5-B753-7D93472C0B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9">
            <a:extLst>
              <a:ext uri="{FF2B5EF4-FFF2-40B4-BE49-F238E27FC236}">
                <a16:creationId xmlns:a16="http://schemas.microsoft.com/office/drawing/2014/main" id="{C900681B-C4FD-40B3-B5BC-C33231614C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2" name="Straight Connector 11">
            <a:extLst>
              <a:ext uri="{FF2B5EF4-FFF2-40B4-BE49-F238E27FC236}">
                <a16:creationId xmlns:a16="http://schemas.microsoft.com/office/drawing/2014/main" id="{FEAACD67-2FB5-4530-9B74-8D946F1CE9E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3" name="Image 2">
            <a:extLst>
              <a:ext uri="{FF2B5EF4-FFF2-40B4-BE49-F238E27FC236}">
                <a16:creationId xmlns:a16="http://schemas.microsoft.com/office/drawing/2014/main" id="{2072559C-661B-49D9-B4FD-E1B666FA5BC1}"/>
              </a:ext>
            </a:extLst>
          </p:cNvPr>
          <p:cNvPicPr>
            <a:picLocks noChangeAspect="1"/>
          </p:cNvPicPr>
          <p:nvPr/>
        </p:nvPicPr>
        <p:blipFill rotWithShape="1">
          <a:blip r:embed="rId3"/>
          <a:srcRect r="4446" b="1"/>
          <a:stretch/>
        </p:blipFill>
        <p:spPr>
          <a:xfrm>
            <a:off x="0" y="-1"/>
            <a:ext cx="12192000" cy="6616701"/>
          </a:xfrm>
          <a:prstGeom prst="rect">
            <a:avLst/>
          </a:prstGeom>
        </p:spPr>
      </p:pic>
    </p:spTree>
    <p:extLst>
      <p:ext uri="{BB962C8B-B14F-4D97-AF65-F5344CB8AC3E}">
        <p14:creationId xmlns:p14="http://schemas.microsoft.com/office/powerpoint/2010/main" val="895660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A21F33D-C158-4607-8613-6872275820C5}"/>
              </a:ext>
            </a:extLst>
          </p:cNvPr>
          <p:cNvSpPr>
            <a:spLocks noGrp="1"/>
          </p:cNvSpPr>
          <p:nvPr>
            <p:ph type="title"/>
          </p:nvPr>
        </p:nvSpPr>
        <p:spPr/>
        <p:txBody>
          <a:bodyPr/>
          <a:lstStyle/>
          <a:p>
            <a:r>
              <a:rPr lang="fr-FR" cap="none" dirty="0">
                <a:latin typeface="Times New Roman" panose="02020603050405020304" pitchFamily="18" charset="0"/>
                <a:cs typeface="Times New Roman" panose="02020603050405020304" pitchFamily="18" charset="0"/>
              </a:rPr>
              <a:t> 3.Indexer le fichier </a:t>
            </a:r>
            <a:r>
              <a:rPr lang="fr-FR" cap="none" dirty="0" err="1">
                <a:latin typeface="Times New Roman" panose="02020603050405020304" pitchFamily="18" charset="0"/>
                <a:cs typeface="Times New Roman" panose="02020603050405020304" pitchFamily="18" charset="0"/>
              </a:rPr>
              <a:t>json</a:t>
            </a:r>
            <a:r>
              <a:rPr lang="fr-FR" cap="none" dirty="0">
                <a:latin typeface="Times New Roman" panose="02020603050405020304" pitchFamily="18" charset="0"/>
                <a:cs typeface="Times New Roman" panose="02020603050405020304" pitchFamily="18" charset="0"/>
              </a:rPr>
              <a:t> dans </a:t>
            </a:r>
            <a:r>
              <a:rPr lang="fr-FR" cap="none" dirty="0" err="1">
                <a:latin typeface="Times New Roman" panose="02020603050405020304" pitchFamily="18" charset="0"/>
                <a:cs typeface="Times New Roman" panose="02020603050405020304" pitchFamily="18" charset="0"/>
              </a:rPr>
              <a:t>elasticsearch</a:t>
            </a:r>
            <a:r>
              <a:rPr lang="fr-FR" cap="none" dirty="0">
                <a:latin typeface="Times New Roman" panose="02020603050405020304" pitchFamily="18" charset="0"/>
                <a:cs typeface="Times New Roman" panose="02020603050405020304" pitchFamily="18" charset="0"/>
              </a:rPr>
              <a:t> dans l’index dénommé </a:t>
            </a:r>
            <a:r>
              <a:rPr lang="fr-FR" cap="none" dirty="0" err="1">
                <a:latin typeface="Times New Roman" panose="02020603050405020304" pitchFamily="18" charset="0"/>
                <a:cs typeface="Times New Roman" panose="02020603050405020304" pitchFamily="18" charset="0"/>
              </a:rPr>
              <a:t>series</a:t>
            </a:r>
            <a:r>
              <a:rPr lang="fr-FR" cap="none" dirty="0">
                <a:latin typeface="Times New Roman" panose="02020603050405020304" pitchFamily="18" charset="0"/>
                <a:cs typeface="Times New Roman" panose="02020603050405020304" pitchFamily="18" charset="0"/>
              </a:rPr>
              <a:t> et le type dénommé </a:t>
            </a:r>
            <a:r>
              <a:rPr lang="fr-FR" cap="none" dirty="0" err="1">
                <a:latin typeface="Times New Roman" panose="02020603050405020304" pitchFamily="18" charset="0"/>
                <a:cs typeface="Times New Roman" panose="02020603050405020304" pitchFamily="18" charset="0"/>
              </a:rPr>
              <a:t>serie</a:t>
            </a:r>
            <a:endParaRPr lang="fr-FR" dirty="0"/>
          </a:p>
        </p:txBody>
      </p:sp>
      <p:sp>
        <p:nvSpPr>
          <p:cNvPr id="3" name="Espace réservé du contenu 2">
            <a:extLst>
              <a:ext uri="{FF2B5EF4-FFF2-40B4-BE49-F238E27FC236}">
                <a16:creationId xmlns:a16="http://schemas.microsoft.com/office/drawing/2014/main" id="{BE6754E1-711E-4F92-B442-16E1748641F2}"/>
              </a:ext>
            </a:extLst>
          </p:cNvPr>
          <p:cNvSpPr>
            <a:spLocks noGrp="1"/>
          </p:cNvSpPr>
          <p:nvPr>
            <p:ph idx="1"/>
          </p:nvPr>
        </p:nvSpPr>
        <p:spPr>
          <a:xfrm>
            <a:off x="418473" y="3278940"/>
            <a:ext cx="11669486" cy="3450613"/>
          </a:xfrm>
        </p:spPr>
        <p:txBody>
          <a:bodyPr/>
          <a:lstStyle/>
          <a:p>
            <a:pPr marL="0" indent="0">
              <a:buNone/>
            </a:pPr>
            <a:r>
              <a:rPr lang="fr-FR" sz="2400" b="1" dirty="0">
                <a:latin typeface="Times New Roman" panose="02020603050405020304" pitchFamily="18" charset="0"/>
                <a:cs typeface="Times New Roman" panose="02020603050405020304" pitchFamily="18" charset="0"/>
              </a:rPr>
              <a:t>$ </a:t>
            </a:r>
            <a:r>
              <a:rPr lang="fr-FR" sz="2400" b="1" dirty="0" err="1">
                <a:latin typeface="Times New Roman" panose="02020603050405020304" pitchFamily="18" charset="0"/>
                <a:cs typeface="Times New Roman" panose="02020603050405020304" pitchFamily="18" charset="0"/>
              </a:rPr>
              <a:t>curl</a:t>
            </a:r>
            <a:r>
              <a:rPr lang="fr-FR" sz="2400" b="1" dirty="0">
                <a:latin typeface="Times New Roman" panose="02020603050405020304" pitchFamily="18" charset="0"/>
                <a:cs typeface="Times New Roman" panose="02020603050405020304" pitchFamily="18" charset="0"/>
              </a:rPr>
              <a:t> -XPOST -H "Content-Type: application/</a:t>
            </a:r>
            <a:r>
              <a:rPr lang="fr-FR" sz="2400" b="1" dirty="0" err="1">
                <a:latin typeface="Times New Roman" panose="02020603050405020304" pitchFamily="18" charset="0"/>
                <a:cs typeface="Times New Roman" panose="02020603050405020304" pitchFamily="18" charset="0"/>
              </a:rPr>
              <a:t>json</a:t>
            </a:r>
            <a:r>
              <a:rPr lang="fr-FR" sz="2400" b="1" dirty="0">
                <a:latin typeface="Times New Roman" panose="02020603050405020304" pitchFamily="18" charset="0"/>
                <a:cs typeface="Times New Roman" panose="02020603050405020304" pitchFamily="18" charset="0"/>
              </a:rPr>
              <a:t> " localhost:9200/</a:t>
            </a:r>
            <a:r>
              <a:rPr lang="fr-FR" sz="2400" b="1" dirty="0" err="1">
                <a:latin typeface="Times New Roman" panose="02020603050405020304" pitchFamily="18" charset="0"/>
                <a:cs typeface="Times New Roman" panose="02020603050405020304" pitchFamily="18" charset="0"/>
              </a:rPr>
              <a:t>series</a:t>
            </a:r>
            <a:r>
              <a:rPr lang="fr-FR" sz="2400" b="1" dirty="0">
                <a:latin typeface="Times New Roman" panose="02020603050405020304" pitchFamily="18" charset="0"/>
                <a:cs typeface="Times New Roman" panose="02020603050405020304" pitchFamily="18" charset="0"/>
              </a:rPr>
              <a:t>/</a:t>
            </a:r>
            <a:r>
              <a:rPr lang="fr-FR" sz="2400" b="1" dirty="0" err="1">
                <a:latin typeface="Times New Roman" panose="02020603050405020304" pitchFamily="18" charset="0"/>
                <a:cs typeface="Times New Roman" panose="02020603050405020304" pitchFamily="18" charset="0"/>
              </a:rPr>
              <a:t>serie</a:t>
            </a:r>
            <a:r>
              <a:rPr lang="fr-FR" sz="2400" b="1" dirty="0">
                <a:latin typeface="Times New Roman" panose="02020603050405020304" pitchFamily="18" charset="0"/>
                <a:cs typeface="Times New Roman" panose="02020603050405020304" pitchFamily="18" charset="0"/>
              </a:rPr>
              <a:t>/_bulk --data-</a:t>
            </a:r>
            <a:r>
              <a:rPr lang="fr-FR" sz="2400" b="1" dirty="0" err="1">
                <a:latin typeface="Times New Roman" panose="02020603050405020304" pitchFamily="18" charset="0"/>
                <a:cs typeface="Times New Roman" panose="02020603050405020304" pitchFamily="18" charset="0"/>
              </a:rPr>
              <a:t>binary</a:t>
            </a:r>
            <a:r>
              <a:rPr lang="fr-FR" sz="2400" b="1" dirty="0">
                <a:latin typeface="Times New Roman" panose="02020603050405020304" pitchFamily="18" charset="0"/>
                <a:cs typeface="Times New Roman" panose="02020603050405020304" pitchFamily="18" charset="0"/>
              </a:rPr>
              <a:t> @</a:t>
            </a:r>
            <a:r>
              <a:rPr lang="fr-FR" sz="2400" b="1" dirty="0" err="1">
                <a:latin typeface="Times New Roman" panose="02020603050405020304" pitchFamily="18" charset="0"/>
                <a:cs typeface="Times New Roman" panose="02020603050405020304" pitchFamily="18" charset="0"/>
              </a:rPr>
              <a:t>netflix_shows.json</a:t>
            </a:r>
            <a:endParaRPr lang="fr-FR" sz="2400" b="1" dirty="0">
              <a:latin typeface="Times New Roman" panose="02020603050405020304" pitchFamily="18" charset="0"/>
              <a:cs typeface="Times New Roman" panose="02020603050405020304" pitchFamily="18" charset="0"/>
            </a:endParaRPr>
          </a:p>
          <a:p>
            <a:endParaRPr lang="fr-FR" dirty="0"/>
          </a:p>
        </p:txBody>
      </p:sp>
    </p:spTree>
    <p:extLst>
      <p:ext uri="{BB962C8B-B14F-4D97-AF65-F5344CB8AC3E}">
        <p14:creationId xmlns:p14="http://schemas.microsoft.com/office/powerpoint/2010/main" val="41893089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Image 9" descr="Une image contenant ordinateur&#10;&#10;Description générée automatiquement">
            <a:extLst>
              <a:ext uri="{FF2B5EF4-FFF2-40B4-BE49-F238E27FC236}">
                <a16:creationId xmlns:a16="http://schemas.microsoft.com/office/drawing/2014/main" id="{B1A11428-447A-47E6-A0A3-A861A8550FB0}"/>
              </a:ext>
            </a:extLst>
          </p:cNvPr>
          <p:cNvPicPr>
            <a:picLocks noChangeAspect="1"/>
          </p:cNvPicPr>
          <p:nvPr/>
        </p:nvPicPr>
        <p:blipFill>
          <a:blip r:embed="rId2"/>
          <a:stretch>
            <a:fillRect/>
          </a:stretch>
        </p:blipFill>
        <p:spPr>
          <a:xfrm>
            <a:off x="162665" y="2019547"/>
            <a:ext cx="11866667" cy="3961905"/>
          </a:xfrm>
          <a:prstGeom prst="rect">
            <a:avLst/>
          </a:prstGeom>
        </p:spPr>
      </p:pic>
      <p:pic>
        <p:nvPicPr>
          <p:cNvPr id="11" name="Image 10">
            <a:extLst>
              <a:ext uri="{FF2B5EF4-FFF2-40B4-BE49-F238E27FC236}">
                <a16:creationId xmlns:a16="http://schemas.microsoft.com/office/drawing/2014/main" id="{9DEB9CCE-2BA0-4C56-B29B-4FD12928604E}"/>
              </a:ext>
            </a:extLst>
          </p:cNvPr>
          <p:cNvPicPr>
            <a:picLocks noChangeAspect="1"/>
          </p:cNvPicPr>
          <p:nvPr/>
        </p:nvPicPr>
        <p:blipFill>
          <a:blip r:embed="rId3"/>
          <a:stretch>
            <a:fillRect/>
          </a:stretch>
        </p:blipFill>
        <p:spPr>
          <a:xfrm>
            <a:off x="162665" y="800596"/>
            <a:ext cx="11518977" cy="455241"/>
          </a:xfrm>
          <a:prstGeom prst="rect">
            <a:avLst/>
          </a:prstGeom>
        </p:spPr>
      </p:pic>
    </p:spTree>
    <p:extLst>
      <p:ext uri="{BB962C8B-B14F-4D97-AF65-F5344CB8AC3E}">
        <p14:creationId xmlns:p14="http://schemas.microsoft.com/office/powerpoint/2010/main" val="27628918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33" name="Rectangle 8">
            <a:extLst>
              <a:ext uri="{FF2B5EF4-FFF2-40B4-BE49-F238E27FC236}">
                <a16:creationId xmlns:a16="http://schemas.microsoft.com/office/drawing/2014/main" id="{84C75E2B-CACA-478C-B26B-182AF87A18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34" name="Picture 10">
            <a:extLst>
              <a:ext uri="{FF2B5EF4-FFF2-40B4-BE49-F238E27FC236}">
                <a16:creationId xmlns:a16="http://schemas.microsoft.com/office/drawing/2014/main" id="{50FF2874-547C-4D14-9E18-28B19002FB8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5" name="Straight Connector 12">
            <a:extLst>
              <a:ext uri="{FF2B5EF4-FFF2-40B4-BE49-F238E27FC236}">
                <a16:creationId xmlns:a16="http://schemas.microsoft.com/office/drawing/2014/main" id="{36CF827D-A163-47F7-BD87-34EB4FA7D6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36" name="Straight Connector 14">
            <a:extLst>
              <a:ext uri="{FF2B5EF4-FFF2-40B4-BE49-F238E27FC236}">
                <a16:creationId xmlns:a16="http://schemas.microsoft.com/office/drawing/2014/main" id="{D299D9A9-1DA8-433D-A9BC-FB48D93D421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re 1">
            <a:extLst>
              <a:ext uri="{FF2B5EF4-FFF2-40B4-BE49-F238E27FC236}">
                <a16:creationId xmlns:a16="http://schemas.microsoft.com/office/drawing/2014/main" id="{95DF94FD-0118-4258-9603-F9D875A595F4}"/>
              </a:ext>
            </a:extLst>
          </p:cNvPr>
          <p:cNvSpPr>
            <a:spLocks noGrp="1"/>
          </p:cNvSpPr>
          <p:nvPr>
            <p:ph type="title"/>
          </p:nvPr>
        </p:nvSpPr>
        <p:spPr>
          <a:xfrm>
            <a:off x="1451579" y="804519"/>
            <a:ext cx="9603275" cy="1049235"/>
          </a:xfrm>
        </p:spPr>
        <p:txBody>
          <a:bodyPr vert="horz" lIns="91440" tIns="45720" rIns="91440" bIns="45720" rtlCol="0" anchor="t">
            <a:normAutofit/>
          </a:bodyPr>
          <a:lstStyle/>
          <a:p>
            <a:r>
              <a:rPr lang="en-US" sz="1500"/>
              <a:t>4. Visualisez la donnée dans Kibana et créer un tableau de bord (avec des champs que vous aurez choisi en justifiant scrupuleusement) que vous exporterez au format json que vous inclurez dans l’archive susmentionnée plus haut. Quel est le nombre de documents qui en ressort ? </a:t>
            </a:r>
          </a:p>
        </p:txBody>
      </p:sp>
      <p:pic>
        <p:nvPicPr>
          <p:cNvPr id="4" name="Image 3" descr="Une image contenant capture d’écran, ordinateur, portable, moniteur&#10;&#10;Description générée automatiquement">
            <a:extLst>
              <a:ext uri="{FF2B5EF4-FFF2-40B4-BE49-F238E27FC236}">
                <a16:creationId xmlns:a16="http://schemas.microsoft.com/office/drawing/2014/main" id="{85FBACBD-2EE8-422E-8D76-936C823AA0C4}"/>
              </a:ext>
            </a:extLst>
          </p:cNvPr>
          <p:cNvPicPr>
            <a:picLocks noChangeAspect="1"/>
          </p:cNvPicPr>
          <p:nvPr/>
        </p:nvPicPr>
        <p:blipFill>
          <a:blip r:embed="rId3"/>
          <a:stretch>
            <a:fillRect/>
          </a:stretch>
        </p:blipFill>
        <p:spPr>
          <a:xfrm>
            <a:off x="0" y="1853754"/>
            <a:ext cx="12192000" cy="4750240"/>
          </a:xfrm>
          <a:prstGeom prst="rect">
            <a:avLst/>
          </a:prstGeom>
        </p:spPr>
      </p:pic>
    </p:spTree>
    <p:extLst>
      <p:ext uri="{BB962C8B-B14F-4D97-AF65-F5344CB8AC3E}">
        <p14:creationId xmlns:p14="http://schemas.microsoft.com/office/powerpoint/2010/main" val="20823116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 6">
            <a:extLst>
              <a:ext uri="{FF2B5EF4-FFF2-40B4-BE49-F238E27FC236}">
                <a16:creationId xmlns:a16="http://schemas.microsoft.com/office/drawing/2014/main" id="{FAF9FD45-937B-4541-9D00-C000D311EFFA}"/>
              </a:ext>
            </a:extLst>
          </p:cNvPr>
          <p:cNvPicPr>
            <a:picLocks noChangeAspect="1"/>
          </p:cNvPicPr>
          <p:nvPr/>
        </p:nvPicPr>
        <p:blipFill>
          <a:blip r:embed="rId2"/>
          <a:stretch>
            <a:fillRect/>
          </a:stretch>
        </p:blipFill>
        <p:spPr>
          <a:xfrm>
            <a:off x="0" y="0"/>
            <a:ext cx="12192000" cy="6300787"/>
          </a:xfrm>
          <a:prstGeom prst="rect">
            <a:avLst/>
          </a:prstGeom>
        </p:spPr>
      </p:pic>
    </p:spTree>
    <p:extLst>
      <p:ext uri="{BB962C8B-B14F-4D97-AF65-F5344CB8AC3E}">
        <p14:creationId xmlns:p14="http://schemas.microsoft.com/office/powerpoint/2010/main" val="32346586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txBox="1">
            <a:spLocks/>
          </p:cNvSpPr>
          <p:nvPr/>
        </p:nvSpPr>
        <p:spPr>
          <a:xfrm>
            <a:off x="3081725" y="4252503"/>
            <a:ext cx="6144683" cy="722771"/>
          </a:xfrm>
          <a:prstGeom prst="rect">
            <a:avLst/>
          </a:prstGeom>
        </p:spPr>
        <p:txBody>
          <a:bodyPr anchor="ctr"/>
          <a:lstStyle>
            <a:lvl1pPr algn="l" defTabSz="914400" rtl="0" eaLnBrk="1" latinLnBrk="1" hangingPunct="1">
              <a:spcBef>
                <a:spcPct val="0"/>
              </a:spcBef>
              <a:buNone/>
              <a:defRPr sz="3600" b="1" kern="1200" baseline="0">
                <a:solidFill>
                  <a:schemeClr val="tx1">
                    <a:lumMod val="75000"/>
                    <a:lumOff val="25000"/>
                  </a:schemeClr>
                </a:solidFill>
                <a:latin typeface="Arial" pitchFamily="34" charset="0"/>
                <a:ea typeface="+mj-ea"/>
                <a:cs typeface="Arial" pitchFamily="34" charset="0"/>
              </a:defRPr>
            </a:lvl1pPr>
          </a:lstStyle>
          <a:p>
            <a:pPr algn="ctr"/>
            <a:r>
              <a:rPr lang="fr-FR" sz="4800" dirty="0">
                <a:solidFill>
                  <a:schemeClr val="accent3"/>
                </a:solidFill>
                <a:latin typeface="+mj-lt"/>
              </a:rPr>
              <a:t>Partie 2 : </a:t>
            </a:r>
            <a:r>
              <a:rPr lang="fr-FR" sz="4800" dirty="0" err="1">
                <a:solidFill>
                  <a:schemeClr val="accent3"/>
                </a:solidFill>
                <a:latin typeface="+mj-lt"/>
              </a:rPr>
              <a:t>Scrapping</a:t>
            </a:r>
            <a:r>
              <a:rPr lang="fr-FR" sz="4800" dirty="0">
                <a:solidFill>
                  <a:schemeClr val="accent3"/>
                </a:solidFill>
                <a:latin typeface="+mj-lt"/>
              </a:rPr>
              <a:t> et Indexation  </a:t>
            </a:r>
            <a:endParaRPr lang="en-US" sz="4800" dirty="0">
              <a:solidFill>
                <a:schemeClr val="accent3"/>
              </a:solidFill>
              <a:latin typeface="+mj-lt"/>
            </a:endParaRPr>
          </a:p>
          <a:p>
            <a:pPr algn="ctr"/>
            <a:endParaRPr lang="fr-FR" sz="4800" dirty="0">
              <a:solidFill>
                <a:schemeClr val="accent3"/>
              </a:solidFill>
              <a:latin typeface="+mj-lt"/>
            </a:endParaRPr>
          </a:p>
          <a:p>
            <a:endParaRPr lang="en-US" sz="5333" dirty="0">
              <a:solidFill>
                <a:schemeClr val="bg1">
                  <a:lumMod val="50000"/>
                </a:schemeClr>
              </a:solidFill>
              <a:cs typeface="Arial"/>
            </a:endParaRPr>
          </a:p>
          <a:p>
            <a:pPr algn="ctr"/>
            <a:endParaRPr lang="ko-KR" altLang="en-US" sz="4800" dirty="0">
              <a:solidFill>
                <a:schemeClr val="accent3"/>
              </a:solidFill>
              <a:latin typeface="+mj-lt"/>
            </a:endParaRPr>
          </a:p>
        </p:txBody>
      </p:sp>
      <p:grpSp>
        <p:nvGrpSpPr>
          <p:cNvPr id="16" name="Group 15"/>
          <p:cNvGrpSpPr/>
          <p:nvPr/>
        </p:nvGrpSpPr>
        <p:grpSpPr>
          <a:xfrm>
            <a:off x="2952000" y="1549382"/>
            <a:ext cx="6288000" cy="3189524"/>
            <a:chOff x="2214000" y="935688"/>
            <a:chExt cx="4716000" cy="2392143"/>
          </a:xfrm>
        </p:grpSpPr>
        <p:grpSp>
          <p:nvGrpSpPr>
            <p:cNvPr id="12" name="Group 11"/>
            <p:cNvGrpSpPr/>
            <p:nvPr/>
          </p:nvGrpSpPr>
          <p:grpSpPr>
            <a:xfrm>
              <a:off x="2214000" y="1275606"/>
              <a:ext cx="4716000" cy="2052225"/>
              <a:chOff x="2096689" y="1167589"/>
              <a:chExt cx="4716000" cy="2052225"/>
            </a:xfrm>
          </p:grpSpPr>
          <p:sp>
            <p:nvSpPr>
              <p:cNvPr id="9" name="Rectangle 8"/>
              <p:cNvSpPr/>
              <p:nvPr/>
            </p:nvSpPr>
            <p:spPr>
              <a:xfrm>
                <a:off x="2096689" y="1167589"/>
                <a:ext cx="1656184" cy="72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10" name="Rectangle 9"/>
              <p:cNvSpPr/>
              <p:nvPr/>
            </p:nvSpPr>
            <p:spPr>
              <a:xfrm>
                <a:off x="5156505" y="1187715"/>
                <a:ext cx="1656184" cy="72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11" name="Rectangle 10"/>
              <p:cNvSpPr/>
              <p:nvPr/>
            </p:nvSpPr>
            <p:spPr>
              <a:xfrm>
                <a:off x="2096689" y="3147814"/>
                <a:ext cx="4716000" cy="72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dirty="0"/>
              </a:p>
            </p:txBody>
          </p:sp>
        </p:grpSp>
        <p:sp>
          <p:nvSpPr>
            <p:cNvPr id="15" name="Oval 14"/>
            <p:cNvSpPr/>
            <p:nvPr/>
          </p:nvSpPr>
          <p:spPr>
            <a:xfrm>
              <a:off x="4175956" y="935688"/>
              <a:ext cx="792088" cy="79208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14" name="Isosceles Triangle 5"/>
            <p:cNvSpPr/>
            <p:nvPr/>
          </p:nvSpPr>
          <p:spPr>
            <a:xfrm>
              <a:off x="4378686" y="1174627"/>
              <a:ext cx="386628" cy="386210"/>
            </a:xfrm>
            <a:custGeom>
              <a:avLst/>
              <a:gdLst/>
              <a:ahLst/>
              <a:cxnLst/>
              <a:rect l="l" t="t" r="r" b="b"/>
              <a:pathLst>
                <a:path w="3229104" h="3225610">
                  <a:moveTo>
                    <a:pt x="2311104" y="907633"/>
                  </a:moveTo>
                  <a:lnTo>
                    <a:pt x="3229104" y="907633"/>
                  </a:lnTo>
                  <a:lnTo>
                    <a:pt x="1769979" y="3097491"/>
                  </a:lnTo>
                  <a:close/>
                  <a:moveTo>
                    <a:pt x="823" y="907633"/>
                  </a:moveTo>
                  <a:lnTo>
                    <a:pt x="918823" y="907633"/>
                  </a:lnTo>
                  <a:lnTo>
                    <a:pt x="1498048" y="3135591"/>
                  </a:lnTo>
                  <a:close/>
                  <a:moveTo>
                    <a:pt x="1036980" y="907632"/>
                  </a:moveTo>
                  <a:lnTo>
                    <a:pt x="2192122" y="907632"/>
                  </a:lnTo>
                  <a:lnTo>
                    <a:pt x="1614551" y="3225610"/>
                  </a:lnTo>
                  <a:close/>
                  <a:moveTo>
                    <a:pt x="2769693" y="0"/>
                  </a:moveTo>
                  <a:lnTo>
                    <a:pt x="3229104" y="792088"/>
                  </a:lnTo>
                  <a:lnTo>
                    <a:pt x="2310282" y="792088"/>
                  </a:lnTo>
                  <a:close/>
                  <a:moveTo>
                    <a:pt x="1732713" y="0"/>
                  </a:moveTo>
                  <a:lnTo>
                    <a:pt x="2651535" y="0"/>
                  </a:lnTo>
                  <a:lnTo>
                    <a:pt x="2192124" y="792088"/>
                  </a:lnTo>
                  <a:close/>
                  <a:moveTo>
                    <a:pt x="1614553" y="0"/>
                  </a:moveTo>
                  <a:lnTo>
                    <a:pt x="2073964" y="792088"/>
                  </a:lnTo>
                  <a:lnTo>
                    <a:pt x="1155142" y="792088"/>
                  </a:lnTo>
                  <a:close/>
                  <a:moveTo>
                    <a:pt x="577571" y="0"/>
                  </a:moveTo>
                  <a:lnTo>
                    <a:pt x="1496393" y="0"/>
                  </a:lnTo>
                  <a:lnTo>
                    <a:pt x="1036982" y="792088"/>
                  </a:lnTo>
                  <a:close/>
                  <a:moveTo>
                    <a:pt x="459411" y="0"/>
                  </a:moveTo>
                  <a:lnTo>
                    <a:pt x="918822" y="792088"/>
                  </a:lnTo>
                  <a:lnTo>
                    <a:pt x="0" y="79208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grpSp>
    </p:spTree>
    <p:extLst>
      <p:ext uri="{BB962C8B-B14F-4D97-AF65-F5344CB8AC3E}">
        <p14:creationId xmlns:p14="http://schemas.microsoft.com/office/powerpoint/2010/main" val="2919686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ppt_w</p:attrName>
                                        </p:attrNameLst>
                                      </p:cBhvr>
                                      <p:tavLst>
                                        <p:tav tm="0">
                                          <p:val>
                                            <p:fltVal val="0"/>
                                          </p:val>
                                        </p:tav>
                                        <p:tav tm="100000">
                                          <p:val>
                                            <p:strVal val="#ppt_w"/>
                                          </p:val>
                                        </p:tav>
                                      </p:tavLst>
                                    </p:anim>
                                    <p:anim calcmode="lin" valueType="num">
                                      <p:cBhvr>
                                        <p:cTn id="8" dur="500" fill="hold"/>
                                        <p:tgtEl>
                                          <p:spTgt spid="16"/>
                                        </p:tgtEl>
                                        <p:attrNameLst>
                                          <p:attrName>ppt_h</p:attrName>
                                        </p:attrNameLst>
                                      </p:cBhvr>
                                      <p:tavLst>
                                        <p:tav tm="0">
                                          <p:val>
                                            <p:fltVal val="0"/>
                                          </p:val>
                                        </p:tav>
                                        <p:tav tm="100000">
                                          <p:val>
                                            <p:strVal val="#ppt_h"/>
                                          </p:val>
                                        </p:tav>
                                      </p:tavLst>
                                    </p:anim>
                                    <p:animEffect transition="in" filter="fade">
                                      <p:cBhvr>
                                        <p:cTn id="9" dur="500"/>
                                        <p:tgtEl>
                                          <p:spTgt spid="16"/>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p:cTn id="13" dur="500" fill="hold"/>
                                        <p:tgtEl>
                                          <p:spTgt spid="5"/>
                                        </p:tgtEl>
                                        <p:attrNameLst>
                                          <p:attrName>ppt_w</p:attrName>
                                        </p:attrNameLst>
                                      </p:cBhvr>
                                      <p:tavLst>
                                        <p:tav tm="0">
                                          <p:val>
                                            <p:fltVal val="0"/>
                                          </p:val>
                                        </p:tav>
                                        <p:tav tm="100000">
                                          <p:val>
                                            <p:strVal val="#ppt_w"/>
                                          </p:val>
                                        </p:tav>
                                      </p:tavLst>
                                    </p:anim>
                                    <p:anim calcmode="lin" valueType="num">
                                      <p:cBhvr>
                                        <p:cTn id="14" dur="500" fill="hold"/>
                                        <p:tgtEl>
                                          <p:spTgt spid="5"/>
                                        </p:tgtEl>
                                        <p:attrNameLst>
                                          <p:attrName>ppt_h</p:attrName>
                                        </p:attrNameLst>
                                      </p:cBhvr>
                                      <p:tavLst>
                                        <p:tav tm="0">
                                          <p:val>
                                            <p:fltVal val="0"/>
                                          </p:val>
                                        </p:tav>
                                        <p:tav tm="100000">
                                          <p:val>
                                            <p:strVal val="#ppt_h"/>
                                          </p:val>
                                        </p:tav>
                                      </p:tavLst>
                                    </p:anim>
                                    <p:animEffect transition="in" filter="fade">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DFE94DA-12F8-4C1E-84BC-C8761F81E81E}"/>
              </a:ext>
            </a:extLst>
          </p:cNvPr>
          <p:cNvSpPr>
            <a:spLocks noGrp="1"/>
          </p:cNvSpPr>
          <p:nvPr>
            <p:ph type="title"/>
          </p:nvPr>
        </p:nvSpPr>
        <p:spPr>
          <a:xfrm>
            <a:off x="566057" y="101600"/>
            <a:ext cx="10505752" cy="1665069"/>
          </a:xfrm>
        </p:spPr>
        <p:txBody>
          <a:bodyPr>
            <a:normAutofit fontScale="90000"/>
          </a:bodyPr>
          <a:lstStyle/>
          <a:p>
            <a:pPr algn="ctr"/>
            <a:r>
              <a:rPr lang="fr-FR" cap="none" dirty="0"/>
              <a:t>1</a:t>
            </a:r>
            <a:r>
              <a:rPr lang="fr-FR" cap="none" dirty="0">
                <a:latin typeface="Times New Roman" panose="02020603050405020304" pitchFamily="18" charset="0"/>
                <a:cs typeface="Times New Roman" panose="02020603050405020304" pitchFamily="18" charset="0"/>
              </a:rPr>
              <a:t>) Rendez-vous à l’url suivante à savoir 'https://www.allrecipes.com/recipes/96/salad/'. Utiliser la fonction GET du module </a:t>
            </a:r>
            <a:r>
              <a:rPr lang="fr-FR" cap="none" dirty="0" err="1">
                <a:latin typeface="Times New Roman" panose="02020603050405020304" pitchFamily="18" charset="0"/>
                <a:cs typeface="Times New Roman" panose="02020603050405020304" pitchFamily="18" charset="0"/>
              </a:rPr>
              <a:t>requests</a:t>
            </a:r>
            <a:r>
              <a:rPr lang="fr-FR" cap="none" dirty="0">
                <a:latin typeface="Times New Roman" panose="02020603050405020304" pitchFamily="18" charset="0"/>
                <a:cs typeface="Times New Roman" panose="02020603050405020304" pitchFamily="18" charset="0"/>
              </a:rPr>
              <a:t> afin d’interroger le site web et de retourner la page web html.</a:t>
            </a:r>
          </a:p>
        </p:txBody>
      </p:sp>
      <p:sp>
        <p:nvSpPr>
          <p:cNvPr id="5" name="Rectangle 4">
            <a:extLst>
              <a:ext uri="{FF2B5EF4-FFF2-40B4-BE49-F238E27FC236}">
                <a16:creationId xmlns:a16="http://schemas.microsoft.com/office/drawing/2014/main" id="{594AB076-0EC1-44CA-8484-1B52A7DCA354}"/>
              </a:ext>
            </a:extLst>
          </p:cNvPr>
          <p:cNvSpPr/>
          <p:nvPr/>
        </p:nvSpPr>
        <p:spPr>
          <a:xfrm>
            <a:off x="2195286" y="2694214"/>
            <a:ext cx="8345714" cy="1908215"/>
          </a:xfrm>
          <a:prstGeom prst="rect">
            <a:avLst/>
          </a:prstGeom>
          <a:ln w="38100">
            <a:solidFill>
              <a:srgbClr val="C00000"/>
            </a:solidFill>
          </a:ln>
        </p:spPr>
        <p:txBody>
          <a:bodyPr wrap="square">
            <a:spAutoFit/>
          </a:bodyPr>
          <a:lstStyle/>
          <a:p>
            <a:pPr algn="ctr"/>
            <a:r>
              <a:rPr lang="fr-FR" sz="2000" b="1" u="sng" dirty="0">
                <a:effectLst>
                  <a:outerShdw blurRad="38100" dist="38100" dir="2700000" algn="tl">
                    <a:srgbClr val="000000">
                      <a:alpha val="43137"/>
                    </a:srgbClr>
                  </a:outerShdw>
                </a:effectLst>
              </a:rPr>
              <a:t>CODE</a:t>
            </a:r>
          </a:p>
          <a:p>
            <a:endParaRPr lang="fr-FR" dirty="0"/>
          </a:p>
          <a:p>
            <a:r>
              <a:rPr lang="fr-FR" sz="2000" b="1" dirty="0" err="1">
                <a:latin typeface="Times New Roman" panose="02020603050405020304" pitchFamily="18" charset="0"/>
                <a:cs typeface="Times New Roman" panose="02020603050405020304" pitchFamily="18" charset="0"/>
              </a:rPr>
              <a:t>from</a:t>
            </a:r>
            <a:r>
              <a:rPr lang="fr-FR" sz="2000" b="1" dirty="0">
                <a:latin typeface="Times New Roman" panose="02020603050405020304" pitchFamily="18" charset="0"/>
                <a:cs typeface="Times New Roman" panose="02020603050405020304" pitchFamily="18" charset="0"/>
              </a:rPr>
              <a:t> </a:t>
            </a:r>
            <a:r>
              <a:rPr lang="fr-FR" sz="2000" b="1" dirty="0" err="1">
                <a:latin typeface="Times New Roman" panose="02020603050405020304" pitchFamily="18" charset="0"/>
                <a:cs typeface="Times New Roman" panose="02020603050405020304" pitchFamily="18" charset="0"/>
              </a:rPr>
              <a:t>lxml</a:t>
            </a:r>
            <a:r>
              <a:rPr lang="fr-FR" sz="2000" b="1" dirty="0">
                <a:latin typeface="Times New Roman" panose="02020603050405020304" pitchFamily="18" charset="0"/>
                <a:cs typeface="Times New Roman" panose="02020603050405020304" pitchFamily="18" charset="0"/>
              </a:rPr>
              <a:t> import html</a:t>
            </a:r>
          </a:p>
          <a:p>
            <a:r>
              <a:rPr lang="fr-FR" sz="2000" b="1" dirty="0">
                <a:latin typeface="Times New Roman" panose="02020603050405020304" pitchFamily="18" charset="0"/>
                <a:cs typeface="Times New Roman" panose="02020603050405020304" pitchFamily="18" charset="0"/>
              </a:rPr>
              <a:t>import </a:t>
            </a:r>
            <a:r>
              <a:rPr lang="fr-FR" sz="2000" b="1" dirty="0" err="1">
                <a:latin typeface="Times New Roman" panose="02020603050405020304" pitchFamily="18" charset="0"/>
                <a:cs typeface="Times New Roman" panose="02020603050405020304" pitchFamily="18" charset="0"/>
              </a:rPr>
              <a:t>requests</a:t>
            </a:r>
            <a:endParaRPr lang="fr-FR" sz="2000" b="1" dirty="0">
              <a:latin typeface="Times New Roman" panose="02020603050405020304" pitchFamily="18" charset="0"/>
              <a:cs typeface="Times New Roman" panose="02020603050405020304" pitchFamily="18" charset="0"/>
            </a:endParaRPr>
          </a:p>
          <a:p>
            <a:r>
              <a:rPr lang="fr-FR" sz="2000" b="1" dirty="0">
                <a:latin typeface="Times New Roman" panose="02020603050405020304" pitchFamily="18" charset="0"/>
                <a:cs typeface="Times New Roman" panose="02020603050405020304" pitchFamily="18" charset="0"/>
              </a:rPr>
              <a:t>page = </a:t>
            </a:r>
            <a:r>
              <a:rPr lang="fr-FR" sz="2000" b="1" dirty="0" err="1">
                <a:latin typeface="Times New Roman" panose="02020603050405020304" pitchFamily="18" charset="0"/>
                <a:cs typeface="Times New Roman" panose="02020603050405020304" pitchFamily="18" charset="0"/>
              </a:rPr>
              <a:t>requests.get</a:t>
            </a:r>
            <a:r>
              <a:rPr lang="fr-FR" sz="2000" b="1" dirty="0">
                <a:latin typeface="Times New Roman" panose="02020603050405020304" pitchFamily="18" charset="0"/>
                <a:cs typeface="Times New Roman" panose="02020603050405020304" pitchFamily="18" charset="0"/>
              </a:rPr>
              <a:t>("https://www.allrecipes.com/recipes/96/salad/")</a:t>
            </a:r>
          </a:p>
          <a:p>
            <a:r>
              <a:rPr lang="fr-FR" sz="2000" b="1" dirty="0" err="1">
                <a:latin typeface="Times New Roman" panose="02020603050405020304" pitchFamily="18" charset="0"/>
                <a:cs typeface="Times New Roman" panose="02020603050405020304" pitchFamily="18" charset="0"/>
              </a:rPr>
              <a:t>print</a:t>
            </a:r>
            <a:r>
              <a:rPr lang="fr-FR" sz="2000" b="1" dirty="0">
                <a:latin typeface="Times New Roman" panose="02020603050405020304" pitchFamily="18" charset="0"/>
                <a:cs typeface="Times New Roman" panose="02020603050405020304" pitchFamily="18" charset="0"/>
              </a:rPr>
              <a:t>(</a:t>
            </a:r>
            <a:r>
              <a:rPr lang="fr-FR" sz="2000" b="1" dirty="0" err="1">
                <a:latin typeface="Times New Roman" panose="02020603050405020304" pitchFamily="18" charset="0"/>
                <a:cs typeface="Times New Roman" panose="02020603050405020304" pitchFamily="18" charset="0"/>
              </a:rPr>
              <a:t>page.text</a:t>
            </a:r>
            <a:r>
              <a:rPr lang="fr-FR" sz="2000" b="1"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4995726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4645DAC-6AD4-4B36-ACFD-C264149C514D}"/>
              </a:ext>
            </a:extLst>
          </p:cNvPr>
          <p:cNvSpPr>
            <a:spLocks noGrp="1"/>
          </p:cNvSpPr>
          <p:nvPr>
            <p:ph type="title"/>
          </p:nvPr>
        </p:nvSpPr>
        <p:spPr/>
        <p:txBody>
          <a:bodyPr vert="horz" lIns="91440" tIns="45720" rIns="91440" bIns="45720" rtlCol="0" anchor="t">
            <a:noAutofit/>
          </a:bodyPr>
          <a:lstStyle/>
          <a:p>
            <a:pPr algn="ctr"/>
            <a:r>
              <a:rPr lang="fr-FR" sz="4800" b="1" cap="none"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RÉSULTAT</a:t>
            </a:r>
          </a:p>
        </p:txBody>
      </p:sp>
      <p:pic>
        <p:nvPicPr>
          <p:cNvPr id="5" name="Espace réservé du contenu 4" descr="Une image contenant capture d’écran&#10;&#10;Description générée automatiquement">
            <a:extLst>
              <a:ext uri="{FF2B5EF4-FFF2-40B4-BE49-F238E27FC236}">
                <a16:creationId xmlns:a16="http://schemas.microsoft.com/office/drawing/2014/main" id="{C7DBB9B2-9265-44D8-8F3A-B6FBA1C75CCF}"/>
              </a:ext>
            </a:extLst>
          </p:cNvPr>
          <p:cNvPicPr>
            <a:picLocks noGrp="1" noChangeAspect="1"/>
          </p:cNvPicPr>
          <p:nvPr>
            <p:ph idx="1"/>
          </p:nvPr>
        </p:nvPicPr>
        <p:blipFill>
          <a:blip r:embed="rId2"/>
          <a:stretch>
            <a:fillRect/>
          </a:stretch>
        </p:blipFill>
        <p:spPr>
          <a:xfrm>
            <a:off x="0" y="1701800"/>
            <a:ext cx="12191999" cy="4953000"/>
          </a:xfrm>
        </p:spPr>
      </p:pic>
    </p:spTree>
    <p:extLst>
      <p:ext uri="{BB962C8B-B14F-4D97-AF65-F5344CB8AC3E}">
        <p14:creationId xmlns:p14="http://schemas.microsoft.com/office/powerpoint/2010/main" val="23257414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3F1E7A9-6E93-4B8A-BD72-8C38853FF0CA}"/>
              </a:ext>
            </a:extLst>
          </p:cNvPr>
          <p:cNvSpPr>
            <a:spLocks noGrp="1"/>
          </p:cNvSpPr>
          <p:nvPr>
            <p:ph type="title"/>
          </p:nvPr>
        </p:nvSpPr>
        <p:spPr>
          <a:xfrm>
            <a:off x="1451579" y="690219"/>
            <a:ext cx="9603275" cy="1049235"/>
          </a:xfrm>
        </p:spPr>
        <p:txBody>
          <a:bodyPr>
            <a:noAutofit/>
          </a:bodyPr>
          <a:lstStyle/>
          <a:p>
            <a:pPr algn="ctr"/>
            <a:r>
              <a:rPr lang="fr-FR" sz="1400" dirty="0">
                <a:latin typeface="Times New Roman" panose="02020603050405020304" pitchFamily="18" charset="0"/>
                <a:cs typeface="Times New Roman" panose="02020603050405020304" pitchFamily="18" charset="0"/>
              </a:rPr>
              <a:t>2) A l’aide du module </a:t>
            </a:r>
            <a:r>
              <a:rPr lang="fr-FR" sz="1400" dirty="0" err="1">
                <a:latin typeface="Times New Roman" panose="02020603050405020304" pitchFamily="18" charset="0"/>
                <a:cs typeface="Times New Roman" panose="02020603050405020304" pitchFamily="18" charset="0"/>
              </a:rPr>
              <a:t>beautiful</a:t>
            </a:r>
            <a:r>
              <a:rPr lang="fr-FR" sz="1400" dirty="0">
                <a:latin typeface="Times New Roman" panose="02020603050405020304" pitchFamily="18" charset="0"/>
                <a:cs typeface="Times New Roman" panose="02020603050405020304" pitchFamily="18" charset="0"/>
              </a:rPr>
              <a:t> </a:t>
            </a:r>
            <a:r>
              <a:rPr lang="fr-FR" sz="1400" dirty="0" err="1">
                <a:latin typeface="Times New Roman" panose="02020603050405020304" pitchFamily="18" charset="0"/>
                <a:cs typeface="Times New Roman" panose="02020603050405020304" pitchFamily="18" charset="0"/>
              </a:rPr>
              <a:t>soup</a:t>
            </a:r>
            <a:r>
              <a:rPr lang="fr-FR" sz="1400" dirty="0">
                <a:latin typeface="Times New Roman" panose="02020603050405020304" pitchFamily="18" charset="0"/>
                <a:cs typeface="Times New Roman" panose="02020603050405020304" pitchFamily="18" charset="0"/>
              </a:rPr>
              <a:t>, </a:t>
            </a:r>
            <a:r>
              <a:rPr lang="fr-FR" sz="1400" dirty="0" err="1">
                <a:latin typeface="Times New Roman" panose="02020603050405020304" pitchFamily="18" charset="0"/>
                <a:cs typeface="Times New Roman" panose="02020603050405020304" pitchFamily="18" charset="0"/>
              </a:rPr>
              <a:t>parsez</a:t>
            </a:r>
            <a:r>
              <a:rPr lang="fr-FR" sz="1400" dirty="0">
                <a:latin typeface="Times New Roman" panose="02020603050405020304" pitchFamily="18" charset="0"/>
                <a:cs typeface="Times New Roman" panose="02020603050405020304" pitchFamily="18" charset="0"/>
              </a:rPr>
              <a:t> la page html et y extraire par type de salade, les calories (de type </a:t>
            </a:r>
            <a:r>
              <a:rPr lang="fr-FR" sz="1400" dirty="0" err="1">
                <a:latin typeface="Times New Roman" panose="02020603050405020304" pitchFamily="18" charset="0"/>
                <a:cs typeface="Times New Roman" panose="02020603050405020304" pitchFamily="18" charset="0"/>
              </a:rPr>
              <a:t>integer</a:t>
            </a:r>
            <a:r>
              <a:rPr lang="fr-FR" sz="1400" dirty="0">
                <a:latin typeface="Times New Roman" panose="02020603050405020304" pitchFamily="18" charset="0"/>
                <a:cs typeface="Times New Roman" panose="02020603050405020304" pitchFamily="18" charset="0"/>
              </a:rPr>
              <a:t>), la description (de type </a:t>
            </a:r>
            <a:r>
              <a:rPr lang="fr-FR" sz="1400" dirty="0" err="1">
                <a:latin typeface="Times New Roman" panose="02020603050405020304" pitchFamily="18" charset="0"/>
                <a:cs typeface="Times New Roman" panose="02020603050405020304" pitchFamily="18" charset="0"/>
              </a:rPr>
              <a:t>text</a:t>
            </a:r>
            <a:r>
              <a:rPr lang="fr-FR" sz="1400" dirty="0">
                <a:latin typeface="Times New Roman" panose="02020603050405020304" pitchFamily="18" charset="0"/>
                <a:cs typeface="Times New Roman" panose="02020603050405020304" pitchFamily="18" charset="0"/>
              </a:rPr>
              <a:t>), le </a:t>
            </a:r>
            <a:r>
              <a:rPr lang="fr-FR" sz="1400" dirty="0" err="1">
                <a:latin typeface="Times New Roman" panose="02020603050405020304" pitchFamily="18" charset="0"/>
                <a:cs typeface="Times New Roman" panose="02020603050405020304" pitchFamily="18" charset="0"/>
              </a:rPr>
              <a:t>submitter</a:t>
            </a:r>
            <a:r>
              <a:rPr lang="fr-FR" sz="1400" dirty="0">
                <a:latin typeface="Times New Roman" panose="02020603050405020304" pitchFamily="18" charset="0"/>
                <a:cs typeface="Times New Roman" panose="02020603050405020304" pitchFamily="18" charset="0"/>
              </a:rPr>
              <a:t> (de type </a:t>
            </a:r>
            <a:r>
              <a:rPr lang="fr-FR" sz="1400" dirty="0" err="1">
                <a:latin typeface="Times New Roman" panose="02020603050405020304" pitchFamily="18" charset="0"/>
                <a:cs typeface="Times New Roman" panose="02020603050405020304" pitchFamily="18" charset="0"/>
              </a:rPr>
              <a:t>text</a:t>
            </a:r>
            <a:r>
              <a:rPr lang="fr-FR" sz="1400" dirty="0">
                <a:latin typeface="Times New Roman" panose="02020603050405020304" pitchFamily="18" charset="0"/>
                <a:cs typeface="Times New Roman" panose="02020603050405020304" pitchFamily="18" charset="0"/>
              </a:rPr>
              <a:t>) ainsi que le titre i.e. </a:t>
            </a:r>
            <a:r>
              <a:rPr lang="fr-FR" sz="1400" dirty="0" err="1">
                <a:latin typeface="Times New Roman" panose="02020603050405020304" pitchFamily="18" charset="0"/>
                <a:cs typeface="Times New Roman" panose="02020603050405020304" pitchFamily="18" charset="0"/>
              </a:rPr>
              <a:t>title</a:t>
            </a:r>
            <a:r>
              <a:rPr lang="fr-FR" sz="1400" dirty="0">
                <a:latin typeface="Times New Roman" panose="02020603050405020304" pitchFamily="18" charset="0"/>
                <a:cs typeface="Times New Roman" panose="02020603050405020304" pitchFamily="18" charset="0"/>
              </a:rPr>
              <a:t> (de type </a:t>
            </a:r>
            <a:r>
              <a:rPr lang="fr-FR" sz="1400" dirty="0" err="1">
                <a:latin typeface="Times New Roman" panose="02020603050405020304" pitchFamily="18" charset="0"/>
                <a:cs typeface="Times New Roman" panose="02020603050405020304" pitchFamily="18" charset="0"/>
              </a:rPr>
              <a:t>text</a:t>
            </a:r>
            <a:r>
              <a:rPr lang="fr-FR" sz="1400" dirty="0">
                <a:latin typeface="Times New Roman" panose="02020603050405020304" pitchFamily="18" charset="0"/>
                <a:cs typeface="Times New Roman" panose="02020603050405020304" pitchFamily="18" charset="0"/>
              </a:rPr>
              <a:t>) et les ingrédients (type </a:t>
            </a:r>
            <a:r>
              <a:rPr lang="fr-FR" sz="1400" dirty="0" err="1">
                <a:latin typeface="Times New Roman" panose="02020603050405020304" pitchFamily="18" charset="0"/>
                <a:cs typeface="Times New Roman" panose="02020603050405020304" pitchFamily="18" charset="0"/>
              </a:rPr>
              <a:t>nested</a:t>
            </a:r>
            <a:r>
              <a:rPr lang="fr-FR" sz="1400" dirty="0">
                <a:latin typeface="Times New Roman" panose="02020603050405020304" pitchFamily="18" charset="0"/>
                <a:cs typeface="Times New Roman" panose="02020603050405020304" pitchFamily="18" charset="0"/>
              </a:rPr>
              <a:t> ou </a:t>
            </a:r>
            <a:r>
              <a:rPr lang="fr-FR" sz="1400" dirty="0" err="1">
                <a:latin typeface="Times New Roman" panose="02020603050405020304" pitchFamily="18" charset="0"/>
                <a:cs typeface="Times New Roman" panose="02020603050405020304" pitchFamily="18" charset="0"/>
              </a:rPr>
              <a:t>text</a:t>
            </a:r>
            <a:r>
              <a:rPr lang="fr-FR" sz="1400" dirty="0">
                <a:latin typeface="Times New Roman" panose="02020603050405020304" pitchFamily="18" charset="0"/>
                <a:cs typeface="Times New Roman" panose="02020603050405020304" pitchFamily="18" charset="0"/>
              </a:rPr>
              <a:t> au choix). Vous veillerez si possible à ce que le mapping soit imposé avec ces types (utilisez si nécessaires les versions 6.xx de </a:t>
            </a:r>
            <a:r>
              <a:rPr lang="fr-FR" sz="1400" dirty="0" err="1">
                <a:latin typeface="Times New Roman" panose="02020603050405020304" pitchFamily="18" charset="0"/>
                <a:cs typeface="Times New Roman" panose="02020603050405020304" pitchFamily="18" charset="0"/>
              </a:rPr>
              <a:t>ElasticSearch</a:t>
            </a:r>
            <a:r>
              <a:rPr lang="fr-FR" sz="1400" dirty="0">
                <a:latin typeface="Times New Roman" panose="02020603050405020304" pitchFamily="18" charset="0"/>
                <a:cs typeface="Times New Roman" panose="02020603050405020304" pitchFamily="18" charset="0"/>
              </a:rPr>
              <a:t> et </a:t>
            </a:r>
            <a:r>
              <a:rPr lang="fr-FR" sz="1400" dirty="0" err="1">
                <a:latin typeface="Times New Roman" panose="02020603050405020304" pitchFamily="18" charset="0"/>
                <a:cs typeface="Times New Roman" panose="02020603050405020304" pitchFamily="18" charset="0"/>
              </a:rPr>
              <a:t>Kibana</a:t>
            </a:r>
            <a:r>
              <a:rPr lang="fr-FR" sz="1400" dirty="0">
                <a:latin typeface="Times New Roman" panose="02020603050405020304" pitchFamily="18" charset="0"/>
                <a:cs typeface="Times New Roman" panose="02020603050405020304" pitchFamily="18" charset="0"/>
              </a:rPr>
              <a:t>). </a:t>
            </a:r>
          </a:p>
        </p:txBody>
      </p:sp>
      <p:pic>
        <p:nvPicPr>
          <p:cNvPr id="6" name="Espace réservé du contenu 7" descr="Une image contenant capture d’écran&#10;&#10;Description générée automatiquement">
            <a:extLst>
              <a:ext uri="{FF2B5EF4-FFF2-40B4-BE49-F238E27FC236}">
                <a16:creationId xmlns:a16="http://schemas.microsoft.com/office/drawing/2014/main" id="{1A4A6191-0CA6-4519-91E6-1DA2841F9D90}"/>
              </a:ext>
            </a:extLst>
          </p:cNvPr>
          <p:cNvPicPr>
            <a:picLocks noChangeAspect="1"/>
          </p:cNvPicPr>
          <p:nvPr/>
        </p:nvPicPr>
        <p:blipFill>
          <a:blip r:embed="rId2"/>
          <a:stretch>
            <a:fillRect/>
          </a:stretch>
        </p:blipFill>
        <p:spPr>
          <a:xfrm>
            <a:off x="190499" y="1835774"/>
            <a:ext cx="10864355" cy="4920625"/>
          </a:xfrm>
          <a:prstGeom prst="rect">
            <a:avLst/>
          </a:prstGeom>
        </p:spPr>
      </p:pic>
    </p:spTree>
    <p:extLst>
      <p:ext uri="{BB962C8B-B14F-4D97-AF65-F5344CB8AC3E}">
        <p14:creationId xmlns:p14="http://schemas.microsoft.com/office/powerpoint/2010/main" val="36238075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D267A7B-1F42-4F51-A6B8-B266B79120C4}"/>
              </a:ext>
            </a:extLst>
          </p:cNvPr>
          <p:cNvSpPr>
            <a:spLocks noGrp="1"/>
          </p:cNvSpPr>
          <p:nvPr>
            <p:ph type="title"/>
          </p:nvPr>
        </p:nvSpPr>
        <p:spPr/>
        <p:txBody>
          <a:bodyPr/>
          <a:lstStyle/>
          <a:p>
            <a:endParaRPr lang="fr-FR"/>
          </a:p>
        </p:txBody>
      </p:sp>
      <p:sp>
        <p:nvSpPr>
          <p:cNvPr id="9" name="Espace réservé du contenu 8">
            <a:extLst>
              <a:ext uri="{FF2B5EF4-FFF2-40B4-BE49-F238E27FC236}">
                <a16:creationId xmlns:a16="http://schemas.microsoft.com/office/drawing/2014/main" id="{7D2E7E20-EA74-48E9-A1D5-8E3B4E61286A}"/>
              </a:ext>
            </a:extLst>
          </p:cNvPr>
          <p:cNvSpPr>
            <a:spLocks noGrp="1"/>
          </p:cNvSpPr>
          <p:nvPr>
            <p:ph idx="1"/>
          </p:nvPr>
        </p:nvSpPr>
        <p:spPr/>
        <p:txBody>
          <a:bodyPr/>
          <a:lstStyle/>
          <a:p>
            <a:endParaRPr lang="fr-FR"/>
          </a:p>
        </p:txBody>
      </p:sp>
      <p:pic>
        <p:nvPicPr>
          <p:cNvPr id="10" name="Espace réservé du contenu 7">
            <a:extLst>
              <a:ext uri="{FF2B5EF4-FFF2-40B4-BE49-F238E27FC236}">
                <a16:creationId xmlns:a16="http://schemas.microsoft.com/office/drawing/2014/main" id="{D57DAB54-8716-4A9B-BF5F-536D3F624B42}"/>
              </a:ext>
            </a:extLst>
          </p:cNvPr>
          <p:cNvPicPr>
            <a:picLocks noChangeAspect="1"/>
          </p:cNvPicPr>
          <p:nvPr/>
        </p:nvPicPr>
        <p:blipFill>
          <a:blip r:embed="rId2"/>
          <a:stretch>
            <a:fillRect/>
          </a:stretch>
        </p:blipFill>
        <p:spPr>
          <a:xfrm>
            <a:off x="0" y="14738"/>
            <a:ext cx="12192000" cy="6563861"/>
          </a:xfrm>
          <a:prstGeom prst="rect">
            <a:avLst/>
          </a:prstGeom>
        </p:spPr>
      </p:pic>
    </p:spTree>
    <p:extLst>
      <p:ext uri="{BB962C8B-B14F-4D97-AF65-F5344CB8AC3E}">
        <p14:creationId xmlns:p14="http://schemas.microsoft.com/office/powerpoint/2010/main" val="36984490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txBox="1">
            <a:spLocks/>
          </p:cNvSpPr>
          <p:nvPr/>
        </p:nvSpPr>
        <p:spPr>
          <a:xfrm>
            <a:off x="3081725" y="4252503"/>
            <a:ext cx="6144683" cy="722771"/>
          </a:xfrm>
          <a:prstGeom prst="rect">
            <a:avLst/>
          </a:prstGeom>
        </p:spPr>
        <p:txBody>
          <a:bodyPr anchor="ctr"/>
          <a:lstStyle>
            <a:lvl1pPr algn="l" defTabSz="914400" rtl="0" eaLnBrk="1" latinLnBrk="1" hangingPunct="1">
              <a:spcBef>
                <a:spcPct val="0"/>
              </a:spcBef>
              <a:buNone/>
              <a:defRPr sz="3600" b="1" kern="1200" baseline="0">
                <a:solidFill>
                  <a:schemeClr val="tx1">
                    <a:lumMod val="75000"/>
                    <a:lumOff val="25000"/>
                  </a:schemeClr>
                </a:solidFill>
                <a:latin typeface="Arial" pitchFamily="34" charset="0"/>
                <a:ea typeface="+mj-ea"/>
                <a:cs typeface="Arial" pitchFamily="34" charset="0"/>
              </a:defRPr>
            </a:lvl1pPr>
          </a:lstStyle>
          <a:p>
            <a:pPr algn="ctr"/>
            <a:r>
              <a:rPr lang="fr-FR" sz="4800" dirty="0">
                <a:solidFill>
                  <a:schemeClr val="accent3"/>
                </a:solidFill>
                <a:latin typeface="+mj-lt"/>
              </a:rPr>
              <a:t>Introduction  </a:t>
            </a:r>
            <a:endParaRPr lang="en-US" sz="4800" dirty="0">
              <a:solidFill>
                <a:schemeClr val="accent3"/>
              </a:solidFill>
              <a:latin typeface="+mj-lt"/>
            </a:endParaRPr>
          </a:p>
          <a:p>
            <a:pPr algn="ctr"/>
            <a:endParaRPr lang="fr-FR" sz="4800" dirty="0">
              <a:solidFill>
                <a:schemeClr val="accent3"/>
              </a:solidFill>
              <a:latin typeface="+mj-lt"/>
            </a:endParaRPr>
          </a:p>
          <a:p>
            <a:endParaRPr lang="en-US" sz="5333" dirty="0">
              <a:solidFill>
                <a:schemeClr val="bg1">
                  <a:lumMod val="50000"/>
                </a:schemeClr>
              </a:solidFill>
              <a:cs typeface="Arial"/>
            </a:endParaRPr>
          </a:p>
          <a:p>
            <a:pPr algn="ctr"/>
            <a:endParaRPr lang="ko-KR" altLang="en-US" sz="4800" dirty="0">
              <a:solidFill>
                <a:schemeClr val="accent3"/>
              </a:solidFill>
              <a:latin typeface="+mj-lt"/>
            </a:endParaRPr>
          </a:p>
        </p:txBody>
      </p:sp>
      <p:grpSp>
        <p:nvGrpSpPr>
          <p:cNvPr id="16" name="Group 15"/>
          <p:cNvGrpSpPr/>
          <p:nvPr/>
        </p:nvGrpSpPr>
        <p:grpSpPr>
          <a:xfrm>
            <a:off x="2952000" y="1549382"/>
            <a:ext cx="6288000" cy="3189524"/>
            <a:chOff x="2214000" y="935688"/>
            <a:chExt cx="4716000" cy="2392143"/>
          </a:xfrm>
        </p:grpSpPr>
        <p:grpSp>
          <p:nvGrpSpPr>
            <p:cNvPr id="12" name="Group 11"/>
            <p:cNvGrpSpPr/>
            <p:nvPr/>
          </p:nvGrpSpPr>
          <p:grpSpPr>
            <a:xfrm>
              <a:off x="2214000" y="1275606"/>
              <a:ext cx="4716000" cy="2052225"/>
              <a:chOff x="2096689" y="1167589"/>
              <a:chExt cx="4716000" cy="2052225"/>
            </a:xfrm>
          </p:grpSpPr>
          <p:sp>
            <p:nvSpPr>
              <p:cNvPr id="9" name="Rectangle 8"/>
              <p:cNvSpPr/>
              <p:nvPr/>
            </p:nvSpPr>
            <p:spPr>
              <a:xfrm>
                <a:off x="2096689" y="1167589"/>
                <a:ext cx="1656184" cy="72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10" name="Rectangle 9"/>
              <p:cNvSpPr/>
              <p:nvPr/>
            </p:nvSpPr>
            <p:spPr>
              <a:xfrm>
                <a:off x="5156505" y="1187715"/>
                <a:ext cx="1656184" cy="72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11" name="Rectangle 10"/>
              <p:cNvSpPr/>
              <p:nvPr/>
            </p:nvSpPr>
            <p:spPr>
              <a:xfrm>
                <a:off x="2096689" y="3147814"/>
                <a:ext cx="4716000" cy="72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dirty="0"/>
              </a:p>
            </p:txBody>
          </p:sp>
        </p:grpSp>
        <p:sp>
          <p:nvSpPr>
            <p:cNvPr id="15" name="Oval 14"/>
            <p:cNvSpPr/>
            <p:nvPr/>
          </p:nvSpPr>
          <p:spPr>
            <a:xfrm>
              <a:off x="4175956" y="935688"/>
              <a:ext cx="792088" cy="79208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14" name="Isosceles Triangle 5"/>
            <p:cNvSpPr/>
            <p:nvPr/>
          </p:nvSpPr>
          <p:spPr>
            <a:xfrm>
              <a:off x="4378686" y="1174627"/>
              <a:ext cx="386628" cy="386210"/>
            </a:xfrm>
            <a:custGeom>
              <a:avLst/>
              <a:gdLst/>
              <a:ahLst/>
              <a:cxnLst/>
              <a:rect l="l" t="t" r="r" b="b"/>
              <a:pathLst>
                <a:path w="3229104" h="3225610">
                  <a:moveTo>
                    <a:pt x="2311104" y="907633"/>
                  </a:moveTo>
                  <a:lnTo>
                    <a:pt x="3229104" y="907633"/>
                  </a:lnTo>
                  <a:lnTo>
                    <a:pt x="1769979" y="3097491"/>
                  </a:lnTo>
                  <a:close/>
                  <a:moveTo>
                    <a:pt x="823" y="907633"/>
                  </a:moveTo>
                  <a:lnTo>
                    <a:pt x="918823" y="907633"/>
                  </a:lnTo>
                  <a:lnTo>
                    <a:pt x="1498048" y="3135591"/>
                  </a:lnTo>
                  <a:close/>
                  <a:moveTo>
                    <a:pt x="1036980" y="907632"/>
                  </a:moveTo>
                  <a:lnTo>
                    <a:pt x="2192122" y="907632"/>
                  </a:lnTo>
                  <a:lnTo>
                    <a:pt x="1614551" y="3225610"/>
                  </a:lnTo>
                  <a:close/>
                  <a:moveTo>
                    <a:pt x="2769693" y="0"/>
                  </a:moveTo>
                  <a:lnTo>
                    <a:pt x="3229104" y="792088"/>
                  </a:lnTo>
                  <a:lnTo>
                    <a:pt x="2310282" y="792088"/>
                  </a:lnTo>
                  <a:close/>
                  <a:moveTo>
                    <a:pt x="1732713" y="0"/>
                  </a:moveTo>
                  <a:lnTo>
                    <a:pt x="2651535" y="0"/>
                  </a:lnTo>
                  <a:lnTo>
                    <a:pt x="2192124" y="792088"/>
                  </a:lnTo>
                  <a:close/>
                  <a:moveTo>
                    <a:pt x="1614553" y="0"/>
                  </a:moveTo>
                  <a:lnTo>
                    <a:pt x="2073964" y="792088"/>
                  </a:lnTo>
                  <a:lnTo>
                    <a:pt x="1155142" y="792088"/>
                  </a:lnTo>
                  <a:close/>
                  <a:moveTo>
                    <a:pt x="577571" y="0"/>
                  </a:moveTo>
                  <a:lnTo>
                    <a:pt x="1496393" y="0"/>
                  </a:lnTo>
                  <a:lnTo>
                    <a:pt x="1036982" y="792088"/>
                  </a:lnTo>
                  <a:close/>
                  <a:moveTo>
                    <a:pt x="459411" y="0"/>
                  </a:moveTo>
                  <a:lnTo>
                    <a:pt x="918822" y="792088"/>
                  </a:lnTo>
                  <a:lnTo>
                    <a:pt x="0" y="79208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grpSp>
    </p:spTree>
    <p:extLst>
      <p:ext uri="{BB962C8B-B14F-4D97-AF65-F5344CB8AC3E}">
        <p14:creationId xmlns:p14="http://schemas.microsoft.com/office/powerpoint/2010/main" val="50647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ppt_w</p:attrName>
                                        </p:attrNameLst>
                                      </p:cBhvr>
                                      <p:tavLst>
                                        <p:tav tm="0">
                                          <p:val>
                                            <p:fltVal val="0"/>
                                          </p:val>
                                        </p:tav>
                                        <p:tav tm="100000">
                                          <p:val>
                                            <p:strVal val="#ppt_w"/>
                                          </p:val>
                                        </p:tav>
                                      </p:tavLst>
                                    </p:anim>
                                    <p:anim calcmode="lin" valueType="num">
                                      <p:cBhvr>
                                        <p:cTn id="8" dur="500" fill="hold"/>
                                        <p:tgtEl>
                                          <p:spTgt spid="16"/>
                                        </p:tgtEl>
                                        <p:attrNameLst>
                                          <p:attrName>ppt_h</p:attrName>
                                        </p:attrNameLst>
                                      </p:cBhvr>
                                      <p:tavLst>
                                        <p:tav tm="0">
                                          <p:val>
                                            <p:fltVal val="0"/>
                                          </p:val>
                                        </p:tav>
                                        <p:tav tm="100000">
                                          <p:val>
                                            <p:strVal val="#ppt_h"/>
                                          </p:val>
                                        </p:tav>
                                      </p:tavLst>
                                    </p:anim>
                                    <p:animEffect transition="in" filter="fade">
                                      <p:cBhvr>
                                        <p:cTn id="9" dur="500"/>
                                        <p:tgtEl>
                                          <p:spTgt spid="16"/>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p:cTn id="13" dur="500" fill="hold"/>
                                        <p:tgtEl>
                                          <p:spTgt spid="5"/>
                                        </p:tgtEl>
                                        <p:attrNameLst>
                                          <p:attrName>ppt_w</p:attrName>
                                        </p:attrNameLst>
                                      </p:cBhvr>
                                      <p:tavLst>
                                        <p:tav tm="0">
                                          <p:val>
                                            <p:fltVal val="0"/>
                                          </p:val>
                                        </p:tav>
                                        <p:tav tm="100000">
                                          <p:val>
                                            <p:strVal val="#ppt_w"/>
                                          </p:val>
                                        </p:tav>
                                      </p:tavLst>
                                    </p:anim>
                                    <p:anim calcmode="lin" valueType="num">
                                      <p:cBhvr>
                                        <p:cTn id="14" dur="500" fill="hold"/>
                                        <p:tgtEl>
                                          <p:spTgt spid="5"/>
                                        </p:tgtEl>
                                        <p:attrNameLst>
                                          <p:attrName>ppt_h</p:attrName>
                                        </p:attrNameLst>
                                      </p:cBhvr>
                                      <p:tavLst>
                                        <p:tav tm="0">
                                          <p:val>
                                            <p:fltVal val="0"/>
                                          </p:val>
                                        </p:tav>
                                        <p:tav tm="100000">
                                          <p:val>
                                            <p:strVal val="#ppt_h"/>
                                          </p:val>
                                        </p:tav>
                                      </p:tavLst>
                                    </p:anim>
                                    <p:animEffect transition="in" filter="fade">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738F172-08B9-4BA5-B753-7D93472C0B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1">
            <a:extLst>
              <a:ext uri="{FF2B5EF4-FFF2-40B4-BE49-F238E27FC236}">
                <a16:creationId xmlns:a16="http://schemas.microsoft.com/office/drawing/2014/main" id="{C900681B-C4FD-40B3-B5BC-C33231614C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4" name="Straight Connector 13">
            <a:extLst>
              <a:ext uri="{FF2B5EF4-FFF2-40B4-BE49-F238E27FC236}">
                <a16:creationId xmlns:a16="http://schemas.microsoft.com/office/drawing/2014/main" id="{FEAACD67-2FB5-4530-9B74-8D946F1CE9E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5" name="Espace réservé du contenu 4" descr="Une image contenant capture d’écran, moniteur, ordinateur, assis&#10;&#10;Description générée automatiquement">
            <a:extLst>
              <a:ext uri="{FF2B5EF4-FFF2-40B4-BE49-F238E27FC236}">
                <a16:creationId xmlns:a16="http://schemas.microsoft.com/office/drawing/2014/main" id="{6BB1F83D-0AF0-4F01-B9C0-B497FD5E27E8}"/>
              </a:ext>
            </a:extLst>
          </p:cNvPr>
          <p:cNvPicPr>
            <a:picLocks noGrp="1" noChangeAspect="1"/>
          </p:cNvPicPr>
          <p:nvPr>
            <p:ph idx="1"/>
          </p:nvPr>
        </p:nvPicPr>
        <p:blipFill rotWithShape="1">
          <a:blip r:embed="rId3"/>
          <a:srcRect t="751" b="130"/>
          <a:stretch/>
        </p:blipFill>
        <p:spPr>
          <a:xfrm>
            <a:off x="0" y="1092206"/>
            <a:ext cx="12191999" cy="5664194"/>
          </a:xfrm>
          <a:prstGeom prst="rect">
            <a:avLst/>
          </a:prstGeom>
        </p:spPr>
      </p:pic>
      <p:sp>
        <p:nvSpPr>
          <p:cNvPr id="9" name="Titre 1">
            <a:extLst>
              <a:ext uri="{FF2B5EF4-FFF2-40B4-BE49-F238E27FC236}">
                <a16:creationId xmlns:a16="http://schemas.microsoft.com/office/drawing/2014/main" id="{F8B79CCC-64BA-40EB-9F04-29628532E86C}"/>
              </a:ext>
            </a:extLst>
          </p:cNvPr>
          <p:cNvSpPr>
            <a:spLocks noGrp="1"/>
          </p:cNvSpPr>
          <p:nvPr>
            <p:ph type="title"/>
          </p:nvPr>
        </p:nvSpPr>
        <p:spPr>
          <a:xfrm>
            <a:off x="1294360" y="396706"/>
            <a:ext cx="9603275" cy="1049235"/>
          </a:xfrm>
        </p:spPr>
        <p:txBody>
          <a:bodyPr>
            <a:noAutofit/>
          </a:bodyPr>
          <a:lstStyle/>
          <a:p>
            <a:pPr algn="ctr"/>
            <a:r>
              <a:rPr lang="fr-FR" sz="4800" b="1" cap="none"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RESULTAT</a:t>
            </a:r>
          </a:p>
        </p:txBody>
      </p:sp>
    </p:spTree>
    <p:extLst>
      <p:ext uri="{BB962C8B-B14F-4D97-AF65-F5344CB8AC3E}">
        <p14:creationId xmlns:p14="http://schemas.microsoft.com/office/powerpoint/2010/main" val="25798221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94783D6-29E0-4A68-89BD-B13B1AB71C11}"/>
              </a:ext>
            </a:extLst>
          </p:cNvPr>
          <p:cNvSpPr>
            <a:spLocks noGrp="1"/>
          </p:cNvSpPr>
          <p:nvPr>
            <p:ph type="title"/>
          </p:nvPr>
        </p:nvSpPr>
        <p:spPr>
          <a:xfrm>
            <a:off x="1451578" y="342420"/>
            <a:ext cx="9603275" cy="1049235"/>
          </a:xfrm>
        </p:spPr>
        <p:txBody>
          <a:bodyPr>
            <a:noAutofit/>
          </a:bodyPr>
          <a:lstStyle/>
          <a:p>
            <a:pPr algn="ctr"/>
            <a:r>
              <a:rPr lang="fr-FR" sz="1800" dirty="0">
                <a:latin typeface="Times New Roman" panose="02020603050405020304" pitchFamily="18" charset="0"/>
                <a:cs typeface="Times New Roman" panose="02020603050405020304" pitchFamily="18" charset="0"/>
              </a:rPr>
              <a:t>3) Ecrire une fonction vous permettant de vous connecter à </a:t>
            </a:r>
            <a:r>
              <a:rPr lang="fr-FR" sz="1800" dirty="0" err="1">
                <a:latin typeface="Times New Roman" panose="02020603050405020304" pitchFamily="18" charset="0"/>
                <a:cs typeface="Times New Roman" panose="02020603050405020304" pitchFamily="18" charset="0"/>
              </a:rPr>
              <a:t>ElasticSearch</a:t>
            </a:r>
            <a:r>
              <a:rPr lang="fr-FR" sz="1800" dirty="0">
                <a:latin typeface="Times New Roman" panose="02020603050405020304" pitchFamily="18" charset="0"/>
                <a:cs typeface="Times New Roman" panose="02020603050405020304" pitchFamily="18" charset="0"/>
              </a:rPr>
              <a:t>. Dans le cas où la connexion est réussie vous afficherez “Vous êtes connecté” et dans le cas contraire, vous afficherez que “Vous n’êtes pas connecté” </a:t>
            </a:r>
          </a:p>
        </p:txBody>
      </p:sp>
      <p:pic>
        <p:nvPicPr>
          <p:cNvPr id="8" name="Image 7" descr="Une image contenant télévision, écran&#10;&#10;Description générée automatiquement">
            <a:extLst>
              <a:ext uri="{FF2B5EF4-FFF2-40B4-BE49-F238E27FC236}">
                <a16:creationId xmlns:a16="http://schemas.microsoft.com/office/drawing/2014/main" id="{37F07E18-8B80-4218-AA8D-D11825546749}"/>
              </a:ext>
            </a:extLst>
          </p:cNvPr>
          <p:cNvPicPr>
            <a:picLocks noChangeAspect="1"/>
          </p:cNvPicPr>
          <p:nvPr/>
        </p:nvPicPr>
        <p:blipFill>
          <a:blip r:embed="rId2"/>
          <a:stretch>
            <a:fillRect/>
          </a:stretch>
        </p:blipFill>
        <p:spPr>
          <a:xfrm>
            <a:off x="649281" y="2540896"/>
            <a:ext cx="10893437" cy="3009004"/>
          </a:xfrm>
          <a:prstGeom prst="rect">
            <a:avLst/>
          </a:prstGeom>
        </p:spPr>
      </p:pic>
    </p:spTree>
    <p:extLst>
      <p:ext uri="{BB962C8B-B14F-4D97-AF65-F5344CB8AC3E}">
        <p14:creationId xmlns:p14="http://schemas.microsoft.com/office/powerpoint/2010/main" val="31666848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0183A42-0639-4718-A9D8-00828F3306B9}"/>
              </a:ext>
            </a:extLst>
          </p:cNvPr>
          <p:cNvSpPr>
            <a:spLocks noGrp="1"/>
          </p:cNvSpPr>
          <p:nvPr>
            <p:ph type="title"/>
          </p:nvPr>
        </p:nvSpPr>
        <p:spPr/>
        <p:txBody>
          <a:bodyPr/>
          <a:lstStyle/>
          <a:p>
            <a:pPr algn="ctr"/>
            <a:r>
              <a:rPr lang="fr-FR" cap="none" dirty="0"/>
              <a:t>RÉSULTAT</a:t>
            </a:r>
            <a:endParaRPr lang="fr-FR" dirty="0"/>
          </a:p>
        </p:txBody>
      </p:sp>
      <p:pic>
        <p:nvPicPr>
          <p:cNvPr id="5" name="Espace réservé du contenu 4">
            <a:extLst>
              <a:ext uri="{FF2B5EF4-FFF2-40B4-BE49-F238E27FC236}">
                <a16:creationId xmlns:a16="http://schemas.microsoft.com/office/drawing/2014/main" id="{9E6542EB-6BE0-4870-A124-84F7CE7A15B0}"/>
              </a:ext>
            </a:extLst>
          </p:cNvPr>
          <p:cNvPicPr>
            <a:picLocks noGrp="1" noChangeAspect="1"/>
          </p:cNvPicPr>
          <p:nvPr>
            <p:ph idx="1"/>
          </p:nvPr>
        </p:nvPicPr>
        <p:blipFill>
          <a:blip r:embed="rId2"/>
          <a:stretch>
            <a:fillRect/>
          </a:stretch>
        </p:blipFill>
        <p:spPr>
          <a:xfrm>
            <a:off x="481554" y="3060912"/>
            <a:ext cx="11467124" cy="1574375"/>
          </a:xfrm>
        </p:spPr>
      </p:pic>
      <p:cxnSp>
        <p:nvCxnSpPr>
          <p:cNvPr id="7" name="Connecteur droit avec flèche 6">
            <a:extLst>
              <a:ext uri="{FF2B5EF4-FFF2-40B4-BE49-F238E27FC236}">
                <a16:creationId xmlns:a16="http://schemas.microsoft.com/office/drawing/2014/main" id="{20A816FD-839B-42DE-958E-750CC9EDC9B1}"/>
              </a:ext>
            </a:extLst>
          </p:cNvPr>
          <p:cNvCxnSpPr/>
          <p:nvPr/>
        </p:nvCxnSpPr>
        <p:spPr>
          <a:xfrm flipH="1">
            <a:off x="1949450" y="4121150"/>
            <a:ext cx="981075"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5152421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394DCAF-E4A1-4E1A-A117-3D1AC788A0D0}"/>
              </a:ext>
            </a:extLst>
          </p:cNvPr>
          <p:cNvSpPr>
            <a:spLocks noGrp="1"/>
          </p:cNvSpPr>
          <p:nvPr>
            <p:ph type="title"/>
          </p:nvPr>
        </p:nvSpPr>
        <p:spPr/>
        <p:txBody>
          <a:bodyPr>
            <a:noAutofit/>
          </a:bodyPr>
          <a:lstStyle/>
          <a:p>
            <a:r>
              <a:rPr lang="fr-FR" sz="2400" dirty="0"/>
              <a:t>4) Ecrire une fonction permettant de créer un index </a:t>
            </a:r>
            <a:r>
              <a:rPr lang="fr-FR" sz="2400" dirty="0" err="1"/>
              <a:t>denommé</a:t>
            </a:r>
            <a:r>
              <a:rPr lang="fr-FR" sz="2400" dirty="0"/>
              <a:t> </a:t>
            </a:r>
            <a:r>
              <a:rPr lang="fr-FR" sz="2400" dirty="0" err="1"/>
              <a:t>recipes</a:t>
            </a:r>
            <a:r>
              <a:rPr lang="fr-FR" sz="2400" dirty="0"/>
              <a:t> et un type qui s’appelle </a:t>
            </a:r>
            <a:r>
              <a:rPr lang="fr-FR" sz="2400" dirty="0" err="1"/>
              <a:t>recipe</a:t>
            </a:r>
            <a:r>
              <a:rPr lang="fr-FR" sz="2400" dirty="0"/>
              <a:t>. </a:t>
            </a:r>
          </a:p>
        </p:txBody>
      </p:sp>
      <p:pic>
        <p:nvPicPr>
          <p:cNvPr id="5" name="Espace réservé du contenu 4" descr="Une image contenant capture d’écran, portable, assis, ordinateur&#10;&#10;Description générée automatiquement">
            <a:extLst>
              <a:ext uri="{FF2B5EF4-FFF2-40B4-BE49-F238E27FC236}">
                <a16:creationId xmlns:a16="http://schemas.microsoft.com/office/drawing/2014/main" id="{B5E386A3-397C-4E8B-8024-C86095345CF6}"/>
              </a:ext>
            </a:extLst>
          </p:cNvPr>
          <p:cNvPicPr>
            <a:picLocks noGrp="1" noChangeAspect="1"/>
          </p:cNvPicPr>
          <p:nvPr>
            <p:ph idx="1"/>
          </p:nvPr>
        </p:nvPicPr>
        <p:blipFill>
          <a:blip r:embed="rId2"/>
          <a:stretch>
            <a:fillRect/>
          </a:stretch>
        </p:blipFill>
        <p:spPr>
          <a:xfrm>
            <a:off x="0" y="1688654"/>
            <a:ext cx="12192000" cy="5004246"/>
          </a:xfrm>
        </p:spPr>
      </p:pic>
    </p:spTree>
    <p:extLst>
      <p:ext uri="{BB962C8B-B14F-4D97-AF65-F5344CB8AC3E}">
        <p14:creationId xmlns:p14="http://schemas.microsoft.com/office/powerpoint/2010/main" val="7329958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A619B04-7AD5-4135-868C-9BA43C5093FD}"/>
              </a:ext>
            </a:extLst>
          </p:cNvPr>
          <p:cNvSpPr>
            <a:spLocks noGrp="1"/>
          </p:cNvSpPr>
          <p:nvPr>
            <p:ph type="title"/>
          </p:nvPr>
        </p:nvSpPr>
        <p:spPr/>
        <p:txBody>
          <a:bodyPr>
            <a:noAutofit/>
          </a:bodyPr>
          <a:lstStyle/>
          <a:p>
            <a:r>
              <a:rPr lang="fr-FR" sz="2400" dirty="0"/>
              <a:t>5) Ecrire une fonction permettant de stocker les données récupérées sur le Web dans </a:t>
            </a:r>
            <a:r>
              <a:rPr lang="fr-FR" sz="2400" dirty="0" err="1"/>
              <a:t>ElasticSearch</a:t>
            </a:r>
            <a:r>
              <a:rPr lang="fr-FR" sz="2400" dirty="0"/>
              <a:t>. </a:t>
            </a:r>
          </a:p>
        </p:txBody>
      </p:sp>
      <p:pic>
        <p:nvPicPr>
          <p:cNvPr id="5" name="Espace réservé du contenu 4" descr="Une image contenant écran, alimentation&#10;&#10;Description générée automatiquement">
            <a:extLst>
              <a:ext uri="{FF2B5EF4-FFF2-40B4-BE49-F238E27FC236}">
                <a16:creationId xmlns:a16="http://schemas.microsoft.com/office/drawing/2014/main" id="{A53F4FC1-9E53-4112-A59C-8C1E1FF0557C}"/>
              </a:ext>
            </a:extLst>
          </p:cNvPr>
          <p:cNvPicPr>
            <a:picLocks noGrp="1" noChangeAspect="1"/>
          </p:cNvPicPr>
          <p:nvPr>
            <p:ph idx="1"/>
          </p:nvPr>
        </p:nvPicPr>
        <p:blipFill>
          <a:blip r:embed="rId2"/>
          <a:stretch>
            <a:fillRect/>
          </a:stretch>
        </p:blipFill>
        <p:spPr>
          <a:xfrm>
            <a:off x="1440463" y="2463800"/>
            <a:ext cx="9614391" cy="2302669"/>
          </a:xfrm>
        </p:spPr>
      </p:pic>
    </p:spTree>
    <p:extLst>
      <p:ext uri="{BB962C8B-B14F-4D97-AF65-F5344CB8AC3E}">
        <p14:creationId xmlns:p14="http://schemas.microsoft.com/office/powerpoint/2010/main" val="25935468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644B097-0B06-4131-8E8C-466829931845}"/>
              </a:ext>
            </a:extLst>
          </p:cNvPr>
          <p:cNvSpPr>
            <a:spLocks noGrp="1"/>
          </p:cNvSpPr>
          <p:nvPr>
            <p:ph type="title"/>
          </p:nvPr>
        </p:nvSpPr>
        <p:spPr/>
        <p:txBody>
          <a:bodyPr>
            <a:noAutofit/>
          </a:bodyPr>
          <a:lstStyle/>
          <a:p>
            <a:r>
              <a:rPr lang="fr-FR" sz="1800" dirty="0"/>
              <a:t>6) Recherchez dans la base de données </a:t>
            </a:r>
            <a:r>
              <a:rPr lang="fr-FR" sz="1800" dirty="0" err="1"/>
              <a:t>ElasticSearch</a:t>
            </a:r>
            <a:r>
              <a:rPr lang="fr-FR" sz="1800" dirty="0"/>
              <a:t> via une fonction Python, toutes les salades dont le nombre de calories est 102 ainsi que les salades dont le titre commence par la lettre S et enfin celles dont le titre contient le mot « </a:t>
            </a:r>
            <a:r>
              <a:rPr lang="fr-FR" sz="1800" dirty="0" err="1"/>
              <a:t>Awesome</a:t>
            </a:r>
            <a:r>
              <a:rPr lang="fr-FR" sz="1800" dirty="0"/>
              <a:t> »  . </a:t>
            </a:r>
          </a:p>
        </p:txBody>
      </p:sp>
      <p:pic>
        <p:nvPicPr>
          <p:cNvPr id="5" name="Espace réservé du contenu 4" descr="Une image contenant capture d’écran, moniteur, assis, noir&#10;&#10;Description générée automatiquement">
            <a:extLst>
              <a:ext uri="{FF2B5EF4-FFF2-40B4-BE49-F238E27FC236}">
                <a16:creationId xmlns:a16="http://schemas.microsoft.com/office/drawing/2014/main" id="{726FA9A5-81BB-49F0-898C-EA6BE16340DE}"/>
              </a:ext>
            </a:extLst>
          </p:cNvPr>
          <p:cNvPicPr>
            <a:picLocks noGrp="1" noChangeAspect="1"/>
          </p:cNvPicPr>
          <p:nvPr>
            <p:ph idx="1"/>
          </p:nvPr>
        </p:nvPicPr>
        <p:blipFill>
          <a:blip r:embed="rId2"/>
          <a:stretch>
            <a:fillRect/>
          </a:stretch>
        </p:blipFill>
        <p:spPr>
          <a:xfrm>
            <a:off x="0" y="1970430"/>
            <a:ext cx="12192000" cy="4646269"/>
          </a:xfrm>
        </p:spPr>
      </p:pic>
    </p:spTree>
    <p:extLst>
      <p:ext uri="{BB962C8B-B14F-4D97-AF65-F5344CB8AC3E}">
        <p14:creationId xmlns:p14="http://schemas.microsoft.com/office/powerpoint/2010/main" val="28277719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43" name="Rectangle 29">
            <a:extLst>
              <a:ext uri="{FF2B5EF4-FFF2-40B4-BE49-F238E27FC236}">
                <a16:creationId xmlns:a16="http://schemas.microsoft.com/office/drawing/2014/main" id="{23522FE7-5A29-4EF6-B1EF-2CA55748A7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45" name="Picture 31">
            <a:extLst>
              <a:ext uri="{FF2B5EF4-FFF2-40B4-BE49-F238E27FC236}">
                <a16:creationId xmlns:a16="http://schemas.microsoft.com/office/drawing/2014/main" id="{C2192E09-EBC7-416C-B887-DFF915D7F43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47" name="Straight Connector 33">
            <a:extLst>
              <a:ext uri="{FF2B5EF4-FFF2-40B4-BE49-F238E27FC236}">
                <a16:creationId xmlns:a16="http://schemas.microsoft.com/office/drawing/2014/main" id="{2924498D-E084-44BE-A196-CFCE355643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48" name="Straight Connector 35">
            <a:extLst>
              <a:ext uri="{FF2B5EF4-FFF2-40B4-BE49-F238E27FC236}">
                <a16:creationId xmlns:a16="http://schemas.microsoft.com/office/drawing/2014/main" id="{3BBC7667-C352-4842-9AFD-E5C16AD002F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49" name="Rectangle 37">
            <a:extLst>
              <a:ext uri="{FF2B5EF4-FFF2-40B4-BE49-F238E27FC236}">
                <a16:creationId xmlns:a16="http://schemas.microsoft.com/office/drawing/2014/main" id="{B5F9E98A-4FF4-43D6-9C48-6DF0E7F2D2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39">
            <a:extLst>
              <a:ext uri="{FF2B5EF4-FFF2-40B4-BE49-F238E27FC236}">
                <a16:creationId xmlns:a16="http://schemas.microsoft.com/office/drawing/2014/main" id="{D207A636-DC99-4588-80C4-9E069B97C3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2" name="Titre 1">
            <a:extLst>
              <a:ext uri="{FF2B5EF4-FFF2-40B4-BE49-F238E27FC236}">
                <a16:creationId xmlns:a16="http://schemas.microsoft.com/office/drawing/2014/main" id="{1F218011-53C8-4747-9BA0-3027581947B1}"/>
              </a:ext>
            </a:extLst>
          </p:cNvPr>
          <p:cNvSpPr>
            <a:spLocks noGrp="1"/>
          </p:cNvSpPr>
          <p:nvPr>
            <p:ph type="title"/>
          </p:nvPr>
        </p:nvSpPr>
        <p:spPr>
          <a:xfrm>
            <a:off x="960933" y="960241"/>
            <a:ext cx="6849699" cy="4203872"/>
          </a:xfrm>
        </p:spPr>
        <p:txBody>
          <a:bodyPr vert="horz" lIns="91440" tIns="45720" rIns="91440" bIns="0" rtlCol="0" anchor="ctr">
            <a:normAutofit/>
          </a:bodyPr>
          <a:lstStyle/>
          <a:p>
            <a:pPr algn="r"/>
            <a:r>
              <a:rPr lang="en-US" sz="5400"/>
              <a:t>Fin</a:t>
            </a:r>
          </a:p>
        </p:txBody>
      </p:sp>
      <p:cxnSp>
        <p:nvCxnSpPr>
          <p:cNvPr id="42" name="Straight Connector 41">
            <a:extLst>
              <a:ext uri="{FF2B5EF4-FFF2-40B4-BE49-F238E27FC236}">
                <a16:creationId xmlns:a16="http://schemas.microsoft.com/office/drawing/2014/main" id="{0F2BAA51-3181-4303-929A-FCD9C33F890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27685" y="1328764"/>
            <a:ext cx="0" cy="3466826"/>
          </a:xfrm>
          <a:prstGeom prst="line">
            <a:avLst/>
          </a:prstGeom>
          <a:ln w="317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44" name="Picture 43">
            <a:extLst>
              <a:ext uri="{FF2B5EF4-FFF2-40B4-BE49-F238E27FC236}">
                <a16:creationId xmlns:a16="http://schemas.microsoft.com/office/drawing/2014/main" id="{D4ED6A5F-3B06-48C5-850F-8045C4DF69A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46" name="Straight Connector 45">
            <a:extLst>
              <a:ext uri="{FF2B5EF4-FFF2-40B4-BE49-F238E27FC236}">
                <a16:creationId xmlns:a16="http://schemas.microsoft.com/office/drawing/2014/main" id="{C9A60B9D-8DAC-4DA9-88DE-9911621A2B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15045089"/>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43" name="Rectangle 142">
            <a:extLst>
              <a:ext uri="{FF2B5EF4-FFF2-40B4-BE49-F238E27FC236}">
                <a16:creationId xmlns:a16="http://schemas.microsoft.com/office/drawing/2014/main" id="{905CFAD9-EABE-4F83-B098-604752164E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45" name="Picture 144">
            <a:extLst>
              <a:ext uri="{FF2B5EF4-FFF2-40B4-BE49-F238E27FC236}">
                <a16:creationId xmlns:a16="http://schemas.microsoft.com/office/drawing/2014/main" id="{C99610E4-6194-4817-B152-498995E7718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47" name="Straight Connector 146">
            <a:extLst>
              <a:ext uri="{FF2B5EF4-FFF2-40B4-BE49-F238E27FC236}">
                <a16:creationId xmlns:a16="http://schemas.microsoft.com/office/drawing/2014/main" id="{D885E9F4-7DB6-4B77-B1FF-80BFCE81277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DB639A2B-C30C-4F6F-B847-6960F3CF8A6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51" name="Rectangle 150">
            <a:extLst>
              <a:ext uri="{FF2B5EF4-FFF2-40B4-BE49-F238E27FC236}">
                <a16:creationId xmlns:a16="http://schemas.microsoft.com/office/drawing/2014/main" id="{C92F0448-E3EB-43E2-A7BE-0767BBFAC7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Rectangle 152">
            <a:extLst>
              <a:ext uri="{FF2B5EF4-FFF2-40B4-BE49-F238E27FC236}">
                <a16:creationId xmlns:a16="http://schemas.microsoft.com/office/drawing/2014/main" id="{BC450B77-9635-4D12-A13F-BD687A0782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re 1">
            <a:extLst>
              <a:ext uri="{FF2B5EF4-FFF2-40B4-BE49-F238E27FC236}">
                <a16:creationId xmlns:a16="http://schemas.microsoft.com/office/drawing/2014/main" id="{6D930BFD-1E92-4E5B-A4EB-A37EA178BDEA}"/>
              </a:ext>
            </a:extLst>
          </p:cNvPr>
          <p:cNvSpPr>
            <a:spLocks noGrp="1"/>
          </p:cNvSpPr>
          <p:nvPr>
            <p:ph type="title"/>
          </p:nvPr>
        </p:nvSpPr>
        <p:spPr>
          <a:xfrm>
            <a:off x="8673476" y="1468464"/>
            <a:ext cx="2858835" cy="1873219"/>
          </a:xfrm>
        </p:spPr>
        <p:txBody>
          <a:bodyPr vert="horz" lIns="91440" tIns="45720" rIns="91440" bIns="0" rtlCol="0" anchor="b">
            <a:normAutofit/>
          </a:bodyPr>
          <a:lstStyle/>
          <a:p>
            <a:pPr algn="ctr"/>
            <a:r>
              <a:rPr lang="en-US" sz="3600" dirty="0"/>
              <a:t>Les </a:t>
            </a:r>
            <a:r>
              <a:rPr lang="en-US" sz="3600" dirty="0" err="1"/>
              <a:t>outils</a:t>
            </a:r>
            <a:r>
              <a:rPr lang="en-US" sz="3600" dirty="0"/>
              <a:t> </a:t>
            </a:r>
            <a:r>
              <a:rPr lang="en-US" sz="3600" dirty="0" err="1"/>
              <a:t>utilisés</a:t>
            </a:r>
            <a:endParaRPr lang="en-US" sz="3600" dirty="0"/>
          </a:p>
        </p:txBody>
      </p:sp>
      <p:grpSp>
        <p:nvGrpSpPr>
          <p:cNvPr id="155" name="Group 154">
            <a:extLst>
              <a:ext uri="{FF2B5EF4-FFF2-40B4-BE49-F238E27FC236}">
                <a16:creationId xmlns:a16="http://schemas.microsoft.com/office/drawing/2014/main" id="{3AAEC439-0F1D-4A17-BFD6-D1B5C0D0BC7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49418" y="477854"/>
            <a:ext cx="3690924" cy="1899398"/>
            <a:chOff x="7807230" y="2012810"/>
            <a:chExt cx="3251252" cy="3459865"/>
          </a:xfrm>
        </p:grpSpPr>
        <p:sp>
          <p:nvSpPr>
            <p:cNvPr id="156" name="Rectangle 155">
              <a:extLst>
                <a:ext uri="{FF2B5EF4-FFF2-40B4-BE49-F238E27FC236}">
                  <a16:creationId xmlns:a16="http://schemas.microsoft.com/office/drawing/2014/main" id="{1E6FCC67-2214-4BE2-9F21-F49F4C2364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0" y="2012810"/>
              <a:ext cx="3251252" cy="3459865"/>
            </a:xfrm>
            <a:prstGeom prst="rect">
              <a:avLst/>
            </a:prstGeom>
            <a:gradFill>
              <a:gsLst>
                <a:gs pos="0">
                  <a:srgbClr val="000001"/>
                </a:gs>
                <a:gs pos="100000">
                  <a:srgbClr val="191919"/>
                </a:gs>
              </a:gsLst>
            </a:gradFill>
            <a:ln w="76200" cmpd="sng">
              <a:noFill/>
              <a:miter lim="800000"/>
            </a:ln>
            <a:effectLst>
              <a:outerShdw blurRad="127000" dist="1905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7" name="Rectangle 156">
              <a:extLst>
                <a:ext uri="{FF2B5EF4-FFF2-40B4-BE49-F238E27FC236}">
                  <a16:creationId xmlns:a16="http://schemas.microsoft.com/office/drawing/2014/main" id="{06CE4255-9F6B-41BF-9501-B899244CBF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1" y="2026142"/>
              <a:ext cx="3251250" cy="3440203"/>
            </a:xfrm>
            <a:prstGeom prst="rect">
              <a:avLst/>
            </a:prstGeom>
            <a:solidFill>
              <a:srgbClr val="FFFFFE"/>
            </a:solidFill>
            <a:ln w="762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w="38100" h="38100"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2050" name="Picture 2" descr="Résultat de recherche d'images pour &quot;elasticsearch logo&quot;">
            <a:extLst>
              <a:ext uri="{FF2B5EF4-FFF2-40B4-BE49-F238E27FC236}">
                <a16:creationId xmlns:a16="http://schemas.microsoft.com/office/drawing/2014/main" id="{E0851BBD-D824-4F6C-8620-5CACDC7F4E3F}"/>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971314" y="637525"/>
            <a:ext cx="3035180" cy="1578294"/>
          </a:xfrm>
          <a:prstGeom prst="rect">
            <a:avLst/>
          </a:prstGeom>
          <a:noFill/>
          <a:extLst>
            <a:ext uri="{909E8E84-426E-40DD-AFC4-6F175D3DCCD1}">
              <a14:hiddenFill xmlns:a14="http://schemas.microsoft.com/office/drawing/2010/main">
                <a:solidFill>
                  <a:srgbClr val="FFFFFF"/>
                </a:solidFill>
              </a14:hiddenFill>
            </a:ext>
          </a:extLst>
        </p:spPr>
      </p:pic>
      <p:cxnSp>
        <p:nvCxnSpPr>
          <p:cNvPr id="159" name="Straight Connector 158">
            <a:extLst>
              <a:ext uri="{FF2B5EF4-FFF2-40B4-BE49-F238E27FC236}">
                <a16:creationId xmlns:a16="http://schemas.microsoft.com/office/drawing/2014/main" id="{F113F62F-D278-402A-8D44-9436FBDDEFC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80960" y="3526496"/>
            <a:ext cx="2844424"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161" name="Rectangle 160">
            <a:extLst>
              <a:ext uri="{FF2B5EF4-FFF2-40B4-BE49-F238E27FC236}">
                <a16:creationId xmlns:a16="http://schemas.microsoft.com/office/drawing/2014/main" id="{2D14D26D-FA2C-4871-965F-AF84BF27DA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5132" y="5447610"/>
            <a:ext cx="163726" cy="164592"/>
          </a:xfrm>
          <a:prstGeom prst="rect">
            <a:avLst/>
          </a:prstGeom>
          <a:solidFill>
            <a:srgbClr val="FF265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63" name="Group 162">
            <a:extLst>
              <a:ext uri="{FF2B5EF4-FFF2-40B4-BE49-F238E27FC236}">
                <a16:creationId xmlns:a16="http://schemas.microsoft.com/office/drawing/2014/main" id="{B87C1468-C83E-4DF0-AFC4-12F245CDEB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39509" y="2542318"/>
            <a:ext cx="3690924" cy="3074978"/>
            <a:chOff x="7807230" y="2012810"/>
            <a:chExt cx="3251252" cy="3459865"/>
          </a:xfrm>
        </p:grpSpPr>
        <p:sp>
          <p:nvSpPr>
            <p:cNvPr id="164" name="Rectangle 163">
              <a:extLst>
                <a:ext uri="{FF2B5EF4-FFF2-40B4-BE49-F238E27FC236}">
                  <a16:creationId xmlns:a16="http://schemas.microsoft.com/office/drawing/2014/main" id="{FBE08E73-922F-4869-89A7-AC072C1D16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0" y="2012810"/>
              <a:ext cx="3251252" cy="3459865"/>
            </a:xfrm>
            <a:prstGeom prst="rect">
              <a:avLst/>
            </a:prstGeom>
            <a:gradFill>
              <a:gsLst>
                <a:gs pos="0">
                  <a:srgbClr val="000001"/>
                </a:gs>
                <a:gs pos="100000">
                  <a:srgbClr val="191919"/>
                </a:gs>
              </a:gsLst>
            </a:gradFill>
            <a:ln w="76200" cmpd="sng">
              <a:noFill/>
              <a:miter lim="800000"/>
            </a:ln>
            <a:effectLst>
              <a:outerShdw blurRad="127000" dist="1905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5" name="Rectangle 164">
              <a:extLst>
                <a:ext uri="{FF2B5EF4-FFF2-40B4-BE49-F238E27FC236}">
                  <a16:creationId xmlns:a16="http://schemas.microsoft.com/office/drawing/2014/main" id="{826C6EE4-1C42-4228-BF45-D59469A7B0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1" y="2026142"/>
              <a:ext cx="3251250" cy="3440203"/>
            </a:xfrm>
            <a:prstGeom prst="rect">
              <a:avLst/>
            </a:prstGeom>
            <a:solidFill>
              <a:srgbClr val="FFFFFE"/>
            </a:solidFill>
            <a:ln w="762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w="38100" h="38100"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2058" name="Picture 10" descr="Résultat de recherche d'images pour &quot;visual code&quot;">
            <a:extLst>
              <a:ext uri="{FF2B5EF4-FFF2-40B4-BE49-F238E27FC236}">
                <a16:creationId xmlns:a16="http://schemas.microsoft.com/office/drawing/2014/main" id="{F9ED06D8-A948-4CB2-A4CD-16DDEA4778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117433" y="2706910"/>
            <a:ext cx="2740699" cy="2740699"/>
          </a:xfrm>
          <a:prstGeom prst="rect">
            <a:avLst/>
          </a:prstGeom>
          <a:noFill/>
          <a:extLst>
            <a:ext uri="{909E8E84-426E-40DD-AFC4-6F175D3DCCD1}">
              <a14:hiddenFill xmlns:a14="http://schemas.microsoft.com/office/drawing/2010/main">
                <a:solidFill>
                  <a:srgbClr val="FFFFFF"/>
                </a:solidFill>
              </a14:hiddenFill>
            </a:ext>
          </a:extLst>
        </p:spPr>
      </p:pic>
      <p:grpSp>
        <p:nvGrpSpPr>
          <p:cNvPr id="167" name="Group 166">
            <a:extLst>
              <a:ext uri="{FF2B5EF4-FFF2-40B4-BE49-F238E27FC236}">
                <a16:creationId xmlns:a16="http://schemas.microsoft.com/office/drawing/2014/main" id="{3D4A2946-485C-49BF-94BB-D9D9FBC4843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501429" y="472933"/>
            <a:ext cx="3690924" cy="3074978"/>
            <a:chOff x="7807230" y="2012810"/>
            <a:chExt cx="3251252" cy="3459865"/>
          </a:xfrm>
        </p:grpSpPr>
        <p:sp>
          <p:nvSpPr>
            <p:cNvPr id="168" name="Rectangle 167">
              <a:extLst>
                <a:ext uri="{FF2B5EF4-FFF2-40B4-BE49-F238E27FC236}">
                  <a16:creationId xmlns:a16="http://schemas.microsoft.com/office/drawing/2014/main" id="{EB6FEC13-B4A8-4F3B-A04B-D374B62F9E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0" y="2012810"/>
              <a:ext cx="3251252" cy="3459865"/>
            </a:xfrm>
            <a:prstGeom prst="rect">
              <a:avLst/>
            </a:prstGeom>
            <a:gradFill>
              <a:gsLst>
                <a:gs pos="0">
                  <a:srgbClr val="000001"/>
                </a:gs>
                <a:gs pos="100000">
                  <a:srgbClr val="191919"/>
                </a:gs>
              </a:gsLst>
            </a:gradFill>
            <a:ln w="76200" cmpd="sng">
              <a:noFill/>
              <a:miter lim="800000"/>
            </a:ln>
            <a:effectLst>
              <a:outerShdw blurRad="127000" dist="1905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9" name="Rectangle 168">
              <a:extLst>
                <a:ext uri="{FF2B5EF4-FFF2-40B4-BE49-F238E27FC236}">
                  <a16:creationId xmlns:a16="http://schemas.microsoft.com/office/drawing/2014/main" id="{697E0C27-BECF-43D8-97F1-F118ED9015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1" y="2026142"/>
              <a:ext cx="3251250" cy="3440203"/>
            </a:xfrm>
            <a:prstGeom prst="rect">
              <a:avLst/>
            </a:prstGeom>
            <a:solidFill>
              <a:srgbClr val="FFFFFE"/>
            </a:solidFill>
            <a:ln w="762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w="38100" h="38100"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7" name="Picture 10" descr="Résultat de recherche d'images pour &quot;python logo&quot;">
            <a:extLst>
              <a:ext uri="{FF2B5EF4-FFF2-40B4-BE49-F238E27FC236}">
                <a16:creationId xmlns:a16="http://schemas.microsoft.com/office/drawing/2014/main" id="{889973DE-D529-4CBC-9D7D-2105ABD51B14}"/>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4979353" y="637525"/>
            <a:ext cx="2740699" cy="2740699"/>
          </a:xfrm>
          <a:prstGeom prst="rect">
            <a:avLst/>
          </a:prstGeom>
          <a:noFill/>
          <a:extLst>
            <a:ext uri="{909E8E84-426E-40DD-AFC4-6F175D3DCCD1}">
              <a14:hiddenFill xmlns:a14="http://schemas.microsoft.com/office/drawing/2010/main">
                <a:solidFill>
                  <a:srgbClr val="FFFFFF"/>
                </a:solidFill>
              </a14:hiddenFill>
            </a:ext>
          </a:extLst>
        </p:spPr>
      </p:pic>
      <p:grpSp>
        <p:nvGrpSpPr>
          <p:cNvPr id="171" name="Group 170">
            <a:extLst>
              <a:ext uri="{FF2B5EF4-FFF2-40B4-BE49-F238E27FC236}">
                <a16:creationId xmlns:a16="http://schemas.microsoft.com/office/drawing/2014/main" id="{D0B9AD04-3903-4A8C-8ADF-1C5565AD92D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96017" y="3709644"/>
            <a:ext cx="3690924" cy="1899398"/>
            <a:chOff x="7807230" y="2012810"/>
            <a:chExt cx="3251252" cy="3459865"/>
          </a:xfrm>
        </p:grpSpPr>
        <p:sp>
          <p:nvSpPr>
            <p:cNvPr id="172" name="Rectangle 171">
              <a:extLst>
                <a:ext uri="{FF2B5EF4-FFF2-40B4-BE49-F238E27FC236}">
                  <a16:creationId xmlns:a16="http://schemas.microsoft.com/office/drawing/2014/main" id="{FE2944F0-51D4-4652-A3C2-49992A6B3B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0" y="2012810"/>
              <a:ext cx="3251252" cy="3459865"/>
            </a:xfrm>
            <a:prstGeom prst="rect">
              <a:avLst/>
            </a:prstGeom>
            <a:gradFill>
              <a:gsLst>
                <a:gs pos="0">
                  <a:srgbClr val="000001"/>
                </a:gs>
                <a:gs pos="100000">
                  <a:srgbClr val="191919"/>
                </a:gs>
              </a:gsLst>
            </a:gradFill>
            <a:ln w="76200" cmpd="sng">
              <a:noFill/>
              <a:miter lim="800000"/>
            </a:ln>
            <a:effectLst>
              <a:outerShdw blurRad="127000" dist="1905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3" name="Rectangle 172">
              <a:extLst>
                <a:ext uri="{FF2B5EF4-FFF2-40B4-BE49-F238E27FC236}">
                  <a16:creationId xmlns:a16="http://schemas.microsoft.com/office/drawing/2014/main" id="{63F763EE-62BD-49BF-B944-5AC2E130E7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1" y="2026142"/>
              <a:ext cx="3251250" cy="3440203"/>
            </a:xfrm>
            <a:prstGeom prst="rect">
              <a:avLst/>
            </a:prstGeom>
            <a:solidFill>
              <a:srgbClr val="FFFFFE"/>
            </a:solidFill>
            <a:ln w="762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w="38100" h="38100"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2052" name="Picture 4" descr="Résultat de recherche d'images pour &quot;kibana logo&quot;">
            <a:extLst>
              <a:ext uri="{FF2B5EF4-FFF2-40B4-BE49-F238E27FC236}">
                <a16:creationId xmlns:a16="http://schemas.microsoft.com/office/drawing/2014/main" id="{90B0C571-FA61-47CD-84E8-859FBC53CEAC}"/>
              </a:ext>
            </a:extLst>
          </p:cNvPr>
          <p:cNvPicPr>
            <a:picLocks noChangeAspect="1" noChangeArrowheads="1"/>
          </p:cNvPicPr>
          <p:nvPr/>
        </p:nvPicPr>
        <p:blipFill>
          <a:blip r:embed="rId6">
            <a:extLst>
              <a:ext uri="{28A0092B-C50C-407E-A947-70E740481C1C}">
                <a14:useLocalDpi xmlns:a14="http://schemas.microsoft.com/office/drawing/2010/main" val="0"/>
              </a:ext>
            </a:extLst>
          </a:blip>
          <a:stretch>
            <a:fillRect/>
          </a:stretch>
        </p:blipFill>
        <p:spPr bwMode="auto">
          <a:xfrm>
            <a:off x="4655458" y="4013362"/>
            <a:ext cx="3360091" cy="1290200"/>
          </a:xfrm>
          <a:prstGeom prst="rect">
            <a:avLst/>
          </a:prstGeom>
          <a:noFill/>
          <a:extLst>
            <a:ext uri="{909E8E84-426E-40DD-AFC4-6F175D3DCCD1}">
              <a14:hiddenFill xmlns:a14="http://schemas.microsoft.com/office/drawing/2010/main">
                <a:solidFill>
                  <a:srgbClr val="FFFFFF"/>
                </a:solidFill>
              </a14:hiddenFill>
            </a:ext>
          </a:extLst>
        </p:spPr>
      </p:pic>
      <p:pic>
        <p:nvPicPr>
          <p:cNvPr id="175" name="Picture 174">
            <a:extLst>
              <a:ext uri="{FF2B5EF4-FFF2-40B4-BE49-F238E27FC236}">
                <a16:creationId xmlns:a16="http://schemas.microsoft.com/office/drawing/2014/main" id="{97D4C8B4-0BAB-48B7-9D89-C26EAAAEF05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77" name="Straight Connector 176">
            <a:extLst>
              <a:ext uri="{FF2B5EF4-FFF2-40B4-BE49-F238E27FC236}">
                <a16:creationId xmlns:a16="http://schemas.microsoft.com/office/drawing/2014/main" id="{747D456C-D333-4F88-931F-EC1EB7648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907942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35C3D674-3D59-4E93-80CA-0C0A9095E8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Connector 31">
            <a:extLst>
              <a:ext uri="{FF2B5EF4-FFF2-40B4-BE49-F238E27FC236}">
                <a16:creationId xmlns:a16="http://schemas.microsoft.com/office/drawing/2014/main" id="{C884B8F8-FDC9-498B-9960-5D7260AFCB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417737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re 1">
            <a:extLst>
              <a:ext uri="{FF2B5EF4-FFF2-40B4-BE49-F238E27FC236}">
                <a16:creationId xmlns:a16="http://schemas.microsoft.com/office/drawing/2014/main" id="{2D43EB7E-1468-48A0-88DA-CCE1178564EC}"/>
              </a:ext>
            </a:extLst>
          </p:cNvPr>
          <p:cNvSpPr>
            <a:spLocks noGrp="1"/>
          </p:cNvSpPr>
          <p:nvPr>
            <p:ph type="title"/>
          </p:nvPr>
        </p:nvSpPr>
        <p:spPr>
          <a:xfrm>
            <a:off x="1451580" y="804520"/>
            <a:ext cx="4176511" cy="1049235"/>
          </a:xfrm>
        </p:spPr>
        <p:txBody>
          <a:bodyPr vert="horz" lIns="91440" tIns="45720" rIns="91440" bIns="0" rtlCol="0">
            <a:normAutofit/>
          </a:bodyPr>
          <a:lstStyle/>
          <a:p>
            <a:r>
              <a:rPr lang="fr-FR" sz="2500" dirty="0"/>
              <a:t>Partie 1 : Indexation de données au format csv</a:t>
            </a:r>
            <a:endParaRPr lang="en-US" sz="2500" dirty="0"/>
          </a:p>
        </p:txBody>
      </p:sp>
      <p:sp>
        <p:nvSpPr>
          <p:cNvPr id="34" name="Rectangle 33">
            <a:extLst>
              <a:ext uri="{FF2B5EF4-FFF2-40B4-BE49-F238E27FC236}">
                <a16:creationId xmlns:a16="http://schemas.microsoft.com/office/drawing/2014/main" id="{EF2A81E1-BCBE-426B-8C09-33274E6940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6" name="Titre 1">
            <a:extLst>
              <a:ext uri="{FF2B5EF4-FFF2-40B4-BE49-F238E27FC236}">
                <a16:creationId xmlns:a16="http://schemas.microsoft.com/office/drawing/2014/main" id="{22385DE9-F19C-4591-8466-86D505EA5E78}"/>
              </a:ext>
            </a:extLst>
          </p:cNvPr>
          <p:cNvSpPr txBox="1">
            <a:spLocks/>
          </p:cNvSpPr>
          <p:nvPr/>
        </p:nvSpPr>
        <p:spPr>
          <a:xfrm>
            <a:off x="1451581" y="2015732"/>
            <a:ext cx="4172212" cy="3450613"/>
          </a:xfrm>
          <a:prstGeom prst="rect">
            <a:avLst/>
          </a:prstGeom>
        </p:spPr>
        <p:txBody>
          <a:bodyPr vert="horz" lIns="91440" tIns="45720" rIns="91440" bIns="0" rtlCol="0">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pPr>
              <a:spcAft>
                <a:spcPts val="600"/>
              </a:spcAft>
            </a:pPr>
            <a:r>
              <a:rPr lang="fr-FR" dirty="0"/>
              <a:t>Partie 2 : </a:t>
            </a:r>
            <a:r>
              <a:rPr lang="fr-FR" dirty="0" err="1"/>
              <a:t>Scrapping</a:t>
            </a:r>
            <a:r>
              <a:rPr lang="fr-FR" dirty="0"/>
              <a:t> et Indexation </a:t>
            </a:r>
            <a:endParaRPr lang="en-US" dirty="0"/>
          </a:p>
        </p:txBody>
      </p:sp>
      <p:pic>
        <p:nvPicPr>
          <p:cNvPr id="20" name="Picture 4" descr="Résultat de recherche d'images pour &quot;elasticsearch logo&quot;">
            <a:extLst>
              <a:ext uri="{FF2B5EF4-FFF2-40B4-BE49-F238E27FC236}">
                <a16:creationId xmlns:a16="http://schemas.microsoft.com/office/drawing/2014/main" id="{9B473FE0-D1A0-4C7E-8219-85287CCE49E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rot="21600000">
            <a:off x="6244251" y="805583"/>
            <a:ext cx="4660762" cy="4660762"/>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35">
            <a:extLst>
              <a:ext uri="{FF2B5EF4-FFF2-40B4-BE49-F238E27FC236}">
                <a16:creationId xmlns:a16="http://schemas.microsoft.com/office/drawing/2014/main" id="{39D1DDD4-5BB3-45BA-B9B3-06B62299AD7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8" name="Straight Connector 37">
            <a:extLst>
              <a:ext uri="{FF2B5EF4-FFF2-40B4-BE49-F238E27FC236}">
                <a16:creationId xmlns:a16="http://schemas.microsoft.com/office/drawing/2014/main" id="{A24DAE64-2302-42EA-8239-F2F0775CA5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739604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txBox="1">
            <a:spLocks/>
          </p:cNvSpPr>
          <p:nvPr/>
        </p:nvSpPr>
        <p:spPr>
          <a:xfrm>
            <a:off x="2556861" y="4252502"/>
            <a:ext cx="7078275" cy="722771"/>
          </a:xfrm>
          <a:prstGeom prst="rect">
            <a:avLst/>
          </a:prstGeom>
        </p:spPr>
        <p:txBody>
          <a:bodyPr anchor="ctr"/>
          <a:lstStyle>
            <a:lvl1pPr algn="l" defTabSz="914400" rtl="0" eaLnBrk="1" latinLnBrk="1" hangingPunct="1">
              <a:spcBef>
                <a:spcPct val="0"/>
              </a:spcBef>
              <a:buNone/>
              <a:defRPr sz="3600" b="1" kern="1200" baseline="0">
                <a:solidFill>
                  <a:schemeClr val="tx1">
                    <a:lumMod val="75000"/>
                    <a:lumOff val="25000"/>
                  </a:schemeClr>
                </a:solidFill>
                <a:latin typeface="Arial" pitchFamily="34" charset="0"/>
                <a:ea typeface="+mj-ea"/>
                <a:cs typeface="Arial" pitchFamily="34" charset="0"/>
              </a:defRPr>
            </a:lvl1pPr>
          </a:lstStyle>
          <a:p>
            <a:pPr algn="ctr"/>
            <a:r>
              <a:rPr lang="fr-FR" sz="4800" dirty="0">
                <a:solidFill>
                  <a:schemeClr val="accent3"/>
                </a:solidFill>
                <a:latin typeface="+mj-lt"/>
              </a:rPr>
              <a:t>Partie 1 : Indexation de données au format csv  </a:t>
            </a:r>
            <a:endParaRPr lang="en-US" sz="4800" dirty="0">
              <a:solidFill>
                <a:schemeClr val="accent3"/>
              </a:solidFill>
              <a:latin typeface="+mj-lt"/>
            </a:endParaRPr>
          </a:p>
          <a:p>
            <a:pPr algn="ctr"/>
            <a:endParaRPr lang="fr-FR" sz="4800" dirty="0">
              <a:solidFill>
                <a:schemeClr val="accent3"/>
              </a:solidFill>
              <a:latin typeface="+mj-lt"/>
            </a:endParaRPr>
          </a:p>
          <a:p>
            <a:endParaRPr lang="en-US" sz="5333" dirty="0">
              <a:solidFill>
                <a:schemeClr val="bg1">
                  <a:lumMod val="50000"/>
                </a:schemeClr>
              </a:solidFill>
              <a:cs typeface="Arial"/>
            </a:endParaRPr>
          </a:p>
          <a:p>
            <a:pPr algn="ctr"/>
            <a:endParaRPr lang="ko-KR" altLang="en-US" sz="4800" dirty="0">
              <a:solidFill>
                <a:schemeClr val="accent3"/>
              </a:solidFill>
              <a:latin typeface="+mj-lt"/>
            </a:endParaRPr>
          </a:p>
        </p:txBody>
      </p:sp>
      <p:grpSp>
        <p:nvGrpSpPr>
          <p:cNvPr id="16" name="Group 15"/>
          <p:cNvGrpSpPr/>
          <p:nvPr/>
        </p:nvGrpSpPr>
        <p:grpSpPr>
          <a:xfrm>
            <a:off x="2952000" y="1549382"/>
            <a:ext cx="6288000" cy="3189524"/>
            <a:chOff x="2214000" y="935688"/>
            <a:chExt cx="4716000" cy="2392143"/>
          </a:xfrm>
        </p:grpSpPr>
        <p:grpSp>
          <p:nvGrpSpPr>
            <p:cNvPr id="12" name="Group 11"/>
            <p:cNvGrpSpPr/>
            <p:nvPr/>
          </p:nvGrpSpPr>
          <p:grpSpPr>
            <a:xfrm>
              <a:off x="2214000" y="1275606"/>
              <a:ext cx="4716000" cy="2052225"/>
              <a:chOff x="2096689" y="1167589"/>
              <a:chExt cx="4716000" cy="2052225"/>
            </a:xfrm>
          </p:grpSpPr>
          <p:sp>
            <p:nvSpPr>
              <p:cNvPr id="9" name="Rectangle 8"/>
              <p:cNvSpPr/>
              <p:nvPr/>
            </p:nvSpPr>
            <p:spPr>
              <a:xfrm>
                <a:off x="2096689" y="1167589"/>
                <a:ext cx="1656184" cy="72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10" name="Rectangle 9"/>
              <p:cNvSpPr/>
              <p:nvPr/>
            </p:nvSpPr>
            <p:spPr>
              <a:xfrm>
                <a:off x="5156505" y="1187715"/>
                <a:ext cx="1656184" cy="72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11" name="Rectangle 10"/>
              <p:cNvSpPr/>
              <p:nvPr/>
            </p:nvSpPr>
            <p:spPr>
              <a:xfrm>
                <a:off x="2096689" y="3147814"/>
                <a:ext cx="4716000" cy="72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dirty="0"/>
              </a:p>
            </p:txBody>
          </p:sp>
        </p:grpSp>
        <p:sp>
          <p:nvSpPr>
            <p:cNvPr id="15" name="Oval 14"/>
            <p:cNvSpPr/>
            <p:nvPr/>
          </p:nvSpPr>
          <p:spPr>
            <a:xfrm>
              <a:off x="4175956" y="935688"/>
              <a:ext cx="792088" cy="79208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14" name="Isosceles Triangle 5"/>
            <p:cNvSpPr/>
            <p:nvPr/>
          </p:nvSpPr>
          <p:spPr>
            <a:xfrm>
              <a:off x="4378686" y="1174627"/>
              <a:ext cx="386628" cy="386210"/>
            </a:xfrm>
            <a:custGeom>
              <a:avLst/>
              <a:gdLst/>
              <a:ahLst/>
              <a:cxnLst/>
              <a:rect l="l" t="t" r="r" b="b"/>
              <a:pathLst>
                <a:path w="3229104" h="3225610">
                  <a:moveTo>
                    <a:pt x="2311104" y="907633"/>
                  </a:moveTo>
                  <a:lnTo>
                    <a:pt x="3229104" y="907633"/>
                  </a:lnTo>
                  <a:lnTo>
                    <a:pt x="1769979" y="3097491"/>
                  </a:lnTo>
                  <a:close/>
                  <a:moveTo>
                    <a:pt x="823" y="907633"/>
                  </a:moveTo>
                  <a:lnTo>
                    <a:pt x="918823" y="907633"/>
                  </a:lnTo>
                  <a:lnTo>
                    <a:pt x="1498048" y="3135591"/>
                  </a:lnTo>
                  <a:close/>
                  <a:moveTo>
                    <a:pt x="1036980" y="907632"/>
                  </a:moveTo>
                  <a:lnTo>
                    <a:pt x="2192122" y="907632"/>
                  </a:lnTo>
                  <a:lnTo>
                    <a:pt x="1614551" y="3225610"/>
                  </a:lnTo>
                  <a:close/>
                  <a:moveTo>
                    <a:pt x="2769693" y="0"/>
                  </a:moveTo>
                  <a:lnTo>
                    <a:pt x="3229104" y="792088"/>
                  </a:lnTo>
                  <a:lnTo>
                    <a:pt x="2310282" y="792088"/>
                  </a:lnTo>
                  <a:close/>
                  <a:moveTo>
                    <a:pt x="1732713" y="0"/>
                  </a:moveTo>
                  <a:lnTo>
                    <a:pt x="2651535" y="0"/>
                  </a:lnTo>
                  <a:lnTo>
                    <a:pt x="2192124" y="792088"/>
                  </a:lnTo>
                  <a:close/>
                  <a:moveTo>
                    <a:pt x="1614553" y="0"/>
                  </a:moveTo>
                  <a:lnTo>
                    <a:pt x="2073964" y="792088"/>
                  </a:lnTo>
                  <a:lnTo>
                    <a:pt x="1155142" y="792088"/>
                  </a:lnTo>
                  <a:close/>
                  <a:moveTo>
                    <a:pt x="577571" y="0"/>
                  </a:moveTo>
                  <a:lnTo>
                    <a:pt x="1496393" y="0"/>
                  </a:lnTo>
                  <a:lnTo>
                    <a:pt x="1036982" y="792088"/>
                  </a:lnTo>
                  <a:close/>
                  <a:moveTo>
                    <a:pt x="459411" y="0"/>
                  </a:moveTo>
                  <a:lnTo>
                    <a:pt x="918822" y="792088"/>
                  </a:lnTo>
                  <a:lnTo>
                    <a:pt x="0" y="79208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grpSp>
    </p:spTree>
    <p:extLst>
      <p:ext uri="{BB962C8B-B14F-4D97-AF65-F5344CB8AC3E}">
        <p14:creationId xmlns:p14="http://schemas.microsoft.com/office/powerpoint/2010/main" val="22646885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ppt_w</p:attrName>
                                        </p:attrNameLst>
                                      </p:cBhvr>
                                      <p:tavLst>
                                        <p:tav tm="0">
                                          <p:val>
                                            <p:fltVal val="0"/>
                                          </p:val>
                                        </p:tav>
                                        <p:tav tm="100000">
                                          <p:val>
                                            <p:strVal val="#ppt_w"/>
                                          </p:val>
                                        </p:tav>
                                      </p:tavLst>
                                    </p:anim>
                                    <p:anim calcmode="lin" valueType="num">
                                      <p:cBhvr>
                                        <p:cTn id="8" dur="500" fill="hold"/>
                                        <p:tgtEl>
                                          <p:spTgt spid="16"/>
                                        </p:tgtEl>
                                        <p:attrNameLst>
                                          <p:attrName>ppt_h</p:attrName>
                                        </p:attrNameLst>
                                      </p:cBhvr>
                                      <p:tavLst>
                                        <p:tav tm="0">
                                          <p:val>
                                            <p:fltVal val="0"/>
                                          </p:val>
                                        </p:tav>
                                        <p:tav tm="100000">
                                          <p:val>
                                            <p:strVal val="#ppt_h"/>
                                          </p:val>
                                        </p:tav>
                                      </p:tavLst>
                                    </p:anim>
                                    <p:animEffect transition="in" filter="fade">
                                      <p:cBhvr>
                                        <p:cTn id="9" dur="500"/>
                                        <p:tgtEl>
                                          <p:spTgt spid="16"/>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p:cTn id="13" dur="500" fill="hold"/>
                                        <p:tgtEl>
                                          <p:spTgt spid="5"/>
                                        </p:tgtEl>
                                        <p:attrNameLst>
                                          <p:attrName>ppt_w</p:attrName>
                                        </p:attrNameLst>
                                      </p:cBhvr>
                                      <p:tavLst>
                                        <p:tav tm="0">
                                          <p:val>
                                            <p:fltVal val="0"/>
                                          </p:val>
                                        </p:tav>
                                        <p:tav tm="100000">
                                          <p:val>
                                            <p:strVal val="#ppt_w"/>
                                          </p:val>
                                        </p:tav>
                                      </p:tavLst>
                                    </p:anim>
                                    <p:anim calcmode="lin" valueType="num">
                                      <p:cBhvr>
                                        <p:cTn id="14" dur="500" fill="hold"/>
                                        <p:tgtEl>
                                          <p:spTgt spid="5"/>
                                        </p:tgtEl>
                                        <p:attrNameLst>
                                          <p:attrName>ppt_h</p:attrName>
                                        </p:attrNameLst>
                                      </p:cBhvr>
                                      <p:tavLst>
                                        <p:tav tm="0">
                                          <p:val>
                                            <p:fltVal val="0"/>
                                          </p:val>
                                        </p:tav>
                                        <p:tav tm="100000">
                                          <p:val>
                                            <p:strVal val="#ppt_h"/>
                                          </p:val>
                                        </p:tav>
                                      </p:tavLst>
                                    </p:anim>
                                    <p:animEffect transition="in" filter="fade">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8B8B2AE-A8F5-46A0-9C68-BCE107DF99B4}"/>
              </a:ext>
            </a:extLst>
          </p:cNvPr>
          <p:cNvSpPr>
            <a:spLocks noGrp="1"/>
          </p:cNvSpPr>
          <p:nvPr>
            <p:ph type="title"/>
          </p:nvPr>
        </p:nvSpPr>
        <p:spPr>
          <a:xfrm>
            <a:off x="1451579" y="470683"/>
            <a:ext cx="9603275" cy="1049235"/>
          </a:xfrm>
        </p:spPr>
        <p:txBody>
          <a:bodyPr>
            <a:noAutofit/>
          </a:bodyPr>
          <a:lstStyle/>
          <a:p>
            <a:r>
              <a:rPr lang="fr-FR" sz="2400" cap="none" dirty="0">
                <a:latin typeface="Times New Roman" panose="02020603050405020304" pitchFamily="18" charset="0"/>
                <a:cs typeface="Times New Roman" panose="02020603050405020304" pitchFamily="18" charset="0"/>
              </a:rPr>
              <a:t>1-Charger la donnée dans un </a:t>
            </a:r>
            <a:r>
              <a:rPr lang="fr-FR" sz="2400" cap="none" dirty="0" err="1">
                <a:latin typeface="Times New Roman" panose="02020603050405020304" pitchFamily="18" charset="0"/>
                <a:cs typeface="Times New Roman" panose="02020603050405020304" pitchFamily="18" charset="0"/>
              </a:rPr>
              <a:t>dataframe</a:t>
            </a:r>
            <a:r>
              <a:rPr lang="fr-FR" sz="2400" cap="none" dirty="0">
                <a:latin typeface="Times New Roman" panose="02020603050405020304" pitchFamily="18" charset="0"/>
                <a:cs typeface="Times New Roman" panose="02020603050405020304" pitchFamily="18" charset="0"/>
              </a:rPr>
              <a:t> nommé </a:t>
            </a:r>
            <a:r>
              <a:rPr lang="fr-FR" sz="2400" cap="none" dirty="0" err="1">
                <a:latin typeface="Times New Roman" panose="02020603050405020304" pitchFamily="18" charset="0"/>
                <a:cs typeface="Times New Roman" panose="02020603050405020304" pitchFamily="18" charset="0"/>
              </a:rPr>
              <a:t>df</a:t>
            </a:r>
            <a:r>
              <a:rPr lang="fr-FR" sz="2400" cap="none" dirty="0">
                <a:latin typeface="Times New Roman" panose="02020603050405020304" pitchFamily="18" charset="0"/>
                <a:cs typeface="Times New Roman" panose="02020603050405020304" pitchFamily="18" charset="0"/>
              </a:rPr>
              <a:t> à l’aide de </a:t>
            </a:r>
            <a:r>
              <a:rPr lang="fr-FR" sz="2400" u="sng" cap="none" dirty="0">
                <a:latin typeface="Times New Roman" panose="02020603050405020304" pitchFamily="18" charset="0"/>
                <a:cs typeface="Times New Roman" panose="02020603050405020304" pitchFamily="18" charset="0"/>
              </a:rPr>
              <a:t>la fonction </a:t>
            </a:r>
            <a:r>
              <a:rPr lang="fr-FR" sz="2400" u="sng" cap="none" dirty="0" err="1">
                <a:latin typeface="Times New Roman" panose="02020603050405020304" pitchFamily="18" charset="0"/>
                <a:cs typeface="Times New Roman" panose="02020603050405020304" pitchFamily="18" charset="0"/>
              </a:rPr>
              <a:t>read_csv</a:t>
            </a:r>
            <a:r>
              <a:rPr lang="fr-FR" sz="2400" u="sng" cap="none" dirty="0">
                <a:latin typeface="Times New Roman" panose="02020603050405020304" pitchFamily="18" charset="0"/>
                <a:cs typeface="Times New Roman" panose="02020603050405020304" pitchFamily="18" charset="0"/>
              </a:rPr>
              <a:t> de pandas</a:t>
            </a:r>
            <a:r>
              <a:rPr lang="fr-FR" sz="2400" cap="none" dirty="0">
                <a:latin typeface="Times New Roman" panose="02020603050405020304" pitchFamily="18" charset="0"/>
                <a:cs typeface="Times New Roman" panose="02020603050405020304" pitchFamily="18" charset="0"/>
              </a:rPr>
              <a:t>. veillez à choisir l’encodage qui convient et éventuellement de spécifier le séparateur, les noms de colonne du header etc. </a:t>
            </a:r>
            <a:endParaRPr lang="fr-FR" sz="2400" dirty="0"/>
          </a:p>
        </p:txBody>
      </p:sp>
      <p:sp>
        <p:nvSpPr>
          <p:cNvPr id="3" name="Espace réservé du contenu 2">
            <a:extLst>
              <a:ext uri="{FF2B5EF4-FFF2-40B4-BE49-F238E27FC236}">
                <a16:creationId xmlns:a16="http://schemas.microsoft.com/office/drawing/2014/main" id="{212DE183-235D-4DCA-B35A-F744568BC4D6}"/>
              </a:ext>
            </a:extLst>
          </p:cNvPr>
          <p:cNvSpPr>
            <a:spLocks noGrp="1"/>
          </p:cNvSpPr>
          <p:nvPr>
            <p:ph idx="1"/>
          </p:nvPr>
        </p:nvSpPr>
        <p:spPr>
          <a:xfrm>
            <a:off x="1335465" y="2202701"/>
            <a:ext cx="10522707" cy="3450613"/>
          </a:xfrm>
        </p:spPr>
        <p:txBody>
          <a:bodyPr>
            <a:normAutofit fontScale="85000" lnSpcReduction="20000"/>
          </a:bodyPr>
          <a:lstStyle/>
          <a:p>
            <a:pPr marL="0" indent="0" algn="ctr">
              <a:buNone/>
            </a:pPr>
            <a:r>
              <a:rPr lang="fr-FR" sz="2800" b="1" i="1" u="sng" dirty="0">
                <a:effectLst>
                  <a:outerShdw blurRad="38100" dist="38100" dir="2700000" algn="tl">
                    <a:srgbClr val="000000">
                      <a:alpha val="43137"/>
                    </a:srgbClr>
                  </a:outerShdw>
                </a:effectLst>
              </a:rPr>
              <a:t>CODE</a:t>
            </a:r>
            <a:endParaRPr lang="fr-FR" sz="2800" dirty="0"/>
          </a:p>
          <a:p>
            <a:pPr marL="0" indent="0">
              <a:buNone/>
            </a:pPr>
            <a:r>
              <a:rPr lang="fr-FR" sz="2800" dirty="0" err="1"/>
              <a:t>def</a:t>
            </a:r>
            <a:r>
              <a:rPr lang="fr-FR" sz="2800" dirty="0"/>
              <a:t> </a:t>
            </a:r>
            <a:r>
              <a:rPr lang="fr-FR" sz="2800" dirty="0" err="1"/>
              <a:t>chargerData</a:t>
            </a:r>
            <a:r>
              <a:rPr lang="fr-FR" sz="2800" dirty="0"/>
              <a:t>():</a:t>
            </a:r>
          </a:p>
          <a:p>
            <a:pPr marL="0" indent="0">
              <a:buNone/>
            </a:pPr>
            <a:r>
              <a:rPr lang="fr-FR" sz="2800" dirty="0"/>
              <a:t>    </a:t>
            </a:r>
            <a:r>
              <a:rPr lang="fr-FR" sz="2800" dirty="0" err="1"/>
              <a:t>urlToCsv</a:t>
            </a:r>
            <a:r>
              <a:rPr lang="fr-FR" sz="2800" dirty="0"/>
              <a:t> = 'netflix_shows.csv'</a:t>
            </a:r>
          </a:p>
          <a:p>
            <a:pPr marL="0" indent="0">
              <a:buNone/>
            </a:pPr>
            <a:r>
              <a:rPr lang="fr-FR" sz="2800" dirty="0"/>
              <a:t>    </a:t>
            </a:r>
            <a:r>
              <a:rPr lang="fr-FR" sz="2800" dirty="0" err="1"/>
              <a:t>df</a:t>
            </a:r>
            <a:r>
              <a:rPr lang="fr-FR" sz="2800" dirty="0"/>
              <a:t>=</a:t>
            </a:r>
            <a:r>
              <a:rPr lang="fr-FR" sz="2800" dirty="0" err="1"/>
              <a:t>pd.read_csv</a:t>
            </a:r>
            <a:r>
              <a:rPr lang="fr-FR" sz="2800" dirty="0"/>
              <a:t>(</a:t>
            </a:r>
            <a:r>
              <a:rPr lang="fr-FR" sz="2800" dirty="0" err="1"/>
              <a:t>urlToCsv</a:t>
            </a:r>
            <a:r>
              <a:rPr lang="fr-FR" sz="2800" dirty="0"/>
              <a:t>, sep=',', </a:t>
            </a:r>
            <a:r>
              <a:rPr lang="fr-FR" sz="2800" dirty="0" err="1"/>
              <a:t>encoding</a:t>
            </a:r>
            <a:r>
              <a:rPr lang="fr-FR" sz="2800" dirty="0"/>
              <a:t>='latin-1',header=0)</a:t>
            </a:r>
          </a:p>
          <a:p>
            <a:pPr marL="0" indent="0">
              <a:buNone/>
            </a:pPr>
            <a:r>
              <a:rPr lang="fr-FR" sz="2800" dirty="0"/>
              <a:t>    return </a:t>
            </a:r>
            <a:r>
              <a:rPr lang="fr-FR" sz="2800" dirty="0" err="1"/>
              <a:t>df</a:t>
            </a:r>
            <a:endParaRPr lang="fr-FR" sz="2800" dirty="0"/>
          </a:p>
          <a:p>
            <a:pPr marL="0" indent="0">
              <a:buNone/>
            </a:pPr>
            <a:endParaRPr lang="fr-FR" sz="2800" dirty="0"/>
          </a:p>
          <a:p>
            <a:pPr marL="0" indent="0">
              <a:buNone/>
            </a:pPr>
            <a:r>
              <a:rPr lang="fr-FR" sz="2800" dirty="0" err="1"/>
              <a:t>chargerData</a:t>
            </a:r>
            <a:r>
              <a:rPr lang="fr-FR" sz="2800" dirty="0"/>
              <a:t>().</a:t>
            </a:r>
            <a:r>
              <a:rPr lang="fr-FR" sz="2800" dirty="0" err="1"/>
              <a:t>head</a:t>
            </a:r>
            <a:r>
              <a:rPr lang="fr-FR" sz="2800" dirty="0"/>
              <a:t>(10)</a:t>
            </a:r>
          </a:p>
        </p:txBody>
      </p:sp>
    </p:spTree>
    <p:extLst>
      <p:ext uri="{BB962C8B-B14F-4D97-AF65-F5344CB8AC3E}">
        <p14:creationId xmlns:p14="http://schemas.microsoft.com/office/powerpoint/2010/main" val="25605181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A194EC1-F9C7-4A90-BA21-3C5E9CED18F9}"/>
              </a:ext>
            </a:extLst>
          </p:cNvPr>
          <p:cNvSpPr>
            <a:spLocks noGrp="1"/>
          </p:cNvSpPr>
          <p:nvPr>
            <p:ph type="title"/>
          </p:nvPr>
        </p:nvSpPr>
        <p:spPr>
          <a:xfrm>
            <a:off x="1294360" y="396706"/>
            <a:ext cx="9603275" cy="1049235"/>
          </a:xfrm>
        </p:spPr>
        <p:txBody>
          <a:bodyPr>
            <a:noAutofit/>
          </a:bodyPr>
          <a:lstStyle/>
          <a:p>
            <a:pPr algn="ctr"/>
            <a:r>
              <a:rPr lang="fr-FR" sz="4800" b="1" cap="none"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RESULTAT</a:t>
            </a:r>
          </a:p>
        </p:txBody>
      </p:sp>
      <p:pic>
        <p:nvPicPr>
          <p:cNvPr id="8" name="Image 7" descr="Une image contenant capture d’écran&#10;&#10;Description générée automatiquement">
            <a:extLst>
              <a:ext uri="{FF2B5EF4-FFF2-40B4-BE49-F238E27FC236}">
                <a16:creationId xmlns:a16="http://schemas.microsoft.com/office/drawing/2014/main" id="{EAFA771B-2B69-4246-9C2C-FF0B6D4AFACF}"/>
              </a:ext>
            </a:extLst>
          </p:cNvPr>
          <p:cNvPicPr>
            <a:picLocks noChangeAspect="1"/>
          </p:cNvPicPr>
          <p:nvPr/>
        </p:nvPicPr>
        <p:blipFill>
          <a:blip r:embed="rId2"/>
          <a:stretch>
            <a:fillRect/>
          </a:stretch>
        </p:blipFill>
        <p:spPr>
          <a:xfrm>
            <a:off x="1" y="1141224"/>
            <a:ext cx="12192000" cy="5513576"/>
          </a:xfrm>
          <a:prstGeom prst="rect">
            <a:avLst/>
          </a:prstGeom>
        </p:spPr>
      </p:pic>
    </p:spTree>
    <p:extLst>
      <p:ext uri="{BB962C8B-B14F-4D97-AF65-F5344CB8AC3E}">
        <p14:creationId xmlns:p14="http://schemas.microsoft.com/office/powerpoint/2010/main" val="9114381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6CD0DC2-197B-4E38-BE4D-2A261052F335}"/>
              </a:ext>
            </a:extLst>
          </p:cNvPr>
          <p:cNvSpPr>
            <a:spLocks noGrp="1"/>
          </p:cNvSpPr>
          <p:nvPr>
            <p:ph type="title"/>
          </p:nvPr>
        </p:nvSpPr>
        <p:spPr>
          <a:xfrm>
            <a:off x="1410892" y="178301"/>
            <a:ext cx="9603275" cy="1049235"/>
          </a:xfrm>
        </p:spPr>
        <p:txBody>
          <a:bodyPr/>
          <a:lstStyle/>
          <a:p>
            <a:pPr algn="ctr"/>
            <a:r>
              <a:rPr lang="fr-FR" cap="none" dirty="0"/>
              <a:t>2- Convertir le fichier csv en </a:t>
            </a:r>
            <a:r>
              <a:rPr lang="fr-FR" cap="none" dirty="0" err="1"/>
              <a:t>json</a:t>
            </a:r>
            <a:r>
              <a:rPr lang="fr-FR" cap="none" dirty="0"/>
              <a:t> </a:t>
            </a:r>
          </a:p>
        </p:txBody>
      </p:sp>
      <p:pic>
        <p:nvPicPr>
          <p:cNvPr id="13" name="Image 12" descr="Une image contenant noir, capture d’écran, moniteur, assis&#10;&#10;Description générée automatiquement">
            <a:extLst>
              <a:ext uri="{FF2B5EF4-FFF2-40B4-BE49-F238E27FC236}">
                <a16:creationId xmlns:a16="http://schemas.microsoft.com/office/drawing/2014/main" id="{8238BD3A-AC77-405F-B8AB-404AAA83DA84}"/>
              </a:ext>
            </a:extLst>
          </p:cNvPr>
          <p:cNvPicPr>
            <a:picLocks noChangeAspect="1"/>
          </p:cNvPicPr>
          <p:nvPr/>
        </p:nvPicPr>
        <p:blipFill>
          <a:blip r:embed="rId2"/>
          <a:stretch>
            <a:fillRect/>
          </a:stretch>
        </p:blipFill>
        <p:spPr>
          <a:xfrm>
            <a:off x="0" y="957899"/>
            <a:ext cx="12192000" cy="5721800"/>
          </a:xfrm>
          <a:prstGeom prst="rect">
            <a:avLst/>
          </a:prstGeom>
        </p:spPr>
      </p:pic>
    </p:spTree>
    <p:extLst>
      <p:ext uri="{BB962C8B-B14F-4D97-AF65-F5344CB8AC3E}">
        <p14:creationId xmlns:p14="http://schemas.microsoft.com/office/powerpoint/2010/main" val="12862969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9F7AB7E-0087-4709-BA0B-C7E411181CEF}"/>
              </a:ext>
            </a:extLst>
          </p:cNvPr>
          <p:cNvSpPr>
            <a:spLocks noGrp="1"/>
          </p:cNvSpPr>
          <p:nvPr>
            <p:ph type="title"/>
          </p:nvPr>
        </p:nvSpPr>
        <p:spPr/>
        <p:txBody>
          <a:bodyPr vert="horz" lIns="91440" tIns="45720" rIns="91440" bIns="45720" rtlCol="0" anchor="t">
            <a:noAutofit/>
          </a:bodyPr>
          <a:lstStyle/>
          <a:p>
            <a:pPr algn="ctr"/>
            <a:r>
              <a:rPr lang="fr-FR" sz="4800" b="1" cap="none"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Résultat</a:t>
            </a:r>
          </a:p>
        </p:txBody>
      </p:sp>
      <p:pic>
        <p:nvPicPr>
          <p:cNvPr id="7" name="Espace réservé du contenu 6" descr="Une image contenant capture d’écran&#10;&#10;Description générée automatiquement">
            <a:extLst>
              <a:ext uri="{FF2B5EF4-FFF2-40B4-BE49-F238E27FC236}">
                <a16:creationId xmlns:a16="http://schemas.microsoft.com/office/drawing/2014/main" id="{0FD4DD29-6389-43D1-BD18-3BA0C2587990}"/>
              </a:ext>
            </a:extLst>
          </p:cNvPr>
          <p:cNvPicPr>
            <a:picLocks noGrp="1" noChangeAspect="1"/>
          </p:cNvPicPr>
          <p:nvPr>
            <p:ph idx="1"/>
          </p:nvPr>
        </p:nvPicPr>
        <p:blipFill>
          <a:blip r:embed="rId2"/>
          <a:stretch>
            <a:fillRect/>
          </a:stretch>
        </p:blipFill>
        <p:spPr>
          <a:xfrm>
            <a:off x="891563" y="2593975"/>
            <a:ext cx="10408873" cy="2727325"/>
          </a:xfrm>
        </p:spPr>
      </p:pic>
      <p:sp>
        <p:nvSpPr>
          <p:cNvPr id="10" name="Ellipse 9">
            <a:extLst>
              <a:ext uri="{FF2B5EF4-FFF2-40B4-BE49-F238E27FC236}">
                <a16:creationId xmlns:a16="http://schemas.microsoft.com/office/drawing/2014/main" id="{CFC6CEA1-329F-430B-9BFD-74CAFA448EEA}"/>
              </a:ext>
            </a:extLst>
          </p:cNvPr>
          <p:cNvSpPr/>
          <p:nvPr/>
        </p:nvSpPr>
        <p:spPr>
          <a:xfrm>
            <a:off x="7734300" y="2274623"/>
            <a:ext cx="2763082" cy="3135577"/>
          </a:xfrm>
          <a:prstGeom prst="ellipse">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Tree>
    <p:extLst>
      <p:ext uri="{BB962C8B-B14F-4D97-AF65-F5344CB8AC3E}">
        <p14:creationId xmlns:p14="http://schemas.microsoft.com/office/powerpoint/2010/main" val="4050906697"/>
      </p:ext>
    </p:extLst>
  </p:cSld>
  <p:clrMapOvr>
    <a:masterClrMapping/>
  </p:clrMapOvr>
</p:sld>
</file>

<file path=ppt/theme/theme1.xml><?xml version="1.0" encoding="utf-8"?>
<a:theme xmlns:a="http://schemas.openxmlformats.org/drawingml/2006/main" name="Galerie">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otalTime>127</TotalTime>
  <Words>531</Words>
  <Application>Microsoft Office PowerPoint</Application>
  <PresentationFormat>Grand écran</PresentationFormat>
  <Paragraphs>45</Paragraphs>
  <Slides>26</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26</vt:i4>
      </vt:variant>
    </vt:vector>
  </HeadingPairs>
  <TitlesOfParts>
    <vt:vector size="31" baseType="lpstr">
      <vt:lpstr>Arial</vt:lpstr>
      <vt:lpstr>Gill Sans MT</vt:lpstr>
      <vt:lpstr>Times New Roman</vt:lpstr>
      <vt:lpstr>Wingdings</vt:lpstr>
      <vt:lpstr>Galerie</vt:lpstr>
      <vt:lpstr>PROJET ElASTICSEARCH </vt:lpstr>
      <vt:lpstr>Présentation PowerPoint</vt:lpstr>
      <vt:lpstr>Les outils utilisés</vt:lpstr>
      <vt:lpstr>Partie 1 : Indexation de données au format csv</vt:lpstr>
      <vt:lpstr>Présentation PowerPoint</vt:lpstr>
      <vt:lpstr>1-Charger la donnée dans un dataframe nommé df à l’aide de la fonction read_csv de pandas. veillez à choisir l’encodage qui convient et éventuellement de spécifier le séparateur, les noms de colonne du header etc. </vt:lpstr>
      <vt:lpstr>RESULTAT</vt:lpstr>
      <vt:lpstr>2- Convertir le fichier csv en json </vt:lpstr>
      <vt:lpstr>Résultat</vt:lpstr>
      <vt:lpstr>Présentation PowerPoint</vt:lpstr>
      <vt:lpstr> 3.Indexer le fichier json dans elasticsearch dans l’index dénommé series et le type dénommé serie</vt:lpstr>
      <vt:lpstr>Présentation PowerPoint</vt:lpstr>
      <vt:lpstr>4. Visualisez la donnée dans Kibana et créer un tableau de bord (avec des champs que vous aurez choisi en justifiant scrupuleusement) que vous exporterez au format json que vous inclurez dans l’archive susmentionnée plus haut. Quel est le nombre de documents qui en ressort ? </vt:lpstr>
      <vt:lpstr>Présentation PowerPoint</vt:lpstr>
      <vt:lpstr>Présentation PowerPoint</vt:lpstr>
      <vt:lpstr>1) Rendez-vous à l’url suivante à savoir 'https://www.allrecipes.com/recipes/96/salad/'. Utiliser la fonction GET du module requests afin d’interroger le site web et de retourner la page web html.</vt:lpstr>
      <vt:lpstr>RÉSULTAT</vt:lpstr>
      <vt:lpstr>2) A l’aide du module beautiful soup, parsez la page html et y extraire par type de salade, les calories (de type integer), la description (de type text), le submitter (de type text) ainsi que le titre i.e. title (de type text) et les ingrédients (type nested ou text au choix). Vous veillerez si possible à ce que le mapping soit imposé avec ces types (utilisez si nécessaires les versions 6.xx de ElasticSearch et Kibana). </vt:lpstr>
      <vt:lpstr>Présentation PowerPoint</vt:lpstr>
      <vt:lpstr>RESULTAT</vt:lpstr>
      <vt:lpstr>3) Ecrire une fonction vous permettant de vous connecter à ElasticSearch. Dans le cas où la connexion est réussie vous afficherez “Vous êtes connecté” et dans le cas contraire, vous afficherez que “Vous n’êtes pas connecté” </vt:lpstr>
      <vt:lpstr>RÉSULTAT</vt:lpstr>
      <vt:lpstr>4) Ecrire une fonction permettant de créer un index denommé recipes et un type qui s’appelle recipe. </vt:lpstr>
      <vt:lpstr>5) Ecrire une fonction permettant de stocker les données récupérées sur le Web dans ElasticSearch. </vt:lpstr>
      <vt:lpstr>6) Recherchez dans la base de données ElasticSearch via une fonction Python, toutes les salades dont le nombre de calories est 102 ainsi que les salades dont le titre commence par la lettre S et enfin celles dont le titre contient le mot « Awesome »  . </vt:lpstr>
      <vt:lpstr>Fin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PROJET ElASTICSEARCH</dc:title>
  <dc:creator>youssef</dc:creator>
  <cp:lastModifiedBy>youssef</cp:lastModifiedBy>
  <cp:revision>11</cp:revision>
  <dcterms:created xsi:type="dcterms:W3CDTF">2020-02-13T11:55:08Z</dcterms:created>
  <dcterms:modified xsi:type="dcterms:W3CDTF">2020-03-23T23:10:52Z</dcterms:modified>
</cp:coreProperties>
</file>