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3"/>
  </p:notesMasterIdLst>
  <p:sldIdLst>
    <p:sldId id="275" r:id="rId2"/>
    <p:sldId id="304" r:id="rId3"/>
    <p:sldId id="281" r:id="rId4"/>
    <p:sldId id="280" r:id="rId5"/>
    <p:sldId id="257" r:id="rId6"/>
    <p:sldId id="282" r:id="rId7"/>
    <p:sldId id="305" r:id="rId8"/>
    <p:sldId id="258" r:id="rId9"/>
    <p:sldId id="296" r:id="rId10"/>
    <p:sldId id="295" r:id="rId11"/>
    <p:sldId id="294" r:id="rId12"/>
    <p:sldId id="285" r:id="rId13"/>
    <p:sldId id="259" r:id="rId14"/>
    <p:sldId id="261" r:id="rId15"/>
    <p:sldId id="306" r:id="rId16"/>
    <p:sldId id="264" r:id="rId17"/>
    <p:sldId id="265" r:id="rId18"/>
    <p:sldId id="292" r:id="rId19"/>
    <p:sldId id="286" r:id="rId20"/>
    <p:sldId id="269" r:id="rId21"/>
    <p:sldId id="270" r:id="rId22"/>
    <p:sldId id="271" r:id="rId23"/>
    <p:sldId id="290" r:id="rId24"/>
    <p:sldId id="288" r:id="rId25"/>
    <p:sldId id="291" r:id="rId26"/>
    <p:sldId id="267" r:id="rId27"/>
    <p:sldId id="293" r:id="rId28"/>
    <p:sldId id="272" r:id="rId29"/>
    <p:sldId id="289" r:id="rId30"/>
    <p:sldId id="273" r:id="rId31"/>
    <p:sldId id="27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97" autoAdjust="0"/>
    <p:restoredTop sz="94660"/>
  </p:normalViewPr>
  <p:slideViewPr>
    <p:cSldViewPr>
      <p:cViewPr varScale="1">
        <p:scale>
          <a:sx n="81" d="100"/>
          <a:sy n="81" d="100"/>
        </p:scale>
        <p:origin x="-82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320990-7346-4D00-8D4D-1E658519C770}" type="datetimeFigureOut">
              <a:rPr lang="en-US" smtClean="0"/>
              <a:pPr/>
              <a:t>5/22/2019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01586A-2C5E-4563-B400-819015CFF66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98272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12487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139660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62715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516732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17733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193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680016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57376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23698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6132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8230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461947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3485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6381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499314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5/22/2019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9464974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Iris_recognition" TargetMode="External"/><Relationship Id="rId2" Type="http://schemas.openxmlformats.org/officeDocument/2006/relationships/hyperlink" Target="http://www.cl.cam.ac.uk/"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seminars4u.com/"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pPr algn="ctr"/>
            <a:r>
              <a:rPr lang="en-IN" sz="2700" b="1" dirty="0">
                <a:solidFill>
                  <a:srgbClr val="C00000"/>
                </a:solidFill>
                <a:latin typeface="Times New Roman" panose="02020603050405020304" pitchFamily="18" charset="0"/>
                <a:cs typeface="Times New Roman" panose="02020603050405020304" pitchFamily="18" charset="0"/>
              </a:rPr>
              <a:t>Presentation 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sz="3100" dirty="0">
                <a:solidFill>
                  <a:srgbClr val="FFC000"/>
                </a:solidFill>
                <a:latin typeface="Times New Roman" panose="02020603050405020304" pitchFamily="18" charset="0"/>
                <a:cs typeface="Times New Roman" panose="02020603050405020304" pitchFamily="18" charset="0"/>
              </a:rPr>
              <a:t>Human Identification Using Iris Recognition</a:t>
            </a:r>
          </a:p>
        </p:txBody>
      </p:sp>
      <p:sp>
        <p:nvSpPr>
          <p:cNvPr id="3" name="Content Placeholder 2"/>
          <p:cNvSpPr>
            <a:spLocks noGrp="1"/>
          </p:cNvSpPr>
          <p:nvPr>
            <p:ph idx="1"/>
          </p:nvPr>
        </p:nvSpPr>
        <p:spPr>
          <a:xfrm>
            <a:off x="76200" y="1066800"/>
            <a:ext cx="8991600" cy="5791200"/>
          </a:xfrm>
        </p:spPr>
        <p:txBody>
          <a:bodyPr>
            <a:normAutofit fontScale="25000" lnSpcReduction="20000"/>
          </a:bodyPr>
          <a:lstStyle/>
          <a:p>
            <a:pPr marL="0" indent="0" algn="ctr">
              <a:buNone/>
            </a:pPr>
            <a:endParaRPr lang="en-IN" sz="2000" dirty="0">
              <a:solidFill>
                <a:srgbClr val="7030A0"/>
              </a:solidFill>
            </a:endParaRPr>
          </a:p>
          <a:p>
            <a:pPr marL="0" indent="0" algn="ctr">
              <a:buNone/>
            </a:pPr>
            <a:r>
              <a:rPr lang="en-IN" sz="4800" dirty="0">
                <a:solidFill>
                  <a:srgbClr val="002060"/>
                </a:solidFill>
              </a:rPr>
              <a:t>OF </a:t>
            </a:r>
          </a:p>
          <a:p>
            <a:pPr marL="0" indent="0" algn="ctr">
              <a:buNone/>
            </a:pPr>
            <a:r>
              <a:rPr lang="en-IN" sz="4800" dirty="0">
                <a:solidFill>
                  <a:srgbClr val="002060"/>
                </a:solidFill>
              </a:rPr>
              <a:t>BACHELOR OF TECHNOLOGY</a:t>
            </a:r>
          </a:p>
          <a:p>
            <a:pPr marL="0" indent="0" algn="ctr">
              <a:buNone/>
            </a:pPr>
            <a:r>
              <a:rPr lang="en-IN" sz="4800" dirty="0">
                <a:solidFill>
                  <a:srgbClr val="002060"/>
                </a:solidFill>
              </a:rPr>
              <a:t>IN</a:t>
            </a:r>
          </a:p>
          <a:p>
            <a:pPr marL="0" indent="0" algn="ctr">
              <a:buNone/>
            </a:pPr>
            <a:r>
              <a:rPr lang="en-IN" sz="4800" dirty="0">
                <a:solidFill>
                  <a:srgbClr val="7030A0"/>
                </a:solidFill>
              </a:rPr>
              <a:t>INFORMATION TECHNOLOGY</a:t>
            </a:r>
          </a:p>
          <a:p>
            <a:pPr marL="0" indent="0" algn="ctr">
              <a:buNone/>
            </a:pPr>
            <a:r>
              <a:rPr lang="en-IN" sz="4800" dirty="0">
                <a:solidFill>
                  <a:srgbClr val="7030A0"/>
                </a:solidFill>
              </a:rPr>
              <a:t>By</a:t>
            </a:r>
          </a:p>
          <a:p>
            <a:pPr marL="0" indent="0" algn="ctr">
              <a:buNone/>
            </a:pPr>
            <a:r>
              <a:rPr lang="en-IN" sz="5600" dirty="0">
                <a:solidFill>
                  <a:srgbClr val="0070C0"/>
                </a:solidFill>
              </a:rPr>
              <a:t>AADARSH PANDEY(10200215001)       </a:t>
            </a:r>
            <a:r>
              <a:rPr lang="en-US" sz="5600" dirty="0">
                <a:solidFill>
                  <a:srgbClr val="0070C0"/>
                </a:solidFill>
              </a:rPr>
              <a:t>ABHISHEK GHOSH (10200215003)</a:t>
            </a:r>
            <a:endParaRPr lang="en-IN" sz="5600" dirty="0">
              <a:solidFill>
                <a:srgbClr val="0070C0"/>
              </a:solidFill>
            </a:endParaRPr>
          </a:p>
          <a:p>
            <a:pPr marL="0" indent="0" algn="ctr">
              <a:buNone/>
            </a:pPr>
            <a:r>
              <a:rPr lang="en-IN" sz="5600" dirty="0">
                <a:solidFill>
                  <a:srgbClr val="0070C0"/>
                </a:solidFill>
              </a:rPr>
              <a:t>AYAN CHOWDHURY(10200215011)        BISHAL MUKHERJEE(10200215014)</a:t>
            </a:r>
            <a:endParaRPr lang="en-IN" sz="5600" dirty="0">
              <a:solidFill>
                <a:srgbClr val="7030A0"/>
              </a:solidFill>
              <a:latin typeface="Times New Roman" panose="02020603050405020304" pitchFamily="18" charset="0"/>
              <a:cs typeface="Times New Roman" panose="02020603050405020304" pitchFamily="18" charset="0"/>
            </a:endParaRPr>
          </a:p>
          <a:p>
            <a:pPr marL="0" indent="0" algn="ctr">
              <a:buNone/>
            </a:pPr>
            <a:r>
              <a:rPr lang="en-IN" sz="5600" dirty="0">
                <a:solidFill>
                  <a:srgbClr val="7030A0"/>
                </a:solidFill>
                <a:latin typeface="Times New Roman" panose="02020603050405020304" pitchFamily="18" charset="0"/>
                <a:cs typeface="Times New Roman" panose="02020603050405020304" pitchFamily="18" charset="0"/>
              </a:rPr>
              <a:t>Under the Guidance of</a:t>
            </a:r>
          </a:p>
          <a:p>
            <a:pPr marL="0" indent="0" algn="ctr">
              <a:buNone/>
            </a:pPr>
            <a:r>
              <a:rPr lang="en-IN" sz="5600" dirty="0" err="1">
                <a:solidFill>
                  <a:schemeClr val="accent6"/>
                </a:solidFill>
              </a:rPr>
              <a:t>Dr.</a:t>
            </a:r>
            <a:r>
              <a:rPr lang="en-IN" sz="5600" dirty="0">
                <a:solidFill>
                  <a:schemeClr val="accent6"/>
                </a:solidFill>
              </a:rPr>
              <a:t> SATYENDRA NATH MONDAL</a:t>
            </a:r>
          </a:p>
          <a:p>
            <a:pPr marL="0" indent="0" algn="ctr">
              <a:buNone/>
            </a:pPr>
            <a:endParaRPr lang="en-IN" sz="2900" dirty="0">
              <a:solidFill>
                <a:srgbClr val="0070C0"/>
              </a:solidFill>
            </a:endParaRPr>
          </a:p>
          <a:p>
            <a:pPr marL="0" indent="0" algn="ctr">
              <a:buNone/>
            </a:pPr>
            <a:endParaRPr lang="en-IN" dirty="0">
              <a:solidFill>
                <a:srgbClr val="0070C0"/>
              </a:solidFill>
            </a:endParaRPr>
          </a:p>
          <a:p>
            <a:pPr marL="0" indent="0" algn="ctr">
              <a:buNone/>
            </a:pPr>
            <a:endParaRPr lang="en-IN" sz="2800" b="1" dirty="0">
              <a:latin typeface="Times New Roman" panose="02020603050405020304" pitchFamily="18" charset="0"/>
              <a:cs typeface="Times New Roman" panose="02020603050405020304" pitchFamily="18" charset="0"/>
            </a:endParaRPr>
          </a:p>
          <a:p>
            <a:pPr marL="0" indent="0" algn="ctr">
              <a:buNone/>
            </a:pPr>
            <a:endParaRPr lang="en-IN" sz="2800" b="1" dirty="0">
              <a:latin typeface="Times New Roman" panose="02020603050405020304" pitchFamily="18" charset="0"/>
              <a:cs typeface="Times New Roman" panose="02020603050405020304" pitchFamily="18" charset="0"/>
            </a:endParaRPr>
          </a:p>
          <a:p>
            <a:pPr marL="0" indent="0" algn="ctr">
              <a:buNone/>
            </a:pPr>
            <a:endParaRPr lang="en-IN" sz="2800" b="1" dirty="0">
              <a:latin typeface="Times New Roman" panose="02020603050405020304" pitchFamily="18" charset="0"/>
              <a:cs typeface="Times New Roman" panose="02020603050405020304" pitchFamily="18" charset="0"/>
            </a:endParaRPr>
          </a:p>
          <a:p>
            <a:pPr marL="0" indent="0" algn="ctr">
              <a:buNone/>
            </a:pPr>
            <a:endParaRPr lang="en-IN" sz="2800" b="1" dirty="0">
              <a:latin typeface="Times New Roman" panose="02020603050405020304" pitchFamily="18" charset="0"/>
              <a:cs typeface="Times New Roman" panose="02020603050405020304" pitchFamily="18" charset="0"/>
            </a:endParaRPr>
          </a:p>
          <a:p>
            <a:pPr marL="0" indent="0" algn="ctr">
              <a:buNone/>
            </a:pPr>
            <a:endParaRPr lang="en-IN" sz="2800" b="1" dirty="0">
              <a:latin typeface="Times New Roman" panose="02020603050405020304" pitchFamily="18" charset="0"/>
              <a:cs typeface="Times New Roman" panose="02020603050405020304" pitchFamily="18" charset="0"/>
            </a:endParaRPr>
          </a:p>
          <a:p>
            <a:pPr marL="0" indent="0" algn="ctr">
              <a:buNone/>
            </a:pPr>
            <a:endParaRPr lang="en-IN" sz="2800" b="1" dirty="0">
              <a:latin typeface="Times New Roman" panose="02020603050405020304" pitchFamily="18" charset="0"/>
              <a:cs typeface="Times New Roman" panose="02020603050405020304" pitchFamily="18" charset="0"/>
            </a:endParaRPr>
          </a:p>
          <a:p>
            <a:pPr marL="0" indent="0" algn="ctr">
              <a:buNone/>
            </a:pPr>
            <a:r>
              <a:rPr lang="en-IN" sz="8000" b="1" dirty="0">
                <a:latin typeface="Times New Roman" panose="02020603050405020304" pitchFamily="18" charset="0"/>
                <a:cs typeface="Times New Roman" panose="02020603050405020304" pitchFamily="18" charset="0"/>
              </a:rPr>
              <a:t>Department of Information Technology</a:t>
            </a:r>
          </a:p>
          <a:p>
            <a:pPr marL="0" indent="0" algn="ctr">
              <a:buNone/>
            </a:pPr>
            <a:r>
              <a:rPr lang="en-IN" sz="8000" dirty="0" err="1">
                <a:latin typeface="Times New Roman" panose="02020603050405020304" pitchFamily="18" charset="0"/>
                <a:cs typeface="Times New Roman" panose="02020603050405020304" pitchFamily="18" charset="0"/>
              </a:rPr>
              <a:t>Kalyani</a:t>
            </a:r>
            <a:r>
              <a:rPr lang="en-IN" sz="8000" dirty="0">
                <a:latin typeface="Times New Roman" panose="02020603050405020304" pitchFamily="18" charset="0"/>
                <a:cs typeface="Times New Roman" panose="02020603050405020304" pitchFamily="18" charset="0"/>
              </a:rPr>
              <a:t> Government Engineering College</a:t>
            </a:r>
          </a:p>
          <a:p>
            <a:pPr marL="0" indent="0" algn="ctr">
              <a:buNone/>
            </a:pPr>
            <a:r>
              <a:rPr lang="en-IN" sz="8000" dirty="0">
                <a:latin typeface="Times New Roman" panose="02020603050405020304" pitchFamily="18" charset="0"/>
                <a:cs typeface="Times New Roman" panose="02020603050405020304" pitchFamily="18" charset="0"/>
              </a:rPr>
              <a:t>2018-2019</a:t>
            </a:r>
          </a:p>
        </p:txBody>
      </p:sp>
      <p:pic>
        <p:nvPicPr>
          <p:cNvPr id="11" name="image1.jpeg"/>
          <p:cNvPicPr/>
          <p:nvPr/>
        </p:nvPicPr>
        <p:blipFill>
          <a:blip r:embed="rId2" cstate="print"/>
          <a:stretch>
            <a:fillRect/>
          </a:stretch>
        </p:blipFill>
        <p:spPr>
          <a:xfrm>
            <a:off x="3848100" y="4114800"/>
            <a:ext cx="1447800" cy="1371600"/>
          </a:xfrm>
          <a:prstGeom prst="rect">
            <a:avLst/>
          </a:prstGeom>
        </p:spPr>
      </p:pic>
      <p:pic>
        <p:nvPicPr>
          <p:cNvPr id="13" name="Content Placeholder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329056" y="5486400"/>
            <a:ext cx="1814944" cy="1371600"/>
          </a:xfrm>
          <a:prstGeom prst="rect">
            <a:avLst/>
          </a:prstGeom>
          <a:effectLst>
            <a:softEdge rad="317500"/>
          </a:effectLst>
        </p:spPr>
      </p:pic>
    </p:spTree>
    <p:extLst>
      <p:ext uri="{BB962C8B-B14F-4D97-AF65-F5344CB8AC3E}">
        <p14:creationId xmlns:p14="http://schemas.microsoft.com/office/powerpoint/2010/main" xmlns="" val="999984981"/>
      </p:ext>
    </p:extLst>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SUS\AppData\Local\Microsoft\Windows\INetCache\Content.Word\Screenshot (139).png"/>
          <p:cNvPicPr/>
          <p:nvPr/>
        </p:nvPicPr>
        <p:blipFill>
          <a:blip r:embed="rId2" cstate="print"/>
          <a:srcRect/>
          <a:stretch>
            <a:fillRect/>
          </a:stretch>
        </p:blipFill>
        <p:spPr bwMode="auto">
          <a:xfrm>
            <a:off x="152400" y="2586182"/>
            <a:ext cx="6553200" cy="4267200"/>
          </a:xfrm>
          <a:prstGeom prst="rect">
            <a:avLst/>
          </a:prstGeom>
          <a:noFill/>
          <a:ln w="9525">
            <a:noFill/>
            <a:miter lim="800000"/>
            <a:headEnd/>
            <a:tailEnd/>
          </a:ln>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9526" y="-34636"/>
            <a:ext cx="6520873" cy="2404912"/>
          </a:xfrm>
          <a:prstGeom prst="rect">
            <a:avLst/>
          </a:prstGeom>
        </p:spPr>
      </p:pic>
      <p:pic>
        <p:nvPicPr>
          <p:cNvPr id="6" name="Content Placeholder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315200" y="4110182"/>
            <a:ext cx="1613284" cy="1219200"/>
          </a:xfrm>
          <a:prstGeom prst="rect">
            <a:avLst/>
          </a:prstGeom>
          <a:effectLst>
            <a:softEdge rad="317500"/>
          </a:effectLst>
        </p:spPr>
      </p:pic>
    </p:spTree>
    <p:extLst>
      <p:ext uri="{BB962C8B-B14F-4D97-AF65-F5344CB8AC3E}">
        <p14:creationId xmlns:p14="http://schemas.microsoft.com/office/powerpoint/2010/main" xmlns="" val="1142195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086601" cy="685800"/>
          </a:xfrm>
        </p:spPr>
        <p:txBody>
          <a:bodyPr>
            <a:normAutofit fontScale="90000"/>
          </a:bodyPr>
          <a:lstStyle/>
          <a:p>
            <a:r>
              <a:rPr lang="en-IN" dirty="0" smtClean="0"/>
              <a:t>Detailed Overview </a:t>
            </a:r>
            <a:r>
              <a:rPr lang="en-IN" dirty="0"/>
              <a:t>of System Model</a:t>
            </a:r>
          </a:p>
        </p:txBody>
      </p:sp>
      <p:pic>
        <p:nvPicPr>
          <p:cNvPr id="4" name="Content Placeholder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772400" y="4495800"/>
            <a:ext cx="1613284" cy="1219200"/>
          </a:xfrm>
          <a:prstGeom prst="rect">
            <a:avLst/>
          </a:prstGeom>
          <a:effectLst>
            <a:softEdge rad="317500"/>
          </a:effectLst>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00586" y="1371600"/>
            <a:ext cx="4323814" cy="493023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24400" y="1861127"/>
            <a:ext cx="3202464" cy="4549236"/>
          </a:xfrm>
          <a:prstGeom prst="rect">
            <a:avLst/>
          </a:prstGeom>
        </p:spPr>
      </p:pic>
    </p:spTree>
    <p:extLst>
      <p:ext uri="{BB962C8B-B14F-4D97-AF65-F5344CB8AC3E}">
        <p14:creationId xmlns:p14="http://schemas.microsoft.com/office/powerpoint/2010/main" xmlns="" val="95577076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0"/>
            <a:ext cx="6172200" cy="1752600"/>
          </a:xfrm>
        </p:spPr>
        <p:txBody>
          <a:bodyPr/>
          <a:lstStyle/>
          <a:p>
            <a:pPr algn="ctr"/>
            <a:r>
              <a:rPr lang="en-IN" dirty="0"/>
              <a:t>SEGMENTATION</a:t>
            </a:r>
          </a:p>
        </p:txBody>
      </p:sp>
      <p:pic>
        <p:nvPicPr>
          <p:cNvPr id="4" name="Content Placeholder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extLst>
      <p:ext uri="{BB962C8B-B14F-4D97-AF65-F5344CB8AC3E}">
        <p14:creationId xmlns:p14="http://schemas.microsoft.com/office/powerpoint/2010/main" xmlns="" val="1990287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05000"/>
            <a:ext cx="5334000" cy="2438401"/>
          </a:xfrm>
        </p:spPr>
        <p:txBody>
          <a:bodyPr>
            <a:normAutofit fontScale="85000" lnSpcReduction="10000"/>
          </a:bodyPr>
          <a:lstStyle/>
          <a:p>
            <a:r>
              <a:rPr lang="en-IN" sz="2000" dirty="0"/>
              <a:t>Isolate the actual iris region from eyelids and eyelashes</a:t>
            </a:r>
          </a:p>
          <a:p>
            <a:r>
              <a:rPr lang="en-IN" sz="2000" dirty="0"/>
              <a:t>Methods used according to Proposed Principle </a:t>
            </a:r>
          </a:p>
          <a:p>
            <a:pPr>
              <a:buNone/>
            </a:pPr>
            <a:r>
              <a:rPr lang="en-IN" sz="2000" dirty="0"/>
              <a:t>	</a:t>
            </a:r>
            <a:r>
              <a:rPr lang="en-US" sz="2000" dirty="0"/>
              <a:t>Circle Hough Transform</a:t>
            </a:r>
          </a:p>
          <a:p>
            <a:r>
              <a:rPr lang="en-IN" sz="2000" dirty="0"/>
              <a:t>Problems with Segmentation</a:t>
            </a:r>
          </a:p>
          <a:p>
            <a:pPr>
              <a:buNone/>
            </a:pPr>
            <a:r>
              <a:rPr lang="en-IN" sz="2000" dirty="0"/>
              <a:t>	Orientation of the eye image</a:t>
            </a:r>
          </a:p>
          <a:p>
            <a:pPr>
              <a:buNone/>
            </a:pPr>
            <a:r>
              <a:rPr lang="en-IN" sz="2000" dirty="0"/>
              <a:t>	Low contrast between iris and pupil</a:t>
            </a:r>
          </a:p>
        </p:txBody>
      </p:sp>
      <p:sp>
        <p:nvSpPr>
          <p:cNvPr id="6" name="Content Placeholder 2"/>
          <p:cNvSpPr txBox="1">
            <a:spLocks/>
          </p:cNvSpPr>
          <p:nvPr/>
        </p:nvSpPr>
        <p:spPr>
          <a:xfrm>
            <a:off x="533400" y="4419600"/>
            <a:ext cx="7010400" cy="1676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sz="2000" b="0" i="0" u="none" strike="noStrike" kern="1200" cap="none" spc="0" normalizeH="0" baseline="0" noProof="0" dirty="0">
                <a:ln>
                  <a:noFill/>
                </a:ln>
                <a:solidFill>
                  <a:schemeClr val="tx1"/>
                </a:solidFill>
                <a:effectLst/>
                <a:uLnTx/>
                <a:uFillTx/>
                <a:latin typeface="+mn-lt"/>
                <a:ea typeface="+mn-ea"/>
                <a:cs typeface="+mn-cs"/>
              </a:rPr>
              <a:t>Most work on iris segmentation is a variation and enhancement of </a:t>
            </a:r>
            <a:r>
              <a:rPr kumimoji="0" lang="en-IN" sz="2000" b="0" i="0" u="none" strike="noStrike" kern="1200" cap="none" spc="0" normalizeH="0" baseline="0" noProof="0" dirty="0" err="1">
                <a:ln>
                  <a:noFill/>
                </a:ln>
                <a:solidFill>
                  <a:schemeClr val="tx1"/>
                </a:solidFill>
                <a:effectLst/>
                <a:uLnTx/>
                <a:uFillTx/>
                <a:latin typeface="+mn-lt"/>
                <a:ea typeface="+mn-ea"/>
                <a:cs typeface="+mn-cs"/>
              </a:rPr>
              <a:t>Wildes</a:t>
            </a:r>
            <a:r>
              <a:rPr kumimoji="0" lang="en-IN" sz="2000" b="0" i="0" u="none" strike="noStrike" kern="1200" cap="none" spc="0" normalizeH="0" baseline="0" noProof="0" dirty="0">
                <a:ln>
                  <a:noFill/>
                </a:ln>
                <a:solidFill>
                  <a:schemeClr val="tx1"/>
                </a:solidFill>
                <a:effectLst/>
                <a:uLnTx/>
                <a:uFillTx/>
                <a:latin typeface="+mn-lt"/>
                <a:ea typeface="+mn-ea"/>
                <a:cs typeface="+mn-cs"/>
              </a:rPr>
              <a:t>’ approach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2000" b="0" i="0" u="none" strike="noStrike" kern="1200" cap="none" spc="0" normalizeH="0" baseline="0" noProof="0" dirty="0">
                <a:ln>
                  <a:noFill/>
                </a:ln>
                <a:solidFill>
                  <a:schemeClr val="tx1"/>
                </a:solidFill>
                <a:effectLst/>
                <a:uLnTx/>
                <a:uFillTx/>
                <a:latin typeface="+mn-lt"/>
                <a:ea typeface="+mn-ea"/>
                <a:cs typeface="+mn-cs"/>
              </a:rPr>
              <a:t>      *</a:t>
            </a:r>
            <a:r>
              <a:rPr kumimoji="0" lang="en-IN" sz="2000" b="0" i="0" u="none" strike="noStrike" kern="1200" cap="none" spc="0" normalizeH="0" baseline="0" noProof="0" dirty="0" err="1">
                <a:ln>
                  <a:noFill/>
                </a:ln>
                <a:solidFill>
                  <a:schemeClr val="tx1"/>
                </a:solidFill>
                <a:effectLst/>
                <a:uLnTx/>
                <a:uFillTx/>
                <a:latin typeface="+mn-lt"/>
                <a:ea typeface="+mn-ea"/>
                <a:cs typeface="+mn-cs"/>
              </a:rPr>
              <a:t>Wildes</a:t>
            </a:r>
            <a:r>
              <a:rPr kumimoji="0" lang="en-IN" sz="2000" b="0" i="0" u="none" strike="noStrike" kern="1200" cap="none" spc="0" normalizeH="0" baseline="0" noProof="0" dirty="0">
                <a:ln>
                  <a:noFill/>
                </a:ln>
                <a:solidFill>
                  <a:schemeClr val="tx1"/>
                </a:solidFill>
                <a:effectLst/>
                <a:uLnTx/>
                <a:uFillTx/>
                <a:latin typeface="+mn-lt"/>
                <a:ea typeface="+mn-ea"/>
                <a:cs typeface="+mn-cs"/>
              </a:rPr>
              <a:t> first detects edges in the eye image and then applies a circular Hough </a:t>
            </a:r>
            <a:r>
              <a:rPr kumimoji="0" lang="en-IN" sz="2000" b="0" i="0" u="none" strike="noStrike" kern="1200" cap="none" spc="0" normalizeH="0" baseline="0" noProof="0" dirty="0" err="1">
                <a:ln>
                  <a:noFill/>
                </a:ln>
                <a:solidFill>
                  <a:schemeClr val="tx1"/>
                </a:solidFill>
                <a:effectLst/>
                <a:uLnTx/>
                <a:uFillTx/>
                <a:latin typeface="+mn-lt"/>
                <a:ea typeface="+mn-ea"/>
                <a:cs typeface="+mn-cs"/>
              </a:rPr>
              <a:t>tranform</a:t>
            </a:r>
            <a:r>
              <a:rPr kumimoji="0" lang="en-IN" sz="2000" b="0" i="0" u="none" strike="noStrike" kern="1200" cap="none" spc="0" normalizeH="0" baseline="0" noProof="0" dirty="0">
                <a:ln>
                  <a:noFill/>
                </a:ln>
                <a:solidFill>
                  <a:schemeClr val="tx1"/>
                </a:solidFill>
                <a:effectLst/>
                <a:uLnTx/>
                <a:uFillTx/>
                <a:latin typeface="+mn-lt"/>
                <a:ea typeface="+mn-ea"/>
                <a:cs typeface="+mn-cs"/>
              </a:rPr>
              <a:t> to find circular pupil and iris boundaries.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Content Placeholder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
        <p:nvSpPr>
          <p:cNvPr id="8" name="Title 1"/>
          <p:cNvSpPr>
            <a:spLocks noGrp="1"/>
          </p:cNvSpPr>
          <p:nvPr>
            <p:ph type="title"/>
          </p:nvPr>
        </p:nvSpPr>
        <p:spPr>
          <a:xfrm>
            <a:off x="457200" y="838200"/>
            <a:ext cx="5638801" cy="1066800"/>
          </a:xfrm>
        </p:spPr>
        <p:txBody>
          <a:bodyPr>
            <a:noAutofit/>
          </a:bodyPr>
          <a:lstStyle/>
          <a:p>
            <a:pPr algn="ctr"/>
            <a:r>
              <a:rPr lang="en-IN" sz="2400" dirty="0" smtClean="0"/>
              <a:t>Processes used in Segmentation</a:t>
            </a:r>
            <a:endParaRPr lang="en-US" sz="2400" dirty="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5638801" cy="1066800"/>
          </a:xfrm>
        </p:spPr>
        <p:txBody>
          <a:bodyPr>
            <a:noAutofit/>
          </a:bodyPr>
          <a:lstStyle/>
          <a:p>
            <a:pPr algn="ctr"/>
            <a:r>
              <a:rPr lang="en-US" sz="2400" dirty="0"/>
              <a:t>Use black top-hat filter then </a:t>
            </a:r>
            <a:r>
              <a:rPr lang="en-IN" sz="2400" dirty="0"/>
              <a:t>Combine filtered image with the actual gray image</a:t>
            </a:r>
            <a:endParaRPr lang="en-US" sz="2400" dirty="0"/>
          </a:p>
        </p:txBody>
      </p:sp>
      <p:sp>
        <p:nvSpPr>
          <p:cNvPr id="3" name="Content Placeholder 2"/>
          <p:cNvSpPr>
            <a:spLocks noGrp="1"/>
          </p:cNvSpPr>
          <p:nvPr>
            <p:ph idx="1"/>
          </p:nvPr>
        </p:nvSpPr>
        <p:spPr>
          <a:xfrm>
            <a:off x="228600" y="1943101"/>
            <a:ext cx="7848600" cy="1142999"/>
          </a:xfrm>
        </p:spPr>
        <p:txBody>
          <a:bodyPr>
            <a:normAutofit fontScale="85000" lnSpcReduction="20000"/>
          </a:bodyPr>
          <a:lstStyle/>
          <a:p>
            <a:pPr>
              <a:buNone/>
            </a:pPr>
            <a:r>
              <a:rPr lang="en-IN" sz="1800" dirty="0"/>
              <a:t>	The </a:t>
            </a:r>
            <a:r>
              <a:rPr lang="en-IN" sz="1800" i="1" dirty="0"/>
              <a:t>black top-hat transform</a:t>
            </a:r>
            <a:r>
              <a:rPr lang="en-IN" sz="1800" dirty="0"/>
              <a:t> is defined dually as the difference between the closing and the input image.</a:t>
            </a:r>
          </a:p>
          <a:p>
            <a:pPr>
              <a:buNone/>
            </a:pPr>
            <a:r>
              <a:rPr lang="en-IN" sz="1800" dirty="0"/>
              <a:t>	</a:t>
            </a:r>
            <a:r>
              <a:rPr lang="en-US" sz="1800" dirty="0"/>
              <a:t> T(f) = f * b – f</a:t>
            </a:r>
          </a:p>
          <a:p>
            <a:pPr>
              <a:buNone/>
            </a:pPr>
            <a:r>
              <a:rPr lang="en-IN" sz="1800" dirty="0"/>
              <a:t>	 resultant image = filtered image + original gray image</a:t>
            </a:r>
            <a:endParaRPr lang="en-US" sz="1800" dirty="0"/>
          </a:p>
        </p:txBody>
      </p:sp>
      <p:pic>
        <p:nvPicPr>
          <p:cNvPr id="4100" name="Picture 4" descr="C:\Users\ASUS\Pictures\Screenshots\Screenshot (102).png"/>
          <p:cNvPicPr>
            <a:picLocks noChangeAspect="1" noChangeArrowheads="1"/>
          </p:cNvPicPr>
          <p:nvPr/>
        </p:nvPicPr>
        <p:blipFill>
          <a:blip r:embed="rId2" cstate="print"/>
          <a:srcRect/>
          <a:stretch>
            <a:fillRect/>
          </a:stretch>
        </p:blipFill>
        <p:spPr bwMode="auto">
          <a:xfrm>
            <a:off x="0" y="3276600"/>
            <a:ext cx="5105400" cy="2286000"/>
          </a:xfrm>
          <a:prstGeom prst="rect">
            <a:avLst/>
          </a:prstGeom>
          <a:noFill/>
          <a:effectLst>
            <a:softEdge rad="63500"/>
          </a:effectLst>
        </p:spPr>
      </p:pic>
      <p:pic>
        <p:nvPicPr>
          <p:cNvPr id="4101" name="Picture 5" descr="C:\Users\ASUS\Pictures\Screenshots\Screenshot (103).png"/>
          <p:cNvPicPr>
            <a:picLocks noChangeAspect="1" noChangeArrowheads="1"/>
          </p:cNvPicPr>
          <p:nvPr/>
        </p:nvPicPr>
        <p:blipFill>
          <a:blip r:embed="rId3" cstate="print"/>
          <a:srcRect/>
          <a:stretch>
            <a:fillRect/>
          </a:stretch>
        </p:blipFill>
        <p:spPr bwMode="auto">
          <a:xfrm>
            <a:off x="4633191" y="3413991"/>
            <a:ext cx="2819400" cy="2133600"/>
          </a:xfrm>
          <a:prstGeom prst="rect">
            <a:avLst/>
          </a:prstGeom>
          <a:noFill/>
          <a:effectLst>
            <a:softEdge rad="127000"/>
          </a:effectLst>
        </p:spPr>
      </p:pic>
      <p:sp>
        <p:nvSpPr>
          <p:cNvPr id="8" name="Content Placeholder 2"/>
          <p:cNvSpPr txBox="1">
            <a:spLocks/>
          </p:cNvSpPr>
          <p:nvPr/>
        </p:nvSpPr>
        <p:spPr>
          <a:xfrm flipV="1">
            <a:off x="5715000" y="2895600"/>
            <a:ext cx="2743200" cy="762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5325629" y="3276600"/>
            <a:ext cx="1828800" cy="2286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IN" dirty="0"/>
              <a:t>Resultant image</a:t>
            </a:r>
            <a:endParaRPr kumimoji="0" lang="en-IN" sz="18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Content Placeholder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347713" cy="1143000"/>
          </a:xfrm>
        </p:spPr>
        <p:txBody>
          <a:bodyPr>
            <a:normAutofit fontScale="90000"/>
          </a:bodyPr>
          <a:lstStyle/>
          <a:p>
            <a:pPr algn="l"/>
            <a:r>
              <a:rPr lang="en-US" dirty="0" smtClean="0"/>
              <a:t>Use smoothing filter</a:t>
            </a:r>
            <a:br>
              <a:rPr lang="en-US" dirty="0" smtClean="0"/>
            </a:br>
            <a:r>
              <a:rPr lang="en-US" dirty="0" smtClean="0"/>
              <a:t>(</a:t>
            </a:r>
            <a:r>
              <a:rPr lang="en-US" sz="2400" dirty="0" smtClean="0"/>
              <a:t>Median &amp; Gaussian</a:t>
            </a:r>
            <a:r>
              <a:rPr lang="en-US" dirty="0" smtClean="0"/>
              <a:t>)</a:t>
            </a:r>
            <a:endParaRPr lang="en-US" dirty="0"/>
          </a:p>
        </p:txBody>
      </p:sp>
      <p:sp>
        <p:nvSpPr>
          <p:cNvPr id="3" name="Content Placeholder 2"/>
          <p:cNvSpPr>
            <a:spLocks noGrp="1"/>
          </p:cNvSpPr>
          <p:nvPr>
            <p:ph idx="1"/>
          </p:nvPr>
        </p:nvSpPr>
        <p:spPr>
          <a:xfrm>
            <a:off x="533400" y="1295400"/>
            <a:ext cx="8001000" cy="2057400"/>
          </a:xfrm>
        </p:spPr>
        <p:txBody>
          <a:bodyPr>
            <a:normAutofit fontScale="62500" lnSpcReduction="20000"/>
          </a:bodyPr>
          <a:lstStyle/>
          <a:p>
            <a:pPr>
              <a:buNone/>
            </a:pPr>
            <a:r>
              <a:rPr lang="en-US" dirty="0"/>
              <a:t>	</a:t>
            </a:r>
            <a:r>
              <a:rPr lang="en-US" sz="2500" b="1" dirty="0" smtClean="0"/>
              <a:t>Median Filter: </a:t>
            </a:r>
          </a:p>
          <a:p>
            <a:pPr>
              <a:buNone/>
            </a:pPr>
            <a:r>
              <a:rPr lang="en-US" dirty="0" smtClean="0"/>
              <a:t>	</a:t>
            </a:r>
            <a:r>
              <a:rPr lang="en-IN" dirty="0" smtClean="0"/>
              <a:t>The main idea of the median filter is to run through the signal entry by entry, replacing each entry with the median of </a:t>
            </a:r>
            <a:r>
              <a:rPr lang="en-IN" dirty="0" err="1" smtClean="0"/>
              <a:t>neighboring</a:t>
            </a:r>
            <a:r>
              <a:rPr lang="en-IN" dirty="0" smtClean="0"/>
              <a:t> entries. The pattern of </a:t>
            </a:r>
            <a:r>
              <a:rPr lang="en-IN" dirty="0" err="1" smtClean="0"/>
              <a:t>neighbors</a:t>
            </a:r>
            <a:r>
              <a:rPr lang="en-IN" dirty="0" smtClean="0"/>
              <a:t> is called the "window", which slides, entry by entry, over the entire signal. For 1D signals, the most obvious window is just the first few preceding and following entries, whereas for 2D (or higher-dimensional) signals such as images, more complex window patterns are possible (such as "box" or "cross" patterns)</a:t>
            </a:r>
            <a:endParaRPr lang="en-US" dirty="0" smtClean="0"/>
          </a:p>
          <a:p>
            <a:pPr>
              <a:buNone/>
            </a:pPr>
            <a:r>
              <a:rPr lang="en-US" dirty="0" smtClean="0"/>
              <a:t>	</a:t>
            </a:r>
            <a:r>
              <a:rPr lang="en-US" sz="2500" b="1" dirty="0" smtClean="0"/>
              <a:t>Gaussian Filter:</a:t>
            </a:r>
          </a:p>
          <a:p>
            <a:pPr>
              <a:buNone/>
            </a:pPr>
            <a:r>
              <a:rPr lang="en-US" dirty="0" smtClean="0"/>
              <a:t>	The </a:t>
            </a:r>
            <a:r>
              <a:rPr lang="en-US" b="1" dirty="0"/>
              <a:t>Gaussian blur </a:t>
            </a:r>
            <a:r>
              <a:rPr lang="en-US" dirty="0"/>
              <a:t>is a type of image-blurring filter that uses a Gaussian function (which also expresses the normal distribution in statistics) for calculating the transformation to apply to each pixel in the image. The formula of a Gaussian function in one dimension is</a:t>
            </a:r>
          </a:p>
          <a:p>
            <a:pPr>
              <a:buNone/>
            </a:pPr>
            <a:endParaRPr lang="en-US" dirty="0"/>
          </a:p>
          <a:p>
            <a:pPr>
              <a:buNone/>
            </a:pPr>
            <a:endParaRPr lang="en-US" dirty="0"/>
          </a:p>
        </p:txBody>
      </p:sp>
      <p:pic>
        <p:nvPicPr>
          <p:cNvPr id="6147" name="Picture 3" descr="C:\Users\ASUS\Desktop\project\imgf000014_0001.png"/>
          <p:cNvPicPr>
            <a:picLocks noChangeAspect="1" noChangeArrowheads="1"/>
          </p:cNvPicPr>
          <p:nvPr/>
        </p:nvPicPr>
        <p:blipFill>
          <a:blip r:embed="rId2" cstate="print"/>
          <a:srcRect/>
          <a:stretch>
            <a:fillRect/>
          </a:stretch>
        </p:blipFill>
        <p:spPr bwMode="auto">
          <a:xfrm>
            <a:off x="1676400" y="3810000"/>
            <a:ext cx="2286000" cy="571500"/>
          </a:xfrm>
          <a:prstGeom prst="rect">
            <a:avLst/>
          </a:prstGeom>
          <a:noFill/>
        </p:spPr>
      </p:pic>
      <p:sp>
        <p:nvSpPr>
          <p:cNvPr id="7" name="Content Placeholder 2"/>
          <p:cNvSpPr txBox="1">
            <a:spLocks/>
          </p:cNvSpPr>
          <p:nvPr/>
        </p:nvSpPr>
        <p:spPr>
          <a:xfrm>
            <a:off x="914400" y="3352800"/>
            <a:ext cx="7543800" cy="381000"/>
          </a:xfrm>
          <a:prstGeom prst="rect">
            <a:avLst/>
          </a:prstGeom>
        </p:spPr>
        <p:txBody>
          <a:bodyPr vert="horz" lIns="91440" tIns="45720" rIns="91440" bIns="45720" rtlCol="0">
            <a:normAutofit fontScale="4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In two dimensions, it is the product of two such Gaussian functions, one in each dimension:</a:t>
            </a:r>
          </a:p>
        </p:txBody>
      </p:sp>
      <p:pic>
        <p:nvPicPr>
          <p:cNvPr id="6150" name="Picture 6" descr="C:\Users\ASUS\Pictures\Screenshots\Screenshot (104).png"/>
          <p:cNvPicPr>
            <a:picLocks noChangeAspect="1" noChangeArrowheads="1"/>
          </p:cNvPicPr>
          <p:nvPr/>
        </p:nvPicPr>
        <p:blipFill>
          <a:blip r:embed="rId3" cstate="print"/>
          <a:srcRect/>
          <a:stretch>
            <a:fillRect/>
          </a:stretch>
        </p:blipFill>
        <p:spPr bwMode="auto">
          <a:xfrm>
            <a:off x="4038600" y="4812361"/>
            <a:ext cx="2895600" cy="2045639"/>
          </a:xfrm>
          <a:prstGeom prst="rect">
            <a:avLst/>
          </a:prstGeom>
          <a:noFill/>
        </p:spPr>
      </p:pic>
      <p:sp>
        <p:nvSpPr>
          <p:cNvPr id="12" name="Content Placeholder 2"/>
          <p:cNvSpPr txBox="1">
            <a:spLocks/>
          </p:cNvSpPr>
          <p:nvPr/>
        </p:nvSpPr>
        <p:spPr>
          <a:xfrm>
            <a:off x="4267200" y="4267200"/>
            <a:ext cx="2895600" cy="30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IN" sz="1200" dirty="0"/>
              <a:t>After </a:t>
            </a:r>
            <a:r>
              <a:rPr lang="en-IN" sz="1200" dirty="0" err="1"/>
              <a:t>gaussian</a:t>
            </a:r>
            <a:r>
              <a:rPr lang="en-IN" sz="1200" dirty="0"/>
              <a:t> </a:t>
            </a:r>
            <a:r>
              <a:rPr lang="en-IN" sz="1200" dirty="0" smtClean="0"/>
              <a:t>smoothing Filtering</a:t>
            </a:r>
            <a:endParaRPr kumimoji="0" lang="en-US" sz="1200" b="0" i="0" u="none" strike="noStrike" kern="1200" cap="none" spc="0" normalizeH="0" baseline="0" noProof="0" dirty="0">
              <a:ln>
                <a:noFill/>
              </a:ln>
              <a:solidFill>
                <a:schemeClr val="tx1"/>
              </a:solidFill>
              <a:effectLst/>
              <a:uLnTx/>
              <a:uFillTx/>
            </a:endParaRPr>
          </a:p>
        </p:txBody>
      </p:sp>
      <p:pic>
        <p:nvPicPr>
          <p:cNvPr id="9" name="Content Placeholder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pic>
        <p:nvPicPr>
          <p:cNvPr id="10" name="Picture 5" descr="C:\Users\ASUS\Pictures\Screenshots\Screenshot (103).png"/>
          <p:cNvPicPr>
            <a:picLocks noChangeAspect="1" noChangeArrowheads="1"/>
          </p:cNvPicPr>
          <p:nvPr/>
        </p:nvPicPr>
        <p:blipFill>
          <a:blip r:embed="rId5" cstate="print"/>
          <a:srcRect/>
          <a:stretch>
            <a:fillRect/>
          </a:stretch>
        </p:blipFill>
        <p:spPr bwMode="auto">
          <a:xfrm>
            <a:off x="533400" y="4876800"/>
            <a:ext cx="3200400" cy="1981200"/>
          </a:xfrm>
          <a:prstGeom prst="rect">
            <a:avLst/>
          </a:prstGeom>
          <a:noFill/>
          <a:effectLst>
            <a:softEdge rad="12700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lstStyle/>
          <a:p>
            <a:pPr algn="l"/>
            <a:r>
              <a:rPr lang="en-US" dirty="0"/>
              <a:t>canny edge detection </a:t>
            </a:r>
          </a:p>
        </p:txBody>
      </p:sp>
      <p:sp>
        <p:nvSpPr>
          <p:cNvPr id="3" name="Content Placeholder 2"/>
          <p:cNvSpPr>
            <a:spLocks noGrp="1"/>
          </p:cNvSpPr>
          <p:nvPr>
            <p:ph idx="1"/>
          </p:nvPr>
        </p:nvSpPr>
        <p:spPr>
          <a:xfrm>
            <a:off x="381000" y="1600200"/>
            <a:ext cx="8001000" cy="1828800"/>
          </a:xfrm>
        </p:spPr>
        <p:txBody>
          <a:bodyPr>
            <a:normAutofit fontScale="92500" lnSpcReduction="10000"/>
          </a:bodyPr>
          <a:lstStyle/>
          <a:p>
            <a:pPr>
              <a:buNone/>
            </a:pPr>
            <a:r>
              <a:rPr lang="en-IN" dirty="0"/>
              <a:t>	Canny edge detection is a technique to extract useful structural information from different vision objects and dramatically reduce the amount of data to be processed. It has been widely applied in various computer vision systems. Canny has found that the requirements for the application of edge detection on diverse vision systems are relatively similar. Thus, an edge detection solution to address these requirements can be implemented in a wide range of situations</a:t>
            </a:r>
          </a:p>
          <a:p>
            <a:pPr>
              <a:buNone/>
            </a:pPr>
            <a:endParaRPr lang="en-US" dirty="0"/>
          </a:p>
        </p:txBody>
      </p:sp>
      <p:pic>
        <p:nvPicPr>
          <p:cNvPr id="7171" name="Picture 3" descr="C:\Users\ASUS\Pictures\Screenshots\Screenshot (105).png"/>
          <p:cNvPicPr>
            <a:picLocks noChangeAspect="1" noChangeArrowheads="1"/>
          </p:cNvPicPr>
          <p:nvPr/>
        </p:nvPicPr>
        <p:blipFill>
          <a:blip r:embed="rId2" cstate="print"/>
          <a:srcRect/>
          <a:stretch>
            <a:fillRect/>
          </a:stretch>
        </p:blipFill>
        <p:spPr bwMode="auto">
          <a:xfrm>
            <a:off x="685800" y="3657600"/>
            <a:ext cx="6019800" cy="2364001"/>
          </a:xfrm>
          <a:prstGeom prst="rect">
            <a:avLst/>
          </a:prstGeom>
          <a:noFill/>
        </p:spPr>
      </p:pic>
      <p:pic>
        <p:nvPicPr>
          <p:cNvPr id="5" name="Content Placeholder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IN" dirty="0"/>
              <a:t>Circular </a:t>
            </a:r>
            <a:r>
              <a:rPr lang="en-IN" dirty="0" err="1"/>
              <a:t>hough</a:t>
            </a:r>
            <a:r>
              <a:rPr lang="en-IN" dirty="0"/>
              <a:t> transform to get the </a:t>
            </a:r>
            <a:br>
              <a:rPr lang="en-IN" dirty="0"/>
            </a:br>
            <a:r>
              <a:rPr lang="en-IN" dirty="0"/>
              <a:t>right boundary</a:t>
            </a:r>
            <a:endParaRPr lang="en-US" dirty="0"/>
          </a:p>
        </p:txBody>
      </p:sp>
      <p:sp>
        <p:nvSpPr>
          <p:cNvPr id="3" name="Content Placeholder 2"/>
          <p:cNvSpPr>
            <a:spLocks noGrp="1"/>
          </p:cNvSpPr>
          <p:nvPr>
            <p:ph idx="1"/>
          </p:nvPr>
        </p:nvSpPr>
        <p:spPr>
          <a:xfrm>
            <a:off x="457200" y="1905000"/>
            <a:ext cx="8229600" cy="2209800"/>
          </a:xfrm>
        </p:spPr>
        <p:txBody>
          <a:bodyPr>
            <a:normAutofit/>
          </a:bodyPr>
          <a:lstStyle/>
          <a:p>
            <a:pPr>
              <a:buNone/>
            </a:pPr>
            <a:r>
              <a:rPr lang="en-IN" dirty="0"/>
              <a:t>	</a:t>
            </a:r>
            <a:r>
              <a:rPr lang="en-IN" dirty="0">
                <a:latin typeface="Calibri" panose="020F0502020204030204" pitchFamily="34" charset="0"/>
              </a:rPr>
              <a:t>The circle Hough Transform (CHT) is a feature extraction technique for detecting circles. </a:t>
            </a:r>
          </a:p>
          <a:p>
            <a:pPr>
              <a:buNone/>
            </a:pPr>
            <a:r>
              <a:rPr lang="en-IN" dirty="0">
                <a:latin typeface="Calibri" panose="020F0502020204030204" pitchFamily="34" charset="0"/>
              </a:rPr>
              <a:t>	It is a specialization of Hough Transform. The purpose of the technique is to find circles in imperfect image inputs. </a:t>
            </a:r>
          </a:p>
          <a:p>
            <a:pPr>
              <a:buNone/>
            </a:pPr>
            <a:r>
              <a:rPr lang="en-IN" dirty="0">
                <a:latin typeface="Calibri" panose="020F0502020204030204" pitchFamily="34" charset="0"/>
              </a:rPr>
              <a:t>	The circle candidates are produced by “voting” in the Hough parameter space and then select the local maxima in a so-called accumulator matrix.</a:t>
            </a:r>
            <a:endParaRPr lang="en-US" dirty="0">
              <a:latin typeface="Calibri" panose="020F0502020204030204" pitchFamily="34" charset="0"/>
            </a:endParaRPr>
          </a:p>
        </p:txBody>
      </p:sp>
      <p:pic>
        <p:nvPicPr>
          <p:cNvPr id="8196" name="Picture 4" descr="C:\Users\ASUS\Desktop\project\slide_32.jpg"/>
          <p:cNvPicPr>
            <a:picLocks noChangeAspect="1" noChangeArrowheads="1"/>
          </p:cNvPicPr>
          <p:nvPr/>
        </p:nvPicPr>
        <p:blipFill>
          <a:blip r:embed="rId2" cstate="print"/>
          <a:srcRect/>
          <a:stretch>
            <a:fillRect/>
          </a:stretch>
        </p:blipFill>
        <p:spPr bwMode="auto">
          <a:xfrm>
            <a:off x="381000" y="3796506"/>
            <a:ext cx="3429000" cy="1246187"/>
          </a:xfrm>
          <a:prstGeom prst="rect">
            <a:avLst/>
          </a:prstGeom>
          <a:noFill/>
        </p:spPr>
      </p:pic>
      <p:pic>
        <p:nvPicPr>
          <p:cNvPr id="8197" name="Picture 5" descr="C:\Users\ASUS\Pictures\Screenshots\Screenshot (106).png"/>
          <p:cNvPicPr>
            <a:picLocks noChangeAspect="1" noChangeArrowheads="1"/>
          </p:cNvPicPr>
          <p:nvPr/>
        </p:nvPicPr>
        <p:blipFill>
          <a:blip r:embed="rId3" cstate="print"/>
          <a:srcRect/>
          <a:stretch>
            <a:fillRect/>
          </a:stretch>
        </p:blipFill>
        <p:spPr bwMode="auto">
          <a:xfrm>
            <a:off x="3810000" y="4343400"/>
            <a:ext cx="3181350" cy="2190750"/>
          </a:xfrm>
          <a:prstGeom prst="rect">
            <a:avLst/>
          </a:prstGeom>
          <a:noFill/>
        </p:spPr>
      </p:pic>
      <p:sp>
        <p:nvSpPr>
          <p:cNvPr id="8" name="Content Placeholder 2"/>
          <p:cNvSpPr txBox="1">
            <a:spLocks/>
          </p:cNvSpPr>
          <p:nvPr/>
        </p:nvSpPr>
        <p:spPr>
          <a:xfrm>
            <a:off x="4038600" y="3886200"/>
            <a:ext cx="236220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200" b="0" i="0" u="none" strike="noStrike" kern="1200" cap="none" spc="0" normalizeH="0" baseline="0" noProof="0" dirty="0">
                <a:ln>
                  <a:noFill/>
                </a:ln>
                <a:solidFill>
                  <a:schemeClr val="tx1"/>
                </a:solidFill>
                <a:effectLst/>
                <a:uLnTx/>
                <a:uFillTx/>
                <a:latin typeface="Calibri" panose="020F0502020204030204" pitchFamily="34" charset="0"/>
              </a:rPr>
              <a:t>Circle</a:t>
            </a:r>
            <a:r>
              <a:rPr kumimoji="0" lang="en-IN" sz="1200" b="0" i="0" u="none" strike="noStrike" kern="1200" cap="none" spc="0" normalizeH="0" noProof="0" dirty="0">
                <a:ln>
                  <a:noFill/>
                </a:ln>
                <a:solidFill>
                  <a:schemeClr val="tx1"/>
                </a:solidFill>
                <a:effectLst/>
                <a:uLnTx/>
                <a:uFillTx/>
                <a:latin typeface="Calibri" panose="020F0502020204030204" pitchFamily="34" charset="0"/>
              </a:rPr>
              <a:t> detection using circular </a:t>
            </a:r>
            <a:r>
              <a:rPr kumimoji="0" lang="en-IN" sz="1200" b="0" i="0" u="none" strike="noStrike" kern="1200" cap="none" spc="0" normalizeH="0" noProof="0" dirty="0" err="1">
                <a:ln>
                  <a:noFill/>
                </a:ln>
                <a:solidFill>
                  <a:schemeClr val="tx1"/>
                </a:solidFill>
                <a:effectLst/>
                <a:uLnTx/>
                <a:uFillTx/>
                <a:latin typeface="Calibri" panose="020F0502020204030204" pitchFamily="34" charset="0"/>
              </a:rPr>
              <a:t>hough</a:t>
            </a:r>
            <a:r>
              <a:rPr kumimoji="0" lang="en-IN" sz="1200" b="0" i="0" u="none" strike="noStrike" kern="1200" cap="none" spc="0" normalizeH="0" noProof="0" dirty="0">
                <a:ln>
                  <a:noFill/>
                </a:ln>
                <a:solidFill>
                  <a:schemeClr val="tx1"/>
                </a:solidFill>
                <a:effectLst/>
                <a:uLnTx/>
                <a:uFillTx/>
                <a:latin typeface="Calibri" panose="020F0502020204030204" pitchFamily="34" charset="0"/>
              </a:rPr>
              <a:t> </a:t>
            </a:r>
            <a:r>
              <a:rPr kumimoji="0" lang="en-IN" sz="1200" b="0" i="0" u="none" strike="noStrike" kern="1200" cap="none" spc="0" normalizeH="0" noProof="0" dirty="0" err="1">
                <a:ln>
                  <a:noFill/>
                </a:ln>
                <a:solidFill>
                  <a:schemeClr val="tx1"/>
                </a:solidFill>
                <a:effectLst/>
                <a:uLnTx/>
                <a:uFillTx/>
                <a:latin typeface="Calibri" panose="020F0502020204030204" pitchFamily="34" charset="0"/>
              </a:rPr>
              <a:t>transfor</a:t>
            </a:r>
            <a:r>
              <a:rPr lang="en-IN" sz="1200" dirty="0" err="1">
                <a:latin typeface="Calibri" panose="020F0502020204030204" pitchFamily="34" charset="0"/>
              </a:rPr>
              <a:t>mation</a:t>
            </a:r>
            <a:endParaRPr kumimoji="0" lang="en-US" sz="1200" b="0" i="0" u="none" strike="noStrike" kern="1200" cap="none" spc="0" normalizeH="0" baseline="0" noProof="0" dirty="0">
              <a:ln>
                <a:noFill/>
              </a:ln>
              <a:solidFill>
                <a:schemeClr val="tx1"/>
              </a:solidFill>
              <a:effectLst/>
              <a:uLnTx/>
              <a:uFillTx/>
              <a:latin typeface="Calibri" panose="020F0502020204030204" pitchFamily="34" charset="0"/>
            </a:endParaRPr>
          </a:p>
        </p:txBody>
      </p:sp>
      <p:pic>
        <p:nvPicPr>
          <p:cNvPr id="7" name="Content Placeholder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5105401" cy="762000"/>
          </a:xfrm>
        </p:spPr>
        <p:txBody>
          <a:bodyPr>
            <a:normAutofit fontScale="90000"/>
          </a:bodyPr>
          <a:lstStyle/>
          <a:p>
            <a:r>
              <a:rPr lang="en-IN" dirty="0" smtClean="0"/>
              <a:t>Results of Segmentation</a:t>
            </a:r>
            <a:endParaRPr lang="en-US" dirty="0"/>
          </a:p>
        </p:txBody>
      </p:sp>
      <p:pic>
        <p:nvPicPr>
          <p:cNvPr id="1026" name="Picture 2" descr="C:\Users\ASUS\Desktop\project\detection.png"/>
          <p:cNvPicPr>
            <a:picLocks noChangeAspect="1" noChangeArrowheads="1"/>
          </p:cNvPicPr>
          <p:nvPr/>
        </p:nvPicPr>
        <p:blipFill>
          <a:blip r:embed="rId2" cstate="print"/>
          <a:srcRect/>
          <a:stretch>
            <a:fillRect/>
          </a:stretch>
        </p:blipFill>
        <p:spPr bwMode="auto">
          <a:xfrm>
            <a:off x="685800" y="1295400"/>
            <a:ext cx="6248400" cy="5241521"/>
          </a:xfrm>
          <a:prstGeom prst="rect">
            <a:avLst/>
          </a:prstGeom>
          <a:noFill/>
        </p:spPr>
      </p:pic>
      <p:pic>
        <p:nvPicPr>
          <p:cNvPr id="5" name="Content Placeholder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09800"/>
            <a:ext cx="5826719" cy="1646302"/>
          </a:xfrm>
        </p:spPr>
        <p:txBody>
          <a:bodyPr/>
          <a:lstStyle/>
          <a:p>
            <a:pPr algn="ctr"/>
            <a:r>
              <a:rPr lang="en-IN" dirty="0"/>
              <a:t>NORMALISATION</a:t>
            </a:r>
          </a:p>
        </p:txBody>
      </p:sp>
      <p:pic>
        <p:nvPicPr>
          <p:cNvPr id="4" name="Content Placeholder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extLst>
      <p:ext uri="{BB962C8B-B14F-4D97-AF65-F5344CB8AC3E}">
        <p14:creationId xmlns:p14="http://schemas.microsoft.com/office/powerpoint/2010/main" xmlns="" val="353359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823" y="24114"/>
            <a:ext cx="9139177" cy="157608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mtClean="0">
                <a:solidFill>
                  <a:srgbClr val="0070C0"/>
                </a:solidFill>
              </a:rPr>
              <a:t>OUTLINES</a:t>
            </a:r>
            <a:endParaRPr lang="en-IN" dirty="0">
              <a:solidFill>
                <a:srgbClr val="0070C0"/>
              </a:solidFill>
            </a:endParaRPr>
          </a:p>
        </p:txBody>
      </p:sp>
      <p:sp>
        <p:nvSpPr>
          <p:cNvPr id="3" name="Subtitle 2"/>
          <p:cNvSpPr txBox="1">
            <a:spLocks/>
          </p:cNvSpPr>
          <p:nvPr/>
        </p:nvSpPr>
        <p:spPr>
          <a:xfrm>
            <a:off x="39547" y="2008909"/>
            <a:ext cx="8875853" cy="48768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smtClean="0">
                <a:solidFill>
                  <a:schemeClr val="tx1"/>
                </a:solidFill>
              </a:rPr>
              <a:t/>
            </a:r>
            <a:br>
              <a:rPr lang="en-IN" dirty="0" smtClean="0">
                <a:solidFill>
                  <a:schemeClr val="tx1"/>
                </a:solidFill>
              </a:rPr>
            </a:br>
            <a:r>
              <a:rPr lang="en-IN" dirty="0" smtClean="0">
                <a:solidFill>
                  <a:schemeClr val="tx1"/>
                </a:solidFill>
              </a:rPr>
              <a:t>1. </a:t>
            </a:r>
            <a:r>
              <a:rPr lang="en-IN" sz="2400" dirty="0" smtClean="0">
                <a:solidFill>
                  <a:schemeClr val="tx1"/>
                </a:solidFill>
                <a:latin typeface="Calibri" panose="020F0502020204030204" pitchFamily="34" charset="0"/>
              </a:rPr>
              <a:t>INTRODUCTION</a:t>
            </a:r>
            <a:br>
              <a:rPr lang="en-IN" sz="2400" dirty="0" smtClean="0">
                <a:solidFill>
                  <a:schemeClr val="tx1"/>
                </a:solidFill>
                <a:latin typeface="Calibri" panose="020F0502020204030204" pitchFamily="34" charset="0"/>
              </a:rPr>
            </a:br>
            <a:r>
              <a:rPr lang="en-IN" sz="2400" dirty="0" smtClean="0">
                <a:solidFill>
                  <a:schemeClr val="tx1"/>
                </a:solidFill>
                <a:latin typeface="Calibri" panose="020F0502020204030204" pitchFamily="34" charset="0"/>
              </a:rPr>
              <a:t>2. SEGMENTATION</a:t>
            </a:r>
            <a:br>
              <a:rPr lang="en-IN" sz="2400" dirty="0" smtClean="0">
                <a:solidFill>
                  <a:schemeClr val="tx1"/>
                </a:solidFill>
                <a:latin typeface="Calibri" panose="020F0502020204030204" pitchFamily="34" charset="0"/>
              </a:rPr>
            </a:br>
            <a:r>
              <a:rPr lang="en-IN" sz="2400" dirty="0" smtClean="0">
                <a:solidFill>
                  <a:schemeClr val="tx1"/>
                </a:solidFill>
                <a:latin typeface="Calibri" panose="020F0502020204030204" pitchFamily="34" charset="0"/>
              </a:rPr>
              <a:t>3. NORMALISTION                                                                                           4. FEATURE ENCODING &amp; EXTRACTION</a:t>
            </a:r>
            <a:br>
              <a:rPr lang="en-IN" sz="2400" dirty="0" smtClean="0">
                <a:solidFill>
                  <a:schemeClr val="tx1"/>
                </a:solidFill>
                <a:latin typeface="Calibri" panose="020F0502020204030204" pitchFamily="34" charset="0"/>
              </a:rPr>
            </a:br>
            <a:r>
              <a:rPr lang="en-IN" sz="2400" dirty="0" smtClean="0">
                <a:solidFill>
                  <a:schemeClr val="tx1"/>
                </a:solidFill>
                <a:latin typeface="Calibri" panose="020F0502020204030204" pitchFamily="34" charset="0"/>
              </a:rPr>
              <a:t>5. RESULTS AND DISCUSSION</a:t>
            </a:r>
            <a:br>
              <a:rPr lang="en-IN" sz="2400" dirty="0" smtClean="0">
                <a:solidFill>
                  <a:schemeClr val="tx1"/>
                </a:solidFill>
                <a:latin typeface="Calibri" panose="020F0502020204030204" pitchFamily="34" charset="0"/>
              </a:rPr>
            </a:br>
            <a:r>
              <a:rPr lang="en-IN" sz="2400" dirty="0" smtClean="0">
                <a:solidFill>
                  <a:schemeClr val="tx1"/>
                </a:solidFill>
                <a:latin typeface="Calibri" panose="020F0502020204030204" pitchFamily="34" charset="0"/>
              </a:rPr>
              <a:t>6. CONCLUSION AND SCOPE FOR FUTURE WORK</a:t>
            </a:r>
            <a:r>
              <a:rPr lang="en-IN" sz="2400" smtClean="0">
                <a:solidFill>
                  <a:schemeClr val="tx1"/>
                </a:solidFill>
                <a:latin typeface="Calibri" panose="020F0502020204030204" pitchFamily="34" charset="0"/>
              </a:rPr>
              <a:t/>
            </a:r>
            <a:br>
              <a:rPr lang="en-IN" sz="2400" smtClean="0">
                <a:solidFill>
                  <a:schemeClr val="tx1"/>
                </a:solidFill>
                <a:latin typeface="Calibri" panose="020F0502020204030204" pitchFamily="34" charset="0"/>
              </a:rPr>
            </a:br>
            <a:r>
              <a:rPr lang="en-IN" sz="2400" smtClean="0">
                <a:solidFill>
                  <a:schemeClr val="tx1"/>
                </a:solidFill>
                <a:latin typeface="Calibri" panose="020F0502020204030204" pitchFamily="34" charset="0"/>
              </a:rPr>
              <a:t>7. </a:t>
            </a:r>
            <a:r>
              <a:rPr lang="en-IN" sz="2400" dirty="0" smtClean="0">
                <a:solidFill>
                  <a:schemeClr val="tx1"/>
                </a:solidFill>
                <a:latin typeface="Calibri" panose="020F0502020204030204" pitchFamily="34" charset="0"/>
              </a:rPr>
              <a:t>REFERENCES </a:t>
            </a:r>
            <a:endParaRPr lang="en-IN" sz="2400" dirty="0">
              <a:latin typeface="Calibri" panose="020F0502020204030204" pitchFamily="34" charset="0"/>
            </a:endParaRPr>
          </a:p>
        </p:txBody>
      </p:sp>
      <p:pic>
        <p:nvPicPr>
          <p:cNvPr id="4" name="Content Placeholder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29886" y="5562600"/>
            <a:ext cx="1714114" cy="1295400"/>
          </a:xfrm>
          <a:prstGeom prst="rect">
            <a:avLst/>
          </a:prstGeom>
          <a:effectLst>
            <a:softEdge rad="317500"/>
          </a:effectLst>
        </p:spPr>
      </p:pic>
    </p:spTree>
    <p:extLst>
      <p:ext uri="{BB962C8B-B14F-4D97-AF65-F5344CB8AC3E}">
        <p14:creationId xmlns:p14="http://schemas.microsoft.com/office/powerpoint/2010/main" xmlns="" val="124744784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077200" cy="2514599"/>
          </a:xfrm>
        </p:spPr>
        <p:txBody>
          <a:bodyPr>
            <a:normAutofit fontScale="85000" lnSpcReduction="20000"/>
          </a:bodyPr>
          <a:lstStyle/>
          <a:p>
            <a:r>
              <a:rPr lang="en-IN" sz="2400" dirty="0"/>
              <a:t>Once the iris segmented, the next stage transform the iris region so that it has fixed dimensions in order to allow comparisons.</a:t>
            </a:r>
          </a:p>
          <a:p>
            <a:r>
              <a:rPr lang="en-IN" sz="2400" dirty="0"/>
              <a:t>Produces iris region nullifying the effects of dimensional inconsistencies.</a:t>
            </a:r>
          </a:p>
          <a:p>
            <a:r>
              <a:rPr lang="en-IN" sz="2400" dirty="0"/>
              <a:t>Normalization process involves unwrapping the iris and converting it in to its polar equivalent.</a:t>
            </a:r>
          </a:p>
          <a:p>
            <a:r>
              <a:rPr lang="en-IN" sz="2400" dirty="0" err="1"/>
              <a:t>Seperating</a:t>
            </a:r>
            <a:r>
              <a:rPr lang="en-IN" sz="2400" dirty="0"/>
              <a:t> only the annular iris ring thus eliminating pupil and other regions.</a:t>
            </a:r>
          </a:p>
          <a:p>
            <a:endParaRPr lang="en-IN" sz="2400" dirty="0"/>
          </a:p>
          <a:p>
            <a:endParaRPr lang="en-IN" sz="2400" dirty="0"/>
          </a:p>
          <a:p>
            <a:endParaRPr lang="en-IN" sz="2400" dirty="0"/>
          </a:p>
          <a:p>
            <a:endParaRPr lang="en-IN"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3400" y="4114800"/>
            <a:ext cx="5943600" cy="1754554"/>
          </a:xfrm>
          <a:prstGeom prst="rect">
            <a:avLst/>
          </a:prstGeom>
        </p:spPr>
      </p:pic>
      <p:pic>
        <p:nvPicPr>
          <p:cNvPr id="6" name="Content Placeholder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
        <p:nvSpPr>
          <p:cNvPr id="5" name="Title 1"/>
          <p:cNvSpPr>
            <a:spLocks noGrp="1"/>
          </p:cNvSpPr>
          <p:nvPr>
            <p:ph type="title"/>
          </p:nvPr>
        </p:nvSpPr>
        <p:spPr>
          <a:xfrm>
            <a:off x="609599" y="609600"/>
            <a:ext cx="6347713" cy="762000"/>
          </a:xfrm>
        </p:spPr>
        <p:txBody>
          <a:bodyPr>
            <a:normAutofit/>
          </a:bodyPr>
          <a:lstStyle/>
          <a:p>
            <a:pPr algn="ctr"/>
            <a:r>
              <a:rPr lang="en-IN" dirty="0" smtClean="0"/>
              <a:t>Segmentation method</a:t>
            </a:r>
            <a:endParaRPr lang="en-IN" dirty="0"/>
          </a:p>
        </p:txBody>
      </p:sp>
    </p:spTree>
    <p:extLst>
      <p:ext uri="{BB962C8B-B14F-4D97-AF65-F5344CB8AC3E}">
        <p14:creationId xmlns:p14="http://schemas.microsoft.com/office/powerpoint/2010/main" xmlns="" val="2979422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err="1"/>
              <a:t>Daugman’s</a:t>
            </a:r>
            <a:r>
              <a:rPr lang="en-IN" sz="3200" dirty="0"/>
              <a:t> Rubber Sheet Model	</a:t>
            </a:r>
          </a:p>
        </p:txBody>
      </p:sp>
      <p:sp>
        <p:nvSpPr>
          <p:cNvPr id="3" name="Content Placeholder 2"/>
          <p:cNvSpPr>
            <a:spLocks noGrp="1"/>
          </p:cNvSpPr>
          <p:nvPr>
            <p:ph idx="1"/>
          </p:nvPr>
        </p:nvSpPr>
        <p:spPr>
          <a:xfrm>
            <a:off x="457200" y="1600201"/>
            <a:ext cx="4572000" cy="2514599"/>
          </a:xfrm>
        </p:spPr>
        <p:txBody>
          <a:bodyPr>
            <a:normAutofit lnSpcReduction="10000"/>
          </a:bodyPr>
          <a:lstStyle/>
          <a:p>
            <a:r>
              <a:rPr lang="en-IN" dirty="0">
                <a:latin typeface="Calibri" panose="020F0502020204030204" pitchFamily="34" charset="0"/>
              </a:rPr>
              <a:t>Model doesn’t compensate for rotational inconsistencies.</a:t>
            </a:r>
          </a:p>
          <a:p>
            <a:r>
              <a:rPr lang="en-IN" dirty="0">
                <a:latin typeface="Calibri" panose="020F0502020204030204" pitchFamily="34" charset="0"/>
              </a:rPr>
              <a:t>Remaps each point within iris region to a pair of polar coordinates.</a:t>
            </a:r>
          </a:p>
          <a:p>
            <a:r>
              <a:rPr lang="en-IN" dirty="0">
                <a:latin typeface="Calibri" panose="020F0502020204030204" pitchFamily="34" charset="0"/>
              </a:rPr>
              <a:t>The remapping of the iris region from </a:t>
            </a:r>
            <a:r>
              <a:rPr lang="en-IN" i="1" dirty="0">
                <a:latin typeface="Calibri" panose="020F0502020204030204" pitchFamily="34" charset="0"/>
              </a:rPr>
              <a:t>(</a:t>
            </a:r>
            <a:r>
              <a:rPr lang="en-IN" i="1" dirty="0" err="1">
                <a:latin typeface="Calibri" panose="020F0502020204030204" pitchFamily="34" charset="0"/>
              </a:rPr>
              <a:t>x,y</a:t>
            </a:r>
            <a:r>
              <a:rPr lang="en-IN" i="1" dirty="0">
                <a:latin typeface="Calibri" panose="020F0502020204030204" pitchFamily="34" charset="0"/>
              </a:rPr>
              <a:t>) </a:t>
            </a:r>
            <a:r>
              <a:rPr lang="en-IN" dirty="0">
                <a:latin typeface="Calibri" panose="020F0502020204030204" pitchFamily="34" charset="0"/>
              </a:rPr>
              <a:t>Cartesian coordinates to the normalised non-concentric polar representation is modelled as </a:t>
            </a:r>
          </a:p>
          <a:p>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4800" y="4094018"/>
            <a:ext cx="4152900" cy="195103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76800" y="1431314"/>
            <a:ext cx="4038600" cy="2759685"/>
          </a:xfrm>
          <a:prstGeom prst="rect">
            <a:avLst/>
          </a:prstGeom>
        </p:spPr>
      </p:pic>
      <p:pic>
        <p:nvPicPr>
          <p:cNvPr id="8" name="Content Placeholder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extLst>
      <p:ext uri="{BB962C8B-B14F-4D97-AF65-F5344CB8AC3E}">
        <p14:creationId xmlns:p14="http://schemas.microsoft.com/office/powerpoint/2010/main" xmlns="" val="548245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normAutofit/>
          </a:bodyPr>
          <a:lstStyle/>
          <a:p>
            <a:pPr algn="ctr"/>
            <a:r>
              <a:rPr lang="en-IN" dirty="0"/>
              <a:t>Result</a:t>
            </a:r>
          </a:p>
        </p:txBody>
      </p:sp>
      <p:sp>
        <p:nvSpPr>
          <p:cNvPr id="8" name="Content Placeholder 7"/>
          <p:cNvSpPr>
            <a:spLocks noGrp="1"/>
          </p:cNvSpPr>
          <p:nvPr>
            <p:ph idx="1"/>
          </p:nvPr>
        </p:nvSpPr>
        <p:spPr>
          <a:xfrm>
            <a:off x="457200" y="1600200"/>
            <a:ext cx="8458200" cy="1143000"/>
          </a:xfrm>
        </p:spPr>
        <p:txBody>
          <a:bodyPr>
            <a:normAutofit/>
          </a:bodyPr>
          <a:lstStyle/>
          <a:p>
            <a:r>
              <a:rPr lang="en-IN" dirty="0">
                <a:latin typeface="Calibri" panose="020F0502020204030204" pitchFamily="34" charset="0"/>
              </a:rPr>
              <a:t>The normalisation process was not able to perfectly reconstruct the same pattern from images with varying amounts of pupil dilation, since deformation of the iris results in small changes of its surface patterns. </a:t>
            </a:r>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4800" y="2743200"/>
            <a:ext cx="6019800" cy="3620511"/>
          </a:xfrm>
          <a:prstGeom prst="rect">
            <a:avLst/>
          </a:prstGeom>
        </p:spPr>
      </p:pic>
      <p:pic>
        <p:nvPicPr>
          <p:cNvPr id="5" name="Content Placeholder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extLst>
      <p:ext uri="{BB962C8B-B14F-4D97-AF65-F5344CB8AC3E}">
        <p14:creationId xmlns:p14="http://schemas.microsoft.com/office/powerpoint/2010/main" xmlns="" val="4261504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D6939-74AD-4BDD-B154-300DA0F83435}"/>
              </a:ext>
            </a:extLst>
          </p:cNvPr>
          <p:cNvSpPr>
            <a:spLocks noGrp="1"/>
          </p:cNvSpPr>
          <p:nvPr>
            <p:ph type="title"/>
          </p:nvPr>
        </p:nvSpPr>
        <p:spPr>
          <a:xfrm>
            <a:off x="152400" y="1828800"/>
            <a:ext cx="7772400" cy="2667000"/>
          </a:xfrm>
        </p:spPr>
        <p:txBody>
          <a:bodyPr>
            <a:normAutofit/>
          </a:bodyPr>
          <a:lstStyle/>
          <a:p>
            <a:pPr algn="ctr"/>
            <a:r>
              <a:rPr lang="en-US" sz="5400" dirty="0"/>
              <a:t>FEATURE ENCODING </a:t>
            </a:r>
            <a:br>
              <a:rPr lang="en-US" sz="5400" dirty="0"/>
            </a:br>
            <a:r>
              <a:rPr lang="en-US" sz="5400" dirty="0"/>
              <a:t>&amp;</a:t>
            </a:r>
            <a:br>
              <a:rPr lang="en-US" sz="5400" dirty="0"/>
            </a:br>
            <a:r>
              <a:rPr lang="en-US" sz="5400" dirty="0"/>
              <a:t>MATCHING</a:t>
            </a:r>
          </a:p>
        </p:txBody>
      </p:sp>
      <p:pic>
        <p:nvPicPr>
          <p:cNvPr id="3" name="Content Placeholder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extLst>
      <p:ext uri="{BB962C8B-B14F-4D97-AF65-F5344CB8AC3E}">
        <p14:creationId xmlns:p14="http://schemas.microsoft.com/office/powerpoint/2010/main" xmlns="" val="459748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96027"/>
          </a:xfrm>
        </p:spPr>
        <p:txBody>
          <a:bodyPr/>
          <a:lstStyle/>
          <a:p>
            <a:pPr algn="ctr"/>
            <a:r>
              <a:rPr lang="en-IN" dirty="0">
                <a:latin typeface="Calibri" panose="020F0502020204030204" pitchFamily="34" charset="0"/>
              </a:rPr>
              <a:t>Feature Encoding</a:t>
            </a:r>
            <a:endParaRPr lang="en-US" dirty="0">
              <a:latin typeface="Calibri" panose="020F0502020204030204" pitchFamily="34" charset="0"/>
            </a:endParaRPr>
          </a:p>
        </p:txBody>
      </p:sp>
      <p:sp>
        <p:nvSpPr>
          <p:cNvPr id="3" name="Content Placeholder 2"/>
          <p:cNvSpPr>
            <a:spLocks noGrp="1"/>
          </p:cNvSpPr>
          <p:nvPr>
            <p:ph idx="1"/>
          </p:nvPr>
        </p:nvSpPr>
        <p:spPr>
          <a:xfrm>
            <a:off x="609599" y="1752600"/>
            <a:ext cx="6347714" cy="3880773"/>
          </a:xfrm>
        </p:spPr>
        <p:txBody>
          <a:bodyPr>
            <a:normAutofit/>
          </a:bodyPr>
          <a:lstStyle/>
          <a:p>
            <a:r>
              <a:rPr lang="en-US" dirty="0"/>
              <a:t>We use </a:t>
            </a:r>
            <a:r>
              <a:rPr lang="en-US" b="1" dirty="0"/>
              <a:t>Gabor filter banks for texture classification </a:t>
            </a:r>
            <a:r>
              <a:rPr lang="en-US" dirty="0"/>
              <a:t>for determining and storing the features of a certain image. Here the Gabor Kernel is used to classify textures based on Gabor filter banks. </a:t>
            </a:r>
          </a:p>
          <a:p>
            <a:r>
              <a:rPr lang="en-US" dirty="0"/>
              <a:t>In this method we first create a null matrix as the container for the kernel which is to be created.</a:t>
            </a:r>
          </a:p>
          <a:p>
            <a:r>
              <a:rPr lang="en-US" dirty="0"/>
              <a:t>The kernel is just the template for extracting the feature from the given image as it scans through the whole image and applies </a:t>
            </a:r>
            <a:r>
              <a:rPr lang="en-US" dirty="0" err="1"/>
              <a:t>gabor</a:t>
            </a:r>
            <a:r>
              <a:rPr lang="en-US" dirty="0"/>
              <a:t> filter kernel which figure outs the characteristics or feature of certain different points in the image.</a:t>
            </a:r>
          </a:p>
          <a:p>
            <a:endParaRPr lang="en-IN" sz="2400" dirty="0">
              <a:latin typeface="Calibri" panose="020F0502020204030204" pitchFamily="34" charset="0"/>
            </a:endParaRPr>
          </a:p>
        </p:txBody>
      </p:sp>
      <p:pic>
        <p:nvPicPr>
          <p:cNvPr id="4" name="Content Placeholder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extLst>
      <p:ext uri="{BB962C8B-B14F-4D97-AF65-F5344CB8AC3E}">
        <p14:creationId xmlns:p14="http://schemas.microsoft.com/office/powerpoint/2010/main" xmlns="" val="3607841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54"/>
            <a:ext cx="5826719" cy="1219200"/>
          </a:xfrm>
        </p:spPr>
        <p:txBody>
          <a:bodyPr/>
          <a:lstStyle/>
          <a:p>
            <a:pPr algn="ctr"/>
            <a:r>
              <a:rPr lang="en-IN" dirty="0">
                <a:latin typeface="Calibri" panose="020F0502020204030204" pitchFamily="34" charset="0"/>
              </a:rPr>
              <a:t>Feature Encoding</a:t>
            </a:r>
            <a:endParaRPr lang="en-US" dirty="0">
              <a:latin typeface="Calibri" panose="020F0502020204030204" pitchFamily="34" charset="0"/>
            </a:endParaRPr>
          </a:p>
        </p:txBody>
      </p:sp>
      <p:pic>
        <p:nvPicPr>
          <p:cNvPr id="6" name="Content Placeholder 5">
            <a:extLst>
              <a:ext uri="{FF2B5EF4-FFF2-40B4-BE49-F238E27FC236}">
                <a16:creationId xmlns:a16="http://schemas.microsoft.com/office/drawing/2014/main" xmlns="" id="{8E1152DC-3156-4CB6-BCD4-8BFD2A3A81C1}"/>
              </a:ext>
            </a:extLst>
          </p:cNvPr>
          <p:cNvPicPr>
            <a:picLocks noGrp="1" noChangeAspect="1"/>
          </p:cNvPicPr>
          <p:nvPr>
            <p:ph idx="4294967295"/>
          </p:nvPr>
        </p:nvPicPr>
        <p:blipFill>
          <a:blip r:embed="rId2" cstate="print">
            <a:extLst>
              <a:ext uri="{28A0092B-C50C-407E-A947-70E740481C1C}">
                <a14:useLocalDpi xmlns:a14="http://schemas.microsoft.com/office/drawing/2010/main" xmlns="" val="0"/>
              </a:ext>
            </a:extLst>
          </a:blip>
          <a:stretch>
            <a:fillRect/>
          </a:stretch>
        </p:blipFill>
        <p:spPr>
          <a:xfrm>
            <a:off x="649225" y="1447800"/>
            <a:ext cx="6437376" cy="1828800"/>
          </a:xfrm>
        </p:spPr>
      </p:pic>
      <p:pic>
        <p:nvPicPr>
          <p:cNvPr id="4" name="Content Placeholder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pic>
        <p:nvPicPr>
          <p:cNvPr id="17" name="Picture 16">
            <a:extLst>
              <a:ext uri="{FF2B5EF4-FFF2-40B4-BE49-F238E27FC236}">
                <a16:creationId xmlns:a16="http://schemas.microsoft.com/office/drawing/2014/main" xmlns="" id="{1A797FF6-961A-45AF-915C-E0404992735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81000" y="3276601"/>
            <a:ext cx="7162800" cy="1066800"/>
          </a:xfrm>
          <a:prstGeom prst="rect">
            <a:avLst/>
          </a:prstGeom>
        </p:spPr>
      </p:pic>
    </p:spTree>
    <p:extLst>
      <p:ext uri="{BB962C8B-B14F-4D97-AF65-F5344CB8AC3E}">
        <p14:creationId xmlns:p14="http://schemas.microsoft.com/office/powerpoint/2010/main" xmlns="" val="2891266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pPr algn="ctr"/>
            <a:r>
              <a:rPr lang="en-IN" dirty="0"/>
              <a:t>Matching</a:t>
            </a:r>
            <a:endParaRPr lang="en-US" dirty="0"/>
          </a:p>
        </p:txBody>
      </p:sp>
      <p:pic>
        <p:nvPicPr>
          <p:cNvPr id="6" name="Content Placeholder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
        <p:nvSpPr>
          <p:cNvPr id="7" name="Content Placeholder 6">
            <a:extLst>
              <a:ext uri="{FF2B5EF4-FFF2-40B4-BE49-F238E27FC236}">
                <a16:creationId xmlns:a16="http://schemas.microsoft.com/office/drawing/2014/main" xmlns="" id="{473948CB-914D-413D-83DE-23D2E1747CEC}"/>
              </a:ext>
            </a:extLst>
          </p:cNvPr>
          <p:cNvSpPr>
            <a:spLocks noGrp="1"/>
          </p:cNvSpPr>
          <p:nvPr>
            <p:ph idx="1"/>
          </p:nvPr>
        </p:nvSpPr>
        <p:spPr>
          <a:xfrm>
            <a:off x="609598" y="1524000"/>
            <a:ext cx="6347714" cy="4240209"/>
          </a:xfrm>
        </p:spPr>
        <p:txBody>
          <a:bodyPr>
            <a:normAutofit fontScale="77500" lnSpcReduction="20000"/>
          </a:bodyPr>
          <a:lstStyle/>
          <a:p>
            <a:r>
              <a:rPr lang="en-US" dirty="0"/>
              <a:t>After we have successfully recorded the unique features of every image and stored them in suitable Data Structure, Its time for us to retrieve information by searching by a certain image file or index which is stored in the Data structure (Multi-dimensional array) and match them with the current image in examination. That is as different template containing different information are stored in the array then we match the image under observation with all the stored templates in the array and check the matching percentage and we announce the image with the highest percentage of matched ratio, as the probable image complementary to the image under observation currently.</a:t>
            </a:r>
          </a:p>
          <a:p>
            <a:r>
              <a:rPr lang="en-US" dirty="0"/>
              <a:t>	Now this method proves to be efficient as we match with all the image templates available and we compare the percentages of the matching ratios and thus we can be fairly assured of that the image is accurately identified , As we can guarantee that even right and left eye images of a single person would give huge differences’ in matching percentages ratio thus it nearly works as Hamming distance method.</a:t>
            </a:r>
          </a:p>
          <a:p>
            <a:r>
              <a:rPr lang="en-US" dirty="0"/>
              <a:t>Though we do not directly implement the Hamming distance method, still we reach the same milestone of accurately finding the image by only using Gabor filter and applying kernels to retrieve or match the extracted features.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848600" cy="685800"/>
          </a:xfrm>
        </p:spPr>
        <p:txBody>
          <a:bodyPr>
            <a:noAutofit/>
          </a:bodyPr>
          <a:lstStyle/>
          <a:p>
            <a:r>
              <a:rPr lang="en-IN" sz="2400" dirty="0" smtClean="0"/>
              <a:t>Results of matching of eye image with percentage</a:t>
            </a:r>
            <a:endParaRPr lang="en-US" sz="2400" dirty="0"/>
          </a:p>
        </p:txBody>
      </p:sp>
      <p:pic>
        <p:nvPicPr>
          <p:cNvPr id="2050" name="Picture 2" descr="C:\Users\ASUS\Desktop\project\matching.png"/>
          <p:cNvPicPr>
            <a:picLocks noChangeAspect="1" noChangeArrowheads="1"/>
          </p:cNvPicPr>
          <p:nvPr/>
        </p:nvPicPr>
        <p:blipFill>
          <a:blip r:embed="rId2" cstate="print"/>
          <a:srcRect/>
          <a:stretch>
            <a:fillRect/>
          </a:stretch>
        </p:blipFill>
        <p:spPr bwMode="auto">
          <a:xfrm>
            <a:off x="1295400" y="838200"/>
            <a:ext cx="4600575" cy="5476875"/>
          </a:xfrm>
          <a:prstGeom prst="rect">
            <a:avLst/>
          </a:prstGeom>
          <a:noFill/>
        </p:spPr>
      </p:pic>
      <p:pic>
        <p:nvPicPr>
          <p:cNvPr id="6" name="Content Placeholder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90601"/>
          </a:xfrm>
        </p:spPr>
        <p:txBody>
          <a:bodyPr/>
          <a:lstStyle/>
          <a:p>
            <a:pPr algn="ctr"/>
            <a:r>
              <a:rPr lang="en-US" dirty="0">
                <a:latin typeface="Calibri" panose="020F0502020204030204" pitchFamily="34" charset="0"/>
              </a:rPr>
              <a:t>Conclusion</a:t>
            </a:r>
          </a:p>
        </p:txBody>
      </p:sp>
      <p:sp>
        <p:nvSpPr>
          <p:cNvPr id="3" name="Content Placeholder 2"/>
          <p:cNvSpPr>
            <a:spLocks noGrp="1"/>
          </p:cNvSpPr>
          <p:nvPr>
            <p:ph idx="1"/>
          </p:nvPr>
        </p:nvSpPr>
        <p:spPr>
          <a:xfrm>
            <a:off x="457200" y="1600201"/>
            <a:ext cx="8229600" cy="2895599"/>
          </a:xfrm>
        </p:spPr>
        <p:txBody>
          <a:bodyPr>
            <a:normAutofit lnSpcReduction="10000"/>
          </a:bodyPr>
          <a:lstStyle/>
          <a:p>
            <a:r>
              <a:rPr lang="en-IN" sz="2000" dirty="0">
                <a:latin typeface="Calibri" panose="020F0502020204030204" pitchFamily="34" charset="0"/>
              </a:rPr>
              <a:t>Iris recognition has proven to be a very useful and versatile </a:t>
            </a:r>
            <a:r>
              <a:rPr lang="en-US" sz="2000" dirty="0">
                <a:latin typeface="Calibri" panose="020F0502020204030204" pitchFamily="34" charset="0"/>
              </a:rPr>
              <a:t>security measure.</a:t>
            </a:r>
          </a:p>
          <a:p>
            <a:r>
              <a:rPr lang="en-IN" sz="2000" dirty="0">
                <a:latin typeface="Calibri" panose="020F0502020204030204" pitchFamily="34" charset="0"/>
              </a:rPr>
              <a:t>It is a quick and accurate way of identifying an individual with no </a:t>
            </a:r>
            <a:r>
              <a:rPr lang="en-US" sz="2000" dirty="0">
                <a:latin typeface="Calibri" panose="020F0502020204030204" pitchFamily="34" charset="0"/>
              </a:rPr>
              <a:t>chance for human error.</a:t>
            </a:r>
          </a:p>
          <a:p>
            <a:r>
              <a:rPr lang="en-IN" sz="2000" dirty="0">
                <a:latin typeface="Calibri" panose="020F0502020204030204" pitchFamily="34" charset="0"/>
              </a:rPr>
              <a:t>Iris recognition is widely used in the transportation industry and can have many applications in other fields where security is </a:t>
            </a:r>
            <a:r>
              <a:rPr lang="en-US" sz="2000" dirty="0">
                <a:latin typeface="Calibri" panose="020F0502020204030204" pitchFamily="34" charset="0"/>
              </a:rPr>
              <a:t>necessary.</a:t>
            </a:r>
          </a:p>
          <a:p>
            <a:r>
              <a:rPr lang="en-IN" sz="2000" dirty="0">
                <a:latin typeface="Calibri" panose="020F0502020204030204" pitchFamily="34" charset="0"/>
              </a:rPr>
              <a:t>Iris recognition will prove to be a widely used security measure </a:t>
            </a:r>
            <a:r>
              <a:rPr lang="en-US" sz="2000" dirty="0">
                <a:latin typeface="Calibri" panose="020F0502020204030204" pitchFamily="34" charset="0"/>
              </a:rPr>
              <a:t>in the future.</a:t>
            </a:r>
          </a:p>
        </p:txBody>
      </p:sp>
      <p:pic>
        <p:nvPicPr>
          <p:cNvPr id="4" name="Content Placeholder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B44E64-D5C1-4788-985E-D73B0673C86B}"/>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xmlns="" id="{2FB55707-7BB1-465E-AEA2-003EFE5ECDF5}"/>
              </a:ext>
            </a:extLst>
          </p:cNvPr>
          <p:cNvSpPr>
            <a:spLocks noGrp="1"/>
          </p:cNvSpPr>
          <p:nvPr>
            <p:ph idx="1"/>
          </p:nvPr>
        </p:nvSpPr>
        <p:spPr>
          <a:xfrm>
            <a:off x="609599" y="1488613"/>
            <a:ext cx="6347714" cy="3880773"/>
          </a:xfrm>
        </p:spPr>
        <p:txBody>
          <a:bodyPr>
            <a:normAutofit fontScale="92500" lnSpcReduction="20000"/>
          </a:bodyPr>
          <a:lstStyle/>
          <a:p>
            <a:r>
              <a:rPr lang="en-US" dirty="0"/>
              <a:t>Every human being has a unique Iris pattern, even the twins possesses different unique Iris patterns, thus we can say it is a dependable means of identifying any animal species. Most interestingly Iris pattern and its uniqueness do not only stop in identifying human being, it has a very widespread application in various sectors of modern-day life. Aviation industry uses Iris pattern recognition for various purposes including security </a:t>
            </a:r>
            <a:r>
              <a:rPr lang="en-US" dirty="0" err="1"/>
              <a:t>etc.Quite</a:t>
            </a:r>
            <a:r>
              <a:rPr lang="en-US" dirty="0"/>
              <a:t> naturally it is one of the most dependable authentication schemes. But Iris tells us more than we think-Iris pattern can be studied to find out potential diseases’ symptoms. Recently Google published their research paper on Diabetes detection using Iris pattern-In this project our first aim is to successfully execute the human identification but we are eyeing a bigger goal that is detecting medical condition by observing the Iris pattern, that will be a breakthrough if we can achieve this.</a:t>
            </a:r>
          </a:p>
          <a:p>
            <a:endParaRPr lang="en-US" dirty="0"/>
          </a:p>
        </p:txBody>
      </p:sp>
      <p:pic>
        <p:nvPicPr>
          <p:cNvPr id="4" name="Content Placeholder 5">
            <a:extLst>
              <a:ext uri="{FF2B5EF4-FFF2-40B4-BE49-F238E27FC236}">
                <a16:creationId xmlns:a16="http://schemas.microsoft.com/office/drawing/2014/main" xmlns="" id="{F4B8BF89-586A-41F2-B37E-90298E38BB2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extLst>
      <p:ext uri="{BB962C8B-B14F-4D97-AF65-F5344CB8AC3E}">
        <p14:creationId xmlns:p14="http://schemas.microsoft.com/office/powerpoint/2010/main" xmlns="" val="375254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57400"/>
            <a:ext cx="5029200" cy="1600200"/>
          </a:xfrm>
        </p:spPr>
        <p:txBody>
          <a:bodyPr/>
          <a:lstStyle/>
          <a:p>
            <a:pPr algn="ctr"/>
            <a:r>
              <a:rPr lang="en-IN" dirty="0"/>
              <a:t>INTRODUCTION</a:t>
            </a:r>
          </a:p>
        </p:txBody>
      </p:sp>
      <p:pic>
        <p:nvPicPr>
          <p:cNvPr id="4" name="Content Placeholder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91400" y="5533514"/>
            <a:ext cx="1752600" cy="1324485"/>
          </a:xfrm>
          <a:prstGeom prst="rect">
            <a:avLst/>
          </a:prstGeom>
          <a:effectLst>
            <a:softEdge rad="317500"/>
          </a:effectLst>
        </p:spPr>
      </p:pic>
    </p:spTree>
    <p:extLst>
      <p:ext uri="{BB962C8B-B14F-4D97-AF65-F5344CB8AC3E}">
        <p14:creationId xmlns:p14="http://schemas.microsoft.com/office/powerpoint/2010/main" xmlns="" val="1841728756"/>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14400"/>
          </a:xfrm>
        </p:spPr>
        <p:txBody>
          <a:bodyPr/>
          <a:lstStyle/>
          <a:p>
            <a:pPr algn="ctr"/>
            <a:r>
              <a:rPr lang="en-US" dirty="0">
                <a:latin typeface="Calibri" panose="020F0502020204030204" pitchFamily="34" charset="0"/>
              </a:rPr>
              <a:t>References</a:t>
            </a:r>
          </a:p>
        </p:txBody>
      </p:sp>
      <p:sp>
        <p:nvSpPr>
          <p:cNvPr id="3" name="Content Placeholder 2"/>
          <p:cNvSpPr>
            <a:spLocks noGrp="1"/>
          </p:cNvSpPr>
          <p:nvPr>
            <p:ph idx="1"/>
          </p:nvPr>
        </p:nvSpPr>
        <p:spPr>
          <a:xfrm>
            <a:off x="457200" y="1600201"/>
            <a:ext cx="8229600" cy="3886200"/>
          </a:xfrm>
        </p:spPr>
        <p:txBody>
          <a:bodyPr>
            <a:normAutofit/>
          </a:bodyPr>
          <a:lstStyle/>
          <a:p>
            <a:r>
              <a:rPr lang="en-US" dirty="0">
                <a:latin typeface="Calibri" panose="020F0502020204030204" pitchFamily="34" charset="0"/>
                <a:hlinkClick r:id="rId2"/>
              </a:rPr>
              <a:t>http://www.cl.cam.ac.uk</a:t>
            </a:r>
            <a:endParaRPr lang="en-US" dirty="0">
              <a:latin typeface="Calibri" panose="020F0502020204030204" pitchFamily="34" charset="0"/>
            </a:endParaRPr>
          </a:p>
          <a:p>
            <a:r>
              <a:rPr lang="en-US" dirty="0">
                <a:latin typeface="Calibri" panose="020F0502020204030204" pitchFamily="34" charset="0"/>
                <a:hlinkClick r:id="rId3"/>
              </a:rPr>
              <a:t>http://en.wikipedia.org/wiki/Iris_recognition</a:t>
            </a:r>
            <a:endParaRPr lang="en-US" dirty="0">
              <a:latin typeface="Calibri" panose="020F0502020204030204" pitchFamily="34" charset="0"/>
            </a:endParaRPr>
          </a:p>
          <a:p>
            <a:r>
              <a:rPr lang="en-US" dirty="0">
                <a:latin typeface="Calibri" panose="020F0502020204030204" pitchFamily="34" charset="0"/>
                <a:hlinkClick r:id="rId4"/>
              </a:rPr>
              <a:t>www.seminars4u.com</a:t>
            </a:r>
            <a:endParaRPr lang="en-US" dirty="0">
              <a:latin typeface="Calibri" panose="020F0502020204030204" pitchFamily="34" charset="0"/>
            </a:endParaRPr>
          </a:p>
          <a:p>
            <a:r>
              <a:rPr lang="en-IN" dirty="0" err="1">
                <a:latin typeface="Calibri" panose="020F0502020204030204" pitchFamily="34" charset="0"/>
              </a:rPr>
              <a:t>Daugman</a:t>
            </a:r>
            <a:r>
              <a:rPr lang="en-IN" dirty="0">
                <a:latin typeface="Calibri" panose="020F0502020204030204" pitchFamily="34" charset="0"/>
              </a:rPr>
              <a:t> J (1999) "Biometric decision landscapes.“ Technical Report No TR482, University of Cambridge </a:t>
            </a:r>
            <a:r>
              <a:rPr lang="en-US" dirty="0">
                <a:latin typeface="Calibri" panose="020F0502020204030204" pitchFamily="34" charset="0"/>
              </a:rPr>
              <a:t>Computer Laboratory.</a:t>
            </a:r>
          </a:p>
          <a:p>
            <a:r>
              <a:rPr lang="en-IN" dirty="0">
                <a:latin typeface="Calibri" panose="020F0502020204030204" pitchFamily="34" charset="0"/>
              </a:rPr>
              <a:t>International Journal of Computer Technology and Electronics Engineering (IJCTEE) Volume 2, Issue </a:t>
            </a:r>
            <a:r>
              <a:rPr lang="en-US" dirty="0">
                <a:latin typeface="Calibri" panose="020F0502020204030204" pitchFamily="34" charset="0"/>
              </a:rPr>
              <a:t>1</a:t>
            </a:r>
          </a:p>
        </p:txBody>
      </p:sp>
      <p:pic>
        <p:nvPicPr>
          <p:cNvPr id="4" name="Content Placeholder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2160591"/>
            <a:ext cx="6934201" cy="1801810"/>
          </a:xfrm>
        </p:spPr>
        <p:txBody>
          <a:bodyPr>
            <a:normAutofit/>
          </a:bodyPr>
          <a:lstStyle/>
          <a:p>
            <a:pPr algn="ctr">
              <a:buNone/>
            </a:pPr>
            <a:r>
              <a:rPr lang="en-IN" sz="9600" dirty="0"/>
              <a:t>Thank You</a:t>
            </a:r>
            <a:endParaRPr lang="en-US" sz="9600" dirty="0"/>
          </a:p>
        </p:txBody>
      </p:sp>
      <p:pic>
        <p:nvPicPr>
          <p:cNvPr id="4" name="Content Placeholder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OBJECTIVE/PURPOSE</a:t>
            </a:r>
          </a:p>
        </p:txBody>
      </p:sp>
      <p:sp>
        <p:nvSpPr>
          <p:cNvPr id="3" name="Content Placeholder 2"/>
          <p:cNvSpPr>
            <a:spLocks noGrp="1"/>
          </p:cNvSpPr>
          <p:nvPr>
            <p:ph sz="half" idx="1"/>
          </p:nvPr>
        </p:nvSpPr>
        <p:spPr>
          <a:xfrm>
            <a:off x="609600" y="2160589"/>
            <a:ext cx="6019800" cy="3880772"/>
          </a:xfrm>
        </p:spPr>
        <p:txBody>
          <a:bodyPr>
            <a:normAutofit/>
          </a:bodyPr>
          <a:lstStyle/>
          <a:p>
            <a:r>
              <a:rPr lang="en-US" dirty="0">
                <a:latin typeface="Calibri" panose="020F0502020204030204" pitchFamily="34" charset="0"/>
              </a:rPr>
              <a:t>The objective is to implement an iris recognition system for identifying Human (</a:t>
            </a:r>
            <a:r>
              <a:rPr lang="en-US" i="1" dirty="0">
                <a:latin typeface="Calibri" panose="020F0502020204030204" pitchFamily="34" charset="0"/>
              </a:rPr>
              <a:t>Homo sapiens</a:t>
            </a:r>
            <a:r>
              <a:rPr lang="en-US" dirty="0">
                <a:latin typeface="Calibri" panose="020F0502020204030204" pitchFamily="34" charset="0"/>
              </a:rPr>
              <a:t>) uniquely.</a:t>
            </a:r>
          </a:p>
          <a:p>
            <a:r>
              <a:rPr lang="en-US" dirty="0">
                <a:latin typeface="Calibri" panose="020F0502020204030204" pitchFamily="34" charset="0"/>
              </a:rPr>
              <a:t> The development tool used is </a:t>
            </a:r>
            <a:r>
              <a:rPr lang="en-US" dirty="0" err="1">
                <a:latin typeface="Calibri" panose="020F0502020204030204" pitchFamily="34" charset="0"/>
              </a:rPr>
              <a:t>Scipy,OpenCV</a:t>
            </a:r>
            <a:r>
              <a:rPr lang="en-US" dirty="0">
                <a:latin typeface="Calibri" panose="020F0502020204030204" pitchFamily="34" charset="0"/>
              </a:rPr>
              <a:t> in Python and other </a:t>
            </a:r>
            <a:r>
              <a:rPr lang="en-US" dirty="0" err="1">
                <a:latin typeface="Calibri" panose="020F0502020204030204" pitchFamily="34" charset="0"/>
              </a:rPr>
              <a:t>depenent</a:t>
            </a:r>
            <a:r>
              <a:rPr lang="en-US" dirty="0">
                <a:latin typeface="Calibri" panose="020F0502020204030204" pitchFamily="34" charset="0"/>
              </a:rPr>
              <a:t> python libraries, and emphasis will not only be on the software for performing Identification through recognition but also the identification of Biological </a:t>
            </a:r>
            <a:r>
              <a:rPr lang="en-US" dirty="0" err="1">
                <a:latin typeface="Calibri" panose="020F0502020204030204" pitchFamily="34" charset="0"/>
              </a:rPr>
              <a:t>syndroms</a:t>
            </a:r>
            <a:r>
              <a:rPr lang="en-US" dirty="0">
                <a:latin typeface="Calibri" panose="020F0502020204030204" pitchFamily="34" charset="0"/>
              </a:rPr>
              <a:t> of any human.</a:t>
            </a:r>
          </a:p>
          <a:p>
            <a:r>
              <a:rPr lang="en-US" dirty="0">
                <a:latin typeface="Calibri" panose="020F0502020204030204" pitchFamily="34" charset="0"/>
              </a:rPr>
              <a:t> A rapid application development (RAD) approach will be employed in order to produce results quickly. To perform the experimentation, a dataset containing eye images of more than 100 human eye image taken from different angle</a:t>
            </a:r>
            <a:r>
              <a:rPr lang="en-IN" dirty="0">
                <a:latin typeface="Calibri" panose="020F0502020204030204" pitchFamily="34" charset="0"/>
              </a:rPr>
              <a:t>.</a:t>
            </a:r>
          </a:p>
          <a:p>
            <a:pPr marL="0" indent="0">
              <a:buNone/>
            </a:pPr>
            <a:endParaRPr lang="en-IN" dirty="0"/>
          </a:p>
        </p:txBody>
      </p:sp>
      <p:pic>
        <p:nvPicPr>
          <p:cNvPr id="7" name="Content Placeholder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extLst>
      <p:ext uri="{BB962C8B-B14F-4D97-AF65-F5344CB8AC3E}">
        <p14:creationId xmlns:p14="http://schemas.microsoft.com/office/powerpoint/2010/main" xmlns="" val="1410536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Iris Biometrics</a:t>
            </a:r>
            <a:endParaRPr lang="en-US" dirty="0"/>
          </a:p>
        </p:txBody>
      </p:sp>
      <p:sp>
        <p:nvSpPr>
          <p:cNvPr id="3" name="Content Placeholder 2"/>
          <p:cNvSpPr>
            <a:spLocks noGrp="1"/>
          </p:cNvSpPr>
          <p:nvPr>
            <p:ph idx="1"/>
          </p:nvPr>
        </p:nvSpPr>
        <p:spPr>
          <a:xfrm>
            <a:off x="457200" y="1600201"/>
            <a:ext cx="4191000" cy="4648200"/>
          </a:xfrm>
        </p:spPr>
        <p:txBody>
          <a:bodyPr>
            <a:noAutofit/>
          </a:bodyPr>
          <a:lstStyle/>
          <a:p>
            <a:r>
              <a:rPr lang="en-IN" sz="2200" dirty="0"/>
              <a:t>Iris is externally Visible, coloured ring around the pupil</a:t>
            </a:r>
          </a:p>
          <a:p>
            <a:r>
              <a:rPr lang="en-IN" sz="2200" dirty="0"/>
              <a:t>Iris is stable throughout life</a:t>
            </a:r>
          </a:p>
          <a:p>
            <a:r>
              <a:rPr lang="en-IN" sz="2200" dirty="0"/>
              <a:t>Unique patterns of iris are not related to genetic factors</a:t>
            </a:r>
          </a:p>
          <a:p>
            <a:r>
              <a:rPr lang="en-IN" sz="2200" dirty="0"/>
              <a:t>Both right and left eye have non-matching iris patterns</a:t>
            </a:r>
          </a:p>
          <a:p>
            <a:r>
              <a:rPr lang="en-IN" sz="2200" dirty="0"/>
              <a:t>The flowery pattern is unique for each individual</a:t>
            </a:r>
          </a:p>
          <a:p>
            <a:r>
              <a:rPr lang="en-IN" sz="2200" dirty="0"/>
              <a:t>Randomness</a:t>
            </a:r>
            <a:endParaRPr lang="en-US" sz="2200" dirty="0"/>
          </a:p>
        </p:txBody>
      </p:sp>
      <p:pic>
        <p:nvPicPr>
          <p:cNvPr id="6" name="Content Placeholder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14800" y="1304636"/>
            <a:ext cx="3689272" cy="3759200"/>
          </a:xfrm>
          <a:prstGeom prst="rect">
            <a:avLst/>
          </a:prstGeom>
          <a:effectLst>
            <a:softEdge rad="317500"/>
          </a:effectLst>
        </p:spPr>
      </p:pic>
      <p:pic>
        <p:nvPicPr>
          <p:cNvPr id="7" name="Content Placeholder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WHY IRIS RECOGNITION..?</a:t>
            </a:r>
          </a:p>
        </p:txBody>
      </p:sp>
      <p:sp>
        <p:nvSpPr>
          <p:cNvPr id="3" name="Content Placeholder 2"/>
          <p:cNvSpPr>
            <a:spLocks noGrp="1"/>
          </p:cNvSpPr>
          <p:nvPr>
            <p:ph sz="half" idx="1"/>
          </p:nvPr>
        </p:nvSpPr>
        <p:spPr>
          <a:xfrm>
            <a:off x="609600" y="1930400"/>
            <a:ext cx="7086600" cy="4622799"/>
          </a:xfrm>
        </p:spPr>
        <p:txBody>
          <a:bodyPr>
            <a:normAutofit/>
          </a:bodyPr>
          <a:lstStyle/>
          <a:p>
            <a:r>
              <a:rPr lang="en-IN" sz="2000" dirty="0">
                <a:latin typeface="Calibri" panose="020F0502020204030204" pitchFamily="34" charset="0"/>
              </a:rPr>
              <a:t>ACCURACY: False acceptance &amp; false rejection rate is very low.</a:t>
            </a:r>
          </a:p>
          <a:p>
            <a:r>
              <a:rPr lang="en-IN" sz="2000" dirty="0">
                <a:latin typeface="Calibri" panose="020F0502020204030204" pitchFamily="34" charset="0"/>
              </a:rPr>
              <a:t>SCALABILITY: used in both small and large scale programs.</a:t>
            </a:r>
          </a:p>
          <a:p>
            <a:r>
              <a:rPr lang="en-IN" sz="2000" dirty="0">
                <a:latin typeface="Calibri" panose="020F0502020204030204" pitchFamily="34" charset="0"/>
              </a:rPr>
              <a:t>STABLE :  Iris patterns remains stable throughout an individual’s life. It is protected by the body’s own mechanism.</a:t>
            </a:r>
          </a:p>
          <a:p>
            <a:r>
              <a:rPr lang="en-IN" sz="2000" dirty="0">
                <a:latin typeface="Calibri" panose="020F0502020204030204" pitchFamily="34" charset="0"/>
              </a:rPr>
              <a:t>EASY TO USE: Iris recognition system is plug &amp; play</a:t>
            </a:r>
          </a:p>
          <a:p>
            <a:r>
              <a:rPr lang="en-IN" sz="2000" dirty="0">
                <a:latin typeface="Calibri" panose="020F0502020204030204" pitchFamily="34" charset="0"/>
              </a:rPr>
              <a:t>DISTANCE: iris scanning can be done from a normal distance</a:t>
            </a:r>
          </a:p>
          <a:p>
            <a:r>
              <a:rPr lang="en-IN" sz="2000" dirty="0">
                <a:latin typeface="Calibri" panose="020F0502020204030204" pitchFamily="34" charset="0"/>
              </a:rPr>
              <a:t>FAST: can complete the process within just a few seconds. If the initial enrolment has taken place, it works faster than other modalities. </a:t>
            </a:r>
          </a:p>
          <a:p>
            <a:r>
              <a:rPr lang="en-IN" sz="2000" dirty="0">
                <a:latin typeface="Calibri" panose="020F0502020204030204" pitchFamily="34" charset="0"/>
              </a:rPr>
              <a:t>NON-INTRUSIVE: A person doesn’t need physical contact with the devices to perform an iris scan</a:t>
            </a:r>
          </a:p>
        </p:txBody>
      </p:sp>
      <p:pic>
        <p:nvPicPr>
          <p:cNvPr id="7" name="Content Placeholder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extLst>
      <p:ext uri="{BB962C8B-B14F-4D97-AF65-F5344CB8AC3E}">
        <p14:creationId xmlns:p14="http://schemas.microsoft.com/office/powerpoint/2010/main" xmlns="" val="2569922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5800" y="666750"/>
            <a:ext cx="6021848" cy="352425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67015" y="4145175"/>
            <a:ext cx="6705600" cy="2682449"/>
          </a:xfrm>
          <a:prstGeom prst="rect">
            <a:avLst/>
          </a:prstGeom>
        </p:spPr>
      </p:pic>
      <p:pic>
        <p:nvPicPr>
          <p:cNvPr id="4" name="Content Placeholder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162800" y="4267199"/>
            <a:ext cx="1613284" cy="1219200"/>
          </a:xfrm>
          <a:prstGeom prst="rect">
            <a:avLst/>
          </a:prstGeom>
          <a:effectLst>
            <a:softEdge rad="317500"/>
          </a:effectLst>
        </p:spPr>
      </p:pic>
    </p:spTree>
    <p:extLst>
      <p:ext uri="{BB962C8B-B14F-4D97-AF65-F5344CB8AC3E}">
        <p14:creationId xmlns:p14="http://schemas.microsoft.com/office/powerpoint/2010/main" xmlns="" val="82015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Brief overview </a:t>
            </a:r>
            <a:r>
              <a:rPr lang="en-IN" dirty="0"/>
              <a:t>of System Model</a:t>
            </a:r>
            <a:endParaRPr lang="en-US" dirty="0"/>
          </a:p>
        </p:txBody>
      </p:sp>
      <p:pic>
        <p:nvPicPr>
          <p:cNvPr id="1026" name="Picture 2" descr="C:\Users\ASUS\Desktop\project\an-iris-recognition-system.jpg"/>
          <p:cNvPicPr>
            <a:picLocks noChangeAspect="1" noChangeArrowheads="1"/>
          </p:cNvPicPr>
          <p:nvPr/>
        </p:nvPicPr>
        <p:blipFill>
          <a:blip r:embed="rId2" cstate="print"/>
          <a:srcRect/>
          <a:stretch>
            <a:fillRect/>
          </a:stretch>
        </p:blipFill>
        <p:spPr bwMode="auto">
          <a:xfrm>
            <a:off x="457200" y="1295401"/>
            <a:ext cx="6858000" cy="4624252"/>
          </a:xfrm>
          <a:prstGeom prst="rect">
            <a:avLst/>
          </a:prstGeom>
          <a:noFill/>
        </p:spPr>
      </p:pic>
      <p:pic>
        <p:nvPicPr>
          <p:cNvPr id="4" name="Content Placeholder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530716" y="5638800"/>
            <a:ext cx="1613284" cy="1219200"/>
          </a:xfrm>
          <a:prstGeom prst="rect">
            <a:avLst/>
          </a:prstGeom>
          <a:effectLst>
            <a:softEdge rad="3175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590800"/>
            <a:ext cx="8001002" cy="1066800"/>
          </a:xfrm>
        </p:spPr>
        <p:txBody>
          <a:bodyPr>
            <a:noAutofit/>
          </a:bodyPr>
          <a:lstStyle/>
          <a:p>
            <a:r>
              <a:rPr lang="en-IN" sz="4000" dirty="0" smtClean="0">
                <a:solidFill>
                  <a:srgbClr val="C00000"/>
                </a:solidFill>
                <a:latin typeface="Calibri" panose="020F0502020204030204" pitchFamily="34" charset="0"/>
              </a:rPr>
              <a:t>Detailed Overview of System Model</a:t>
            </a:r>
            <a:endParaRPr lang="en-IN" sz="4000" dirty="0">
              <a:solidFill>
                <a:srgbClr val="C00000"/>
              </a:solidFill>
              <a:latin typeface="Calibri" panose="020F0502020204030204" pitchFamily="34" charset="0"/>
            </a:endParaRPr>
          </a:p>
        </p:txBody>
      </p:sp>
    </p:spTree>
    <p:extLst>
      <p:ext uri="{BB962C8B-B14F-4D97-AF65-F5344CB8AC3E}">
        <p14:creationId xmlns:p14="http://schemas.microsoft.com/office/powerpoint/2010/main" xmlns="" val="35941953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TotalTime>
  <Words>999</Words>
  <Application>Microsoft Office PowerPoint</Application>
  <PresentationFormat>On-screen Show (4:3)</PresentationFormat>
  <Paragraphs>116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Facet</vt:lpstr>
      <vt:lpstr>Presentation on Human Identification Using Iris Recognition</vt:lpstr>
      <vt:lpstr>Slide 2</vt:lpstr>
      <vt:lpstr>INTRODUCTION</vt:lpstr>
      <vt:lpstr>OBJECTIVE/PURPOSE</vt:lpstr>
      <vt:lpstr>Iris Biometrics</vt:lpstr>
      <vt:lpstr>WHY IRIS RECOGNITION..?</vt:lpstr>
      <vt:lpstr>Slide 7</vt:lpstr>
      <vt:lpstr>Brief overview of System Model</vt:lpstr>
      <vt:lpstr>Detailed Overview of System Model</vt:lpstr>
      <vt:lpstr>Slide 10</vt:lpstr>
      <vt:lpstr>Detailed Overview of System Model</vt:lpstr>
      <vt:lpstr>SEGMENTATION</vt:lpstr>
      <vt:lpstr>Processes used in Segmentation</vt:lpstr>
      <vt:lpstr>Use black top-hat filter then Combine filtered image with the actual gray image</vt:lpstr>
      <vt:lpstr>Use smoothing filter (Median &amp; Gaussian)</vt:lpstr>
      <vt:lpstr>canny edge detection </vt:lpstr>
      <vt:lpstr>Circular hough transform to get the  right boundary</vt:lpstr>
      <vt:lpstr>Results of Segmentation</vt:lpstr>
      <vt:lpstr>NORMALISATION</vt:lpstr>
      <vt:lpstr>Segmentation method</vt:lpstr>
      <vt:lpstr>Daugman’s Rubber Sheet Model </vt:lpstr>
      <vt:lpstr>Result</vt:lpstr>
      <vt:lpstr>FEATURE ENCODING  &amp; MATCHING</vt:lpstr>
      <vt:lpstr>Feature Encoding</vt:lpstr>
      <vt:lpstr>Feature Encoding</vt:lpstr>
      <vt:lpstr>Matching</vt:lpstr>
      <vt:lpstr>Results of matching of eye image with percentage</vt:lpstr>
      <vt:lpstr>Conclusion</vt:lpstr>
      <vt:lpstr>Future Work</vt:lpstr>
      <vt:lpstr>References</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Identification using Iris Recognition</dc:title>
  <dc:creator>Abhishek Ghosh</dc:creator>
  <cp:lastModifiedBy>Abhishek Ghosh</cp:lastModifiedBy>
  <cp:revision>122</cp:revision>
  <dcterms:created xsi:type="dcterms:W3CDTF">2006-08-16T00:00:00Z</dcterms:created>
  <dcterms:modified xsi:type="dcterms:W3CDTF">2019-05-22T05:32:26Z</dcterms:modified>
</cp:coreProperties>
</file>