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71" r:id="rId10"/>
    <p:sldId id="263" r:id="rId11"/>
    <p:sldId id="268" r:id="rId12"/>
    <p:sldId id="269" r:id="rId13"/>
    <p:sldId id="270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BAACBC-599D-48EE-8B01-0696FE766B4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3EC5FA-162A-4550-A1AC-7D1516BF1654}">
      <dgm:prSet phldrT="[Text]"/>
      <dgm:spPr/>
      <dgm:t>
        <a:bodyPr/>
        <a:lstStyle/>
        <a:p>
          <a:r>
            <a:rPr lang="en-US" dirty="0" smtClean="0"/>
            <a:t>Single Mode		</a:t>
          </a:r>
          <a:endParaRPr lang="en-US" dirty="0"/>
        </a:p>
      </dgm:t>
    </dgm:pt>
    <dgm:pt modelId="{3258391B-A053-42A2-8FF7-EECF65243D34}" type="parTrans" cxnId="{7D7A3003-490B-4051-A4FF-FD3D490198DA}">
      <dgm:prSet/>
      <dgm:spPr/>
      <dgm:t>
        <a:bodyPr/>
        <a:lstStyle/>
        <a:p>
          <a:endParaRPr lang="en-US"/>
        </a:p>
      </dgm:t>
    </dgm:pt>
    <dgm:pt modelId="{7401D4F4-AED4-4C05-8702-1859E10E9305}" type="sibTrans" cxnId="{7D7A3003-490B-4051-A4FF-FD3D490198DA}">
      <dgm:prSet/>
      <dgm:spPr/>
      <dgm:t>
        <a:bodyPr/>
        <a:lstStyle/>
        <a:p>
          <a:endParaRPr lang="en-US"/>
        </a:p>
      </dgm:t>
    </dgm:pt>
    <dgm:pt modelId="{B5DBC13D-FB55-4247-AE4D-363FA191096A}">
      <dgm:prSet phldrT="[Text]"/>
      <dgm:spPr/>
      <dgm:t>
        <a:bodyPr/>
        <a:lstStyle/>
        <a:p>
          <a:r>
            <a:rPr lang="en-US" dirty="0" smtClean="0"/>
            <a:t>Multi Mode</a:t>
          </a:r>
          <a:endParaRPr lang="en-US" dirty="0"/>
        </a:p>
      </dgm:t>
    </dgm:pt>
    <dgm:pt modelId="{5ED0DAB9-F802-46E1-99B7-B8AC08C27A35}" type="parTrans" cxnId="{04E11F37-587B-4B39-8968-EEC5D907FBD3}">
      <dgm:prSet/>
      <dgm:spPr/>
      <dgm:t>
        <a:bodyPr/>
        <a:lstStyle/>
        <a:p>
          <a:endParaRPr lang="en-US"/>
        </a:p>
      </dgm:t>
    </dgm:pt>
    <dgm:pt modelId="{DB093C2B-844C-4458-BEEF-D88F8B2AE45C}" type="sibTrans" cxnId="{04E11F37-587B-4B39-8968-EEC5D907FBD3}">
      <dgm:prSet/>
      <dgm:spPr/>
      <dgm:t>
        <a:bodyPr/>
        <a:lstStyle/>
        <a:p>
          <a:endParaRPr lang="en-US"/>
        </a:p>
      </dgm:t>
    </dgm:pt>
    <dgm:pt modelId="{F3D95EE5-AE73-4495-975B-422D3BA3AFD5}" type="pres">
      <dgm:prSet presAssocID="{1EBAACBC-599D-48EE-8B01-0696FE766B4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5D0928-A01B-45A3-B625-B16A028EF8C4}" type="pres">
      <dgm:prSet presAssocID="{7A3EC5FA-162A-4550-A1AC-7D1516BF1654}" presName="parentLin" presStyleCnt="0"/>
      <dgm:spPr/>
    </dgm:pt>
    <dgm:pt modelId="{6350DFD0-D0E3-4D4E-AFB4-5E3BAB90807E}" type="pres">
      <dgm:prSet presAssocID="{7A3EC5FA-162A-4550-A1AC-7D1516BF1654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D836D9BF-FD7A-4887-9BA7-A1F9C674FE39}" type="pres">
      <dgm:prSet presAssocID="{7A3EC5FA-162A-4550-A1AC-7D1516BF165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6515AD-096E-4961-A085-8E5549FD1AA2}" type="pres">
      <dgm:prSet presAssocID="{7A3EC5FA-162A-4550-A1AC-7D1516BF1654}" presName="negativeSpace" presStyleCnt="0"/>
      <dgm:spPr/>
    </dgm:pt>
    <dgm:pt modelId="{ADF4E837-FEC2-44A0-9DCC-E165EBBA2DC2}" type="pres">
      <dgm:prSet presAssocID="{7A3EC5FA-162A-4550-A1AC-7D1516BF1654}" presName="childText" presStyleLbl="conFgAcc1" presStyleIdx="0" presStyleCnt="2">
        <dgm:presLayoutVars>
          <dgm:bulletEnabled val="1"/>
        </dgm:presLayoutVars>
      </dgm:prSet>
      <dgm:spPr/>
    </dgm:pt>
    <dgm:pt modelId="{91F32474-3973-4F1F-BD44-0BB6ED440AAA}" type="pres">
      <dgm:prSet presAssocID="{7401D4F4-AED4-4C05-8702-1859E10E9305}" presName="spaceBetweenRectangles" presStyleCnt="0"/>
      <dgm:spPr/>
    </dgm:pt>
    <dgm:pt modelId="{8EF78186-8FC2-4799-87D9-773A4797BD9E}" type="pres">
      <dgm:prSet presAssocID="{B5DBC13D-FB55-4247-AE4D-363FA191096A}" presName="parentLin" presStyleCnt="0"/>
      <dgm:spPr/>
    </dgm:pt>
    <dgm:pt modelId="{8E052971-FAA3-46F5-A3FC-E7A30DA90CFD}" type="pres">
      <dgm:prSet presAssocID="{B5DBC13D-FB55-4247-AE4D-363FA191096A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EEE09B20-1431-4972-8108-5FEDD9206D55}" type="pres">
      <dgm:prSet presAssocID="{B5DBC13D-FB55-4247-AE4D-363FA191096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D26013-EC11-40F6-8C25-95148976F8BB}" type="pres">
      <dgm:prSet presAssocID="{B5DBC13D-FB55-4247-AE4D-363FA191096A}" presName="negativeSpace" presStyleCnt="0"/>
      <dgm:spPr/>
    </dgm:pt>
    <dgm:pt modelId="{3BE0EA21-2BC6-4F7D-A0B2-577EDFAA3F1D}" type="pres">
      <dgm:prSet presAssocID="{B5DBC13D-FB55-4247-AE4D-363FA191096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4E11F37-587B-4B39-8968-EEC5D907FBD3}" srcId="{1EBAACBC-599D-48EE-8B01-0696FE766B48}" destId="{B5DBC13D-FB55-4247-AE4D-363FA191096A}" srcOrd="1" destOrd="0" parTransId="{5ED0DAB9-F802-46E1-99B7-B8AC08C27A35}" sibTransId="{DB093C2B-844C-4458-BEEF-D88F8B2AE45C}"/>
    <dgm:cxn modelId="{2D6CCB2B-9D64-4EB2-BCD3-650550C7F870}" type="presOf" srcId="{7A3EC5FA-162A-4550-A1AC-7D1516BF1654}" destId="{6350DFD0-D0E3-4D4E-AFB4-5E3BAB90807E}" srcOrd="0" destOrd="0" presId="urn:microsoft.com/office/officeart/2005/8/layout/list1"/>
    <dgm:cxn modelId="{56F35D33-6784-4074-BC98-610EB7F07F27}" type="presOf" srcId="{B5DBC13D-FB55-4247-AE4D-363FA191096A}" destId="{EEE09B20-1431-4972-8108-5FEDD9206D55}" srcOrd="1" destOrd="0" presId="urn:microsoft.com/office/officeart/2005/8/layout/list1"/>
    <dgm:cxn modelId="{311268CD-E550-4AD1-A900-817AFD4A83FE}" type="presOf" srcId="{B5DBC13D-FB55-4247-AE4D-363FA191096A}" destId="{8E052971-FAA3-46F5-A3FC-E7A30DA90CFD}" srcOrd="0" destOrd="0" presId="urn:microsoft.com/office/officeart/2005/8/layout/list1"/>
    <dgm:cxn modelId="{913FBF1A-28E9-4D11-9665-967C7BBF962E}" type="presOf" srcId="{7A3EC5FA-162A-4550-A1AC-7D1516BF1654}" destId="{D836D9BF-FD7A-4887-9BA7-A1F9C674FE39}" srcOrd="1" destOrd="0" presId="urn:microsoft.com/office/officeart/2005/8/layout/list1"/>
    <dgm:cxn modelId="{298E8B1D-3AF8-4B4B-8905-7DA3FCB976BC}" type="presOf" srcId="{1EBAACBC-599D-48EE-8B01-0696FE766B48}" destId="{F3D95EE5-AE73-4495-975B-422D3BA3AFD5}" srcOrd="0" destOrd="0" presId="urn:microsoft.com/office/officeart/2005/8/layout/list1"/>
    <dgm:cxn modelId="{7D7A3003-490B-4051-A4FF-FD3D490198DA}" srcId="{1EBAACBC-599D-48EE-8B01-0696FE766B48}" destId="{7A3EC5FA-162A-4550-A1AC-7D1516BF1654}" srcOrd="0" destOrd="0" parTransId="{3258391B-A053-42A2-8FF7-EECF65243D34}" sibTransId="{7401D4F4-AED4-4C05-8702-1859E10E9305}"/>
    <dgm:cxn modelId="{FC995DD7-9728-408A-978A-96AA690DA603}" type="presParOf" srcId="{F3D95EE5-AE73-4495-975B-422D3BA3AFD5}" destId="{665D0928-A01B-45A3-B625-B16A028EF8C4}" srcOrd="0" destOrd="0" presId="urn:microsoft.com/office/officeart/2005/8/layout/list1"/>
    <dgm:cxn modelId="{1CF70086-D3DE-4C76-BDB4-62AE78E3B7F0}" type="presParOf" srcId="{665D0928-A01B-45A3-B625-B16A028EF8C4}" destId="{6350DFD0-D0E3-4D4E-AFB4-5E3BAB90807E}" srcOrd="0" destOrd="0" presId="urn:microsoft.com/office/officeart/2005/8/layout/list1"/>
    <dgm:cxn modelId="{B28CB84C-DC0B-4B0A-8162-F2D532AEE954}" type="presParOf" srcId="{665D0928-A01B-45A3-B625-B16A028EF8C4}" destId="{D836D9BF-FD7A-4887-9BA7-A1F9C674FE39}" srcOrd="1" destOrd="0" presId="urn:microsoft.com/office/officeart/2005/8/layout/list1"/>
    <dgm:cxn modelId="{105AABF3-98E6-4E05-B50A-A8E98D7FAFE8}" type="presParOf" srcId="{F3D95EE5-AE73-4495-975B-422D3BA3AFD5}" destId="{C26515AD-096E-4961-A085-8E5549FD1AA2}" srcOrd="1" destOrd="0" presId="urn:microsoft.com/office/officeart/2005/8/layout/list1"/>
    <dgm:cxn modelId="{20E2725C-68AA-47D2-A251-4658EC8B15C3}" type="presParOf" srcId="{F3D95EE5-AE73-4495-975B-422D3BA3AFD5}" destId="{ADF4E837-FEC2-44A0-9DCC-E165EBBA2DC2}" srcOrd="2" destOrd="0" presId="urn:microsoft.com/office/officeart/2005/8/layout/list1"/>
    <dgm:cxn modelId="{C3B4B4EA-780F-4ED3-9A16-8AF4548F0C5B}" type="presParOf" srcId="{F3D95EE5-AE73-4495-975B-422D3BA3AFD5}" destId="{91F32474-3973-4F1F-BD44-0BB6ED440AAA}" srcOrd="3" destOrd="0" presId="urn:microsoft.com/office/officeart/2005/8/layout/list1"/>
    <dgm:cxn modelId="{598BECA1-01B5-4316-A221-D711D579825C}" type="presParOf" srcId="{F3D95EE5-AE73-4495-975B-422D3BA3AFD5}" destId="{8EF78186-8FC2-4799-87D9-773A4797BD9E}" srcOrd="4" destOrd="0" presId="urn:microsoft.com/office/officeart/2005/8/layout/list1"/>
    <dgm:cxn modelId="{98AF3E86-C9F7-4D09-A77B-1712598C95BB}" type="presParOf" srcId="{8EF78186-8FC2-4799-87D9-773A4797BD9E}" destId="{8E052971-FAA3-46F5-A3FC-E7A30DA90CFD}" srcOrd="0" destOrd="0" presId="urn:microsoft.com/office/officeart/2005/8/layout/list1"/>
    <dgm:cxn modelId="{9665FB0A-1ED4-4667-9EFB-3CED90B9CFD1}" type="presParOf" srcId="{8EF78186-8FC2-4799-87D9-773A4797BD9E}" destId="{EEE09B20-1431-4972-8108-5FEDD9206D55}" srcOrd="1" destOrd="0" presId="urn:microsoft.com/office/officeart/2005/8/layout/list1"/>
    <dgm:cxn modelId="{58103CA2-E05D-4A3C-A9B2-D28E41C7DFD7}" type="presParOf" srcId="{F3D95EE5-AE73-4495-975B-422D3BA3AFD5}" destId="{44D26013-EC11-40F6-8C25-95148976F8BB}" srcOrd="5" destOrd="0" presId="urn:microsoft.com/office/officeart/2005/8/layout/list1"/>
    <dgm:cxn modelId="{F44AE023-9DC0-4E5A-A775-DFBB37744735}" type="presParOf" srcId="{F3D95EE5-AE73-4495-975B-422D3BA3AFD5}" destId="{3BE0EA21-2BC6-4F7D-A0B2-577EDFAA3F1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F4E837-FEC2-44A0-9DCC-E165EBBA2DC2}">
      <dsp:nvSpPr>
        <dsp:cNvPr id="0" name=""/>
        <dsp:cNvSpPr/>
      </dsp:nvSpPr>
      <dsp:spPr>
        <a:xfrm>
          <a:off x="0" y="313031"/>
          <a:ext cx="1005839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36D9BF-FD7A-4887-9BA7-A1F9C674FE39}">
      <dsp:nvSpPr>
        <dsp:cNvPr id="0" name=""/>
        <dsp:cNvSpPr/>
      </dsp:nvSpPr>
      <dsp:spPr>
        <a:xfrm>
          <a:off x="502920" y="17831"/>
          <a:ext cx="704088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Single Mode		</a:t>
          </a:r>
          <a:endParaRPr lang="en-US" sz="2000" kern="1200" dirty="0"/>
        </a:p>
      </dsp:txBody>
      <dsp:txXfrm>
        <a:off x="531741" y="46652"/>
        <a:ext cx="6983238" cy="532758"/>
      </dsp:txXfrm>
    </dsp:sp>
    <dsp:sp modelId="{3BE0EA21-2BC6-4F7D-A0B2-577EDFAA3F1D}">
      <dsp:nvSpPr>
        <dsp:cNvPr id="0" name=""/>
        <dsp:cNvSpPr/>
      </dsp:nvSpPr>
      <dsp:spPr>
        <a:xfrm>
          <a:off x="0" y="1220232"/>
          <a:ext cx="1005839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09B20-1431-4972-8108-5FEDD9206D55}">
      <dsp:nvSpPr>
        <dsp:cNvPr id="0" name=""/>
        <dsp:cNvSpPr/>
      </dsp:nvSpPr>
      <dsp:spPr>
        <a:xfrm>
          <a:off x="502920" y="925032"/>
          <a:ext cx="704088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Multi Mode</a:t>
          </a:r>
          <a:endParaRPr lang="en-US" sz="2000" kern="1200" dirty="0"/>
        </a:p>
      </dsp:txBody>
      <dsp:txXfrm>
        <a:off x="531741" y="953853"/>
        <a:ext cx="6983238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44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1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6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03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9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5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0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6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92D4CC-B84E-4407-9E05-64BA82486ED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87A6B3-3214-447C-88ED-39B7A121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23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7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92D4CC-B84E-4407-9E05-64BA82486ED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87A6B3-3214-447C-88ED-39B7A121CD7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98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Network Fundamentals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Network fundamentals part 2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748" y="249836"/>
            <a:ext cx="508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6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Network devices </a:t>
            </a:r>
            <a:r>
              <a:rPr lang="en-US" sz="4000" dirty="0" smtClean="0"/>
              <a:t>connectors: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919" y="2103118"/>
            <a:ext cx="2576945" cy="2576945"/>
          </a:xfrm>
        </p:spPr>
      </p:pic>
      <p:sp>
        <p:nvSpPr>
          <p:cNvPr id="6" name="TextBox 5"/>
          <p:cNvSpPr txBox="1"/>
          <p:nvPr/>
        </p:nvSpPr>
        <p:spPr>
          <a:xfrm>
            <a:off x="1418292" y="4877783"/>
            <a:ext cx="2276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RJ-45 Connector/Module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210" y="2030137"/>
            <a:ext cx="4762500" cy="264992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479304" y="4820191"/>
            <a:ext cx="21223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SFP Connector/Module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239" y="2376018"/>
            <a:ext cx="1356880" cy="13568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41919">
            <a:off x="9204711" y="2924218"/>
            <a:ext cx="1360519" cy="110271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386428" y="4862394"/>
            <a:ext cx="2181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BNC </a:t>
            </a:r>
            <a:r>
              <a:rPr lang="en-US" sz="1600" dirty="0"/>
              <a:t>Connector/Module</a:t>
            </a:r>
          </a:p>
        </p:txBody>
      </p:sp>
    </p:spTree>
    <p:extLst>
      <p:ext uri="{BB962C8B-B14F-4D97-AF65-F5344CB8AC3E}">
        <p14:creationId xmlns:p14="http://schemas.microsoft.com/office/powerpoint/2010/main" val="380652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Ethernet cabling: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554181" y="2175165"/>
            <a:ext cx="216130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Straight-through cabling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5151119" y="2175165"/>
            <a:ext cx="216130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Crossover cabling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9748057" y="2175165"/>
            <a:ext cx="216130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Rolled cabling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9"/>
          <a:stretch/>
        </p:blipFill>
        <p:spPr>
          <a:xfrm>
            <a:off x="391823" y="2873953"/>
            <a:ext cx="2420650" cy="14486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6" b="-321"/>
          <a:stretch/>
        </p:blipFill>
        <p:spPr>
          <a:xfrm>
            <a:off x="4988760" y="2867893"/>
            <a:ext cx="2409567" cy="14547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964"/>
          <a:stretch/>
        </p:blipFill>
        <p:spPr>
          <a:xfrm>
            <a:off x="9574614" y="2873953"/>
            <a:ext cx="2412338" cy="14486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22618"/>
            <a:ext cx="7897091" cy="18703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648" y="4564206"/>
            <a:ext cx="3757352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4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Ethernet cabling: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554181" y="2175165"/>
            <a:ext cx="216130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Straight-through cabling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5151119" y="2175165"/>
            <a:ext cx="216130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Crossover cabling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9748057" y="2175165"/>
            <a:ext cx="216130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Rolled cabling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1"/>
          <a:stretch/>
        </p:blipFill>
        <p:spPr>
          <a:xfrm>
            <a:off x="813089" y="2770908"/>
            <a:ext cx="6153252" cy="23280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753" y="2964873"/>
            <a:ext cx="49434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Objectives: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Network speed calculations.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Network cabling classifications.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Network devices connectors/Modules.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Ethernet Cabling.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Challenging test.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631" y="3192853"/>
            <a:ext cx="4739390" cy="314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2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CCNA Routing &amp; Switching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Network fundamentals part 2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748" y="249836"/>
            <a:ext cx="508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9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Objectives: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Network speed calculations.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Network cabling classifications.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Network devices connectors/Modules.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Ethernet Cabling.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Challenging test.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631" y="3192853"/>
            <a:ext cx="4739390" cy="314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9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Network speed calculations: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918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When you see a network card speed set to 100 mbps for</a:t>
            </a:r>
            <a:r>
              <a:rPr lang="ar-EG" dirty="0" smtClean="0"/>
              <a:t/>
            </a:r>
            <a:br>
              <a:rPr lang="ar-EG" dirty="0" smtClean="0"/>
            </a:br>
            <a:r>
              <a:rPr lang="en-US" dirty="0"/>
              <a:t>example, It means that It has the ability to move 100 </a:t>
            </a:r>
            <a:r>
              <a:rPr lang="en-US" dirty="0" smtClean="0"/>
              <a:t>megabit</a:t>
            </a:r>
            <a:r>
              <a:rPr lang="ar-EG" dirty="0"/>
              <a:t/>
            </a:r>
            <a:br>
              <a:rPr lang="ar-EG" dirty="0"/>
            </a:br>
            <a:r>
              <a:rPr lang="en-US" dirty="0"/>
              <a:t>per second in/out the network card attached device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Don’t let the difference between bit and byte confuse you,</a:t>
            </a:r>
            <a:br>
              <a:rPr lang="en-US" dirty="0" smtClean="0"/>
            </a:br>
            <a:r>
              <a:rPr lang="en-US" dirty="0" smtClean="0"/>
              <a:t>a byte has a set of 8 bits, where one bit could be only 0 or 1.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 file of 256 MB is to be sent from a file server to a file client,</a:t>
            </a:r>
            <a:br>
              <a:rPr lang="en-US" dirty="0" smtClean="0"/>
            </a:br>
            <a:r>
              <a:rPr lang="en-US" dirty="0" smtClean="0"/>
              <a:t>across which are connected through a C3750 switch together.</a:t>
            </a:r>
            <a:br>
              <a:rPr lang="en-US" dirty="0" smtClean="0"/>
            </a:br>
            <a:r>
              <a:rPr lang="en-US" dirty="0" smtClean="0"/>
              <a:t>According to network speeds (1 </a:t>
            </a:r>
            <a:r>
              <a:rPr lang="en-US" dirty="0"/>
              <a:t>G</a:t>
            </a:r>
            <a:r>
              <a:rPr lang="en-US" dirty="0" smtClean="0"/>
              <a:t>bps) from the server to the </a:t>
            </a:r>
            <a:br>
              <a:rPr lang="en-US" dirty="0" smtClean="0"/>
            </a:br>
            <a:r>
              <a:rPr lang="en-US" dirty="0" smtClean="0"/>
              <a:t>switch, and (100 mbps) from the client the switch, calculate</a:t>
            </a:r>
            <a:br>
              <a:rPr lang="en-US" dirty="0" smtClean="0"/>
            </a:br>
            <a:r>
              <a:rPr lang="en-US" dirty="0" smtClean="0"/>
              <a:t>how much time it takes for transferring file between the server</a:t>
            </a:r>
            <a:br>
              <a:rPr lang="en-US" dirty="0" smtClean="0"/>
            </a:br>
            <a:r>
              <a:rPr lang="en-US" dirty="0" smtClean="0"/>
              <a:t>and the client.</a:t>
            </a:r>
            <a:br>
              <a:rPr lang="en-US" dirty="0" smtClean="0"/>
            </a:b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835" y="1845734"/>
            <a:ext cx="4173901" cy="44051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693253" y="3555302"/>
            <a:ext cx="869430" cy="23822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Network cabling classifications: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Let’s define the term “Ethernet”.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Three main types of cables are:</a:t>
            </a:r>
          </a:p>
        </p:txBody>
      </p:sp>
      <p:sp>
        <p:nvSpPr>
          <p:cNvPr id="4" name="Rectangle 3"/>
          <p:cNvSpPr/>
          <p:nvPr/>
        </p:nvSpPr>
        <p:spPr>
          <a:xfrm>
            <a:off x="1235826" y="2840182"/>
            <a:ext cx="1787236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Twisted Pair Cables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45627" y="2840182"/>
            <a:ext cx="1787236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Coaxial Cable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8455429" y="2840182"/>
            <a:ext cx="1787236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Fiber Cables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31" y="3449782"/>
            <a:ext cx="2943225" cy="13620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" t="5850" r="1737" b="18934"/>
          <a:stretch/>
        </p:blipFill>
        <p:spPr>
          <a:xfrm>
            <a:off x="657830" y="4881185"/>
            <a:ext cx="2943225" cy="11126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857" y="4592782"/>
            <a:ext cx="2305050" cy="4381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669" y="4065931"/>
            <a:ext cx="2518756" cy="15024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55369" y="4442525"/>
            <a:ext cx="748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UTP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1755369" y="5977468"/>
            <a:ext cx="4830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STP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8971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Network cabling </a:t>
            </a:r>
            <a:r>
              <a:rPr lang="en-US" sz="4000" dirty="0" smtClean="0"/>
              <a:t>classifications: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1700534"/>
              </p:ext>
            </p:extLst>
          </p:nvPr>
        </p:nvGraphicFramePr>
        <p:xfrm>
          <a:off x="1096961" y="1846263"/>
          <a:ext cx="6295053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8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8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Maximum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Speed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Maximum</a:t>
                      </a:r>
                      <a:r>
                        <a:rPr lang="en-US" baseline="0" dirty="0" smtClean="0"/>
                        <a:t> Signal Length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1mbps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4mbps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10mbps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 meter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16mbps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 meter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10/100mbps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r>
                        <a:rPr lang="en-US" baseline="0" dirty="0" smtClean="0"/>
                        <a:t> meter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1Gbps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 meter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1Gbps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 meter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10Gbps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 meter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490366" y="4876800"/>
            <a:ext cx="25215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Notice that maximum signal</a:t>
            </a:r>
          </a:p>
          <a:p>
            <a:r>
              <a:rPr lang="en-US" sz="1400" b="1" dirty="0"/>
              <a:t>l</a:t>
            </a:r>
            <a:r>
              <a:rPr lang="en-US" sz="1400" b="1" dirty="0" smtClean="0"/>
              <a:t>engths are approximated.</a:t>
            </a:r>
          </a:p>
          <a:p>
            <a:r>
              <a:rPr lang="en-US" sz="1400" b="1" dirty="0" smtClean="0"/>
              <a:t>It may vary based on the service</a:t>
            </a: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b="1" dirty="0" smtClean="0"/>
              <a:t>and the media surrounded the </a:t>
            </a:r>
            <a:br>
              <a:rPr lang="en-US" sz="1400" b="1" dirty="0" smtClean="0"/>
            </a:br>
            <a:r>
              <a:rPr lang="en-US" sz="1400" b="1" dirty="0" smtClean="0"/>
              <a:t>cable.</a:t>
            </a:r>
          </a:p>
        </p:txBody>
      </p:sp>
      <p:sp>
        <p:nvSpPr>
          <p:cNvPr id="8" name="Right Arrow 7"/>
          <p:cNvSpPr/>
          <p:nvPr/>
        </p:nvSpPr>
        <p:spPr>
          <a:xfrm flipH="1">
            <a:off x="7841672" y="3325091"/>
            <a:ext cx="2272145" cy="1288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UTP Categories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Network cabling </a:t>
            </a:r>
            <a:r>
              <a:rPr lang="en-US" sz="4000" dirty="0" smtClean="0"/>
              <a:t>classifications: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193642"/>
              </p:ext>
            </p:extLst>
          </p:nvPr>
        </p:nvGraphicFramePr>
        <p:xfrm>
          <a:off x="1096961" y="1846263"/>
          <a:ext cx="41967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8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8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Cable type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1" dirty="0"/>
                        <a:t>Ω</a:t>
                      </a:r>
                      <a:endParaRPr lang="el-GR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Use</a:t>
                      </a:r>
                      <a:endParaRPr lang="en-US" sz="1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RG-6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75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Video, TV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RG-8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Radio, computer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RG-11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75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Long runs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RG-58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Radio, computer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RG-59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Video, TV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 flipH="1">
            <a:off x="5451328" y="2874167"/>
            <a:ext cx="1939637" cy="637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Coaxial Categories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" t="5063" r="2221" b="4773"/>
          <a:stretch/>
        </p:blipFill>
        <p:spPr>
          <a:xfrm>
            <a:off x="5583383" y="3643744"/>
            <a:ext cx="5458690" cy="256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4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Network cabling </a:t>
            </a:r>
            <a:r>
              <a:rPr lang="en-US" sz="4000" dirty="0" smtClean="0"/>
              <a:t>classifications:</a:t>
            </a:r>
            <a:endParaRPr lang="en-US" sz="4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7070577"/>
              </p:ext>
            </p:extLst>
          </p:nvPr>
        </p:nvGraphicFramePr>
        <p:xfrm>
          <a:off x="903000" y="4021428"/>
          <a:ext cx="10058400" cy="1742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6155"/>
            <a:ext cx="4210050" cy="1457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" t="8022" r="3086" b="6916"/>
          <a:stretch/>
        </p:blipFill>
        <p:spPr>
          <a:xfrm>
            <a:off x="6913418" y="2146155"/>
            <a:ext cx="5001491" cy="170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1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Network cabling </a:t>
            </a:r>
            <a:r>
              <a:rPr lang="en-US" sz="4000" dirty="0" smtClean="0"/>
              <a:t>classifications: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46" y="1846264"/>
            <a:ext cx="9950334" cy="4319010"/>
          </a:xfrm>
        </p:spPr>
      </p:pic>
    </p:spTree>
    <p:extLst>
      <p:ext uri="{BB962C8B-B14F-4D97-AF65-F5344CB8AC3E}">
        <p14:creationId xmlns:p14="http://schemas.microsoft.com/office/powerpoint/2010/main" val="141101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Network cabling </a:t>
            </a:r>
            <a:r>
              <a:rPr lang="en-US" sz="4000" dirty="0" smtClean="0"/>
              <a:t>classifications: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2481215"/>
              </p:ext>
            </p:extLst>
          </p:nvPr>
        </p:nvGraphicFramePr>
        <p:xfrm>
          <a:off x="1096963" y="1846263"/>
          <a:ext cx="100584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Cabling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Maximum 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1000BASE-CX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effectLst/>
                        </a:rPr>
                        <a:t>Twinaxial</a:t>
                      </a:r>
                      <a:r>
                        <a:rPr lang="en-US" dirty="0" smtClean="0">
                          <a:effectLst/>
                        </a:rPr>
                        <a:t> cabling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r>
                        <a:rPr lang="en-US" baseline="0" dirty="0" smtClean="0"/>
                        <a:t> Meter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100BASE-FX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Two strands, multimode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 Meter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1000BASE-LX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Long-wavelength laser, MM or</a:t>
                      </a:r>
                      <a:br>
                        <a:rPr lang="en-US" dirty="0" smtClean="0">
                          <a:effectLst/>
                        </a:rPr>
                      </a:br>
                      <a:r>
                        <a:rPr lang="en-US" dirty="0" smtClean="0">
                          <a:effectLst/>
                        </a:rPr>
                        <a:t>SM fiber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smtClean="0">
                          <a:effectLst/>
                        </a:rPr>
                        <a:t>10 km (SM-Single-mode)</a:t>
                      </a:r>
                      <a:br>
                        <a:rPr lang="da-DK" dirty="0" smtClean="0">
                          <a:effectLst/>
                        </a:rPr>
                      </a:br>
                      <a:r>
                        <a:rPr lang="da-DK" dirty="0" smtClean="0">
                          <a:effectLst/>
                        </a:rPr>
                        <a:t>3 km (MM-Multimode)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1000BASE-SX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Short-wavelength laser, MM fiber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220 Meter with 62.5-micron fiber 550 Meter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dirty="0" smtClean="0">
                          <a:effectLst/>
                        </a:rPr>
                        <a:t>with 50-micron fiber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1000BASE-ZX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Extended wavelength, SM fiber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 Km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50409" y="4691921"/>
            <a:ext cx="595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Lock this table to your mind as It appears a lot in CCNA exams.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11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1179</TotalTime>
  <Words>449</Words>
  <Application>Microsoft Office PowerPoint</Application>
  <PresentationFormat>Widescreen</PresentationFormat>
  <Paragraphs>117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Retrospect</vt:lpstr>
      <vt:lpstr>Network Fundamentals</vt:lpstr>
      <vt:lpstr>Objectives:</vt:lpstr>
      <vt:lpstr>Network speed calculations:</vt:lpstr>
      <vt:lpstr>Network cabling classifications:</vt:lpstr>
      <vt:lpstr>Network cabling classifications:</vt:lpstr>
      <vt:lpstr>Network cabling classifications:</vt:lpstr>
      <vt:lpstr>Network cabling classifications:</vt:lpstr>
      <vt:lpstr>Network cabling classifications:</vt:lpstr>
      <vt:lpstr>Network cabling classifications:</vt:lpstr>
      <vt:lpstr>Network devices connectors:</vt:lpstr>
      <vt:lpstr>Ethernet cabling:</vt:lpstr>
      <vt:lpstr>Ethernet cabling:</vt:lpstr>
      <vt:lpstr>Objectives:</vt:lpstr>
      <vt:lpstr>CCNA Routing &amp; Switching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CCNA Routing &amp; Switching</dc:title>
  <dc:creator>Ahmed Ra'fat</dc:creator>
  <cp:lastModifiedBy>SP-ayman</cp:lastModifiedBy>
  <cp:revision>31</cp:revision>
  <dcterms:created xsi:type="dcterms:W3CDTF">2015-12-10T09:15:25Z</dcterms:created>
  <dcterms:modified xsi:type="dcterms:W3CDTF">2020-02-23T09:28:30Z</dcterms:modified>
</cp:coreProperties>
</file>