
<file path=[Content_Types].xml><?xml version="1.0" encoding="utf-8"?>
<Types xmlns="http://schemas.openxmlformats.org/package/2006/content-types">
  <Default Extension="PhpPresentationReaderPpt2007BkgcGCjnL" ContentType="application/octet-stream"/>
  <Default Extension="PhpPresentationReaderPpt2007BkgDKlgCM" ContentType="application/octet-stream"/>
  <Default Extension="PhpPresentationReaderPpt2007BkgEdmKPL" ContentType="application/octet-stream"/>
  <Default Extension="PhpPresentationReaderPpt2007BkgHAcbEM" ContentType="application/octet-stream"/>
  <Default Extension="PhpPresentationReaderPpt2007BkgijFOpL" ContentType="application/octet-stream"/>
  <Default Extension="PhpPresentationReaderPpt2007BkgKFfLjL" ContentType="application/octet-stream"/>
  <Default Extension="PhpPresentationReaderPpt2007BkgKmgblL" ContentType="application/octet-stream"/>
  <Default Extension="PhpPresentationReaderPpt2007BkgNjmdfL" ContentType="application/octet-stream"/>
  <Default Extension="PhpPresentationReaderPpt2007BkgNlHFhL" ContentType="application/octet-stream"/>
  <Default Extension="PhpPresentationReaderPpt2007BkgOhDkdL" ContentType="application/octet-stream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1" d="100"/>
          <a:sy n="121" d="100"/>
        </p:scale>
        <p:origin x="504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hpPresentationReaderPpt2007BkgEdmKP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hpPresentationReaderPpt2007BkgHAcbEM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hpPresentationReaderPpt2007BkgNlHFh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hpPresentationReaderPpt2007BkgKmgbl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hpPresentationReaderPpt2007BkgOhDkd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hpPresentationReaderPpt2007BkgNjmdf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hpPresentationReaderPpt2007BkgNlHFh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hpPresentationReaderPpt2007BkgKFfLj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hpPresentationReaderPpt2007BkgKmgbl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hpPresentationReaderPpt2007BkgcGCjn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hpPresentationReaderPpt2007BkgijFOp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hpPresentationReaderPpt2007BkgDKlgCM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ION_ONLY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TITLE_AND_DESCRIPTION_1_3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1_1_2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BOD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ION_ONLY_3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TITLE_AND_DESCRIPTION_1_1_3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TITLE_AND_DESCRIPTION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TITLE_AND_DESCRIPTION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ION_ONLY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6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436444209" r:id="rId1"/>
    <p:sldLayoutId id="2436444210" r:id="rId2"/>
    <p:sldLayoutId id="2436444211" r:id="rId3"/>
    <p:sldLayoutId id="2436444212" r:id="rId4"/>
    <p:sldLayoutId id="2436444213" r:id="rId5"/>
    <p:sldLayoutId id="2436444214" r:id="rId6"/>
    <p:sldLayoutId id="2436444215" r:id="rId7"/>
    <p:sldLayoutId id="2436444216" r:id="rId8"/>
    <p:sldLayoutId id="2436444217" r:id="rId9"/>
    <p:sldLayoutId id="2436444218" r:id="rId10"/>
    <p:sldLayoutId id="2436444219" r:id="rId11"/>
    <p:sldLayoutId id="2436444220" r:id="rId12"/>
  </p:sldLayoutIdLst>
  <p:txStyles>
    <p:titleStyle>
      <a:defPPr algn="l">
        <a:defRPr kern="1200"/>
      </a:defPPr>
      <a:lvl1pPr algn="l">
        <a:defRPr sz="1400" kern="1200"/>
      </a:lvl1pPr>
      <a:lvl2pPr algn="l">
        <a:defRPr sz="1400" kern="1200"/>
      </a:lvl2pPr>
      <a:lvl3pPr algn="l">
        <a:defRPr sz="1400" kern="1200"/>
      </a:lvl3pPr>
      <a:lvl4pPr algn="l">
        <a:defRPr sz="1400" kern="1200"/>
      </a:lvl4pPr>
      <a:lvl5pPr algn="l">
        <a:defRPr sz="1400" kern="1200"/>
      </a:lvl5pPr>
      <a:lvl6pPr algn="l">
        <a:defRPr sz="1400" kern="1200"/>
      </a:lvl6pPr>
      <a:lvl7pPr algn="l">
        <a:defRPr sz="1400" kern="1200"/>
      </a:lvl7pPr>
      <a:lvl8pPr algn="l">
        <a:defRPr sz="1400" kern="1200"/>
      </a:lvl8pPr>
      <a:lvl9pPr algn="l">
        <a:defRPr sz="1400" kern="1200"/>
      </a:lvl9pPr>
      <a:extLst/>
    </p:titleStyle>
    <p:bodyStyle>
      <a:defPPr algn="l">
        <a:defRPr kern="1200"/>
      </a:defPPr>
      <a:lvl1pPr algn="l">
        <a:defRPr sz="1400" kern="1200"/>
      </a:lvl1pPr>
      <a:lvl2pPr algn="l">
        <a:defRPr sz="1400" kern="1200"/>
      </a:lvl2pPr>
      <a:lvl3pPr algn="l">
        <a:defRPr sz="1400" kern="1200"/>
      </a:lvl3pPr>
      <a:lvl4pPr algn="l">
        <a:defRPr sz="1400" kern="1200"/>
      </a:lvl4pPr>
      <a:lvl5pPr algn="l">
        <a:defRPr sz="1400" kern="1200"/>
      </a:lvl5pPr>
      <a:lvl6pPr algn="l">
        <a:defRPr sz="1400" kern="1200"/>
      </a:lvl6pPr>
      <a:lvl7pPr algn="l">
        <a:defRPr sz="1400" kern="1200"/>
      </a:lvl7pPr>
      <a:lvl8pPr algn="l">
        <a:defRPr sz="1400" kern="1200"/>
      </a:lvl8pPr>
      <a:lvl9pPr algn="l">
        <a:defRPr sz="1400" kern="1200"/>
      </a:lvl9pPr>
      <a:extLst/>
    </p:bodyStyle>
    <p:otherStyle>
      <a:defPPr algn="l">
        <a:defRPr kern="1200"/>
      </a:defPPr>
      <a:lvl1pPr algn="l">
        <a:defRPr sz="1400" kern="1200"/>
      </a:lvl1pPr>
      <a:lvl2pPr algn="l">
        <a:defRPr sz="1400" kern="1200"/>
      </a:lvl2pPr>
      <a:lvl3pPr algn="l">
        <a:defRPr sz="1400" kern="1200"/>
      </a:lvl3pPr>
      <a:lvl4pPr algn="l">
        <a:defRPr sz="1400" kern="1200"/>
      </a:lvl4pPr>
      <a:lvl5pPr algn="l">
        <a:defRPr sz="1400" kern="1200"/>
      </a:lvl5pPr>
      <a:lvl6pPr algn="l">
        <a:defRPr sz="1400" kern="1200"/>
      </a:lvl6pPr>
      <a:lvl7pPr algn="l">
        <a:defRPr sz="1400" kern="1200"/>
      </a:lvl7pPr>
      <a:lvl8pPr algn="l">
        <a:defRPr sz="1400" kern="1200"/>
      </a:lvl8pPr>
      <a:lvl9pPr algn="l">
        <a:defRPr sz="1400" kern="1200"/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543050"/>
          <a:ext cx="8229600" cy="2857500"/>
          <a:chOff x="914400" y="1543050"/>
          <a:chExt cx="8229600" cy="2857500"/>
        </a:xfrm>
      </p:grpSpPr>
      <p:sp>
        <p:nvSpPr>
          <p:cNvPr id="2" name="TextBox 1"/>
          <p:cNvSpPr txBox="1"/>
          <p:nvPr/>
        </p:nvSpPr>
        <p:spPr>
          <a:xfrm>
            <a:off x="1828800" y="1543050"/>
            <a:ext cx="54864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 u="none" strike="noStrike" cap="none" spc="0">
                <a:solidFill>
                  <a:srgbClr val="FFFFFF">
                    <a:alpha val="100000"/>
                  </a:srgbClr>
                </a:solidFill>
                <a:latin typeface="Calibri"/>
              </a:rPr>
              <a:t>Sports Rule-Based Chatbot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028950"/>
            <a:ext cx="7315200" cy="1015663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An Interactive Assistant for Sports Queries</a:t>
            </a:r>
          </a:p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b="1" dirty="0">
              <a:solidFill>
                <a:srgbClr val="FFAB40">
                  <a:alpha val="100000"/>
                </a:srgbClr>
              </a:solidFill>
              <a:latin typeface="Calibri"/>
            </a:endParaRPr>
          </a:p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405 </a:t>
            </a:r>
            <a:r>
              <a:rPr lang="ar-EG" sz="2000" b="1" u="none" strike="noStrike" cap="none" spc="0">
                <a:solidFill>
                  <a:srgbClr val="FFAB40">
                    <a:alpha val="100000"/>
                  </a:srgbClr>
                </a:solidFill>
                <a:latin typeface="Calibri"/>
              </a:rPr>
              <a:t>الصيني</a:t>
            </a:r>
            <a:endParaRPr lang="en-US" sz="2000" b="1" u="none" strike="noStrike" cap="none" spc="0" dirty="0">
              <a:solidFill>
                <a:srgbClr val="FFAB40">
                  <a:alpha val="100000"/>
                </a:srgbClr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5153025"/>
          <a:chOff x="914400" y="1028700"/>
          <a:chExt cx="8229600" cy="5153025"/>
        </a:xfrm>
      </p:grpSpPr>
      <p:sp>
        <p:nvSpPr>
          <p:cNvPr id="2" name="TextBox 1"/>
          <p:cNvSpPr txBox="1"/>
          <p:nvPr/>
        </p:nvSpPr>
        <p:spPr>
          <a:xfrm>
            <a:off x="1828800" y="1028700"/>
            <a:ext cx="5486400" cy="5715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 u="none" strike="noStrike" cap="none" spc="0">
                <a:solidFill>
                  <a:srgbClr val="FFAB40">
                    <a:alpha val="100000"/>
                  </a:srgbClr>
                </a:solidFill>
                <a:latin typeface="Calibri"/>
              </a:rPr>
              <a:t>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33528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FFFFFF">
                    <a:alpha val="100000"/>
                  </a:srgbClr>
                </a:solidFill>
                <a:latin typeface="Calibri"/>
              </a:rPr>
              <a:t>This presentation introduces a sports rule-based chatbot designed to provide accurate and immediate responses to rule-related queries across various sports. The chatbot enhances user engagement and understanding of sports rules through natural language processing.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371850"/>
          <a:chOff x="914400" y="1028700"/>
          <a:chExt cx="8229600" cy="3371850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FFAB40">
                    <a:alpha val="100000"/>
                  </a:srgbClr>
                </a:solidFill>
                <a:latin typeface="Calibri"/>
              </a:rPr>
              <a:t>Table of contents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543050"/>
            <a:ext cx="7315200" cy="1828800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l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>
                  <a:alpha val="100000"/>
                </a:srgbClr>
              </a:buClr>
              <a:buFont typeface="Calibri"/>
              <a:buChar char="-"/>
            </a:pPr>
            <a:r>
              <a:rPr lang="en-US" sz="2000" b="1" u="none" strike="noStrike" cap="none" spc="0">
                <a:solidFill>
                  <a:srgbClr val="FFFFFF">
                    <a:alpha val="100000"/>
                  </a:srgbClr>
                </a:solidFill>
                <a:latin typeface="Calibri"/>
              </a:rPr>
              <a:t> Motivation</a:t>
            </a:r>
          </a:p>
          <a:p>
            <a:pPr marL="0" marR="0" lvl="0" indent="0" algn="l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>
                  <a:alpha val="100000"/>
                </a:srgbClr>
              </a:buClr>
              <a:buFont typeface="Calibri"/>
              <a:buChar char="-"/>
            </a:pPr>
            <a:r>
              <a:rPr lang="en-US" sz="2000" b="1" u="none" strike="noStrike" cap="none" spc="0">
                <a:solidFill>
                  <a:srgbClr val="FFFFFF">
                    <a:alpha val="100000"/>
                  </a:srgbClr>
                </a:solidFill>
                <a:latin typeface="Calibri"/>
              </a:rPr>
              <a:t> Technical Design</a:t>
            </a:r>
          </a:p>
          <a:p>
            <a:pPr marL="0" marR="0" lvl="0" indent="0" algn="l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>
                  <a:alpha val="100000"/>
                </a:srgbClr>
              </a:buClr>
              <a:buFont typeface="Calibri"/>
              <a:buChar char="-"/>
            </a:pPr>
            <a:r>
              <a:rPr lang="en-US" sz="2000" b="1" u="none" strike="noStrike" cap="none" spc="0">
                <a:solidFill>
                  <a:srgbClr val="FFFFFF">
                    <a:alpha val="100000"/>
                  </a:srgbClr>
                </a:solidFill>
                <a:latin typeface="Calibri"/>
              </a:rPr>
              <a:t> Functionality Overview</a:t>
            </a:r>
          </a:p>
          <a:p>
            <a:pPr marL="0" marR="0" lvl="0" indent="0" algn="l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>
                  <a:alpha val="100000"/>
                </a:srgbClr>
              </a:buClr>
              <a:buFont typeface="Calibri"/>
              <a:buChar char="-"/>
            </a:pPr>
            <a:r>
              <a:rPr lang="en-US" sz="2000" b="1" u="none" strike="noStrike" cap="none" spc="0">
                <a:solidFill>
                  <a:srgbClr val="FFFFFF">
                    <a:alpha val="100000"/>
                  </a:srgbClr>
                </a:solidFill>
                <a:latin typeface="Calibri"/>
              </a:rPr>
              <a:t> Workload Distribution</a:t>
            </a:r>
          </a:p>
          <a:p>
            <a:pPr marL="0" marR="0" lvl="0" indent="0" algn="l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>
                  <a:alpha val="100000"/>
                </a:srgbClr>
              </a:buClr>
              <a:buFont typeface="Calibri"/>
              <a:buChar char="-"/>
            </a:pPr>
            <a:r>
              <a:rPr lang="en-US" sz="2000" b="1" u="none" strike="noStrike" cap="none" spc="0">
                <a:solidFill>
                  <a:srgbClr val="FFFFFF">
                    <a:alpha val="100000"/>
                  </a:srgbClr>
                </a:solidFill>
                <a:latin typeface="Calibri"/>
              </a:rPr>
              <a:t> Challenges and Conclusions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FFAB40">
                    <a:alpha val="100000"/>
                  </a:srgbClr>
                </a:solidFill>
                <a:latin typeface="Calibri"/>
              </a:rPr>
              <a:t>Motivation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1323439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342900" marR="0" lvl="0" indent="-34290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Dynamic application area of sports where real-time assistance can improve enjoyment.
The chatbot offers scalable solutions adaptable to multiple sports.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019425"/>
          <a:chOff x="914400" y="1028700"/>
          <a:chExt cx="8229600" cy="30194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FFAB40">
                    <a:alpha val="100000"/>
                  </a:srgbClr>
                </a:solidFill>
                <a:latin typeface="Calibri"/>
              </a:rPr>
              <a:t>Technical Design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1015663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342900" marR="0" lvl="0" indent="-34290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Uses Python for frontend and Scala for backend.
Utilizes Py4J for language integration.
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Streamlit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is employed for frontend visualization on a localhost.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324225"/>
          <a:chOff x="914400" y="1028700"/>
          <a:chExt cx="8229600" cy="33242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FFAB40">
                    <a:alpha val="100000"/>
                  </a:srgbClr>
                </a:solidFill>
                <a:latin typeface="Calibri"/>
              </a:rPr>
              <a:t>Functionality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1323439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342900" marR="0" lvl="0" indent="-34290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Chat with the bot about soccer, tennis, and basketball</a:t>
            </a:r>
            <a:r>
              <a:rPr lang="en-US" sz="200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uses pattern matching to identify state and sport.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
Take quizzes with random questions from selected sports topics.
Access analytics and logs through a dashboard.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FFAB40">
                    <a:alpha val="100000"/>
                  </a:srgbClr>
                </a:solidFill>
                <a:latin typeface="Calibri"/>
              </a:rPr>
              <a:t>Workload Distribution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1631216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342900" marR="0" lvl="0" indent="-34290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Patrick: Implemented Quiz core functionality.
Youssef: Developed Chatbot core functionality and file management.
Omar: Handled logs and dashboard visualization.
Hamdy: Built GUI, testing, and quiz data management.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FFAB40">
                    <a:alpha val="100000"/>
                  </a:srgbClr>
                </a:solidFill>
                <a:latin typeface="Calibri"/>
              </a:rPr>
              <a:t>Challenges and Conclusions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1938992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342900" marR="0" lvl="0" indent="-34290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Experimented with multiple GUI tools to connect with the Scala backend.
Implemented manual web scraping to manage data for the chatbot.
Applied object-oriented programming concepts to enhance data handling.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5153025"/>
          <a:chOff x="914400" y="1028700"/>
          <a:chExt cx="8229600" cy="5153025"/>
        </a:xfrm>
      </p:grpSpPr>
      <p:sp>
        <p:nvSpPr>
          <p:cNvPr id="2" name="TextBox 1"/>
          <p:cNvSpPr txBox="1"/>
          <p:nvPr/>
        </p:nvSpPr>
        <p:spPr>
          <a:xfrm>
            <a:off x="1828800" y="1028700"/>
            <a:ext cx="5486400" cy="5715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 u="none" strike="noStrike" cap="none" spc="0">
                <a:solidFill>
                  <a:srgbClr val="FFAB40">
                    <a:alpha val="100000"/>
                  </a:srgbClr>
                </a:solidFill>
                <a:latin typeface="Calibri"/>
              </a:rP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33528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FFFFFF">
                    <a:alpha val="100000"/>
                  </a:srgbClr>
                </a:solidFill>
                <a:latin typeface="Calibri"/>
              </a:rPr>
              <a:t>The sports rule-based chatbot demonstrates an effective application of technology in enhancing sports knowledge and user interaction. The project effectively addresses user queries and facilitates engagement through an innovative platform.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8">
  <a:themeElements>
    <a:clrScheme name="Theme18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Theme18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18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</Words>
  <Application>Microsoft Office PowerPoint</Application>
  <PresentationFormat>On-screen Show (16:9)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Theme18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Patrick BLB</cp:lastModifiedBy>
  <cp:revision>1</cp:revision>
  <dcterms:created xsi:type="dcterms:W3CDTF">2025-05-16T20:38:56Z</dcterms:created>
  <dcterms:modified xsi:type="dcterms:W3CDTF">2025-05-16T20:48:09Z</dcterms:modified>
  <cp:category/>
  <cp:contentStatus/>
</cp:coreProperties>
</file>