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2860" autoAdjust="0"/>
    <p:restoredTop sz="94660"/>
  </p:normalViewPr>
  <p:slideViewPr>
    <p:cSldViewPr>
      <p:cViewPr varScale="1">
        <p:scale>
          <a:sx n="52" d="100"/>
          <a:sy n="52" d="100"/>
        </p:scale>
        <p:origin x="-99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B13644-74FE-4758-BEEA-7627B6CD1731}" type="datetimeFigureOut">
              <a:rPr lang="en-US" smtClean="0"/>
              <a:t>10/7/2020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354DA9-E4E6-4FB2-9E52-ECAC571F8D2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354DA9-E4E6-4FB2-9E52-ECAC571F8D22}" type="slidenum">
              <a:rPr lang="en-US" smtClean="0"/>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704A7C9E-B616-4842-965A-4F2130377DFE}" type="datetime1">
              <a:rPr lang="en-US" smtClean="0"/>
              <a:t>10/7/2020</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0FF4B5A3-BA63-4E77-BF31-8BF352C80062}"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739F4B2-6E61-44E7-AA9A-5EF7C308E536}" type="datetime1">
              <a:rPr lang="en-US" smtClean="0"/>
              <a:t>10/7/2020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FF4B5A3-BA63-4E77-BF31-8BF352C8006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DDBCA60-3D27-4190-9735-E29D8DFFE29A}" type="datetime1">
              <a:rPr lang="en-US" smtClean="0"/>
              <a:t>10/7/2020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FF4B5A3-BA63-4E77-BF31-8BF352C8006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DFE3DC7-67C5-459E-B915-3FF9174AB8FF}" type="datetime1">
              <a:rPr lang="en-US" smtClean="0"/>
              <a:t>10/7/2020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FF4B5A3-BA63-4E77-BF31-8BF352C8006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B84A713-E830-4AB4-9E79-A6AAA095FBCB}" type="datetime1">
              <a:rPr lang="en-US" smtClean="0"/>
              <a:t>10/7/2020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FF4B5A3-BA63-4E77-BF31-8BF352C80062}"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895E1B9-8B72-48C2-93D6-17B706D76D11}" type="datetime1">
              <a:rPr lang="en-US" smtClean="0"/>
              <a:t>10/7/2020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FF4B5A3-BA63-4E77-BF31-8BF352C8006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5683EC9-9743-4743-8D9B-A93594950A82}" type="datetime1">
              <a:rPr lang="en-US" smtClean="0"/>
              <a:t>10/7/2020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FF4B5A3-BA63-4E77-BF31-8BF352C8006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8CF4060-D7C4-41AB-809F-10F719F50B80}" type="datetime1">
              <a:rPr lang="en-US" smtClean="0"/>
              <a:t>10/7/2020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FF4B5A3-BA63-4E77-BF31-8BF352C8006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6C2F61AE-DD32-4B21-9392-A1538B059C10}" type="datetime1">
              <a:rPr lang="en-US" smtClean="0"/>
              <a:t>10/7/2020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FF4B5A3-BA63-4E77-BF31-8BF352C80062}"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6137E03-6E8B-4443-95DB-B423F81C1FE0}" type="datetime1">
              <a:rPr lang="en-US" smtClean="0"/>
              <a:t>10/7/2020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FF4B5A3-BA63-4E77-BF31-8BF352C8006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58EB9E13-37E0-4F7F-8F5C-31D98527AACB}" type="datetime1">
              <a:rPr lang="en-US" smtClean="0"/>
              <a:t>10/7/2020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FF4B5A3-BA63-4E77-BF31-8BF352C80062}"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76D076DD-17AA-4592-AD0E-A630B01946AC}" type="datetime1">
              <a:rPr lang="en-US" smtClean="0"/>
              <a:t>10/7/2020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FF4B5A3-BA63-4E77-BF31-8BF352C80062}"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NoSQL checkpoint</a:t>
            </a:r>
            <a:endParaRPr lang="en-US" dirty="0"/>
          </a:p>
        </p:txBody>
      </p:sp>
      <p:sp>
        <p:nvSpPr>
          <p:cNvPr id="3" name="Subtitle 2"/>
          <p:cNvSpPr>
            <a:spLocks noGrp="1"/>
          </p:cNvSpPr>
          <p:nvPr>
            <p:ph type="subTitle" idx="1"/>
          </p:nvPr>
        </p:nvSpPr>
        <p:spPr/>
        <p:txBody>
          <a:bodyPr>
            <a:normAutofit/>
          </a:bodyPr>
          <a:lstStyle/>
          <a:p>
            <a:pPr algn="ctr"/>
            <a:endParaRPr lang="en-US" sz="1800" dirty="0" smtClean="0"/>
          </a:p>
          <a:p>
            <a:pPr algn="r"/>
            <a:endParaRPr lang="en-US" sz="1800" dirty="0"/>
          </a:p>
        </p:txBody>
      </p:sp>
      <p:sp>
        <p:nvSpPr>
          <p:cNvPr id="4" name="Slide Number Placeholder 3"/>
          <p:cNvSpPr>
            <a:spLocks noGrp="1"/>
          </p:cNvSpPr>
          <p:nvPr>
            <p:ph type="sldNum" sz="quarter" idx="12"/>
          </p:nvPr>
        </p:nvSpPr>
        <p:spPr/>
        <p:txBody>
          <a:bodyPr/>
          <a:lstStyle/>
          <a:p>
            <a:fld id="{0FF4B5A3-BA63-4E77-BF31-8BF352C80062}" type="slidenum">
              <a:rPr lang="en-US" smtClean="0"/>
              <a:pPr/>
              <a:t>1</a:t>
            </a:fld>
            <a:endParaRPr lang="en-US"/>
          </a:p>
        </p:txBody>
      </p:sp>
      <p:pic>
        <p:nvPicPr>
          <p:cNvPr id="5" name="Picture 2" descr="C:\Users\admin\Desktop\workshop dev web\video workshop\gomycode.png"/>
          <p:cNvPicPr>
            <a:picLocks noChangeAspect="1" noChangeArrowheads="1"/>
          </p:cNvPicPr>
          <p:nvPr/>
        </p:nvPicPr>
        <p:blipFill>
          <a:blip r:embed="rId2"/>
          <a:srcRect/>
          <a:stretch>
            <a:fillRect/>
          </a:stretch>
        </p:blipFill>
        <p:spPr bwMode="auto">
          <a:xfrm>
            <a:off x="2209800" y="1905000"/>
            <a:ext cx="5029199" cy="1295400"/>
          </a:xfrm>
          <a:prstGeom prst="rect">
            <a:avLst/>
          </a:prstGeom>
          <a:noFill/>
        </p:spPr>
      </p:pic>
      <p:sp>
        <p:nvSpPr>
          <p:cNvPr id="6" name="Rectangle 5"/>
          <p:cNvSpPr/>
          <p:nvPr/>
        </p:nvSpPr>
        <p:spPr>
          <a:xfrm>
            <a:off x="2438400" y="2895600"/>
            <a:ext cx="4572000" cy="646331"/>
          </a:xfrm>
          <a:prstGeom prst="rect">
            <a:avLst/>
          </a:prstGeom>
        </p:spPr>
        <p:txBody>
          <a:bodyPr>
            <a:spAutoFit/>
          </a:bodyPr>
          <a:lstStyle/>
          <a:p>
            <a:pPr algn="ctr"/>
            <a:r>
              <a:rPr lang="en-US" dirty="0" err="1" smtClean="0"/>
              <a:t>Créé</a:t>
            </a:r>
            <a:r>
              <a:rPr lang="en-US" dirty="0" smtClean="0"/>
              <a:t> par :</a:t>
            </a:r>
          </a:p>
          <a:p>
            <a:pPr algn="ctr"/>
            <a:r>
              <a:rPr lang="en-US" dirty="0" smtClean="0"/>
              <a:t> </a:t>
            </a:r>
            <a:r>
              <a:rPr lang="en-US" dirty="0" err="1" smtClean="0"/>
              <a:t>Youssef</a:t>
            </a:r>
            <a:r>
              <a:rPr lang="en-US" dirty="0" smtClean="0"/>
              <a:t> Ben </a:t>
            </a:r>
            <a:r>
              <a:rPr lang="en-US" dirty="0" err="1" smtClean="0"/>
              <a:t>Youssef</a:t>
            </a:r>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ACID  theorem</a:t>
            </a:r>
            <a:endParaRPr lang="en-US" dirty="0"/>
          </a:p>
        </p:txBody>
      </p:sp>
      <p:sp>
        <p:nvSpPr>
          <p:cNvPr id="3" name="Content Placeholder 2"/>
          <p:cNvSpPr>
            <a:spLocks noGrp="1"/>
          </p:cNvSpPr>
          <p:nvPr>
            <p:ph idx="1"/>
          </p:nvPr>
        </p:nvSpPr>
        <p:spPr>
          <a:xfrm>
            <a:off x="1435608" y="1447800"/>
            <a:ext cx="7498080" cy="2133600"/>
          </a:xfrm>
        </p:spPr>
        <p:txBody>
          <a:bodyPr>
            <a:normAutofit/>
          </a:bodyPr>
          <a:lstStyle/>
          <a:p>
            <a:pPr algn="just"/>
            <a:r>
              <a:rPr lang="fr-FR" sz="1600" b="1" u="sng" dirty="0" smtClean="0">
                <a:solidFill>
                  <a:schemeClr val="accent1">
                    <a:lumMod val="50000"/>
                  </a:schemeClr>
                </a:solidFill>
                <a:latin typeface="Arial" pitchFamily="34" charset="0"/>
                <a:cs typeface="Arial" pitchFamily="34" charset="0"/>
              </a:rPr>
              <a:t>A</a:t>
            </a:r>
            <a:r>
              <a:rPr lang="fr-FR" sz="1600" b="1" i="1" u="sng" dirty="0" smtClean="0">
                <a:solidFill>
                  <a:schemeClr val="accent1">
                    <a:lumMod val="50000"/>
                  </a:schemeClr>
                </a:solidFill>
                <a:latin typeface="Arial" pitchFamily="34" charset="0"/>
                <a:cs typeface="Arial" pitchFamily="34" charset="0"/>
              </a:rPr>
              <a:t>tomicité</a:t>
            </a:r>
            <a:r>
              <a:rPr lang="fr-FR" sz="1600" b="1" u="sng" dirty="0" smtClean="0">
                <a:solidFill>
                  <a:schemeClr val="accent1">
                    <a:lumMod val="50000"/>
                  </a:schemeClr>
                </a:solidFill>
                <a:latin typeface="Arial" pitchFamily="34" charset="0"/>
                <a:cs typeface="Arial" pitchFamily="34" charset="0"/>
              </a:rPr>
              <a:t> : </a:t>
            </a:r>
            <a:r>
              <a:rPr lang="fr-FR" sz="1600" dirty="0" smtClean="0">
                <a:latin typeface="Arial" pitchFamily="34" charset="0"/>
                <a:cs typeface="Arial" pitchFamily="34" charset="0"/>
              </a:rPr>
              <a:t>Une transaction s’effectue entièrement ou pas du tout</a:t>
            </a:r>
          </a:p>
          <a:p>
            <a:pPr algn="just"/>
            <a:r>
              <a:rPr lang="fr-FR" sz="1600" b="1" u="sng" dirty="0" smtClean="0">
                <a:solidFill>
                  <a:schemeClr val="accent1">
                    <a:lumMod val="50000"/>
                  </a:schemeClr>
                </a:solidFill>
                <a:latin typeface="Arial" pitchFamily="34" charset="0"/>
                <a:cs typeface="Arial" pitchFamily="34" charset="0"/>
              </a:rPr>
              <a:t>C</a:t>
            </a:r>
            <a:r>
              <a:rPr lang="fr-FR" sz="1600" b="1" i="1" u="sng" dirty="0" smtClean="0">
                <a:solidFill>
                  <a:schemeClr val="accent1">
                    <a:lumMod val="50000"/>
                  </a:schemeClr>
                </a:solidFill>
                <a:latin typeface="Arial" pitchFamily="34" charset="0"/>
                <a:cs typeface="Arial" pitchFamily="34" charset="0"/>
              </a:rPr>
              <a:t>ohérence</a:t>
            </a:r>
            <a:r>
              <a:rPr lang="fr-FR" sz="1600" b="1" u="sng" dirty="0" smtClean="0">
                <a:solidFill>
                  <a:schemeClr val="accent1">
                    <a:lumMod val="50000"/>
                  </a:schemeClr>
                </a:solidFill>
                <a:latin typeface="Arial" pitchFamily="34" charset="0"/>
                <a:cs typeface="Arial" pitchFamily="34" charset="0"/>
              </a:rPr>
              <a:t> : </a:t>
            </a:r>
            <a:r>
              <a:rPr lang="fr-FR" sz="1600" dirty="0" smtClean="0">
                <a:latin typeface="Arial" pitchFamily="34" charset="0"/>
                <a:cs typeface="Arial" pitchFamily="34" charset="0"/>
              </a:rPr>
              <a:t>Le contenu d’une base doit être cohérent au début et à la fin d’une transaction</a:t>
            </a:r>
          </a:p>
          <a:p>
            <a:pPr algn="just"/>
            <a:r>
              <a:rPr lang="fr-FR" sz="1600" b="1" u="sng" dirty="0" smtClean="0">
                <a:solidFill>
                  <a:schemeClr val="accent1">
                    <a:lumMod val="50000"/>
                  </a:schemeClr>
                </a:solidFill>
                <a:latin typeface="Arial" pitchFamily="34" charset="0"/>
                <a:cs typeface="Arial" pitchFamily="34" charset="0"/>
              </a:rPr>
              <a:t>I</a:t>
            </a:r>
            <a:r>
              <a:rPr lang="fr-FR" sz="1600" b="1" i="1" u="sng" dirty="0" smtClean="0">
                <a:solidFill>
                  <a:schemeClr val="accent1">
                    <a:lumMod val="50000"/>
                  </a:schemeClr>
                </a:solidFill>
                <a:latin typeface="Arial" pitchFamily="34" charset="0"/>
                <a:cs typeface="Arial" pitchFamily="34" charset="0"/>
              </a:rPr>
              <a:t>solation</a:t>
            </a:r>
            <a:r>
              <a:rPr lang="fr-FR" sz="1600" b="1" u="sng" dirty="0" smtClean="0">
                <a:solidFill>
                  <a:schemeClr val="accent1">
                    <a:lumMod val="50000"/>
                  </a:schemeClr>
                </a:solidFill>
                <a:latin typeface="Arial" pitchFamily="34" charset="0"/>
                <a:cs typeface="Arial" pitchFamily="34" charset="0"/>
              </a:rPr>
              <a:t> : </a:t>
            </a:r>
            <a:r>
              <a:rPr lang="fr-FR" sz="1600" dirty="0" smtClean="0">
                <a:latin typeface="Arial" pitchFamily="34" charset="0"/>
                <a:cs typeface="Arial" pitchFamily="34" charset="0"/>
              </a:rPr>
              <a:t>Les modifications d’une transaction ne sont visibles/modifiables que quand celle-ci a été validée</a:t>
            </a:r>
          </a:p>
          <a:p>
            <a:pPr algn="just"/>
            <a:r>
              <a:rPr lang="fr-FR" sz="1600" b="1" u="sng" dirty="0" smtClean="0">
                <a:solidFill>
                  <a:schemeClr val="accent1">
                    <a:lumMod val="50000"/>
                  </a:schemeClr>
                </a:solidFill>
                <a:latin typeface="Arial" pitchFamily="34" charset="0"/>
                <a:cs typeface="Arial" pitchFamily="34" charset="0"/>
              </a:rPr>
              <a:t>D</a:t>
            </a:r>
            <a:r>
              <a:rPr lang="fr-FR" sz="1600" b="1" i="1" u="sng" dirty="0" smtClean="0">
                <a:solidFill>
                  <a:schemeClr val="accent1">
                    <a:lumMod val="50000"/>
                  </a:schemeClr>
                </a:solidFill>
                <a:latin typeface="Arial" pitchFamily="34" charset="0"/>
                <a:cs typeface="Arial" pitchFamily="34" charset="0"/>
              </a:rPr>
              <a:t>urabilité</a:t>
            </a:r>
            <a:r>
              <a:rPr lang="fr-FR" sz="1600" b="1" u="sng" dirty="0" smtClean="0">
                <a:solidFill>
                  <a:schemeClr val="accent1">
                    <a:lumMod val="50000"/>
                  </a:schemeClr>
                </a:solidFill>
                <a:latin typeface="Arial" pitchFamily="34" charset="0"/>
                <a:cs typeface="Arial" pitchFamily="34" charset="0"/>
              </a:rPr>
              <a:t> : </a:t>
            </a:r>
            <a:r>
              <a:rPr lang="fr-FR" sz="1600" dirty="0" smtClean="0">
                <a:latin typeface="Arial" pitchFamily="34" charset="0"/>
                <a:cs typeface="Arial" pitchFamily="34" charset="0"/>
              </a:rPr>
              <a:t>Une fois la transaction validée, l’état de la base est permanent (non affecté par les pannes ou autre)</a:t>
            </a:r>
          </a:p>
          <a:p>
            <a:endParaRPr lang="en-US" dirty="0"/>
          </a:p>
        </p:txBody>
      </p:sp>
      <p:sp>
        <p:nvSpPr>
          <p:cNvPr id="4" name="Slide Number Placeholder 3"/>
          <p:cNvSpPr>
            <a:spLocks noGrp="1"/>
          </p:cNvSpPr>
          <p:nvPr>
            <p:ph type="sldNum" sz="quarter" idx="12"/>
          </p:nvPr>
        </p:nvSpPr>
        <p:spPr/>
        <p:txBody>
          <a:bodyPr/>
          <a:lstStyle/>
          <a:p>
            <a:fld id="{0FF4B5A3-BA63-4E77-BF31-8BF352C80062}" type="slidenum">
              <a:rPr lang="en-US" smtClean="0"/>
              <a:pPr/>
              <a:t>10</a:t>
            </a:fld>
            <a:endParaRPr lang="en-US"/>
          </a:p>
        </p:txBody>
      </p:sp>
      <p:pic>
        <p:nvPicPr>
          <p:cNvPr id="2050" name="Picture 2" descr="C:\Users\admin\Desktop\images.png"/>
          <p:cNvPicPr>
            <a:picLocks noChangeAspect="1" noChangeArrowheads="1"/>
          </p:cNvPicPr>
          <p:nvPr/>
        </p:nvPicPr>
        <p:blipFill>
          <a:blip r:embed="rId2"/>
          <a:srcRect/>
          <a:stretch>
            <a:fillRect/>
          </a:stretch>
        </p:blipFill>
        <p:spPr bwMode="auto">
          <a:xfrm>
            <a:off x="1066800" y="3505200"/>
            <a:ext cx="8077200" cy="28956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t>
            </a:r>
            <a:r>
              <a:rPr lang="en-US" b="1" dirty="0" smtClean="0"/>
              <a:t> </a:t>
            </a:r>
            <a:r>
              <a:rPr lang="en-US" dirty="0" smtClean="0"/>
              <a:t>theorem</a:t>
            </a:r>
            <a:endParaRPr lang="en-US" dirty="0"/>
          </a:p>
        </p:txBody>
      </p:sp>
      <p:sp>
        <p:nvSpPr>
          <p:cNvPr id="3" name="Content Placeholder 2"/>
          <p:cNvSpPr>
            <a:spLocks noGrp="1"/>
          </p:cNvSpPr>
          <p:nvPr>
            <p:ph idx="1"/>
          </p:nvPr>
        </p:nvSpPr>
        <p:spPr>
          <a:xfrm>
            <a:off x="1435608" y="1447800"/>
            <a:ext cx="7498080" cy="2209800"/>
          </a:xfrm>
        </p:spPr>
        <p:txBody>
          <a:bodyPr>
            <a:noAutofit/>
          </a:bodyPr>
          <a:lstStyle/>
          <a:p>
            <a:r>
              <a:rPr lang="fr-FR" sz="1600" dirty="0" smtClean="0"/>
              <a:t>Le théorème CAP applique un type de logique similaire aux systèmes distribués, à savoir qu'un système distribué ne peut fournir que deux des trois caractéristiques souhaitées: la cohérence, la disponibilité et la tolérance de partition (le 'C', 'A' et 'P' dans CAP </a:t>
            </a:r>
            <a:r>
              <a:rPr lang="fr-FR" sz="1600" dirty="0" smtClean="0"/>
              <a:t>).</a:t>
            </a:r>
          </a:p>
          <a:p>
            <a:endParaRPr lang="fr-FR" sz="1600" dirty="0" smtClean="0"/>
          </a:p>
          <a:p>
            <a:r>
              <a:rPr lang="fr-FR" sz="1600" dirty="0" smtClean="0"/>
              <a:t> Un système distribué est un réseau qui stocke des données sur plus d'un nœud (machines physiques ou virtuelles) en même temps. Étant donné que toutes les applications </a:t>
            </a:r>
            <a:r>
              <a:rPr lang="fr-FR" sz="1600" dirty="0" err="1" smtClean="0"/>
              <a:t>cloud</a:t>
            </a:r>
            <a:r>
              <a:rPr lang="fr-FR" sz="1600" dirty="0" smtClean="0"/>
              <a:t> sont des systèmes distribués, il est essentiel de comprendre le théorème CAP lors de la conception d'une application </a:t>
            </a:r>
            <a:r>
              <a:rPr lang="fr-FR" sz="1600" dirty="0" err="1" smtClean="0"/>
              <a:t>cloud</a:t>
            </a:r>
            <a:r>
              <a:rPr lang="fr-FR" sz="1600" dirty="0" smtClean="0"/>
              <a:t> afin de pouvoir choisir un système de gestion de données qui offre les caractéristiques dont votre application a le plus besoin.</a:t>
            </a:r>
            <a:endParaRPr lang="en-US" sz="1600" dirty="0"/>
          </a:p>
        </p:txBody>
      </p:sp>
      <p:sp>
        <p:nvSpPr>
          <p:cNvPr id="4" name="Slide Number Placeholder 3"/>
          <p:cNvSpPr>
            <a:spLocks noGrp="1"/>
          </p:cNvSpPr>
          <p:nvPr>
            <p:ph type="sldNum" sz="quarter" idx="12"/>
          </p:nvPr>
        </p:nvSpPr>
        <p:spPr/>
        <p:txBody>
          <a:bodyPr/>
          <a:lstStyle/>
          <a:p>
            <a:fld id="{0FF4B5A3-BA63-4E77-BF31-8BF352C80062}" type="slidenum">
              <a:rPr lang="en-US" smtClean="0"/>
              <a:pPr/>
              <a:t>11</a:t>
            </a:fld>
            <a:endParaRPr lang="en-US"/>
          </a:p>
        </p:txBody>
      </p:sp>
      <p:pic>
        <p:nvPicPr>
          <p:cNvPr id="3074" name="Picture 2" descr="C:\Users\admin\Desktop\images.jpg"/>
          <p:cNvPicPr>
            <a:picLocks noChangeAspect="1" noChangeArrowheads="1"/>
          </p:cNvPicPr>
          <p:nvPr/>
        </p:nvPicPr>
        <p:blipFill>
          <a:blip r:embed="rId2"/>
          <a:srcRect/>
          <a:stretch>
            <a:fillRect/>
          </a:stretch>
        </p:blipFill>
        <p:spPr bwMode="auto">
          <a:xfrm>
            <a:off x="1905000" y="4386404"/>
            <a:ext cx="6781800" cy="2471596"/>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sp>
        <p:nvSpPr>
          <p:cNvPr id="3" name="Content Placeholder 2"/>
          <p:cNvSpPr>
            <a:spLocks noGrp="1"/>
          </p:cNvSpPr>
          <p:nvPr>
            <p:ph idx="1"/>
          </p:nvPr>
        </p:nvSpPr>
        <p:spPr>
          <a:xfrm>
            <a:off x="1371600" y="1371600"/>
            <a:ext cx="7498080" cy="2895600"/>
          </a:xfrm>
        </p:spPr>
        <p:txBody>
          <a:bodyPr>
            <a:normAutofit/>
          </a:bodyPr>
          <a:lstStyle/>
          <a:p>
            <a:r>
              <a:rPr lang="fr-FR" sz="1400" b="1" u="sng" dirty="0" err="1" smtClean="0">
                <a:solidFill>
                  <a:schemeClr val="accent1">
                    <a:lumMod val="50000"/>
                  </a:schemeClr>
                </a:solidFill>
                <a:latin typeface="Arial" pitchFamily="34" charset="0"/>
                <a:cs typeface="Arial" pitchFamily="34" charset="0"/>
              </a:rPr>
              <a:t>C</a:t>
            </a:r>
            <a:r>
              <a:rPr lang="fr-FR" sz="1400" b="1" i="1" u="sng" dirty="0" err="1" smtClean="0">
                <a:solidFill>
                  <a:schemeClr val="accent1">
                    <a:lumMod val="50000"/>
                  </a:schemeClr>
                </a:solidFill>
                <a:latin typeface="Arial" pitchFamily="34" charset="0"/>
                <a:cs typeface="Arial" pitchFamily="34" charset="0"/>
              </a:rPr>
              <a:t>onsistency</a:t>
            </a:r>
            <a:r>
              <a:rPr lang="fr-FR" sz="1400" b="1" u="sng" dirty="0" smtClean="0">
                <a:solidFill>
                  <a:schemeClr val="accent1">
                    <a:lumMod val="50000"/>
                  </a:schemeClr>
                </a:solidFill>
                <a:latin typeface="Arial" pitchFamily="34" charset="0"/>
                <a:cs typeface="Arial" pitchFamily="34" charset="0"/>
              </a:rPr>
              <a:t> (Cohérence) : </a:t>
            </a:r>
            <a:r>
              <a:rPr lang="fr-FR" sz="1400" dirty="0" smtClean="0">
                <a:latin typeface="Arial" pitchFamily="34" charset="0"/>
                <a:cs typeface="Arial" pitchFamily="34" charset="0"/>
              </a:rPr>
              <a:t>Une donnée n'a qu'un seul état visible quel que soit le nombre de </a:t>
            </a:r>
            <a:r>
              <a:rPr lang="fr-FR" sz="1400" dirty="0" smtClean="0">
                <a:latin typeface="Arial" pitchFamily="34" charset="0"/>
                <a:cs typeface="Arial" pitchFamily="34" charset="0"/>
              </a:rPr>
              <a:t>réplicas</a:t>
            </a:r>
            <a:endParaRPr lang="fr-FR" sz="1400" dirty="0" smtClean="0">
              <a:latin typeface="Arial" pitchFamily="34" charset="0"/>
              <a:cs typeface="Arial" pitchFamily="34" charset="0"/>
            </a:endParaRPr>
          </a:p>
          <a:p>
            <a:r>
              <a:rPr lang="fr-FR" sz="1400" b="1" u="sng" dirty="0" err="1" smtClean="0">
                <a:solidFill>
                  <a:schemeClr val="accent1">
                    <a:lumMod val="50000"/>
                  </a:schemeClr>
                </a:solidFill>
                <a:latin typeface="Arial" pitchFamily="34" charset="0"/>
                <a:cs typeface="Arial" pitchFamily="34" charset="0"/>
              </a:rPr>
              <a:t>A</a:t>
            </a:r>
            <a:r>
              <a:rPr lang="fr-FR" sz="1400" b="1" i="1" u="sng" dirty="0" err="1" smtClean="0">
                <a:solidFill>
                  <a:schemeClr val="accent1">
                    <a:lumMod val="50000"/>
                  </a:schemeClr>
                </a:solidFill>
                <a:latin typeface="Arial" pitchFamily="34" charset="0"/>
                <a:cs typeface="Arial" pitchFamily="34" charset="0"/>
              </a:rPr>
              <a:t>vailability</a:t>
            </a:r>
            <a:r>
              <a:rPr lang="fr-FR" sz="1400" b="1" u="sng" dirty="0" smtClean="0">
                <a:solidFill>
                  <a:schemeClr val="accent1">
                    <a:lumMod val="50000"/>
                  </a:schemeClr>
                </a:solidFill>
                <a:latin typeface="Arial" pitchFamily="34" charset="0"/>
                <a:cs typeface="Arial" pitchFamily="34" charset="0"/>
              </a:rPr>
              <a:t> (Disponibilité) : </a:t>
            </a:r>
            <a:r>
              <a:rPr lang="fr-FR" sz="1400" dirty="0" smtClean="0">
                <a:latin typeface="Arial" pitchFamily="34" charset="0"/>
                <a:cs typeface="Arial" pitchFamily="34" charset="0"/>
              </a:rPr>
              <a:t>Tant que le système tourne (distribué ou non), la donnée doit être </a:t>
            </a:r>
            <a:r>
              <a:rPr lang="fr-FR" sz="1400" dirty="0" smtClean="0">
                <a:latin typeface="Arial" pitchFamily="34" charset="0"/>
                <a:cs typeface="Arial" pitchFamily="34" charset="0"/>
              </a:rPr>
              <a:t>disponible</a:t>
            </a:r>
            <a:endParaRPr lang="fr-FR" sz="1400" dirty="0" smtClean="0">
              <a:latin typeface="Arial" pitchFamily="34" charset="0"/>
              <a:cs typeface="Arial" pitchFamily="34" charset="0"/>
            </a:endParaRPr>
          </a:p>
          <a:p>
            <a:r>
              <a:rPr lang="fr-FR" sz="1400" b="1" u="sng" dirty="0" smtClean="0">
                <a:solidFill>
                  <a:schemeClr val="accent1">
                    <a:lumMod val="50000"/>
                  </a:schemeClr>
                </a:solidFill>
                <a:latin typeface="Arial" pitchFamily="34" charset="0"/>
                <a:cs typeface="Arial" pitchFamily="34" charset="0"/>
              </a:rPr>
              <a:t>P</a:t>
            </a:r>
            <a:r>
              <a:rPr lang="fr-FR" sz="1400" b="1" i="1" u="sng" dirty="0" smtClean="0">
                <a:solidFill>
                  <a:schemeClr val="accent1">
                    <a:lumMod val="50000"/>
                  </a:schemeClr>
                </a:solidFill>
                <a:latin typeface="Arial" pitchFamily="34" charset="0"/>
                <a:cs typeface="Arial" pitchFamily="34" charset="0"/>
              </a:rPr>
              <a:t>artition </a:t>
            </a:r>
            <a:r>
              <a:rPr lang="fr-FR" sz="1400" b="1" i="1" u="sng" dirty="0" err="1" smtClean="0">
                <a:solidFill>
                  <a:schemeClr val="accent1">
                    <a:lumMod val="50000"/>
                  </a:schemeClr>
                </a:solidFill>
                <a:latin typeface="Arial" pitchFamily="34" charset="0"/>
                <a:cs typeface="Arial" pitchFamily="34" charset="0"/>
              </a:rPr>
              <a:t>Tolerance</a:t>
            </a:r>
            <a:r>
              <a:rPr lang="fr-FR" sz="1400" b="1" u="sng" dirty="0" smtClean="0">
                <a:solidFill>
                  <a:schemeClr val="accent1">
                    <a:lumMod val="50000"/>
                  </a:schemeClr>
                </a:solidFill>
                <a:latin typeface="Arial" pitchFamily="34" charset="0"/>
                <a:cs typeface="Arial" pitchFamily="34" charset="0"/>
              </a:rPr>
              <a:t> (Distribution) : </a:t>
            </a:r>
            <a:r>
              <a:rPr lang="fr-FR" sz="1400" dirty="0" smtClean="0">
                <a:latin typeface="Arial" pitchFamily="34" charset="0"/>
                <a:cs typeface="Arial" pitchFamily="34" charset="0"/>
              </a:rPr>
              <a:t>Quel que soit le nombre de serveurs, toute requête doit fournir un résultat </a:t>
            </a:r>
            <a:r>
              <a:rPr lang="fr-FR" sz="1400" dirty="0" smtClean="0">
                <a:latin typeface="Arial" pitchFamily="34" charset="0"/>
                <a:cs typeface="Arial" pitchFamily="34" charset="0"/>
              </a:rPr>
              <a:t>correct</a:t>
            </a:r>
            <a:endParaRPr lang="fr-FR" sz="1400" dirty="0" smtClean="0">
              <a:latin typeface="Arial" pitchFamily="34" charset="0"/>
              <a:cs typeface="Arial" pitchFamily="34" charset="0"/>
            </a:endParaRPr>
          </a:p>
          <a:p>
            <a:pPr>
              <a:buNone/>
            </a:pPr>
            <a:r>
              <a:rPr lang="fr-FR" sz="1400" b="1" u="sng" dirty="0" smtClean="0">
                <a:solidFill>
                  <a:schemeClr val="accent5">
                    <a:lumMod val="75000"/>
                  </a:schemeClr>
                </a:solidFill>
                <a:latin typeface="Arial" pitchFamily="34" charset="0"/>
                <a:cs typeface="Arial" pitchFamily="34" charset="0"/>
              </a:rPr>
              <a:t> Le théorème de CAP dit </a:t>
            </a:r>
            <a:r>
              <a:rPr lang="fr-FR" sz="1400" b="1" u="sng" dirty="0" smtClean="0">
                <a:solidFill>
                  <a:schemeClr val="accent5">
                    <a:lumMod val="75000"/>
                  </a:schemeClr>
                </a:solidFill>
                <a:latin typeface="Arial" pitchFamily="34" charset="0"/>
                <a:cs typeface="Arial" pitchFamily="34" charset="0"/>
              </a:rPr>
              <a:t>:</a:t>
            </a:r>
          </a:p>
          <a:p>
            <a:r>
              <a:rPr lang="fr-FR" sz="1400" dirty="0" smtClean="0">
                <a:latin typeface="Arial" pitchFamily="34" charset="0"/>
                <a:cs typeface="Arial" pitchFamily="34" charset="0"/>
              </a:rPr>
              <a:t>Dans </a:t>
            </a:r>
            <a:r>
              <a:rPr lang="fr-FR" sz="1400" dirty="0" smtClean="0">
                <a:latin typeface="Arial" pitchFamily="34" charset="0"/>
                <a:cs typeface="Arial" pitchFamily="34" charset="0"/>
              </a:rPr>
              <a:t>toute base de données, vous ne pouvez respecter au plus que 2 propriétés parmi la </a:t>
            </a:r>
            <a:r>
              <a:rPr lang="fr-FR" sz="1400" i="1" dirty="0" smtClean="0">
                <a:latin typeface="Arial" pitchFamily="34" charset="0"/>
                <a:cs typeface="Arial" pitchFamily="34" charset="0"/>
              </a:rPr>
              <a:t>cohérence</a:t>
            </a:r>
            <a:r>
              <a:rPr lang="fr-FR" sz="1400" dirty="0" smtClean="0">
                <a:latin typeface="Arial" pitchFamily="34" charset="0"/>
                <a:cs typeface="Arial" pitchFamily="34" charset="0"/>
              </a:rPr>
              <a:t>, la </a:t>
            </a:r>
            <a:r>
              <a:rPr lang="fr-FR" sz="1400" i="1" dirty="0" smtClean="0">
                <a:latin typeface="Arial" pitchFamily="34" charset="0"/>
                <a:cs typeface="Arial" pitchFamily="34" charset="0"/>
              </a:rPr>
              <a:t>disponibilité</a:t>
            </a:r>
            <a:r>
              <a:rPr lang="fr-FR" sz="1400" dirty="0" smtClean="0">
                <a:latin typeface="Arial" pitchFamily="34" charset="0"/>
                <a:cs typeface="Arial" pitchFamily="34" charset="0"/>
              </a:rPr>
              <a:t> et la </a:t>
            </a:r>
            <a:r>
              <a:rPr lang="fr-FR" sz="1400" i="1" dirty="0" smtClean="0">
                <a:latin typeface="Arial" pitchFamily="34" charset="0"/>
                <a:cs typeface="Arial" pitchFamily="34" charset="0"/>
              </a:rPr>
              <a:t>distribution</a:t>
            </a:r>
            <a:r>
              <a:rPr lang="fr-FR" sz="1400" dirty="0" smtClean="0">
                <a:latin typeface="Arial" pitchFamily="34" charset="0"/>
                <a:cs typeface="Arial" pitchFamily="34" charset="0"/>
              </a:rPr>
              <a:t>.</a:t>
            </a:r>
          </a:p>
          <a:p>
            <a:r>
              <a:rPr lang="fr-FR" sz="1400" dirty="0" smtClean="0">
                <a:latin typeface="Arial" pitchFamily="34" charset="0"/>
                <a:cs typeface="Arial" pitchFamily="34" charset="0"/>
              </a:rPr>
              <a:t>Cela s'illustre assez facilement avec les bases de données relationnelles, elles gèrent la cohérence et la disponibilité, mais pas la distribution.</a:t>
            </a:r>
          </a:p>
          <a:p>
            <a:endParaRPr lang="en-US" sz="1600" dirty="0"/>
          </a:p>
        </p:txBody>
      </p:sp>
      <p:sp>
        <p:nvSpPr>
          <p:cNvPr id="4" name="Slide Number Placeholder 3"/>
          <p:cNvSpPr>
            <a:spLocks noGrp="1"/>
          </p:cNvSpPr>
          <p:nvPr>
            <p:ph type="sldNum" sz="quarter" idx="12"/>
          </p:nvPr>
        </p:nvSpPr>
        <p:spPr/>
        <p:txBody>
          <a:bodyPr/>
          <a:lstStyle/>
          <a:p>
            <a:fld id="{0FF4B5A3-BA63-4E77-BF31-8BF352C80062}" type="slidenum">
              <a:rPr lang="en-US" smtClean="0"/>
              <a:pPr/>
              <a:t>12</a:t>
            </a:fld>
            <a:endParaRPr lang="en-US"/>
          </a:p>
        </p:txBody>
      </p:sp>
      <p:pic>
        <p:nvPicPr>
          <p:cNvPr id="5" name="Picture 2" descr="C:\Users\admin\Desktop\14974533972322_CA_AP_CP.png"/>
          <p:cNvPicPr>
            <a:picLocks noChangeAspect="1" noChangeArrowheads="1"/>
          </p:cNvPicPr>
          <p:nvPr/>
        </p:nvPicPr>
        <p:blipFill>
          <a:blip r:embed="rId3"/>
          <a:srcRect/>
          <a:stretch>
            <a:fillRect/>
          </a:stretch>
        </p:blipFill>
        <p:spPr bwMode="auto">
          <a:xfrm>
            <a:off x="0" y="4343400"/>
            <a:ext cx="9144000" cy="25146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Avantages</a:t>
            </a:r>
            <a:r>
              <a:rPr lang="en-US" dirty="0" smtClean="0"/>
              <a:t> NoSQL</a:t>
            </a:r>
            <a:endParaRPr lang="en-US" dirty="0"/>
          </a:p>
        </p:txBody>
      </p:sp>
      <p:sp>
        <p:nvSpPr>
          <p:cNvPr id="3" name="Content Placeholder 2"/>
          <p:cNvSpPr>
            <a:spLocks noGrp="1"/>
          </p:cNvSpPr>
          <p:nvPr>
            <p:ph idx="1"/>
          </p:nvPr>
        </p:nvSpPr>
        <p:spPr/>
        <p:txBody>
          <a:bodyPr>
            <a:normAutofit fontScale="92500" lnSpcReduction="10000"/>
          </a:bodyPr>
          <a:lstStyle/>
          <a:p>
            <a:pPr algn="just"/>
            <a:r>
              <a:rPr lang="fr-FR" sz="1600" dirty="0" smtClean="0">
                <a:latin typeface="Arial" pitchFamily="34" charset="0"/>
                <a:cs typeface="Arial" pitchFamily="34" charset="0"/>
              </a:rPr>
              <a:t>Capable de gérer un volume important de données structurées, semi-structurées et non </a:t>
            </a:r>
            <a:r>
              <a:rPr lang="fr-FR" sz="1600" dirty="0" smtClean="0">
                <a:latin typeface="Arial" pitchFamily="34" charset="0"/>
                <a:cs typeface="Arial" pitchFamily="34" charset="0"/>
              </a:rPr>
              <a:t>structurées</a:t>
            </a:r>
          </a:p>
          <a:p>
            <a:pPr algn="just"/>
            <a:endParaRPr lang="fr-FR" sz="1600" dirty="0" smtClean="0">
              <a:latin typeface="Arial" pitchFamily="34" charset="0"/>
              <a:cs typeface="Arial" pitchFamily="34" charset="0"/>
            </a:endParaRPr>
          </a:p>
          <a:p>
            <a:pPr algn="just"/>
            <a:r>
              <a:rPr lang="fr-FR" sz="1600" dirty="0" smtClean="0">
                <a:latin typeface="Arial" pitchFamily="34" charset="0"/>
                <a:cs typeface="Arial" pitchFamily="34" charset="0"/>
              </a:rPr>
              <a:t>Sprints agiles, itérations rapides et des mise à jour fréquentes du </a:t>
            </a:r>
            <a:r>
              <a:rPr lang="fr-FR" sz="1600" dirty="0" smtClean="0">
                <a:latin typeface="Arial" pitchFamily="34" charset="0"/>
                <a:cs typeface="Arial" pitchFamily="34" charset="0"/>
              </a:rPr>
              <a:t>code</a:t>
            </a:r>
          </a:p>
          <a:p>
            <a:pPr algn="just"/>
            <a:endParaRPr lang="fr-FR" sz="1600" dirty="0" smtClean="0">
              <a:latin typeface="Arial" pitchFamily="34" charset="0"/>
              <a:cs typeface="Arial" pitchFamily="34" charset="0"/>
            </a:endParaRPr>
          </a:p>
          <a:p>
            <a:pPr algn="just"/>
            <a:r>
              <a:rPr lang="fr-FR" sz="1600" dirty="0" smtClean="0">
                <a:latin typeface="Arial" pitchFamily="34" charset="0"/>
                <a:cs typeface="Arial" pitchFamily="34" charset="0"/>
              </a:rPr>
              <a:t>Programmation orientée objet facile à utiliser et </a:t>
            </a:r>
            <a:r>
              <a:rPr lang="fr-FR" sz="1600" dirty="0" smtClean="0">
                <a:latin typeface="Arial" pitchFamily="34" charset="0"/>
                <a:cs typeface="Arial" pitchFamily="34" charset="0"/>
              </a:rPr>
              <a:t>flexible</a:t>
            </a:r>
          </a:p>
          <a:p>
            <a:pPr algn="just"/>
            <a:endParaRPr lang="fr-FR" sz="1600" dirty="0" smtClean="0">
              <a:latin typeface="Arial" pitchFamily="34" charset="0"/>
              <a:cs typeface="Arial" pitchFamily="34" charset="0"/>
            </a:endParaRPr>
          </a:p>
          <a:p>
            <a:pPr algn="just"/>
            <a:r>
              <a:rPr lang="fr-FR" sz="1600" dirty="0" smtClean="0">
                <a:latin typeface="Arial" pitchFamily="34" charset="0"/>
                <a:cs typeface="Arial" pitchFamily="34" charset="0"/>
              </a:rPr>
              <a:t>Architecture efficace et évolutive au lieu d’une architecture monolithique coûteuse</a:t>
            </a:r>
            <a:r>
              <a:rPr lang="fr-FR" sz="1600" dirty="0" smtClean="0">
                <a:latin typeface="Arial" pitchFamily="34" charset="0"/>
                <a:cs typeface="Arial" pitchFamily="34" charset="0"/>
              </a:rPr>
              <a:t>.</a:t>
            </a:r>
          </a:p>
          <a:p>
            <a:pPr algn="just"/>
            <a:endParaRPr lang="en-US" sz="1600" dirty="0">
              <a:latin typeface="Arial" pitchFamily="34" charset="0"/>
              <a:cs typeface="Arial" pitchFamily="34" charset="0"/>
            </a:endParaRPr>
          </a:p>
          <a:p>
            <a:pPr algn="just"/>
            <a:r>
              <a:rPr lang="fr-FR" sz="1600" dirty="0" smtClean="0">
                <a:latin typeface="Arial" pitchFamily="34" charset="0"/>
                <a:cs typeface="Arial" pitchFamily="34" charset="0"/>
              </a:rPr>
              <a:t>Peut être utilisé comme source de données principale ou </a:t>
            </a:r>
            <a:r>
              <a:rPr lang="fr-FR" sz="1600" dirty="0" smtClean="0">
                <a:latin typeface="Arial" pitchFamily="34" charset="0"/>
                <a:cs typeface="Arial" pitchFamily="34" charset="0"/>
              </a:rPr>
              <a:t>analytique</a:t>
            </a:r>
          </a:p>
          <a:p>
            <a:pPr algn="just"/>
            <a:endParaRPr lang="fr-FR" sz="1600" dirty="0" smtClean="0">
              <a:latin typeface="Arial" pitchFamily="34" charset="0"/>
              <a:cs typeface="Arial" pitchFamily="34" charset="0"/>
            </a:endParaRPr>
          </a:p>
          <a:p>
            <a:pPr algn="just"/>
            <a:r>
              <a:rPr lang="fr-FR" sz="1600" dirty="0" smtClean="0">
                <a:latin typeface="Arial" pitchFamily="34" charset="0"/>
                <a:cs typeface="Arial" pitchFamily="34" charset="0"/>
              </a:rPr>
              <a:t>Capacité de données </a:t>
            </a:r>
            <a:r>
              <a:rPr lang="fr-FR" sz="1600" dirty="0" smtClean="0">
                <a:latin typeface="Arial" pitchFamily="34" charset="0"/>
                <a:cs typeface="Arial" pitchFamily="34" charset="0"/>
              </a:rPr>
              <a:t>volumineuses</a:t>
            </a:r>
          </a:p>
          <a:p>
            <a:pPr algn="just"/>
            <a:endParaRPr lang="fr-FR" sz="1600" dirty="0" smtClean="0">
              <a:latin typeface="Arial" pitchFamily="34" charset="0"/>
              <a:cs typeface="Arial" pitchFamily="34" charset="0"/>
            </a:endParaRPr>
          </a:p>
          <a:p>
            <a:pPr algn="just"/>
            <a:r>
              <a:rPr lang="fr-FR" sz="1600" dirty="0" smtClean="0">
                <a:latin typeface="Arial" pitchFamily="34" charset="0"/>
                <a:cs typeface="Arial" pitchFamily="34" charset="0"/>
              </a:rPr>
              <a:t>Pas de point de défaillance </a:t>
            </a:r>
            <a:r>
              <a:rPr lang="fr-FR" sz="1600" dirty="0" smtClean="0">
                <a:latin typeface="Arial" pitchFamily="34" charset="0"/>
                <a:cs typeface="Arial" pitchFamily="34" charset="0"/>
              </a:rPr>
              <a:t>unique</a:t>
            </a:r>
          </a:p>
          <a:p>
            <a:pPr algn="just"/>
            <a:endParaRPr lang="fr-FR" sz="1600" dirty="0" smtClean="0">
              <a:latin typeface="Arial" pitchFamily="34" charset="0"/>
              <a:cs typeface="Arial" pitchFamily="34" charset="0"/>
            </a:endParaRPr>
          </a:p>
          <a:p>
            <a:pPr algn="just"/>
            <a:r>
              <a:rPr lang="fr-FR" sz="1600" dirty="0" smtClean="0">
                <a:latin typeface="Arial" pitchFamily="34" charset="0"/>
                <a:cs typeface="Arial" pitchFamily="34" charset="0"/>
              </a:rPr>
              <a:t>Réplication facile</a:t>
            </a:r>
            <a:endParaRPr lang="en-US" sz="1600" b="1"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0FF4B5A3-BA63-4E77-BF31-8BF352C80062}" type="slidenum">
              <a:rPr lang="en-US" smtClean="0"/>
              <a:pPr/>
              <a:t>13</a:t>
            </a:fld>
            <a:endParaRPr lang="en-US"/>
          </a:p>
        </p:txBody>
      </p:sp>
      <p:pic>
        <p:nvPicPr>
          <p:cNvPr id="4098" name="Picture 2" descr="C:\Users\admin\Desktop\avantage-poele-a-pellet-300x171.png"/>
          <p:cNvPicPr>
            <a:picLocks noChangeAspect="1" noChangeArrowheads="1"/>
          </p:cNvPicPr>
          <p:nvPr/>
        </p:nvPicPr>
        <p:blipFill>
          <a:blip r:embed="rId2"/>
          <a:srcRect/>
          <a:stretch>
            <a:fillRect/>
          </a:stretch>
        </p:blipFill>
        <p:spPr bwMode="auto">
          <a:xfrm>
            <a:off x="5334000" y="4648200"/>
            <a:ext cx="3135313" cy="2036763"/>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a:t>
            </a:r>
            <a:endParaRPr lang="en-US" dirty="0"/>
          </a:p>
        </p:txBody>
      </p:sp>
      <p:sp>
        <p:nvSpPr>
          <p:cNvPr id="3" name="Content Placeholder 2"/>
          <p:cNvSpPr>
            <a:spLocks noGrp="1"/>
          </p:cNvSpPr>
          <p:nvPr>
            <p:ph idx="1"/>
          </p:nvPr>
        </p:nvSpPr>
        <p:spPr>
          <a:xfrm>
            <a:off x="1435608" y="1447800"/>
            <a:ext cx="7498080" cy="3200400"/>
          </a:xfrm>
        </p:spPr>
        <p:txBody>
          <a:bodyPr>
            <a:normAutofit/>
          </a:bodyPr>
          <a:lstStyle/>
          <a:p>
            <a:pPr algn="just"/>
            <a:r>
              <a:rPr lang="fr-FR" sz="1400" dirty="0" smtClean="0">
                <a:latin typeface="Arial" pitchFamily="34" charset="0"/>
                <a:cs typeface="Arial" pitchFamily="34" charset="0"/>
              </a:rPr>
              <a:t>Le </a:t>
            </a:r>
            <a:r>
              <a:rPr lang="fr-FR" sz="1400" dirty="0" err="1" smtClean="0">
                <a:latin typeface="Arial" pitchFamily="34" charset="0"/>
                <a:cs typeface="Arial" pitchFamily="34" charset="0"/>
              </a:rPr>
              <a:t>NoSQL</a:t>
            </a:r>
            <a:r>
              <a:rPr lang="fr-FR" sz="1400" dirty="0" smtClean="0">
                <a:latin typeface="Arial" pitchFamily="34" charset="0"/>
                <a:cs typeface="Arial" pitchFamily="34" charset="0"/>
              </a:rPr>
              <a:t> (Not </a:t>
            </a:r>
            <a:r>
              <a:rPr lang="fr-FR" sz="1400" dirty="0" err="1" smtClean="0">
                <a:latin typeface="Arial" pitchFamily="34" charset="0"/>
                <a:cs typeface="Arial" pitchFamily="34" charset="0"/>
              </a:rPr>
              <a:t>only</a:t>
            </a:r>
            <a:r>
              <a:rPr lang="fr-FR" sz="1400" dirty="0" smtClean="0">
                <a:latin typeface="Arial" pitchFamily="34" charset="0"/>
                <a:cs typeface="Arial" pitchFamily="34" charset="0"/>
              </a:rPr>
              <a:t> SQL) désigne une catégorie de base de données apparue en 2009 qui se différencie du modèle relationnel que l'on trouve dans des bases de données connues comme MySQL ou </a:t>
            </a:r>
            <a:r>
              <a:rPr lang="fr-FR" sz="1400" dirty="0" err="1" smtClean="0">
                <a:latin typeface="Arial" pitchFamily="34" charset="0"/>
                <a:cs typeface="Arial" pitchFamily="34" charset="0"/>
              </a:rPr>
              <a:t>PostgreSQL</a:t>
            </a:r>
            <a:r>
              <a:rPr lang="fr-FR" sz="1400" dirty="0" smtClean="0">
                <a:latin typeface="Arial" pitchFamily="34" charset="0"/>
                <a:cs typeface="Arial" pitchFamily="34" charset="0"/>
              </a:rPr>
              <a:t>. Ceci permet d'offrir une alternative au langage SQL. </a:t>
            </a:r>
            <a:endParaRPr lang="fr-FR" sz="1400" dirty="0" smtClean="0">
              <a:latin typeface="Arial" pitchFamily="34" charset="0"/>
              <a:cs typeface="Arial" pitchFamily="34" charset="0"/>
            </a:endParaRPr>
          </a:p>
          <a:p>
            <a:pPr algn="just"/>
            <a:endParaRPr lang="fr-FR" sz="1400" u="sng" dirty="0" smtClean="0">
              <a:solidFill>
                <a:schemeClr val="accent4">
                  <a:lumMod val="50000"/>
                </a:schemeClr>
              </a:solidFill>
              <a:latin typeface="Arial" pitchFamily="34" charset="0"/>
              <a:cs typeface="Arial" pitchFamily="34" charset="0"/>
            </a:endParaRPr>
          </a:p>
          <a:p>
            <a:pPr algn="just">
              <a:buNone/>
            </a:pPr>
            <a:r>
              <a:rPr lang="fr-FR" sz="1800" b="1" i="1" dirty="0" smtClean="0">
                <a:solidFill>
                  <a:schemeClr val="accent4">
                    <a:lumMod val="50000"/>
                  </a:schemeClr>
                </a:solidFill>
                <a:latin typeface="Arial" pitchFamily="34" charset="0"/>
                <a:cs typeface="Arial" pitchFamily="34" charset="0"/>
              </a:rPr>
              <a:t>    </a:t>
            </a:r>
            <a:r>
              <a:rPr lang="fr-FR" sz="2000" i="1" dirty="0" smtClean="0">
                <a:solidFill>
                  <a:schemeClr val="accent4">
                    <a:lumMod val="50000"/>
                  </a:schemeClr>
                </a:solidFill>
                <a:latin typeface="Arial" pitchFamily="34" charset="0"/>
                <a:cs typeface="Arial" pitchFamily="34" charset="0"/>
              </a:rPr>
              <a:t>Pourquoi </a:t>
            </a:r>
            <a:r>
              <a:rPr lang="fr-FR" sz="2000" i="1" dirty="0" err="1" smtClean="0">
                <a:solidFill>
                  <a:schemeClr val="accent4">
                    <a:lumMod val="50000"/>
                  </a:schemeClr>
                </a:solidFill>
                <a:latin typeface="Arial" pitchFamily="34" charset="0"/>
                <a:cs typeface="Arial" pitchFamily="34" charset="0"/>
              </a:rPr>
              <a:t>NoSQL</a:t>
            </a:r>
            <a:r>
              <a:rPr lang="fr-FR" sz="2000" i="1" dirty="0" smtClean="0">
                <a:solidFill>
                  <a:schemeClr val="accent4">
                    <a:lumMod val="50000"/>
                  </a:schemeClr>
                </a:solidFill>
                <a:latin typeface="Arial" pitchFamily="34" charset="0"/>
                <a:cs typeface="Arial" pitchFamily="34" charset="0"/>
              </a:rPr>
              <a:t> :</a:t>
            </a:r>
            <a:endParaRPr lang="fr-FR" sz="2000" i="1" dirty="0">
              <a:solidFill>
                <a:schemeClr val="accent4">
                  <a:lumMod val="50000"/>
                </a:schemeClr>
              </a:solidFill>
              <a:latin typeface="Arial" pitchFamily="34" charset="0"/>
              <a:cs typeface="Arial" pitchFamily="34" charset="0"/>
            </a:endParaRPr>
          </a:p>
          <a:p>
            <a:pPr algn="just"/>
            <a:r>
              <a:rPr lang="fr-FR" sz="1400" dirty="0" smtClean="0">
                <a:latin typeface="Arial" pitchFamily="34" charset="0"/>
                <a:cs typeface="Arial" pitchFamily="34" charset="0"/>
              </a:rPr>
              <a:t>Le </a:t>
            </a:r>
            <a:r>
              <a:rPr lang="fr-FR" sz="1400" dirty="0" err="1" smtClean="0">
                <a:latin typeface="Arial" pitchFamily="34" charset="0"/>
                <a:cs typeface="Arial" pitchFamily="34" charset="0"/>
              </a:rPr>
              <a:t>NoSQL</a:t>
            </a:r>
            <a:r>
              <a:rPr lang="fr-FR" sz="1400" dirty="0" smtClean="0">
                <a:latin typeface="Arial" pitchFamily="34" charset="0"/>
                <a:cs typeface="Arial" pitchFamily="34" charset="0"/>
              </a:rPr>
              <a:t> est apparu afin de contrer la dominance des bases de données relationnelles dans le domaine de l'internet. En effet, un des problème récurrent des bases de données relationnelles est la perte de performance lorsque l'on doit traiter un très gros volume de données. De plus, la multiplication des architectures distribués a apporté le besoin de disposer de solution s'adaptant nativement aux mécanismes de réplication des données et de gestion de la charge. </a:t>
            </a:r>
            <a:endParaRPr lang="en-US" sz="14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0FF4B5A3-BA63-4E77-BF31-8BF352C80062}" type="slidenum">
              <a:rPr lang="en-US" smtClean="0"/>
              <a:pPr/>
              <a:t>2</a:t>
            </a:fld>
            <a:endParaRPr lang="en-US"/>
          </a:p>
        </p:txBody>
      </p:sp>
      <p:pic>
        <p:nvPicPr>
          <p:cNvPr id="5122" name="Picture 2" descr="C:\Users\admin\Desktop\NOSQL.png"/>
          <p:cNvPicPr>
            <a:picLocks noChangeAspect="1" noChangeArrowheads="1"/>
          </p:cNvPicPr>
          <p:nvPr/>
        </p:nvPicPr>
        <p:blipFill>
          <a:blip r:embed="rId2"/>
          <a:srcRect/>
          <a:stretch>
            <a:fillRect/>
          </a:stretch>
        </p:blipFill>
        <p:spPr bwMode="auto">
          <a:xfrm>
            <a:off x="1295400" y="4572000"/>
            <a:ext cx="7848600" cy="2286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sz="4400" dirty="0" smtClean="0"/>
              <a:t>Caractéristiques </a:t>
            </a:r>
            <a:r>
              <a:rPr lang="fr-FR" sz="4400" dirty="0" err="1" smtClean="0"/>
              <a:t>NoSQL</a:t>
            </a:r>
            <a:r>
              <a:rPr lang="fr-FR" sz="4400" dirty="0" smtClean="0"/>
              <a:t/>
            </a:r>
            <a:br>
              <a:rPr lang="fr-FR" sz="4400" dirty="0" smtClean="0"/>
            </a:br>
            <a:endParaRPr lang="en-US" dirty="0"/>
          </a:p>
        </p:txBody>
      </p:sp>
      <p:sp>
        <p:nvSpPr>
          <p:cNvPr id="3" name="Content Placeholder 2"/>
          <p:cNvSpPr>
            <a:spLocks noGrp="1"/>
          </p:cNvSpPr>
          <p:nvPr>
            <p:ph sz="half" idx="1"/>
          </p:nvPr>
        </p:nvSpPr>
        <p:spPr/>
        <p:txBody>
          <a:bodyPr>
            <a:normAutofit/>
          </a:bodyPr>
          <a:lstStyle/>
          <a:p>
            <a:pPr algn="just"/>
            <a:r>
              <a:rPr lang="fr-FR" sz="1800" dirty="0" smtClean="0">
                <a:latin typeface="Arial" pitchFamily="34" charset="0"/>
                <a:cs typeface="Arial" pitchFamily="34" charset="0"/>
              </a:rPr>
              <a:t>Structure </a:t>
            </a:r>
            <a:r>
              <a:rPr lang="fr-FR" sz="1800" dirty="0">
                <a:latin typeface="Arial" pitchFamily="34" charset="0"/>
                <a:cs typeface="Arial" pitchFamily="34" charset="0"/>
              </a:rPr>
              <a:t>de données proches des utilisateurs, développeurs</a:t>
            </a:r>
            <a:r>
              <a:rPr lang="fr-FR" sz="1800" dirty="0" smtClean="0">
                <a:latin typeface="Arial" pitchFamily="34" charset="0"/>
                <a:cs typeface="Arial" pitchFamily="34" charset="0"/>
              </a:rPr>
              <a:t>: sérialisation</a:t>
            </a:r>
            <a:r>
              <a:rPr lang="fr-FR" sz="1800" dirty="0">
                <a:latin typeface="Arial" pitchFamily="34" charset="0"/>
                <a:cs typeface="Arial" pitchFamily="34" charset="0"/>
              </a:rPr>
              <a:t>, tables de hachage, </a:t>
            </a:r>
            <a:r>
              <a:rPr lang="fr-FR" sz="1800" dirty="0" smtClean="0">
                <a:latin typeface="Arial" pitchFamily="34" charset="0"/>
                <a:cs typeface="Arial" pitchFamily="34" charset="0"/>
              </a:rPr>
              <a:t>JSON</a:t>
            </a:r>
          </a:p>
          <a:p>
            <a:pPr algn="just"/>
            <a:endParaRPr lang="fr-FR" sz="1800" dirty="0" smtClean="0">
              <a:latin typeface="Arial" pitchFamily="34" charset="0"/>
              <a:cs typeface="Arial" pitchFamily="34" charset="0"/>
            </a:endParaRPr>
          </a:p>
          <a:p>
            <a:pPr algn="just"/>
            <a:r>
              <a:rPr lang="fr-FR" sz="1800" dirty="0" smtClean="0">
                <a:latin typeface="Arial" pitchFamily="34" charset="0"/>
                <a:cs typeface="Arial" pitchFamily="34" charset="0"/>
              </a:rPr>
              <a:t>Priorité </a:t>
            </a:r>
            <a:r>
              <a:rPr lang="fr-FR" sz="1800" dirty="0">
                <a:latin typeface="Arial" pitchFamily="34" charset="0"/>
                <a:cs typeface="Arial" pitchFamily="34" charset="0"/>
              </a:rPr>
              <a:t>au traitement du côté </a:t>
            </a:r>
            <a:r>
              <a:rPr lang="fr-FR" sz="1800" dirty="0" smtClean="0">
                <a:latin typeface="Arial" pitchFamily="34" charset="0"/>
                <a:cs typeface="Arial" pitchFamily="34" charset="0"/>
              </a:rPr>
              <a:t>client</a:t>
            </a:r>
          </a:p>
          <a:p>
            <a:pPr algn="just"/>
            <a:endParaRPr lang="fr-FR" sz="1800" dirty="0" smtClean="0">
              <a:latin typeface="Arial" pitchFamily="34" charset="0"/>
              <a:cs typeface="Arial" pitchFamily="34" charset="0"/>
            </a:endParaRPr>
          </a:p>
          <a:p>
            <a:pPr algn="just"/>
            <a:r>
              <a:rPr lang="fr-FR" sz="1800" dirty="0" smtClean="0">
                <a:latin typeface="Arial" pitchFamily="34" charset="0"/>
                <a:cs typeface="Arial" pitchFamily="34" charset="0"/>
              </a:rPr>
              <a:t>Protocoles </a:t>
            </a:r>
            <a:r>
              <a:rPr lang="fr-FR" sz="1800" dirty="0">
                <a:latin typeface="Arial" pitchFamily="34" charset="0"/>
                <a:cs typeface="Arial" pitchFamily="34" charset="0"/>
              </a:rPr>
              <a:t>d’accès aux données, interfaces depuis les </a:t>
            </a:r>
            <a:r>
              <a:rPr lang="fr-FR" sz="1800" dirty="0" smtClean="0">
                <a:latin typeface="Arial" pitchFamily="34" charset="0"/>
                <a:cs typeface="Arial" pitchFamily="34" charset="0"/>
              </a:rPr>
              <a:t>langages classiques</a:t>
            </a:r>
          </a:p>
          <a:p>
            <a:pPr algn="just"/>
            <a:endParaRPr lang="fr-FR" sz="1800" dirty="0" smtClean="0">
              <a:latin typeface="Arial" pitchFamily="34" charset="0"/>
              <a:cs typeface="Arial" pitchFamily="34" charset="0"/>
            </a:endParaRPr>
          </a:p>
          <a:p>
            <a:pPr algn="just"/>
            <a:r>
              <a:rPr lang="fr-FR" sz="1800" dirty="0">
                <a:latin typeface="Arial" pitchFamily="34" charset="0"/>
                <a:cs typeface="Arial" pitchFamily="34" charset="0"/>
              </a:rPr>
              <a:t>Données structurées et non structurées, documents, </a:t>
            </a:r>
            <a:r>
              <a:rPr lang="fr-FR" sz="1800" dirty="0" smtClean="0">
                <a:latin typeface="Arial" pitchFamily="34" charset="0"/>
                <a:cs typeface="Arial" pitchFamily="34" charset="0"/>
              </a:rPr>
              <a:t>images Stockage </a:t>
            </a:r>
            <a:r>
              <a:rPr lang="fr-FR" sz="1800" dirty="0">
                <a:latin typeface="Arial" pitchFamily="34" charset="0"/>
                <a:cs typeface="Arial" pitchFamily="34" charset="0"/>
              </a:rPr>
              <a:t>réparti </a:t>
            </a:r>
            <a:endParaRPr lang="en-US" sz="1800" dirty="0">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0FF4B5A3-BA63-4E77-BF31-8BF352C80062}" type="slidenum">
              <a:rPr lang="en-US" smtClean="0"/>
              <a:pPr/>
              <a:t>3</a:t>
            </a:fld>
            <a:endParaRPr lang="en-US"/>
          </a:p>
        </p:txBody>
      </p:sp>
      <p:pic>
        <p:nvPicPr>
          <p:cNvPr id="6146" name="Picture 2" descr="C:\Users\admin\Desktop\bases-de-donnees-nosql-le-guide-definitif.jpg"/>
          <p:cNvPicPr>
            <a:picLocks noChangeAspect="1" noChangeArrowheads="1"/>
          </p:cNvPicPr>
          <p:nvPr/>
        </p:nvPicPr>
        <p:blipFill>
          <a:blip r:embed="rId2"/>
          <a:srcRect/>
          <a:stretch>
            <a:fillRect/>
          </a:stretch>
        </p:blipFill>
        <p:spPr bwMode="auto">
          <a:xfrm>
            <a:off x="5410200" y="1676400"/>
            <a:ext cx="3505200" cy="44958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t> </a:t>
            </a:r>
            <a:r>
              <a:rPr lang="fr-FR" dirty="0" smtClean="0"/>
              <a:t>T</a:t>
            </a:r>
            <a:r>
              <a:rPr lang="fr-FR" dirty="0" smtClean="0"/>
              <a:t>ypes </a:t>
            </a:r>
            <a:r>
              <a:rPr lang="fr-FR" dirty="0" smtClean="0"/>
              <a:t>de bases de données </a:t>
            </a:r>
            <a:r>
              <a:rPr lang="fr-FR" dirty="0" err="1" smtClean="0"/>
              <a:t>NoSQL</a:t>
            </a:r>
            <a:r>
              <a:rPr lang="fr-FR" dirty="0" smtClean="0"/>
              <a:t> </a:t>
            </a:r>
            <a:r>
              <a:rPr lang="fr-FR" b="1" dirty="0" smtClean="0"/>
              <a:t/>
            </a:r>
            <a:br>
              <a:rPr lang="fr-FR" b="1" dirty="0" smtClean="0"/>
            </a:br>
            <a:endParaRPr lang="en-US" dirty="0"/>
          </a:p>
        </p:txBody>
      </p:sp>
      <p:sp>
        <p:nvSpPr>
          <p:cNvPr id="4" name="Content Placeholder 3"/>
          <p:cNvSpPr>
            <a:spLocks noGrp="1"/>
          </p:cNvSpPr>
          <p:nvPr>
            <p:ph sz="half" idx="1"/>
          </p:nvPr>
        </p:nvSpPr>
        <p:spPr>
          <a:xfrm>
            <a:off x="1143000" y="1828800"/>
            <a:ext cx="7543800" cy="1066799"/>
          </a:xfrm>
        </p:spPr>
        <p:txBody>
          <a:bodyPr>
            <a:normAutofit/>
          </a:bodyPr>
          <a:lstStyle/>
          <a:p>
            <a:pPr algn="just"/>
            <a:r>
              <a:rPr lang="fr-FR" sz="1600" dirty="0" smtClean="0">
                <a:latin typeface="Arial" pitchFamily="34" charset="0"/>
                <a:cs typeface="Arial" pitchFamily="34" charset="0"/>
              </a:rPr>
              <a:t>Clé- valeur, document, colonnes et graphes sont les 4 types de bases de données </a:t>
            </a:r>
            <a:r>
              <a:rPr lang="fr-FR" sz="1600" dirty="0" err="1" smtClean="0">
                <a:latin typeface="Arial" pitchFamily="34" charset="0"/>
                <a:cs typeface="Arial" pitchFamily="34" charset="0"/>
              </a:rPr>
              <a:t>NoSQL</a:t>
            </a:r>
            <a:r>
              <a:rPr lang="fr-FR" sz="1600" dirty="0" smtClean="0">
                <a:latin typeface="Arial" pitchFamily="34" charset="0"/>
                <a:cs typeface="Arial" pitchFamily="34" charset="0"/>
              </a:rPr>
              <a:t>. Etudions d’un peu plus près chacun de ces types.</a:t>
            </a:r>
            <a:endParaRPr lang="en-US" sz="1600" dirty="0">
              <a:latin typeface="Arial" pitchFamily="34" charset="0"/>
              <a:cs typeface="Arial" pitchFamily="34" charset="0"/>
            </a:endParaRPr>
          </a:p>
        </p:txBody>
      </p:sp>
      <p:pic>
        <p:nvPicPr>
          <p:cNvPr id="1026" name="Picture 2" descr="C:\Users\admin\Desktop\base-de-donnees-nosql.png"/>
          <p:cNvPicPr>
            <a:picLocks noChangeAspect="1" noChangeArrowheads="1"/>
          </p:cNvPicPr>
          <p:nvPr/>
        </p:nvPicPr>
        <p:blipFill>
          <a:blip r:embed="rId2"/>
          <a:srcRect/>
          <a:stretch>
            <a:fillRect/>
          </a:stretch>
        </p:blipFill>
        <p:spPr bwMode="auto">
          <a:xfrm>
            <a:off x="1295400" y="2971800"/>
            <a:ext cx="7620000" cy="3429000"/>
          </a:xfrm>
          <a:prstGeom prst="rect">
            <a:avLst/>
          </a:prstGeom>
          <a:noFill/>
        </p:spPr>
      </p:pic>
      <p:sp>
        <p:nvSpPr>
          <p:cNvPr id="5" name="Slide Number Placeholder 4"/>
          <p:cNvSpPr>
            <a:spLocks noGrp="1"/>
          </p:cNvSpPr>
          <p:nvPr>
            <p:ph type="sldNum" sz="quarter" idx="12"/>
          </p:nvPr>
        </p:nvSpPr>
        <p:spPr/>
        <p:txBody>
          <a:bodyPr/>
          <a:lstStyle/>
          <a:p>
            <a:fld id="{0FF4B5A3-BA63-4E77-BF31-8BF352C80062}"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t>Type 1 : Entrepôts clé-valeur (ECV)</a:t>
            </a:r>
            <a:r>
              <a:rPr lang="fr-FR" b="1" dirty="0" smtClean="0"/>
              <a:t/>
            </a:r>
            <a:br>
              <a:rPr lang="fr-FR" b="1" dirty="0" smtClean="0"/>
            </a:br>
            <a:endParaRPr lang="en-US" dirty="0"/>
          </a:p>
        </p:txBody>
      </p:sp>
      <p:sp>
        <p:nvSpPr>
          <p:cNvPr id="3" name="Content Placeholder 2"/>
          <p:cNvSpPr>
            <a:spLocks noGrp="1"/>
          </p:cNvSpPr>
          <p:nvPr>
            <p:ph sz="half" idx="1"/>
          </p:nvPr>
        </p:nvSpPr>
        <p:spPr>
          <a:xfrm>
            <a:off x="1447800" y="1371600"/>
            <a:ext cx="7174992" cy="1219200"/>
          </a:xfrm>
        </p:spPr>
        <p:txBody>
          <a:bodyPr>
            <a:normAutofit/>
          </a:bodyPr>
          <a:lstStyle/>
          <a:p>
            <a:pPr algn="just"/>
            <a:r>
              <a:rPr lang="fr-FR" sz="1600" dirty="0" smtClean="0">
                <a:latin typeface="Arial" pitchFamily="34" charset="0"/>
                <a:cs typeface="Arial" pitchFamily="34" charset="0"/>
              </a:rPr>
              <a:t>Les données sont stockées en clé-valeur : une clé plus un BLOB (dans lequel on peut mettre : nombre, date, texte, XML, photo, vidéo, structure objet).</a:t>
            </a:r>
            <a:endParaRPr lang="en-US" sz="1600" dirty="0">
              <a:latin typeface="Arial" pitchFamily="34" charset="0"/>
              <a:cs typeface="Arial" pitchFamily="34" charset="0"/>
            </a:endParaRPr>
          </a:p>
        </p:txBody>
      </p:sp>
      <p:pic>
        <p:nvPicPr>
          <p:cNvPr id="2050" name="Picture 2" descr="C:\Users\admin\Desktop\base-nosql-entrepot-cle-valeur.png"/>
          <p:cNvPicPr>
            <a:picLocks noChangeAspect="1" noChangeArrowheads="1"/>
          </p:cNvPicPr>
          <p:nvPr/>
        </p:nvPicPr>
        <p:blipFill>
          <a:blip r:embed="rId2"/>
          <a:srcRect/>
          <a:stretch>
            <a:fillRect/>
          </a:stretch>
        </p:blipFill>
        <p:spPr bwMode="auto">
          <a:xfrm>
            <a:off x="1143000" y="2209800"/>
            <a:ext cx="7848600" cy="4343400"/>
          </a:xfrm>
          <a:prstGeom prst="rect">
            <a:avLst/>
          </a:prstGeom>
          <a:noFill/>
        </p:spPr>
      </p:pic>
      <p:sp>
        <p:nvSpPr>
          <p:cNvPr id="6" name="Slide Number Placeholder 5"/>
          <p:cNvSpPr>
            <a:spLocks noGrp="1"/>
          </p:cNvSpPr>
          <p:nvPr>
            <p:ph type="sldNum" sz="quarter" idx="12"/>
          </p:nvPr>
        </p:nvSpPr>
        <p:spPr/>
        <p:txBody>
          <a:bodyPr/>
          <a:lstStyle/>
          <a:p>
            <a:fld id="{0FF4B5A3-BA63-4E77-BF31-8BF352C80062}"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708392" cy="1143000"/>
          </a:xfrm>
        </p:spPr>
        <p:txBody>
          <a:bodyPr>
            <a:normAutofit fontScale="90000"/>
          </a:bodyPr>
          <a:lstStyle/>
          <a:p>
            <a:r>
              <a:rPr lang="fr-FR" sz="4400" dirty="0" smtClean="0">
                <a:cs typeface="Arial" pitchFamily="34" charset="0"/>
              </a:rPr>
              <a:t>Type 2 : Bases orientées documents</a:t>
            </a:r>
            <a:r>
              <a:rPr lang="fr-FR" b="1" dirty="0" smtClean="0"/>
              <a:t/>
            </a:r>
            <a:br>
              <a:rPr lang="fr-FR" b="1" dirty="0" smtClean="0"/>
            </a:br>
            <a:endParaRPr lang="en-US" dirty="0"/>
          </a:p>
        </p:txBody>
      </p:sp>
      <p:sp>
        <p:nvSpPr>
          <p:cNvPr id="3" name="Content Placeholder 2"/>
          <p:cNvSpPr>
            <a:spLocks noGrp="1"/>
          </p:cNvSpPr>
          <p:nvPr>
            <p:ph sz="half" idx="1"/>
          </p:nvPr>
        </p:nvSpPr>
        <p:spPr>
          <a:xfrm>
            <a:off x="1435608" y="1524000"/>
            <a:ext cx="7327392" cy="1524000"/>
          </a:xfrm>
        </p:spPr>
        <p:txBody>
          <a:bodyPr>
            <a:normAutofit/>
          </a:bodyPr>
          <a:lstStyle/>
          <a:p>
            <a:pPr algn="just"/>
            <a:r>
              <a:rPr lang="fr-FR" sz="1600" dirty="0" smtClean="0">
                <a:latin typeface="Arial" pitchFamily="34" charset="0"/>
                <a:cs typeface="Arial" pitchFamily="34" charset="0"/>
              </a:rPr>
              <a:t>Ces bases de données stockent des données semi-structurées : le contenu est formaté JSON ou XML, mais la structure n'est pas contrainte</a:t>
            </a:r>
            <a:r>
              <a:rPr lang="fr-FR" sz="1600" dirty="0" smtClean="0"/>
              <a:t>.</a:t>
            </a:r>
            <a:endParaRPr lang="en-US" sz="1600" dirty="0"/>
          </a:p>
        </p:txBody>
      </p:sp>
      <p:pic>
        <p:nvPicPr>
          <p:cNvPr id="3074" name="Picture 2" descr="C:\Users\admin\Desktop\base-nosql-orientee-document.png"/>
          <p:cNvPicPr>
            <a:picLocks noChangeAspect="1" noChangeArrowheads="1"/>
          </p:cNvPicPr>
          <p:nvPr/>
        </p:nvPicPr>
        <p:blipFill>
          <a:blip r:embed="rId2"/>
          <a:srcRect/>
          <a:stretch>
            <a:fillRect/>
          </a:stretch>
        </p:blipFill>
        <p:spPr bwMode="auto">
          <a:xfrm>
            <a:off x="990600" y="2362200"/>
            <a:ext cx="8153400" cy="4114800"/>
          </a:xfrm>
          <a:prstGeom prst="rect">
            <a:avLst/>
          </a:prstGeom>
          <a:noFill/>
        </p:spPr>
      </p:pic>
      <p:sp>
        <p:nvSpPr>
          <p:cNvPr id="6" name="Slide Number Placeholder 5"/>
          <p:cNvSpPr>
            <a:spLocks noGrp="1"/>
          </p:cNvSpPr>
          <p:nvPr>
            <p:ph type="sldNum" sz="quarter" idx="12"/>
          </p:nvPr>
        </p:nvSpPr>
        <p:spPr/>
        <p:txBody>
          <a:bodyPr/>
          <a:lstStyle/>
          <a:p>
            <a:fld id="{0FF4B5A3-BA63-4E77-BF31-8BF352C80062}"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t>Type 3 : Bases orientées colonnes</a:t>
            </a:r>
            <a:endParaRPr lang="fr-FR" dirty="0"/>
          </a:p>
        </p:txBody>
      </p:sp>
      <p:sp>
        <p:nvSpPr>
          <p:cNvPr id="3" name="Content Placeholder 2"/>
          <p:cNvSpPr>
            <a:spLocks noGrp="1"/>
          </p:cNvSpPr>
          <p:nvPr>
            <p:ph sz="half" idx="1"/>
          </p:nvPr>
        </p:nvSpPr>
        <p:spPr>
          <a:xfrm>
            <a:off x="1435608" y="1524000"/>
            <a:ext cx="7403592" cy="1447800"/>
          </a:xfrm>
        </p:spPr>
        <p:txBody>
          <a:bodyPr>
            <a:normAutofit/>
          </a:bodyPr>
          <a:lstStyle/>
          <a:p>
            <a:pPr algn="just"/>
            <a:r>
              <a:rPr lang="fr-FR" sz="1600" dirty="0" smtClean="0">
                <a:latin typeface="Arial" pitchFamily="34" charset="0"/>
                <a:cs typeface="Arial" pitchFamily="34" charset="0"/>
              </a:rPr>
              <a:t>Ces bases de données se rapprochent des bases de données relationnelles, à ceci près qu'elles permettent de remplir un nombre de colonnes variable.</a:t>
            </a:r>
            <a:endParaRPr lang="en-US" sz="1600" dirty="0">
              <a:latin typeface="Arial" pitchFamily="34" charset="0"/>
              <a:cs typeface="Arial" pitchFamily="34" charset="0"/>
            </a:endParaRPr>
          </a:p>
        </p:txBody>
      </p:sp>
      <p:pic>
        <p:nvPicPr>
          <p:cNvPr id="4098" name="Picture 2" descr="C:\Users\admin\Desktop\base-nosql-orientee-colonnes.png"/>
          <p:cNvPicPr>
            <a:picLocks noChangeAspect="1" noChangeArrowheads="1"/>
          </p:cNvPicPr>
          <p:nvPr/>
        </p:nvPicPr>
        <p:blipFill>
          <a:blip r:embed="rId2"/>
          <a:srcRect/>
          <a:stretch>
            <a:fillRect/>
          </a:stretch>
        </p:blipFill>
        <p:spPr bwMode="auto">
          <a:xfrm>
            <a:off x="1066800" y="2362200"/>
            <a:ext cx="8077200" cy="4114800"/>
          </a:xfrm>
          <a:prstGeom prst="rect">
            <a:avLst/>
          </a:prstGeom>
          <a:noFill/>
        </p:spPr>
      </p:pic>
      <p:sp>
        <p:nvSpPr>
          <p:cNvPr id="6" name="Slide Number Placeholder 5"/>
          <p:cNvSpPr>
            <a:spLocks noGrp="1"/>
          </p:cNvSpPr>
          <p:nvPr>
            <p:ph type="sldNum" sz="quarter" idx="12"/>
          </p:nvPr>
        </p:nvSpPr>
        <p:spPr/>
        <p:txBody>
          <a:bodyPr/>
          <a:lstStyle/>
          <a:p>
            <a:fld id="{0FF4B5A3-BA63-4E77-BF31-8BF352C80062}"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sz="4000" dirty="0" smtClean="0">
                <a:effectLst>
                  <a:outerShdw blurRad="38100" dist="38100" dir="2700000" algn="tl">
                    <a:srgbClr val="000000">
                      <a:alpha val="43137"/>
                    </a:srgbClr>
                  </a:outerShdw>
                </a:effectLst>
              </a:rPr>
              <a:t>Type 4 : Bases de données orientées graphes</a:t>
            </a:r>
            <a:r>
              <a:rPr lang="fr-FR" b="1" dirty="0" smtClean="0"/>
              <a:t/>
            </a:r>
            <a:br>
              <a:rPr lang="fr-FR" b="1" dirty="0" smtClean="0"/>
            </a:br>
            <a:endParaRPr lang="en-US" dirty="0"/>
          </a:p>
        </p:txBody>
      </p:sp>
      <p:sp>
        <p:nvSpPr>
          <p:cNvPr id="3" name="Content Placeholder 2"/>
          <p:cNvSpPr>
            <a:spLocks noGrp="1"/>
          </p:cNvSpPr>
          <p:nvPr>
            <p:ph sz="half" idx="1"/>
          </p:nvPr>
        </p:nvSpPr>
        <p:spPr>
          <a:xfrm>
            <a:off x="1435608" y="1524000"/>
            <a:ext cx="7555992" cy="990600"/>
          </a:xfrm>
        </p:spPr>
        <p:txBody>
          <a:bodyPr>
            <a:normAutofit/>
          </a:bodyPr>
          <a:lstStyle/>
          <a:p>
            <a:pPr algn="just"/>
            <a:r>
              <a:rPr lang="fr-FR" sz="1600" dirty="0" smtClean="0">
                <a:latin typeface="Arial" pitchFamily="34" charset="0"/>
                <a:cs typeface="Arial" pitchFamily="34" charset="0"/>
              </a:rPr>
              <a:t>Ces bases de données, basées sur la théorie des graphes, sont gérées par </a:t>
            </a:r>
            <a:r>
              <a:rPr lang="fr-FR" sz="1600" dirty="0" err="1" smtClean="0">
                <a:latin typeface="Arial" pitchFamily="34" charset="0"/>
                <a:cs typeface="Arial" pitchFamily="34" charset="0"/>
              </a:rPr>
              <a:t>noeuds</a:t>
            </a:r>
            <a:r>
              <a:rPr lang="fr-FR" sz="1600" dirty="0" smtClean="0">
                <a:latin typeface="Arial" pitchFamily="34" charset="0"/>
                <a:cs typeface="Arial" pitchFamily="34" charset="0"/>
              </a:rPr>
              <a:t>, relations et propriétés. Elles gèrent des données spatiales, sociales ou financières (dépôts/retraits).</a:t>
            </a:r>
            <a:endParaRPr lang="en-US" sz="1600" dirty="0">
              <a:latin typeface="Arial" pitchFamily="34" charset="0"/>
              <a:cs typeface="Arial" pitchFamily="34" charset="0"/>
            </a:endParaRPr>
          </a:p>
        </p:txBody>
      </p:sp>
      <p:pic>
        <p:nvPicPr>
          <p:cNvPr id="5122" name="Picture 2" descr="C:\Users\admin\Desktop\base-nosql-orientee-graphe.png"/>
          <p:cNvPicPr>
            <a:picLocks noChangeAspect="1" noChangeArrowheads="1"/>
          </p:cNvPicPr>
          <p:nvPr/>
        </p:nvPicPr>
        <p:blipFill>
          <a:blip r:embed="rId2"/>
          <a:srcRect/>
          <a:stretch>
            <a:fillRect/>
          </a:stretch>
        </p:blipFill>
        <p:spPr bwMode="auto">
          <a:xfrm>
            <a:off x="1066800" y="2362200"/>
            <a:ext cx="8077200" cy="4114800"/>
          </a:xfrm>
          <a:prstGeom prst="rect">
            <a:avLst/>
          </a:prstGeom>
          <a:noFill/>
        </p:spPr>
      </p:pic>
      <p:sp>
        <p:nvSpPr>
          <p:cNvPr id="6" name="Slide Number Placeholder 5"/>
          <p:cNvSpPr>
            <a:spLocks noGrp="1"/>
          </p:cNvSpPr>
          <p:nvPr>
            <p:ph type="sldNum" sz="quarter" idx="12"/>
          </p:nvPr>
        </p:nvSpPr>
        <p:spPr/>
        <p:txBody>
          <a:bodyPr/>
          <a:lstStyle/>
          <a:p>
            <a:fld id="{0FF4B5A3-BA63-4E77-BF31-8BF352C80062}"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ACID  theorem</a:t>
            </a:r>
            <a:endParaRPr lang="en-US" dirty="0"/>
          </a:p>
        </p:txBody>
      </p:sp>
      <p:sp>
        <p:nvSpPr>
          <p:cNvPr id="3" name="Content Placeholder 2"/>
          <p:cNvSpPr>
            <a:spLocks noGrp="1"/>
          </p:cNvSpPr>
          <p:nvPr>
            <p:ph idx="1"/>
          </p:nvPr>
        </p:nvSpPr>
        <p:spPr>
          <a:xfrm>
            <a:off x="1435608" y="1447800"/>
            <a:ext cx="7498080" cy="1676400"/>
          </a:xfrm>
        </p:spPr>
        <p:txBody>
          <a:bodyPr/>
          <a:lstStyle/>
          <a:p>
            <a:pPr algn="just"/>
            <a:r>
              <a:rPr lang="fr-FR" sz="1600" dirty="0" smtClean="0">
                <a:latin typeface="Arial" pitchFamily="34" charset="0"/>
                <a:cs typeface="Arial" pitchFamily="34" charset="0"/>
              </a:rPr>
              <a:t>En informatique, les </a:t>
            </a:r>
            <a:r>
              <a:rPr lang="fr-FR" sz="1600" b="1" dirty="0" smtClean="0">
                <a:latin typeface="Arial" pitchFamily="34" charset="0"/>
                <a:cs typeface="Arial" pitchFamily="34" charset="0"/>
              </a:rPr>
              <a:t>propriétés ACID</a:t>
            </a:r>
            <a:r>
              <a:rPr lang="fr-FR" sz="1600" dirty="0" smtClean="0">
                <a:latin typeface="Arial" pitchFamily="34" charset="0"/>
                <a:cs typeface="Arial" pitchFamily="34" charset="0"/>
              </a:rPr>
              <a:t> (atomicité, cohérence, isolation et durabilité) sont un ensemble de propriétés qui garantissent qu'une </a:t>
            </a:r>
            <a:r>
              <a:rPr lang="fr-FR" sz="1600" dirty="0" smtClean="0">
                <a:latin typeface="Arial" pitchFamily="34" charset="0"/>
                <a:cs typeface="Arial" pitchFamily="34" charset="0"/>
              </a:rPr>
              <a:t>transaction </a:t>
            </a:r>
            <a:r>
              <a:rPr lang="fr-FR" sz="1600" dirty="0" smtClean="0">
                <a:latin typeface="Arial" pitchFamily="34" charset="0"/>
                <a:cs typeface="Arial" pitchFamily="34" charset="0"/>
              </a:rPr>
              <a:t>informatique est exécutée de façon fiable. </a:t>
            </a:r>
          </a:p>
          <a:p>
            <a:pPr algn="just"/>
            <a:r>
              <a:rPr lang="fr-FR" sz="1600" dirty="0" smtClean="0">
                <a:latin typeface="Arial" pitchFamily="34" charset="0"/>
                <a:cs typeface="Arial" pitchFamily="34" charset="0"/>
              </a:rPr>
              <a:t>Dans le domaine des bases de </a:t>
            </a:r>
            <a:r>
              <a:rPr lang="fr-FR" sz="1600" dirty="0" smtClean="0">
                <a:latin typeface="Arial" pitchFamily="34" charset="0"/>
                <a:cs typeface="Arial" pitchFamily="34" charset="0"/>
              </a:rPr>
              <a:t>données</a:t>
            </a:r>
            <a:r>
              <a:rPr lang="fr-FR" sz="1600" dirty="0" smtClean="0">
                <a:latin typeface="Arial" pitchFamily="34" charset="0"/>
                <a:cs typeface="Arial" pitchFamily="34" charset="0"/>
              </a:rPr>
              <a:t> ,</a:t>
            </a:r>
            <a:r>
              <a:rPr lang="fr-FR" sz="1600" dirty="0" smtClean="0">
                <a:latin typeface="Arial" pitchFamily="34" charset="0"/>
                <a:cs typeface="Arial" pitchFamily="34" charset="0"/>
              </a:rPr>
              <a:t> </a:t>
            </a:r>
            <a:r>
              <a:rPr lang="fr-FR" sz="1600" dirty="0" smtClean="0">
                <a:latin typeface="Arial" pitchFamily="34" charset="0"/>
                <a:cs typeface="Arial" pitchFamily="34" charset="0"/>
              </a:rPr>
              <a:t>une opération sur les données est appelée une transaction ou transaction informatique.</a:t>
            </a:r>
          </a:p>
          <a:p>
            <a:endParaRPr lang="en-US" dirty="0"/>
          </a:p>
        </p:txBody>
      </p:sp>
      <p:sp>
        <p:nvSpPr>
          <p:cNvPr id="4" name="Slide Number Placeholder 3"/>
          <p:cNvSpPr>
            <a:spLocks noGrp="1"/>
          </p:cNvSpPr>
          <p:nvPr>
            <p:ph type="sldNum" sz="quarter" idx="12"/>
          </p:nvPr>
        </p:nvSpPr>
        <p:spPr/>
        <p:txBody>
          <a:bodyPr/>
          <a:lstStyle/>
          <a:p>
            <a:fld id="{0FF4B5A3-BA63-4E77-BF31-8BF352C80062}" type="slidenum">
              <a:rPr lang="en-US" smtClean="0"/>
              <a:pPr/>
              <a:t>9</a:t>
            </a:fld>
            <a:endParaRPr lang="en-US"/>
          </a:p>
        </p:txBody>
      </p:sp>
      <p:pic>
        <p:nvPicPr>
          <p:cNvPr id="1026" name="Picture 2" descr="C:\Users\admin\Desktop\8481.1566112030.png"/>
          <p:cNvPicPr>
            <a:picLocks noChangeAspect="1" noChangeArrowheads="1"/>
          </p:cNvPicPr>
          <p:nvPr/>
        </p:nvPicPr>
        <p:blipFill>
          <a:blip r:embed="rId2"/>
          <a:srcRect/>
          <a:stretch>
            <a:fillRect/>
          </a:stretch>
        </p:blipFill>
        <p:spPr bwMode="auto">
          <a:xfrm>
            <a:off x="1295400" y="2895600"/>
            <a:ext cx="7620000" cy="350520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107</TotalTime>
  <Words>734</Words>
  <Application>Microsoft Office PowerPoint</Application>
  <PresentationFormat>On-screen Show (4:3)</PresentationFormat>
  <Paragraphs>75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Solstice</vt:lpstr>
      <vt:lpstr>NoSQL checkpoint</vt:lpstr>
      <vt:lpstr>NoSQL</vt:lpstr>
      <vt:lpstr>Caractéristiques NoSQL </vt:lpstr>
      <vt:lpstr> Types de bases de données NoSQL  </vt:lpstr>
      <vt:lpstr>Type 1 : Entrepôts clé-valeur (ECV) </vt:lpstr>
      <vt:lpstr>Type 2 : Bases orientées documents </vt:lpstr>
      <vt:lpstr>Type 3 : Bases orientées colonnes</vt:lpstr>
      <vt:lpstr>Type 4 : Bases de données orientées graphes </vt:lpstr>
      <vt:lpstr>ACID  theorem</vt:lpstr>
      <vt:lpstr>ACID  theorem</vt:lpstr>
      <vt:lpstr>CAP theorem</vt:lpstr>
      <vt:lpstr>CAP theorem</vt:lpstr>
      <vt:lpstr>Avantages NoSQL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12</cp:revision>
  <dcterms:created xsi:type="dcterms:W3CDTF">2020-10-07T10:48:53Z</dcterms:created>
  <dcterms:modified xsi:type="dcterms:W3CDTF">2020-10-07T14:11:33Z</dcterms:modified>
</cp:coreProperties>
</file>