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346" r:id="rId4"/>
    <p:sldId id="347" r:id="rId5"/>
    <p:sldId id="348" r:id="rId6"/>
    <p:sldId id="350" r:id="rId7"/>
    <p:sldId id="349" r:id="rId8"/>
    <p:sldId id="351" r:id="rId9"/>
    <p:sldId id="352" r:id="rId10"/>
    <p:sldId id="353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39469" y="130886"/>
            <a:ext cx="5927293" cy="7574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1560" y="330238"/>
            <a:ext cx="1284604" cy="63775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838200" y="6338925"/>
            <a:ext cx="2743200" cy="382905"/>
          </a:xfrm>
          <a:custGeom>
            <a:avLst/>
            <a:gdLst/>
            <a:ahLst/>
            <a:cxnLst/>
            <a:rect l="l" t="t" r="r" b="b"/>
            <a:pathLst>
              <a:path w="2743200" h="382904">
                <a:moveTo>
                  <a:pt x="2743200" y="0"/>
                </a:moveTo>
                <a:lnTo>
                  <a:pt x="0" y="0"/>
                </a:lnTo>
                <a:lnTo>
                  <a:pt x="0" y="382549"/>
                </a:lnTo>
                <a:lnTo>
                  <a:pt x="2743200" y="382549"/>
                </a:lnTo>
                <a:lnTo>
                  <a:pt x="2743200" y="0"/>
                </a:lnTo>
                <a:close/>
              </a:path>
            </a:pathLst>
          </a:custGeom>
          <a:solidFill>
            <a:srgbClr val="17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317" y="0"/>
            <a:ext cx="1489710" cy="1386586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0974196" y="6344010"/>
            <a:ext cx="466090" cy="432434"/>
          </a:xfrm>
          <a:custGeom>
            <a:avLst/>
            <a:gdLst/>
            <a:ahLst/>
            <a:cxnLst/>
            <a:rect l="l" t="t" r="r" b="b"/>
            <a:pathLst>
              <a:path w="466090" h="432434">
                <a:moveTo>
                  <a:pt x="466090" y="0"/>
                </a:moveTo>
                <a:lnTo>
                  <a:pt x="0" y="0"/>
                </a:lnTo>
                <a:lnTo>
                  <a:pt x="0" y="431926"/>
                </a:lnTo>
                <a:lnTo>
                  <a:pt x="466090" y="431926"/>
                </a:lnTo>
                <a:lnTo>
                  <a:pt x="466090" y="0"/>
                </a:lnTo>
                <a:close/>
              </a:path>
            </a:pathLst>
          </a:custGeom>
          <a:solidFill>
            <a:srgbClr val="17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1560" y="330238"/>
            <a:ext cx="1284604" cy="63775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838200" y="6338925"/>
            <a:ext cx="2743200" cy="382905"/>
          </a:xfrm>
          <a:custGeom>
            <a:avLst/>
            <a:gdLst/>
            <a:ahLst/>
            <a:cxnLst/>
            <a:rect l="l" t="t" r="r" b="b"/>
            <a:pathLst>
              <a:path w="2743200" h="382904">
                <a:moveTo>
                  <a:pt x="2743200" y="0"/>
                </a:moveTo>
                <a:lnTo>
                  <a:pt x="0" y="0"/>
                </a:lnTo>
                <a:lnTo>
                  <a:pt x="0" y="382549"/>
                </a:lnTo>
                <a:lnTo>
                  <a:pt x="2743200" y="382549"/>
                </a:lnTo>
                <a:lnTo>
                  <a:pt x="2743200" y="0"/>
                </a:lnTo>
                <a:close/>
              </a:path>
            </a:pathLst>
          </a:custGeom>
          <a:solidFill>
            <a:srgbClr val="17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317" y="0"/>
            <a:ext cx="1489710" cy="1386586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0974196" y="6344010"/>
            <a:ext cx="466090" cy="432434"/>
          </a:xfrm>
          <a:custGeom>
            <a:avLst/>
            <a:gdLst/>
            <a:ahLst/>
            <a:cxnLst/>
            <a:rect l="l" t="t" r="r" b="b"/>
            <a:pathLst>
              <a:path w="466090" h="432434">
                <a:moveTo>
                  <a:pt x="466090" y="0"/>
                </a:moveTo>
                <a:lnTo>
                  <a:pt x="0" y="0"/>
                </a:lnTo>
                <a:lnTo>
                  <a:pt x="0" y="431926"/>
                </a:lnTo>
                <a:lnTo>
                  <a:pt x="466090" y="431926"/>
                </a:lnTo>
                <a:lnTo>
                  <a:pt x="466090" y="0"/>
                </a:lnTo>
                <a:close/>
              </a:path>
            </a:pathLst>
          </a:custGeom>
          <a:solidFill>
            <a:srgbClr val="17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1560" y="330238"/>
            <a:ext cx="1284604" cy="637755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317" y="0"/>
            <a:ext cx="1489710" cy="138658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38200" y="6338925"/>
            <a:ext cx="2743200" cy="382905"/>
          </a:xfrm>
          <a:custGeom>
            <a:avLst/>
            <a:gdLst/>
            <a:ahLst/>
            <a:cxnLst/>
            <a:rect l="l" t="t" r="r" b="b"/>
            <a:pathLst>
              <a:path w="2743200" h="382904">
                <a:moveTo>
                  <a:pt x="2743200" y="0"/>
                </a:moveTo>
                <a:lnTo>
                  <a:pt x="0" y="0"/>
                </a:lnTo>
                <a:lnTo>
                  <a:pt x="0" y="382549"/>
                </a:lnTo>
                <a:lnTo>
                  <a:pt x="2743200" y="382549"/>
                </a:lnTo>
                <a:lnTo>
                  <a:pt x="2743200" y="0"/>
                </a:lnTo>
                <a:close/>
              </a:path>
            </a:pathLst>
          </a:custGeom>
          <a:solidFill>
            <a:srgbClr val="17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711560" y="330238"/>
            <a:ext cx="1284604" cy="637755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10974196" y="6344010"/>
            <a:ext cx="466090" cy="432434"/>
          </a:xfrm>
          <a:custGeom>
            <a:avLst/>
            <a:gdLst/>
            <a:ahLst/>
            <a:cxnLst/>
            <a:rect l="l" t="t" r="r" b="b"/>
            <a:pathLst>
              <a:path w="466090" h="432434">
                <a:moveTo>
                  <a:pt x="466090" y="0"/>
                </a:moveTo>
                <a:lnTo>
                  <a:pt x="0" y="0"/>
                </a:lnTo>
                <a:lnTo>
                  <a:pt x="0" y="431926"/>
                </a:lnTo>
                <a:lnTo>
                  <a:pt x="466090" y="431926"/>
                </a:lnTo>
                <a:lnTo>
                  <a:pt x="466090" y="0"/>
                </a:lnTo>
                <a:close/>
              </a:path>
            </a:pathLst>
          </a:custGeom>
          <a:solidFill>
            <a:srgbClr val="1769A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3317" y="0"/>
            <a:ext cx="1489710" cy="138658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9469" y="-93217"/>
            <a:ext cx="10014153" cy="11778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212594" y="1433830"/>
            <a:ext cx="7676515" cy="1849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2744800"/>
            <a:ext cx="7924800" cy="136768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4400" dirty="0" err="1"/>
              <a:t>Parabank</a:t>
            </a:r>
            <a:r>
              <a:rPr lang="en-US" sz="4400" dirty="0"/>
              <a:t> Website Testing Project</a:t>
            </a:r>
            <a:br>
              <a:rPr lang="en-US" sz="4400" dirty="0"/>
            </a:br>
            <a:r>
              <a:rPr lang="en-US" sz="4400" dirty="0"/>
              <a:t>			Team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6100B-CCA4-9E7F-2BF3-115F7AED3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52D6446-B855-9F07-9F03-FFE57CF0E9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33600" y="3083713"/>
            <a:ext cx="792480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US" sz="4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40970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8923" y="86782"/>
            <a:ext cx="10014153" cy="732200"/>
          </a:xfrm>
          <a:prstGeom prst="rect">
            <a:avLst/>
          </a:prstGeom>
        </p:spPr>
        <p:txBody>
          <a:bodyPr vert="horz" wrap="square" lIns="0" tIns="237439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Project 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9250" y="794170"/>
            <a:ext cx="5543550" cy="595945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R="0"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Project Title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: Functional &amp; Non-Functional Testing of 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Parabank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Online Banking Application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Team Name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: Team 1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End-to-end testing of the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Parabank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web application using 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manual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and 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automated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techniques.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Validate user registration, login, fund transfers, transaction history, and account management.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Tools Used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Selenium (UI Automation)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TestNG (Framework)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Postman (API Testing)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JIRA (Defect Tracking)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Maven (Build Management)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97865" lvl="1" indent="-22796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697865" algn="l"/>
              </a:tabLst>
            </a:pPr>
            <a:endParaRPr lang="en-US"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F2D1A-7BDC-BB18-B64C-08036CA80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E537293-7803-577F-AA24-E838A36FF7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88923" y="86782"/>
            <a:ext cx="10014153" cy="732200"/>
          </a:xfrm>
          <a:prstGeom prst="rect">
            <a:avLst/>
          </a:prstGeom>
        </p:spPr>
        <p:txBody>
          <a:bodyPr vert="horz" wrap="square" lIns="0" tIns="237439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Test Scope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AD0CA28-759F-78E4-134B-12E9CA1637E3}"/>
              </a:ext>
            </a:extLst>
          </p:cNvPr>
          <p:cNvSpPr txBox="1"/>
          <p:nvPr/>
        </p:nvSpPr>
        <p:spPr>
          <a:xfrm>
            <a:off x="1600200" y="820841"/>
            <a:ext cx="5543550" cy="5322353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Functional Testing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User Registration &amp; Login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Fund Transfer Between Accounts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Transaction History Verification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New Account Creation (Checking/Savings)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Bill Payment (if applicable)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Non-Functional Testing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Usability &amp; UI Consistency (e.g., form validation, error messages)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In-Scope Modules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Frontend UI (Selenium)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API Endpoints (Postman/REST Assured)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697865" lvl="1" indent="-22796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697865" algn="l"/>
              </a:tabLst>
            </a:pP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2618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9EA85-F971-94DC-E60D-C81734600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A1BD8A2-6E56-0BF9-FCFD-3D1699090E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88923" y="86782"/>
            <a:ext cx="10014153" cy="732200"/>
          </a:xfrm>
          <a:prstGeom prst="rect">
            <a:avLst/>
          </a:prstGeom>
        </p:spPr>
        <p:txBody>
          <a:bodyPr vert="horz" wrap="square" lIns="0" tIns="237439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Test Approach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8467DFB-047E-340F-89C6-5C8677027170}"/>
              </a:ext>
            </a:extLst>
          </p:cNvPr>
          <p:cNvSpPr txBox="1"/>
          <p:nvPr/>
        </p:nvSpPr>
        <p:spPr>
          <a:xfrm>
            <a:off x="1524000" y="1295400"/>
            <a:ext cx="5543550" cy="3956338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Manual Testing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Test case design (Excel).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Execution and defect logging (JIRA).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Validate input constraints (e.g., username: 5–15 alphanumeric chars, password: min 8 chars).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Automation Testing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Selenium for UI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 (Java + TestNG + Page Object Model).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Postman for API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 (REST endpoints: /login, /transfer, /accounts).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697865" lvl="1" indent="-22796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697865" algn="l"/>
              </a:tabLst>
            </a:pP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9059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65FC3-24A1-52FF-E11C-3BC6500D4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E85A761-DB5A-151C-91EF-ACDBCA6355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88923" y="86782"/>
            <a:ext cx="10014153" cy="732200"/>
          </a:xfrm>
          <a:prstGeom prst="rect">
            <a:avLst/>
          </a:prstGeom>
        </p:spPr>
        <p:txBody>
          <a:bodyPr vert="horz" wrap="square" lIns="0" tIns="237439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Test Scenarios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6F962D-580D-4C7E-536E-4DB06F535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493225"/>
              </p:ext>
            </p:extLst>
          </p:nvPr>
        </p:nvGraphicFramePr>
        <p:xfrm>
          <a:off x="2667000" y="1447800"/>
          <a:ext cx="6172200" cy="3962400"/>
        </p:xfrm>
        <a:graphic>
          <a:graphicData uri="http://schemas.openxmlformats.org/drawingml/2006/table">
            <a:tbl>
              <a:tblPr/>
              <a:tblGrid>
                <a:gridCol w="2960110">
                  <a:extLst>
                    <a:ext uri="{9D8B030D-6E8A-4147-A177-3AD203B41FA5}">
                      <a16:colId xmlns:a16="http://schemas.microsoft.com/office/drawing/2014/main" val="400480271"/>
                    </a:ext>
                  </a:extLst>
                </a:gridCol>
                <a:gridCol w="3212090">
                  <a:extLst>
                    <a:ext uri="{9D8B030D-6E8A-4147-A177-3AD203B41FA5}">
                      <a16:colId xmlns:a16="http://schemas.microsoft.com/office/drawing/2014/main" val="1748523674"/>
                    </a:ext>
                  </a:extLst>
                </a:gridCol>
              </a:tblGrid>
              <a:tr h="417094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F5F5F5"/>
                          </a:solidFill>
                          <a:effectLst/>
                        </a:rPr>
                        <a:t>User Story</a:t>
                      </a:r>
                    </a:p>
                  </a:txBody>
                  <a:tcPr marL="41717" marR="34764" marT="34764" marB="347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rgbClr val="F5F5F5"/>
                          </a:solidFill>
                          <a:effectLst/>
                        </a:rPr>
                        <a:t>Key Acceptance Criteria</a:t>
                      </a:r>
                    </a:p>
                  </a:txBody>
                  <a:tcPr marL="34764" marR="34764" marT="34764" marB="3476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512887"/>
                  </a:ext>
                </a:extLst>
              </a:tr>
              <a:tr h="95336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US1: Login</a:t>
                      </a:r>
                      <a:endParaRPr lang="en-US" sz="1400" dirty="0">
                        <a:effectLst/>
                      </a:endParaRPr>
                    </a:p>
                  </a:txBody>
                  <a:tcPr marL="41717" marR="34764" marT="34764" marB="34764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• Valid creds → access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• Invalid → error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• Shows username</a:t>
                      </a:r>
                    </a:p>
                  </a:txBody>
                  <a:tcPr marL="34764" marR="34764" marT="34764" marB="34764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587844"/>
                  </a:ext>
                </a:extLst>
              </a:tr>
              <a:tr h="95336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US2: Transfer Funds</a:t>
                      </a:r>
                      <a:endParaRPr lang="en-US" sz="1400" dirty="0">
                        <a:effectLst/>
                      </a:endParaRPr>
                    </a:p>
                  </a:txBody>
                  <a:tcPr marL="41717" marR="34764" marT="34764" marB="34764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• Select accounts + amount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• Update balances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• Deny if insufficient</a:t>
                      </a:r>
                    </a:p>
                  </a:txBody>
                  <a:tcPr marL="34764" marR="34764" marT="34764" marB="34764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302330"/>
                  </a:ext>
                </a:extLst>
              </a:tr>
              <a:tr h="95336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effectLst/>
                        </a:rPr>
                        <a:t>US3: Transactions</a:t>
                      </a:r>
                      <a:endParaRPr lang="en-US" sz="1400" dirty="0">
                        <a:effectLst/>
                      </a:endParaRPr>
                    </a:p>
                  </a:txBody>
                  <a:tcPr marL="41717" marR="34764" marT="34764" marB="34764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• Post-login only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• Date/amount/balance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• "Empty" message</a:t>
                      </a:r>
                    </a:p>
                  </a:txBody>
                  <a:tcPr marL="34764" marR="34764" marT="34764" marB="34764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4174136"/>
                  </a:ext>
                </a:extLst>
              </a:tr>
              <a:tr h="685226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</a:rPr>
                        <a:t>US4: New Account</a:t>
                      </a:r>
                      <a:endParaRPr lang="en-US" sz="1400">
                        <a:effectLst/>
                      </a:endParaRPr>
                    </a:p>
                  </a:txBody>
                  <a:tcPr marL="41717" marR="34764" marT="34764" marB="34764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</a:rPr>
                        <a:t>• Select type (checking/savings)</a:t>
                      </a:r>
                      <a:br>
                        <a:rPr lang="en-US" sz="1400" dirty="0">
                          <a:effectLst/>
                        </a:rPr>
                      </a:br>
                      <a:r>
                        <a:rPr lang="en-US" sz="1400" dirty="0">
                          <a:effectLst/>
                        </a:rPr>
                        <a:t>• Confirmation + default balance</a:t>
                      </a:r>
                    </a:p>
                  </a:txBody>
                  <a:tcPr marL="34764" marR="34764" marT="34764" marB="34764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298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20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7D1BF-EEA5-1890-FADB-10F6E6FAB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D53198E-E2CC-E6A8-D1FE-744512AE2D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88923" y="86782"/>
            <a:ext cx="10014153" cy="732200"/>
          </a:xfrm>
          <a:prstGeom prst="rect">
            <a:avLst/>
          </a:prstGeom>
        </p:spPr>
        <p:txBody>
          <a:bodyPr vert="horz" wrap="square" lIns="0" tIns="237439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API Test Scenarios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0B20AEE-AEB5-E431-9034-135E222D9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993644"/>
              </p:ext>
            </p:extLst>
          </p:nvPr>
        </p:nvGraphicFramePr>
        <p:xfrm>
          <a:off x="2743200" y="1905000"/>
          <a:ext cx="6172200" cy="2801260"/>
        </p:xfrm>
        <a:graphic>
          <a:graphicData uri="http://schemas.openxmlformats.org/drawingml/2006/table">
            <a:tbl>
              <a:tblPr/>
              <a:tblGrid>
                <a:gridCol w="2000632">
                  <a:extLst>
                    <a:ext uri="{9D8B030D-6E8A-4147-A177-3AD203B41FA5}">
                      <a16:colId xmlns:a16="http://schemas.microsoft.com/office/drawing/2014/main" val="400480271"/>
                    </a:ext>
                  </a:extLst>
                </a:gridCol>
                <a:gridCol w="2000632">
                  <a:extLst>
                    <a:ext uri="{9D8B030D-6E8A-4147-A177-3AD203B41FA5}">
                      <a16:colId xmlns:a16="http://schemas.microsoft.com/office/drawing/2014/main" val="3664894769"/>
                    </a:ext>
                  </a:extLst>
                </a:gridCol>
                <a:gridCol w="2170936">
                  <a:extLst>
                    <a:ext uri="{9D8B030D-6E8A-4147-A177-3AD203B41FA5}">
                      <a16:colId xmlns:a16="http://schemas.microsoft.com/office/drawing/2014/main" val="1748523674"/>
                    </a:ext>
                  </a:extLst>
                </a:gridCol>
              </a:tblGrid>
              <a:tr h="38742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Endpoint</a:t>
                      </a:r>
                      <a:endParaRPr lang="en-US" sz="12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Method</a:t>
                      </a:r>
                      <a:endParaRPr lang="en-US" sz="12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 dirty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Validation</a:t>
                      </a:r>
                      <a:endParaRPr lang="en-US" sz="12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92A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512887"/>
                  </a:ext>
                </a:extLst>
              </a:tr>
              <a:tr h="88807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/login</a:t>
                      </a:r>
                      <a:endParaRPr lang="en-US" sz="1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95250" marT="95250" marB="9525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POST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Status code 200, session token returned</a:t>
                      </a:r>
                      <a:endParaRPr lang="en-US" sz="1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8B8B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587844"/>
                  </a:ext>
                </a:extLst>
              </a:tr>
              <a:tr h="11983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/transactions</a:t>
                      </a:r>
                      <a:endParaRPr lang="en-US" sz="1200" b="1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95250" marT="95250" marB="9525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GET</a:t>
                      </a:r>
                      <a:endParaRPr lang="en-US" sz="1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JSON response with transaction history</a:t>
                      </a:r>
                      <a:endParaRPr lang="en-US" sz="12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52525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43023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955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5D9E4-C844-F099-BA59-B3A348E8D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E262243-5BAE-7F7E-AB20-A23621F8C5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88923" y="86782"/>
            <a:ext cx="10014153" cy="732200"/>
          </a:xfrm>
          <a:prstGeom prst="rect">
            <a:avLst/>
          </a:prstGeom>
        </p:spPr>
        <p:txBody>
          <a:bodyPr vert="horz" wrap="square" lIns="0" tIns="237439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Results &amp; Reports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A377DA8-E6E7-5493-4239-57B02C39CDC2}"/>
              </a:ext>
            </a:extLst>
          </p:cNvPr>
          <p:cNvSpPr txBox="1"/>
          <p:nvPr/>
        </p:nvSpPr>
        <p:spPr>
          <a:xfrm>
            <a:off x="1524000" y="1295400"/>
            <a:ext cx="5543550" cy="331924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Manual Testing Metrics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Reports link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Automation Reports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Screenshots on failure (e.g., incorrect login error).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ExtentReport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sample with pie charts.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API Testing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Validated 401 Unauthorized for invalid credentials.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697865" lvl="1" indent="-22796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697865" algn="l"/>
              </a:tabLst>
            </a:pP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1350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767A3-F0B5-A7E9-887B-504292D17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87E66D0-81D3-B349-3265-D6645D87F4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88923" y="86782"/>
            <a:ext cx="10014153" cy="732200"/>
          </a:xfrm>
          <a:prstGeom prst="rect">
            <a:avLst/>
          </a:prstGeom>
        </p:spPr>
        <p:txBody>
          <a:bodyPr vert="horz" wrap="square" lIns="0" tIns="237439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Conclusion &amp; Learnings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311C023-D632-9CA0-8ACD-B4A8027EB626}"/>
              </a:ext>
            </a:extLst>
          </p:cNvPr>
          <p:cNvSpPr txBox="1"/>
          <p:nvPr/>
        </p:nvSpPr>
        <p:spPr>
          <a:xfrm>
            <a:off x="1295400" y="1905000"/>
            <a:ext cx="7010400" cy="3567001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Planned and tracked all testing activities in JIRA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Performed thorough manual testing before automation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Developed automated tests using Selenium and TestNG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Reported and managed defects through JIRA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Executed test cases and analyzed results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kern="100" dirty="0">
                <a:latin typeface="Times New Roman" panose="02020603050405020304" pitchFamily="18" charset="0"/>
                <a:cs typeface="Arial" panose="020B0604020202020204" pitchFamily="34" charset="0"/>
              </a:rPr>
              <a:t>Collaborated effectively using Git and JIRA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697865" lvl="1" indent="-22796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697865" algn="l"/>
              </a:tabLst>
            </a:pP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939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24895-D772-0FBD-E588-BC08B6388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1EF8D3B-FDC1-8568-500B-72E62581EF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88923" y="86782"/>
            <a:ext cx="10014153" cy="732200"/>
          </a:xfrm>
          <a:prstGeom prst="rect">
            <a:avLst/>
          </a:prstGeom>
        </p:spPr>
        <p:txBody>
          <a:bodyPr vert="horz" wrap="square" lIns="0" tIns="237439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5"/>
              </a:spcBef>
            </a:pPr>
            <a:r>
              <a:rPr lang="en-US" spc="-10" dirty="0"/>
              <a:t>Demo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4691FFF-7D77-1A58-98E3-7D8A5A47717E}"/>
              </a:ext>
            </a:extLst>
          </p:cNvPr>
          <p:cNvSpPr txBox="1"/>
          <p:nvPr/>
        </p:nvSpPr>
        <p:spPr>
          <a:xfrm>
            <a:off x="1524000" y="1981200"/>
            <a:ext cx="7010400" cy="3365407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Selenium Demo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: https://drive.google.com/file/d/1RCej_J9Jtgfqw2znpjZ2a8r3zg4YuqOs/view?usp=sharing</a:t>
            </a:r>
            <a:endParaRPr lang="en-US" kern="100" dirty="0">
              <a:latin typeface="Times New Roman" panose="02020603050405020304" pitchFamily="18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Postman Demo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: https://drive.google.com/file/d/1Wc29lWsj0yRCqWhEy4oPAmtqVYTLTaLT/view?usp=sharing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Report Walkthrough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: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ExtentReports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highlighting passed/failed tests.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697865" lvl="1" indent="-22796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697865" algn="l"/>
              </a:tabLst>
            </a:pP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7557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324</Words>
  <Application>Microsoft Office PowerPoint</Application>
  <PresentationFormat>Widescreen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Arial MT</vt:lpstr>
      <vt:lpstr>Calibri</vt:lpstr>
      <vt:lpstr>Calibri Light</vt:lpstr>
      <vt:lpstr>Courier New</vt:lpstr>
      <vt:lpstr>Symbol</vt:lpstr>
      <vt:lpstr>Times New Roman</vt:lpstr>
      <vt:lpstr>Office Theme</vt:lpstr>
      <vt:lpstr>Parabank Website Testing Project    Team 1</vt:lpstr>
      <vt:lpstr>Project Overview</vt:lpstr>
      <vt:lpstr>Test Scope</vt:lpstr>
      <vt:lpstr>Test Approach</vt:lpstr>
      <vt:lpstr>Test Scenarios</vt:lpstr>
      <vt:lpstr>API Test Scenarios</vt:lpstr>
      <vt:lpstr>Results &amp; Reports</vt:lpstr>
      <vt:lpstr>Conclusion &amp; Learnings</vt:lpstr>
      <vt:lpstr>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</dc:creator>
  <cp:lastModifiedBy>Youseef Dieaa</cp:lastModifiedBy>
  <cp:revision>3</cp:revision>
  <dcterms:created xsi:type="dcterms:W3CDTF">2025-05-10T12:26:58Z</dcterms:created>
  <dcterms:modified xsi:type="dcterms:W3CDTF">2025-05-10T14:18:38Z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2024-10-30T00:00:00Z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2025-05-10T00:00:00Z</vt:filetime>
  </property>
  <property fmtid="{D5CDD505-2E9C-101B-9397-08002B2CF9AE}" pid="5" name="Producer">
    <vt:lpwstr>Microsoft® PowerPoint® for Microsoft 365</vt:lpwstr>
  </property>
</Properties>
</file>