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7" r:id="rId6"/>
    <p:sldId id="257" r:id="rId7"/>
    <p:sldId id="268" r:id="rId8"/>
    <p:sldId id="286" r:id="rId9"/>
    <p:sldId id="285" r:id="rId10"/>
    <p:sldId id="288" r:id="rId11"/>
    <p:sldId id="293" r:id="rId12"/>
    <p:sldId id="289" r:id="rId13"/>
    <p:sldId id="287" r:id="rId14"/>
    <p:sldId id="274" r:id="rId15"/>
    <p:sldId id="275" r:id="rId16"/>
    <p:sldId id="276" r:id="rId17"/>
    <p:sldId id="277" r:id="rId18"/>
    <p:sldId id="278" r:id="rId19"/>
    <p:sldId id="269" r:id="rId20"/>
    <p:sldId id="270" r:id="rId21"/>
    <p:sldId id="271" r:id="rId22"/>
    <p:sldId id="260" r:id="rId23"/>
    <p:sldId id="272" r:id="rId24"/>
    <p:sldId id="273" r:id="rId25"/>
    <p:sldId id="279" r:id="rId26"/>
    <p:sldId id="280" r:id="rId27"/>
    <p:sldId id="281" r:id="rId28"/>
    <p:sldId id="282" r:id="rId29"/>
    <p:sldId id="283" r:id="rId30"/>
    <p:sldId id="284" r:id="rId31"/>
    <p:sldId id="264" r:id="rId32"/>
    <p:sldId id="263" r:id="rId33"/>
    <p:sldId id="266" r:id="rId3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22/06/2025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320993"/>
            <a:ext cx="9144000" cy="3327729"/>
          </a:xfrm>
        </p:spPr>
        <p:txBody>
          <a:bodyPr>
            <a:normAutofit/>
          </a:bodyPr>
          <a:lstStyle/>
          <a:p>
            <a:r>
              <a:rPr lang="fr-FR">
                <a:ea typeface="+mj-lt"/>
                <a:cs typeface="+mj-lt"/>
              </a:rPr>
              <a:t> Introduction aux Systèmes Industriels</a:t>
            </a:r>
            <a:br>
              <a:rPr lang="fr-FR">
                <a:ea typeface="+mj-lt"/>
                <a:cs typeface="+mj-lt"/>
              </a:rPr>
            </a:br>
            <a:r>
              <a:rPr lang="fr-FR" sz="2000">
                <a:ea typeface="+mj-lt"/>
                <a:cs typeface="+mj-lt"/>
              </a:rPr>
              <a:t>TER – M1 FSI</a:t>
            </a:r>
            <a:br>
              <a:rPr lang="fr-FR">
                <a:ea typeface="+mj-lt"/>
                <a:cs typeface="+mj-lt"/>
              </a:rPr>
            </a:br>
            <a:r>
              <a:rPr lang="fr-FR" sz="1800"/>
              <a:t>PARNET, BERREBIHA, DIA, DOUZI, KASMI, YABDA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94B8EA2-0812-B680-50BB-8835BC8D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</a:t>
            </a:fld>
            <a:endParaRPr lang="fr-FR"/>
          </a:p>
        </p:txBody>
      </p:sp>
      <p:pic>
        <p:nvPicPr>
          <p:cNvPr id="8" name="Image 7" descr="Fichier:Aix-Marseille Université Logo 2024.png — Wikipédia">
            <a:extLst>
              <a:ext uri="{FF2B5EF4-FFF2-40B4-BE49-F238E27FC236}">
                <a16:creationId xmlns:a16="http://schemas.microsoft.com/office/drawing/2014/main" id="{2C6D5AE2-44EA-ABDF-DC10-6B48196A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28697"/>
            <a:ext cx="2743199" cy="11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8D751-381F-0BD4-4B72-62F975C3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err="1"/>
              <a:t>Pourquoi</a:t>
            </a:r>
            <a:r>
              <a:rPr lang="en-US"/>
              <a:t> des </a:t>
            </a:r>
            <a:r>
              <a:rPr lang="en-US" err="1"/>
              <a:t>protocoles</a:t>
            </a:r>
            <a:r>
              <a:rPr lang="en-US"/>
              <a:t> </a:t>
            </a:r>
            <a:r>
              <a:rPr lang="en-US" err="1"/>
              <a:t>spécifiques</a:t>
            </a:r>
            <a:r>
              <a:rPr lang="en-US"/>
              <a:t>?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460EB-ED9D-C2D4-1313-AF1A5472D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10</a:t>
            </a:fld>
            <a:endParaRPr lang="fr-FR"/>
          </a:p>
        </p:txBody>
      </p:sp>
      <p:pic>
        <p:nvPicPr>
          <p:cNvPr id="5" name="Picture 4" descr="Temps réel - Icônes heure et date gratuites">
            <a:extLst>
              <a:ext uri="{FF2B5EF4-FFF2-40B4-BE49-F238E27FC236}">
                <a16:creationId xmlns:a16="http://schemas.microsoft.com/office/drawing/2014/main" id="{441C3733-EF50-0630-02E0-3EA99AF5D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6" y="1691054"/>
            <a:ext cx="2259624" cy="2259624"/>
          </a:xfrm>
          <a:prstGeom prst="rect">
            <a:avLst/>
          </a:prstGeom>
        </p:spPr>
      </p:pic>
      <p:pic>
        <p:nvPicPr>
          <p:cNvPr id="6" name="Picture 5" descr="Fiabilité - Icônes sécurité gratuites">
            <a:extLst>
              <a:ext uri="{FF2B5EF4-FFF2-40B4-BE49-F238E27FC236}">
                <a16:creationId xmlns:a16="http://schemas.microsoft.com/office/drawing/2014/main" id="{3001C022-1529-3607-B6BE-3AD5EB7E8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823" y="4211515"/>
            <a:ext cx="2259624" cy="2259624"/>
          </a:xfrm>
          <a:prstGeom prst="rect">
            <a:avLst/>
          </a:prstGeom>
        </p:spPr>
      </p:pic>
      <p:pic>
        <p:nvPicPr>
          <p:cNvPr id="7" name="Picture 6" descr="Robustesse : un impératif pour la collectivité - Cabineo">
            <a:extLst>
              <a:ext uri="{FF2B5EF4-FFF2-40B4-BE49-F238E27FC236}">
                <a16:creationId xmlns:a16="http://schemas.microsoft.com/office/drawing/2014/main" id="{376928C9-9B1D-9806-49A8-28BC15B9E8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879" t="19651" r="57177" b="23362"/>
          <a:stretch/>
        </p:blipFill>
        <p:spPr>
          <a:xfrm>
            <a:off x="5178669" y="1623644"/>
            <a:ext cx="2176684" cy="2327250"/>
          </a:xfrm>
          <a:prstGeom prst="rect">
            <a:avLst/>
          </a:prstGeom>
        </p:spPr>
      </p:pic>
      <p:pic>
        <p:nvPicPr>
          <p:cNvPr id="8" name="Picture 7" descr="Établir un plan de maintenance préventive.">
            <a:extLst>
              <a:ext uri="{FF2B5EF4-FFF2-40B4-BE49-F238E27FC236}">
                <a16:creationId xmlns:a16="http://schemas.microsoft.com/office/drawing/2014/main" id="{DE84B4C5-71A1-0CB2-4A61-0765E3472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747" y="1712301"/>
            <a:ext cx="3270738" cy="1836126"/>
          </a:xfrm>
          <a:prstGeom prst="rect">
            <a:avLst/>
          </a:prstGeom>
        </p:spPr>
      </p:pic>
      <p:pic>
        <p:nvPicPr>
          <p:cNvPr id="9" name="Picture 8" descr="L'importance de l'interopérabilité entre les plateformes Internet -  Finance&amp;Gestion">
            <a:extLst>
              <a:ext uri="{FF2B5EF4-FFF2-40B4-BE49-F238E27FC236}">
                <a16:creationId xmlns:a16="http://schemas.microsoft.com/office/drawing/2014/main" id="{895A743A-AD50-AF10-D490-245FCE9BB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6534" y="4214130"/>
            <a:ext cx="3710353" cy="201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79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91666-4429-012D-726C-DBB00503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Modbus TCP vs Modbus RTU : Quelles différences ? | IoT Industriel Blog">
            <a:extLst>
              <a:ext uri="{FF2B5EF4-FFF2-40B4-BE49-F238E27FC236}">
                <a16:creationId xmlns:a16="http://schemas.microsoft.com/office/drawing/2014/main" id="{BE647A90-73E6-453F-C330-C6B9F79B3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942" y="643467"/>
            <a:ext cx="9904115" cy="5571065"/>
          </a:xfrm>
          <a:prstGeom prst="rect">
            <a:avLst/>
          </a:prstGeom>
          <a:ln>
            <a:noFill/>
          </a:ln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6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A2BD1-A5A5-93D5-5FD1-DD402EDD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finet - Wikipedia">
            <a:extLst>
              <a:ext uri="{FF2B5EF4-FFF2-40B4-BE49-F238E27FC236}">
                <a16:creationId xmlns:a16="http://schemas.microsoft.com/office/drawing/2014/main" id="{46E4C937-EFB3-ED53-DD5A-5C5D9F7B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71693"/>
            <a:ext cx="10905066" cy="431461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11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63837-F040-875C-5E88-A861E27E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Qu'est-ce que le protocole EtherCAT">
            <a:extLst>
              <a:ext uri="{FF2B5EF4-FFF2-40B4-BE49-F238E27FC236}">
                <a16:creationId xmlns:a16="http://schemas.microsoft.com/office/drawing/2014/main" id="{DC124B04-C904-516F-BF01-5D344177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7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Qu'est-ce que le protocole OPC-UA ? - informatique Industrielle &amp; IIoT">
            <a:extLst>
              <a:ext uri="{FF2B5EF4-FFF2-40B4-BE49-F238E27FC236}">
                <a16:creationId xmlns:a16="http://schemas.microsoft.com/office/drawing/2014/main" id="{42CFC908-CEC5-1FCE-67BC-302E07E5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656926"/>
            <a:ext cx="10905066" cy="3544146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F5FAE-5BBC-B526-6052-11A033DE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23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5E62C-A304-6E75-488C-5BE17067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1B525D-6C5B-3186-3B24-C8D456A75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7251976"/>
              </p:ext>
            </p:extLst>
          </p:nvPr>
        </p:nvGraphicFramePr>
        <p:xfrm>
          <a:off x="983210" y="880391"/>
          <a:ext cx="10337880" cy="5571066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833323">
                  <a:extLst>
                    <a:ext uri="{9D8B030D-6E8A-4147-A177-3AD203B41FA5}">
                      <a16:colId xmlns:a16="http://schemas.microsoft.com/office/drawing/2014/main" val="3372235634"/>
                    </a:ext>
                  </a:extLst>
                </a:gridCol>
                <a:gridCol w="1593253">
                  <a:extLst>
                    <a:ext uri="{9D8B030D-6E8A-4147-A177-3AD203B41FA5}">
                      <a16:colId xmlns:a16="http://schemas.microsoft.com/office/drawing/2014/main" val="2419814056"/>
                    </a:ext>
                  </a:extLst>
                </a:gridCol>
                <a:gridCol w="1489304">
                  <a:extLst>
                    <a:ext uri="{9D8B030D-6E8A-4147-A177-3AD203B41FA5}">
                      <a16:colId xmlns:a16="http://schemas.microsoft.com/office/drawing/2014/main" val="2787977804"/>
                    </a:ext>
                  </a:extLst>
                </a:gridCol>
                <a:gridCol w="1368805">
                  <a:extLst>
                    <a:ext uri="{9D8B030D-6E8A-4147-A177-3AD203B41FA5}">
                      <a16:colId xmlns:a16="http://schemas.microsoft.com/office/drawing/2014/main" val="1815099874"/>
                    </a:ext>
                  </a:extLst>
                </a:gridCol>
                <a:gridCol w="1606003">
                  <a:extLst>
                    <a:ext uri="{9D8B030D-6E8A-4147-A177-3AD203B41FA5}">
                      <a16:colId xmlns:a16="http://schemas.microsoft.com/office/drawing/2014/main" val="1801751671"/>
                    </a:ext>
                  </a:extLst>
                </a:gridCol>
                <a:gridCol w="2447192">
                  <a:extLst>
                    <a:ext uri="{9D8B030D-6E8A-4147-A177-3AD203B41FA5}">
                      <a16:colId xmlns:a16="http://schemas.microsoft.com/office/drawing/2014/main" val="1833243247"/>
                    </a:ext>
                  </a:extLst>
                </a:gridCol>
              </a:tblGrid>
              <a:tr h="707437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Protocole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Temps réel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lvl="0" algn="ctr" rtl="0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Simplicité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Sécurité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Flexibilité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Usage typique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5822285"/>
                  </a:ext>
                </a:extLst>
              </a:tr>
              <a:tr h="1039048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Modbus RTU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❌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✅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❌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Moyenne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Petits systèmes, </a:t>
                      </a:r>
                      <a:r>
                        <a:rPr lang="fr-FR" sz="2200" kern="1200" err="1">
                          <a:solidFill>
                            <a:srgbClr val="000000"/>
                          </a:solidFill>
                          <a:effectLst/>
                        </a:rPr>
                        <a:t>legacy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69852114"/>
                  </a:ext>
                </a:extLst>
              </a:tr>
              <a:tr h="1039048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Modbus TCP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❌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✅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❌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Moyenne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 err="1">
                          <a:solidFill>
                            <a:srgbClr val="000000"/>
                          </a:solidFill>
                          <a:effectLst/>
                        </a:rPr>
                        <a:t>Supervison</a:t>
                      </a: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 simple, capteurs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36787033"/>
                  </a:ext>
                </a:extLst>
              </a:tr>
              <a:tr h="1039048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 err="1">
                          <a:solidFill>
                            <a:srgbClr val="000000"/>
                          </a:solidFill>
                          <a:effectLst/>
                        </a:rPr>
                        <a:t>Profinet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✅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Moyenne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Moyenne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Bonne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Usines Siemens, automation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702630"/>
                  </a:ext>
                </a:extLst>
              </a:tr>
              <a:tr h="707437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 err="1">
                          <a:solidFill>
                            <a:srgbClr val="000000"/>
                          </a:solidFill>
                          <a:effectLst/>
                        </a:rPr>
                        <a:t>EtherCAT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✅✅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❌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Moyenne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Très bonne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Robotique, CNC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32771841"/>
                  </a:ext>
                </a:extLst>
              </a:tr>
              <a:tr h="1039048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OPC-UA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❌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❌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✅✅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✅✅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fr-FR" sz="2200" kern="1200">
                          <a:solidFill>
                            <a:srgbClr val="000000"/>
                          </a:solidFill>
                          <a:effectLst/>
                        </a:rPr>
                        <a:t>Industrie 4.0, supervision</a:t>
                      </a:r>
                      <a:endParaRPr lang="fr-FR" sz="22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55897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864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6D4AD-DCD0-AB75-58C5-42ABD01FA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53ADD9-4B7E-8EE3-01E3-4E80A16E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fr-FR"/>
              <a:t>Différences entre OT et IT</a:t>
            </a:r>
          </a:p>
        </p:txBody>
      </p:sp>
      <p:pic>
        <p:nvPicPr>
          <p:cNvPr id="5" name="Espace réservé du contenu 4" descr="Une image contenant cercl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9A7CE19C-B32E-F7AB-E9AC-F447667A2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14" b="8757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866196E8-B354-B58D-E085-0E81B15D3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77739"/>
            <a:ext cx="6897626" cy="1399223"/>
          </a:xfrm>
        </p:spPr>
        <p:txBody>
          <a:bodyPr anchor="ctr">
            <a:normAutofit/>
          </a:bodyPr>
          <a:lstStyle/>
          <a:p>
            <a:endParaRPr lang="en-US" sz="22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D6E5D-39A7-C60F-5D8F-E05B6278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/>
              <a:pPr>
                <a:spcAft>
                  <a:spcPts val="600"/>
                </a:spcAft>
              </a:pPr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28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85E2A-2F57-2F24-0B84-C398B520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0A2D4-3996-2476-438E-9260A93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>
                <a:ea typeface="+mj-lt"/>
                <a:cs typeface="+mj-lt"/>
              </a:rPr>
              <a:t>Differences OT / IT</a:t>
            </a:r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F1513-A31D-4F54-F372-3C05F74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3254" y="6356350"/>
            <a:ext cx="247749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fr-FR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1F4DA85-7202-B094-738A-4D209A3CDA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756376"/>
              </p:ext>
            </p:extLst>
          </p:nvPr>
        </p:nvGraphicFramePr>
        <p:xfrm>
          <a:off x="1277942" y="1926266"/>
          <a:ext cx="9636117" cy="435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137">
                  <a:extLst>
                    <a:ext uri="{9D8B030D-6E8A-4147-A177-3AD203B41FA5}">
                      <a16:colId xmlns:a16="http://schemas.microsoft.com/office/drawing/2014/main" val="1139623562"/>
                    </a:ext>
                  </a:extLst>
                </a:gridCol>
                <a:gridCol w="4010747">
                  <a:extLst>
                    <a:ext uri="{9D8B030D-6E8A-4147-A177-3AD203B41FA5}">
                      <a16:colId xmlns:a16="http://schemas.microsoft.com/office/drawing/2014/main" val="4048072742"/>
                    </a:ext>
                  </a:extLst>
                </a:gridCol>
                <a:gridCol w="3485233">
                  <a:extLst>
                    <a:ext uri="{9D8B030D-6E8A-4147-A177-3AD203B41FA5}">
                      <a16:colId xmlns:a16="http://schemas.microsoft.com/office/drawing/2014/main" val="571303514"/>
                    </a:ext>
                  </a:extLst>
                </a:gridCol>
              </a:tblGrid>
              <a:tr h="3511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>
                          <a:latin typeface="Aptos"/>
                        </a:rPr>
                        <a:t>Aspect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0" i="0" u="none" strike="noStrike" noProof="0">
                          <a:latin typeface="Aptos"/>
                        </a:rPr>
                        <a:t>Technologies Opérationnelles (OT)</a:t>
                      </a:r>
                      <a:endParaRPr lang="fr-FR" sz="1600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0" i="0" u="none" strike="noStrike" noProof="0">
                          <a:latin typeface="Aptos"/>
                        </a:rPr>
                        <a:t>Technologies de l'Information (IT)</a:t>
                      </a:r>
                      <a:endParaRPr lang="fr-FR" sz="1600"/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1710437139"/>
                  </a:ext>
                </a:extLst>
              </a:tr>
              <a:tr h="590581">
                <a:tc>
                  <a:txBody>
                    <a:bodyPr/>
                    <a:lstStyle/>
                    <a:p>
                      <a:r>
                        <a:rPr lang="fr-FR" sz="1600" b="1" i="0" u="none" strike="noStrike" noProof="0">
                          <a:latin typeface="Aptos"/>
                        </a:rPr>
                        <a:t>Rôle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Gérer et contrôler les processus physiques  </a:t>
                      </a:r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Traiter, Stocker et transmettre des données</a:t>
                      </a:r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3314397553"/>
                  </a:ext>
                </a:extLst>
              </a:tr>
              <a:tr h="5905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>
                          <a:latin typeface="Aptos"/>
                        </a:rPr>
                        <a:t>Objectif Principal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Optimiser l'efficacité des opérations physiques </a:t>
                      </a:r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Assurer la gestion des informations et la communication</a:t>
                      </a:r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615369339"/>
                  </a:ext>
                </a:extLst>
              </a:tr>
              <a:tr h="5905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>
                          <a:latin typeface="Aptos"/>
                        </a:rPr>
                        <a:t>Types de Systèmes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PLC, SCADA, DCS</a:t>
                      </a:r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Serveur, Base de données, système de gestion</a:t>
                      </a:r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4227688795"/>
                  </a:ext>
                </a:extLst>
              </a:tr>
              <a:tr h="5905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>
                          <a:latin typeface="Aptos"/>
                        </a:rPr>
                        <a:t>Priorités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Disponibilité et fiabilité des systèmes</a:t>
                      </a:r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Confidentialité, intégrité, et disponibilité des données  </a:t>
                      </a:r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2741510127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>
                          <a:latin typeface="Aptos"/>
                        </a:rPr>
                        <a:t>Environnement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Usine, infrastructures critique </a:t>
                      </a:r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Bureaux, Centre de données </a:t>
                      </a:r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4166213022"/>
                  </a:ext>
                </a:extLst>
              </a:tr>
              <a:tr h="59058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>
                          <a:latin typeface="Aptos"/>
                        </a:rPr>
                        <a:t>Cycle de Vie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Long, avec des mises à jour peu fréquentes</a:t>
                      </a:r>
                      <a:endParaRPr lang="fr-FR" sz="1600" err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r>
                        <a:rPr lang="fr-FR" sz="1600"/>
                        <a:t>Court, mises à jour fréquentes</a:t>
                      </a:r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1781645730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>
                          <a:latin typeface="Aptos"/>
                        </a:rPr>
                        <a:t>Protocoles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/>
                        <a:t>Modbus, Profibus, OPC UA</a:t>
                      </a:r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/>
                        <a:t>HTTP, FTP, TCP/IP</a:t>
                      </a:r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3234766664"/>
                  </a:ext>
                </a:extLst>
              </a:tr>
              <a:tr h="35115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 b="1" i="0" u="none" strike="noStrike" noProof="0">
                          <a:latin typeface="Aptos"/>
                        </a:rPr>
                        <a:t>Sécurité</a:t>
                      </a:r>
                      <a:endParaRPr lang="fr-FR" sz="1600" b="1"/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/>
                        <a:t>Sécurité physique et intégrité des données</a:t>
                      </a:r>
                    </a:p>
                  </a:txBody>
                  <a:tcPr marL="79808" marR="79808" marT="39904" marB="39904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fr-FR" sz="1600"/>
                        <a:t>Sécurité des données </a:t>
                      </a:r>
                    </a:p>
                  </a:txBody>
                  <a:tcPr marL="79808" marR="79808" marT="39904" marB="39904"/>
                </a:tc>
                <a:extLst>
                  <a:ext uri="{0D108BD9-81ED-4DB2-BD59-A6C34878D82A}">
                    <a16:rowId xmlns:a16="http://schemas.microsoft.com/office/drawing/2014/main" val="603737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156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33474-9593-E8C2-B8AB-77DF372C4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7AEC5F-8A5B-E4B6-2A13-6E6CB2467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 kern="1200">
                <a:latin typeface="+mj-lt"/>
                <a:ea typeface="+mj-ea"/>
                <a:cs typeface="+mj-cs"/>
              </a:rPr>
              <a:t>Cas </a:t>
            </a:r>
            <a:r>
              <a:rPr lang="en-US" sz="4600" kern="1200" err="1">
                <a:latin typeface="+mj-lt"/>
                <a:ea typeface="+mj-ea"/>
                <a:cs typeface="+mj-cs"/>
              </a:rPr>
              <a:t>d'usage</a:t>
            </a:r>
            <a:r>
              <a:rPr lang="en-US" sz="4600" kern="1200">
                <a:latin typeface="+mj-lt"/>
                <a:ea typeface="+mj-ea"/>
                <a:cs typeface="+mj-cs"/>
              </a:rPr>
              <a:t> </a:t>
            </a:r>
            <a:r>
              <a:rPr lang="en-US" sz="4600"/>
              <a:t>d'un</a:t>
            </a:r>
            <a:r>
              <a:rPr lang="en-US" sz="4600" kern="1200">
                <a:latin typeface="+mj-lt"/>
                <a:ea typeface="+mj-ea"/>
                <a:cs typeface="+mj-cs"/>
              </a:rPr>
              <a:t> </a:t>
            </a:r>
            <a:r>
              <a:rPr lang="en-US" sz="4600" kern="1200" err="1">
                <a:latin typeface="+mj-lt"/>
                <a:ea typeface="+mj-ea"/>
                <a:cs typeface="+mj-cs"/>
              </a:rPr>
              <a:t>système</a:t>
            </a:r>
            <a:r>
              <a:rPr lang="en-US" sz="4600" kern="1200">
                <a:latin typeface="+mj-lt"/>
                <a:ea typeface="+mj-ea"/>
                <a:cs typeface="+mj-cs"/>
              </a:rPr>
              <a:t> </a:t>
            </a:r>
            <a:r>
              <a:rPr lang="en-US" sz="4600" kern="1200" err="1">
                <a:latin typeface="+mj-lt"/>
                <a:ea typeface="+mj-ea"/>
                <a:cs typeface="+mj-cs"/>
              </a:rPr>
              <a:t>industriel</a:t>
            </a:r>
            <a:r>
              <a:rPr lang="en-US" sz="4600" kern="1200">
                <a:latin typeface="+mj-lt"/>
                <a:ea typeface="+mj-ea"/>
                <a:cs typeface="+mj-cs"/>
              </a:rPr>
              <a:t> 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texte,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2649B5DC-3048-1D6F-E370-180722C70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6041" y="666728"/>
            <a:ext cx="4768902" cy="54657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F63C7-F19C-1A19-972F-66666A39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88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20D12-43BA-BE1A-7B32-D59CA883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65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>
                <a:ea typeface="+mj-lt"/>
                <a:cs typeface="+mj-lt"/>
              </a:rPr>
              <a:t>BADREDDINE</a:t>
            </a:r>
            <a:br>
              <a:rPr lang="fr-FR" sz="2000">
                <a:ea typeface="+mj-lt"/>
                <a:cs typeface="+mj-lt"/>
              </a:rPr>
            </a:br>
            <a:r>
              <a:rPr lang="fr-FR" sz="2000">
                <a:ea typeface="+mj-lt"/>
                <a:cs typeface="+mj-lt"/>
              </a:rPr>
              <a:t>### 👤 **Intervenant 4 – La convergence OT/IT**</a:t>
            </a:r>
            <a:endParaRPr lang="fr-FR" sz="2000"/>
          </a:p>
          <a:p>
            <a:endParaRPr lang="fr-FR" sz="2000"/>
          </a:p>
          <a:p>
            <a:r>
              <a:rPr lang="fr-FR" sz="2000">
                <a:ea typeface="+mj-lt"/>
                <a:cs typeface="+mj-lt"/>
              </a:rPr>
              <a:t>**Durée :** 10 min</a:t>
            </a:r>
            <a:endParaRPr lang="fr-FR" sz="2000"/>
          </a:p>
          <a:p>
            <a:r>
              <a:rPr lang="fr-FR" sz="2000">
                <a:ea typeface="+mj-lt"/>
                <a:cs typeface="+mj-lt"/>
              </a:rPr>
              <a:t>**Objectif :** expliquer pourquoi et comment ces deux univers se rapprochent</a:t>
            </a:r>
            <a:endParaRPr lang="fr-FR" sz="2000"/>
          </a:p>
          <a:p>
            <a:r>
              <a:rPr lang="fr-FR" sz="2000">
                <a:ea typeface="+mj-lt"/>
                <a:cs typeface="+mj-lt"/>
              </a:rPr>
              <a:t>**Contenu :**</a:t>
            </a:r>
            <a:endParaRPr lang="fr-FR" sz="2000"/>
          </a:p>
          <a:p>
            <a:endParaRPr lang="fr-FR" sz="2000"/>
          </a:p>
          <a:p>
            <a:r>
              <a:rPr lang="fr-FR" sz="2000">
                <a:ea typeface="+mj-lt"/>
                <a:cs typeface="+mj-lt"/>
              </a:rPr>
              <a:t>* Tendances modernes : supervision à distance, Industrie 4.0</a:t>
            </a:r>
            <a:endParaRPr lang="fr-FR" sz="2000"/>
          </a:p>
          <a:p>
            <a:r>
              <a:rPr lang="fr-FR" sz="2000">
                <a:ea typeface="+mj-lt"/>
                <a:cs typeface="+mj-lt"/>
              </a:rPr>
              <a:t>* Cas typiques de convergence :</a:t>
            </a:r>
            <a:endParaRPr lang="fr-FR" sz="2000"/>
          </a:p>
          <a:p>
            <a:endParaRPr lang="fr-FR" sz="2000"/>
          </a:p>
          <a:p>
            <a:r>
              <a:rPr lang="fr-FR" sz="2000">
                <a:ea typeface="+mj-lt"/>
                <a:cs typeface="+mj-lt"/>
              </a:rPr>
              <a:t>  * Automates reliés à un réseau d’entreprise</a:t>
            </a:r>
            <a:endParaRPr lang="fr-FR" sz="2000"/>
          </a:p>
          <a:p>
            <a:r>
              <a:rPr lang="fr-FR" sz="2000">
                <a:ea typeface="+mj-lt"/>
                <a:cs typeface="+mj-lt"/>
              </a:rPr>
              <a:t>  * Collecte de données pour l’analyse (monitoring, production)</a:t>
            </a:r>
            <a:endParaRPr lang="fr-FR" sz="2000"/>
          </a:p>
          <a:p>
            <a:r>
              <a:rPr lang="fr-FR" sz="2000">
                <a:ea typeface="+mj-lt"/>
                <a:cs typeface="+mj-lt"/>
              </a:rPr>
              <a:t>* Intérêts : pilotage global, maintenance prédictive, performance</a:t>
            </a:r>
            <a:endParaRPr lang="fr-FR" sz="2000"/>
          </a:p>
          <a:p>
            <a:r>
              <a:rPr lang="fr-FR" sz="2000">
                <a:ea typeface="+mj-lt"/>
                <a:cs typeface="+mj-lt"/>
              </a:rPr>
              <a:t>* Défis : intégration, compatibilité, organisation des flux</a:t>
            </a:r>
            <a:endParaRPr lang="fr-FR" sz="200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189D723-231C-B901-4CD7-FA6B8F11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21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84AB1B8-B759-50CC-221E-FF036DC8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4C2B7D-1D7A-FD73-B779-87AE4076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>
                <a:latin typeface="Aptos Display"/>
              </a:rPr>
              <a:t>Introduction aux systèmes industriels</a:t>
            </a:r>
            <a:endParaRPr lang="fr-FR" sz="2400"/>
          </a:p>
          <a:p>
            <a:r>
              <a:rPr lang="fr-FR" sz="2400">
                <a:latin typeface="Aptos Display"/>
              </a:rPr>
              <a:t>Protocoles industriels</a:t>
            </a:r>
          </a:p>
          <a:p>
            <a:r>
              <a:rPr lang="fr-FR" sz="2400">
                <a:latin typeface="Aptos Display"/>
              </a:rPr>
              <a:t>Différences entre OT et IT</a:t>
            </a:r>
          </a:p>
          <a:p>
            <a:r>
              <a:rPr lang="fr-FR" sz="2400">
                <a:latin typeface="Aptos Display"/>
              </a:rPr>
              <a:t>Convergence entre OT et IT</a:t>
            </a:r>
          </a:p>
          <a:p>
            <a:r>
              <a:rPr lang="fr-FR" sz="2400">
                <a:latin typeface="Aptos Display"/>
              </a:rPr>
              <a:t>Modèle PURDUE</a:t>
            </a:r>
          </a:p>
          <a:p>
            <a:endParaRPr lang="fr-FR" sz="2400">
              <a:latin typeface="Aptos Display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09713E1-1D6B-337C-2BC5-527EE0FB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83496" y="4892040"/>
            <a:ext cx="1673352" cy="1005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7C6CCC6-2BE5-4E42-96A4-D1E8E81A3D8E}" type="slidenum">
              <a:rPr lang="fr-FR" sz="66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fr-FR" sz="66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71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Le rôle des automates dans l'IoT industriel - KnowHow">
            <a:extLst>
              <a:ext uri="{FF2B5EF4-FFF2-40B4-BE49-F238E27FC236}">
                <a16:creationId xmlns:a16="http://schemas.microsoft.com/office/drawing/2014/main" id="{E0229F3F-C1FE-9FBB-B943-569806B7D0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19490" r="4564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72E65B7-6342-C320-2B92-C041972E8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3357"/>
            <a:ext cx="10165218" cy="1440844"/>
          </a:xfrm>
        </p:spPr>
        <p:txBody>
          <a:bodyPr anchor="b">
            <a:normAutofit/>
          </a:bodyPr>
          <a:lstStyle/>
          <a:p>
            <a:r>
              <a:rPr lang="fr-FR" sz="4000" b="1">
                <a:solidFill>
                  <a:srgbClr val="FFFFFF"/>
                </a:solidFill>
                <a:latin typeface="Aharoni"/>
                <a:ea typeface="+mj-lt"/>
                <a:cs typeface="+mj-lt"/>
              </a:rPr>
              <a:t>Convergence OT/IT : vers une industrie connectée et intelligente</a:t>
            </a:r>
            <a:endParaRPr lang="fr-FR" sz="4000" b="1">
              <a:solidFill>
                <a:srgbClr val="FFFFFF"/>
              </a:solidFill>
              <a:latin typeface="Aharoni"/>
              <a:cs typeface="Aharoni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038633-EA1E-4083-A153-AFB24DC45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556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Logiciel de gestion (réseau OT, objets IoT..)">
            <a:extLst>
              <a:ext uri="{FF2B5EF4-FFF2-40B4-BE49-F238E27FC236}">
                <a16:creationId xmlns:a16="http://schemas.microsoft.com/office/drawing/2014/main" id="{908B5BFC-B22A-9729-3987-A35A78721E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5927" r="6280" b="-1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8F7E0D7-CF2C-BC53-839F-82124B012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  <a:ea typeface="+mj-lt"/>
                <a:cs typeface="+mj-lt"/>
              </a:rPr>
              <a:t>Pourquoi la convergence ?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8C352A9D-8AF9-0870-E427-4C8F20AA4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9785"/>
            <a:ext cx="4619621" cy="395717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La venue de l'industrie 4.0 :</a:t>
            </a:r>
          </a:p>
          <a:p>
            <a:r>
              <a:rPr lang="en-US" sz="2000">
                <a:solidFill>
                  <a:srgbClr val="FFFFFF"/>
                </a:solidFill>
              </a:rPr>
              <a:t>La supervision a distance</a:t>
            </a:r>
          </a:p>
          <a:p>
            <a:r>
              <a:rPr lang="en-US" sz="2000">
                <a:solidFill>
                  <a:srgbClr val="FFFFFF"/>
                </a:solidFill>
              </a:rPr>
              <a:t>La maintenance prédictive </a:t>
            </a:r>
          </a:p>
          <a:p>
            <a:r>
              <a:rPr lang="en-US" sz="2000">
                <a:solidFill>
                  <a:srgbClr val="FFFFFF"/>
                </a:solidFill>
              </a:rPr>
              <a:t>Le Pilotage global</a:t>
            </a:r>
          </a:p>
        </p:txBody>
      </p:sp>
      <p:pic>
        <p:nvPicPr>
          <p:cNvPr id="5" name="Espace réservé du contenu 4" descr="Industrie 4.0: Was ist das? | Mindlogistik">
            <a:extLst>
              <a:ext uri="{FF2B5EF4-FFF2-40B4-BE49-F238E27FC236}">
                <a16:creationId xmlns:a16="http://schemas.microsoft.com/office/drawing/2014/main" id="{2D101FC3-83D2-6817-0116-EC5AF4BD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49" r="19689" b="1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D3583A-1382-D7AF-5067-5A11D007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21</a:t>
            </a:fld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00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E78AC-FC2A-28C8-B22B-26FB9A05D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6257"/>
            <a:ext cx="6926703" cy="8041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Qu’est-ce que l’Industrie 4.0 ?</a:t>
            </a:r>
          </a:p>
        </p:txBody>
      </p:sp>
      <p:pic>
        <p:nvPicPr>
          <p:cNvPr id="26" name="Espace réservé du contenu 25" descr="Smart Manufacturing | Industrie 4.0 dans l'électronique | Cadlog">
            <a:extLst>
              <a:ext uri="{FF2B5EF4-FFF2-40B4-BE49-F238E27FC236}">
                <a16:creationId xmlns:a16="http://schemas.microsoft.com/office/drawing/2014/main" id="{2A9B714C-FE0F-DB77-1507-CAB9BA8FF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915" r="5" b="5"/>
          <a:stretch/>
        </p:blipFill>
        <p:spPr>
          <a:xfrm>
            <a:off x="20" y="10"/>
            <a:ext cx="12191980" cy="5279933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0E76F6F3-F5F0-B26D-1B63-73AD0299B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5193518"/>
            <a:ext cx="12207200" cy="123363"/>
            <a:chOff x="-5025" y="6737718"/>
            <a:chExt cx="12207200" cy="12336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BC84BA2-BCC1-89D4-5592-8B2364E6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9C4FA24-7C12-A16B-31C2-891750171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4918401-05B6-ED3A-2A69-9C40DE4C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C6CCC6-2BE5-4E42-96A4-D1E8E81A3D8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76825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2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66B4673-9B3F-032C-A3C1-7AC81654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Cas de Convergence</a:t>
            </a:r>
          </a:p>
        </p:txBody>
      </p:sp>
      <p:pic>
        <p:nvPicPr>
          <p:cNvPr id="8" name="Espace réservé du contenu 7" descr="IT vs OT: How Information Technology and Operational Technology Differ |  OnLogic">
            <a:extLst>
              <a:ext uri="{FF2B5EF4-FFF2-40B4-BE49-F238E27FC236}">
                <a16:creationId xmlns:a16="http://schemas.microsoft.com/office/drawing/2014/main" id="{B167FC52-F1EA-A6CC-2EA0-124B7E340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742" b="10077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A0314E-B45E-105C-331F-58CA1905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C6CCC6-2BE5-4E42-96A4-D1E8E81A3D8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7031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D15C7-9FD3-6DAB-F995-E7302D5CB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fr-FR" sz="3600" b="1"/>
              <a:t>Automates connectés à un réseau d’entreprise</a:t>
            </a:r>
            <a:endParaRPr lang="fr-FR" sz="3600"/>
          </a:p>
        </p:txBody>
      </p:sp>
      <p:pic>
        <p:nvPicPr>
          <p:cNvPr id="5" name="Espace réservé du contenu 4" descr="Une image contenant texte, personne, Appareils électroniques, Ingénierie électronique&#10;&#10;Le contenu généré par l’IA peut être incorrect.">
            <a:extLst>
              <a:ext uri="{FF2B5EF4-FFF2-40B4-BE49-F238E27FC236}">
                <a16:creationId xmlns:a16="http://schemas.microsoft.com/office/drawing/2014/main" id="{CF52993B-2563-5F01-D2CD-A113694CE9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122" b="2400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B13AC7-845A-CEC8-0FC5-8575228E5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Les automates ne </a:t>
            </a:r>
            <a:r>
              <a:rPr lang="en-US" sz="1800" err="1">
                <a:ea typeface="+mn-lt"/>
                <a:cs typeface="+mn-lt"/>
              </a:rPr>
              <a:t>sont</a:t>
            </a:r>
            <a:r>
              <a:rPr lang="en-US" sz="1800">
                <a:ea typeface="+mn-lt"/>
                <a:cs typeface="+mn-lt"/>
              </a:rPr>
              <a:t> plus </a:t>
            </a:r>
            <a:r>
              <a:rPr lang="en-US" sz="1800" err="1">
                <a:ea typeface="+mn-lt"/>
                <a:cs typeface="+mn-lt"/>
              </a:rPr>
              <a:t>isolés</a:t>
            </a:r>
            <a:r>
              <a:rPr lang="en-US" sz="1800">
                <a:ea typeface="+mn-lt"/>
                <a:cs typeface="+mn-lt"/>
              </a:rPr>
              <a:t> : </a:t>
            </a:r>
            <a:r>
              <a:rPr lang="en-US" sz="1800" err="1">
                <a:ea typeface="+mn-lt"/>
                <a:cs typeface="+mn-lt"/>
              </a:rPr>
              <a:t>ils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communiquent</a:t>
            </a:r>
            <a:r>
              <a:rPr lang="en-US" sz="1800">
                <a:ea typeface="+mn-lt"/>
                <a:cs typeface="+mn-lt"/>
              </a:rPr>
              <a:t> avec le </a:t>
            </a:r>
            <a:r>
              <a:rPr lang="en-US" sz="1800" err="1">
                <a:ea typeface="+mn-lt"/>
                <a:cs typeface="+mn-lt"/>
              </a:rPr>
              <a:t>système</a:t>
            </a:r>
            <a:r>
              <a:rPr lang="en-US" sz="180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d’information</a:t>
            </a:r>
            <a:r>
              <a:rPr lang="en-US" sz="1800">
                <a:ea typeface="+mn-lt"/>
                <a:cs typeface="+mn-lt"/>
              </a:rPr>
              <a:t>.</a:t>
            </a:r>
            <a:endParaRPr lang="en-US" sz="18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8FD174-1907-71B0-11A2-1775DC65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4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fr-F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546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Factory Monitoring: Unlocking Process and Production Visibility">
            <a:extLst>
              <a:ext uri="{FF2B5EF4-FFF2-40B4-BE49-F238E27FC236}">
                <a16:creationId xmlns:a16="http://schemas.microsoft.com/office/drawing/2014/main" id="{9E78E41D-51CD-ACE9-61D8-8C785C6BEF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5" r="44476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9995A5-C60C-E83B-41C8-89DD352CB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fr-FR" sz="4000">
                <a:ea typeface="+mj-lt"/>
                <a:cs typeface="+mj-lt"/>
              </a:rPr>
              <a:t>Collecte de données pour l’analyse</a:t>
            </a:r>
            <a:endParaRPr lang="fr-FR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321667-5302-DFE9-B28B-7B81F663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Des données OT </a:t>
            </a:r>
            <a:r>
              <a:rPr lang="en-US" sz="2000" err="1">
                <a:ea typeface="+mn-lt"/>
                <a:cs typeface="+mn-lt"/>
              </a:rPr>
              <a:t>analysées</a:t>
            </a:r>
            <a:r>
              <a:rPr lang="en-US" sz="2000">
                <a:ea typeface="+mn-lt"/>
                <a:cs typeface="+mn-lt"/>
              </a:rPr>
              <a:t> par </a:t>
            </a:r>
            <a:r>
              <a:rPr lang="en-US" sz="2000" err="1">
                <a:ea typeface="+mn-lt"/>
                <a:cs typeface="+mn-lt"/>
              </a:rPr>
              <a:t>l’IT</a:t>
            </a:r>
            <a:r>
              <a:rPr lang="en-US" sz="2000">
                <a:ea typeface="+mn-lt"/>
                <a:cs typeface="+mn-lt"/>
              </a:rPr>
              <a:t> pour </a:t>
            </a:r>
            <a:r>
              <a:rPr lang="en-US" sz="2000" err="1">
                <a:ea typeface="+mn-lt"/>
                <a:cs typeface="+mn-lt"/>
              </a:rPr>
              <a:t>surveiller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optimiser</a:t>
            </a:r>
            <a:r>
              <a:rPr lang="en-US" sz="2000">
                <a:ea typeface="+mn-lt"/>
                <a:cs typeface="+mn-lt"/>
              </a:rPr>
              <a:t>, et tracer les </a:t>
            </a:r>
            <a:r>
              <a:rPr lang="en-US" sz="2000" err="1">
                <a:ea typeface="+mn-lt"/>
                <a:cs typeface="+mn-lt"/>
              </a:rPr>
              <a:t>opérations</a:t>
            </a:r>
            <a:r>
              <a:rPr lang="en-US" sz="2000">
                <a:ea typeface="+mn-lt"/>
                <a:cs typeface="+mn-lt"/>
              </a:rPr>
              <a:t>. </a:t>
            </a:r>
            <a:endParaRPr lang="en-US" sz="20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62DB55-0B9E-FEC7-2424-0BD03377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090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CEDEFE-769C-1922-58FC-ADEA7CE4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fr-FR" sz="4000">
                <a:ea typeface="+mj-lt"/>
                <a:cs typeface="+mj-lt"/>
              </a:rPr>
              <a:t>Intérêts de la convergence</a:t>
            </a:r>
            <a:endParaRPr lang="fr-FR" sz="40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43A93-9E9B-908E-0B51-11BA58BCD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/>
              <a:t>Vision Globale </a:t>
            </a:r>
            <a:endParaRPr lang="en-US" sz="2000"/>
          </a:p>
          <a:p>
            <a:r>
              <a:rPr lang="fr-FR" sz="2000"/>
              <a:t>Réduction des Pannes</a:t>
            </a:r>
            <a:endParaRPr lang="en-US" sz="2000"/>
          </a:p>
          <a:p>
            <a:r>
              <a:rPr lang="fr-FR" sz="2000"/>
              <a:t>Optimisation continue</a:t>
            </a:r>
            <a:endParaRPr lang="en-US" sz="2000"/>
          </a:p>
          <a:p>
            <a:endParaRPr lang="fr-FR" sz="2000"/>
          </a:p>
          <a:p>
            <a:endParaRPr lang="fr-FR" sz="2000"/>
          </a:p>
        </p:txBody>
      </p:sp>
      <p:pic>
        <p:nvPicPr>
          <p:cNvPr id="5" name="Image 4" descr="IT-OT Convergence in Oil &amp; Gas: Top Strategies &amp; Benefits">
            <a:extLst>
              <a:ext uri="{FF2B5EF4-FFF2-40B4-BE49-F238E27FC236}">
                <a16:creationId xmlns:a16="http://schemas.microsoft.com/office/drawing/2014/main" id="{30E13957-86B6-0546-B50E-8A3B91966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73" y="3190069"/>
            <a:ext cx="8606861" cy="3076953"/>
          </a:xfrm>
          <a:prstGeom prst="rect">
            <a:avLst/>
          </a:prstGeom>
          <a:effectLst/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909DF1-25FE-1FA3-264B-33D5FFF1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319938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fr-FR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26</a:t>
            </a:fld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7575D-D1D8-0508-779B-DE6900FB8563}"/>
              </a:ext>
            </a:extLst>
          </p:cNvPr>
          <p:cNvSpPr/>
          <p:nvPr/>
        </p:nvSpPr>
        <p:spPr>
          <a:xfrm>
            <a:off x="6268719" y="4724400"/>
            <a:ext cx="660400" cy="68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2C4B4-330F-9319-1DA2-C98E62FCBC46}"/>
              </a:ext>
            </a:extLst>
          </p:cNvPr>
          <p:cNvSpPr/>
          <p:nvPr/>
        </p:nvSpPr>
        <p:spPr>
          <a:xfrm>
            <a:off x="5130798" y="4968239"/>
            <a:ext cx="1798451" cy="680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942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2387EC9-C0BF-737E-9D9F-5B203FE4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Défis à relever</a:t>
            </a:r>
          </a:p>
        </p:txBody>
      </p:sp>
      <p:pic>
        <p:nvPicPr>
          <p:cNvPr id="5" name="Espace réservé du contenu 4" descr="Benefits and challenges of IT/OT convergence | TechTarget">
            <a:extLst>
              <a:ext uri="{FF2B5EF4-FFF2-40B4-BE49-F238E27FC236}">
                <a16:creationId xmlns:a16="http://schemas.microsoft.com/office/drawing/2014/main" id="{372404F9-CB78-7E3C-01A6-CB9ECF0C3B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48748"/>
            <a:ext cx="6780700" cy="515817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7ADA42-DDCA-33F3-B185-9F9BBAF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615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CD595-D54E-9A60-3F64-32100725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/>
              <a:t>Le modèle PURDUE</a:t>
            </a:r>
          </a:p>
          <a:p>
            <a:endParaRPr lang="fr-FR" sz="720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6C3FB-D729-AED7-3FC6-D50883891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>
                <a:ea typeface="+mn-lt"/>
                <a:cs typeface="+mn-lt"/>
              </a:rPr>
              <a:t>PURDUE =&gt; Norme ISA-95</a:t>
            </a:r>
          </a:p>
          <a:p>
            <a:r>
              <a:rPr lang="fr-FR" sz="2400">
                <a:ea typeface="+mn-lt"/>
                <a:cs typeface="+mn-lt"/>
              </a:rPr>
              <a:t>Hiérarchie en couches</a:t>
            </a:r>
          </a:p>
          <a:p>
            <a:endParaRPr lang="fr-FR" sz="2400"/>
          </a:p>
          <a:p>
            <a:r>
              <a:rPr lang="fr-FR" sz="2400"/>
              <a:t>Structurer - Localiser - Communication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E7231A-181F-4EB2-2AFC-E1C4C9B9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16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25693-940E-C9F0-34FE-666FF24E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48" y="-190938"/>
            <a:ext cx="3715797" cy="522510"/>
          </a:xfrm>
        </p:spPr>
        <p:txBody>
          <a:bodyPr anchor="b">
            <a:normAutofit/>
          </a:bodyPr>
          <a:lstStyle/>
          <a:p>
            <a:r>
              <a:rPr lang="fr-FR" sz="1400"/>
              <a:t>Le modèle PURDUE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6828CC-F1CD-F168-A588-BEC985A4A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29</a:t>
            </a:fld>
            <a:endParaRPr lang="fr-FR"/>
          </a:p>
        </p:txBody>
      </p:sp>
      <p:pic>
        <p:nvPicPr>
          <p:cNvPr id="4" name="Image 3" descr="Une image contenant texte, capture d’écran, logiciel, nombre&#10;&#10;Le contenu généré par l’IA peut être incorrect.">
            <a:extLst>
              <a:ext uri="{FF2B5EF4-FFF2-40B4-BE49-F238E27FC236}">
                <a16:creationId xmlns:a16="http://schemas.microsoft.com/office/drawing/2014/main" id="{E8AB7AE4-E804-FF0E-2CCF-6F33FA5F4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240" y="205283"/>
            <a:ext cx="8478610" cy="64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4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B8CBF-2AC0-9C4C-5C79-E2A2E4D66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706" y="1252631"/>
            <a:ext cx="10515600" cy="386257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sz="2000">
                <a:ea typeface="+mj-lt"/>
                <a:cs typeface="+mj-lt"/>
              </a:rPr>
              <a:t>NASSER</a:t>
            </a:r>
            <a:br>
              <a:rPr lang="fr-FR" sz="2000">
                <a:ea typeface="+mj-lt"/>
                <a:cs typeface="+mj-lt"/>
              </a:rPr>
            </a:br>
            <a:br>
              <a:rPr lang="fr-FR" sz="2000">
                <a:ea typeface="+mj-lt"/>
                <a:cs typeface="+mj-lt"/>
              </a:rPr>
            </a:br>
            <a:r>
              <a:rPr lang="fr-FR" sz="2000">
                <a:ea typeface="+mj-lt"/>
                <a:cs typeface="+mj-lt"/>
              </a:rPr>
              <a:t>Introduction aux systèmes industriels (Vue d’ensemble)</a:t>
            </a:r>
          </a:p>
          <a:p>
            <a:endParaRPr lang="fr-FR" sz="2000"/>
          </a:p>
          <a:p>
            <a:r>
              <a:rPr lang="fr-FR" sz="2000">
                <a:ea typeface="+mj-lt"/>
                <a:cs typeface="+mj-lt"/>
              </a:rPr>
              <a:t>Objectif : poser les bases techniques</a:t>
            </a:r>
          </a:p>
          <a:p>
            <a:r>
              <a:rPr lang="fr-FR" sz="2000">
                <a:ea typeface="+mj-lt"/>
                <a:cs typeface="+mj-lt"/>
              </a:rPr>
              <a:t>Contenu :</a:t>
            </a:r>
            <a:br>
              <a:rPr lang="fr-FR" sz="2000">
                <a:ea typeface="+mj-lt"/>
                <a:cs typeface="+mj-lt"/>
              </a:rPr>
            </a:br>
            <a:endParaRPr lang="fr-FR" sz="2000">
              <a:ea typeface="+mj-lt"/>
              <a:cs typeface="+mj-lt"/>
            </a:endParaRPr>
          </a:p>
          <a:p>
            <a:r>
              <a:rPr lang="fr-FR" sz="2000">
                <a:ea typeface="+mj-lt"/>
                <a:cs typeface="+mj-lt"/>
              </a:rPr>
              <a:t>-Définition d'un système industriel et de l'OT ? (définition générale)</a:t>
            </a:r>
            <a:br>
              <a:rPr lang="fr-FR" sz="2000">
                <a:ea typeface="+mj-lt"/>
                <a:cs typeface="+mj-lt"/>
              </a:rPr>
            </a:br>
            <a:r>
              <a:rPr lang="fr-FR" sz="2000">
                <a:ea typeface="+mj-lt"/>
                <a:cs typeface="+mj-lt"/>
              </a:rPr>
              <a:t>-Exemples d’environnements :</a:t>
            </a:r>
            <a:br>
              <a:rPr lang="fr-FR" sz="2000">
                <a:ea typeface="+mj-lt"/>
                <a:cs typeface="+mj-lt"/>
              </a:rPr>
            </a:br>
            <a:r>
              <a:rPr lang="fr-FR" sz="2000">
                <a:ea typeface="+mj-lt"/>
                <a:cs typeface="+mj-lt"/>
              </a:rPr>
              <a:t>-Les composants de base :</a:t>
            </a:r>
            <a:br>
              <a:rPr lang="fr-FR" sz="2000">
                <a:ea typeface="+mj-lt"/>
                <a:cs typeface="+mj-lt"/>
              </a:rPr>
            </a:br>
            <a:r>
              <a:rPr lang="fr-FR" sz="2000">
                <a:ea typeface="+mj-lt"/>
                <a:cs typeface="+mj-lt"/>
              </a:rPr>
              <a:t>-Notions de supervision, de contrôle en temps réel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9DF4EC7-8F8A-FC7C-3B5D-41AAE98F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434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58EB7B3-7A79-296E-14BC-BC7808B9B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fr-FR" sz="7200"/>
              <a:t>Avantage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4A2433-2188-FFF2-4C75-133BD49A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400">
                <a:ea typeface="+mn-lt"/>
                <a:cs typeface="+mn-lt"/>
              </a:rPr>
              <a:t>Organiser clairement les rôles</a:t>
            </a:r>
          </a:p>
          <a:p>
            <a:r>
              <a:rPr lang="fr-FR" sz="2400">
                <a:ea typeface="+mn-lt"/>
                <a:cs typeface="+mn-lt"/>
              </a:rPr>
              <a:t>Structurer les communications</a:t>
            </a:r>
          </a:p>
          <a:p>
            <a:r>
              <a:rPr lang="fr-FR" sz="2400">
                <a:ea typeface="+mn-lt"/>
                <a:cs typeface="+mn-lt"/>
              </a:rPr>
              <a:t>Faciliter les projets </a:t>
            </a:r>
          </a:p>
          <a:p>
            <a:r>
              <a:rPr lang="fr-FR" sz="2400"/>
              <a:t>Favoriser l'interopérabilité</a:t>
            </a:r>
          </a:p>
          <a:p>
            <a:pPr marL="0" indent="0">
              <a:buNone/>
            </a:pPr>
            <a:endParaRPr lang="fr-FR" sz="24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B844F8-4B23-40BE-5F67-1347CED1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30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2F18B1D5-653A-D91B-8449-8EC32654C41C}"/>
              </a:ext>
            </a:extLst>
          </p:cNvPr>
          <p:cNvSpPr txBox="1">
            <a:spLocks/>
          </p:cNvSpPr>
          <p:nvPr/>
        </p:nvSpPr>
        <p:spPr>
          <a:xfrm>
            <a:off x="-1848" y="-190938"/>
            <a:ext cx="3715797" cy="5225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400"/>
              <a:t>Le modèle PURDUE</a:t>
            </a:r>
          </a:p>
        </p:txBody>
      </p:sp>
    </p:spTree>
    <p:extLst>
      <p:ext uri="{BB962C8B-B14F-4D97-AF65-F5344CB8AC3E}">
        <p14:creationId xmlns:p14="http://schemas.microsoft.com/office/powerpoint/2010/main" val="384126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549AA-07DD-A255-02B4-E071FED13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Qu'est-ce qu'un système industriel ?</a:t>
            </a:r>
          </a:p>
        </p:txBody>
      </p:sp>
      <p:pic>
        <p:nvPicPr>
          <p:cNvPr id="6" name="Content Placeholder 5" descr="A diagram of a person and a gear&#10;&#10;AI-generated content may be incorrect.">
            <a:extLst>
              <a:ext uri="{FF2B5EF4-FFF2-40B4-BE49-F238E27FC236}">
                <a16:creationId xmlns:a16="http://schemas.microsoft.com/office/drawing/2014/main" id="{03BB5F31-24DD-D595-3C8C-4B516EB1B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800365"/>
            <a:ext cx="10905066" cy="41439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92846-11B8-5183-DAF3-A3013E5F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56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A99D1-C17F-F8E0-8BB2-FB713C7C6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Definition du concept d'OT: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AFAC111-B058-8FEA-E475-989A94AF7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37606"/>
            <a:ext cx="6894576" cy="1561011"/>
          </a:xfrm>
        </p:spPr>
        <p:txBody>
          <a:bodyPr anchor="ctr">
            <a:normAutofit/>
          </a:bodyPr>
          <a:lstStyle/>
          <a:p>
            <a:r>
              <a:rPr lang="en-US" sz="2200" err="1"/>
              <a:t>Mesurer</a:t>
            </a:r>
          </a:p>
          <a:p>
            <a:r>
              <a:rPr lang="en-US" sz="2200" err="1"/>
              <a:t>Contrôler</a:t>
            </a:r>
          </a:p>
          <a:p>
            <a:r>
              <a:rPr lang="en-US" sz="2200"/>
              <a:t>Automatiser</a:t>
            </a:r>
          </a:p>
          <a:p>
            <a:endParaRPr lang="en-US" sz="2200"/>
          </a:p>
        </p:txBody>
      </p:sp>
      <p:pic>
        <p:nvPicPr>
          <p:cNvPr id="5" name="Content Placeholder 4" descr="A diagram of two people&#10;&#10;AI-generated content may be incorrect.">
            <a:extLst>
              <a:ext uri="{FF2B5EF4-FFF2-40B4-BE49-F238E27FC236}">
                <a16:creationId xmlns:a16="http://schemas.microsoft.com/office/drawing/2014/main" id="{AFBC991B-1369-6296-99FC-A5288E880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29" y="2290936"/>
            <a:ext cx="10419350" cy="395935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1318B-2FDA-5261-CE8B-9FFB11BD4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5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CCA87-4449-0B48-5AF8-F6194EE8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</a:t>
            </a:r>
            <a:r>
              <a:rPr lang="en-US" sz="32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concret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1: </a:t>
            </a:r>
            <a:r>
              <a:rPr lang="en-US" sz="32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une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station </a:t>
            </a:r>
            <a:r>
              <a:rPr lang="en-US" sz="32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d'épuration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pic>
        <p:nvPicPr>
          <p:cNvPr id="5" name="Content Placeholder 4" descr="Diagram of a water treatment plant&#10;&#10;AI-generated content may be incorrect.">
            <a:extLst>
              <a:ext uri="{FF2B5EF4-FFF2-40B4-BE49-F238E27FC236}">
                <a16:creationId xmlns:a16="http://schemas.microsoft.com/office/drawing/2014/main" id="{5F827B2C-61C5-A382-29CC-5B14652E4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868121"/>
            <a:ext cx="6780700" cy="51194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990D0-622D-CF9D-1B3D-0863E5B2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90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3AA84-6F15-46A4-19CF-1ACB6793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Cas </a:t>
            </a:r>
            <a:r>
              <a:rPr lang="en-US" sz="32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concret</a:t>
            </a: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2: un </a:t>
            </a:r>
            <a:r>
              <a:rPr lang="en-US" sz="32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hôpital</a:t>
            </a:r>
            <a:endParaRPr lang="en-US" sz="3200" kern="120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5" name="Content Placeholder 4" descr="A cartoon of a hospital&#10;&#10;AI-generated content may be incorrect.">
            <a:extLst>
              <a:ext uri="{FF2B5EF4-FFF2-40B4-BE49-F238E27FC236}">
                <a16:creationId xmlns:a16="http://schemas.microsoft.com/office/drawing/2014/main" id="{F7267747-547D-B3B7-9E06-FF965E9F4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715555"/>
            <a:ext cx="6780700" cy="542456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7D000-E350-1747-4B02-A08A6843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7C6CCC6-2BE5-4E42-96A4-D1E8E81A3D8E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655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2B038-625B-F40F-463F-B82492B898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971" b="20613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CDB86-A732-C37F-C6BE-FC9E91BD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8822527" cy="80871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/>
              <a:t>Notion de supervision et de </a:t>
            </a:r>
            <a:r>
              <a:rPr lang="en-US" sz="3600" err="1"/>
              <a:t>contrôle</a:t>
            </a:r>
            <a:r>
              <a:rPr lang="en-US" sz="3600"/>
              <a:t> </a:t>
            </a:r>
            <a:r>
              <a:rPr lang="en-US" sz="3600" err="1"/>
              <a:t>en</a:t>
            </a:r>
            <a:r>
              <a:rPr lang="en-US" sz="3600"/>
              <a:t> temps </a:t>
            </a:r>
            <a:r>
              <a:rPr lang="en-US" sz="3600" err="1"/>
              <a:t>réel</a:t>
            </a:r>
            <a:r>
              <a:rPr lang="en-US" sz="3600"/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1D50-EF7B-092C-34A6-C7AE158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27C6CCC6-2BE5-4E42-96A4-D1E8E81A3D8E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86395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FB6B-9B48-4638-1BC2-6CC92CE5E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 </a:t>
            </a:r>
            <a:r>
              <a:rPr lang="en-US" err="1"/>
              <a:t>composants</a:t>
            </a:r>
            <a:r>
              <a:rPr lang="en-US"/>
              <a:t> de base : Les </a:t>
            </a:r>
            <a:r>
              <a:rPr lang="en-US" err="1"/>
              <a:t>capteurs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0A0C-106A-8094-7E25-D55A12805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4 types de </a:t>
            </a:r>
            <a:r>
              <a:rPr lang="en-US" err="1"/>
              <a:t>composants</a:t>
            </a:r>
            <a:r>
              <a:rPr lang="en-US"/>
              <a:t> </a:t>
            </a:r>
            <a:r>
              <a:rPr lang="en-US" err="1"/>
              <a:t>assez</a:t>
            </a:r>
            <a:r>
              <a:rPr lang="en-US"/>
              <a:t> </a:t>
            </a:r>
            <a:r>
              <a:rPr lang="en-US" err="1"/>
              <a:t>communs</a:t>
            </a:r>
            <a:r>
              <a:rPr lang="en-US"/>
              <a:t>:</a:t>
            </a:r>
          </a:p>
          <a:p>
            <a:pPr marL="0" indent="0">
              <a:buNone/>
            </a:pPr>
            <a:r>
              <a:rPr lang="en-US"/>
              <a:t>-  les </a:t>
            </a:r>
            <a:r>
              <a:rPr lang="en-US" err="1"/>
              <a:t>capteurs</a:t>
            </a:r>
          </a:p>
          <a:p>
            <a:pPr marL="0" indent="0">
              <a:buNone/>
            </a:pPr>
            <a:r>
              <a:rPr lang="en-US"/>
              <a:t>-  les </a:t>
            </a:r>
            <a:r>
              <a:rPr lang="en-US" err="1"/>
              <a:t>actionneurs</a:t>
            </a:r>
          </a:p>
          <a:p>
            <a:pPr marL="0" indent="0">
              <a:buNone/>
            </a:pPr>
            <a:r>
              <a:rPr lang="en-US"/>
              <a:t>-  les API</a:t>
            </a:r>
          </a:p>
          <a:p>
            <a:pPr marL="0" indent="0">
              <a:buNone/>
            </a:pPr>
            <a:r>
              <a:rPr lang="en-US"/>
              <a:t>-  les IHM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8963A-8EE4-30DB-2F02-02A910C4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90883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04694EC5713F44987666A053B304F06" ma:contentTypeVersion="3" ma:contentTypeDescription="Crée un document." ma:contentTypeScope="" ma:versionID="f670654d44e322524e23930fe2fb256c">
  <xsd:schema xmlns:xsd="http://www.w3.org/2001/XMLSchema" xmlns:xs="http://www.w3.org/2001/XMLSchema" xmlns:p="http://schemas.microsoft.com/office/2006/metadata/properties" xmlns:ns2="803ff5b6-567a-403c-9fdf-848305b109fe" targetNamespace="http://schemas.microsoft.com/office/2006/metadata/properties" ma:root="true" ma:fieldsID="50adb73f72753db9ef085a466283a3cb" ns2:_="">
    <xsd:import namespace="803ff5b6-567a-403c-9fdf-848305b10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ff5b6-567a-403c-9fdf-848305b10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E3E63-6B0A-4FFC-8D3A-F1C9E949202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A42152-63EE-47D9-A564-C61C79BB2F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3ff5b6-567a-403c-9fdf-848305b109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1F6C9A0-2B8F-472B-853A-EA98D43435C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30</Slides>
  <Notes>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Thème Office</vt:lpstr>
      <vt:lpstr> Introduction aux Systèmes Industriels TER – M1 FSI PARNET, BERREBIHA, DIA, DOUZI, KASMI, YABDA</vt:lpstr>
      <vt:lpstr>Sommaire</vt:lpstr>
      <vt:lpstr>NASSER  Introduction aux systèmes industriels (Vue d’ensemble)  Objectif : poser les bases techniques Contenu :  -Définition d'un système industriel et de l'OT ? (définition générale) -Exemples d’environnements : -Les composants de base : -Notions de supervision, de contrôle en temps réel</vt:lpstr>
      <vt:lpstr>Qu'est-ce qu'un système industriel ?</vt:lpstr>
      <vt:lpstr>Definition du concept d'OT:</vt:lpstr>
      <vt:lpstr>Cas concret 1: une station d'épuration.</vt:lpstr>
      <vt:lpstr>Cas concret 2: un hôpital</vt:lpstr>
      <vt:lpstr>Notion de supervision et de contrôle en temps réel:</vt:lpstr>
      <vt:lpstr>Les composants de base : Les capteurs</vt:lpstr>
      <vt:lpstr>Pourquoi des protocoles spécifiques?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Différences entre OT et IT</vt:lpstr>
      <vt:lpstr>Differences OT / IT</vt:lpstr>
      <vt:lpstr>Cas d'usage d'un système industriel </vt:lpstr>
      <vt:lpstr>BADREDDINE ### 👤 **Intervenant 4 – La convergence OT/IT**  **Durée :** 10 min **Objectif :** expliquer pourquoi et comment ces deux univers se rapprochent **Contenu :**  * Tendances modernes : supervision à distance, Industrie 4.0 * Cas typiques de convergence :    * Automates reliés à un réseau d’entreprise   * Collecte de données pour l’analyse (monitoring, production) * Intérêts : pilotage global, maintenance prédictive, performance * Défis : intégration, compatibilité, organisation des flux</vt:lpstr>
      <vt:lpstr>Convergence OT/IT : vers une industrie connectée et intelligente</vt:lpstr>
      <vt:lpstr>Pourquoi la convergence ?</vt:lpstr>
      <vt:lpstr>Qu’est-ce que l’Industrie 4.0 ?</vt:lpstr>
      <vt:lpstr>Cas de Convergence</vt:lpstr>
      <vt:lpstr>Automates connectés à un réseau d’entreprise</vt:lpstr>
      <vt:lpstr>Collecte de données pour l’analyse</vt:lpstr>
      <vt:lpstr>Intérêts de la convergence</vt:lpstr>
      <vt:lpstr>Défis à relever</vt:lpstr>
      <vt:lpstr>Le modèle PURDUE </vt:lpstr>
      <vt:lpstr>Le modèle PURDUE</vt:lpstr>
      <vt:lpstr>Avantage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2025-05-08T12:03:10Z</dcterms:created>
  <dcterms:modified xsi:type="dcterms:W3CDTF">2025-06-23T01:37:43Z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0x010100504694EC5713F44987666A053B304F06</vt:lpwstr>
  </property>
</Properties>
</file>