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739" r:id="rId1"/>
    <p:sldMasterId id="2147483747" r:id="rId2"/>
    <p:sldMasterId id="2147483749" r:id="rId3"/>
  </p:sldMasterIdLst>
  <p:notesMasterIdLst>
    <p:notesMasterId r:id="rId25"/>
  </p:notesMasterIdLst>
  <p:handoutMasterIdLst>
    <p:handoutMasterId r:id="rId26"/>
  </p:handoutMasterIdLst>
  <p:sldIdLst>
    <p:sldId id="256" r:id="rId4"/>
    <p:sldId id="433" r:id="rId5"/>
    <p:sldId id="422" r:id="rId6"/>
    <p:sldId id="417" r:id="rId7"/>
    <p:sldId id="438" r:id="rId8"/>
    <p:sldId id="454" r:id="rId9"/>
    <p:sldId id="455" r:id="rId10"/>
    <p:sldId id="434" r:id="rId11"/>
    <p:sldId id="459" r:id="rId12"/>
    <p:sldId id="460" r:id="rId13"/>
    <p:sldId id="461" r:id="rId14"/>
    <p:sldId id="462" r:id="rId15"/>
    <p:sldId id="463" r:id="rId16"/>
    <p:sldId id="464" r:id="rId17"/>
    <p:sldId id="465" r:id="rId18"/>
    <p:sldId id="466" r:id="rId19"/>
    <p:sldId id="467" r:id="rId20"/>
    <p:sldId id="468" r:id="rId21"/>
    <p:sldId id="469" r:id="rId22"/>
    <p:sldId id="470" r:id="rId23"/>
    <p:sldId id="3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A61E61-97A1-4642-AF4B-F6A10FCDAC2B}">
          <p14:sldIdLst>
            <p14:sldId id="256"/>
            <p14:sldId id="433"/>
            <p14:sldId id="422"/>
            <p14:sldId id="417"/>
            <p14:sldId id="438"/>
            <p14:sldId id="454"/>
            <p14:sldId id="455"/>
            <p14:sldId id="434"/>
            <p14:sldId id="459"/>
            <p14:sldId id="460"/>
            <p14:sldId id="461"/>
            <p14:sldId id="462"/>
            <p14:sldId id="463"/>
            <p14:sldId id="464"/>
            <p14:sldId id="465"/>
            <p14:sldId id="466"/>
            <p14:sldId id="467"/>
            <p14:sldId id="468"/>
            <p14:sldId id="469"/>
            <p14:sldId id="470"/>
            <p14:sldId id="39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8" autoAdjust="0"/>
    <p:restoredTop sz="94731" autoAdjust="0"/>
  </p:normalViewPr>
  <p:slideViewPr>
    <p:cSldViewPr snapToGrid="0">
      <p:cViewPr>
        <p:scale>
          <a:sx n="66" d="100"/>
          <a:sy n="66" d="100"/>
        </p:scale>
        <p:origin x="624" y="37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2299"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504934-5B83-001B-4CE3-4ADCD5F8A3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49B2A30-3839-0F41-B363-AB1AFFB256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08B87A-B309-4473-B7F5-F661046D978A}" type="datetimeFigureOut">
              <a:rPr lang="en-GB" smtClean="0"/>
              <a:t>13/06/2024</a:t>
            </a:fld>
            <a:endParaRPr lang="en-GB"/>
          </a:p>
        </p:txBody>
      </p:sp>
      <p:sp>
        <p:nvSpPr>
          <p:cNvPr id="4" name="Footer Placeholder 3">
            <a:extLst>
              <a:ext uri="{FF2B5EF4-FFF2-40B4-BE49-F238E27FC236}">
                <a16:creationId xmlns:a16="http://schemas.microsoft.com/office/drawing/2014/main" id="{711520DD-8DCF-8315-78F2-9BB5B04F0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921FECA-3673-2A14-C4F9-8228B22C29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D827AC-8759-43B0-A070-DDBBD6AB3B8A}" type="slidenum">
              <a:rPr lang="en-GB" smtClean="0"/>
              <a:t>‹#›</a:t>
            </a:fld>
            <a:endParaRPr lang="en-GB"/>
          </a:p>
        </p:txBody>
      </p:sp>
    </p:spTree>
    <p:extLst>
      <p:ext uri="{BB962C8B-B14F-4D97-AF65-F5344CB8AC3E}">
        <p14:creationId xmlns:p14="http://schemas.microsoft.com/office/powerpoint/2010/main" val="3562282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D429C-20D3-4142-B0B3-6377157360CF}" type="datetimeFigureOut">
              <a:rPr lang="en-US" smtClean="0"/>
              <a:t>6/13/2024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D9429-67C4-4688-B497-2D10480057F2}" type="slidenum">
              <a:rPr lang="en-US" smtClean="0"/>
              <a:t>‹#›</a:t>
            </a:fld>
            <a:endParaRPr lang="en-US"/>
          </a:p>
        </p:txBody>
      </p:sp>
    </p:spTree>
    <p:extLst>
      <p:ext uri="{BB962C8B-B14F-4D97-AF65-F5344CB8AC3E}">
        <p14:creationId xmlns:p14="http://schemas.microsoft.com/office/powerpoint/2010/main" val="296907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36D9429-67C4-4688-B497-2D10480057F2}" type="slidenum">
              <a:rPr lang="en-US" smtClean="0"/>
              <a:t>3</a:t>
            </a:fld>
            <a:endParaRPr lang="en-US"/>
          </a:p>
        </p:txBody>
      </p:sp>
    </p:spTree>
    <p:extLst>
      <p:ext uri="{BB962C8B-B14F-4D97-AF65-F5344CB8AC3E}">
        <p14:creationId xmlns:p14="http://schemas.microsoft.com/office/powerpoint/2010/main" val="1442593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howeet.com/"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Right">
    <p:spTree>
      <p:nvGrpSpPr>
        <p:cNvPr id="1" name=""/>
        <p:cNvGrpSpPr/>
        <p:nvPr/>
      </p:nvGrpSpPr>
      <p:grpSpPr>
        <a:xfrm>
          <a:off x="0" y="0"/>
          <a:ext cx="0" cy="0"/>
          <a:chOff x="0" y="0"/>
          <a:chExt cx="0" cy="0"/>
        </a:xfrm>
      </p:grpSpPr>
      <p:sp>
        <p:nvSpPr>
          <p:cNvPr id="2" name="Title 1"/>
          <p:cNvSpPr>
            <a:spLocks noGrp="1"/>
          </p:cNvSpPr>
          <p:nvPr>
            <p:ph type="title"/>
          </p:nvPr>
        </p:nvSpPr>
        <p:spPr>
          <a:xfrm>
            <a:off x="1784569" y="137160"/>
            <a:ext cx="9797831" cy="707886"/>
          </a:xfrm>
        </p:spPr>
        <p:txBody>
          <a:bodyPr/>
          <a:lstStyle/>
          <a:p>
            <a:r>
              <a:rPr lang="en-US"/>
              <a:t>Click to edit Master title style</a:t>
            </a:r>
          </a:p>
        </p:txBody>
      </p:sp>
      <p:sp>
        <p:nvSpPr>
          <p:cNvPr id="3" name="Subtitle 2"/>
          <p:cNvSpPr>
            <a:spLocks noGrp="1"/>
          </p:cNvSpPr>
          <p:nvPr>
            <p:ph type="subTitle" idx="1"/>
          </p:nvPr>
        </p:nvSpPr>
        <p:spPr>
          <a:xfrm>
            <a:off x="1784569" y="845046"/>
            <a:ext cx="9797831" cy="523220"/>
          </a:xfrm>
        </p:spPr>
        <p:txBody>
          <a:bodyPr wrap="square">
            <a:spAutoFit/>
          </a:bodyPr>
          <a:lstStyle>
            <a:lvl1pPr marL="0" indent="0" algn="r">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p:cNvGrpSpPr/>
          <p:nvPr userDrawn="1"/>
        </p:nvGrpSpPr>
        <p:grpSpPr>
          <a:xfrm>
            <a:off x="328169" y="6237312"/>
            <a:ext cx="439241" cy="43924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a:t>
            </a:fld>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pic>
        <p:nvPicPr>
          <p:cNvPr id="12" name="Picture 11"/>
          <p:cNvPicPr>
            <a:picLocks noChangeAspect="1"/>
          </p:cNvPicPr>
          <p:nvPr userDrawn="1"/>
        </p:nvPicPr>
        <p:blipFill>
          <a:blip r:embed="rId3"/>
          <a:stretch>
            <a:fillRect/>
          </a:stretch>
        </p:blipFill>
        <p:spPr>
          <a:xfrm>
            <a:off x="156796" y="229538"/>
            <a:ext cx="1627773" cy="451143"/>
          </a:xfrm>
          <a:prstGeom prst="rect">
            <a:avLst/>
          </a:prstGeom>
        </p:spPr>
      </p:pic>
      <p:sp>
        <p:nvSpPr>
          <p:cNvPr id="13" name="Rectangle 12"/>
          <p:cNvSpPr/>
          <p:nvPr userDrawn="1"/>
        </p:nvSpPr>
        <p:spPr>
          <a:xfrm>
            <a:off x="173936" y="95859"/>
            <a:ext cx="1593494"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20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2073-D5EB-29CF-36F0-0C8624E558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53D6CB-E792-359A-7039-4CCE58F364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3A65A8-EE5C-7A5E-0329-5DD1107BF8B0}"/>
              </a:ext>
            </a:extLst>
          </p:cNvPr>
          <p:cNvSpPr>
            <a:spLocks noGrp="1"/>
          </p:cNvSpPr>
          <p:nvPr>
            <p:ph type="dt" sz="half" idx="10"/>
          </p:nvPr>
        </p:nvSpPr>
        <p:spPr/>
        <p:txBody>
          <a:bodyPr/>
          <a:lstStyle/>
          <a:p>
            <a:fld id="{91984A4F-F911-45C9-B5E8-7F708C82042F}" type="datetimeFigureOut">
              <a:rPr lang="en-GB" smtClean="0"/>
              <a:t>13/06/2024</a:t>
            </a:fld>
            <a:endParaRPr lang="en-GB"/>
          </a:p>
        </p:txBody>
      </p:sp>
      <p:sp>
        <p:nvSpPr>
          <p:cNvPr id="5" name="Footer Placeholder 4">
            <a:extLst>
              <a:ext uri="{FF2B5EF4-FFF2-40B4-BE49-F238E27FC236}">
                <a16:creationId xmlns:a16="http://schemas.microsoft.com/office/drawing/2014/main" id="{15B154C7-FDD1-B2F0-467B-95B1DB4E94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95E1CE-2BE9-BE48-6602-E8D280EA09D0}"/>
              </a:ext>
            </a:extLst>
          </p:cNvPr>
          <p:cNvSpPr>
            <a:spLocks noGrp="1"/>
          </p:cNvSpPr>
          <p:nvPr>
            <p:ph type="sldNum" sz="quarter" idx="12"/>
          </p:nvPr>
        </p:nvSpPr>
        <p:spPr/>
        <p:txBody>
          <a:bodyPr/>
          <a:lstStyle/>
          <a:p>
            <a:fld id="{8695D167-3B42-4921-B925-15F2ADF410DB}" type="slidenum">
              <a:rPr lang="en-GB" smtClean="0"/>
              <a:t>‹#›</a:t>
            </a:fld>
            <a:endParaRPr lang="en-GB"/>
          </a:p>
        </p:txBody>
      </p:sp>
    </p:spTree>
    <p:extLst>
      <p:ext uri="{BB962C8B-B14F-4D97-AF65-F5344CB8AC3E}">
        <p14:creationId xmlns:p14="http://schemas.microsoft.com/office/powerpoint/2010/main" val="231802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A879-66EC-1A0B-B3E1-4A982BE155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38141A-B09D-665D-848A-5DF32C3528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D1A9F46-5112-A3B3-9D8E-AC68917A44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97AA80D-ABF2-AFA8-B107-BF73E90F392B}"/>
              </a:ext>
            </a:extLst>
          </p:cNvPr>
          <p:cNvSpPr>
            <a:spLocks noGrp="1"/>
          </p:cNvSpPr>
          <p:nvPr>
            <p:ph type="dt" sz="half" idx="10"/>
          </p:nvPr>
        </p:nvSpPr>
        <p:spPr/>
        <p:txBody>
          <a:bodyPr/>
          <a:lstStyle/>
          <a:p>
            <a:fld id="{91984A4F-F911-45C9-B5E8-7F708C82042F}" type="datetimeFigureOut">
              <a:rPr lang="en-GB" smtClean="0"/>
              <a:t>13/06/2024</a:t>
            </a:fld>
            <a:endParaRPr lang="en-GB"/>
          </a:p>
        </p:txBody>
      </p:sp>
      <p:sp>
        <p:nvSpPr>
          <p:cNvPr id="6" name="Footer Placeholder 5">
            <a:extLst>
              <a:ext uri="{FF2B5EF4-FFF2-40B4-BE49-F238E27FC236}">
                <a16:creationId xmlns:a16="http://schemas.microsoft.com/office/drawing/2014/main" id="{52A957C9-DF3A-67C5-B3A6-53F76BD59F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E40AAA-64F2-29F2-DF9B-3D80B8614D18}"/>
              </a:ext>
            </a:extLst>
          </p:cNvPr>
          <p:cNvSpPr>
            <a:spLocks noGrp="1"/>
          </p:cNvSpPr>
          <p:nvPr>
            <p:ph type="sldNum" sz="quarter" idx="12"/>
          </p:nvPr>
        </p:nvSpPr>
        <p:spPr/>
        <p:txBody>
          <a:bodyPr/>
          <a:lstStyle/>
          <a:p>
            <a:fld id="{8695D167-3B42-4921-B925-15F2ADF410DB}" type="slidenum">
              <a:rPr lang="en-GB" smtClean="0"/>
              <a:t>‹#›</a:t>
            </a:fld>
            <a:endParaRPr lang="en-GB"/>
          </a:p>
        </p:txBody>
      </p:sp>
    </p:spTree>
    <p:extLst>
      <p:ext uri="{BB962C8B-B14F-4D97-AF65-F5344CB8AC3E}">
        <p14:creationId xmlns:p14="http://schemas.microsoft.com/office/powerpoint/2010/main" val="1026399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ECE9-53BF-A6C7-BC26-E153A5156A0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6A6630D-5CB8-9B51-4EE9-753ADDA625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77A457-E637-1FC0-1C2A-9DF961BDF3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3AA4523-504D-D383-309F-4FCE14228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F88CE7-32F9-DF12-F2B3-D6FCEB861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08D08C-EF46-0F05-2D2E-A0C18E97A410}"/>
              </a:ext>
            </a:extLst>
          </p:cNvPr>
          <p:cNvSpPr>
            <a:spLocks noGrp="1"/>
          </p:cNvSpPr>
          <p:nvPr>
            <p:ph type="dt" sz="half" idx="10"/>
          </p:nvPr>
        </p:nvSpPr>
        <p:spPr/>
        <p:txBody>
          <a:bodyPr/>
          <a:lstStyle/>
          <a:p>
            <a:fld id="{91984A4F-F911-45C9-B5E8-7F708C82042F}" type="datetimeFigureOut">
              <a:rPr lang="en-GB" smtClean="0"/>
              <a:t>13/06/2024</a:t>
            </a:fld>
            <a:endParaRPr lang="en-GB"/>
          </a:p>
        </p:txBody>
      </p:sp>
      <p:sp>
        <p:nvSpPr>
          <p:cNvPr id="8" name="Footer Placeholder 7">
            <a:extLst>
              <a:ext uri="{FF2B5EF4-FFF2-40B4-BE49-F238E27FC236}">
                <a16:creationId xmlns:a16="http://schemas.microsoft.com/office/drawing/2014/main" id="{8035F119-76F0-F8E9-5F3D-6F0AFAAEA3E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41C4E0-C96B-4832-F3BD-E0A2DFA62D1A}"/>
              </a:ext>
            </a:extLst>
          </p:cNvPr>
          <p:cNvSpPr>
            <a:spLocks noGrp="1"/>
          </p:cNvSpPr>
          <p:nvPr>
            <p:ph type="sldNum" sz="quarter" idx="12"/>
          </p:nvPr>
        </p:nvSpPr>
        <p:spPr/>
        <p:txBody>
          <a:bodyPr/>
          <a:lstStyle/>
          <a:p>
            <a:fld id="{8695D167-3B42-4921-B925-15F2ADF410DB}" type="slidenum">
              <a:rPr lang="en-GB" smtClean="0"/>
              <a:t>‹#›</a:t>
            </a:fld>
            <a:endParaRPr lang="en-GB"/>
          </a:p>
        </p:txBody>
      </p:sp>
    </p:spTree>
    <p:extLst>
      <p:ext uri="{BB962C8B-B14F-4D97-AF65-F5344CB8AC3E}">
        <p14:creationId xmlns:p14="http://schemas.microsoft.com/office/powerpoint/2010/main" val="2689045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2EC55-39AE-15C8-211E-E75442B61F5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A1F43C-DB36-15EB-1B66-A2957815CEC7}"/>
              </a:ext>
            </a:extLst>
          </p:cNvPr>
          <p:cNvSpPr>
            <a:spLocks noGrp="1"/>
          </p:cNvSpPr>
          <p:nvPr>
            <p:ph type="dt" sz="half" idx="10"/>
          </p:nvPr>
        </p:nvSpPr>
        <p:spPr/>
        <p:txBody>
          <a:bodyPr/>
          <a:lstStyle/>
          <a:p>
            <a:fld id="{91984A4F-F911-45C9-B5E8-7F708C82042F}" type="datetimeFigureOut">
              <a:rPr lang="en-GB" smtClean="0"/>
              <a:t>13/06/2024</a:t>
            </a:fld>
            <a:endParaRPr lang="en-GB"/>
          </a:p>
        </p:txBody>
      </p:sp>
      <p:sp>
        <p:nvSpPr>
          <p:cNvPr id="4" name="Footer Placeholder 3">
            <a:extLst>
              <a:ext uri="{FF2B5EF4-FFF2-40B4-BE49-F238E27FC236}">
                <a16:creationId xmlns:a16="http://schemas.microsoft.com/office/drawing/2014/main" id="{68F1F473-67E5-098B-6D75-D77CDD21C0C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9C3EC63-9CC4-81F3-2793-F35175992280}"/>
              </a:ext>
            </a:extLst>
          </p:cNvPr>
          <p:cNvSpPr>
            <a:spLocks noGrp="1"/>
          </p:cNvSpPr>
          <p:nvPr>
            <p:ph type="sldNum" sz="quarter" idx="12"/>
          </p:nvPr>
        </p:nvSpPr>
        <p:spPr/>
        <p:txBody>
          <a:bodyPr/>
          <a:lstStyle/>
          <a:p>
            <a:fld id="{8695D167-3B42-4921-B925-15F2ADF410DB}" type="slidenum">
              <a:rPr lang="en-GB" smtClean="0"/>
              <a:t>‹#›</a:t>
            </a:fld>
            <a:endParaRPr lang="en-GB"/>
          </a:p>
        </p:txBody>
      </p:sp>
    </p:spTree>
    <p:extLst>
      <p:ext uri="{BB962C8B-B14F-4D97-AF65-F5344CB8AC3E}">
        <p14:creationId xmlns:p14="http://schemas.microsoft.com/office/powerpoint/2010/main" val="618243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8663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05CA-0D77-5BF2-9CB4-CF9533E04A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9BEC28E-764A-E338-2DCC-BD5D27E24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510F977-4B53-872B-FCCB-801089DF1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1AD5F5-A2DF-533D-1FAE-6A947AE95B6D}"/>
              </a:ext>
            </a:extLst>
          </p:cNvPr>
          <p:cNvSpPr>
            <a:spLocks noGrp="1"/>
          </p:cNvSpPr>
          <p:nvPr>
            <p:ph type="dt" sz="half" idx="10"/>
          </p:nvPr>
        </p:nvSpPr>
        <p:spPr/>
        <p:txBody>
          <a:bodyPr/>
          <a:lstStyle/>
          <a:p>
            <a:fld id="{91984A4F-F911-45C9-B5E8-7F708C82042F}" type="datetimeFigureOut">
              <a:rPr lang="en-GB" smtClean="0"/>
              <a:t>13/06/2024</a:t>
            </a:fld>
            <a:endParaRPr lang="en-GB"/>
          </a:p>
        </p:txBody>
      </p:sp>
      <p:sp>
        <p:nvSpPr>
          <p:cNvPr id="6" name="Footer Placeholder 5">
            <a:extLst>
              <a:ext uri="{FF2B5EF4-FFF2-40B4-BE49-F238E27FC236}">
                <a16:creationId xmlns:a16="http://schemas.microsoft.com/office/drawing/2014/main" id="{1B36B09B-78D4-B378-BEE5-08F17C9730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CC0BFF-64A6-6E71-3D4C-83CD9F9B2BFA}"/>
              </a:ext>
            </a:extLst>
          </p:cNvPr>
          <p:cNvSpPr>
            <a:spLocks noGrp="1"/>
          </p:cNvSpPr>
          <p:nvPr>
            <p:ph type="sldNum" sz="quarter" idx="12"/>
          </p:nvPr>
        </p:nvSpPr>
        <p:spPr/>
        <p:txBody>
          <a:bodyPr/>
          <a:lstStyle/>
          <a:p>
            <a:fld id="{8695D167-3B42-4921-B925-15F2ADF410DB}" type="slidenum">
              <a:rPr lang="en-GB" smtClean="0"/>
              <a:t>‹#›</a:t>
            </a:fld>
            <a:endParaRPr lang="en-GB"/>
          </a:p>
        </p:txBody>
      </p:sp>
    </p:spTree>
    <p:extLst>
      <p:ext uri="{BB962C8B-B14F-4D97-AF65-F5344CB8AC3E}">
        <p14:creationId xmlns:p14="http://schemas.microsoft.com/office/powerpoint/2010/main" val="1209102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981C-CD45-7C15-21DD-339D5E45E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35CFDED-005F-8138-262B-519FFA0F9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F23B489-7741-6C16-F76A-915CA75CD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C1B95B-6960-53E6-9572-B262230462CC}"/>
              </a:ext>
            </a:extLst>
          </p:cNvPr>
          <p:cNvSpPr>
            <a:spLocks noGrp="1"/>
          </p:cNvSpPr>
          <p:nvPr>
            <p:ph type="dt" sz="half" idx="10"/>
          </p:nvPr>
        </p:nvSpPr>
        <p:spPr/>
        <p:txBody>
          <a:bodyPr/>
          <a:lstStyle/>
          <a:p>
            <a:fld id="{91984A4F-F911-45C9-B5E8-7F708C82042F}" type="datetimeFigureOut">
              <a:rPr lang="en-GB" smtClean="0"/>
              <a:t>13/06/2024</a:t>
            </a:fld>
            <a:endParaRPr lang="en-GB"/>
          </a:p>
        </p:txBody>
      </p:sp>
      <p:sp>
        <p:nvSpPr>
          <p:cNvPr id="6" name="Footer Placeholder 5">
            <a:extLst>
              <a:ext uri="{FF2B5EF4-FFF2-40B4-BE49-F238E27FC236}">
                <a16:creationId xmlns:a16="http://schemas.microsoft.com/office/drawing/2014/main" id="{4D16A807-517A-FBF8-2416-9BA292E30FB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564CA9-C941-164F-F8F6-EA638DBACA36}"/>
              </a:ext>
            </a:extLst>
          </p:cNvPr>
          <p:cNvSpPr>
            <a:spLocks noGrp="1"/>
          </p:cNvSpPr>
          <p:nvPr>
            <p:ph type="sldNum" sz="quarter" idx="12"/>
          </p:nvPr>
        </p:nvSpPr>
        <p:spPr/>
        <p:txBody>
          <a:bodyPr/>
          <a:lstStyle/>
          <a:p>
            <a:fld id="{8695D167-3B42-4921-B925-15F2ADF410DB}" type="slidenum">
              <a:rPr lang="en-GB" smtClean="0"/>
              <a:t>‹#›</a:t>
            </a:fld>
            <a:endParaRPr lang="en-GB"/>
          </a:p>
        </p:txBody>
      </p:sp>
    </p:spTree>
    <p:extLst>
      <p:ext uri="{BB962C8B-B14F-4D97-AF65-F5344CB8AC3E}">
        <p14:creationId xmlns:p14="http://schemas.microsoft.com/office/powerpoint/2010/main" val="3886865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7BD2-7F67-065A-51EE-26FF75FC20D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9FCB3E-A568-2742-59B2-B8EB684927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BAAD5A-11A1-6F2D-546E-A1098F4DDF85}"/>
              </a:ext>
            </a:extLst>
          </p:cNvPr>
          <p:cNvSpPr>
            <a:spLocks noGrp="1"/>
          </p:cNvSpPr>
          <p:nvPr>
            <p:ph type="dt" sz="half" idx="10"/>
          </p:nvPr>
        </p:nvSpPr>
        <p:spPr/>
        <p:txBody>
          <a:bodyPr/>
          <a:lstStyle/>
          <a:p>
            <a:fld id="{91984A4F-F911-45C9-B5E8-7F708C82042F}" type="datetimeFigureOut">
              <a:rPr lang="en-GB" smtClean="0"/>
              <a:t>13/06/2024</a:t>
            </a:fld>
            <a:endParaRPr lang="en-GB"/>
          </a:p>
        </p:txBody>
      </p:sp>
      <p:sp>
        <p:nvSpPr>
          <p:cNvPr id="5" name="Footer Placeholder 4">
            <a:extLst>
              <a:ext uri="{FF2B5EF4-FFF2-40B4-BE49-F238E27FC236}">
                <a16:creationId xmlns:a16="http://schemas.microsoft.com/office/drawing/2014/main" id="{436B29F4-38FA-F884-A2DA-34F6E44742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62535A-7950-8A39-1E66-B7A64F46252C}"/>
              </a:ext>
            </a:extLst>
          </p:cNvPr>
          <p:cNvSpPr>
            <a:spLocks noGrp="1"/>
          </p:cNvSpPr>
          <p:nvPr>
            <p:ph type="sldNum" sz="quarter" idx="12"/>
          </p:nvPr>
        </p:nvSpPr>
        <p:spPr/>
        <p:txBody>
          <a:bodyPr/>
          <a:lstStyle/>
          <a:p>
            <a:fld id="{8695D167-3B42-4921-B925-15F2ADF410DB}" type="slidenum">
              <a:rPr lang="en-GB" smtClean="0"/>
              <a:t>‹#›</a:t>
            </a:fld>
            <a:endParaRPr lang="en-GB"/>
          </a:p>
        </p:txBody>
      </p:sp>
    </p:spTree>
    <p:extLst>
      <p:ext uri="{BB962C8B-B14F-4D97-AF65-F5344CB8AC3E}">
        <p14:creationId xmlns:p14="http://schemas.microsoft.com/office/powerpoint/2010/main" val="2183019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7D1C98-9763-D717-503B-81B3048767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40EF9B-7B51-A4A1-90A1-08F28E0F55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26B80D-6810-EFA4-92D6-D56CD935579D}"/>
              </a:ext>
            </a:extLst>
          </p:cNvPr>
          <p:cNvSpPr>
            <a:spLocks noGrp="1"/>
          </p:cNvSpPr>
          <p:nvPr>
            <p:ph type="dt" sz="half" idx="10"/>
          </p:nvPr>
        </p:nvSpPr>
        <p:spPr/>
        <p:txBody>
          <a:bodyPr/>
          <a:lstStyle/>
          <a:p>
            <a:fld id="{91984A4F-F911-45C9-B5E8-7F708C82042F}" type="datetimeFigureOut">
              <a:rPr lang="en-GB" smtClean="0"/>
              <a:t>13/06/2024</a:t>
            </a:fld>
            <a:endParaRPr lang="en-GB"/>
          </a:p>
        </p:txBody>
      </p:sp>
      <p:sp>
        <p:nvSpPr>
          <p:cNvPr id="5" name="Footer Placeholder 4">
            <a:extLst>
              <a:ext uri="{FF2B5EF4-FFF2-40B4-BE49-F238E27FC236}">
                <a16:creationId xmlns:a16="http://schemas.microsoft.com/office/drawing/2014/main" id="{314F5C15-0010-D817-9BD1-06F3C4C9B3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582D7-186C-321A-634E-9917B92C3364}"/>
              </a:ext>
            </a:extLst>
          </p:cNvPr>
          <p:cNvSpPr>
            <a:spLocks noGrp="1"/>
          </p:cNvSpPr>
          <p:nvPr>
            <p:ph type="sldNum" sz="quarter" idx="12"/>
          </p:nvPr>
        </p:nvSpPr>
        <p:spPr/>
        <p:txBody>
          <a:bodyPr/>
          <a:lstStyle/>
          <a:p>
            <a:fld id="{8695D167-3B42-4921-B925-15F2ADF410DB}" type="slidenum">
              <a:rPr lang="en-GB" smtClean="0"/>
              <a:t>‹#›</a:t>
            </a:fld>
            <a:endParaRPr lang="en-GB"/>
          </a:p>
        </p:txBody>
      </p:sp>
    </p:spTree>
    <p:extLst>
      <p:ext uri="{BB962C8B-B14F-4D97-AF65-F5344CB8AC3E}">
        <p14:creationId xmlns:p14="http://schemas.microsoft.com/office/powerpoint/2010/main" val="178359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Left">
    <p:spTree>
      <p:nvGrpSpPr>
        <p:cNvPr id="1" name=""/>
        <p:cNvGrpSpPr/>
        <p:nvPr/>
      </p:nvGrpSpPr>
      <p:grpSpPr>
        <a:xfrm>
          <a:off x="0" y="0"/>
          <a:ext cx="0" cy="0"/>
          <a:chOff x="0" y="0"/>
          <a:chExt cx="0" cy="0"/>
        </a:xfrm>
      </p:grpSpPr>
      <p:sp>
        <p:nvSpPr>
          <p:cNvPr id="2" name="Title 1"/>
          <p:cNvSpPr>
            <a:spLocks noGrp="1"/>
          </p:cNvSpPr>
          <p:nvPr>
            <p:ph type="title"/>
          </p:nvPr>
        </p:nvSpPr>
        <p:spPr>
          <a:xfrm>
            <a:off x="623887" y="137160"/>
            <a:ext cx="9797831" cy="707886"/>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623887" y="845046"/>
            <a:ext cx="9797831" cy="523220"/>
          </a:xfrm>
        </p:spPr>
        <p:txBody>
          <a:bodyPr wrap="square">
            <a:sp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p:cNvGrpSpPr/>
          <p:nvPr userDrawn="1"/>
        </p:nvGrpSpPr>
        <p:grpSpPr>
          <a:xfrm>
            <a:off x="328169" y="6237312"/>
            <a:ext cx="439241" cy="43924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a:t>
            </a:fld>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pic>
        <p:nvPicPr>
          <p:cNvPr id="12" name="Picture 11"/>
          <p:cNvPicPr>
            <a:picLocks noChangeAspect="1"/>
          </p:cNvPicPr>
          <p:nvPr userDrawn="1"/>
        </p:nvPicPr>
        <p:blipFill>
          <a:blip r:embed="rId3"/>
          <a:stretch>
            <a:fillRect/>
          </a:stretch>
        </p:blipFill>
        <p:spPr>
          <a:xfrm>
            <a:off x="10488488" y="229538"/>
            <a:ext cx="1627773" cy="451143"/>
          </a:xfrm>
          <a:prstGeom prst="rect">
            <a:avLst/>
          </a:prstGeom>
        </p:spPr>
      </p:pic>
      <p:sp>
        <p:nvSpPr>
          <p:cNvPr id="13" name="Rectangle 12"/>
          <p:cNvSpPr/>
          <p:nvPr userDrawn="1"/>
        </p:nvSpPr>
        <p:spPr>
          <a:xfrm>
            <a:off x="10522767" y="95859"/>
            <a:ext cx="1593494"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42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Right (dark)">
    <p:spTree>
      <p:nvGrpSpPr>
        <p:cNvPr id="1" name=""/>
        <p:cNvGrpSpPr/>
        <p:nvPr/>
      </p:nvGrpSpPr>
      <p:grpSpPr>
        <a:xfrm>
          <a:off x="0" y="0"/>
          <a:ext cx="0" cy="0"/>
          <a:chOff x="0" y="0"/>
          <a:chExt cx="0" cy="0"/>
        </a:xfrm>
      </p:grpSpPr>
      <p:sp>
        <p:nvSpPr>
          <p:cNvPr id="2" name="Title 1"/>
          <p:cNvSpPr>
            <a:spLocks noGrp="1"/>
          </p:cNvSpPr>
          <p:nvPr>
            <p:ph type="title"/>
          </p:nvPr>
        </p:nvSpPr>
        <p:spPr>
          <a:xfrm>
            <a:off x="1784569" y="137160"/>
            <a:ext cx="9797831" cy="707886"/>
          </a:xfrm>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784569" y="845046"/>
            <a:ext cx="9797831" cy="523220"/>
          </a:xfrm>
        </p:spPr>
        <p:txBody>
          <a:bodyPr wrap="square">
            <a:spAutoFit/>
          </a:bodyPr>
          <a:lstStyle>
            <a:lvl1pPr marL="0" indent="0" algn="r">
              <a:buNone/>
              <a:defRPr sz="28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grpSp>
        <p:nvGrpSpPr>
          <p:cNvPr id="12" name="Group 11"/>
          <p:cNvGrpSpPr/>
          <p:nvPr userDrawn="1"/>
        </p:nvGrpSpPr>
        <p:grpSpPr>
          <a:xfrm>
            <a:off x="328166" y="6237312"/>
            <a:ext cx="439241" cy="439240"/>
            <a:chOff x="186858" y="6096003"/>
            <a:chExt cx="580550" cy="580549"/>
          </a:xfrm>
          <a:solidFill>
            <a:schemeClr val="bg1">
              <a:lumMod val="95000"/>
              <a:alpha val="25000"/>
            </a:schemeClr>
          </a:solidFill>
        </p:grpSpPr>
        <p:sp>
          <p:nvSpPr>
            <p:cNvPr id="13" name="Rectangle 12"/>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4" name="Rectangle 13"/>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5" name="Slide Number Placeholder 5"/>
          <p:cNvSpPr>
            <a:spLocks noGrp="1"/>
          </p:cNvSpPr>
          <p:nvPr>
            <p:ph type="sldNum" sz="quarter" idx="12"/>
          </p:nvPr>
        </p:nvSpPr>
        <p:spPr>
          <a:xfrm>
            <a:off x="328169" y="6237312"/>
            <a:ext cx="439241" cy="390437"/>
          </a:xfrm>
          <a:prstGeom prst="rect">
            <a:avLst/>
          </a:prstGeom>
          <a:noFill/>
        </p:spPr>
        <p:txBody>
          <a:bodyPr anchor="ctr"/>
          <a:lstStyle>
            <a:lvl1pPr algn="ctr">
              <a:defRPr sz="1400">
                <a:solidFill>
                  <a:schemeClr val="bg1"/>
                </a:solidFill>
              </a:defRPr>
            </a:lvl1pPr>
          </a:lstStyle>
          <a:p>
            <a:fld id="{F68327C5-B821-4FE9-A59A-A60D9EB59A9A}" type="slidenum">
              <a:rPr lang="en-US" smtClean="0"/>
              <a:pPr/>
              <a:t>‹#›</a:t>
            </a:fld>
            <a:endParaRPr lang="en-US" dirty="0"/>
          </a:p>
        </p:txBody>
      </p:sp>
      <p:pic>
        <p:nvPicPr>
          <p:cNvPr id="10" name="Picture 9"/>
          <p:cNvPicPr>
            <a:picLocks noChangeAspect="1"/>
          </p:cNvPicPr>
          <p:nvPr userDrawn="1"/>
        </p:nvPicPr>
        <p:blipFill>
          <a:blip r:embed="rId3"/>
          <a:stretch>
            <a:fillRect/>
          </a:stretch>
        </p:blipFill>
        <p:spPr>
          <a:xfrm>
            <a:off x="156796" y="229538"/>
            <a:ext cx="1622504" cy="448056"/>
          </a:xfrm>
          <a:prstGeom prst="rect">
            <a:avLst/>
          </a:prstGeom>
        </p:spPr>
      </p:pic>
      <p:sp>
        <p:nvSpPr>
          <p:cNvPr id="17" name="Rectangle 16"/>
          <p:cNvSpPr/>
          <p:nvPr userDrawn="1"/>
        </p:nvSpPr>
        <p:spPr>
          <a:xfrm>
            <a:off x="173936" y="95859"/>
            <a:ext cx="1593494" cy="720080"/>
          </a:xfrm>
          <a:prstGeom prst="rect">
            <a:avLst/>
          </a:prstGeom>
          <a:solidFill>
            <a:srgbClr val="222A35">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999631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ft (dark)">
    <p:spTree>
      <p:nvGrpSpPr>
        <p:cNvPr id="1" name=""/>
        <p:cNvGrpSpPr/>
        <p:nvPr/>
      </p:nvGrpSpPr>
      <p:grpSpPr>
        <a:xfrm>
          <a:off x="0" y="0"/>
          <a:ext cx="0" cy="0"/>
          <a:chOff x="0" y="0"/>
          <a:chExt cx="0" cy="0"/>
        </a:xfrm>
      </p:grpSpPr>
      <p:sp>
        <p:nvSpPr>
          <p:cNvPr id="2" name="Title 1"/>
          <p:cNvSpPr>
            <a:spLocks noGrp="1"/>
          </p:cNvSpPr>
          <p:nvPr>
            <p:ph type="title"/>
          </p:nvPr>
        </p:nvSpPr>
        <p:spPr>
          <a:xfrm>
            <a:off x="623887" y="137160"/>
            <a:ext cx="9797831" cy="707886"/>
          </a:xfrm>
        </p:spPr>
        <p:txBody>
          <a:bodyPr/>
          <a:lstStyle>
            <a:lvl1pPr algn="l">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623887" y="845046"/>
            <a:ext cx="9797831" cy="523220"/>
          </a:xfrm>
        </p:spPr>
        <p:txBody>
          <a:bodyPr wrap="square">
            <a:spAutoFit/>
          </a:bodyPr>
          <a:lstStyle>
            <a:lvl1pPr marL="0" indent="0" algn="l">
              <a:buNone/>
              <a:defRPr sz="28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grpSp>
        <p:nvGrpSpPr>
          <p:cNvPr id="13" name="Group 12"/>
          <p:cNvGrpSpPr/>
          <p:nvPr userDrawn="1"/>
        </p:nvGrpSpPr>
        <p:grpSpPr>
          <a:xfrm>
            <a:off x="328166" y="6237312"/>
            <a:ext cx="439241" cy="439240"/>
            <a:chOff x="186858" y="6096003"/>
            <a:chExt cx="580550" cy="580549"/>
          </a:xfrm>
          <a:solidFill>
            <a:schemeClr val="bg1">
              <a:lumMod val="95000"/>
              <a:alpha val="2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5" name="Rectangle 1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6" name="Slide Number Placeholder 5"/>
          <p:cNvSpPr>
            <a:spLocks noGrp="1"/>
          </p:cNvSpPr>
          <p:nvPr>
            <p:ph type="sldNum" sz="quarter" idx="12"/>
          </p:nvPr>
        </p:nvSpPr>
        <p:spPr>
          <a:xfrm>
            <a:off x="328169" y="6237312"/>
            <a:ext cx="439241" cy="390437"/>
          </a:xfrm>
          <a:prstGeom prst="rect">
            <a:avLst/>
          </a:prstGeom>
          <a:noFill/>
        </p:spPr>
        <p:txBody>
          <a:bodyPr anchor="ctr"/>
          <a:lstStyle>
            <a:lvl1pPr algn="ctr">
              <a:defRPr sz="1400">
                <a:solidFill>
                  <a:schemeClr val="bg1"/>
                </a:solidFill>
              </a:defRPr>
            </a:lvl1pPr>
          </a:lstStyle>
          <a:p>
            <a:fld id="{F68327C5-B821-4FE9-A59A-A60D9EB59A9A}" type="slidenum">
              <a:rPr lang="en-US" smtClean="0"/>
              <a:pPr/>
              <a:t>‹#›</a:t>
            </a:fld>
            <a:endParaRPr lang="en-US" dirty="0"/>
          </a:p>
        </p:txBody>
      </p:sp>
      <p:pic>
        <p:nvPicPr>
          <p:cNvPr id="10" name="Picture 9"/>
          <p:cNvPicPr>
            <a:picLocks noChangeAspect="1"/>
          </p:cNvPicPr>
          <p:nvPr userDrawn="1"/>
        </p:nvPicPr>
        <p:blipFill>
          <a:blip r:embed="rId3"/>
          <a:stretch>
            <a:fillRect/>
          </a:stretch>
        </p:blipFill>
        <p:spPr>
          <a:xfrm>
            <a:off x="10493757" y="229538"/>
            <a:ext cx="1622504" cy="448056"/>
          </a:xfrm>
          <a:prstGeom prst="rect">
            <a:avLst/>
          </a:prstGeom>
        </p:spPr>
      </p:pic>
      <p:sp>
        <p:nvSpPr>
          <p:cNvPr id="17" name="Rectangle 16"/>
          <p:cNvSpPr/>
          <p:nvPr userDrawn="1"/>
        </p:nvSpPr>
        <p:spPr>
          <a:xfrm>
            <a:off x="10522767" y="95859"/>
            <a:ext cx="1593494" cy="720080"/>
          </a:xfrm>
          <a:prstGeom prst="rect">
            <a:avLst/>
          </a:prstGeom>
          <a:solidFill>
            <a:srgbClr val="222A35">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363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62813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479376" y="228855"/>
            <a:ext cx="11233248" cy="954108"/>
          </a:xfrm>
        </p:spPr>
        <p:txBody>
          <a:bodyPr wrap="square" anchor="b">
            <a:spAutoFit/>
          </a:bodyPr>
          <a:lstStyle>
            <a:lvl1pPr algn="ctr">
              <a:defRPr sz="6000">
                <a:solidFill>
                  <a:schemeClr val="bg1"/>
                </a:solidFill>
              </a:defRPr>
            </a:lvl1pPr>
          </a:lstStyle>
          <a:p>
            <a:r>
              <a:rPr lang="en-US" dirty="0"/>
              <a:t>Click to edit Master 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8" name="Picture 7">
            <a:hlinkClick r:id="rId2"/>
          </p:cNvPr>
          <p:cNvPicPr>
            <a:picLocks noChangeAspect="1"/>
          </p:cNvPicPr>
          <p:nvPr userDrawn="1"/>
        </p:nvPicPr>
        <p:blipFill>
          <a:blip r:embed="rId3"/>
          <a:stretch>
            <a:fillRect/>
          </a:stretch>
        </p:blipFill>
        <p:spPr>
          <a:xfrm>
            <a:off x="10200456" y="6214075"/>
            <a:ext cx="1627773" cy="451143"/>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8994" y="1426467"/>
            <a:ext cx="6338473" cy="5238748"/>
          </a:xfrm>
          <a:prstGeom prst="rect">
            <a:avLst/>
          </a:prstGeom>
          <a:effectLst>
            <a:reflection blurRad="6350" stA="52000" endA="300" endPos="35000" dir="5400000" sy="-100000" algn="bl" rotWithShape="0"/>
          </a:effectLst>
        </p:spPr>
      </p:pic>
      <p:sp>
        <p:nvSpPr>
          <p:cNvPr id="9" name="Picture Placeholder 8"/>
          <p:cNvSpPr>
            <a:spLocks noGrp="1"/>
          </p:cNvSpPr>
          <p:nvPr>
            <p:ph type="pic" sz="quarter" idx="10"/>
          </p:nvPr>
        </p:nvSpPr>
        <p:spPr>
          <a:xfrm>
            <a:off x="1489943" y="1700811"/>
            <a:ext cx="5616575" cy="3168055"/>
          </a:xfrm>
        </p:spPr>
        <p:txBody>
          <a:bodyPr/>
          <a:lstStyle>
            <a:lvl1pPr>
              <a:defRPr>
                <a:solidFill>
                  <a:schemeClr val="bg1"/>
                </a:solidFill>
              </a:defRPr>
            </a:lvl1pPr>
          </a:lstStyle>
          <a:p>
            <a:endParaRPr lang="en-US"/>
          </a:p>
        </p:txBody>
      </p:sp>
      <p:pic>
        <p:nvPicPr>
          <p:cNvPr id="10" name="Picture 9"/>
          <p:cNvPicPr>
            <a:picLocks noChangeAspect="1"/>
          </p:cNvPicPr>
          <p:nvPr userDrawn="1"/>
        </p:nvPicPr>
        <p:blipFill rotWithShape="1">
          <a:blip r:embed="rId5"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spTree>
    <p:extLst>
      <p:ext uri="{BB962C8B-B14F-4D97-AF65-F5344CB8AC3E}">
        <p14:creationId xmlns:p14="http://schemas.microsoft.com/office/powerpoint/2010/main" val="348541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355898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C681-BC18-B115-6BB3-2D175B3F09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BFE28C9-161A-C7A6-AA33-ACD9F4010D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D9F309A-56EF-D2D4-900E-6296BDECA25D}"/>
              </a:ext>
            </a:extLst>
          </p:cNvPr>
          <p:cNvSpPr>
            <a:spLocks noGrp="1"/>
          </p:cNvSpPr>
          <p:nvPr>
            <p:ph type="dt" sz="half" idx="10"/>
          </p:nvPr>
        </p:nvSpPr>
        <p:spPr/>
        <p:txBody>
          <a:bodyPr/>
          <a:lstStyle/>
          <a:p>
            <a:fld id="{91984A4F-F911-45C9-B5E8-7F708C82042F}" type="datetimeFigureOut">
              <a:rPr lang="en-GB" smtClean="0"/>
              <a:t>13/06/2024</a:t>
            </a:fld>
            <a:endParaRPr lang="en-GB"/>
          </a:p>
        </p:txBody>
      </p:sp>
      <p:sp>
        <p:nvSpPr>
          <p:cNvPr id="5" name="Footer Placeholder 4">
            <a:extLst>
              <a:ext uri="{FF2B5EF4-FFF2-40B4-BE49-F238E27FC236}">
                <a16:creationId xmlns:a16="http://schemas.microsoft.com/office/drawing/2014/main" id="{A13648BE-B2AB-5454-77B4-73C81D5F90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DCDD5C-86B8-F62A-5D7F-88B9173AD8E1}"/>
              </a:ext>
            </a:extLst>
          </p:cNvPr>
          <p:cNvSpPr>
            <a:spLocks noGrp="1"/>
          </p:cNvSpPr>
          <p:nvPr>
            <p:ph type="sldNum" sz="quarter" idx="12"/>
          </p:nvPr>
        </p:nvSpPr>
        <p:spPr/>
        <p:txBody>
          <a:bodyPr/>
          <a:lstStyle/>
          <a:p>
            <a:fld id="{8695D167-3B42-4921-B925-15F2ADF410DB}" type="slidenum">
              <a:rPr lang="en-GB" smtClean="0"/>
              <a:t>‹#›</a:t>
            </a:fld>
            <a:endParaRPr lang="en-GB"/>
          </a:p>
        </p:txBody>
      </p:sp>
    </p:spTree>
    <p:extLst>
      <p:ext uri="{BB962C8B-B14F-4D97-AF65-F5344CB8AC3E}">
        <p14:creationId xmlns:p14="http://schemas.microsoft.com/office/powerpoint/2010/main" val="288360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547D-B078-AC12-EA7C-CAF06C0F1C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332A40-9A35-59FF-8942-95F3061198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CAF5DD-8752-BAAD-A5FD-B38A4116A37F}"/>
              </a:ext>
            </a:extLst>
          </p:cNvPr>
          <p:cNvSpPr>
            <a:spLocks noGrp="1"/>
          </p:cNvSpPr>
          <p:nvPr>
            <p:ph type="dt" sz="half" idx="10"/>
          </p:nvPr>
        </p:nvSpPr>
        <p:spPr/>
        <p:txBody>
          <a:bodyPr/>
          <a:lstStyle/>
          <a:p>
            <a:fld id="{91984A4F-F911-45C9-B5E8-7F708C82042F}" type="datetimeFigureOut">
              <a:rPr lang="en-GB" smtClean="0"/>
              <a:t>13/06/2024</a:t>
            </a:fld>
            <a:endParaRPr lang="en-GB"/>
          </a:p>
        </p:txBody>
      </p:sp>
      <p:sp>
        <p:nvSpPr>
          <p:cNvPr id="5" name="Footer Placeholder 4">
            <a:extLst>
              <a:ext uri="{FF2B5EF4-FFF2-40B4-BE49-F238E27FC236}">
                <a16:creationId xmlns:a16="http://schemas.microsoft.com/office/drawing/2014/main" id="{F14E5FB9-4270-A8BD-C23F-BDD833D186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8D2A95-DDB0-1361-AB9A-AE1650BE8E67}"/>
              </a:ext>
            </a:extLst>
          </p:cNvPr>
          <p:cNvSpPr>
            <a:spLocks noGrp="1"/>
          </p:cNvSpPr>
          <p:nvPr>
            <p:ph type="sldNum" sz="quarter" idx="12"/>
          </p:nvPr>
        </p:nvSpPr>
        <p:spPr/>
        <p:txBody>
          <a:bodyPr/>
          <a:lstStyle/>
          <a:p>
            <a:fld id="{8695D167-3B42-4921-B925-15F2ADF410DB}" type="slidenum">
              <a:rPr lang="en-GB" smtClean="0"/>
              <a:t>‹#›</a:t>
            </a:fld>
            <a:endParaRPr lang="en-GB"/>
          </a:p>
        </p:txBody>
      </p:sp>
    </p:spTree>
    <p:extLst>
      <p:ext uri="{BB962C8B-B14F-4D97-AF65-F5344CB8AC3E}">
        <p14:creationId xmlns:p14="http://schemas.microsoft.com/office/powerpoint/2010/main" val="41492622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100000">
              <a:srgbClr val="DEDEDE"/>
            </a:gs>
          </a:gsLst>
          <a:lin ang="5400000" scaled="1"/>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43480378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6" r:id="rId6"/>
  </p:sldLayoutIdLst>
  <p:hf hdr="0" ftr="0" dt="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100000">
              <a:srgbClr val="DEDEDE"/>
            </a:gs>
          </a:gsLst>
          <a:lin ang="5400000" scaled="1"/>
          <a:tileRect/>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380674957"/>
      </p:ext>
    </p:extLst>
  </p:cSld>
  <p:clrMap bg1="lt1" tx1="dk1" bg2="lt2" tx2="dk2" accent1="accent1" accent2="accent2" accent3="accent3" accent4="accent4" accent5="accent5" accent6="accent6" hlink="hlink" folHlink="folHlink"/>
  <p:sldLayoutIdLst>
    <p:sldLayoutId id="2147483748" r:id="rId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rgbClr val="DEDEDE"/>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7B6CA4-14C4-1F06-23E4-3E7A3745DD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9AAC21-CABB-7522-3193-17CD19589C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138A3F-ED59-A218-89F7-1A81F6DC10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84A4F-F911-45C9-B5E8-7F708C82042F}" type="datetimeFigureOut">
              <a:rPr lang="en-GB" smtClean="0"/>
              <a:t>13/06/2024</a:t>
            </a:fld>
            <a:endParaRPr lang="en-GB"/>
          </a:p>
        </p:txBody>
      </p:sp>
      <p:sp>
        <p:nvSpPr>
          <p:cNvPr id="5" name="Footer Placeholder 4">
            <a:extLst>
              <a:ext uri="{FF2B5EF4-FFF2-40B4-BE49-F238E27FC236}">
                <a16:creationId xmlns:a16="http://schemas.microsoft.com/office/drawing/2014/main" id="{38C5A5E2-A6E1-E477-4457-60C161F358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10069A-8D98-E7E9-4C55-1A23A1AFE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5D167-3B42-4921-B925-15F2ADF410DB}" type="slidenum">
              <a:rPr lang="en-GB" smtClean="0"/>
              <a:t>‹#›</a:t>
            </a:fld>
            <a:endParaRPr lang="en-GB"/>
          </a:p>
        </p:txBody>
      </p:sp>
    </p:spTree>
    <p:extLst>
      <p:ext uri="{BB962C8B-B14F-4D97-AF65-F5344CB8AC3E}">
        <p14:creationId xmlns:p14="http://schemas.microsoft.com/office/powerpoint/2010/main" val="217652791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Word_Document.docx"/><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30AB-56DF-79EC-A254-9F7F50CBDCB7}"/>
              </a:ext>
            </a:extLst>
          </p:cNvPr>
          <p:cNvSpPr>
            <a:spLocks noGrp="1"/>
          </p:cNvSpPr>
          <p:nvPr>
            <p:ph type="ctrTitle"/>
          </p:nvPr>
        </p:nvSpPr>
        <p:spPr>
          <a:xfrm>
            <a:off x="1874905" y="2348687"/>
            <a:ext cx="8442185" cy="2387600"/>
          </a:xfrm>
        </p:spPr>
        <p:txBody>
          <a:bodyPr>
            <a:normAutofit/>
          </a:bodyPr>
          <a:lstStyle/>
          <a:p>
            <a:r>
              <a:rPr lang="en-US" sz="4000" b="0" i="0" dirty="0">
                <a:solidFill>
                  <a:srgbClr val="202124"/>
                </a:solidFill>
                <a:effectLst/>
                <a:latin typeface="Roboto" panose="02000000000000000000" pitchFamily="2" charset="0"/>
                <a:ea typeface="Roboto" panose="02000000000000000000" pitchFamily="2" charset="0"/>
              </a:rPr>
              <a:t>CSE 321 – </a:t>
            </a:r>
            <a:r>
              <a:rPr lang="en-US" sz="4000" dirty="0">
                <a:solidFill>
                  <a:srgbClr val="202124"/>
                </a:solidFill>
                <a:latin typeface="Roboto" panose="02000000000000000000" pitchFamily="2" charset="0"/>
                <a:ea typeface="Roboto" panose="02000000000000000000" pitchFamily="2" charset="0"/>
              </a:rPr>
              <a:t>Project Based Learning</a:t>
            </a:r>
            <a:br>
              <a:rPr lang="en-US" sz="4000" b="0" i="0" dirty="0">
                <a:solidFill>
                  <a:srgbClr val="202124"/>
                </a:solidFill>
                <a:effectLst/>
                <a:latin typeface="Roboto" panose="02000000000000000000" pitchFamily="2" charset="0"/>
                <a:ea typeface="Roboto" panose="02000000000000000000" pitchFamily="2" charset="0"/>
              </a:rPr>
            </a:br>
            <a:r>
              <a:rPr lang="en-US" sz="4000" b="0" i="0" dirty="0">
                <a:solidFill>
                  <a:srgbClr val="202124"/>
                </a:solidFill>
                <a:effectLst/>
                <a:latin typeface="Roboto" panose="02000000000000000000" pitchFamily="2" charset="0"/>
                <a:ea typeface="Roboto" panose="02000000000000000000" pitchFamily="2" charset="0"/>
              </a:rPr>
              <a:t> </a:t>
            </a:r>
            <a:endParaRPr lang="en-US" sz="4000" b="0" i="0" dirty="0">
              <a:solidFill>
                <a:srgbClr val="C00000"/>
              </a:solidFill>
              <a:effectLst/>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88F40BB1-4198-326E-DEA5-5A0D2BE5ECA6}"/>
              </a:ext>
            </a:extLst>
          </p:cNvPr>
          <p:cNvPicPr>
            <a:picLocks noChangeAspect="1"/>
          </p:cNvPicPr>
          <p:nvPr/>
        </p:nvPicPr>
        <p:blipFill rotWithShape="1">
          <a:blip r:embed="rId2">
            <a:extLst>
              <a:ext uri="{28A0092B-C50C-407E-A947-70E740481C1C}">
                <a14:useLocalDpi xmlns:a14="http://schemas.microsoft.com/office/drawing/2010/main" val="0"/>
              </a:ext>
            </a:extLst>
          </a:blip>
          <a:srcRect r="9897"/>
          <a:stretch/>
        </p:blipFill>
        <p:spPr>
          <a:xfrm>
            <a:off x="4033081" y="1524406"/>
            <a:ext cx="4125837" cy="2289506"/>
          </a:xfrm>
          <a:prstGeom prst="rect">
            <a:avLst/>
          </a:prstGeom>
        </p:spPr>
      </p:pic>
      <p:sp>
        <p:nvSpPr>
          <p:cNvPr id="4" name="TextBox 3">
            <a:extLst>
              <a:ext uri="{FF2B5EF4-FFF2-40B4-BE49-F238E27FC236}">
                <a16:creationId xmlns:a16="http://schemas.microsoft.com/office/drawing/2014/main" id="{9397ADD6-2D49-9F1A-A6C8-F6140F521325}"/>
              </a:ext>
            </a:extLst>
          </p:cNvPr>
          <p:cNvSpPr txBox="1"/>
          <p:nvPr/>
        </p:nvSpPr>
        <p:spPr>
          <a:xfrm flipH="1">
            <a:off x="3296835" y="4858112"/>
            <a:ext cx="5598323" cy="584775"/>
          </a:xfrm>
          <a:prstGeom prst="rect">
            <a:avLst/>
          </a:prstGeom>
          <a:noFill/>
        </p:spPr>
        <p:txBody>
          <a:bodyPr wrap="square" rtlCol="0">
            <a:spAutoFit/>
          </a:bodyPr>
          <a:lstStyle/>
          <a:p>
            <a:pPr algn="ctr"/>
            <a:r>
              <a:rPr lang="en-US" sz="3200" dirty="0">
                <a:solidFill>
                  <a:srgbClr val="C00000"/>
                </a:solidFill>
                <a:latin typeface="Roboto" panose="02000000000000000000" pitchFamily="2" charset="0"/>
                <a:ea typeface="Roboto" panose="02000000000000000000" pitchFamily="2" charset="0"/>
              </a:rPr>
              <a:t>Human Activities Recognition</a:t>
            </a:r>
            <a:endParaRPr lang="en-GB" sz="3200" dirty="0"/>
          </a:p>
        </p:txBody>
      </p:sp>
    </p:spTree>
    <p:extLst>
      <p:ext uri="{BB962C8B-B14F-4D97-AF65-F5344CB8AC3E}">
        <p14:creationId xmlns:p14="http://schemas.microsoft.com/office/powerpoint/2010/main" val="2793418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914399" y="731520"/>
            <a:ext cx="56959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 Data Representation</a:t>
            </a:r>
          </a:p>
        </p:txBody>
      </p:sp>
      <p:pic>
        <p:nvPicPr>
          <p:cNvPr id="5" name="Picture 4" descr="Text&#10;&#10;Description automatically generated">
            <a:extLst>
              <a:ext uri="{FF2B5EF4-FFF2-40B4-BE49-F238E27FC236}">
                <a16:creationId xmlns:a16="http://schemas.microsoft.com/office/drawing/2014/main" id="{23B5C53C-649E-7593-B357-C877DCC8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pic>
        <p:nvPicPr>
          <p:cNvPr id="11" name="Picture 10">
            <a:extLst>
              <a:ext uri="{FF2B5EF4-FFF2-40B4-BE49-F238E27FC236}">
                <a16:creationId xmlns:a16="http://schemas.microsoft.com/office/drawing/2014/main" id="{88FE9836-790E-000F-3A0F-50DB8076419C}"/>
              </a:ext>
            </a:extLst>
          </p:cNvPr>
          <p:cNvPicPr>
            <a:picLocks noChangeAspect="1"/>
          </p:cNvPicPr>
          <p:nvPr/>
        </p:nvPicPr>
        <p:blipFill>
          <a:blip r:embed="rId3"/>
          <a:stretch>
            <a:fillRect/>
          </a:stretch>
        </p:blipFill>
        <p:spPr>
          <a:xfrm>
            <a:off x="1228204" y="3429000"/>
            <a:ext cx="9371734" cy="2282375"/>
          </a:xfrm>
          <a:prstGeom prst="rect">
            <a:avLst/>
          </a:prstGeom>
        </p:spPr>
      </p:pic>
      <p:sp>
        <p:nvSpPr>
          <p:cNvPr id="19" name="TextBox 18">
            <a:extLst>
              <a:ext uri="{FF2B5EF4-FFF2-40B4-BE49-F238E27FC236}">
                <a16:creationId xmlns:a16="http://schemas.microsoft.com/office/drawing/2014/main" id="{9C70BE18-FA42-6CDD-292D-BE3FF054173E}"/>
              </a:ext>
            </a:extLst>
          </p:cNvPr>
          <p:cNvSpPr txBox="1"/>
          <p:nvPr/>
        </p:nvSpPr>
        <p:spPr>
          <a:xfrm>
            <a:off x="914399" y="1575461"/>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a:t>
            </a:r>
            <a:r>
              <a:rPr lang="en-GB" sz="2400" dirty="0">
                <a:gradFill>
                  <a:gsLst>
                    <a:gs pos="0">
                      <a:srgbClr val="FF0000"/>
                    </a:gs>
                    <a:gs pos="100000">
                      <a:srgbClr val="C00000"/>
                    </a:gs>
                  </a:gsLst>
                  <a:lin ang="5400000" scaled="1"/>
                </a:gradFill>
                <a:latin typeface="Roboto" panose="02000000000000000000" pitchFamily="2" charset="0"/>
                <a:ea typeface="Roboto" panose="02000000000000000000" pitchFamily="2" charset="0"/>
              </a:rPr>
              <a:t>I.	Spreadsheet</a:t>
            </a:r>
            <a:endPar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endParaRPr>
          </a:p>
        </p:txBody>
      </p:sp>
      <p:pic>
        <p:nvPicPr>
          <p:cNvPr id="6" name="Picture 5">
            <a:extLst>
              <a:ext uri="{FF2B5EF4-FFF2-40B4-BE49-F238E27FC236}">
                <a16:creationId xmlns:a16="http://schemas.microsoft.com/office/drawing/2014/main" id="{D920AABC-4134-D935-9FA7-3590282F693C}"/>
              </a:ext>
            </a:extLst>
          </p:cNvPr>
          <p:cNvPicPr>
            <a:picLocks noChangeAspect="1"/>
          </p:cNvPicPr>
          <p:nvPr/>
        </p:nvPicPr>
        <p:blipFill>
          <a:blip r:embed="rId3"/>
          <a:stretch>
            <a:fillRect/>
          </a:stretch>
        </p:blipFill>
        <p:spPr>
          <a:xfrm>
            <a:off x="1228204" y="3429000"/>
            <a:ext cx="9371734" cy="2282375"/>
          </a:xfrm>
          <a:prstGeom prst="rect">
            <a:avLst/>
          </a:prstGeom>
        </p:spPr>
      </p:pic>
      <p:pic>
        <p:nvPicPr>
          <p:cNvPr id="7" name="Picture 6">
            <a:extLst>
              <a:ext uri="{FF2B5EF4-FFF2-40B4-BE49-F238E27FC236}">
                <a16:creationId xmlns:a16="http://schemas.microsoft.com/office/drawing/2014/main" id="{21248276-183F-9C5B-97A8-03E94AB89D05}"/>
              </a:ext>
            </a:extLst>
          </p:cNvPr>
          <p:cNvPicPr>
            <a:picLocks noChangeAspect="1"/>
          </p:cNvPicPr>
          <p:nvPr/>
        </p:nvPicPr>
        <p:blipFill rotWithShape="1">
          <a:blip r:embed="rId3"/>
          <a:srcRect r="51237" b="51237"/>
          <a:stretch/>
        </p:blipFill>
        <p:spPr>
          <a:xfrm>
            <a:off x="1228204" y="3429001"/>
            <a:ext cx="9371725" cy="2282374"/>
          </a:xfrm>
          <a:prstGeom prst="rect">
            <a:avLst/>
          </a:prstGeom>
        </p:spPr>
      </p:pic>
      <p:sp>
        <p:nvSpPr>
          <p:cNvPr id="4" name="TextBox 3">
            <a:extLst>
              <a:ext uri="{FF2B5EF4-FFF2-40B4-BE49-F238E27FC236}">
                <a16:creationId xmlns:a16="http://schemas.microsoft.com/office/drawing/2014/main" id="{87CB2646-2A33-BDCE-18C6-EB89AFDD93F8}"/>
              </a:ext>
            </a:extLst>
          </p:cNvPr>
          <p:cNvSpPr txBox="1"/>
          <p:nvPr/>
        </p:nvSpPr>
        <p:spPr>
          <a:xfrm>
            <a:off x="914399" y="2285638"/>
            <a:ext cx="9685539" cy="461665"/>
          </a:xfrm>
          <a:prstGeom prst="rect">
            <a:avLst/>
          </a:prstGeom>
          <a:noFill/>
        </p:spPr>
        <p:txBody>
          <a:bodyPr wrap="square" rtlCol="0">
            <a:spAutoFit/>
          </a:bodyPr>
          <a:lstStyle/>
          <a:p>
            <a:pPr lvl="0">
              <a:defRPr/>
            </a:pPr>
            <a:r>
              <a:rPr lang="en-US" sz="2400" dirty="0"/>
              <a:t>We annotated the starting and ending times of each exercise in seconds:</a:t>
            </a:r>
            <a:endParaRPr kumimoji="0" lang="en-US" sz="32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pic>
        <p:nvPicPr>
          <p:cNvPr id="9" name="Picture 8">
            <a:extLst>
              <a:ext uri="{FF2B5EF4-FFF2-40B4-BE49-F238E27FC236}">
                <a16:creationId xmlns:a16="http://schemas.microsoft.com/office/drawing/2014/main" id="{441B84CF-C5DC-5597-2796-104D196E0F34}"/>
              </a:ext>
            </a:extLst>
          </p:cNvPr>
          <p:cNvPicPr>
            <a:picLocks noChangeAspect="1"/>
          </p:cNvPicPr>
          <p:nvPr/>
        </p:nvPicPr>
        <p:blipFill rotWithShape="1">
          <a:blip r:embed="rId3"/>
          <a:srcRect l="48186" r="22951" b="71136"/>
          <a:stretch/>
        </p:blipFill>
        <p:spPr>
          <a:xfrm>
            <a:off x="1233487" y="3428999"/>
            <a:ext cx="9371722" cy="2282374"/>
          </a:xfrm>
          <a:prstGeom prst="rect">
            <a:avLst/>
          </a:prstGeom>
        </p:spPr>
      </p:pic>
    </p:spTree>
    <p:extLst>
      <p:ext uri="{BB962C8B-B14F-4D97-AF65-F5344CB8AC3E}">
        <p14:creationId xmlns:p14="http://schemas.microsoft.com/office/powerpoint/2010/main" val="381950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914399" y="731520"/>
            <a:ext cx="56959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 Data Representation</a:t>
            </a:r>
          </a:p>
        </p:txBody>
      </p:sp>
      <p:pic>
        <p:nvPicPr>
          <p:cNvPr id="5" name="Picture 4" descr="Text&#10;&#10;Description automatically generated">
            <a:extLst>
              <a:ext uri="{FF2B5EF4-FFF2-40B4-BE49-F238E27FC236}">
                <a16:creationId xmlns:a16="http://schemas.microsoft.com/office/drawing/2014/main" id="{23B5C53C-649E-7593-B357-C877DCC8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pic>
        <p:nvPicPr>
          <p:cNvPr id="11" name="Picture 10">
            <a:extLst>
              <a:ext uri="{FF2B5EF4-FFF2-40B4-BE49-F238E27FC236}">
                <a16:creationId xmlns:a16="http://schemas.microsoft.com/office/drawing/2014/main" id="{88FE9836-790E-000F-3A0F-50DB8076419C}"/>
              </a:ext>
            </a:extLst>
          </p:cNvPr>
          <p:cNvPicPr>
            <a:picLocks noChangeAspect="1"/>
          </p:cNvPicPr>
          <p:nvPr/>
        </p:nvPicPr>
        <p:blipFill>
          <a:blip r:embed="rId3"/>
          <a:stretch>
            <a:fillRect/>
          </a:stretch>
        </p:blipFill>
        <p:spPr>
          <a:xfrm>
            <a:off x="1228204" y="3429000"/>
            <a:ext cx="9371734" cy="2282375"/>
          </a:xfrm>
          <a:prstGeom prst="rect">
            <a:avLst/>
          </a:prstGeom>
        </p:spPr>
      </p:pic>
      <p:sp>
        <p:nvSpPr>
          <p:cNvPr id="19" name="TextBox 18">
            <a:extLst>
              <a:ext uri="{FF2B5EF4-FFF2-40B4-BE49-F238E27FC236}">
                <a16:creationId xmlns:a16="http://schemas.microsoft.com/office/drawing/2014/main" id="{9C70BE18-FA42-6CDD-292D-BE3FF054173E}"/>
              </a:ext>
            </a:extLst>
          </p:cNvPr>
          <p:cNvSpPr txBox="1"/>
          <p:nvPr/>
        </p:nvSpPr>
        <p:spPr>
          <a:xfrm>
            <a:off x="914399" y="1575461"/>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a:t>
            </a:r>
            <a:r>
              <a:rPr lang="en-GB" sz="2400" dirty="0">
                <a:gradFill>
                  <a:gsLst>
                    <a:gs pos="0">
                      <a:srgbClr val="FF0000"/>
                    </a:gs>
                    <a:gs pos="100000">
                      <a:srgbClr val="C00000"/>
                    </a:gs>
                  </a:gsLst>
                  <a:lin ang="5400000" scaled="1"/>
                </a:gradFill>
                <a:latin typeface="Roboto" panose="02000000000000000000" pitchFamily="2" charset="0"/>
                <a:ea typeface="Roboto" panose="02000000000000000000" pitchFamily="2" charset="0"/>
              </a:rPr>
              <a:t>I.	Spreadsheet</a:t>
            </a:r>
            <a:endPar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endParaRPr>
          </a:p>
        </p:txBody>
      </p:sp>
      <p:pic>
        <p:nvPicPr>
          <p:cNvPr id="6" name="Picture 5">
            <a:extLst>
              <a:ext uri="{FF2B5EF4-FFF2-40B4-BE49-F238E27FC236}">
                <a16:creationId xmlns:a16="http://schemas.microsoft.com/office/drawing/2014/main" id="{D920AABC-4134-D935-9FA7-3590282F693C}"/>
              </a:ext>
            </a:extLst>
          </p:cNvPr>
          <p:cNvPicPr>
            <a:picLocks noChangeAspect="1"/>
          </p:cNvPicPr>
          <p:nvPr/>
        </p:nvPicPr>
        <p:blipFill>
          <a:blip r:embed="rId3"/>
          <a:stretch>
            <a:fillRect/>
          </a:stretch>
        </p:blipFill>
        <p:spPr>
          <a:xfrm>
            <a:off x="1228204" y="3429000"/>
            <a:ext cx="9371734" cy="2282375"/>
          </a:xfrm>
          <a:prstGeom prst="rect">
            <a:avLst/>
          </a:prstGeom>
        </p:spPr>
      </p:pic>
      <p:pic>
        <p:nvPicPr>
          <p:cNvPr id="7" name="Picture 6">
            <a:extLst>
              <a:ext uri="{FF2B5EF4-FFF2-40B4-BE49-F238E27FC236}">
                <a16:creationId xmlns:a16="http://schemas.microsoft.com/office/drawing/2014/main" id="{21248276-183F-9C5B-97A8-03E94AB89D05}"/>
              </a:ext>
            </a:extLst>
          </p:cNvPr>
          <p:cNvPicPr>
            <a:picLocks noChangeAspect="1"/>
          </p:cNvPicPr>
          <p:nvPr/>
        </p:nvPicPr>
        <p:blipFill rotWithShape="1">
          <a:blip r:embed="rId3"/>
          <a:srcRect r="51237" b="51237"/>
          <a:stretch/>
        </p:blipFill>
        <p:spPr>
          <a:xfrm>
            <a:off x="1228204" y="3429001"/>
            <a:ext cx="9371725" cy="2282374"/>
          </a:xfrm>
          <a:prstGeom prst="rect">
            <a:avLst/>
          </a:prstGeom>
        </p:spPr>
      </p:pic>
      <p:sp>
        <p:nvSpPr>
          <p:cNvPr id="4" name="TextBox 3">
            <a:extLst>
              <a:ext uri="{FF2B5EF4-FFF2-40B4-BE49-F238E27FC236}">
                <a16:creationId xmlns:a16="http://schemas.microsoft.com/office/drawing/2014/main" id="{87CB2646-2A33-BDCE-18C6-EB89AFDD93F8}"/>
              </a:ext>
            </a:extLst>
          </p:cNvPr>
          <p:cNvSpPr txBox="1"/>
          <p:nvPr/>
        </p:nvSpPr>
        <p:spPr>
          <a:xfrm>
            <a:off x="914399" y="2285638"/>
            <a:ext cx="9685539" cy="461665"/>
          </a:xfrm>
          <a:prstGeom prst="rect">
            <a:avLst/>
          </a:prstGeom>
          <a:noFill/>
        </p:spPr>
        <p:txBody>
          <a:bodyPr wrap="square" rtlCol="0">
            <a:spAutoFit/>
          </a:bodyPr>
          <a:lstStyle/>
          <a:p>
            <a:pPr lvl="0">
              <a:defRPr/>
            </a:pPr>
            <a:r>
              <a:rPr lang="en-US" sz="2400" dirty="0"/>
              <a:t>We logged any missing data in the sheet:</a:t>
            </a:r>
            <a:endParaRPr kumimoji="0" lang="en-US" sz="32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pic>
        <p:nvPicPr>
          <p:cNvPr id="9" name="Picture 8">
            <a:extLst>
              <a:ext uri="{FF2B5EF4-FFF2-40B4-BE49-F238E27FC236}">
                <a16:creationId xmlns:a16="http://schemas.microsoft.com/office/drawing/2014/main" id="{441B84CF-C5DC-5597-2796-104D196E0F34}"/>
              </a:ext>
            </a:extLst>
          </p:cNvPr>
          <p:cNvPicPr>
            <a:picLocks noChangeAspect="1"/>
          </p:cNvPicPr>
          <p:nvPr/>
        </p:nvPicPr>
        <p:blipFill rotWithShape="1">
          <a:blip r:embed="rId3"/>
          <a:srcRect l="48186" r="22951" b="71136"/>
          <a:stretch/>
        </p:blipFill>
        <p:spPr>
          <a:xfrm>
            <a:off x="1233487" y="3428999"/>
            <a:ext cx="9371722" cy="2282374"/>
          </a:xfrm>
          <a:prstGeom prst="rect">
            <a:avLst/>
          </a:prstGeom>
        </p:spPr>
      </p:pic>
      <p:pic>
        <p:nvPicPr>
          <p:cNvPr id="8" name="Picture 7">
            <a:extLst>
              <a:ext uri="{FF2B5EF4-FFF2-40B4-BE49-F238E27FC236}">
                <a16:creationId xmlns:a16="http://schemas.microsoft.com/office/drawing/2014/main" id="{A21E0A06-FA63-500A-2F91-6B4AF88C1B9D}"/>
              </a:ext>
            </a:extLst>
          </p:cNvPr>
          <p:cNvPicPr>
            <a:picLocks noChangeAspect="1"/>
          </p:cNvPicPr>
          <p:nvPr/>
        </p:nvPicPr>
        <p:blipFill>
          <a:blip r:embed="rId3"/>
          <a:stretch>
            <a:fillRect/>
          </a:stretch>
        </p:blipFill>
        <p:spPr>
          <a:xfrm>
            <a:off x="1217650" y="3428998"/>
            <a:ext cx="9371734" cy="2282375"/>
          </a:xfrm>
          <a:prstGeom prst="rect">
            <a:avLst/>
          </a:prstGeom>
        </p:spPr>
      </p:pic>
      <p:pic>
        <p:nvPicPr>
          <p:cNvPr id="10" name="Picture 9">
            <a:extLst>
              <a:ext uri="{FF2B5EF4-FFF2-40B4-BE49-F238E27FC236}">
                <a16:creationId xmlns:a16="http://schemas.microsoft.com/office/drawing/2014/main" id="{8611FF46-8AB9-3C4F-3D60-563FD54DE087}"/>
              </a:ext>
            </a:extLst>
          </p:cNvPr>
          <p:cNvPicPr>
            <a:picLocks noChangeAspect="1"/>
          </p:cNvPicPr>
          <p:nvPr/>
        </p:nvPicPr>
        <p:blipFill rotWithShape="1">
          <a:blip r:embed="rId3"/>
          <a:srcRect l="76499" r="101" b="76599"/>
          <a:stretch/>
        </p:blipFill>
        <p:spPr>
          <a:xfrm>
            <a:off x="1222933" y="3428999"/>
            <a:ext cx="9371722" cy="2282374"/>
          </a:xfrm>
          <a:prstGeom prst="rect">
            <a:avLst/>
          </a:prstGeom>
        </p:spPr>
      </p:pic>
    </p:spTree>
    <p:extLst>
      <p:ext uri="{BB962C8B-B14F-4D97-AF65-F5344CB8AC3E}">
        <p14:creationId xmlns:p14="http://schemas.microsoft.com/office/powerpoint/2010/main" val="1675416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914399" y="731520"/>
            <a:ext cx="56959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 Data Representation</a:t>
            </a:r>
          </a:p>
        </p:txBody>
      </p:sp>
      <p:pic>
        <p:nvPicPr>
          <p:cNvPr id="5" name="Picture 4" descr="Text&#10;&#10;Description automatically generated">
            <a:extLst>
              <a:ext uri="{FF2B5EF4-FFF2-40B4-BE49-F238E27FC236}">
                <a16:creationId xmlns:a16="http://schemas.microsoft.com/office/drawing/2014/main" id="{23B5C53C-649E-7593-B357-C877DCC8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sp>
        <p:nvSpPr>
          <p:cNvPr id="19" name="TextBox 18">
            <a:extLst>
              <a:ext uri="{FF2B5EF4-FFF2-40B4-BE49-F238E27FC236}">
                <a16:creationId xmlns:a16="http://schemas.microsoft.com/office/drawing/2014/main" id="{9C70BE18-FA42-6CDD-292D-BE3FF054173E}"/>
              </a:ext>
            </a:extLst>
          </p:cNvPr>
          <p:cNvSpPr txBox="1"/>
          <p:nvPr/>
        </p:nvSpPr>
        <p:spPr>
          <a:xfrm>
            <a:off x="914399" y="1575461"/>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a:t>
            </a:r>
            <a:r>
              <a:rPr lang="en-GB" sz="2400" dirty="0">
                <a:gradFill>
                  <a:gsLst>
                    <a:gs pos="0">
                      <a:srgbClr val="FF0000"/>
                    </a:gs>
                    <a:gs pos="100000">
                      <a:srgbClr val="C00000"/>
                    </a:gs>
                  </a:gsLst>
                  <a:lin ang="5400000" scaled="1"/>
                </a:gradFill>
                <a:latin typeface="Roboto" panose="02000000000000000000" pitchFamily="2" charset="0"/>
                <a:ea typeface="Roboto" panose="02000000000000000000" pitchFamily="2" charset="0"/>
              </a:rPr>
              <a:t>II.	Google Drive</a:t>
            </a:r>
            <a:endPar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endParaRPr>
          </a:p>
        </p:txBody>
      </p:sp>
      <p:sp>
        <p:nvSpPr>
          <p:cNvPr id="4" name="TextBox 3">
            <a:extLst>
              <a:ext uri="{FF2B5EF4-FFF2-40B4-BE49-F238E27FC236}">
                <a16:creationId xmlns:a16="http://schemas.microsoft.com/office/drawing/2014/main" id="{87CB2646-2A33-BDCE-18C6-EB89AFDD93F8}"/>
              </a:ext>
            </a:extLst>
          </p:cNvPr>
          <p:cNvSpPr txBox="1"/>
          <p:nvPr/>
        </p:nvSpPr>
        <p:spPr>
          <a:xfrm>
            <a:off x="914399" y="2285638"/>
            <a:ext cx="9685539" cy="461665"/>
          </a:xfrm>
          <a:prstGeom prst="rect">
            <a:avLst/>
          </a:prstGeom>
          <a:noFill/>
        </p:spPr>
        <p:txBody>
          <a:bodyPr wrap="square" rtlCol="0">
            <a:spAutoFit/>
          </a:bodyPr>
          <a:lstStyle/>
          <a:p>
            <a:pPr lvl="0">
              <a:defRPr/>
            </a:pPr>
            <a:r>
              <a:rPr lang="en-US" sz="2400" dirty="0"/>
              <a:t>The dataset is stored at a drive on Google Drive as shown.</a:t>
            </a:r>
            <a:endParaRPr kumimoji="0" lang="en-US" sz="32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pic>
        <p:nvPicPr>
          <p:cNvPr id="14" name="Picture 13">
            <a:extLst>
              <a:ext uri="{FF2B5EF4-FFF2-40B4-BE49-F238E27FC236}">
                <a16:creationId xmlns:a16="http://schemas.microsoft.com/office/drawing/2014/main" id="{01F80F5E-91E2-3D64-F68D-8B492C117B77}"/>
              </a:ext>
            </a:extLst>
          </p:cNvPr>
          <p:cNvPicPr>
            <a:picLocks noChangeAspect="1"/>
          </p:cNvPicPr>
          <p:nvPr/>
        </p:nvPicPr>
        <p:blipFill rotWithShape="1">
          <a:blip r:embed="rId3"/>
          <a:srcRect l="336" r="-1" b="22860"/>
          <a:stretch/>
        </p:blipFill>
        <p:spPr>
          <a:xfrm>
            <a:off x="2900680" y="2817762"/>
            <a:ext cx="6390640" cy="36780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285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914399" y="731520"/>
            <a:ext cx="56959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 Data Representation</a:t>
            </a:r>
          </a:p>
        </p:txBody>
      </p:sp>
      <p:pic>
        <p:nvPicPr>
          <p:cNvPr id="5" name="Picture 4" descr="Text&#10;&#10;Description automatically generated">
            <a:extLst>
              <a:ext uri="{FF2B5EF4-FFF2-40B4-BE49-F238E27FC236}">
                <a16:creationId xmlns:a16="http://schemas.microsoft.com/office/drawing/2014/main" id="{23B5C53C-649E-7593-B357-C877DCC8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sp>
        <p:nvSpPr>
          <p:cNvPr id="19" name="TextBox 18">
            <a:extLst>
              <a:ext uri="{FF2B5EF4-FFF2-40B4-BE49-F238E27FC236}">
                <a16:creationId xmlns:a16="http://schemas.microsoft.com/office/drawing/2014/main" id="{9C70BE18-FA42-6CDD-292D-BE3FF054173E}"/>
              </a:ext>
            </a:extLst>
          </p:cNvPr>
          <p:cNvSpPr txBox="1"/>
          <p:nvPr/>
        </p:nvSpPr>
        <p:spPr>
          <a:xfrm>
            <a:off x="914399" y="1575461"/>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a:t>
            </a:r>
            <a:r>
              <a:rPr lang="en-GB" sz="2400" dirty="0">
                <a:gradFill>
                  <a:gsLst>
                    <a:gs pos="0">
                      <a:srgbClr val="FF0000"/>
                    </a:gs>
                    <a:gs pos="100000">
                      <a:srgbClr val="C00000"/>
                    </a:gs>
                  </a:gsLst>
                  <a:lin ang="5400000" scaled="1"/>
                </a:gradFill>
                <a:latin typeface="Roboto" panose="02000000000000000000" pitchFamily="2" charset="0"/>
                <a:ea typeface="Roboto" panose="02000000000000000000" pitchFamily="2" charset="0"/>
              </a:rPr>
              <a:t>II.	Google Drive</a:t>
            </a:r>
            <a:endPar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endParaRPr>
          </a:p>
        </p:txBody>
      </p:sp>
      <p:sp>
        <p:nvSpPr>
          <p:cNvPr id="4" name="TextBox 3">
            <a:extLst>
              <a:ext uri="{FF2B5EF4-FFF2-40B4-BE49-F238E27FC236}">
                <a16:creationId xmlns:a16="http://schemas.microsoft.com/office/drawing/2014/main" id="{87CB2646-2A33-BDCE-18C6-EB89AFDD93F8}"/>
              </a:ext>
            </a:extLst>
          </p:cNvPr>
          <p:cNvSpPr txBox="1"/>
          <p:nvPr/>
        </p:nvSpPr>
        <p:spPr>
          <a:xfrm>
            <a:off x="914399" y="2285638"/>
            <a:ext cx="9685539" cy="1200329"/>
          </a:xfrm>
          <a:prstGeom prst="rect">
            <a:avLst/>
          </a:prstGeom>
          <a:noFill/>
        </p:spPr>
        <p:txBody>
          <a:bodyPr wrap="square" rtlCol="0">
            <a:spAutoFit/>
          </a:bodyPr>
          <a:lstStyle/>
          <a:p>
            <a:pPr lvl="0">
              <a:defRPr/>
            </a:pPr>
            <a:r>
              <a:rPr lang="en-US" sz="2400" dirty="0"/>
              <a:t>Each exerciser is named in the form:</a:t>
            </a:r>
          </a:p>
          <a:p>
            <a:pPr lvl="0">
              <a:defRPr/>
            </a:pPr>
            <a:r>
              <a:rPr kumimoji="0" lang="en-US"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 Name</a:t>
            </a:r>
          </a:p>
          <a:p>
            <a:pPr lvl="0">
              <a:defRPr/>
            </a:pPr>
            <a:r>
              <a:rPr kumimoji="0" lang="en-US" sz="240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Where # represents the ID of the exerciser in the spreadsheet.</a:t>
            </a:r>
            <a:endParaRPr kumimoji="0" lang="en-US" sz="320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pic>
        <p:nvPicPr>
          <p:cNvPr id="14" name="Picture 13">
            <a:extLst>
              <a:ext uri="{FF2B5EF4-FFF2-40B4-BE49-F238E27FC236}">
                <a16:creationId xmlns:a16="http://schemas.microsoft.com/office/drawing/2014/main" id="{01F80F5E-91E2-3D64-F68D-8B492C117B77}"/>
              </a:ext>
            </a:extLst>
          </p:cNvPr>
          <p:cNvPicPr>
            <a:picLocks noChangeAspect="1"/>
          </p:cNvPicPr>
          <p:nvPr/>
        </p:nvPicPr>
        <p:blipFill rotWithShape="1">
          <a:blip r:embed="rId3"/>
          <a:srcRect l="336" t="16549" r="-1" b="66023"/>
          <a:stretch/>
        </p:blipFill>
        <p:spPr>
          <a:xfrm>
            <a:off x="1993987" y="3665638"/>
            <a:ext cx="8204025" cy="10667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257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914399" y="731520"/>
            <a:ext cx="56959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 Data Representation</a:t>
            </a:r>
          </a:p>
        </p:txBody>
      </p:sp>
      <p:pic>
        <p:nvPicPr>
          <p:cNvPr id="5" name="Picture 4" descr="Text&#10;&#10;Description automatically generated">
            <a:extLst>
              <a:ext uri="{FF2B5EF4-FFF2-40B4-BE49-F238E27FC236}">
                <a16:creationId xmlns:a16="http://schemas.microsoft.com/office/drawing/2014/main" id="{23B5C53C-649E-7593-B357-C877DCC8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sp>
        <p:nvSpPr>
          <p:cNvPr id="19" name="TextBox 18">
            <a:extLst>
              <a:ext uri="{FF2B5EF4-FFF2-40B4-BE49-F238E27FC236}">
                <a16:creationId xmlns:a16="http://schemas.microsoft.com/office/drawing/2014/main" id="{9C70BE18-FA42-6CDD-292D-BE3FF054173E}"/>
              </a:ext>
            </a:extLst>
          </p:cNvPr>
          <p:cNvSpPr txBox="1"/>
          <p:nvPr/>
        </p:nvSpPr>
        <p:spPr>
          <a:xfrm>
            <a:off x="914399" y="1575461"/>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a:t>
            </a:r>
            <a:r>
              <a:rPr lang="en-GB" sz="2400" dirty="0">
                <a:gradFill>
                  <a:gsLst>
                    <a:gs pos="0">
                      <a:srgbClr val="FF0000"/>
                    </a:gs>
                    <a:gs pos="100000">
                      <a:srgbClr val="C00000"/>
                    </a:gs>
                  </a:gsLst>
                  <a:lin ang="5400000" scaled="1"/>
                </a:gradFill>
                <a:latin typeface="Roboto" panose="02000000000000000000" pitchFamily="2" charset="0"/>
                <a:ea typeface="Roboto" panose="02000000000000000000" pitchFamily="2" charset="0"/>
              </a:rPr>
              <a:t>II.	Google Drive</a:t>
            </a:r>
            <a:endPar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endParaRPr>
          </a:p>
        </p:txBody>
      </p:sp>
      <p:sp>
        <p:nvSpPr>
          <p:cNvPr id="4" name="TextBox 3">
            <a:extLst>
              <a:ext uri="{FF2B5EF4-FFF2-40B4-BE49-F238E27FC236}">
                <a16:creationId xmlns:a16="http://schemas.microsoft.com/office/drawing/2014/main" id="{87CB2646-2A33-BDCE-18C6-EB89AFDD93F8}"/>
              </a:ext>
            </a:extLst>
          </p:cNvPr>
          <p:cNvSpPr txBox="1"/>
          <p:nvPr/>
        </p:nvSpPr>
        <p:spPr>
          <a:xfrm>
            <a:off x="914399" y="2285638"/>
            <a:ext cx="9685539" cy="461665"/>
          </a:xfrm>
          <a:prstGeom prst="rect">
            <a:avLst/>
          </a:prstGeom>
          <a:noFill/>
        </p:spPr>
        <p:txBody>
          <a:bodyPr wrap="square" rtlCol="0">
            <a:spAutoFit/>
          </a:bodyPr>
          <a:lstStyle/>
          <a:p>
            <a:pPr lvl="0">
              <a:defRPr/>
            </a:pPr>
            <a:r>
              <a:rPr lang="en-US" sz="2400" dirty="0"/>
              <a:t>Inside each directory there are two sub-directories:</a:t>
            </a:r>
          </a:p>
        </p:txBody>
      </p:sp>
      <p:sp>
        <p:nvSpPr>
          <p:cNvPr id="3" name="TextBox 2">
            <a:extLst>
              <a:ext uri="{FF2B5EF4-FFF2-40B4-BE49-F238E27FC236}">
                <a16:creationId xmlns:a16="http://schemas.microsoft.com/office/drawing/2014/main" id="{AB575EC4-97B4-3D1D-8F3D-1B9EA84692A8}"/>
              </a:ext>
            </a:extLst>
          </p:cNvPr>
          <p:cNvSpPr txBox="1"/>
          <p:nvPr/>
        </p:nvSpPr>
        <p:spPr>
          <a:xfrm>
            <a:off x="914399" y="2747303"/>
            <a:ext cx="9685539" cy="1405769"/>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q"/>
              <a:tabLst/>
              <a:defRPr/>
            </a:pPr>
            <a:r>
              <a:rPr kumimoji="0" lang="en-US" sz="30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 IMUs Readings</a:t>
            </a:r>
          </a:p>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q"/>
              <a:tabLst/>
              <a:defRPr/>
            </a:pPr>
            <a:r>
              <a:rPr kumimoji="0" lang="en-US" sz="30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 Videos</a:t>
            </a:r>
          </a:p>
        </p:txBody>
      </p:sp>
      <p:pic>
        <p:nvPicPr>
          <p:cNvPr id="7" name="Picture 6">
            <a:extLst>
              <a:ext uri="{FF2B5EF4-FFF2-40B4-BE49-F238E27FC236}">
                <a16:creationId xmlns:a16="http://schemas.microsoft.com/office/drawing/2014/main" id="{3DD9FF99-56A7-2580-70CB-A80D7B918140}"/>
              </a:ext>
            </a:extLst>
          </p:cNvPr>
          <p:cNvPicPr>
            <a:picLocks noChangeAspect="1"/>
          </p:cNvPicPr>
          <p:nvPr/>
        </p:nvPicPr>
        <p:blipFill>
          <a:blip r:embed="rId3"/>
          <a:stretch>
            <a:fillRect/>
          </a:stretch>
        </p:blipFill>
        <p:spPr>
          <a:xfrm>
            <a:off x="1410493" y="4203831"/>
            <a:ext cx="9371013" cy="21574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3160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914399" y="731520"/>
            <a:ext cx="56959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 Data Representation</a:t>
            </a:r>
          </a:p>
        </p:txBody>
      </p:sp>
      <p:pic>
        <p:nvPicPr>
          <p:cNvPr id="5" name="Picture 4" descr="Text&#10;&#10;Description automatically generated">
            <a:extLst>
              <a:ext uri="{FF2B5EF4-FFF2-40B4-BE49-F238E27FC236}">
                <a16:creationId xmlns:a16="http://schemas.microsoft.com/office/drawing/2014/main" id="{23B5C53C-649E-7593-B357-C877DCC8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sp>
        <p:nvSpPr>
          <p:cNvPr id="19" name="TextBox 18">
            <a:extLst>
              <a:ext uri="{FF2B5EF4-FFF2-40B4-BE49-F238E27FC236}">
                <a16:creationId xmlns:a16="http://schemas.microsoft.com/office/drawing/2014/main" id="{9C70BE18-FA42-6CDD-292D-BE3FF054173E}"/>
              </a:ext>
            </a:extLst>
          </p:cNvPr>
          <p:cNvSpPr txBox="1"/>
          <p:nvPr/>
        </p:nvSpPr>
        <p:spPr>
          <a:xfrm>
            <a:off x="914399" y="1575461"/>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a:t>
            </a:r>
            <a:r>
              <a:rPr lang="en-GB" sz="2400" dirty="0">
                <a:gradFill>
                  <a:gsLst>
                    <a:gs pos="0">
                      <a:srgbClr val="FF0000"/>
                    </a:gs>
                    <a:gs pos="100000">
                      <a:srgbClr val="C00000"/>
                    </a:gs>
                  </a:gsLst>
                  <a:lin ang="5400000" scaled="1"/>
                </a:gradFill>
                <a:latin typeface="Roboto" panose="02000000000000000000" pitchFamily="2" charset="0"/>
                <a:ea typeface="Roboto" panose="02000000000000000000" pitchFamily="2" charset="0"/>
              </a:rPr>
              <a:t>II.	Google Drive</a:t>
            </a:r>
            <a:endPar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endParaRPr>
          </a:p>
        </p:txBody>
      </p:sp>
      <p:sp>
        <p:nvSpPr>
          <p:cNvPr id="4" name="TextBox 3">
            <a:extLst>
              <a:ext uri="{FF2B5EF4-FFF2-40B4-BE49-F238E27FC236}">
                <a16:creationId xmlns:a16="http://schemas.microsoft.com/office/drawing/2014/main" id="{87CB2646-2A33-BDCE-18C6-EB89AFDD93F8}"/>
              </a:ext>
            </a:extLst>
          </p:cNvPr>
          <p:cNvSpPr txBox="1"/>
          <p:nvPr/>
        </p:nvSpPr>
        <p:spPr>
          <a:xfrm>
            <a:off x="914399" y="2285638"/>
            <a:ext cx="9685539" cy="830997"/>
          </a:xfrm>
          <a:prstGeom prst="rect">
            <a:avLst/>
          </a:prstGeom>
          <a:noFill/>
        </p:spPr>
        <p:txBody>
          <a:bodyPr wrap="square" rtlCol="0">
            <a:spAutoFit/>
          </a:bodyPr>
          <a:lstStyle/>
          <a:p>
            <a:pPr lvl="0">
              <a:defRPr/>
            </a:pPr>
            <a:r>
              <a:rPr lang="en-US" sz="2400" dirty="0"/>
              <a:t>“IMUs Readings” should contain 8 files. 4 for each sensor (Accelerometer and Gyroscope). Each of the four files is for a specific muscle.</a:t>
            </a:r>
          </a:p>
        </p:txBody>
      </p:sp>
      <p:pic>
        <p:nvPicPr>
          <p:cNvPr id="10" name="Picture 9">
            <a:extLst>
              <a:ext uri="{FF2B5EF4-FFF2-40B4-BE49-F238E27FC236}">
                <a16:creationId xmlns:a16="http://schemas.microsoft.com/office/drawing/2014/main" id="{7AC5B1FE-2030-CF1C-F14A-9F5AF656F171}"/>
              </a:ext>
            </a:extLst>
          </p:cNvPr>
          <p:cNvPicPr>
            <a:picLocks noChangeAspect="1"/>
          </p:cNvPicPr>
          <p:nvPr/>
        </p:nvPicPr>
        <p:blipFill>
          <a:blip r:embed="rId3"/>
          <a:stretch>
            <a:fillRect/>
          </a:stretch>
        </p:blipFill>
        <p:spPr>
          <a:xfrm>
            <a:off x="3776662" y="3116635"/>
            <a:ext cx="4638675" cy="3476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9833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914399" y="731520"/>
            <a:ext cx="56959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 Data Representation</a:t>
            </a:r>
          </a:p>
        </p:txBody>
      </p:sp>
      <p:pic>
        <p:nvPicPr>
          <p:cNvPr id="5" name="Picture 4" descr="Text&#10;&#10;Description automatically generated">
            <a:extLst>
              <a:ext uri="{FF2B5EF4-FFF2-40B4-BE49-F238E27FC236}">
                <a16:creationId xmlns:a16="http://schemas.microsoft.com/office/drawing/2014/main" id="{23B5C53C-649E-7593-B357-C877DCC8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sp>
        <p:nvSpPr>
          <p:cNvPr id="19" name="TextBox 18">
            <a:extLst>
              <a:ext uri="{FF2B5EF4-FFF2-40B4-BE49-F238E27FC236}">
                <a16:creationId xmlns:a16="http://schemas.microsoft.com/office/drawing/2014/main" id="{9C70BE18-FA42-6CDD-292D-BE3FF054173E}"/>
              </a:ext>
            </a:extLst>
          </p:cNvPr>
          <p:cNvSpPr txBox="1"/>
          <p:nvPr/>
        </p:nvSpPr>
        <p:spPr>
          <a:xfrm>
            <a:off x="914399" y="1575461"/>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a:t>
            </a:r>
            <a:r>
              <a:rPr lang="en-GB" sz="2400" dirty="0">
                <a:gradFill>
                  <a:gsLst>
                    <a:gs pos="0">
                      <a:srgbClr val="FF0000"/>
                    </a:gs>
                    <a:gs pos="100000">
                      <a:srgbClr val="C00000"/>
                    </a:gs>
                  </a:gsLst>
                  <a:lin ang="5400000" scaled="1"/>
                </a:gradFill>
                <a:latin typeface="Roboto" panose="02000000000000000000" pitchFamily="2" charset="0"/>
                <a:ea typeface="Roboto" panose="02000000000000000000" pitchFamily="2" charset="0"/>
              </a:rPr>
              <a:t>II.	Google Drive</a:t>
            </a:r>
            <a:endPar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endParaRPr>
          </a:p>
        </p:txBody>
      </p:sp>
      <p:sp>
        <p:nvSpPr>
          <p:cNvPr id="4" name="TextBox 3">
            <a:extLst>
              <a:ext uri="{FF2B5EF4-FFF2-40B4-BE49-F238E27FC236}">
                <a16:creationId xmlns:a16="http://schemas.microsoft.com/office/drawing/2014/main" id="{87CB2646-2A33-BDCE-18C6-EB89AFDD93F8}"/>
              </a:ext>
            </a:extLst>
          </p:cNvPr>
          <p:cNvSpPr txBox="1"/>
          <p:nvPr/>
        </p:nvSpPr>
        <p:spPr>
          <a:xfrm>
            <a:off x="914399" y="2285638"/>
            <a:ext cx="9685539" cy="830997"/>
          </a:xfrm>
          <a:prstGeom prst="rect">
            <a:avLst/>
          </a:prstGeom>
          <a:noFill/>
        </p:spPr>
        <p:txBody>
          <a:bodyPr wrap="square" rtlCol="0">
            <a:spAutoFit/>
          </a:bodyPr>
          <a:lstStyle/>
          <a:p>
            <a:pPr lvl="0">
              <a:defRPr/>
            </a:pPr>
            <a:r>
              <a:rPr lang="en-US" sz="2400" dirty="0"/>
              <a:t>We used two groups of IMUs.</a:t>
            </a:r>
          </a:p>
          <a:p>
            <a:pPr lvl="0">
              <a:defRPr/>
            </a:pPr>
            <a:r>
              <a:rPr lang="en-US" sz="2400" dirty="0"/>
              <a:t>The mapping of CSV files’ names for Group 1:</a:t>
            </a:r>
          </a:p>
        </p:txBody>
      </p:sp>
      <p:sp>
        <p:nvSpPr>
          <p:cNvPr id="3" name="TextBox 2">
            <a:extLst>
              <a:ext uri="{FF2B5EF4-FFF2-40B4-BE49-F238E27FC236}">
                <a16:creationId xmlns:a16="http://schemas.microsoft.com/office/drawing/2014/main" id="{D8040E96-194A-9817-FBD4-9A1AA5BA9F32}"/>
              </a:ext>
            </a:extLst>
          </p:cNvPr>
          <p:cNvSpPr txBox="1"/>
          <p:nvPr/>
        </p:nvSpPr>
        <p:spPr>
          <a:xfrm>
            <a:off x="914399" y="3116635"/>
            <a:ext cx="9685539" cy="3483261"/>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q"/>
              <a:tabLst/>
              <a:defRPr/>
            </a:pPr>
            <a:r>
              <a:rPr kumimoji="0" lang="en-US" sz="30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 </a:t>
            </a:r>
            <a:r>
              <a:rPr kumimoji="0" lang="en-US" sz="3000" b="1" i="0" u="none" strike="noStrike" kern="12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mn-cs"/>
              </a:rPr>
              <a:t>RUA_date_time</a:t>
            </a:r>
            <a:r>
              <a:rPr kumimoji="0" lang="en-US" sz="30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_..._sensor</a:t>
            </a:r>
          </a:p>
          <a:p>
            <a:pPr marL="342900" indent="-342900">
              <a:lnSpc>
                <a:spcPct val="150000"/>
              </a:lnSpc>
              <a:buClr>
                <a:srgbClr val="C00000"/>
              </a:buClr>
              <a:buFont typeface="Wingdings" panose="05000000000000000000" pitchFamily="2" charset="2"/>
              <a:buChar char="q"/>
              <a:defRPr/>
            </a:pPr>
            <a:r>
              <a:rPr lang="en-US" sz="3000" b="1" dirty="0">
                <a:solidFill>
                  <a:srgbClr val="000000"/>
                </a:solidFill>
                <a:latin typeface="Calibri" panose="020F0502020204030204" pitchFamily="34" charset="0"/>
                <a:ea typeface="Calibri" panose="020F0502020204030204" pitchFamily="34" charset="0"/>
              </a:rPr>
              <a:t>LI</a:t>
            </a:r>
            <a:r>
              <a:rPr kumimoji="0" lang="en-US" sz="3000" b="1" i="0" u="none" strike="noStrike" kern="12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mn-cs"/>
              </a:rPr>
              <a:t>A_date_time</a:t>
            </a:r>
            <a:r>
              <a:rPr kumimoji="0" lang="en-US" sz="30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_..._sensor</a:t>
            </a:r>
          </a:p>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q"/>
              <a:tabLst/>
              <a:defRPr/>
            </a:pPr>
            <a:r>
              <a:rPr kumimoji="0" lang="en-US" sz="3000" b="1" i="0" u="none" strike="noStrike" kern="12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mn-cs"/>
              </a:rPr>
              <a:t>RT_date_time</a:t>
            </a:r>
            <a:r>
              <a:rPr kumimoji="0" lang="en-US" sz="30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_..._sensor</a:t>
            </a:r>
          </a:p>
          <a:p>
            <a:pPr marL="342900" indent="-342900">
              <a:lnSpc>
                <a:spcPct val="150000"/>
              </a:lnSpc>
              <a:buClr>
                <a:srgbClr val="C00000"/>
              </a:buClr>
              <a:buFont typeface="Wingdings" panose="05000000000000000000" pitchFamily="2" charset="2"/>
              <a:buChar char="q"/>
              <a:defRPr/>
            </a:pPr>
            <a:r>
              <a:rPr lang="en-US" sz="3000" b="1" dirty="0">
                <a:solidFill>
                  <a:srgbClr val="000000"/>
                </a:solidFill>
                <a:latin typeface="Calibri" panose="020F0502020204030204" pitchFamily="34" charset="0"/>
                <a:ea typeface="Calibri" panose="020F0502020204030204" pitchFamily="34" charset="0"/>
              </a:rPr>
              <a:t>L</a:t>
            </a:r>
            <a:r>
              <a:rPr kumimoji="0" lang="en-US" sz="3000" b="1" i="0" u="none" strike="noStrike" kern="12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mn-cs"/>
              </a:rPr>
              <a:t>T_date_time</a:t>
            </a:r>
            <a:r>
              <a:rPr kumimoji="0" lang="en-US" sz="30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_..._sensor</a:t>
            </a:r>
          </a:p>
          <a:p>
            <a:pPr>
              <a:lnSpc>
                <a:spcPct val="150000"/>
              </a:lnSpc>
              <a:buClr>
                <a:srgbClr val="C00000"/>
              </a:buClr>
              <a:defRPr/>
            </a:pPr>
            <a:endParaRPr kumimoji="0" lang="en-US" sz="30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6" name="Arrow: Right 5">
            <a:extLst>
              <a:ext uri="{FF2B5EF4-FFF2-40B4-BE49-F238E27FC236}">
                <a16:creationId xmlns:a16="http://schemas.microsoft.com/office/drawing/2014/main" id="{04629A53-E534-CA6D-1ED5-F555463430A2}"/>
              </a:ext>
            </a:extLst>
          </p:cNvPr>
          <p:cNvSpPr/>
          <p:nvPr/>
        </p:nvSpPr>
        <p:spPr>
          <a:xfrm>
            <a:off x="6380076" y="3428999"/>
            <a:ext cx="1069947" cy="3367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7CA2E234-B9D7-3EFE-7CF7-A5D0E73E5955}"/>
              </a:ext>
            </a:extLst>
          </p:cNvPr>
          <p:cNvSpPr/>
          <p:nvPr/>
        </p:nvSpPr>
        <p:spPr>
          <a:xfrm>
            <a:off x="6380075" y="4078078"/>
            <a:ext cx="1069947" cy="3367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786A699E-7A26-B16C-5FE8-9BD433A788D1}"/>
              </a:ext>
            </a:extLst>
          </p:cNvPr>
          <p:cNvSpPr/>
          <p:nvPr/>
        </p:nvSpPr>
        <p:spPr>
          <a:xfrm>
            <a:off x="6380074" y="4760511"/>
            <a:ext cx="1069947" cy="3367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FBCCFF40-BA0C-0453-F573-10588D8A8127}"/>
              </a:ext>
            </a:extLst>
          </p:cNvPr>
          <p:cNvSpPr/>
          <p:nvPr/>
        </p:nvSpPr>
        <p:spPr>
          <a:xfrm>
            <a:off x="6380074" y="5442944"/>
            <a:ext cx="1069947" cy="3367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E74B95EA-71F3-0BE7-5E56-48E87FD73B98}"/>
              </a:ext>
            </a:extLst>
          </p:cNvPr>
          <p:cNvSpPr txBox="1"/>
          <p:nvPr/>
        </p:nvSpPr>
        <p:spPr>
          <a:xfrm>
            <a:off x="7776353" y="3305905"/>
            <a:ext cx="2891646" cy="2462213"/>
          </a:xfrm>
          <a:prstGeom prst="rect">
            <a:avLst/>
          </a:prstGeom>
          <a:noFill/>
        </p:spPr>
        <p:txBody>
          <a:bodyPr wrap="square" rtlCol="0">
            <a:spAutoFit/>
          </a:bodyPr>
          <a:lstStyle/>
          <a:p>
            <a:r>
              <a:rPr lang="en-US" sz="2200" dirty="0">
                <a:solidFill>
                  <a:srgbClr val="FF0000"/>
                </a:solidFill>
              </a:rPr>
              <a:t>Right Upper-Arm</a:t>
            </a:r>
          </a:p>
          <a:p>
            <a:endParaRPr lang="en-US" sz="2200" dirty="0">
              <a:solidFill>
                <a:srgbClr val="FF0000"/>
              </a:solidFill>
            </a:endParaRPr>
          </a:p>
          <a:p>
            <a:r>
              <a:rPr lang="en-GB" sz="2200" dirty="0">
                <a:solidFill>
                  <a:srgbClr val="FF0000"/>
                </a:solidFill>
              </a:rPr>
              <a:t>Left Upper-Arm</a:t>
            </a:r>
          </a:p>
          <a:p>
            <a:endParaRPr lang="en-GB" sz="2200" dirty="0">
              <a:solidFill>
                <a:srgbClr val="FF0000"/>
              </a:solidFill>
            </a:endParaRPr>
          </a:p>
          <a:p>
            <a:r>
              <a:rPr lang="en-GB" sz="2200" dirty="0">
                <a:solidFill>
                  <a:srgbClr val="FF0000"/>
                </a:solidFill>
              </a:rPr>
              <a:t>Right Thigh</a:t>
            </a:r>
          </a:p>
          <a:p>
            <a:endParaRPr lang="en-GB" sz="2200" dirty="0">
              <a:solidFill>
                <a:srgbClr val="FF0000"/>
              </a:solidFill>
            </a:endParaRPr>
          </a:p>
          <a:p>
            <a:r>
              <a:rPr lang="en-GB" sz="2200" dirty="0">
                <a:solidFill>
                  <a:srgbClr val="FF0000"/>
                </a:solidFill>
              </a:rPr>
              <a:t>Left Thigh</a:t>
            </a:r>
          </a:p>
        </p:txBody>
      </p:sp>
    </p:spTree>
    <p:extLst>
      <p:ext uri="{BB962C8B-B14F-4D97-AF65-F5344CB8AC3E}">
        <p14:creationId xmlns:p14="http://schemas.microsoft.com/office/powerpoint/2010/main" val="3621773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fade">
                                      <p:cBhvr>
                                        <p:cTn id="20" dur="500"/>
                                        <p:tgtEl>
                                          <p:spTgt spid="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fade">
                                      <p:cBhvr>
                                        <p:cTn id="28" dur="500"/>
                                        <p:tgtEl>
                                          <p:spTgt spid="1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xEl>
                                              <p:pRg st="4" end="4"/>
                                            </p:txEl>
                                          </p:spTgt>
                                        </p:tgtEl>
                                        <p:attrNameLst>
                                          <p:attrName>style.visibility</p:attrName>
                                        </p:attrNameLst>
                                      </p:cBhvr>
                                      <p:to>
                                        <p:strVal val="visible"/>
                                      </p:to>
                                    </p:set>
                                    <p:animEffect transition="in" filter="fade">
                                      <p:cBhvr>
                                        <p:cTn id="36" dur="500"/>
                                        <p:tgtEl>
                                          <p:spTgt spid="11">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nodeType="withEffect">
                                  <p:stCondLst>
                                    <p:cond delay="0"/>
                                  </p:stCondLst>
                                  <p:childTnLst>
                                    <p:set>
                                      <p:cBhvr>
                                        <p:cTn id="43" dur="1" fill="hold">
                                          <p:stCondLst>
                                            <p:cond delay="0"/>
                                          </p:stCondLst>
                                        </p:cTn>
                                        <p:tgtEl>
                                          <p:spTgt spid="11">
                                            <p:txEl>
                                              <p:pRg st="6" end="6"/>
                                            </p:txEl>
                                          </p:spTgt>
                                        </p:tgtEl>
                                        <p:attrNameLst>
                                          <p:attrName>style.visibility</p:attrName>
                                        </p:attrNameLst>
                                      </p:cBhvr>
                                      <p:to>
                                        <p:strVal val="visible"/>
                                      </p:to>
                                    </p:set>
                                    <p:animEffect transition="in" filter="fade">
                                      <p:cBhvr>
                                        <p:cTn id="44"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914399" y="731520"/>
            <a:ext cx="56959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 Data Representation</a:t>
            </a:r>
          </a:p>
        </p:txBody>
      </p:sp>
      <p:pic>
        <p:nvPicPr>
          <p:cNvPr id="5" name="Picture 4" descr="Text&#10;&#10;Description automatically generated">
            <a:extLst>
              <a:ext uri="{FF2B5EF4-FFF2-40B4-BE49-F238E27FC236}">
                <a16:creationId xmlns:a16="http://schemas.microsoft.com/office/drawing/2014/main" id="{23B5C53C-649E-7593-B357-C877DCC8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sp>
        <p:nvSpPr>
          <p:cNvPr id="19" name="TextBox 18">
            <a:extLst>
              <a:ext uri="{FF2B5EF4-FFF2-40B4-BE49-F238E27FC236}">
                <a16:creationId xmlns:a16="http://schemas.microsoft.com/office/drawing/2014/main" id="{9C70BE18-FA42-6CDD-292D-BE3FF054173E}"/>
              </a:ext>
            </a:extLst>
          </p:cNvPr>
          <p:cNvSpPr txBox="1"/>
          <p:nvPr/>
        </p:nvSpPr>
        <p:spPr>
          <a:xfrm>
            <a:off x="914399" y="1575461"/>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a:t>
            </a:r>
            <a:r>
              <a:rPr lang="en-GB" sz="2400" dirty="0">
                <a:gradFill>
                  <a:gsLst>
                    <a:gs pos="0">
                      <a:srgbClr val="FF0000"/>
                    </a:gs>
                    <a:gs pos="100000">
                      <a:srgbClr val="C00000"/>
                    </a:gs>
                  </a:gsLst>
                  <a:lin ang="5400000" scaled="1"/>
                </a:gradFill>
                <a:latin typeface="Roboto" panose="02000000000000000000" pitchFamily="2" charset="0"/>
                <a:ea typeface="Roboto" panose="02000000000000000000" pitchFamily="2" charset="0"/>
              </a:rPr>
              <a:t>II.	Google Drive</a:t>
            </a:r>
            <a:endPar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endParaRPr>
          </a:p>
        </p:txBody>
      </p:sp>
      <p:sp>
        <p:nvSpPr>
          <p:cNvPr id="4" name="TextBox 3">
            <a:extLst>
              <a:ext uri="{FF2B5EF4-FFF2-40B4-BE49-F238E27FC236}">
                <a16:creationId xmlns:a16="http://schemas.microsoft.com/office/drawing/2014/main" id="{87CB2646-2A33-BDCE-18C6-EB89AFDD93F8}"/>
              </a:ext>
            </a:extLst>
          </p:cNvPr>
          <p:cNvSpPr txBox="1"/>
          <p:nvPr/>
        </p:nvSpPr>
        <p:spPr>
          <a:xfrm>
            <a:off x="914399" y="2285638"/>
            <a:ext cx="9685539" cy="830997"/>
          </a:xfrm>
          <a:prstGeom prst="rect">
            <a:avLst/>
          </a:prstGeom>
          <a:noFill/>
        </p:spPr>
        <p:txBody>
          <a:bodyPr wrap="square" rtlCol="0">
            <a:spAutoFit/>
          </a:bodyPr>
          <a:lstStyle/>
          <a:p>
            <a:pPr lvl="0">
              <a:defRPr/>
            </a:pPr>
            <a:r>
              <a:rPr lang="en-US" sz="2400" dirty="0"/>
              <a:t>We used two groups of IMUs.</a:t>
            </a:r>
          </a:p>
          <a:p>
            <a:pPr lvl="0">
              <a:defRPr/>
            </a:pPr>
            <a:r>
              <a:rPr lang="en-US" sz="2400" dirty="0"/>
              <a:t>The mapping of CSV files’ names for Group 2:</a:t>
            </a:r>
          </a:p>
        </p:txBody>
      </p:sp>
      <p:sp>
        <p:nvSpPr>
          <p:cNvPr id="3" name="TextBox 2">
            <a:extLst>
              <a:ext uri="{FF2B5EF4-FFF2-40B4-BE49-F238E27FC236}">
                <a16:creationId xmlns:a16="http://schemas.microsoft.com/office/drawing/2014/main" id="{D8040E96-194A-9817-FBD4-9A1AA5BA9F32}"/>
              </a:ext>
            </a:extLst>
          </p:cNvPr>
          <p:cNvSpPr txBox="1"/>
          <p:nvPr/>
        </p:nvSpPr>
        <p:spPr>
          <a:xfrm>
            <a:off x="914399" y="3116635"/>
            <a:ext cx="9685539" cy="3483261"/>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q"/>
              <a:tabLst/>
              <a:defRPr/>
            </a:pPr>
            <a:r>
              <a:rPr kumimoji="0" lang="en-US" sz="30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 RUA2_date_time_..._sensor</a:t>
            </a:r>
          </a:p>
          <a:p>
            <a:pPr marL="342900" indent="-342900">
              <a:lnSpc>
                <a:spcPct val="150000"/>
              </a:lnSpc>
              <a:buClr>
                <a:srgbClr val="C00000"/>
              </a:buClr>
              <a:buFont typeface="Wingdings" panose="05000000000000000000" pitchFamily="2" charset="2"/>
              <a:buChar char="q"/>
              <a:defRPr/>
            </a:pPr>
            <a:r>
              <a:rPr lang="en-US" sz="3000" b="1" dirty="0">
                <a:solidFill>
                  <a:srgbClr val="000000"/>
                </a:solidFill>
                <a:latin typeface="Calibri" panose="020F0502020204030204" pitchFamily="34" charset="0"/>
                <a:ea typeface="Calibri" panose="020F0502020204030204" pitchFamily="34" charset="0"/>
              </a:rPr>
              <a:t>LUA2</a:t>
            </a:r>
            <a:r>
              <a:rPr kumimoji="0" lang="en-US" sz="30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_</a:t>
            </a:r>
            <a:r>
              <a:rPr kumimoji="0" lang="en-US" sz="3000" b="1" i="0" u="none" strike="noStrike" kern="12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mn-cs"/>
              </a:rPr>
              <a:t>date_time</a:t>
            </a:r>
            <a:r>
              <a:rPr kumimoji="0" lang="en-US" sz="30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_..._sensor</a:t>
            </a:r>
          </a:p>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q"/>
              <a:tabLst/>
              <a:defRPr/>
            </a:pPr>
            <a:r>
              <a:rPr kumimoji="0" lang="en-US" sz="30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RT2_date_time_..._sensor</a:t>
            </a:r>
          </a:p>
          <a:p>
            <a:pPr marL="342900" indent="-342900">
              <a:lnSpc>
                <a:spcPct val="150000"/>
              </a:lnSpc>
              <a:buClr>
                <a:srgbClr val="C00000"/>
              </a:buClr>
              <a:buFont typeface="Wingdings" panose="05000000000000000000" pitchFamily="2" charset="2"/>
              <a:buChar char="q"/>
              <a:defRPr/>
            </a:pPr>
            <a:r>
              <a:rPr lang="en-US" sz="3000" b="1" dirty="0">
                <a:solidFill>
                  <a:srgbClr val="000000"/>
                </a:solidFill>
                <a:latin typeface="Calibri" panose="020F0502020204030204" pitchFamily="34" charset="0"/>
                <a:ea typeface="Calibri" panose="020F0502020204030204" pitchFamily="34" charset="0"/>
              </a:rPr>
              <a:t>LR</a:t>
            </a:r>
            <a:r>
              <a:rPr kumimoji="0" lang="en-US" sz="30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2_date_time_..._sensor</a:t>
            </a:r>
          </a:p>
          <a:p>
            <a:pPr>
              <a:lnSpc>
                <a:spcPct val="150000"/>
              </a:lnSpc>
              <a:buClr>
                <a:srgbClr val="C00000"/>
              </a:buClr>
              <a:defRPr/>
            </a:pPr>
            <a:endParaRPr kumimoji="0" lang="en-US" sz="30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6" name="Arrow: Right 5">
            <a:extLst>
              <a:ext uri="{FF2B5EF4-FFF2-40B4-BE49-F238E27FC236}">
                <a16:creationId xmlns:a16="http://schemas.microsoft.com/office/drawing/2014/main" id="{04629A53-E534-CA6D-1ED5-F555463430A2}"/>
              </a:ext>
            </a:extLst>
          </p:cNvPr>
          <p:cNvSpPr/>
          <p:nvPr/>
        </p:nvSpPr>
        <p:spPr>
          <a:xfrm>
            <a:off x="6380076" y="3428999"/>
            <a:ext cx="1069947" cy="3367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7CA2E234-B9D7-3EFE-7CF7-A5D0E73E5955}"/>
              </a:ext>
            </a:extLst>
          </p:cNvPr>
          <p:cNvSpPr/>
          <p:nvPr/>
        </p:nvSpPr>
        <p:spPr>
          <a:xfrm>
            <a:off x="6380075" y="4078078"/>
            <a:ext cx="1069947" cy="3367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786A699E-7A26-B16C-5FE8-9BD433A788D1}"/>
              </a:ext>
            </a:extLst>
          </p:cNvPr>
          <p:cNvSpPr/>
          <p:nvPr/>
        </p:nvSpPr>
        <p:spPr>
          <a:xfrm>
            <a:off x="6380074" y="4760511"/>
            <a:ext cx="1069947" cy="3367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FBCCFF40-BA0C-0453-F573-10588D8A8127}"/>
              </a:ext>
            </a:extLst>
          </p:cNvPr>
          <p:cNvSpPr/>
          <p:nvPr/>
        </p:nvSpPr>
        <p:spPr>
          <a:xfrm>
            <a:off x="6380074" y="5442944"/>
            <a:ext cx="1069947" cy="3367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E74B95EA-71F3-0BE7-5E56-48E87FD73B98}"/>
              </a:ext>
            </a:extLst>
          </p:cNvPr>
          <p:cNvSpPr txBox="1"/>
          <p:nvPr/>
        </p:nvSpPr>
        <p:spPr>
          <a:xfrm>
            <a:off x="7776353" y="3305905"/>
            <a:ext cx="2891646" cy="2462213"/>
          </a:xfrm>
          <a:prstGeom prst="rect">
            <a:avLst/>
          </a:prstGeom>
          <a:noFill/>
        </p:spPr>
        <p:txBody>
          <a:bodyPr wrap="square" rtlCol="0">
            <a:spAutoFit/>
          </a:bodyPr>
          <a:lstStyle/>
          <a:p>
            <a:r>
              <a:rPr lang="en-US" sz="2200" dirty="0">
                <a:solidFill>
                  <a:srgbClr val="FF0000"/>
                </a:solidFill>
              </a:rPr>
              <a:t>Right Upper-Arm</a:t>
            </a:r>
          </a:p>
          <a:p>
            <a:endParaRPr lang="en-US" sz="2200" dirty="0">
              <a:solidFill>
                <a:srgbClr val="FF0000"/>
              </a:solidFill>
            </a:endParaRPr>
          </a:p>
          <a:p>
            <a:r>
              <a:rPr lang="en-GB" sz="2200" dirty="0">
                <a:solidFill>
                  <a:srgbClr val="FF0000"/>
                </a:solidFill>
              </a:rPr>
              <a:t>Left Upper-Arm</a:t>
            </a:r>
          </a:p>
          <a:p>
            <a:endParaRPr lang="en-GB" sz="2200" dirty="0">
              <a:solidFill>
                <a:srgbClr val="FF0000"/>
              </a:solidFill>
            </a:endParaRPr>
          </a:p>
          <a:p>
            <a:r>
              <a:rPr lang="en-GB" sz="2200" dirty="0">
                <a:solidFill>
                  <a:srgbClr val="FF0000"/>
                </a:solidFill>
              </a:rPr>
              <a:t>Right Thigh</a:t>
            </a:r>
          </a:p>
          <a:p>
            <a:endParaRPr lang="en-GB" sz="2200" dirty="0">
              <a:solidFill>
                <a:srgbClr val="FF0000"/>
              </a:solidFill>
            </a:endParaRPr>
          </a:p>
          <a:p>
            <a:r>
              <a:rPr lang="en-GB" sz="2200" dirty="0">
                <a:solidFill>
                  <a:srgbClr val="FF0000"/>
                </a:solidFill>
              </a:rPr>
              <a:t>Left Thigh</a:t>
            </a:r>
          </a:p>
        </p:txBody>
      </p:sp>
    </p:spTree>
    <p:extLst>
      <p:ext uri="{BB962C8B-B14F-4D97-AF65-F5344CB8AC3E}">
        <p14:creationId xmlns:p14="http://schemas.microsoft.com/office/powerpoint/2010/main" val="1231981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fade">
                                      <p:cBhvr>
                                        <p:cTn id="20" dur="500"/>
                                        <p:tgtEl>
                                          <p:spTgt spid="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fade">
                                      <p:cBhvr>
                                        <p:cTn id="28" dur="500"/>
                                        <p:tgtEl>
                                          <p:spTgt spid="1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xEl>
                                              <p:pRg st="4" end="4"/>
                                            </p:txEl>
                                          </p:spTgt>
                                        </p:tgtEl>
                                        <p:attrNameLst>
                                          <p:attrName>style.visibility</p:attrName>
                                        </p:attrNameLst>
                                      </p:cBhvr>
                                      <p:to>
                                        <p:strVal val="visible"/>
                                      </p:to>
                                    </p:set>
                                    <p:animEffect transition="in" filter="fade">
                                      <p:cBhvr>
                                        <p:cTn id="36" dur="500"/>
                                        <p:tgtEl>
                                          <p:spTgt spid="11">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nodeType="withEffect">
                                  <p:stCondLst>
                                    <p:cond delay="0"/>
                                  </p:stCondLst>
                                  <p:childTnLst>
                                    <p:set>
                                      <p:cBhvr>
                                        <p:cTn id="43" dur="1" fill="hold">
                                          <p:stCondLst>
                                            <p:cond delay="0"/>
                                          </p:stCondLst>
                                        </p:cTn>
                                        <p:tgtEl>
                                          <p:spTgt spid="11">
                                            <p:txEl>
                                              <p:pRg st="6" end="6"/>
                                            </p:txEl>
                                          </p:spTgt>
                                        </p:tgtEl>
                                        <p:attrNameLst>
                                          <p:attrName>style.visibility</p:attrName>
                                        </p:attrNameLst>
                                      </p:cBhvr>
                                      <p:to>
                                        <p:strVal val="visible"/>
                                      </p:to>
                                    </p:set>
                                    <p:animEffect transition="in" filter="fade">
                                      <p:cBhvr>
                                        <p:cTn id="44"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914399" y="731520"/>
            <a:ext cx="56959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 Data Representation</a:t>
            </a:r>
          </a:p>
        </p:txBody>
      </p:sp>
      <p:pic>
        <p:nvPicPr>
          <p:cNvPr id="5" name="Picture 4" descr="Text&#10;&#10;Description automatically generated">
            <a:extLst>
              <a:ext uri="{FF2B5EF4-FFF2-40B4-BE49-F238E27FC236}">
                <a16:creationId xmlns:a16="http://schemas.microsoft.com/office/drawing/2014/main" id="{23B5C53C-649E-7593-B357-C877DCC8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sp>
        <p:nvSpPr>
          <p:cNvPr id="19" name="TextBox 18">
            <a:extLst>
              <a:ext uri="{FF2B5EF4-FFF2-40B4-BE49-F238E27FC236}">
                <a16:creationId xmlns:a16="http://schemas.microsoft.com/office/drawing/2014/main" id="{9C70BE18-FA42-6CDD-292D-BE3FF054173E}"/>
              </a:ext>
            </a:extLst>
          </p:cNvPr>
          <p:cNvSpPr txBox="1"/>
          <p:nvPr/>
        </p:nvSpPr>
        <p:spPr>
          <a:xfrm>
            <a:off x="914399" y="1575461"/>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a:t>
            </a:r>
            <a:r>
              <a:rPr lang="en-GB" sz="2400" dirty="0">
                <a:gradFill>
                  <a:gsLst>
                    <a:gs pos="0">
                      <a:srgbClr val="FF0000"/>
                    </a:gs>
                    <a:gs pos="100000">
                      <a:srgbClr val="C00000"/>
                    </a:gs>
                  </a:gsLst>
                  <a:lin ang="5400000" scaled="1"/>
                </a:gradFill>
                <a:latin typeface="Roboto" panose="02000000000000000000" pitchFamily="2" charset="0"/>
                <a:ea typeface="Roboto" panose="02000000000000000000" pitchFamily="2" charset="0"/>
              </a:rPr>
              <a:t>II.	Google Drive</a:t>
            </a:r>
            <a:endPar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endParaRPr>
          </a:p>
        </p:txBody>
      </p:sp>
      <p:sp>
        <p:nvSpPr>
          <p:cNvPr id="4" name="TextBox 3">
            <a:extLst>
              <a:ext uri="{FF2B5EF4-FFF2-40B4-BE49-F238E27FC236}">
                <a16:creationId xmlns:a16="http://schemas.microsoft.com/office/drawing/2014/main" id="{87CB2646-2A33-BDCE-18C6-EB89AFDD93F8}"/>
              </a:ext>
            </a:extLst>
          </p:cNvPr>
          <p:cNvSpPr txBox="1"/>
          <p:nvPr/>
        </p:nvSpPr>
        <p:spPr>
          <a:xfrm>
            <a:off x="914399" y="2285638"/>
            <a:ext cx="9685539" cy="830997"/>
          </a:xfrm>
          <a:prstGeom prst="rect">
            <a:avLst/>
          </a:prstGeom>
          <a:noFill/>
        </p:spPr>
        <p:txBody>
          <a:bodyPr wrap="square" rtlCol="0">
            <a:spAutoFit/>
          </a:bodyPr>
          <a:lstStyle/>
          <a:p>
            <a:pPr lvl="0">
              <a:defRPr/>
            </a:pPr>
            <a:r>
              <a:rPr lang="en-US" sz="2400" dirty="0"/>
              <a:t>In Videos Directory, there are 3 video files for each camera (with extension mp4, MOV, or any video extension) as shown below.</a:t>
            </a:r>
          </a:p>
        </p:txBody>
      </p:sp>
      <p:pic>
        <p:nvPicPr>
          <p:cNvPr id="12" name="Picture 11">
            <a:extLst>
              <a:ext uri="{FF2B5EF4-FFF2-40B4-BE49-F238E27FC236}">
                <a16:creationId xmlns:a16="http://schemas.microsoft.com/office/drawing/2014/main" id="{BF97EF6E-33DB-F47E-1C7D-59A097337A4E}"/>
              </a:ext>
            </a:extLst>
          </p:cNvPr>
          <p:cNvPicPr>
            <a:picLocks noChangeAspect="1"/>
          </p:cNvPicPr>
          <p:nvPr/>
        </p:nvPicPr>
        <p:blipFill>
          <a:blip r:embed="rId3"/>
          <a:stretch>
            <a:fillRect/>
          </a:stretch>
        </p:blipFill>
        <p:spPr>
          <a:xfrm>
            <a:off x="2945892" y="3500120"/>
            <a:ext cx="6300216" cy="24231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625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914399" y="731520"/>
            <a:ext cx="56959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 Data Representation</a:t>
            </a:r>
          </a:p>
        </p:txBody>
      </p:sp>
      <p:pic>
        <p:nvPicPr>
          <p:cNvPr id="5" name="Picture 4" descr="Text&#10;&#10;Description automatically generated">
            <a:extLst>
              <a:ext uri="{FF2B5EF4-FFF2-40B4-BE49-F238E27FC236}">
                <a16:creationId xmlns:a16="http://schemas.microsoft.com/office/drawing/2014/main" id="{23B5C53C-649E-7593-B357-C877DCC8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sp>
        <p:nvSpPr>
          <p:cNvPr id="19" name="TextBox 18">
            <a:extLst>
              <a:ext uri="{FF2B5EF4-FFF2-40B4-BE49-F238E27FC236}">
                <a16:creationId xmlns:a16="http://schemas.microsoft.com/office/drawing/2014/main" id="{9C70BE18-FA42-6CDD-292D-BE3FF054173E}"/>
              </a:ext>
            </a:extLst>
          </p:cNvPr>
          <p:cNvSpPr txBox="1"/>
          <p:nvPr/>
        </p:nvSpPr>
        <p:spPr>
          <a:xfrm>
            <a:off x="914399" y="1575461"/>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a:t>
            </a:r>
            <a:r>
              <a:rPr lang="en-GB" sz="2400" dirty="0">
                <a:gradFill>
                  <a:gsLst>
                    <a:gs pos="0">
                      <a:srgbClr val="FF0000"/>
                    </a:gs>
                    <a:gs pos="100000">
                      <a:srgbClr val="C00000"/>
                    </a:gs>
                  </a:gsLst>
                  <a:lin ang="5400000" scaled="1"/>
                </a:gradFill>
                <a:latin typeface="Roboto" panose="02000000000000000000" pitchFamily="2" charset="0"/>
                <a:ea typeface="Roboto" panose="02000000000000000000" pitchFamily="2" charset="0"/>
              </a:rPr>
              <a:t>I</a:t>
            </a:r>
            <a:r>
              <a:rPr lang="en-US" sz="2400" dirty="0">
                <a:gradFill>
                  <a:gsLst>
                    <a:gs pos="0">
                      <a:srgbClr val="FF0000"/>
                    </a:gs>
                    <a:gs pos="100000">
                      <a:srgbClr val="C00000"/>
                    </a:gs>
                  </a:gsLst>
                  <a:lin ang="5400000" scaled="1"/>
                </a:gradFill>
                <a:latin typeface="Roboto" panose="02000000000000000000" pitchFamily="2" charset="0"/>
                <a:ea typeface="Roboto" panose="02000000000000000000" pitchFamily="2" charset="0"/>
              </a:rPr>
              <a:t>I</a:t>
            </a:r>
            <a:r>
              <a:rPr lang="en-GB" sz="2400" dirty="0">
                <a:gradFill>
                  <a:gsLst>
                    <a:gs pos="0">
                      <a:srgbClr val="FF0000"/>
                    </a:gs>
                    <a:gs pos="100000">
                      <a:srgbClr val="C00000"/>
                    </a:gs>
                  </a:gsLst>
                  <a:lin ang="5400000" scaled="1"/>
                </a:gradFill>
                <a:latin typeface="Roboto" panose="02000000000000000000" pitchFamily="2" charset="0"/>
                <a:ea typeface="Roboto" panose="02000000000000000000" pitchFamily="2" charset="0"/>
              </a:rPr>
              <a:t>I.	Missing data</a:t>
            </a:r>
            <a:endPar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endParaRPr>
          </a:p>
        </p:txBody>
      </p:sp>
      <p:sp>
        <p:nvSpPr>
          <p:cNvPr id="4" name="TextBox 3">
            <a:extLst>
              <a:ext uri="{FF2B5EF4-FFF2-40B4-BE49-F238E27FC236}">
                <a16:creationId xmlns:a16="http://schemas.microsoft.com/office/drawing/2014/main" id="{87CB2646-2A33-BDCE-18C6-EB89AFDD93F8}"/>
              </a:ext>
            </a:extLst>
          </p:cNvPr>
          <p:cNvSpPr txBox="1"/>
          <p:nvPr/>
        </p:nvSpPr>
        <p:spPr>
          <a:xfrm>
            <a:off x="914399" y="2285638"/>
            <a:ext cx="9685539" cy="1200329"/>
          </a:xfrm>
          <a:prstGeom prst="rect">
            <a:avLst/>
          </a:prstGeom>
          <a:noFill/>
        </p:spPr>
        <p:txBody>
          <a:bodyPr wrap="square" rtlCol="0">
            <a:spAutoFit/>
          </a:bodyPr>
          <a:lstStyle/>
          <a:p>
            <a:pPr lvl="0">
              <a:defRPr/>
            </a:pPr>
            <a:r>
              <a:rPr lang="en-US" sz="2400" dirty="0"/>
              <a:t>Since we are human beings and could do mistakes, we revised the data to check if there missing data from IMUs using scripts to ensure that we logged any missing sensors data in the spread sheet.</a:t>
            </a:r>
          </a:p>
        </p:txBody>
      </p:sp>
      <p:pic>
        <p:nvPicPr>
          <p:cNvPr id="6" name="Picture 5">
            <a:extLst>
              <a:ext uri="{FF2B5EF4-FFF2-40B4-BE49-F238E27FC236}">
                <a16:creationId xmlns:a16="http://schemas.microsoft.com/office/drawing/2014/main" id="{C46D8772-FAFE-0AF2-B538-C988988085BF}"/>
              </a:ext>
            </a:extLst>
          </p:cNvPr>
          <p:cNvPicPr>
            <a:picLocks noChangeAspect="1"/>
          </p:cNvPicPr>
          <p:nvPr/>
        </p:nvPicPr>
        <p:blipFill>
          <a:blip r:embed="rId3"/>
          <a:stretch>
            <a:fillRect/>
          </a:stretch>
        </p:blipFill>
        <p:spPr>
          <a:xfrm>
            <a:off x="3137406" y="3557087"/>
            <a:ext cx="5917188" cy="2872837"/>
          </a:xfrm>
          <a:prstGeom prst="rect">
            <a:avLst/>
          </a:prstGeom>
        </p:spPr>
      </p:pic>
      <p:sp>
        <p:nvSpPr>
          <p:cNvPr id="7" name="TextBox 6">
            <a:extLst>
              <a:ext uri="{FF2B5EF4-FFF2-40B4-BE49-F238E27FC236}">
                <a16:creationId xmlns:a16="http://schemas.microsoft.com/office/drawing/2014/main" id="{5A4EE13F-0C7E-95DC-0CC2-BD62BF730701}"/>
              </a:ext>
            </a:extLst>
          </p:cNvPr>
          <p:cNvSpPr txBox="1"/>
          <p:nvPr/>
        </p:nvSpPr>
        <p:spPr>
          <a:xfrm>
            <a:off x="914398" y="3557087"/>
            <a:ext cx="9685539" cy="461665"/>
          </a:xfrm>
          <a:prstGeom prst="rect">
            <a:avLst/>
          </a:prstGeom>
          <a:noFill/>
        </p:spPr>
        <p:txBody>
          <a:bodyPr wrap="square" rtlCol="0">
            <a:spAutoFit/>
          </a:bodyPr>
          <a:lstStyle/>
          <a:p>
            <a:pPr lvl="0">
              <a:defRPr/>
            </a:pPr>
            <a:r>
              <a:rPr lang="en-US" sz="2400" dirty="0"/>
              <a:t>Semester 5:</a:t>
            </a:r>
          </a:p>
        </p:txBody>
      </p:sp>
    </p:spTree>
    <p:extLst>
      <p:ext uri="{BB962C8B-B14F-4D97-AF65-F5344CB8AC3E}">
        <p14:creationId xmlns:p14="http://schemas.microsoft.com/office/powerpoint/2010/main" val="2645848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2E0C836D-29CE-31F3-F4CD-F28FBF9D4239}"/>
              </a:ext>
            </a:extLst>
          </p:cNvPr>
          <p:cNvGraphicFramePr>
            <a:graphicFrameLocks noGrp="1"/>
          </p:cNvGraphicFramePr>
          <p:nvPr>
            <p:extLst>
              <p:ext uri="{D42A27DB-BD31-4B8C-83A1-F6EECF244321}">
                <p14:modId xmlns:p14="http://schemas.microsoft.com/office/powerpoint/2010/main" val="3515767375"/>
              </p:ext>
            </p:extLst>
          </p:nvPr>
        </p:nvGraphicFramePr>
        <p:xfrm>
          <a:off x="2804051" y="2068581"/>
          <a:ext cx="6563571" cy="2920372"/>
        </p:xfrm>
        <a:graphic>
          <a:graphicData uri="http://schemas.openxmlformats.org/drawingml/2006/table">
            <a:tbl>
              <a:tblPr firstRow="1" firstCol="1" bandRow="1"/>
              <a:tblGrid>
                <a:gridCol w="6563571">
                  <a:extLst>
                    <a:ext uri="{9D8B030D-6E8A-4147-A177-3AD203B41FA5}">
                      <a16:colId xmlns:a16="http://schemas.microsoft.com/office/drawing/2014/main" val="1837751511"/>
                    </a:ext>
                  </a:extLst>
                </a:gridCol>
              </a:tblGrid>
              <a:tr h="471191">
                <a:tc>
                  <a:txBody>
                    <a:bodyPr/>
                    <a:lstStyle/>
                    <a:p>
                      <a:pPr marL="0" marR="0" algn="ctr">
                        <a:lnSpc>
                          <a:spcPct val="110000"/>
                        </a:lnSpc>
                        <a:spcBef>
                          <a:spcPts val="0"/>
                        </a:spcBef>
                        <a:spcAft>
                          <a:spcPts val="0"/>
                        </a:spcAft>
                      </a:pPr>
                      <a:endParaRPr lang="en-GB"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810148966"/>
                  </a:ext>
                </a:extLst>
              </a:tr>
              <a:tr h="969765">
                <a:tc>
                  <a:txBody>
                    <a:bodyPr/>
                    <a:lstStyle/>
                    <a:p>
                      <a:pPr marL="0" marR="0" algn="ctr">
                        <a:lnSpc>
                          <a:spcPct val="110000"/>
                        </a:lnSpc>
                        <a:spcBef>
                          <a:spcPts val="0"/>
                        </a:spcBef>
                        <a:spcAft>
                          <a:spcPts val="0"/>
                        </a:spcAft>
                      </a:pPr>
                      <a:endParaRPr lang="en-US" sz="3200" b="1" dirty="0">
                        <a:solidFill>
                          <a:srgbClr val="C00000"/>
                        </a:solidFill>
                        <a:effectLst/>
                        <a:latin typeface="+mn-lt"/>
                        <a:ea typeface="Times New Roman" panose="02020603050405020304" pitchFamily="18"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328098602"/>
                  </a:ext>
                </a:extLst>
              </a:tr>
              <a:tr h="969765">
                <a:tc>
                  <a:txBody>
                    <a:bodyPr/>
                    <a:lstStyle/>
                    <a:p>
                      <a:pPr marL="0" marR="0" algn="ctr">
                        <a:lnSpc>
                          <a:spcPct val="110000"/>
                        </a:lnSpc>
                        <a:spcBef>
                          <a:spcPts val="0"/>
                        </a:spcBef>
                        <a:spcAft>
                          <a:spcPts val="0"/>
                        </a:spcAft>
                      </a:pPr>
                      <a:endParaRPr lang="en-GB" sz="1200" b="1" dirty="0">
                        <a:solidFill>
                          <a:srgbClr val="C00000"/>
                        </a:solidFill>
                        <a:effectLst/>
                        <a:latin typeface="+mn-lt"/>
                        <a:ea typeface="Times New Roman" panose="02020603050405020304" pitchFamily="18"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3811800288"/>
                  </a:ext>
                </a:extLst>
              </a:tr>
              <a:tr h="471191">
                <a:tc>
                  <a:txBody>
                    <a:bodyPr/>
                    <a:lstStyle/>
                    <a:p>
                      <a:pPr marL="0" marR="0" algn="ctr">
                        <a:lnSpc>
                          <a:spcPct val="110000"/>
                        </a:lnSpc>
                        <a:spcBef>
                          <a:spcPts val="0"/>
                        </a:spcBef>
                        <a:spcAft>
                          <a:spcPts val="0"/>
                        </a:spcAft>
                      </a:pPr>
                      <a:endParaRPr lang="en-GB" sz="3200" b="1" dirty="0">
                        <a:solidFill>
                          <a:srgbClr val="C00000"/>
                        </a:solidFill>
                        <a:effectLst/>
                        <a:latin typeface="+mn-lt"/>
                        <a:ea typeface="Times New Roman" panose="02020603050405020304" pitchFamily="18"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3753186923"/>
                  </a:ext>
                </a:extLst>
              </a:tr>
            </a:tbl>
          </a:graphicData>
        </a:graphic>
      </p:graphicFrame>
      <p:sp>
        <p:nvSpPr>
          <p:cNvPr id="12" name="TextBox 11">
            <a:extLst>
              <a:ext uri="{FF2B5EF4-FFF2-40B4-BE49-F238E27FC236}">
                <a16:creationId xmlns:a16="http://schemas.microsoft.com/office/drawing/2014/main" id="{153DAB0B-BA5E-389A-02CF-D4D68B285E8B}"/>
              </a:ext>
            </a:extLst>
          </p:cNvPr>
          <p:cNvSpPr txBox="1"/>
          <p:nvPr/>
        </p:nvSpPr>
        <p:spPr>
          <a:xfrm>
            <a:off x="4853302" y="1179804"/>
            <a:ext cx="2331726" cy="400110"/>
          </a:xfrm>
          <a:prstGeom prst="rect">
            <a:avLst/>
          </a:prstGeom>
          <a:noFill/>
        </p:spPr>
        <p:txBody>
          <a:bodyPr wrap="square" rtlCol="0">
            <a:spAutoFit/>
          </a:bodyPr>
          <a:lstStyle/>
          <a:p>
            <a:pPr algn="ctr"/>
            <a:r>
              <a:rPr lang="en-US" sz="2000" dirty="0"/>
              <a:t>PRESENTED BY</a:t>
            </a:r>
            <a:endParaRPr lang="en-GB" sz="2000" dirty="0"/>
          </a:p>
        </p:txBody>
      </p:sp>
      <p:graphicFrame>
        <p:nvGraphicFramePr>
          <p:cNvPr id="2" name="Object 1">
            <a:extLst>
              <a:ext uri="{FF2B5EF4-FFF2-40B4-BE49-F238E27FC236}">
                <a16:creationId xmlns:a16="http://schemas.microsoft.com/office/drawing/2014/main" id="{00D32B1F-3C1B-83D8-4094-BDC3C9C2488F}"/>
              </a:ext>
            </a:extLst>
          </p:cNvPr>
          <p:cNvGraphicFramePr>
            <a:graphicFrameLocks noChangeAspect="1"/>
          </p:cNvGraphicFramePr>
          <p:nvPr>
            <p:extLst>
              <p:ext uri="{D42A27DB-BD31-4B8C-83A1-F6EECF244321}">
                <p14:modId xmlns:p14="http://schemas.microsoft.com/office/powerpoint/2010/main" val="1642873676"/>
              </p:ext>
            </p:extLst>
          </p:nvPr>
        </p:nvGraphicFramePr>
        <p:xfrm>
          <a:off x="2417445" y="1579914"/>
          <a:ext cx="8585200" cy="6167438"/>
        </p:xfrm>
        <a:graphic>
          <a:graphicData uri="http://schemas.openxmlformats.org/presentationml/2006/ole">
            <mc:AlternateContent xmlns:mc="http://schemas.openxmlformats.org/markup-compatibility/2006">
              <mc:Choice xmlns:v="urn:schemas-microsoft-com:vml" Requires="v">
                <p:oleObj name="Document" r:id="rId2" imgW="7576651" imgH="5465785" progId="Word.Document.12">
                  <p:embed/>
                </p:oleObj>
              </mc:Choice>
              <mc:Fallback>
                <p:oleObj name="Document" r:id="rId2" imgW="7576651" imgH="5465785" progId="Word.Document.12">
                  <p:embed/>
                  <p:pic>
                    <p:nvPicPr>
                      <p:cNvPr id="0" name=""/>
                      <p:cNvPicPr/>
                      <p:nvPr/>
                    </p:nvPicPr>
                    <p:blipFill>
                      <a:blip r:embed="rId3"/>
                      <a:stretch>
                        <a:fillRect/>
                      </a:stretch>
                    </p:blipFill>
                    <p:spPr>
                      <a:xfrm>
                        <a:off x="2417445" y="1579914"/>
                        <a:ext cx="8585200" cy="616743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8368080B-2DC0-A931-3F75-6FEDD79988BD}"/>
              </a:ext>
            </a:extLst>
          </p:cNvPr>
          <p:cNvSpPr txBox="1"/>
          <p:nvPr/>
        </p:nvSpPr>
        <p:spPr>
          <a:xfrm>
            <a:off x="2971165" y="5477620"/>
            <a:ext cx="6096000" cy="646331"/>
          </a:xfrm>
          <a:prstGeom prst="rect">
            <a:avLst/>
          </a:prstGeom>
          <a:noFill/>
        </p:spPr>
        <p:txBody>
          <a:bodyPr wrap="square">
            <a:spAutoFit/>
          </a:bodyPr>
          <a:lstStyle/>
          <a:p>
            <a:pPr algn="ctr"/>
            <a:r>
              <a:rPr lang="en-US" sz="1800" dirty="0"/>
              <a:t>PRESENTED TO</a:t>
            </a:r>
          </a:p>
          <a:p>
            <a:pPr algn="ctr"/>
            <a:r>
              <a:rPr lang="en-US" b="1" dirty="0">
                <a:latin typeface="Times New Roman" panose="02020603050405020304" pitchFamily="18" charset="0"/>
                <a:cs typeface="Times New Roman" panose="02020603050405020304" pitchFamily="18" charset="0"/>
              </a:rPr>
              <a:t>Dr. Walid Gomaa</a:t>
            </a:r>
            <a:endParaRPr lang="en-GB"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22748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914399" y="731520"/>
            <a:ext cx="56959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 Data Representation</a:t>
            </a:r>
          </a:p>
        </p:txBody>
      </p:sp>
      <p:pic>
        <p:nvPicPr>
          <p:cNvPr id="5" name="Picture 4" descr="Text&#10;&#10;Description automatically generated">
            <a:extLst>
              <a:ext uri="{FF2B5EF4-FFF2-40B4-BE49-F238E27FC236}">
                <a16:creationId xmlns:a16="http://schemas.microsoft.com/office/drawing/2014/main" id="{23B5C53C-649E-7593-B357-C877DCC8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sp>
        <p:nvSpPr>
          <p:cNvPr id="19" name="TextBox 18">
            <a:extLst>
              <a:ext uri="{FF2B5EF4-FFF2-40B4-BE49-F238E27FC236}">
                <a16:creationId xmlns:a16="http://schemas.microsoft.com/office/drawing/2014/main" id="{9C70BE18-FA42-6CDD-292D-BE3FF054173E}"/>
              </a:ext>
            </a:extLst>
          </p:cNvPr>
          <p:cNvSpPr txBox="1"/>
          <p:nvPr/>
        </p:nvSpPr>
        <p:spPr>
          <a:xfrm>
            <a:off x="914399" y="1575461"/>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a:t>
            </a:r>
            <a:r>
              <a:rPr lang="en-GB" sz="2400" dirty="0">
                <a:gradFill>
                  <a:gsLst>
                    <a:gs pos="0">
                      <a:srgbClr val="FF0000"/>
                    </a:gs>
                    <a:gs pos="100000">
                      <a:srgbClr val="C00000"/>
                    </a:gs>
                  </a:gsLst>
                  <a:lin ang="5400000" scaled="1"/>
                </a:gradFill>
                <a:latin typeface="Roboto" panose="02000000000000000000" pitchFamily="2" charset="0"/>
                <a:ea typeface="Roboto" panose="02000000000000000000" pitchFamily="2" charset="0"/>
              </a:rPr>
              <a:t>I</a:t>
            </a:r>
            <a:r>
              <a:rPr lang="en-US" sz="2400" dirty="0">
                <a:gradFill>
                  <a:gsLst>
                    <a:gs pos="0">
                      <a:srgbClr val="FF0000"/>
                    </a:gs>
                    <a:gs pos="100000">
                      <a:srgbClr val="C00000"/>
                    </a:gs>
                  </a:gsLst>
                  <a:lin ang="5400000" scaled="1"/>
                </a:gradFill>
                <a:latin typeface="Roboto" panose="02000000000000000000" pitchFamily="2" charset="0"/>
                <a:ea typeface="Roboto" panose="02000000000000000000" pitchFamily="2" charset="0"/>
              </a:rPr>
              <a:t>I</a:t>
            </a:r>
            <a:r>
              <a:rPr lang="en-GB" sz="2400" dirty="0">
                <a:gradFill>
                  <a:gsLst>
                    <a:gs pos="0">
                      <a:srgbClr val="FF0000"/>
                    </a:gs>
                    <a:gs pos="100000">
                      <a:srgbClr val="C00000"/>
                    </a:gs>
                  </a:gsLst>
                  <a:lin ang="5400000" scaled="1"/>
                </a:gradFill>
                <a:latin typeface="Roboto" panose="02000000000000000000" pitchFamily="2" charset="0"/>
                <a:ea typeface="Roboto" panose="02000000000000000000" pitchFamily="2" charset="0"/>
              </a:rPr>
              <a:t>I.	Missing data</a:t>
            </a:r>
            <a:endPar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endParaRPr>
          </a:p>
        </p:txBody>
      </p:sp>
      <p:sp>
        <p:nvSpPr>
          <p:cNvPr id="4" name="TextBox 3">
            <a:extLst>
              <a:ext uri="{FF2B5EF4-FFF2-40B4-BE49-F238E27FC236}">
                <a16:creationId xmlns:a16="http://schemas.microsoft.com/office/drawing/2014/main" id="{87CB2646-2A33-BDCE-18C6-EB89AFDD93F8}"/>
              </a:ext>
            </a:extLst>
          </p:cNvPr>
          <p:cNvSpPr txBox="1"/>
          <p:nvPr/>
        </p:nvSpPr>
        <p:spPr>
          <a:xfrm>
            <a:off x="914399" y="2285638"/>
            <a:ext cx="9685539" cy="1200329"/>
          </a:xfrm>
          <a:prstGeom prst="rect">
            <a:avLst/>
          </a:prstGeom>
          <a:noFill/>
        </p:spPr>
        <p:txBody>
          <a:bodyPr wrap="square" rtlCol="0">
            <a:spAutoFit/>
          </a:bodyPr>
          <a:lstStyle/>
          <a:p>
            <a:pPr lvl="0">
              <a:defRPr/>
            </a:pPr>
            <a:r>
              <a:rPr lang="en-US" sz="2400" dirty="0"/>
              <a:t>Since we are human beings and could do mistakes, we revised the data to check if there missing data from IMUs using scripts to ensure that we logged any missing sensors data in the spread sheet.</a:t>
            </a:r>
          </a:p>
        </p:txBody>
      </p:sp>
      <p:pic>
        <p:nvPicPr>
          <p:cNvPr id="6" name="Picture 5">
            <a:extLst>
              <a:ext uri="{FF2B5EF4-FFF2-40B4-BE49-F238E27FC236}">
                <a16:creationId xmlns:a16="http://schemas.microsoft.com/office/drawing/2014/main" id="{C46D8772-FAFE-0AF2-B538-C988988085B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02716" y="3557087"/>
            <a:ext cx="5386568" cy="2872837"/>
          </a:xfrm>
          <a:prstGeom prst="rect">
            <a:avLst/>
          </a:prstGeom>
        </p:spPr>
      </p:pic>
      <p:sp>
        <p:nvSpPr>
          <p:cNvPr id="7" name="TextBox 6">
            <a:extLst>
              <a:ext uri="{FF2B5EF4-FFF2-40B4-BE49-F238E27FC236}">
                <a16:creationId xmlns:a16="http://schemas.microsoft.com/office/drawing/2014/main" id="{5A4EE13F-0C7E-95DC-0CC2-BD62BF730701}"/>
              </a:ext>
            </a:extLst>
          </p:cNvPr>
          <p:cNvSpPr txBox="1"/>
          <p:nvPr/>
        </p:nvSpPr>
        <p:spPr>
          <a:xfrm>
            <a:off x="914398" y="3557087"/>
            <a:ext cx="9685539" cy="461665"/>
          </a:xfrm>
          <a:prstGeom prst="rect">
            <a:avLst/>
          </a:prstGeom>
          <a:noFill/>
        </p:spPr>
        <p:txBody>
          <a:bodyPr wrap="square" rtlCol="0">
            <a:spAutoFit/>
          </a:bodyPr>
          <a:lstStyle/>
          <a:p>
            <a:pPr lvl="0">
              <a:defRPr/>
            </a:pPr>
            <a:r>
              <a:rPr lang="en-US" sz="2400" dirty="0"/>
              <a:t>Semester 6:</a:t>
            </a:r>
          </a:p>
        </p:txBody>
      </p:sp>
    </p:spTree>
    <p:extLst>
      <p:ext uri="{BB962C8B-B14F-4D97-AF65-F5344CB8AC3E}">
        <p14:creationId xmlns:p14="http://schemas.microsoft.com/office/powerpoint/2010/main" val="444293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2662177" y="3013501"/>
            <a:ext cx="686764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800" b="1" i="0" u="none" strike="noStrike" kern="1200" normalizeH="0" baseline="0" noProof="0" dirty="0">
                <a:ln w="13462">
                  <a:solidFill>
                    <a:schemeClr val="bg1"/>
                  </a:solidFill>
                  <a:prstDash val="solid"/>
                </a:ln>
                <a:solidFill>
                  <a:srgbClr val="C00000"/>
                </a:solidFill>
                <a:effectLst>
                  <a:outerShdw dist="38100" dir="2700000" algn="bl" rotWithShape="0">
                    <a:schemeClr val="accent5"/>
                  </a:outerShdw>
                </a:effectLst>
                <a:uLnTx/>
                <a:uFillTx/>
                <a:latin typeface="Roboto" panose="02000000000000000000" pitchFamily="2" charset="0"/>
                <a:ea typeface="Roboto" panose="02000000000000000000" pitchFamily="2" charset="0"/>
                <a:cs typeface="+mn-cs"/>
              </a:rPr>
              <a:t>Thank you for listening!</a:t>
            </a:r>
          </a:p>
        </p:txBody>
      </p:sp>
      <p:pic>
        <p:nvPicPr>
          <p:cNvPr id="6" name="Picture 5" descr="Text&#10;&#10;Description automatically generated">
            <a:extLst>
              <a:ext uri="{FF2B5EF4-FFF2-40B4-BE49-F238E27FC236}">
                <a16:creationId xmlns:a16="http://schemas.microsoft.com/office/drawing/2014/main" id="{0D746C87-CB62-66AA-8917-263C4EBA4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spTree>
    <p:extLst>
      <p:ext uri="{BB962C8B-B14F-4D97-AF65-F5344CB8AC3E}">
        <p14:creationId xmlns:p14="http://schemas.microsoft.com/office/powerpoint/2010/main" val="4123216700"/>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FB10A6-F3F9-E6C8-6530-19BB066CEB43}"/>
              </a:ext>
            </a:extLst>
          </p:cNvPr>
          <p:cNvSpPr txBox="1"/>
          <p:nvPr/>
        </p:nvSpPr>
        <p:spPr>
          <a:xfrm>
            <a:off x="393627" y="1982531"/>
            <a:ext cx="5155829" cy="3139321"/>
          </a:xfrm>
          <a:prstGeom prst="rect">
            <a:avLst/>
          </a:prstGeom>
          <a:noFill/>
        </p:spPr>
        <p:txBody>
          <a:bodyPr wrap="square" rtlCol="0">
            <a:spAutoFit/>
          </a:bodyPr>
          <a:lstStyle/>
          <a:p>
            <a:pPr lvl="0">
              <a:defRPr/>
            </a:pPr>
            <a:r>
              <a:rPr lang="en-US" sz="6600" b="1" dirty="0">
                <a:solidFill>
                  <a:prstClr val="black"/>
                </a:solidFill>
                <a:latin typeface="DejaVu Sans" panose="020B0603030804020204" pitchFamily="34" charset="0"/>
                <a:ea typeface="DejaVu Sans" panose="020B0603030804020204" pitchFamily="34" charset="0"/>
                <a:cs typeface="DejaVu Sans" panose="020B0603030804020204" pitchFamily="34" charset="0"/>
              </a:rPr>
              <a:t>Human Activities Recognition</a:t>
            </a:r>
            <a:endParaRPr kumimoji="0" lang="en-US" sz="6600" b="1" i="0" u="none" strike="noStrike" kern="1200" cap="none" spc="0" normalizeH="0" baseline="0" noProof="0" dirty="0">
              <a:ln>
                <a:noFill/>
              </a:ln>
              <a:solidFill>
                <a:prstClr val="black"/>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Freeform: Shape 9">
            <a:extLst>
              <a:ext uri="{FF2B5EF4-FFF2-40B4-BE49-F238E27FC236}">
                <a16:creationId xmlns:a16="http://schemas.microsoft.com/office/drawing/2014/main" id="{C137051C-26FD-6785-2F94-BA3FEF25E54D}"/>
              </a:ext>
            </a:extLst>
          </p:cNvPr>
          <p:cNvSpPr/>
          <p:nvPr/>
        </p:nvSpPr>
        <p:spPr>
          <a:xfrm rot="19294066">
            <a:off x="6353269" y="535027"/>
            <a:ext cx="7910588" cy="6828298"/>
          </a:xfrm>
          <a:custGeom>
            <a:avLst/>
            <a:gdLst>
              <a:gd name="connsiteX0" fmla="*/ 6075537 w 7910588"/>
              <a:gd name="connsiteY0" fmla="*/ 0 h 6828298"/>
              <a:gd name="connsiteX1" fmla="*/ 7910588 w 7910588"/>
              <a:gd name="connsiteY1" fmla="*/ 1456125 h 6828298"/>
              <a:gd name="connsiteX2" fmla="*/ 3647734 w 7910588"/>
              <a:gd name="connsiteY2" fmla="*/ 6828298 h 6828298"/>
              <a:gd name="connsiteX3" fmla="*/ 0 w 7910588"/>
              <a:gd name="connsiteY3" fmla="*/ 3933797 h 6828298"/>
              <a:gd name="connsiteX4" fmla="*/ 0 w 7910588"/>
              <a:gd name="connsiteY4" fmla="*/ 1308532 h 6828298"/>
              <a:gd name="connsiteX5" fmla="*/ 1308532 w 7910588"/>
              <a:gd name="connsiteY5" fmla="*/ 0 h 682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10588" h="6828298">
                <a:moveTo>
                  <a:pt x="6075537" y="0"/>
                </a:moveTo>
                <a:lnTo>
                  <a:pt x="7910588" y="1456125"/>
                </a:lnTo>
                <a:lnTo>
                  <a:pt x="3647734" y="6828298"/>
                </a:lnTo>
                <a:lnTo>
                  <a:pt x="0" y="3933797"/>
                </a:lnTo>
                <a:lnTo>
                  <a:pt x="0" y="1308532"/>
                </a:lnTo>
                <a:cubicBezTo>
                  <a:pt x="0" y="585850"/>
                  <a:pt x="585850" y="0"/>
                  <a:pt x="1308532" y="0"/>
                </a:cubicBezTo>
                <a:close/>
              </a:path>
            </a:pathLst>
          </a:custGeom>
          <a:solidFill>
            <a:schemeClr val="tx1"/>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A3B8FE6E-3887-8C04-1538-BA19C2FD3D1D}"/>
              </a:ext>
            </a:extLst>
          </p:cNvPr>
          <p:cNvGrpSpPr/>
          <p:nvPr/>
        </p:nvGrpSpPr>
        <p:grpSpPr>
          <a:xfrm>
            <a:off x="6302172" y="2187602"/>
            <a:ext cx="2981294" cy="2981294"/>
            <a:chOff x="6972300" y="1672645"/>
            <a:chExt cx="3114067" cy="3114067"/>
          </a:xfrm>
        </p:grpSpPr>
        <p:sp>
          <p:nvSpPr>
            <p:cNvPr id="13" name="Oval 12">
              <a:extLst>
                <a:ext uri="{FF2B5EF4-FFF2-40B4-BE49-F238E27FC236}">
                  <a16:creationId xmlns:a16="http://schemas.microsoft.com/office/drawing/2014/main" id="{41F12076-B0A6-CF8A-A943-39057D34FD74}"/>
                </a:ext>
              </a:extLst>
            </p:cNvPr>
            <p:cNvSpPr/>
            <p:nvPr/>
          </p:nvSpPr>
          <p:spPr>
            <a:xfrm>
              <a:off x="7447279" y="2137477"/>
              <a:ext cx="2184400" cy="2184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9429FDC6-AC76-0795-95F0-8BB467EED4B9}"/>
                </a:ext>
              </a:extLst>
            </p:cNvPr>
            <p:cNvSpPr/>
            <p:nvPr/>
          </p:nvSpPr>
          <p:spPr>
            <a:xfrm>
              <a:off x="7183092" y="1873290"/>
              <a:ext cx="2712775" cy="271277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876D694A-E2D5-A6EE-76B5-87E55CBB2820}"/>
                </a:ext>
              </a:extLst>
            </p:cNvPr>
            <p:cNvSpPr/>
            <p:nvPr/>
          </p:nvSpPr>
          <p:spPr>
            <a:xfrm>
              <a:off x="6972300" y="1672645"/>
              <a:ext cx="3114067" cy="311406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1" name="TextBox 20">
            <a:extLst>
              <a:ext uri="{FF2B5EF4-FFF2-40B4-BE49-F238E27FC236}">
                <a16:creationId xmlns:a16="http://schemas.microsoft.com/office/drawing/2014/main" id="{BFF3C397-4AFC-443F-F5DA-C3306F8B6745}"/>
              </a:ext>
            </a:extLst>
          </p:cNvPr>
          <p:cNvSpPr txBox="1"/>
          <p:nvPr/>
        </p:nvSpPr>
        <p:spPr>
          <a:xfrm>
            <a:off x="8701555" y="2121541"/>
            <a:ext cx="23309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mn-cs"/>
              </a:rPr>
              <a:t>I. Introduction</a:t>
            </a:r>
            <a:endParaRPr kumimoji="0" lang="en-GB" sz="24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24" name="Oval 23">
            <a:extLst>
              <a:ext uri="{FF2B5EF4-FFF2-40B4-BE49-F238E27FC236}">
                <a16:creationId xmlns:a16="http://schemas.microsoft.com/office/drawing/2014/main" id="{6AC5FAAC-72BA-D50B-658B-D9C46AAA45DE}"/>
              </a:ext>
            </a:extLst>
          </p:cNvPr>
          <p:cNvSpPr/>
          <p:nvPr/>
        </p:nvSpPr>
        <p:spPr>
          <a:xfrm>
            <a:off x="8413019" y="2233839"/>
            <a:ext cx="241025" cy="2410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Text&#10;&#10;Description automatically generated">
            <a:extLst>
              <a:ext uri="{FF2B5EF4-FFF2-40B4-BE49-F238E27FC236}">
                <a16:creationId xmlns:a16="http://schemas.microsoft.com/office/drawing/2014/main" id="{5338C4D0-872A-6AE6-CFBE-CC0AC0993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52" y="6077776"/>
            <a:ext cx="1109695" cy="402979"/>
          </a:xfrm>
          <a:prstGeom prst="rect">
            <a:avLst/>
          </a:prstGeom>
        </p:spPr>
      </p:pic>
      <p:sp>
        <p:nvSpPr>
          <p:cNvPr id="3" name="Oval 2">
            <a:extLst>
              <a:ext uri="{FF2B5EF4-FFF2-40B4-BE49-F238E27FC236}">
                <a16:creationId xmlns:a16="http://schemas.microsoft.com/office/drawing/2014/main" id="{218454E4-DE24-5F4E-61F2-7A25AAEB0D4B}"/>
              </a:ext>
            </a:extLst>
          </p:cNvPr>
          <p:cNvSpPr/>
          <p:nvPr/>
        </p:nvSpPr>
        <p:spPr>
          <a:xfrm>
            <a:off x="8975982" y="2851176"/>
            <a:ext cx="241025" cy="2410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E10A670-92F2-5686-FF62-908C519775EA}"/>
              </a:ext>
            </a:extLst>
          </p:cNvPr>
          <p:cNvSpPr txBox="1"/>
          <p:nvPr/>
        </p:nvSpPr>
        <p:spPr>
          <a:xfrm>
            <a:off x="9345765" y="2725868"/>
            <a:ext cx="272112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mn-cs"/>
              </a:rPr>
              <a:t>II. Methodology</a:t>
            </a:r>
            <a:endParaRPr kumimoji="0" lang="en-GB" sz="24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7" name="Oval 6">
            <a:extLst>
              <a:ext uri="{FF2B5EF4-FFF2-40B4-BE49-F238E27FC236}">
                <a16:creationId xmlns:a16="http://schemas.microsoft.com/office/drawing/2014/main" id="{28EF485B-D631-A3F5-1B57-61AFE7291CC5}"/>
              </a:ext>
            </a:extLst>
          </p:cNvPr>
          <p:cNvSpPr/>
          <p:nvPr/>
        </p:nvSpPr>
        <p:spPr>
          <a:xfrm>
            <a:off x="9178837" y="3552192"/>
            <a:ext cx="241025" cy="2410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E6D285F-5FB8-15AD-4062-28C9200CE483}"/>
              </a:ext>
            </a:extLst>
          </p:cNvPr>
          <p:cNvSpPr txBox="1"/>
          <p:nvPr/>
        </p:nvSpPr>
        <p:spPr>
          <a:xfrm>
            <a:off x="9461624" y="3441873"/>
            <a:ext cx="272112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mn-cs"/>
              </a:rPr>
              <a:t>III. Data Representation</a:t>
            </a:r>
            <a:endParaRPr kumimoji="0" lang="en-GB" sz="24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mn-cs"/>
            </a:endParaRPr>
          </a:p>
        </p:txBody>
      </p:sp>
    </p:spTree>
    <p:extLst>
      <p:ext uri="{BB962C8B-B14F-4D97-AF65-F5344CB8AC3E}">
        <p14:creationId xmlns:p14="http://schemas.microsoft.com/office/powerpoint/2010/main" val="27865432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914400" y="731520"/>
            <a:ext cx="427736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 Introduction</a:t>
            </a:r>
          </a:p>
        </p:txBody>
      </p:sp>
      <p:pic>
        <p:nvPicPr>
          <p:cNvPr id="5" name="Picture 4" descr="Text&#10;&#10;Description automatically generated">
            <a:extLst>
              <a:ext uri="{FF2B5EF4-FFF2-40B4-BE49-F238E27FC236}">
                <a16:creationId xmlns:a16="http://schemas.microsoft.com/office/drawing/2014/main" id="{23B5C53C-649E-7593-B357-C877DCC8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sp>
        <p:nvSpPr>
          <p:cNvPr id="3" name="TextBox 2">
            <a:extLst>
              <a:ext uri="{FF2B5EF4-FFF2-40B4-BE49-F238E27FC236}">
                <a16:creationId xmlns:a16="http://schemas.microsoft.com/office/drawing/2014/main" id="{5F2F863C-9C2B-8056-C263-EB82EC0E38F9}"/>
              </a:ext>
            </a:extLst>
          </p:cNvPr>
          <p:cNvSpPr txBox="1"/>
          <p:nvPr/>
        </p:nvSpPr>
        <p:spPr>
          <a:xfrm>
            <a:off x="914400" y="1627944"/>
            <a:ext cx="9685539" cy="830997"/>
          </a:xfrm>
          <a:prstGeom prst="rect">
            <a:avLst/>
          </a:prstGeom>
          <a:noFill/>
        </p:spPr>
        <p:txBody>
          <a:bodyPr wrap="square" rtlCol="0">
            <a:spAutoFit/>
          </a:bodyPr>
          <a:lstStyle/>
          <a:p>
            <a:pPr lvl="0">
              <a:defRPr/>
            </a:pPr>
            <a:r>
              <a:rPr lang="en-US" sz="2400" dirty="0">
                <a:solidFill>
                  <a:srgbClr val="000000"/>
                </a:solidFill>
                <a:latin typeface="Calibri" panose="020F0502020204030204" pitchFamily="34" charset="0"/>
                <a:ea typeface="Calibri" panose="020F0502020204030204" pitchFamily="34" charset="0"/>
              </a:rPr>
              <a:t>The project's core objective is to utilize machine learning for Human Activity Recognition (HAR) and develop an Artificial Gym Coaching system.</a:t>
            </a:r>
            <a:endParaRPr kumimoji="0" lang="en-US" sz="32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4" name="TextBox 3">
            <a:extLst>
              <a:ext uri="{FF2B5EF4-FFF2-40B4-BE49-F238E27FC236}">
                <a16:creationId xmlns:a16="http://schemas.microsoft.com/office/drawing/2014/main" id="{E37E80A2-1157-0E76-EB19-6B7E0D7CCF96}"/>
              </a:ext>
            </a:extLst>
          </p:cNvPr>
          <p:cNvSpPr txBox="1"/>
          <p:nvPr/>
        </p:nvSpPr>
        <p:spPr>
          <a:xfrm>
            <a:off x="914399" y="2458941"/>
            <a:ext cx="9685539" cy="461665"/>
          </a:xfrm>
          <a:prstGeom prst="rect">
            <a:avLst/>
          </a:prstGeom>
          <a:noFill/>
        </p:spPr>
        <p:txBody>
          <a:bodyPr wrap="square" rtlCol="0">
            <a:spAutoFit/>
          </a:bodyPr>
          <a:lstStyle/>
          <a:p>
            <a:pPr lvl="0">
              <a:defRPr/>
            </a:pPr>
            <a:r>
              <a:rPr lang="en-US" sz="2400" noProof="0" dirty="0">
                <a:solidFill>
                  <a:srgbClr val="000000"/>
                </a:solidFill>
                <a:latin typeface="Calibri" panose="020F0502020204030204" pitchFamily="34" charset="0"/>
                <a:ea typeface="Calibri" panose="020F0502020204030204" pitchFamily="34" charset="0"/>
              </a:rPr>
              <a:t>The dataset we collected from people is for compound exercises:</a:t>
            </a:r>
            <a:endParaRPr kumimoji="0" lang="en-US" sz="32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6" name="TextBox 5">
            <a:extLst>
              <a:ext uri="{FF2B5EF4-FFF2-40B4-BE49-F238E27FC236}">
                <a16:creationId xmlns:a16="http://schemas.microsoft.com/office/drawing/2014/main" id="{54F554D6-1587-A1F6-E250-86121B173355}"/>
              </a:ext>
            </a:extLst>
          </p:cNvPr>
          <p:cNvSpPr txBox="1"/>
          <p:nvPr/>
        </p:nvSpPr>
        <p:spPr>
          <a:xfrm>
            <a:off x="982460" y="2781935"/>
            <a:ext cx="9685539" cy="2805063"/>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q"/>
              <a:tabLst/>
              <a:defRPr/>
            </a:pPr>
            <a:r>
              <a:rPr kumimoji="0" lang="en-US"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Squat</a:t>
            </a:r>
          </a:p>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q"/>
              <a:tabLst/>
              <a:defRPr/>
            </a:pPr>
            <a:r>
              <a:rPr kumimoji="0" lang="en-US"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Push-up</a:t>
            </a:r>
          </a:p>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q"/>
              <a:tabLst/>
              <a:defRPr/>
            </a:pPr>
            <a:r>
              <a:rPr kumimoji="0" lang="en-US"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Jumping Jacks</a:t>
            </a:r>
          </a:p>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q"/>
              <a:tabLst/>
              <a:defRPr/>
            </a:pPr>
            <a:r>
              <a:rPr kumimoji="0" lang="en-US"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Plank</a:t>
            </a:r>
          </a:p>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q"/>
              <a:tabLst/>
              <a:defRPr/>
            </a:pPr>
            <a:r>
              <a:rPr kumimoji="0" lang="en-US"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Alternating Lunges</a:t>
            </a:r>
          </a:p>
        </p:txBody>
      </p:sp>
    </p:spTree>
    <p:extLst>
      <p:ext uri="{BB962C8B-B14F-4D97-AF65-F5344CB8AC3E}">
        <p14:creationId xmlns:p14="http://schemas.microsoft.com/office/powerpoint/2010/main" val="3001211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 calcmode="lin" valueType="num">
                                      <p:cBhvr additive="base">
                                        <p:cTn id="2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1000"/>
                                  </p:stCondLst>
                                  <p:childTnLst>
                                    <p:set>
                                      <p:cBhvr>
                                        <p:cTn id="29" dur="1" fill="hold">
                                          <p:stCondLst>
                                            <p:cond delay="0"/>
                                          </p:stCondLst>
                                        </p:cTn>
                                        <p:tgtEl>
                                          <p:spTgt spid="6">
                                            <p:txEl>
                                              <p:pRg st="1" end="1"/>
                                            </p:txEl>
                                          </p:spTgt>
                                        </p:tgtEl>
                                        <p:attrNameLst>
                                          <p:attrName>style.visibility</p:attrName>
                                        </p:attrNameLst>
                                      </p:cBhvr>
                                      <p:to>
                                        <p:strVal val="visible"/>
                                      </p:to>
                                    </p:set>
                                    <p:anim calcmode="lin" valueType="num">
                                      <p:cBhvr additive="base">
                                        <p:cTn id="30"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2000"/>
                                  </p:stCondLst>
                                  <p:childTnLst>
                                    <p:set>
                                      <p:cBhvr>
                                        <p:cTn id="33" dur="1" fill="hold">
                                          <p:stCondLst>
                                            <p:cond delay="0"/>
                                          </p:stCondLst>
                                        </p:cTn>
                                        <p:tgtEl>
                                          <p:spTgt spid="6">
                                            <p:txEl>
                                              <p:pRg st="2" end="2"/>
                                            </p:txEl>
                                          </p:spTgt>
                                        </p:tgtEl>
                                        <p:attrNameLst>
                                          <p:attrName>style.visibility</p:attrName>
                                        </p:attrNameLst>
                                      </p:cBhvr>
                                      <p:to>
                                        <p:strVal val="visible"/>
                                      </p:to>
                                    </p:set>
                                    <p:anim calcmode="lin" valueType="num">
                                      <p:cBhvr additive="base">
                                        <p:cTn id="3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3000"/>
                                  </p:stCondLst>
                                  <p:childTnLst>
                                    <p:set>
                                      <p:cBhvr>
                                        <p:cTn id="37" dur="1" fill="hold">
                                          <p:stCondLst>
                                            <p:cond delay="0"/>
                                          </p:stCondLst>
                                        </p:cTn>
                                        <p:tgtEl>
                                          <p:spTgt spid="6">
                                            <p:txEl>
                                              <p:pRg st="3" end="3"/>
                                            </p:txEl>
                                          </p:spTgt>
                                        </p:tgtEl>
                                        <p:attrNameLst>
                                          <p:attrName>style.visibility</p:attrName>
                                        </p:attrNameLst>
                                      </p:cBhvr>
                                      <p:to>
                                        <p:strVal val="visible"/>
                                      </p:to>
                                    </p:set>
                                    <p:anim calcmode="lin" valueType="num">
                                      <p:cBhvr additive="base">
                                        <p:cTn id="38"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4000"/>
                                  </p:stCondLst>
                                  <p:childTnLst>
                                    <p:set>
                                      <p:cBhvr>
                                        <p:cTn id="41" dur="1" fill="hold">
                                          <p:stCondLst>
                                            <p:cond delay="0"/>
                                          </p:stCondLst>
                                        </p:cTn>
                                        <p:tgtEl>
                                          <p:spTgt spid="6">
                                            <p:txEl>
                                              <p:pRg st="4" end="4"/>
                                            </p:txEl>
                                          </p:spTgt>
                                        </p:tgtEl>
                                        <p:attrNameLst>
                                          <p:attrName>style.visibility</p:attrName>
                                        </p:attrNameLst>
                                      </p:cBhvr>
                                      <p:to>
                                        <p:strVal val="visible"/>
                                      </p:to>
                                    </p:set>
                                    <p:anim calcmode="lin" valueType="num">
                                      <p:cBhvr additive="base">
                                        <p:cTn id="4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914400" y="731520"/>
            <a:ext cx="427736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 Methodology</a:t>
            </a:r>
          </a:p>
        </p:txBody>
      </p:sp>
      <p:pic>
        <p:nvPicPr>
          <p:cNvPr id="5" name="Picture 4" descr="Text&#10;&#10;Description automatically generated">
            <a:extLst>
              <a:ext uri="{FF2B5EF4-FFF2-40B4-BE49-F238E27FC236}">
                <a16:creationId xmlns:a16="http://schemas.microsoft.com/office/drawing/2014/main" id="{23B5C53C-649E-7593-B357-C877DCC8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sp>
        <p:nvSpPr>
          <p:cNvPr id="4" name="TextBox 3">
            <a:extLst>
              <a:ext uri="{FF2B5EF4-FFF2-40B4-BE49-F238E27FC236}">
                <a16:creationId xmlns:a16="http://schemas.microsoft.com/office/drawing/2014/main" id="{12F20039-2973-B646-42C4-641440853E4E}"/>
              </a:ext>
            </a:extLst>
          </p:cNvPr>
          <p:cNvSpPr txBox="1"/>
          <p:nvPr/>
        </p:nvSpPr>
        <p:spPr>
          <a:xfrm>
            <a:off x="914400" y="1627944"/>
            <a:ext cx="9685539" cy="461665"/>
          </a:xfrm>
          <a:prstGeom prst="rect">
            <a:avLst/>
          </a:prstGeom>
          <a:noFill/>
        </p:spPr>
        <p:txBody>
          <a:bodyPr wrap="square" rtlCol="0">
            <a:spAutoFit/>
          </a:bodyPr>
          <a:lstStyle/>
          <a:p>
            <a:pPr lvl="0">
              <a:defRPr/>
            </a:pPr>
            <a:r>
              <a:rPr lang="en-US" sz="2400" noProof="0" dirty="0">
                <a:solidFill>
                  <a:srgbClr val="000000"/>
                </a:solidFill>
                <a:latin typeface="Calibri" panose="020F0502020204030204" pitchFamily="34" charset="0"/>
                <a:ea typeface="Calibri" panose="020F0502020204030204" pitchFamily="34" charset="0"/>
              </a:rPr>
              <a:t>We captured trainers using three cameras</a:t>
            </a:r>
            <a:r>
              <a:rPr lang="en-US" sz="2400" dirty="0">
                <a:solidFill>
                  <a:srgbClr val="000000"/>
                </a:solidFill>
                <a:latin typeface="Calibri" panose="020F0502020204030204" pitchFamily="34" charset="0"/>
                <a:ea typeface="Calibri" panose="020F0502020204030204" pitchFamily="34" charset="0"/>
              </a:rPr>
              <a:t>:</a:t>
            </a:r>
            <a:endParaRPr kumimoji="0" lang="en-US" sz="32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6" name="TextBox 5">
            <a:extLst>
              <a:ext uri="{FF2B5EF4-FFF2-40B4-BE49-F238E27FC236}">
                <a16:creationId xmlns:a16="http://schemas.microsoft.com/office/drawing/2014/main" id="{B97701DD-2557-87B3-E7A4-439EF218B096}"/>
              </a:ext>
            </a:extLst>
          </p:cNvPr>
          <p:cNvSpPr txBox="1"/>
          <p:nvPr/>
        </p:nvSpPr>
        <p:spPr>
          <a:xfrm>
            <a:off x="982460" y="2089609"/>
            <a:ext cx="9685539" cy="1697068"/>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q"/>
              <a:tabLst/>
              <a:defRPr/>
            </a:pPr>
            <a:r>
              <a:rPr kumimoji="0" lang="en-US"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FLIR Thermal</a:t>
            </a:r>
            <a:r>
              <a:rPr kumimoji="0" lang="en-US" sz="2400" b="1" i="0" u="none" strike="noStrike" kern="1200" cap="none" spc="0" normalizeH="0" noProof="0" dirty="0">
                <a:ln>
                  <a:noFill/>
                </a:ln>
                <a:solidFill>
                  <a:srgbClr val="000000"/>
                </a:solidFill>
                <a:effectLst/>
                <a:uLnTx/>
                <a:uFillTx/>
                <a:latin typeface="Calibri" panose="020F0502020204030204" pitchFamily="34" charset="0"/>
                <a:ea typeface="Calibri" panose="020F0502020204030204" pitchFamily="34" charset="0"/>
                <a:cs typeface="+mn-cs"/>
              </a:rPr>
              <a:t> Camera</a:t>
            </a:r>
            <a:endParaRPr kumimoji="0" lang="en-US"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q"/>
              <a:tabLst/>
              <a:defRPr/>
            </a:pPr>
            <a:r>
              <a:rPr lang="en-US" sz="2400" b="1" dirty="0">
                <a:solidFill>
                  <a:srgbClr val="000000"/>
                </a:solidFill>
                <a:latin typeface="Calibri" panose="020F0502020204030204" pitchFamily="34" charset="0"/>
                <a:ea typeface="Calibri" panose="020F0502020204030204" pitchFamily="34" charset="0"/>
              </a:rPr>
              <a:t>RGB Front Camera</a:t>
            </a:r>
            <a:endParaRPr kumimoji="0" lang="en-US"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marL="342900" lvl="0" indent="-342900">
              <a:lnSpc>
                <a:spcPct val="150000"/>
              </a:lnSpc>
              <a:buClr>
                <a:srgbClr val="C00000"/>
              </a:buClr>
              <a:buFont typeface="Wingdings" panose="05000000000000000000" pitchFamily="2" charset="2"/>
              <a:buChar char="q"/>
              <a:defRPr/>
            </a:pPr>
            <a:r>
              <a:rPr lang="en-US" sz="2400" b="1" dirty="0">
                <a:solidFill>
                  <a:srgbClr val="000000"/>
                </a:solidFill>
                <a:latin typeface="Calibri" panose="020F0502020204030204" pitchFamily="34" charset="0"/>
                <a:ea typeface="Calibri" panose="020F0502020204030204" pitchFamily="34" charset="0"/>
              </a:rPr>
              <a:t>RGB Side Camera</a:t>
            </a:r>
          </a:p>
        </p:txBody>
      </p:sp>
      <p:pic>
        <p:nvPicPr>
          <p:cNvPr id="8" name="Picture 7">
            <a:extLst>
              <a:ext uri="{FF2B5EF4-FFF2-40B4-BE49-F238E27FC236}">
                <a16:creationId xmlns:a16="http://schemas.microsoft.com/office/drawing/2014/main" id="{30F17459-35A5-80F4-3069-0E741B4D8C06}"/>
              </a:ext>
            </a:extLst>
          </p:cNvPr>
          <p:cNvPicPr>
            <a:picLocks noChangeAspect="1"/>
          </p:cNvPicPr>
          <p:nvPr/>
        </p:nvPicPr>
        <p:blipFill rotWithShape="1">
          <a:blip r:embed="rId3"/>
          <a:srcRect l="28569" r="28845"/>
          <a:stretch/>
        </p:blipFill>
        <p:spPr>
          <a:xfrm>
            <a:off x="7735684" y="2089609"/>
            <a:ext cx="3000375" cy="396299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9" name="Picture 8">
            <a:extLst>
              <a:ext uri="{FF2B5EF4-FFF2-40B4-BE49-F238E27FC236}">
                <a16:creationId xmlns:a16="http://schemas.microsoft.com/office/drawing/2014/main" id="{F4EE343D-7126-3A77-7ED4-60015CB65B5F}"/>
              </a:ext>
            </a:extLst>
          </p:cNvPr>
          <p:cNvPicPr>
            <a:picLocks noChangeAspect="1"/>
          </p:cNvPicPr>
          <p:nvPr/>
        </p:nvPicPr>
        <p:blipFill rotWithShape="1">
          <a:blip r:embed="rId4">
            <a:extLst>
              <a:ext uri="{28A0092B-C50C-407E-A947-70E740481C1C}">
                <a14:useLocalDpi xmlns:a14="http://schemas.microsoft.com/office/drawing/2010/main" val="0"/>
              </a:ext>
            </a:extLst>
          </a:blip>
          <a:srcRect l="34163" t="22684" r="36372" b="8128"/>
          <a:stretch/>
        </p:blipFill>
        <p:spPr>
          <a:xfrm>
            <a:off x="7735684" y="2089609"/>
            <a:ext cx="3000375" cy="396299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2" name="Picture 11">
            <a:extLst>
              <a:ext uri="{FF2B5EF4-FFF2-40B4-BE49-F238E27FC236}">
                <a16:creationId xmlns:a16="http://schemas.microsoft.com/office/drawing/2014/main" id="{37704CEA-EE0A-FA1A-B31F-564E6DE01611}"/>
              </a:ext>
            </a:extLst>
          </p:cNvPr>
          <p:cNvPicPr>
            <a:picLocks noChangeAspect="1"/>
          </p:cNvPicPr>
          <p:nvPr/>
        </p:nvPicPr>
        <p:blipFill rotWithShape="1">
          <a:blip r:embed="rId5">
            <a:extLst>
              <a:ext uri="{28A0092B-C50C-407E-A947-70E740481C1C}">
                <a14:useLocalDpi xmlns:a14="http://schemas.microsoft.com/office/drawing/2010/main" val="0"/>
              </a:ext>
            </a:extLst>
          </a:blip>
          <a:srcRect l="34985" t="16985" r="34985" b="12504"/>
          <a:stretch/>
        </p:blipFill>
        <p:spPr>
          <a:xfrm>
            <a:off x="7735684" y="2089608"/>
            <a:ext cx="3000375" cy="396299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692838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additive="base">
                                        <p:cTn id="3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32000">
              <a:schemeClr val="accent1">
                <a:lumMod val="5000"/>
                <a:lumOff val="95000"/>
              </a:schemeClr>
            </a:gs>
            <a:gs pos="100000">
              <a:srgbClr val="DEDEDE"/>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914400" y="731520"/>
            <a:ext cx="427736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 Methodology</a:t>
            </a:r>
            <a:endParaRPr kumimoji="0" lang="en-GB" sz="40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endParaRPr>
          </a:p>
        </p:txBody>
      </p:sp>
      <p:pic>
        <p:nvPicPr>
          <p:cNvPr id="5" name="Picture 4" descr="Text&#10;&#10;Description automatically generated">
            <a:extLst>
              <a:ext uri="{FF2B5EF4-FFF2-40B4-BE49-F238E27FC236}">
                <a16:creationId xmlns:a16="http://schemas.microsoft.com/office/drawing/2014/main" id="{23B5C53C-649E-7593-B357-C877DCC8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sp>
        <p:nvSpPr>
          <p:cNvPr id="4" name="TextBox 3">
            <a:extLst>
              <a:ext uri="{FF2B5EF4-FFF2-40B4-BE49-F238E27FC236}">
                <a16:creationId xmlns:a16="http://schemas.microsoft.com/office/drawing/2014/main" id="{12F20039-2973-B646-42C4-641440853E4E}"/>
              </a:ext>
            </a:extLst>
          </p:cNvPr>
          <p:cNvSpPr txBox="1"/>
          <p:nvPr/>
        </p:nvSpPr>
        <p:spPr>
          <a:xfrm>
            <a:off x="914400" y="1627944"/>
            <a:ext cx="9685539" cy="461665"/>
          </a:xfrm>
          <a:prstGeom prst="rect">
            <a:avLst/>
          </a:prstGeom>
          <a:noFill/>
        </p:spPr>
        <p:txBody>
          <a:bodyPr wrap="square" rtlCol="0">
            <a:spAutoFit/>
          </a:bodyPr>
          <a:lstStyle/>
          <a:p>
            <a:pPr lvl="0">
              <a:defRPr/>
            </a:pPr>
            <a:r>
              <a:rPr lang="en-US" sz="2400" noProof="0" dirty="0">
                <a:solidFill>
                  <a:srgbClr val="000000"/>
                </a:solidFill>
                <a:latin typeface="Calibri" panose="020F0502020204030204" pitchFamily="34" charset="0"/>
                <a:ea typeface="Calibri" panose="020F0502020204030204" pitchFamily="34" charset="0"/>
              </a:rPr>
              <a:t>We used an IMU unit called “</a:t>
            </a:r>
            <a:r>
              <a:rPr lang="en-US" sz="2400" noProof="0" dirty="0" err="1">
                <a:solidFill>
                  <a:srgbClr val="000000"/>
                </a:solidFill>
                <a:latin typeface="Calibri" panose="020F0502020204030204" pitchFamily="34" charset="0"/>
                <a:ea typeface="Calibri" panose="020F0502020204030204" pitchFamily="34" charset="0"/>
              </a:rPr>
              <a:t>MetaMotion</a:t>
            </a:r>
            <a:r>
              <a:rPr lang="en-US" sz="2400" noProof="0" dirty="0">
                <a:solidFill>
                  <a:srgbClr val="000000"/>
                </a:solidFill>
                <a:latin typeface="Calibri" panose="020F0502020204030204" pitchFamily="34" charset="0"/>
                <a:ea typeface="Calibri" panose="020F0502020204030204" pitchFamily="34" charset="0"/>
              </a:rPr>
              <a:t>”.</a:t>
            </a:r>
            <a:r>
              <a:rPr lang="en-US" sz="2400" dirty="0">
                <a:solidFill>
                  <a:srgbClr val="000000"/>
                </a:solidFill>
                <a:latin typeface="Calibri" panose="020F0502020204030204" pitchFamily="34" charset="0"/>
                <a:ea typeface="Calibri" panose="020F0502020204030204" pitchFamily="34" charset="0"/>
              </a:rPr>
              <a:t> It includes many sensors.</a:t>
            </a:r>
            <a:endParaRPr kumimoji="0" lang="en-US" sz="32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pic>
        <p:nvPicPr>
          <p:cNvPr id="11" name="Picture 10" descr="A white object with a button&#10;&#10;Description automatically generated">
            <a:extLst>
              <a:ext uri="{FF2B5EF4-FFF2-40B4-BE49-F238E27FC236}">
                <a16:creationId xmlns:a16="http://schemas.microsoft.com/office/drawing/2014/main" id="{35EF634A-F886-282D-99C2-0C70329A4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599" y="2278147"/>
            <a:ext cx="3851564" cy="3851564"/>
          </a:xfrm>
          <a:prstGeom prst="roundRect">
            <a:avLst>
              <a:gd name="adj" fmla="val 16667"/>
            </a:avLst>
          </a:prstGeom>
          <a:ln>
            <a:noFill/>
          </a:ln>
          <a:effectLst>
            <a:glow>
              <a:schemeClr val="accent1">
                <a:alpha val="40000"/>
              </a:schemeClr>
            </a:glow>
            <a:outerShdw blurRad="152400" dist="12000" dir="900000" sy="98000" kx="110000" ky="200000" algn="tl" rotWithShape="0">
              <a:srgbClr val="000000">
                <a:alpha val="30000"/>
              </a:srgbClr>
            </a:outerShdw>
            <a:softEdge rad="0"/>
          </a:effectLst>
          <a:scene3d>
            <a:camera prst="perspectiveRelaxed">
              <a:rot lat="19800000" lon="1200000" rev="20820000"/>
            </a:camera>
            <a:lightRig rig="threePt" dir="t"/>
          </a:scene3d>
          <a:sp3d contourW="6350" prstMaterial="matte">
            <a:bevelT w="101600" h="101600" prst="angle"/>
            <a:contourClr>
              <a:srgbClr val="969696"/>
            </a:contourClr>
          </a:sp3d>
        </p:spPr>
      </p:pic>
      <p:sp>
        <p:nvSpPr>
          <p:cNvPr id="13" name="TextBox 12">
            <a:extLst>
              <a:ext uri="{FF2B5EF4-FFF2-40B4-BE49-F238E27FC236}">
                <a16:creationId xmlns:a16="http://schemas.microsoft.com/office/drawing/2014/main" id="{E8B362B4-B382-1E87-82FA-2F51212526C1}"/>
              </a:ext>
            </a:extLst>
          </p:cNvPr>
          <p:cNvSpPr txBox="1"/>
          <p:nvPr/>
        </p:nvSpPr>
        <p:spPr>
          <a:xfrm>
            <a:off x="914399" y="2089609"/>
            <a:ext cx="9685539" cy="461665"/>
          </a:xfrm>
          <a:prstGeom prst="rect">
            <a:avLst/>
          </a:prstGeom>
          <a:noFill/>
        </p:spPr>
        <p:txBody>
          <a:bodyPr wrap="square" rtlCol="0">
            <a:spAutoFit/>
          </a:bodyPr>
          <a:lstStyle/>
          <a:p>
            <a:pPr lvl="0">
              <a:defRPr/>
            </a:pPr>
            <a:r>
              <a:rPr lang="en-US" sz="2400" noProof="0" dirty="0">
                <a:solidFill>
                  <a:srgbClr val="000000"/>
                </a:solidFill>
                <a:latin typeface="Calibri" panose="020F0502020204030204" pitchFamily="34" charset="0"/>
                <a:ea typeface="Calibri" panose="020F0502020204030204" pitchFamily="34" charset="0"/>
              </a:rPr>
              <a:t>We used two sensors in collecting data:</a:t>
            </a:r>
            <a:endParaRPr kumimoji="0" lang="en-US" sz="32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5" name="TextBox 14">
            <a:extLst>
              <a:ext uri="{FF2B5EF4-FFF2-40B4-BE49-F238E27FC236}">
                <a16:creationId xmlns:a16="http://schemas.microsoft.com/office/drawing/2014/main" id="{2E84BB9C-B6A7-2E57-47FB-15849BAA6CBD}"/>
              </a:ext>
            </a:extLst>
          </p:cNvPr>
          <p:cNvSpPr txBox="1"/>
          <p:nvPr/>
        </p:nvSpPr>
        <p:spPr>
          <a:xfrm>
            <a:off x="914398" y="2551274"/>
            <a:ext cx="9685539" cy="1143070"/>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q"/>
              <a:tabLst/>
              <a:defRPr/>
            </a:pPr>
            <a:r>
              <a:rPr kumimoji="0" lang="en-US"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Accelerometer</a:t>
            </a:r>
          </a:p>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q"/>
              <a:tabLst/>
              <a:defRPr/>
            </a:pPr>
            <a:r>
              <a:rPr lang="en-US" sz="2400" b="1" dirty="0">
                <a:solidFill>
                  <a:srgbClr val="000000"/>
                </a:solidFill>
                <a:latin typeface="Calibri" panose="020F0502020204030204" pitchFamily="34" charset="0"/>
                <a:ea typeface="Calibri" panose="020F0502020204030204" pitchFamily="34" charset="0"/>
              </a:rPr>
              <a:t>Gyroscope</a:t>
            </a:r>
            <a:endParaRPr kumimoji="0" lang="en-US"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sp>
        <p:nvSpPr>
          <p:cNvPr id="17" name="TextBox 16">
            <a:extLst>
              <a:ext uri="{FF2B5EF4-FFF2-40B4-BE49-F238E27FC236}">
                <a16:creationId xmlns:a16="http://schemas.microsoft.com/office/drawing/2014/main" id="{BD7DB52C-BEE8-DAAA-0514-04A581057FBF}"/>
              </a:ext>
            </a:extLst>
          </p:cNvPr>
          <p:cNvSpPr txBox="1"/>
          <p:nvPr/>
        </p:nvSpPr>
        <p:spPr>
          <a:xfrm>
            <a:off x="982460" y="3808262"/>
            <a:ext cx="6104139" cy="830997"/>
          </a:xfrm>
          <a:prstGeom prst="rect">
            <a:avLst/>
          </a:prstGeom>
          <a:noFill/>
        </p:spPr>
        <p:txBody>
          <a:bodyPr wrap="square" rtlCol="0">
            <a:spAutoFit/>
          </a:bodyPr>
          <a:lstStyle/>
          <a:p>
            <a:pPr lvl="0">
              <a:defRPr/>
            </a:pPr>
            <a:r>
              <a:rPr lang="en-US" sz="2400" noProof="0" dirty="0">
                <a:solidFill>
                  <a:srgbClr val="000000"/>
                </a:solidFill>
                <a:latin typeface="Calibri" panose="020F0502020204030204" pitchFamily="34" charset="0"/>
                <a:ea typeface="Calibri" panose="020F0502020204030204" pitchFamily="34" charset="0"/>
              </a:rPr>
              <a:t>The IMUs are attached to upper arms and thighs </a:t>
            </a:r>
            <a:r>
              <a:rPr lang="en-US" sz="2400" dirty="0">
                <a:solidFill>
                  <a:srgbClr val="000000"/>
                </a:solidFill>
                <a:latin typeface="Calibri" panose="020F0502020204030204" pitchFamily="34" charset="0"/>
                <a:ea typeface="Calibri" panose="020F0502020204030204" pitchFamily="34" charset="0"/>
              </a:rPr>
              <a:t>of the trainer.</a:t>
            </a:r>
            <a:endParaRPr lang="en-US" sz="3200" b="1"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44042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additive="base">
                                        <p:cTn id="1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1" end="1"/>
                                            </p:txEl>
                                          </p:spTgt>
                                        </p:tgtEl>
                                        <p:attrNameLst>
                                          <p:attrName>style.visibility</p:attrName>
                                        </p:attrNameLst>
                                      </p:cBhvr>
                                      <p:to>
                                        <p:strVal val="visible"/>
                                      </p:to>
                                    </p:set>
                                    <p:anim calcmode="lin" valueType="num">
                                      <p:cBhvr additive="base">
                                        <p:cTn id="2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
                                            <p:txEl>
                                              <p:pRg st="0" end="0"/>
                                            </p:txEl>
                                          </p:spTgt>
                                        </p:tgtEl>
                                        <p:attrNameLst>
                                          <p:attrName>style.visibility</p:attrName>
                                        </p:attrNameLst>
                                      </p:cBhvr>
                                      <p:to>
                                        <p:strVal val="visible"/>
                                      </p:to>
                                    </p:set>
                                    <p:animEffect transition="in" filter="fade">
                                      <p:cBhvr>
                                        <p:cTn id="34"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914400" y="731520"/>
            <a:ext cx="427736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 Methodology</a:t>
            </a:r>
            <a:endParaRPr kumimoji="0" lang="en-GB" sz="40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endParaRPr>
          </a:p>
        </p:txBody>
      </p:sp>
      <p:pic>
        <p:nvPicPr>
          <p:cNvPr id="5" name="Picture 4" descr="Text&#10;&#10;Description automatically generated">
            <a:extLst>
              <a:ext uri="{FF2B5EF4-FFF2-40B4-BE49-F238E27FC236}">
                <a16:creationId xmlns:a16="http://schemas.microsoft.com/office/drawing/2014/main" id="{23B5C53C-649E-7593-B357-C877DCC8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sp>
        <p:nvSpPr>
          <p:cNvPr id="4" name="TextBox 3">
            <a:extLst>
              <a:ext uri="{FF2B5EF4-FFF2-40B4-BE49-F238E27FC236}">
                <a16:creationId xmlns:a16="http://schemas.microsoft.com/office/drawing/2014/main" id="{12F20039-2973-B646-42C4-641440853E4E}"/>
              </a:ext>
            </a:extLst>
          </p:cNvPr>
          <p:cNvSpPr txBox="1"/>
          <p:nvPr/>
        </p:nvSpPr>
        <p:spPr>
          <a:xfrm>
            <a:off x="914400" y="1627944"/>
            <a:ext cx="9685539" cy="830997"/>
          </a:xfrm>
          <a:prstGeom prst="rect">
            <a:avLst/>
          </a:prstGeom>
          <a:noFill/>
        </p:spPr>
        <p:txBody>
          <a:bodyPr wrap="square" rtlCol="0">
            <a:spAutoFit/>
          </a:bodyPr>
          <a:lstStyle/>
          <a:p>
            <a:pPr lvl="0">
              <a:defRPr/>
            </a:pPr>
            <a:r>
              <a:rPr lang="en-US" sz="2400" noProof="0" dirty="0">
                <a:solidFill>
                  <a:srgbClr val="000000"/>
                </a:solidFill>
                <a:latin typeface="Calibri" panose="020F0502020204030204" pitchFamily="34" charset="0"/>
                <a:ea typeface="Calibri" panose="020F0502020204030204" pitchFamily="34" charset="0"/>
              </a:rPr>
              <a:t>The data produced by sensor is stored </a:t>
            </a:r>
            <a:r>
              <a:rPr lang="en-US" sz="2400" dirty="0">
                <a:solidFill>
                  <a:srgbClr val="000000"/>
                </a:solidFill>
                <a:latin typeface="Calibri" panose="020F0502020204030204" pitchFamily="34" charset="0"/>
                <a:ea typeface="Calibri" panose="020F0502020204030204" pitchFamily="34" charset="0"/>
              </a:rPr>
              <a:t>as CSV files </a:t>
            </a:r>
            <a:r>
              <a:rPr lang="en-US" sz="2400" noProof="0" dirty="0">
                <a:solidFill>
                  <a:srgbClr val="000000"/>
                </a:solidFill>
                <a:latin typeface="Calibri" panose="020F0502020204030204" pitchFamily="34" charset="0"/>
                <a:ea typeface="Calibri" panose="020F0502020204030204" pitchFamily="34" charset="0"/>
              </a:rPr>
              <a:t>in “</a:t>
            </a:r>
            <a:r>
              <a:rPr lang="en-US" sz="2400" noProof="0" dirty="0" err="1">
                <a:solidFill>
                  <a:srgbClr val="000000"/>
                </a:solidFill>
                <a:latin typeface="Calibri" panose="020F0502020204030204" pitchFamily="34" charset="0"/>
                <a:ea typeface="Calibri" panose="020F0502020204030204" pitchFamily="34" charset="0"/>
              </a:rPr>
              <a:t>MetaBase</a:t>
            </a:r>
            <a:r>
              <a:rPr lang="en-US" sz="2400" noProof="0" dirty="0">
                <a:solidFill>
                  <a:srgbClr val="000000"/>
                </a:solidFill>
                <a:latin typeface="Calibri" panose="020F0502020204030204" pitchFamily="34" charset="0"/>
                <a:ea typeface="Calibri" panose="020F0502020204030204" pitchFamily="34" charset="0"/>
              </a:rPr>
              <a:t>” application after being transferred via Bluetooth.</a:t>
            </a:r>
            <a:endParaRPr lang="en-US" sz="2400" dirty="0">
              <a:solidFill>
                <a:srgbClr val="000000"/>
              </a:solidFill>
              <a:latin typeface="Calibri" panose="020F0502020204030204" pitchFamily="34" charset="0"/>
              <a:ea typeface="Calibri" panose="020F0502020204030204" pitchFamily="34" charset="0"/>
            </a:endParaRPr>
          </a:p>
        </p:txBody>
      </p:sp>
      <p:pic>
        <p:nvPicPr>
          <p:cNvPr id="11" name="Picture 10" descr="A white object with a button&#10;&#10;Description automatically generated">
            <a:extLst>
              <a:ext uri="{FF2B5EF4-FFF2-40B4-BE49-F238E27FC236}">
                <a16:creationId xmlns:a16="http://schemas.microsoft.com/office/drawing/2014/main" id="{35EF634A-F886-282D-99C2-0C70329A4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0450" y="2278148"/>
            <a:ext cx="3527712" cy="3527712"/>
          </a:xfrm>
          <a:prstGeom prst="roundRect">
            <a:avLst>
              <a:gd name="adj" fmla="val 16667"/>
            </a:avLst>
          </a:prstGeom>
          <a:ln>
            <a:noFill/>
          </a:ln>
          <a:effectLst>
            <a:glow>
              <a:schemeClr val="accent1">
                <a:alpha val="40000"/>
              </a:schemeClr>
            </a:glow>
            <a:outerShdw blurRad="152400" dist="12000" dir="900000" sy="98000" kx="110000" ky="200000" algn="tl" rotWithShape="0">
              <a:srgbClr val="000000">
                <a:alpha val="30000"/>
              </a:srgbClr>
            </a:outerShdw>
            <a:softEdge rad="0"/>
          </a:effectLst>
          <a:scene3d>
            <a:camera prst="perspectiveRelaxed">
              <a:rot lat="19800000" lon="1200000" rev="20820000"/>
            </a:camera>
            <a:lightRig rig="threePt" dir="t"/>
          </a:scene3d>
          <a:sp3d contourW="6350" prstMaterial="matte">
            <a:bevelT w="101600" h="101600" prst="angle"/>
            <a:contourClr>
              <a:srgbClr val="969696"/>
            </a:contourClr>
          </a:sp3d>
        </p:spPr>
      </p:pic>
      <p:grpSp>
        <p:nvGrpSpPr>
          <p:cNvPr id="12" name="Group 11">
            <a:extLst>
              <a:ext uri="{FF2B5EF4-FFF2-40B4-BE49-F238E27FC236}">
                <a16:creationId xmlns:a16="http://schemas.microsoft.com/office/drawing/2014/main" id="{DCCA560F-4386-98BC-782C-EBBEB8B06C66}"/>
              </a:ext>
            </a:extLst>
          </p:cNvPr>
          <p:cNvGrpSpPr/>
          <p:nvPr/>
        </p:nvGrpSpPr>
        <p:grpSpPr>
          <a:xfrm>
            <a:off x="649749" y="2171699"/>
            <a:ext cx="4806661" cy="4806661"/>
            <a:chOff x="649749" y="2171699"/>
            <a:chExt cx="4806661" cy="4806661"/>
          </a:xfrm>
        </p:grpSpPr>
        <p:pic>
          <p:nvPicPr>
            <p:cNvPr id="6" name="Picture 5" descr="A white cell phone with a black screen&#10;&#10;Description automatically generated">
              <a:extLst>
                <a:ext uri="{FF2B5EF4-FFF2-40B4-BE49-F238E27FC236}">
                  <a16:creationId xmlns:a16="http://schemas.microsoft.com/office/drawing/2014/main" id="{46D21C37-A2DA-A832-F7DE-31979DADB6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49" y="2171699"/>
              <a:ext cx="4806661" cy="4806661"/>
            </a:xfrm>
            <a:prstGeom prst="rect">
              <a:avLst/>
            </a:prstGeom>
          </p:spPr>
        </p:pic>
        <p:pic>
          <p:nvPicPr>
            <p:cNvPr id="8" name="Picture 7" descr="A screenshot of a phone&#10;&#10;Description automatically generated">
              <a:extLst>
                <a:ext uri="{FF2B5EF4-FFF2-40B4-BE49-F238E27FC236}">
                  <a16:creationId xmlns:a16="http://schemas.microsoft.com/office/drawing/2014/main" id="{71F785D7-2997-BD5F-A55C-544C254B32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2705" y="3002696"/>
              <a:ext cx="1679137" cy="2986625"/>
            </a:xfrm>
            <a:prstGeom prst="rect">
              <a:avLst/>
            </a:prstGeom>
          </p:spPr>
        </p:pic>
      </p:grpSp>
      <p:pic>
        <p:nvPicPr>
          <p:cNvPr id="9" name="Picture 8">
            <a:extLst>
              <a:ext uri="{FF2B5EF4-FFF2-40B4-BE49-F238E27FC236}">
                <a16:creationId xmlns:a16="http://schemas.microsoft.com/office/drawing/2014/main" id="{C6729C26-A15A-537B-E320-3B0E6D14AFD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162705" y="3002697"/>
            <a:ext cx="1679137" cy="2986624"/>
          </a:xfrm>
          <a:prstGeom prst="rect">
            <a:avLst/>
          </a:prstGeom>
        </p:spPr>
      </p:pic>
      <p:sp>
        <p:nvSpPr>
          <p:cNvPr id="10" name="Arrow: Curved Down 9">
            <a:extLst>
              <a:ext uri="{FF2B5EF4-FFF2-40B4-BE49-F238E27FC236}">
                <a16:creationId xmlns:a16="http://schemas.microsoft.com/office/drawing/2014/main" id="{03B4CBDC-CE34-D0F8-5F31-14AB5F4BCA9C}"/>
              </a:ext>
            </a:extLst>
          </p:cNvPr>
          <p:cNvSpPr/>
          <p:nvPr/>
        </p:nvSpPr>
        <p:spPr>
          <a:xfrm flipH="1">
            <a:off x="4166885" y="2753328"/>
            <a:ext cx="3316661" cy="135134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023514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par>
                          <p:cTn id="18" fill="hold">
                            <p:stCondLst>
                              <p:cond delay="500"/>
                            </p:stCondLst>
                            <p:childTnLst>
                              <p:par>
                                <p:cTn id="19" presetID="10" presetClass="entr" presetSubtype="0" fill="hold" nodeType="afterEffect">
                                  <p:stCondLst>
                                    <p:cond delay="10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914399" y="731520"/>
            <a:ext cx="56959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 Data Representation</a:t>
            </a:r>
          </a:p>
        </p:txBody>
      </p:sp>
      <p:pic>
        <p:nvPicPr>
          <p:cNvPr id="5" name="Picture 4" descr="Text&#10;&#10;Description automatically generated">
            <a:extLst>
              <a:ext uri="{FF2B5EF4-FFF2-40B4-BE49-F238E27FC236}">
                <a16:creationId xmlns:a16="http://schemas.microsoft.com/office/drawing/2014/main" id="{23B5C53C-649E-7593-B357-C877DCC8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sp>
        <p:nvSpPr>
          <p:cNvPr id="4" name="TextBox 3">
            <a:extLst>
              <a:ext uri="{FF2B5EF4-FFF2-40B4-BE49-F238E27FC236}">
                <a16:creationId xmlns:a16="http://schemas.microsoft.com/office/drawing/2014/main" id="{1025DC5D-208F-A6A2-3E41-99EB82D3B913}"/>
              </a:ext>
            </a:extLst>
          </p:cNvPr>
          <p:cNvSpPr txBox="1"/>
          <p:nvPr/>
        </p:nvSpPr>
        <p:spPr>
          <a:xfrm>
            <a:off x="914399" y="2285640"/>
            <a:ext cx="9685539" cy="830997"/>
          </a:xfrm>
          <a:prstGeom prst="rect">
            <a:avLst/>
          </a:prstGeom>
          <a:noFill/>
        </p:spPr>
        <p:txBody>
          <a:bodyPr wrap="square" rtlCol="0">
            <a:spAutoFit/>
          </a:bodyPr>
          <a:lstStyle/>
          <a:p>
            <a:pPr lvl="0">
              <a:defRPr/>
            </a:pPr>
            <a:r>
              <a:rPr lang="en-US" sz="2400" noProof="0" dirty="0">
                <a:solidFill>
                  <a:srgbClr val="000000"/>
                </a:solidFill>
                <a:latin typeface="Calibri" panose="020F0502020204030204" pitchFamily="34" charset="0"/>
                <a:ea typeface="Calibri" panose="020F0502020204030204" pitchFamily="34" charset="0"/>
              </a:rPr>
              <a:t>We created a spreadsheet in which we stored the data of people we collected the data </a:t>
            </a:r>
            <a:r>
              <a:rPr lang="en-US" sz="2400" noProof="0" dirty="0" err="1">
                <a:solidFill>
                  <a:srgbClr val="000000"/>
                </a:solidFill>
                <a:latin typeface="Calibri" panose="020F0502020204030204" pitchFamily="34" charset="0"/>
                <a:ea typeface="Calibri" panose="020F0502020204030204" pitchFamily="34" charset="0"/>
              </a:rPr>
              <a:t>fro</a:t>
            </a:r>
            <a:r>
              <a:rPr lang="en-US" sz="2400" dirty="0">
                <a:solidFill>
                  <a:srgbClr val="000000"/>
                </a:solidFill>
                <a:latin typeface="Calibri" panose="020F0502020204030204" pitchFamily="34" charset="0"/>
                <a:ea typeface="Calibri" panose="020F0502020204030204" pitchFamily="34" charset="0"/>
              </a:rPr>
              <a:t>m and their exercises data.</a:t>
            </a:r>
            <a:endParaRPr kumimoji="0" lang="en-US" sz="32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pic>
        <p:nvPicPr>
          <p:cNvPr id="11" name="Picture 10">
            <a:extLst>
              <a:ext uri="{FF2B5EF4-FFF2-40B4-BE49-F238E27FC236}">
                <a16:creationId xmlns:a16="http://schemas.microsoft.com/office/drawing/2014/main" id="{88FE9836-790E-000F-3A0F-50DB8076419C}"/>
              </a:ext>
            </a:extLst>
          </p:cNvPr>
          <p:cNvPicPr>
            <a:picLocks noChangeAspect="1"/>
          </p:cNvPicPr>
          <p:nvPr/>
        </p:nvPicPr>
        <p:blipFill>
          <a:blip r:embed="rId3"/>
          <a:stretch>
            <a:fillRect/>
          </a:stretch>
        </p:blipFill>
        <p:spPr>
          <a:xfrm>
            <a:off x="1228204" y="3429000"/>
            <a:ext cx="9371734" cy="2282375"/>
          </a:xfrm>
          <a:prstGeom prst="rect">
            <a:avLst/>
          </a:prstGeom>
        </p:spPr>
      </p:pic>
      <p:sp>
        <p:nvSpPr>
          <p:cNvPr id="19" name="TextBox 18">
            <a:extLst>
              <a:ext uri="{FF2B5EF4-FFF2-40B4-BE49-F238E27FC236}">
                <a16:creationId xmlns:a16="http://schemas.microsoft.com/office/drawing/2014/main" id="{9C70BE18-FA42-6CDD-292D-BE3FF054173E}"/>
              </a:ext>
            </a:extLst>
          </p:cNvPr>
          <p:cNvSpPr txBox="1"/>
          <p:nvPr/>
        </p:nvSpPr>
        <p:spPr>
          <a:xfrm>
            <a:off x="914399" y="1575461"/>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a:t>
            </a:r>
            <a:r>
              <a:rPr lang="en-GB" sz="2400" dirty="0">
                <a:gradFill>
                  <a:gsLst>
                    <a:gs pos="0">
                      <a:srgbClr val="FF0000"/>
                    </a:gs>
                    <a:gs pos="100000">
                      <a:srgbClr val="C00000"/>
                    </a:gs>
                  </a:gsLst>
                  <a:lin ang="5400000" scaled="1"/>
                </a:gradFill>
                <a:latin typeface="Roboto" panose="02000000000000000000" pitchFamily="2" charset="0"/>
                <a:ea typeface="Roboto" panose="02000000000000000000" pitchFamily="2" charset="0"/>
              </a:rPr>
              <a:t>I.	Spreadsheet</a:t>
            </a:r>
            <a:endPar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endParaRPr>
          </a:p>
        </p:txBody>
      </p:sp>
    </p:spTree>
    <p:extLst>
      <p:ext uri="{BB962C8B-B14F-4D97-AF65-F5344CB8AC3E}">
        <p14:creationId xmlns:p14="http://schemas.microsoft.com/office/powerpoint/2010/main" val="678199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87115-1607-7401-0022-77BBF49EF6DF}"/>
              </a:ext>
            </a:extLst>
          </p:cNvPr>
          <p:cNvSpPr txBox="1"/>
          <p:nvPr/>
        </p:nvSpPr>
        <p:spPr>
          <a:xfrm>
            <a:off x="914399" y="731520"/>
            <a:ext cx="56959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 Data Representation</a:t>
            </a:r>
          </a:p>
        </p:txBody>
      </p:sp>
      <p:pic>
        <p:nvPicPr>
          <p:cNvPr id="5" name="Picture 4" descr="Text&#10;&#10;Description automatically generated">
            <a:extLst>
              <a:ext uri="{FF2B5EF4-FFF2-40B4-BE49-F238E27FC236}">
                <a16:creationId xmlns:a16="http://schemas.microsoft.com/office/drawing/2014/main" id="{23B5C53C-649E-7593-B357-C877DCC8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387347"/>
            <a:ext cx="1109695" cy="402979"/>
          </a:xfrm>
          <a:prstGeom prst="rect">
            <a:avLst/>
          </a:prstGeom>
        </p:spPr>
      </p:pic>
      <p:pic>
        <p:nvPicPr>
          <p:cNvPr id="11" name="Picture 10">
            <a:extLst>
              <a:ext uri="{FF2B5EF4-FFF2-40B4-BE49-F238E27FC236}">
                <a16:creationId xmlns:a16="http://schemas.microsoft.com/office/drawing/2014/main" id="{88FE9836-790E-000F-3A0F-50DB8076419C}"/>
              </a:ext>
            </a:extLst>
          </p:cNvPr>
          <p:cNvPicPr>
            <a:picLocks noChangeAspect="1"/>
          </p:cNvPicPr>
          <p:nvPr/>
        </p:nvPicPr>
        <p:blipFill>
          <a:blip r:embed="rId3"/>
          <a:stretch>
            <a:fillRect/>
          </a:stretch>
        </p:blipFill>
        <p:spPr>
          <a:xfrm>
            <a:off x="1228204" y="3429000"/>
            <a:ext cx="9371734" cy="2282375"/>
          </a:xfrm>
          <a:prstGeom prst="rect">
            <a:avLst/>
          </a:prstGeom>
        </p:spPr>
      </p:pic>
      <p:sp>
        <p:nvSpPr>
          <p:cNvPr id="19" name="TextBox 18">
            <a:extLst>
              <a:ext uri="{FF2B5EF4-FFF2-40B4-BE49-F238E27FC236}">
                <a16:creationId xmlns:a16="http://schemas.microsoft.com/office/drawing/2014/main" id="{9C70BE18-FA42-6CDD-292D-BE3FF054173E}"/>
              </a:ext>
            </a:extLst>
          </p:cNvPr>
          <p:cNvSpPr txBox="1"/>
          <p:nvPr/>
        </p:nvSpPr>
        <p:spPr>
          <a:xfrm>
            <a:off x="914399" y="1575461"/>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rPr>
              <a:t>III.</a:t>
            </a:r>
            <a:r>
              <a:rPr lang="en-GB" sz="2400" dirty="0">
                <a:gradFill>
                  <a:gsLst>
                    <a:gs pos="0">
                      <a:srgbClr val="FF0000"/>
                    </a:gs>
                    <a:gs pos="100000">
                      <a:srgbClr val="C00000"/>
                    </a:gs>
                  </a:gsLst>
                  <a:lin ang="5400000" scaled="1"/>
                </a:gradFill>
                <a:latin typeface="Roboto" panose="02000000000000000000" pitchFamily="2" charset="0"/>
                <a:ea typeface="Roboto" panose="02000000000000000000" pitchFamily="2" charset="0"/>
              </a:rPr>
              <a:t>I.	Spreadsheet</a:t>
            </a:r>
            <a:endParaRPr kumimoji="0" lang="en-GB" sz="2400" b="0" i="0" u="none" strike="noStrike" kern="1200" cap="none" spc="0" normalizeH="0" baseline="0" noProof="0" dirty="0">
              <a:ln>
                <a:noFill/>
              </a:ln>
              <a:gradFill>
                <a:gsLst>
                  <a:gs pos="0">
                    <a:srgbClr val="FF0000"/>
                  </a:gs>
                  <a:gs pos="100000">
                    <a:srgbClr val="C00000"/>
                  </a:gs>
                </a:gsLst>
                <a:lin ang="5400000" scaled="1"/>
              </a:gradFill>
              <a:effectLst/>
              <a:uLnTx/>
              <a:uFillTx/>
              <a:latin typeface="Roboto" panose="02000000000000000000" pitchFamily="2" charset="0"/>
              <a:ea typeface="Roboto" panose="02000000000000000000" pitchFamily="2" charset="0"/>
              <a:cs typeface="+mn-cs"/>
            </a:endParaRPr>
          </a:p>
        </p:txBody>
      </p:sp>
      <p:sp>
        <p:nvSpPr>
          <p:cNvPr id="3" name="TextBox 2">
            <a:extLst>
              <a:ext uri="{FF2B5EF4-FFF2-40B4-BE49-F238E27FC236}">
                <a16:creationId xmlns:a16="http://schemas.microsoft.com/office/drawing/2014/main" id="{DAF550C4-D1EA-89EF-0F13-411B7F4F14C1}"/>
              </a:ext>
            </a:extLst>
          </p:cNvPr>
          <p:cNvSpPr txBox="1"/>
          <p:nvPr/>
        </p:nvSpPr>
        <p:spPr>
          <a:xfrm>
            <a:off x="914399" y="2285640"/>
            <a:ext cx="9685539" cy="461665"/>
          </a:xfrm>
          <a:prstGeom prst="rect">
            <a:avLst/>
          </a:prstGeom>
          <a:noFill/>
        </p:spPr>
        <p:txBody>
          <a:bodyPr wrap="square" rtlCol="0">
            <a:spAutoFit/>
          </a:bodyPr>
          <a:lstStyle/>
          <a:p>
            <a:pPr lvl="0">
              <a:defRPr/>
            </a:pPr>
            <a:r>
              <a:rPr lang="en-US" sz="2400" noProof="0" dirty="0">
                <a:solidFill>
                  <a:srgbClr val="000000"/>
                </a:solidFill>
                <a:latin typeface="Calibri" panose="020F0502020204030204" pitchFamily="34" charset="0"/>
                <a:ea typeface="Calibri" panose="020F0502020204030204" pitchFamily="34" charset="0"/>
              </a:rPr>
              <a:t>Here is the metadata of the exercisers:</a:t>
            </a:r>
            <a:endParaRPr kumimoji="0" lang="en-US" sz="32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pic>
        <p:nvPicPr>
          <p:cNvPr id="6" name="Picture 5">
            <a:extLst>
              <a:ext uri="{FF2B5EF4-FFF2-40B4-BE49-F238E27FC236}">
                <a16:creationId xmlns:a16="http://schemas.microsoft.com/office/drawing/2014/main" id="{D920AABC-4134-D935-9FA7-3590282F693C}"/>
              </a:ext>
            </a:extLst>
          </p:cNvPr>
          <p:cNvPicPr>
            <a:picLocks noChangeAspect="1"/>
          </p:cNvPicPr>
          <p:nvPr/>
        </p:nvPicPr>
        <p:blipFill>
          <a:blip r:embed="rId3"/>
          <a:stretch>
            <a:fillRect/>
          </a:stretch>
        </p:blipFill>
        <p:spPr>
          <a:xfrm>
            <a:off x="1228204" y="3429000"/>
            <a:ext cx="9371734" cy="2282375"/>
          </a:xfrm>
          <a:prstGeom prst="rect">
            <a:avLst/>
          </a:prstGeom>
        </p:spPr>
      </p:pic>
      <p:pic>
        <p:nvPicPr>
          <p:cNvPr id="7" name="Picture 6">
            <a:extLst>
              <a:ext uri="{FF2B5EF4-FFF2-40B4-BE49-F238E27FC236}">
                <a16:creationId xmlns:a16="http://schemas.microsoft.com/office/drawing/2014/main" id="{21248276-183F-9C5B-97A8-03E94AB89D05}"/>
              </a:ext>
            </a:extLst>
          </p:cNvPr>
          <p:cNvPicPr>
            <a:picLocks noChangeAspect="1"/>
          </p:cNvPicPr>
          <p:nvPr/>
        </p:nvPicPr>
        <p:blipFill rotWithShape="1">
          <a:blip r:embed="rId3"/>
          <a:srcRect r="51237" b="51237"/>
          <a:stretch/>
        </p:blipFill>
        <p:spPr>
          <a:xfrm>
            <a:off x="1228204" y="3429001"/>
            <a:ext cx="9371725" cy="2282374"/>
          </a:xfrm>
          <a:prstGeom prst="rect">
            <a:avLst/>
          </a:prstGeom>
        </p:spPr>
      </p:pic>
    </p:spTree>
    <p:extLst>
      <p:ext uri="{BB962C8B-B14F-4D97-AF65-F5344CB8AC3E}">
        <p14:creationId xmlns:p14="http://schemas.microsoft.com/office/powerpoint/2010/main" val="2245775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oweet theme">
  <a:themeElements>
    <a:clrScheme name="Showeet">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eet">
  <a:themeElements>
    <a:clrScheme name="Showeet">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658</Words>
  <Application>Microsoft Office PowerPoint</Application>
  <PresentationFormat>Widescreen</PresentationFormat>
  <Paragraphs>101</Paragraphs>
  <Slides>21</Slides>
  <Notes>1</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21</vt:i4>
      </vt:variant>
    </vt:vector>
  </HeadingPairs>
  <TitlesOfParts>
    <vt:vector size="34" baseType="lpstr">
      <vt:lpstr>Arial</vt:lpstr>
      <vt:lpstr>Calibri</vt:lpstr>
      <vt:lpstr>Calibri Light</vt:lpstr>
      <vt:lpstr>DejaVu Sans</vt:lpstr>
      <vt:lpstr>GeosansLight</vt:lpstr>
      <vt:lpstr>Open Sans</vt:lpstr>
      <vt:lpstr>Roboto</vt:lpstr>
      <vt:lpstr>Times New Roman</vt:lpstr>
      <vt:lpstr>Wingdings</vt:lpstr>
      <vt:lpstr>Showeet theme</vt:lpstr>
      <vt:lpstr>showeet</vt:lpstr>
      <vt:lpstr>1_Office Theme</vt:lpstr>
      <vt:lpstr>Microsoft Word Document</vt:lpstr>
      <vt:lpstr>CSE 321 – Project Based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2022-09-03T16:18:39Z</dcterms:created>
  <dcterms:modified xsi:type="dcterms:W3CDTF">2024-06-13T20:00:02Z</dcterms:modified>
  <cp:category/>
</cp:coreProperties>
</file>