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81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Vig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03BC42-16EC-4AB2-88A0-016BA1C0E637}">
  <a:tblStyle styleId="{4C03BC42-16EC-4AB2-88A0-016BA1C0E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49" y="527325"/>
            <a:ext cx="4709977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Small office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Network Design and implementation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Youssef hussain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Dania Momen Hamama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P Addressing Scheme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518496" y="328023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Static IPs are assigned to critical devices such as printers, servers, and routers to ensure consistent addressing.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791027" y="3202968"/>
            <a:ext cx="2365187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network design includes 4 VLANs, each with its own subnet for simplified routing and traffic management.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85248" y="328023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End-user devices like PCs and phones will obtain dynamic IPs via DHCP from the server for ease of management and scalability.</a:t>
            </a: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67093" y="17081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604898" y="17081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877;p37">
            <a:extLst>
              <a:ext uri="{FF2B5EF4-FFF2-40B4-BE49-F238E27FC236}">
                <a16:creationId xmlns:a16="http://schemas.microsoft.com/office/drawing/2014/main" id="{6C1C7BC2-CE4E-A43A-F816-932B4FDBC30E}"/>
              </a:ext>
            </a:extLst>
          </p:cNvPr>
          <p:cNvSpPr txBox="1">
            <a:spLocks/>
          </p:cNvSpPr>
          <p:nvPr/>
        </p:nvSpPr>
        <p:spPr>
          <a:xfrm>
            <a:off x="-276340" y="821377"/>
            <a:ext cx="5407030" cy="34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/>
              <a:t>SUBNET OVERVIEW AND IP ASSIGNMENT</a:t>
            </a:r>
          </a:p>
        </p:txBody>
      </p:sp>
      <p:pic>
        <p:nvPicPr>
          <p:cNvPr id="18" name="Picture 17" descr="A logo of a globe with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F46D6018-F00C-3163-B905-895FBA65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00" y="1839665"/>
            <a:ext cx="689485" cy="689485"/>
          </a:xfrm>
          <a:prstGeom prst="rect">
            <a:avLst/>
          </a:prstGeom>
        </p:spPr>
      </p:pic>
      <p:sp>
        <p:nvSpPr>
          <p:cNvPr id="19" name="Google Shape;882;p37">
            <a:extLst>
              <a:ext uri="{FF2B5EF4-FFF2-40B4-BE49-F238E27FC236}">
                <a16:creationId xmlns:a16="http://schemas.microsoft.com/office/drawing/2014/main" id="{2B78A285-B994-8728-260D-C434AD46AAEE}"/>
              </a:ext>
            </a:extLst>
          </p:cNvPr>
          <p:cNvSpPr/>
          <p:nvPr/>
        </p:nvSpPr>
        <p:spPr>
          <a:xfrm>
            <a:off x="1501141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0C13B-6488-B748-875E-DCD4CC408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80" y="1903107"/>
            <a:ext cx="686333" cy="686333"/>
          </a:xfrm>
          <a:prstGeom prst="rect">
            <a:avLst/>
          </a:prstGeom>
        </p:spPr>
      </p:pic>
      <p:pic>
        <p:nvPicPr>
          <p:cNvPr id="23" name="Picture 22" descr="A computer with a monitor&#10;&#10;Description automatically generated">
            <a:extLst>
              <a:ext uri="{FF2B5EF4-FFF2-40B4-BE49-F238E27FC236}">
                <a16:creationId xmlns:a16="http://schemas.microsoft.com/office/drawing/2014/main" id="{FD9C8A8F-C122-D79C-B70E-B9E5BF8A5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898" y="1885457"/>
            <a:ext cx="597899" cy="597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CONSIDERATION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43092-0DBB-2FDC-9249-4753D713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299" y="901341"/>
            <a:ext cx="3282445" cy="996732"/>
          </a:xfrm>
        </p:spPr>
        <p:txBody>
          <a:bodyPr/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dirty="0"/>
              <a:t>Implement VLAN segmentation to separate network traffic from different departments or groups of devices.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ECEA05-DDFD-0546-CF34-420A481B777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933300" y="2069335"/>
            <a:ext cx="3268330" cy="787800"/>
          </a:xfrm>
        </p:spPr>
        <p:txBody>
          <a:bodyPr/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/>
              <a:t>Use VLANs to reduce broadcast traffic and enhance security by isolating traffic.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0B9DEFC-9340-8EC2-4CB9-48B85CD3809C}"/>
              </a:ext>
            </a:extLst>
          </p:cNvPr>
          <p:cNvSpPr txBox="1">
            <a:spLocks/>
          </p:cNvSpPr>
          <p:nvPr/>
        </p:nvSpPr>
        <p:spPr>
          <a:xfrm>
            <a:off x="4933300" y="3265954"/>
            <a:ext cx="326833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dirty="0"/>
              <a:t>Incorporate VLANs in the network design to improve security and network management.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F3FD29-CCD6-9606-969A-70B46726D827}"/>
              </a:ext>
            </a:extLst>
          </p:cNvPr>
          <p:cNvSpPr txBox="1">
            <a:spLocks/>
          </p:cNvSpPr>
          <p:nvPr/>
        </p:nvSpPr>
        <p:spPr>
          <a:xfrm>
            <a:off x="100009" y="720914"/>
            <a:ext cx="3124739" cy="41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600" dirty="0"/>
              <a:t>VLAN segmentation </a:t>
            </a:r>
          </a:p>
        </p:txBody>
      </p:sp>
      <p:grpSp>
        <p:nvGrpSpPr>
          <p:cNvPr id="12" name="Google Shape;3862;p64">
            <a:extLst>
              <a:ext uri="{FF2B5EF4-FFF2-40B4-BE49-F238E27FC236}">
                <a16:creationId xmlns:a16="http://schemas.microsoft.com/office/drawing/2014/main" id="{D8B6B6B8-BE71-09B9-3797-DEB13FD77A46}"/>
              </a:ext>
            </a:extLst>
          </p:cNvPr>
          <p:cNvGrpSpPr/>
          <p:nvPr/>
        </p:nvGrpSpPr>
        <p:grpSpPr>
          <a:xfrm>
            <a:off x="698538" y="1522086"/>
            <a:ext cx="3136184" cy="2856336"/>
            <a:chOff x="962450" y="238100"/>
            <a:chExt cx="5751300" cy="5238100"/>
          </a:xfrm>
        </p:grpSpPr>
        <p:sp>
          <p:nvSpPr>
            <p:cNvPr id="13" name="Google Shape;3863;p64">
              <a:extLst>
                <a:ext uri="{FF2B5EF4-FFF2-40B4-BE49-F238E27FC236}">
                  <a16:creationId xmlns:a16="http://schemas.microsoft.com/office/drawing/2014/main" id="{9A0399B1-5BF8-D262-D6FD-28ABC1206ABC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64;p64">
              <a:extLst>
                <a:ext uri="{FF2B5EF4-FFF2-40B4-BE49-F238E27FC236}">
                  <a16:creationId xmlns:a16="http://schemas.microsoft.com/office/drawing/2014/main" id="{11F4F7C9-152B-F910-633B-F0A5B1E7674B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65;p64">
              <a:extLst>
                <a:ext uri="{FF2B5EF4-FFF2-40B4-BE49-F238E27FC236}">
                  <a16:creationId xmlns:a16="http://schemas.microsoft.com/office/drawing/2014/main" id="{420B07F4-C8E0-55EA-CDB4-2DA178D849FE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6;p64">
              <a:extLst>
                <a:ext uri="{FF2B5EF4-FFF2-40B4-BE49-F238E27FC236}">
                  <a16:creationId xmlns:a16="http://schemas.microsoft.com/office/drawing/2014/main" id="{8F559EFD-AEA4-72CA-5AB1-A45643534712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67;p64">
              <a:extLst>
                <a:ext uri="{FF2B5EF4-FFF2-40B4-BE49-F238E27FC236}">
                  <a16:creationId xmlns:a16="http://schemas.microsoft.com/office/drawing/2014/main" id="{2BB6388D-11DE-70EC-4F5D-F7C2D243DE4B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8;p64">
              <a:extLst>
                <a:ext uri="{FF2B5EF4-FFF2-40B4-BE49-F238E27FC236}">
                  <a16:creationId xmlns:a16="http://schemas.microsoft.com/office/drawing/2014/main" id="{A2984FC0-50B8-0929-741F-391D7FD1B449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69;p64">
              <a:extLst>
                <a:ext uri="{FF2B5EF4-FFF2-40B4-BE49-F238E27FC236}">
                  <a16:creationId xmlns:a16="http://schemas.microsoft.com/office/drawing/2014/main" id="{CD22B857-04F7-98AB-0030-7F58330B6513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70;p64">
              <a:extLst>
                <a:ext uri="{FF2B5EF4-FFF2-40B4-BE49-F238E27FC236}">
                  <a16:creationId xmlns:a16="http://schemas.microsoft.com/office/drawing/2014/main" id="{A47C5F6B-6212-3665-FD5D-31603BB6B693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71;p64">
              <a:extLst>
                <a:ext uri="{FF2B5EF4-FFF2-40B4-BE49-F238E27FC236}">
                  <a16:creationId xmlns:a16="http://schemas.microsoft.com/office/drawing/2014/main" id="{E527362F-0E54-AF7F-50A6-8BEB68843287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72;p64">
              <a:extLst>
                <a:ext uri="{FF2B5EF4-FFF2-40B4-BE49-F238E27FC236}">
                  <a16:creationId xmlns:a16="http://schemas.microsoft.com/office/drawing/2014/main" id="{00343673-ABA0-9F13-268B-73DA9F6E62A1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73;p64">
              <a:extLst>
                <a:ext uri="{FF2B5EF4-FFF2-40B4-BE49-F238E27FC236}">
                  <a16:creationId xmlns:a16="http://schemas.microsoft.com/office/drawing/2014/main" id="{1A6BB701-6BE5-21EB-7664-C447EC868BC9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74;p64">
              <a:extLst>
                <a:ext uri="{FF2B5EF4-FFF2-40B4-BE49-F238E27FC236}">
                  <a16:creationId xmlns:a16="http://schemas.microsoft.com/office/drawing/2014/main" id="{AF68AABD-1E8C-2586-DDAB-80DDA3230CF6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75;p64">
              <a:extLst>
                <a:ext uri="{FF2B5EF4-FFF2-40B4-BE49-F238E27FC236}">
                  <a16:creationId xmlns:a16="http://schemas.microsoft.com/office/drawing/2014/main" id="{38FE82F6-6E8C-E728-F402-D0AAD02B07AA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76;p64">
              <a:extLst>
                <a:ext uri="{FF2B5EF4-FFF2-40B4-BE49-F238E27FC236}">
                  <a16:creationId xmlns:a16="http://schemas.microsoft.com/office/drawing/2014/main" id="{88B990C0-EE2A-1334-18F7-F5AFBEC06C27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77;p64">
              <a:extLst>
                <a:ext uri="{FF2B5EF4-FFF2-40B4-BE49-F238E27FC236}">
                  <a16:creationId xmlns:a16="http://schemas.microsoft.com/office/drawing/2014/main" id="{B29EC34D-617E-662E-61B0-C4FA5A99CE2D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78;p64">
              <a:extLst>
                <a:ext uri="{FF2B5EF4-FFF2-40B4-BE49-F238E27FC236}">
                  <a16:creationId xmlns:a16="http://schemas.microsoft.com/office/drawing/2014/main" id="{4B0677B9-1193-5271-6062-EEB41C42B0B9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79;p64">
              <a:extLst>
                <a:ext uri="{FF2B5EF4-FFF2-40B4-BE49-F238E27FC236}">
                  <a16:creationId xmlns:a16="http://schemas.microsoft.com/office/drawing/2014/main" id="{B8552E60-E58F-50B6-9A4E-7B8DE7206EF4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80;p64">
              <a:extLst>
                <a:ext uri="{FF2B5EF4-FFF2-40B4-BE49-F238E27FC236}">
                  <a16:creationId xmlns:a16="http://schemas.microsoft.com/office/drawing/2014/main" id="{AD9CEE17-E9C5-78B3-AD6A-372415228F2F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81;p64">
              <a:extLst>
                <a:ext uri="{FF2B5EF4-FFF2-40B4-BE49-F238E27FC236}">
                  <a16:creationId xmlns:a16="http://schemas.microsoft.com/office/drawing/2014/main" id="{83AE983C-00B3-EDC6-9F26-6852FB18F242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82;p64">
              <a:extLst>
                <a:ext uri="{FF2B5EF4-FFF2-40B4-BE49-F238E27FC236}">
                  <a16:creationId xmlns:a16="http://schemas.microsoft.com/office/drawing/2014/main" id="{D2535BF6-C83B-1C00-D687-A9683CB890A6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83;p64">
              <a:extLst>
                <a:ext uri="{FF2B5EF4-FFF2-40B4-BE49-F238E27FC236}">
                  <a16:creationId xmlns:a16="http://schemas.microsoft.com/office/drawing/2014/main" id="{28802A4A-9860-913C-AFA8-E33EE53CDCDC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84;p64">
              <a:extLst>
                <a:ext uri="{FF2B5EF4-FFF2-40B4-BE49-F238E27FC236}">
                  <a16:creationId xmlns:a16="http://schemas.microsoft.com/office/drawing/2014/main" id="{2753E9C7-645F-7ED7-2713-7D5DF9664F2D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85;p64">
              <a:extLst>
                <a:ext uri="{FF2B5EF4-FFF2-40B4-BE49-F238E27FC236}">
                  <a16:creationId xmlns:a16="http://schemas.microsoft.com/office/drawing/2014/main" id="{F2FBDAAD-4E40-3BD8-EBD4-75587EC0F0C5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6;p64">
              <a:extLst>
                <a:ext uri="{FF2B5EF4-FFF2-40B4-BE49-F238E27FC236}">
                  <a16:creationId xmlns:a16="http://schemas.microsoft.com/office/drawing/2014/main" id="{18471C3F-0DDE-34AC-C322-5DC855ADF559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87;p64">
              <a:extLst>
                <a:ext uri="{FF2B5EF4-FFF2-40B4-BE49-F238E27FC236}">
                  <a16:creationId xmlns:a16="http://schemas.microsoft.com/office/drawing/2014/main" id="{9497D76E-353C-00F3-CCDF-DCAB9EE14A8D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88;p64">
              <a:extLst>
                <a:ext uri="{FF2B5EF4-FFF2-40B4-BE49-F238E27FC236}">
                  <a16:creationId xmlns:a16="http://schemas.microsoft.com/office/drawing/2014/main" id="{6D67B780-7ADF-C774-22CE-CECFFDCF16B6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89;p64">
              <a:extLst>
                <a:ext uri="{FF2B5EF4-FFF2-40B4-BE49-F238E27FC236}">
                  <a16:creationId xmlns:a16="http://schemas.microsoft.com/office/drawing/2014/main" id="{99FA5E74-47C9-79DA-193E-7554A4C45F0B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90;p64">
              <a:extLst>
                <a:ext uri="{FF2B5EF4-FFF2-40B4-BE49-F238E27FC236}">
                  <a16:creationId xmlns:a16="http://schemas.microsoft.com/office/drawing/2014/main" id="{3DC0334A-4D8F-1D1F-8480-4B51D01CFF1C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91;p64">
              <a:extLst>
                <a:ext uri="{FF2B5EF4-FFF2-40B4-BE49-F238E27FC236}">
                  <a16:creationId xmlns:a16="http://schemas.microsoft.com/office/drawing/2014/main" id="{36485AAC-77AD-1BF5-0F13-08ADD05647F8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2;p64">
              <a:extLst>
                <a:ext uri="{FF2B5EF4-FFF2-40B4-BE49-F238E27FC236}">
                  <a16:creationId xmlns:a16="http://schemas.microsoft.com/office/drawing/2014/main" id="{C294D497-5EAB-EDE4-5826-983D99C447AF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93;p64">
              <a:extLst>
                <a:ext uri="{FF2B5EF4-FFF2-40B4-BE49-F238E27FC236}">
                  <a16:creationId xmlns:a16="http://schemas.microsoft.com/office/drawing/2014/main" id="{6B170BC2-7340-7E73-D59A-30B352D39E70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94;p64">
              <a:extLst>
                <a:ext uri="{FF2B5EF4-FFF2-40B4-BE49-F238E27FC236}">
                  <a16:creationId xmlns:a16="http://schemas.microsoft.com/office/drawing/2014/main" id="{B3F69CA7-78D5-BAF2-C93C-7FAC4E1C2F17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95;p64">
              <a:extLst>
                <a:ext uri="{FF2B5EF4-FFF2-40B4-BE49-F238E27FC236}">
                  <a16:creationId xmlns:a16="http://schemas.microsoft.com/office/drawing/2014/main" id="{D433F088-DD78-924C-7DFA-73052EED13B3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96;p64">
              <a:extLst>
                <a:ext uri="{FF2B5EF4-FFF2-40B4-BE49-F238E27FC236}">
                  <a16:creationId xmlns:a16="http://schemas.microsoft.com/office/drawing/2014/main" id="{CD9022E9-2EA5-ACF1-C245-F003D40F4B05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97;p64">
              <a:extLst>
                <a:ext uri="{FF2B5EF4-FFF2-40B4-BE49-F238E27FC236}">
                  <a16:creationId xmlns:a16="http://schemas.microsoft.com/office/drawing/2014/main" id="{308DF013-57C0-9840-C71E-88D4ACA670C2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98;p64">
              <a:extLst>
                <a:ext uri="{FF2B5EF4-FFF2-40B4-BE49-F238E27FC236}">
                  <a16:creationId xmlns:a16="http://schemas.microsoft.com/office/drawing/2014/main" id="{72D91277-979B-3080-E507-D764426B18E8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99;p64">
              <a:extLst>
                <a:ext uri="{FF2B5EF4-FFF2-40B4-BE49-F238E27FC236}">
                  <a16:creationId xmlns:a16="http://schemas.microsoft.com/office/drawing/2014/main" id="{B156006D-0C2F-A7F8-A1E0-CADA25923C8E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00;p64">
              <a:extLst>
                <a:ext uri="{FF2B5EF4-FFF2-40B4-BE49-F238E27FC236}">
                  <a16:creationId xmlns:a16="http://schemas.microsoft.com/office/drawing/2014/main" id="{AC3CE98B-6F3E-DB34-4513-10724C07BBFF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01;p64">
              <a:extLst>
                <a:ext uri="{FF2B5EF4-FFF2-40B4-BE49-F238E27FC236}">
                  <a16:creationId xmlns:a16="http://schemas.microsoft.com/office/drawing/2014/main" id="{43510719-0F34-69C4-F22F-29B697B13249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02;p64">
              <a:extLst>
                <a:ext uri="{FF2B5EF4-FFF2-40B4-BE49-F238E27FC236}">
                  <a16:creationId xmlns:a16="http://schemas.microsoft.com/office/drawing/2014/main" id="{B68DF737-A529-72CD-4794-878F04A18E41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03;p64">
              <a:extLst>
                <a:ext uri="{FF2B5EF4-FFF2-40B4-BE49-F238E27FC236}">
                  <a16:creationId xmlns:a16="http://schemas.microsoft.com/office/drawing/2014/main" id="{9C6EAE40-0B7F-D8DA-7777-EB057FDAF39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04;p64">
              <a:extLst>
                <a:ext uri="{FF2B5EF4-FFF2-40B4-BE49-F238E27FC236}">
                  <a16:creationId xmlns:a16="http://schemas.microsoft.com/office/drawing/2014/main" id="{FFB7C8F9-188B-82A7-871C-F0137F1A86C4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05;p64">
              <a:extLst>
                <a:ext uri="{FF2B5EF4-FFF2-40B4-BE49-F238E27FC236}">
                  <a16:creationId xmlns:a16="http://schemas.microsoft.com/office/drawing/2014/main" id="{D3D5A10B-9AE8-065A-D48E-408C21A6EEE5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06;p64">
              <a:extLst>
                <a:ext uri="{FF2B5EF4-FFF2-40B4-BE49-F238E27FC236}">
                  <a16:creationId xmlns:a16="http://schemas.microsoft.com/office/drawing/2014/main" id="{3CC64641-A306-B9FD-6BEC-3C77D3D629DD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07;p64">
              <a:extLst>
                <a:ext uri="{FF2B5EF4-FFF2-40B4-BE49-F238E27FC236}">
                  <a16:creationId xmlns:a16="http://schemas.microsoft.com/office/drawing/2014/main" id="{5372992E-459B-FC77-4BBD-776CBE295DD0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08;p64">
              <a:extLst>
                <a:ext uri="{FF2B5EF4-FFF2-40B4-BE49-F238E27FC236}">
                  <a16:creationId xmlns:a16="http://schemas.microsoft.com/office/drawing/2014/main" id="{41DC54E6-00AB-E010-2348-DD7ED02B8D79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09;p64">
              <a:extLst>
                <a:ext uri="{FF2B5EF4-FFF2-40B4-BE49-F238E27FC236}">
                  <a16:creationId xmlns:a16="http://schemas.microsoft.com/office/drawing/2014/main" id="{664C9111-31EA-784F-0D3E-0D835012B5A3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10;p64">
              <a:extLst>
                <a:ext uri="{FF2B5EF4-FFF2-40B4-BE49-F238E27FC236}">
                  <a16:creationId xmlns:a16="http://schemas.microsoft.com/office/drawing/2014/main" id="{B0B66706-01D9-5D19-AE68-DFAAD2EF0F6F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11;p64">
              <a:extLst>
                <a:ext uri="{FF2B5EF4-FFF2-40B4-BE49-F238E27FC236}">
                  <a16:creationId xmlns:a16="http://schemas.microsoft.com/office/drawing/2014/main" id="{EA7C7F3A-E570-259A-0F7A-5DE517886F73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12;p64">
              <a:extLst>
                <a:ext uri="{FF2B5EF4-FFF2-40B4-BE49-F238E27FC236}">
                  <a16:creationId xmlns:a16="http://schemas.microsoft.com/office/drawing/2014/main" id="{CFF5C73B-7B47-9463-95B8-7F74587B55A9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13;p64">
              <a:extLst>
                <a:ext uri="{FF2B5EF4-FFF2-40B4-BE49-F238E27FC236}">
                  <a16:creationId xmlns:a16="http://schemas.microsoft.com/office/drawing/2014/main" id="{9FF28EBD-D999-E9FF-D731-09C2B5496F97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914;p64">
              <a:extLst>
                <a:ext uri="{FF2B5EF4-FFF2-40B4-BE49-F238E27FC236}">
                  <a16:creationId xmlns:a16="http://schemas.microsoft.com/office/drawing/2014/main" id="{9CC5B8DC-FF9D-6989-C981-6878A389FCA8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915;p64">
              <a:extLst>
                <a:ext uri="{FF2B5EF4-FFF2-40B4-BE49-F238E27FC236}">
                  <a16:creationId xmlns:a16="http://schemas.microsoft.com/office/drawing/2014/main" id="{4125E40F-30CB-F99B-FFB7-83037572A2E1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916;p64">
              <a:extLst>
                <a:ext uri="{FF2B5EF4-FFF2-40B4-BE49-F238E27FC236}">
                  <a16:creationId xmlns:a16="http://schemas.microsoft.com/office/drawing/2014/main" id="{C7E7B792-AB2F-C676-01C1-828CFE51E721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917;p64">
              <a:extLst>
                <a:ext uri="{FF2B5EF4-FFF2-40B4-BE49-F238E27FC236}">
                  <a16:creationId xmlns:a16="http://schemas.microsoft.com/office/drawing/2014/main" id="{31A0FD36-BBF0-95EB-7174-EE7C9D747054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918;p64">
              <a:extLst>
                <a:ext uri="{FF2B5EF4-FFF2-40B4-BE49-F238E27FC236}">
                  <a16:creationId xmlns:a16="http://schemas.microsoft.com/office/drawing/2014/main" id="{0A02A5E1-24E6-954F-375A-B59D51200635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919;p64">
              <a:extLst>
                <a:ext uri="{FF2B5EF4-FFF2-40B4-BE49-F238E27FC236}">
                  <a16:creationId xmlns:a16="http://schemas.microsoft.com/office/drawing/2014/main" id="{9E7542F5-7E95-F057-BC2C-CE3B766D1549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920;p64">
              <a:extLst>
                <a:ext uri="{FF2B5EF4-FFF2-40B4-BE49-F238E27FC236}">
                  <a16:creationId xmlns:a16="http://schemas.microsoft.com/office/drawing/2014/main" id="{A666B549-44E1-1AC2-3ABA-675AA35E91EE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21;p64">
              <a:extLst>
                <a:ext uri="{FF2B5EF4-FFF2-40B4-BE49-F238E27FC236}">
                  <a16:creationId xmlns:a16="http://schemas.microsoft.com/office/drawing/2014/main" id="{995D53C8-2E6D-A277-3B85-E842FD4B282B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22;p64">
              <a:extLst>
                <a:ext uri="{FF2B5EF4-FFF2-40B4-BE49-F238E27FC236}">
                  <a16:creationId xmlns:a16="http://schemas.microsoft.com/office/drawing/2014/main" id="{910626FF-6D04-9C57-1D7D-DB84AE4EF727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23;p64">
              <a:extLst>
                <a:ext uri="{FF2B5EF4-FFF2-40B4-BE49-F238E27FC236}">
                  <a16:creationId xmlns:a16="http://schemas.microsoft.com/office/drawing/2014/main" id="{4C8DBFCA-FF49-B50F-D3D1-3A72EAB484B0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24;p64">
              <a:extLst>
                <a:ext uri="{FF2B5EF4-FFF2-40B4-BE49-F238E27FC236}">
                  <a16:creationId xmlns:a16="http://schemas.microsoft.com/office/drawing/2014/main" id="{BA5E2808-05E2-AE21-2104-DD2211A1C023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25;p64">
              <a:extLst>
                <a:ext uri="{FF2B5EF4-FFF2-40B4-BE49-F238E27FC236}">
                  <a16:creationId xmlns:a16="http://schemas.microsoft.com/office/drawing/2014/main" id="{679A439E-DEED-8349-A52D-3112043E5A69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26;p64">
              <a:extLst>
                <a:ext uri="{FF2B5EF4-FFF2-40B4-BE49-F238E27FC236}">
                  <a16:creationId xmlns:a16="http://schemas.microsoft.com/office/drawing/2014/main" id="{937F55E4-82BB-B387-FC3F-09FDDC659A1A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263436" y="134798"/>
            <a:ext cx="6565227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Security Consideration</a:t>
            </a:r>
            <a:endParaRPr sz="3600"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3862783" y="1287617"/>
            <a:ext cx="1854076" cy="47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SSH ACCESS</a:t>
            </a:r>
            <a:endParaRPr dirty="0"/>
          </a:p>
        </p:txBody>
      </p:sp>
      <p:sp>
        <p:nvSpPr>
          <p:cNvPr id="4" name="Google Shape;1023;p39">
            <a:extLst>
              <a:ext uri="{FF2B5EF4-FFF2-40B4-BE49-F238E27FC236}">
                <a16:creationId xmlns:a16="http://schemas.microsoft.com/office/drawing/2014/main" id="{B9ECEC21-249E-CFC8-45B6-8B241962D628}"/>
              </a:ext>
            </a:extLst>
          </p:cNvPr>
          <p:cNvSpPr txBox="1">
            <a:spLocks/>
          </p:cNvSpPr>
          <p:nvPr/>
        </p:nvSpPr>
        <p:spPr>
          <a:xfrm>
            <a:off x="1156853" y="2333625"/>
            <a:ext cx="317269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100" dirty="0"/>
              <a:t>Enabled Secure Shell (SSH) access on switches and router for secure remote management </a:t>
            </a:r>
          </a:p>
        </p:txBody>
      </p:sp>
      <p:sp>
        <p:nvSpPr>
          <p:cNvPr id="5" name="Google Shape;1023;p39">
            <a:extLst>
              <a:ext uri="{FF2B5EF4-FFF2-40B4-BE49-F238E27FC236}">
                <a16:creationId xmlns:a16="http://schemas.microsoft.com/office/drawing/2014/main" id="{E91ECE6B-685F-9BCB-67B0-99D1A04B2AD7}"/>
              </a:ext>
            </a:extLst>
          </p:cNvPr>
          <p:cNvSpPr txBox="1">
            <a:spLocks/>
          </p:cNvSpPr>
          <p:nvPr/>
        </p:nvSpPr>
        <p:spPr>
          <a:xfrm>
            <a:off x="5181599" y="2333625"/>
            <a:ext cx="317269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100" dirty="0"/>
              <a:t>Utilize SSH to establish a secure connection for remote administration of network devices</a:t>
            </a:r>
          </a:p>
        </p:txBody>
      </p:sp>
      <p:pic>
        <p:nvPicPr>
          <p:cNvPr id="11" name="Picture 10" descr="A computer with a key and cloud&#10;&#10;Description automatically generated">
            <a:extLst>
              <a:ext uri="{FF2B5EF4-FFF2-40B4-BE49-F238E27FC236}">
                <a16:creationId xmlns:a16="http://schemas.microsoft.com/office/drawing/2014/main" id="{D455AF4E-4733-7D91-04B6-57173CF1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2962276"/>
            <a:ext cx="1658216" cy="165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logo of a computer&#10;&#10;Description automatically generated">
            <a:extLst>
              <a:ext uri="{FF2B5EF4-FFF2-40B4-BE49-F238E27FC236}">
                <a16:creationId xmlns:a16="http://schemas.microsoft.com/office/drawing/2014/main" id="{8800FF80-84C6-9527-7291-50569A2B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833" y="2962276"/>
            <a:ext cx="1658216" cy="165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Consideration </a:t>
            </a:r>
            <a:br>
              <a:rPr lang="en" dirty="0"/>
            </a:br>
            <a:r>
              <a:rPr lang="en" sz="1200" dirty="0"/>
              <a:t>STRONG PASSWORD AND ENCRYPTION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56337" y="310862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Enforce the use of strong passwords for device logins, such as for VTY lines, to enhance security.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87575" y="310690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Implement encryption for device logins to protect sensitive information and enhance overall network security.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60738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197862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5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2067" name="Google Shape;2067;p5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4478CA9E-4CFE-E1D7-1105-DCE6C025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57" y="1956863"/>
            <a:ext cx="646161" cy="646161"/>
          </a:xfrm>
          <a:prstGeom prst="rect">
            <a:avLst/>
          </a:prstGeom>
        </p:spPr>
      </p:pic>
      <p:pic>
        <p:nvPicPr>
          <p:cNvPr id="15" name="Graphic 14" descr="Eye Scan with solid fill">
            <a:extLst>
              <a:ext uri="{FF2B5EF4-FFF2-40B4-BE49-F238E27FC236}">
                <a16:creationId xmlns:a16="http://schemas.microsoft.com/office/drawing/2014/main" id="{9CAF9338-11A3-351B-E017-F82A902E4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25" y="1416746"/>
            <a:ext cx="1655618" cy="1655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408147" y="1453997"/>
            <a:ext cx="4144219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The network design incorporates VLAN segmentation, IP addressing, and secure internet connectivity to provide a scalable and efficient solution.</a:t>
            </a:r>
          </a:p>
          <a:p>
            <a:endParaRPr lang="en-US" sz="1200" dirty="0"/>
          </a:p>
          <a:p>
            <a:r>
              <a:rPr lang="en-US" sz="1200" dirty="0"/>
              <a:t>VLAN segmentation allows for departmental separation, efficient traffic management, and secure access to shared resources.</a:t>
            </a:r>
          </a:p>
          <a:p>
            <a:endParaRPr lang="en-US" sz="1200" dirty="0"/>
          </a:p>
          <a:p>
            <a:r>
              <a:rPr lang="en-US" sz="1200" dirty="0"/>
              <a:t>The design supports different departments with isolated traffic, enhancing security and network performance.</a:t>
            </a:r>
          </a:p>
          <a:p>
            <a:endParaRPr lang="en-US" sz="1200" dirty="0"/>
          </a:p>
          <a:p>
            <a:r>
              <a:rPr lang="en-US" sz="1200" dirty="0"/>
              <a:t>The scalable nature of the network design ensures it can accommodate future expansion if needed.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br>
              <a:rPr lang="en" dirty="0"/>
            </a:br>
            <a:r>
              <a:rPr lang="en" sz="1600" dirty="0"/>
              <a:t>SUMMARY OF NETOWRK DESING AND IT’S BEN</a:t>
            </a:r>
            <a:r>
              <a:rPr lang="en-US" sz="1600" dirty="0"/>
              <a:t>E</a:t>
            </a:r>
            <a:r>
              <a:rPr lang="en" sz="1600" dirty="0"/>
              <a:t>FITS </a:t>
            </a:r>
            <a:endParaRPr dirty="0"/>
          </a:p>
        </p:txBody>
      </p:sp>
      <p:grpSp>
        <p:nvGrpSpPr>
          <p:cNvPr id="2333" name="Google Shape;2333;p54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2334" name="Google Shape;2334;p54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4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4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4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4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4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4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4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4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4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4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4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4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4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4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4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4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4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4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4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4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4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4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4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4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4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4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4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4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4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4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4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4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4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4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4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4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4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4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4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4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1154966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dirty="0"/>
              <a:t>Table of Contents</a:t>
            </a:r>
            <a:endParaRPr sz="2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Summary</a:t>
            </a:r>
            <a:endParaRPr sz="2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Network Requirements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Network Topology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IP Addressing Scheme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Security Consideration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en-US" sz="2400" dirty="0"/>
              <a:t>Conclusion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673013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Network Security and VLAN 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103612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646952" y="1077108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>
                <a:solidFill>
                  <a:schemeClr val="lt2"/>
                </a:solidFill>
              </a:rPr>
              <a:t>Four VLANs for traffic segmentation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88814" y="2637862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2"/>
                </a:solidFill>
              </a:rPr>
              <a:t>Cisco 2811 router for internet access and VLAN gateway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4880521" y="1039851"/>
            <a:ext cx="799842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81024" y="259944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3224" y="2571750"/>
            <a:ext cx="111086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27311" y="1039525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11827"/>
                </a:solidFill>
                <a:effectLst/>
                <a:latin typeface="Creato Display Regular"/>
              </a:rPr>
              <a:t>Each department has its own VLAN + Voice VLAN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27311" y="2541012"/>
            <a:ext cx="293568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2"/>
                </a:solidFill>
              </a:rPr>
              <a:t>Static IPs for critical devices, dynamic IPs for end-user devices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2153607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5971" y="3714362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305;p31">
            <a:extLst>
              <a:ext uri="{FF2B5EF4-FFF2-40B4-BE49-F238E27FC236}">
                <a16:creationId xmlns:a16="http://schemas.microsoft.com/office/drawing/2014/main" id="{E86E2C09-AB16-0B8B-1F3F-ED6DA17E7937}"/>
              </a:ext>
            </a:extLst>
          </p:cNvPr>
          <p:cNvSpPr txBox="1">
            <a:spLocks/>
          </p:cNvSpPr>
          <p:nvPr/>
        </p:nvSpPr>
        <p:spPr>
          <a:xfrm>
            <a:off x="1569531" y="39663"/>
            <a:ext cx="5433942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Overview of the network design for small office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738763B-6129-644A-6F78-B1B1EE3F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796"/>
            <a:ext cx="9144000" cy="45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192938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Goals for scalable, secure, and efficient network solution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01784" y="1196073"/>
            <a:ext cx="3911391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Supporting different departments with isolated traffic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Secure internet access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VLAN segmentation for enhanced security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Simplify routing and traffic management through IP subnets and DHCP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Requirements </a:t>
            </a:r>
            <a:endParaRPr dirty="0"/>
          </a:p>
        </p:txBody>
      </p:sp>
      <p:sp>
        <p:nvSpPr>
          <p:cNvPr id="522" name="Google Shape;522;p33"/>
          <p:cNvSpPr/>
          <p:nvPr/>
        </p:nvSpPr>
        <p:spPr>
          <a:xfrm>
            <a:off x="6249711" y="309584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9;p33">
            <a:extLst>
              <a:ext uri="{FF2B5EF4-FFF2-40B4-BE49-F238E27FC236}">
                <a16:creationId xmlns:a16="http://schemas.microsoft.com/office/drawing/2014/main" id="{D7397830-5B27-9380-51CE-E2C0F7721FA6}"/>
              </a:ext>
            </a:extLst>
          </p:cNvPr>
          <p:cNvSpPr txBox="1">
            <a:spLocks/>
          </p:cNvSpPr>
          <p:nvPr/>
        </p:nvSpPr>
        <p:spPr>
          <a:xfrm>
            <a:off x="675116" y="861627"/>
            <a:ext cx="400772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Number of users and devices</a:t>
            </a:r>
          </a:p>
        </p:txBody>
      </p:sp>
      <p:pic>
        <p:nvPicPr>
          <p:cNvPr id="11" name="Picture 10" descr="A computer on a table&#10;&#10;Description automatically generated">
            <a:extLst>
              <a:ext uri="{FF2B5EF4-FFF2-40B4-BE49-F238E27FC236}">
                <a16:creationId xmlns:a16="http://schemas.microsoft.com/office/drawing/2014/main" id="{A01CC8BC-FB3E-4526-D3F3-6514B54C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93" y="2527541"/>
            <a:ext cx="2631498" cy="1754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Several cameras attached to a wall&#10;&#10;Description automatically generated">
            <a:extLst>
              <a:ext uri="{FF2B5EF4-FFF2-40B4-BE49-F238E27FC236}">
                <a16:creationId xmlns:a16="http://schemas.microsoft.com/office/drawing/2014/main" id="{15E38609-16B9-BB33-C434-A4767AFB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75" y="2527541"/>
            <a:ext cx="2631498" cy="1754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519;p33">
            <a:extLst>
              <a:ext uri="{FF2B5EF4-FFF2-40B4-BE49-F238E27FC236}">
                <a16:creationId xmlns:a16="http://schemas.microsoft.com/office/drawing/2014/main" id="{4F4B7ACD-A353-D04F-F4AE-FADF961ADB26}"/>
              </a:ext>
            </a:extLst>
          </p:cNvPr>
          <p:cNvSpPr txBox="1">
            <a:spLocks/>
          </p:cNvSpPr>
          <p:nvPr/>
        </p:nvSpPr>
        <p:spPr>
          <a:xfrm>
            <a:off x="1201589" y="1852228"/>
            <a:ext cx="263149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The small office network consists of 11 users and 24 devices.</a:t>
            </a:r>
          </a:p>
        </p:txBody>
      </p:sp>
      <p:sp>
        <p:nvSpPr>
          <p:cNvPr id="15" name="Google Shape;519;p33">
            <a:extLst>
              <a:ext uri="{FF2B5EF4-FFF2-40B4-BE49-F238E27FC236}">
                <a16:creationId xmlns:a16="http://schemas.microsoft.com/office/drawing/2014/main" id="{8FC474E2-A5F6-449F-1401-5FCCAFD00846}"/>
              </a:ext>
            </a:extLst>
          </p:cNvPr>
          <p:cNvSpPr txBox="1">
            <a:spLocks/>
          </p:cNvSpPr>
          <p:nvPr/>
        </p:nvSpPr>
        <p:spPr>
          <a:xfrm>
            <a:off x="5453152" y="1767241"/>
            <a:ext cx="263149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The network needs to support the connectivity requirements of all users and devices.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6582" y="231108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Requirements </a:t>
            </a:r>
            <a:endParaRPr dirty="0"/>
          </a:p>
        </p:txBody>
      </p:sp>
      <p:grpSp>
        <p:nvGrpSpPr>
          <p:cNvPr id="555" name="Google Shape;555;p34"/>
          <p:cNvGrpSpPr/>
          <p:nvPr/>
        </p:nvGrpSpPr>
        <p:grpSpPr>
          <a:xfrm>
            <a:off x="3740257" y="2005548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126730" y="2366715"/>
            <a:ext cx="373845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Internet Connectivity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C0B5-E6C9-A4A8-ACA9-0FE0835D7766}"/>
              </a:ext>
            </a:extLst>
          </p:cNvPr>
          <p:cNvSpPr txBox="1"/>
          <p:nvPr/>
        </p:nvSpPr>
        <p:spPr>
          <a:xfrm>
            <a:off x="263236" y="3109432"/>
            <a:ext cx="320368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reato Display Regular"/>
              </a:rPr>
              <a:t>The internet connectivity for the small      office network is provided by a Cisco 2811 Router.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reato Display Regular"/>
              </a:rPr>
              <a:t>The Cisco 2811 Router also serves as the gateway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reato Display Regular"/>
              </a:rPr>
              <a:t>The 4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reato Display Regular"/>
              </a:rPr>
              <a:t>Vlans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9FEEB-AADE-6FC0-753F-D3052912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91" y="1751252"/>
            <a:ext cx="3256599" cy="1988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Topology</a:t>
            </a:r>
            <a:endParaRPr dirty="0"/>
          </a:p>
        </p:txBody>
      </p:sp>
      <p:sp>
        <p:nvSpPr>
          <p:cNvPr id="615" name="Google Shape;615;p35"/>
          <p:cNvSpPr txBox="1">
            <a:spLocks noGrp="1"/>
          </p:cNvSpPr>
          <p:nvPr>
            <p:ph type="title" idx="2"/>
          </p:nvPr>
        </p:nvSpPr>
        <p:spPr>
          <a:xfrm>
            <a:off x="626625" y="826835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VLAN CONFIGURATION AND SEGMENTATION</a:t>
            </a:r>
            <a:endParaRPr sz="1100" dirty="0"/>
          </a:p>
        </p:txBody>
      </p:sp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998770" y="1855195"/>
            <a:ext cx="7729594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VLANs are configured to segment traffic for Management, IT, and Sales departments</a:t>
            </a:r>
          </a:p>
        </p:txBody>
      </p:sp>
      <p:sp>
        <p:nvSpPr>
          <p:cNvPr id="617" name="Google Shape;617;p35"/>
          <p:cNvSpPr/>
          <p:nvPr/>
        </p:nvSpPr>
        <p:spPr>
          <a:xfrm>
            <a:off x="776422" y="1965725"/>
            <a:ext cx="181200" cy="181200"/>
          </a:xfrm>
          <a:prstGeom prst="ellipse">
            <a:avLst/>
          </a:prstGeom>
          <a:solidFill>
            <a:srgbClr val="ACF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5"/>
          <p:cNvSpPr txBox="1">
            <a:spLocks noGrp="1"/>
          </p:cNvSpPr>
          <p:nvPr>
            <p:ph type="body" idx="1"/>
          </p:nvPr>
        </p:nvSpPr>
        <p:spPr>
          <a:xfrm>
            <a:off x="998769" y="2240995"/>
            <a:ext cx="7604903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Each department has its own VLAN and subnet for isolated traffic and enhanced security</a:t>
            </a:r>
          </a:p>
        </p:txBody>
      </p:sp>
      <p:sp>
        <p:nvSpPr>
          <p:cNvPr id="619" name="Google Shape;619;p35"/>
          <p:cNvSpPr/>
          <p:nvPr/>
        </p:nvSpPr>
        <p:spPr>
          <a:xfrm>
            <a:off x="776422" y="2351525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body" idx="1"/>
          </p:nvPr>
        </p:nvSpPr>
        <p:spPr>
          <a:xfrm>
            <a:off x="998769" y="2622870"/>
            <a:ext cx="7029939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Reduces broadcast domains and allows for efficient traffic management</a:t>
            </a:r>
            <a:endParaRPr dirty="0"/>
          </a:p>
        </p:txBody>
      </p:sp>
      <p:sp>
        <p:nvSpPr>
          <p:cNvPr id="621" name="Google Shape;621;p35"/>
          <p:cNvSpPr/>
          <p:nvPr/>
        </p:nvSpPr>
        <p:spPr>
          <a:xfrm>
            <a:off x="776422" y="2733400"/>
            <a:ext cx="181200" cy="1812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Tepology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87511" y="1697258"/>
            <a:ext cx="5622158" cy="2607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dirty="0"/>
              <a:t>Cisco 2811 router is connected to two Cisco 2960 Access switches in the network topology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/>
              <a:t>Those switches are used to connect different departments and their devices through VLANs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/>
              <a:t>Router provides internet access and serves as the gateway for all VLANs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487511" y="743805"/>
            <a:ext cx="2628600" cy="58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ROUTER AND SWITCH CONNECTIONS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7519C-A587-FC16-34B0-61BB25D6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43" y="1413463"/>
            <a:ext cx="2724530" cy="2316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537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DM Sans</vt:lpstr>
      <vt:lpstr>Viga</vt:lpstr>
      <vt:lpstr>Arial</vt:lpstr>
      <vt:lpstr>Creato Display Regular</vt:lpstr>
      <vt:lpstr>Cyber Security Business Plan</vt:lpstr>
      <vt:lpstr>Small office Network Design and implementation</vt:lpstr>
      <vt:lpstr>Network Security and VLAN Implementation</vt:lpstr>
      <vt:lpstr>01</vt:lpstr>
      <vt:lpstr>PowerPoint Presentation</vt:lpstr>
      <vt:lpstr>Goals for scalable, secure, and efficient network solution</vt:lpstr>
      <vt:lpstr>Network Requirements </vt:lpstr>
      <vt:lpstr>Network Requirements </vt:lpstr>
      <vt:lpstr>Network Topology</vt:lpstr>
      <vt:lpstr>Network Tepology</vt:lpstr>
      <vt:lpstr>IP Addressing Scheme</vt:lpstr>
      <vt:lpstr>SECURITY CONSIDERATION</vt:lpstr>
      <vt:lpstr>Security Consideration</vt:lpstr>
      <vt:lpstr>Security Consideration  STRONG PASSWORD AND ENCRYPTION</vt:lpstr>
      <vt:lpstr>Conclusion  SUMMARY OF NETOWRK DESING AND IT’S 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saif said</dc:creator>
  <cp:lastModifiedBy>youssef hussain</cp:lastModifiedBy>
  <cp:revision>7</cp:revision>
  <dcterms:modified xsi:type="dcterms:W3CDTF">2024-10-24T18:05:42Z</dcterms:modified>
</cp:coreProperties>
</file>