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HK Modular" pitchFamily="2" charset="77"/>
      <p:regular r:id="rId14"/>
      <p:bold r:id="rId15"/>
    </p:embeddedFont>
    <p:embeddedFont>
      <p:font typeface="Poppins" pitchFamily="2" charset="77"/>
      <p:regular r:id="rId16"/>
      <p:bold r:id="rId17"/>
    </p:embeddedFont>
    <p:embeddedFont>
      <p:font typeface="Times New Roman MT Bold" panose="02030802070405020303" pitchFamily="18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37" autoAdjust="0"/>
  </p:normalViewPr>
  <p:slideViewPr>
    <p:cSldViewPr>
      <p:cViewPr varScale="1">
        <p:scale>
          <a:sx n="69" d="100"/>
          <a:sy n="69" d="100"/>
        </p:scale>
        <p:origin x="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what are protocols then in the first place: protocols are set oof rules and instructions that govern the communication between devices in a cyber physical system </a:t>
            </a:r>
          </a:p>
          <a:p>
            <a:endParaRPr lang="en-US"/>
          </a:p>
          <a:p>
            <a:r>
              <a:rPr lang="en-US"/>
              <a:t>why have this:</a:t>
            </a:r>
          </a:p>
          <a:p>
            <a:r>
              <a:rPr lang="en-US"/>
              <a:t>enables real time communication between many diverse components.</a:t>
            </a:r>
          </a:p>
          <a:p>
            <a:r>
              <a:rPr lang="en-US"/>
              <a:t>Enables reliability, secutity between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Cyber physical systems are basically systems that combine both physical processes and computerized elements to create a solution to a problem </a:t>
            </a:r>
          </a:p>
          <a:p>
            <a:endParaRPr lang="en-US"/>
          </a:p>
          <a:p>
            <a:r>
              <a:rPr lang="en-US"/>
              <a:t>involves a network of systems communication with each other in real time.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58679" y="5752723"/>
            <a:ext cx="8992417" cy="9347806"/>
          </a:xfrm>
          <a:custGeom>
            <a:avLst/>
            <a:gdLst/>
            <a:ahLst/>
            <a:cxnLst/>
            <a:rect l="l" t="t" r="r" b="b"/>
            <a:pathLst>
              <a:path w="8992417" h="9347806">
                <a:moveTo>
                  <a:pt x="0" y="0"/>
                </a:moveTo>
                <a:lnTo>
                  <a:pt x="8992416" y="0"/>
                </a:lnTo>
                <a:lnTo>
                  <a:pt x="8992416" y="9347805"/>
                </a:lnTo>
                <a:lnTo>
                  <a:pt x="0" y="9347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AutoShape 3"/>
          <p:cNvSpPr/>
          <p:nvPr/>
        </p:nvSpPr>
        <p:spPr>
          <a:xfrm>
            <a:off x="1028700" y="1085850"/>
            <a:ext cx="348652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4" name="AutoShape 4"/>
          <p:cNvSpPr/>
          <p:nvPr/>
        </p:nvSpPr>
        <p:spPr>
          <a:xfrm>
            <a:off x="1028700" y="9323187"/>
            <a:ext cx="348652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5" name="AutoShape 5"/>
          <p:cNvSpPr/>
          <p:nvPr/>
        </p:nvSpPr>
        <p:spPr>
          <a:xfrm>
            <a:off x="13772773" y="9239250"/>
            <a:ext cx="348652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6" name="AutoShape 6"/>
          <p:cNvSpPr/>
          <p:nvPr/>
        </p:nvSpPr>
        <p:spPr>
          <a:xfrm>
            <a:off x="13772773" y="1066800"/>
            <a:ext cx="348652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7" name="AutoShape 7"/>
          <p:cNvSpPr/>
          <p:nvPr/>
        </p:nvSpPr>
        <p:spPr>
          <a:xfrm>
            <a:off x="17278350" y="1031675"/>
            <a:ext cx="0" cy="348652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8" name="AutoShape 8"/>
          <p:cNvSpPr/>
          <p:nvPr/>
        </p:nvSpPr>
        <p:spPr>
          <a:xfrm>
            <a:off x="17297400" y="5752723"/>
            <a:ext cx="0" cy="348652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9" name="AutoShape 9"/>
          <p:cNvSpPr/>
          <p:nvPr/>
        </p:nvSpPr>
        <p:spPr>
          <a:xfrm>
            <a:off x="1047750" y="5862260"/>
            <a:ext cx="0" cy="348652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0" name="AutoShape 10"/>
          <p:cNvSpPr/>
          <p:nvPr/>
        </p:nvSpPr>
        <p:spPr>
          <a:xfrm>
            <a:off x="1047750" y="1028700"/>
            <a:ext cx="0" cy="348652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1" name="AutoShape 11"/>
          <p:cNvSpPr/>
          <p:nvPr/>
        </p:nvSpPr>
        <p:spPr>
          <a:xfrm>
            <a:off x="16823746" y="1899098"/>
            <a:ext cx="0" cy="15031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2" name="AutoShape 12"/>
          <p:cNvSpPr/>
          <p:nvPr/>
        </p:nvSpPr>
        <p:spPr>
          <a:xfrm>
            <a:off x="16804696" y="7088804"/>
            <a:ext cx="0" cy="15031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3" name="AutoShape 13"/>
          <p:cNvSpPr/>
          <p:nvPr/>
        </p:nvSpPr>
        <p:spPr>
          <a:xfrm>
            <a:off x="1898068" y="1899098"/>
            <a:ext cx="0" cy="15031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4" name="AutoShape 14"/>
          <p:cNvSpPr/>
          <p:nvPr/>
        </p:nvSpPr>
        <p:spPr>
          <a:xfrm>
            <a:off x="1917118" y="7088804"/>
            <a:ext cx="0" cy="15031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5" name="AutoShape 15"/>
          <p:cNvSpPr/>
          <p:nvPr/>
        </p:nvSpPr>
        <p:spPr>
          <a:xfrm>
            <a:off x="15320641" y="8572859"/>
            <a:ext cx="1503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6" name="AutoShape 16"/>
          <p:cNvSpPr/>
          <p:nvPr/>
        </p:nvSpPr>
        <p:spPr>
          <a:xfrm>
            <a:off x="15320641" y="1880048"/>
            <a:ext cx="1503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7" name="AutoShape 17"/>
          <p:cNvSpPr/>
          <p:nvPr/>
        </p:nvSpPr>
        <p:spPr>
          <a:xfrm>
            <a:off x="1898068" y="1860998"/>
            <a:ext cx="1503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8" name="AutoShape 18"/>
          <p:cNvSpPr/>
          <p:nvPr/>
        </p:nvSpPr>
        <p:spPr>
          <a:xfrm>
            <a:off x="1898068" y="8553809"/>
            <a:ext cx="1503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E"/>
          </a:p>
        </p:txBody>
      </p:sp>
      <p:sp>
        <p:nvSpPr>
          <p:cNvPr id="19" name="Freeform 19"/>
          <p:cNvSpPr/>
          <p:nvPr/>
        </p:nvSpPr>
        <p:spPr>
          <a:xfrm>
            <a:off x="3936751" y="2108281"/>
            <a:ext cx="10848312" cy="6108539"/>
          </a:xfrm>
          <a:custGeom>
            <a:avLst/>
            <a:gdLst/>
            <a:ahLst/>
            <a:cxnLst/>
            <a:rect l="l" t="t" r="r" b="b"/>
            <a:pathLst>
              <a:path w="10848312" h="6108539">
                <a:moveTo>
                  <a:pt x="0" y="0"/>
                </a:moveTo>
                <a:lnTo>
                  <a:pt x="10848312" y="0"/>
                </a:lnTo>
                <a:lnTo>
                  <a:pt x="10848312" y="6108538"/>
                </a:lnTo>
                <a:lnTo>
                  <a:pt x="0" y="6108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20" name="TextBox 20"/>
          <p:cNvSpPr txBox="1"/>
          <p:nvPr/>
        </p:nvSpPr>
        <p:spPr>
          <a:xfrm>
            <a:off x="5201270" y="2657723"/>
            <a:ext cx="7923560" cy="309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  <a:spcBef>
                <a:spcPct val="0"/>
              </a:spcBef>
            </a:pPr>
            <a:r>
              <a:rPr lang="en-US" sz="5800" b="1">
                <a:solidFill>
                  <a:srgbClr val="FFFFFF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INDUSTRIAL IOT SMART GRID SIMULATION &amp; CYBERSECURITY TESTBED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15227" y="6045587"/>
            <a:ext cx="9726361" cy="104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5"/>
              </a:lnSpc>
              <a:spcBef>
                <a:spcPct val="0"/>
              </a:spcBef>
            </a:pPr>
            <a:r>
              <a:rPr lang="en-US" sz="4457" b="1">
                <a:solidFill>
                  <a:srgbClr val="FFFFFF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PRESENTED BY YOUSSEF ELSHENAWY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321587" y="3250989"/>
            <a:ext cx="14642508" cy="2434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 LLM on NVIDIA Jetson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 a lightweight LLM (quantized/optimized) on the Jetson edge node.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anomaly interpretation and event summarization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Adaptive defense rule generation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 intelligence and natural-language alerts</a:t>
            </a: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128842" y="596768"/>
            <a:ext cx="13027998" cy="71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NEXT STEPS FOR THIS PROJECT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1508" y="1766309"/>
            <a:ext cx="7784985" cy="134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9"/>
              </a:lnSpc>
              <a:spcBef>
                <a:spcPct val="0"/>
              </a:spcBef>
            </a:pPr>
            <a:r>
              <a:rPr lang="en-US" sz="11699" b="1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THANK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51508" y="3461728"/>
            <a:ext cx="7784985" cy="241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15"/>
              </a:lnSpc>
              <a:spcBef>
                <a:spcPct val="0"/>
              </a:spcBef>
            </a:pPr>
            <a:r>
              <a:rPr lang="en-US" sz="21144" b="1">
                <a:solidFill>
                  <a:srgbClr val="FBFEFE"/>
                </a:solidFill>
                <a:latin typeface="HK Modular"/>
                <a:ea typeface="HK Modular"/>
                <a:cs typeface="HK Modular"/>
                <a:sym typeface="HK Modular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-1285591" y="-729241"/>
            <a:ext cx="6217418" cy="4114800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7" y="0"/>
                </a:lnTo>
                <a:lnTo>
                  <a:pt x="62174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13712137" y="7801031"/>
            <a:ext cx="6217418" cy="4114800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7" y="0"/>
                </a:lnTo>
                <a:lnTo>
                  <a:pt x="62174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Freeform 6"/>
          <p:cNvSpPr/>
          <p:nvPr/>
        </p:nvSpPr>
        <p:spPr>
          <a:xfrm>
            <a:off x="-4706832" y="3310507"/>
            <a:ext cx="6217418" cy="4114800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7" name="Freeform 7"/>
          <p:cNvSpPr/>
          <p:nvPr/>
        </p:nvSpPr>
        <p:spPr>
          <a:xfrm rot="5151801">
            <a:off x="-4684475" y="6496607"/>
            <a:ext cx="7916724" cy="8650750"/>
          </a:xfrm>
          <a:custGeom>
            <a:avLst/>
            <a:gdLst/>
            <a:ahLst/>
            <a:cxnLst/>
            <a:rect l="l" t="t" r="r" b="b"/>
            <a:pathLst>
              <a:path w="7916724" h="8650750">
                <a:moveTo>
                  <a:pt x="0" y="0"/>
                </a:moveTo>
                <a:lnTo>
                  <a:pt x="7916724" y="0"/>
                </a:lnTo>
                <a:lnTo>
                  <a:pt x="7916724" y="8650750"/>
                </a:lnTo>
                <a:lnTo>
                  <a:pt x="0" y="8650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58" r="-2558"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8" name="TextBox 8"/>
          <p:cNvSpPr txBox="1"/>
          <p:nvPr/>
        </p:nvSpPr>
        <p:spPr>
          <a:xfrm>
            <a:off x="205345" y="5398032"/>
            <a:ext cx="17697152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ANY QUESTIONS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HTTPS://GITHUB.COM/YOUSSEFFWALEED/INDUSTRIAL-IOT-CYBERSECURITY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85058" y="7830751"/>
            <a:ext cx="4632618" cy="4114800"/>
          </a:xfrm>
          <a:custGeom>
            <a:avLst/>
            <a:gdLst/>
            <a:ahLst/>
            <a:cxnLst/>
            <a:rect l="l" t="t" r="r" b="b"/>
            <a:pathLst>
              <a:path w="4632618" h="4114800">
                <a:moveTo>
                  <a:pt x="0" y="0"/>
                </a:moveTo>
                <a:lnTo>
                  <a:pt x="4632617" y="0"/>
                </a:lnTo>
                <a:lnTo>
                  <a:pt x="4632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grpSp>
        <p:nvGrpSpPr>
          <p:cNvPr id="3" name="Group 3"/>
          <p:cNvGrpSpPr/>
          <p:nvPr/>
        </p:nvGrpSpPr>
        <p:grpSpPr>
          <a:xfrm>
            <a:off x="10428904" y="3875491"/>
            <a:ext cx="5853097" cy="1649656"/>
            <a:chOff x="0" y="0"/>
            <a:chExt cx="1541556" cy="43447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1556" cy="434477"/>
            </a:xfrm>
            <a:custGeom>
              <a:avLst/>
              <a:gdLst/>
              <a:ahLst/>
              <a:cxnLst/>
              <a:rect l="l" t="t" r="r" b="b"/>
              <a:pathLst>
                <a:path w="1541556" h="434477">
                  <a:moveTo>
                    <a:pt x="67458" y="0"/>
                  </a:moveTo>
                  <a:lnTo>
                    <a:pt x="1474098" y="0"/>
                  </a:lnTo>
                  <a:cubicBezTo>
                    <a:pt x="1511354" y="0"/>
                    <a:pt x="1541556" y="30202"/>
                    <a:pt x="1541556" y="67458"/>
                  </a:cubicBezTo>
                  <a:lnTo>
                    <a:pt x="1541556" y="367019"/>
                  </a:lnTo>
                  <a:cubicBezTo>
                    <a:pt x="1541556" y="384910"/>
                    <a:pt x="1534449" y="402068"/>
                    <a:pt x="1521798" y="414719"/>
                  </a:cubicBezTo>
                  <a:cubicBezTo>
                    <a:pt x="1509148" y="427370"/>
                    <a:pt x="1491989" y="434477"/>
                    <a:pt x="1474098" y="434477"/>
                  </a:cubicBezTo>
                  <a:lnTo>
                    <a:pt x="67458" y="434477"/>
                  </a:lnTo>
                  <a:cubicBezTo>
                    <a:pt x="49567" y="434477"/>
                    <a:pt x="32409" y="427370"/>
                    <a:pt x="19758" y="414719"/>
                  </a:cubicBezTo>
                  <a:cubicBezTo>
                    <a:pt x="7107" y="402068"/>
                    <a:pt x="0" y="384910"/>
                    <a:pt x="0" y="367019"/>
                  </a:cubicBezTo>
                  <a:lnTo>
                    <a:pt x="0" y="67458"/>
                  </a:lnTo>
                  <a:cubicBezTo>
                    <a:pt x="0" y="49567"/>
                    <a:pt x="7107" y="32409"/>
                    <a:pt x="19758" y="19758"/>
                  </a:cubicBezTo>
                  <a:cubicBezTo>
                    <a:pt x="32409" y="7107"/>
                    <a:pt x="49567" y="0"/>
                    <a:pt x="67458" y="0"/>
                  </a:cubicBez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541556" cy="4916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17452" y="6449422"/>
            <a:ext cx="5853097" cy="1730517"/>
            <a:chOff x="0" y="0"/>
            <a:chExt cx="1541556" cy="455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1556" cy="455774"/>
            </a:xfrm>
            <a:custGeom>
              <a:avLst/>
              <a:gdLst/>
              <a:ahLst/>
              <a:cxnLst/>
              <a:rect l="l" t="t" r="r" b="b"/>
              <a:pathLst>
                <a:path w="1541556" h="455774">
                  <a:moveTo>
                    <a:pt x="67458" y="0"/>
                  </a:moveTo>
                  <a:lnTo>
                    <a:pt x="1474098" y="0"/>
                  </a:lnTo>
                  <a:cubicBezTo>
                    <a:pt x="1511354" y="0"/>
                    <a:pt x="1541556" y="30202"/>
                    <a:pt x="1541556" y="67458"/>
                  </a:cubicBezTo>
                  <a:lnTo>
                    <a:pt x="1541556" y="388316"/>
                  </a:lnTo>
                  <a:cubicBezTo>
                    <a:pt x="1541556" y="406207"/>
                    <a:pt x="1534449" y="423365"/>
                    <a:pt x="1521798" y="436016"/>
                  </a:cubicBezTo>
                  <a:cubicBezTo>
                    <a:pt x="1509148" y="448667"/>
                    <a:pt x="1491989" y="455774"/>
                    <a:pt x="1474098" y="455774"/>
                  </a:cubicBezTo>
                  <a:lnTo>
                    <a:pt x="67458" y="455774"/>
                  </a:lnTo>
                  <a:cubicBezTo>
                    <a:pt x="49567" y="455774"/>
                    <a:pt x="32409" y="448667"/>
                    <a:pt x="19758" y="436016"/>
                  </a:cubicBezTo>
                  <a:cubicBezTo>
                    <a:pt x="7107" y="423365"/>
                    <a:pt x="0" y="406207"/>
                    <a:pt x="0" y="388316"/>
                  </a:cubicBezTo>
                  <a:lnTo>
                    <a:pt x="0" y="67458"/>
                  </a:lnTo>
                  <a:cubicBezTo>
                    <a:pt x="0" y="49567"/>
                    <a:pt x="7107" y="32409"/>
                    <a:pt x="19758" y="19758"/>
                  </a:cubicBezTo>
                  <a:cubicBezTo>
                    <a:pt x="32409" y="7107"/>
                    <a:pt x="49567" y="0"/>
                    <a:pt x="67458" y="0"/>
                  </a:cubicBez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541556" cy="541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63"/>
                </a:lnSpc>
              </a:pPr>
              <a:r>
                <a:rPr lang="en-US" sz="27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2. Field Sensor Network / Remote Grid Monitoring Stations</a:t>
              </a:r>
            </a:p>
            <a:p>
              <a:pPr algn="ctr">
                <a:lnSpc>
                  <a:spcPts val="3863"/>
                </a:lnSpc>
              </a:pPr>
              <a:endParaRPr lang="en-US" sz="27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90903" y="3875491"/>
            <a:ext cx="5853097" cy="1448792"/>
            <a:chOff x="0" y="0"/>
            <a:chExt cx="1541556" cy="3815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41556" cy="381575"/>
            </a:xfrm>
            <a:custGeom>
              <a:avLst/>
              <a:gdLst/>
              <a:ahLst/>
              <a:cxnLst/>
              <a:rect l="l" t="t" r="r" b="b"/>
              <a:pathLst>
                <a:path w="1541556" h="381575">
                  <a:moveTo>
                    <a:pt x="67458" y="0"/>
                  </a:moveTo>
                  <a:lnTo>
                    <a:pt x="1474098" y="0"/>
                  </a:lnTo>
                  <a:cubicBezTo>
                    <a:pt x="1511354" y="0"/>
                    <a:pt x="1541556" y="30202"/>
                    <a:pt x="1541556" y="67458"/>
                  </a:cubicBezTo>
                  <a:lnTo>
                    <a:pt x="1541556" y="314117"/>
                  </a:lnTo>
                  <a:cubicBezTo>
                    <a:pt x="1541556" y="332008"/>
                    <a:pt x="1534449" y="349166"/>
                    <a:pt x="1521798" y="361817"/>
                  </a:cubicBezTo>
                  <a:cubicBezTo>
                    <a:pt x="1509148" y="374468"/>
                    <a:pt x="1491989" y="381575"/>
                    <a:pt x="1474098" y="381575"/>
                  </a:cubicBezTo>
                  <a:lnTo>
                    <a:pt x="67458" y="381575"/>
                  </a:lnTo>
                  <a:cubicBezTo>
                    <a:pt x="30202" y="381575"/>
                    <a:pt x="0" y="351373"/>
                    <a:pt x="0" y="314117"/>
                  </a:cubicBezTo>
                  <a:lnTo>
                    <a:pt x="0" y="67458"/>
                  </a:lnTo>
                  <a:cubicBezTo>
                    <a:pt x="0" y="49567"/>
                    <a:pt x="7107" y="32409"/>
                    <a:pt x="19758" y="19758"/>
                  </a:cubicBezTo>
                  <a:cubicBezTo>
                    <a:pt x="32409" y="7107"/>
                    <a:pt x="49567" y="0"/>
                    <a:pt x="67458" y="0"/>
                  </a:cubicBez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A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541556" cy="467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5884" lvl="1" indent="-297942" algn="ctr">
                <a:lnSpc>
                  <a:spcPts val="3863"/>
                </a:lnSpc>
                <a:buAutoNum type="arabicPeriod"/>
              </a:pPr>
              <a:r>
                <a:rPr lang="en-US" sz="27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Control Room/Grid Control Center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722875" y="3900344"/>
            <a:ext cx="5265154" cy="199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Human Monitoring and Support/ Grid Operator Health Monitoring</a:t>
            </a:r>
          </a:p>
          <a:p>
            <a:pPr algn="ctr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Freeform 13"/>
          <p:cNvSpPr/>
          <p:nvPr/>
        </p:nvSpPr>
        <p:spPr>
          <a:xfrm rot="3005931">
            <a:off x="-4653758" y="-2801128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14" name="TextBox 14"/>
          <p:cNvSpPr txBox="1"/>
          <p:nvPr/>
        </p:nvSpPr>
        <p:spPr>
          <a:xfrm>
            <a:off x="2752807" y="1299566"/>
            <a:ext cx="13235222" cy="1818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8"/>
              </a:lnSpc>
            </a:pPr>
            <a:r>
              <a:rPr lang="en-US" sz="7109" b="1">
                <a:solidFill>
                  <a:srgbClr val="84A9F3"/>
                </a:solidFill>
                <a:latin typeface="HK Modular"/>
                <a:ea typeface="HK Modular"/>
                <a:cs typeface="HK Modular"/>
                <a:sym typeface="HK Modular"/>
              </a:rPr>
              <a:t>THREE LAYER ARCHEITECTURE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879571">
            <a:off x="-2639827" y="-1843011"/>
            <a:ext cx="4632618" cy="4114800"/>
          </a:xfrm>
          <a:custGeom>
            <a:avLst/>
            <a:gdLst/>
            <a:ahLst/>
            <a:cxnLst/>
            <a:rect l="l" t="t" r="r" b="b"/>
            <a:pathLst>
              <a:path w="4632618" h="4114800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>
            <a:off x="14687410" y="7865764"/>
            <a:ext cx="4632618" cy="4114800"/>
          </a:xfrm>
          <a:custGeom>
            <a:avLst/>
            <a:gdLst/>
            <a:ahLst/>
            <a:cxnLst/>
            <a:rect l="l" t="t" r="r" b="b"/>
            <a:pathLst>
              <a:path w="4632618" h="4114800">
                <a:moveTo>
                  <a:pt x="0" y="0"/>
                </a:moveTo>
                <a:lnTo>
                  <a:pt x="4632618" y="0"/>
                </a:lnTo>
                <a:lnTo>
                  <a:pt x="4632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Freeform 4"/>
          <p:cNvSpPr/>
          <p:nvPr/>
        </p:nvSpPr>
        <p:spPr>
          <a:xfrm rot="2833302">
            <a:off x="-3958362" y="8295412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5" name="Freeform 5"/>
          <p:cNvSpPr/>
          <p:nvPr/>
        </p:nvSpPr>
        <p:spPr>
          <a:xfrm>
            <a:off x="2592351" y="2809978"/>
            <a:ext cx="12744614" cy="6948281"/>
          </a:xfrm>
          <a:custGeom>
            <a:avLst/>
            <a:gdLst/>
            <a:ahLst/>
            <a:cxnLst/>
            <a:rect l="l" t="t" r="r" b="b"/>
            <a:pathLst>
              <a:path w="12744614" h="6948281">
                <a:moveTo>
                  <a:pt x="0" y="0"/>
                </a:moveTo>
                <a:lnTo>
                  <a:pt x="12744614" y="0"/>
                </a:lnTo>
                <a:lnTo>
                  <a:pt x="12744614" y="6948281"/>
                </a:lnTo>
                <a:lnTo>
                  <a:pt x="0" y="69482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27" t="-2161" b="-2161"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1028700" y="820943"/>
            <a:ext cx="10541888" cy="183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65"/>
              </a:lnSpc>
            </a:pPr>
            <a:r>
              <a:rPr lang="en-US" sz="6859" b="1" spc="192">
                <a:solidFill>
                  <a:srgbClr val="E9E9E9"/>
                </a:solidFill>
                <a:latin typeface="HK Modular"/>
                <a:ea typeface="HK Modular"/>
                <a:cs typeface="HK Modular"/>
                <a:sym typeface="HK Modular"/>
              </a:rPr>
              <a:t>SYSTEM ARCHETICTURE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812348" y="2487194"/>
            <a:ext cx="14642508" cy="786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Devices: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Cameras (surveillance),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RFID Tag Readers (access control),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Raspberry Pi (sensor aggregator node),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Bulb (facility lighting control),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Alexa/Voice Interface (simulate human interaction)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Purpose: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Simulate security surveillance,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control, facility environmental control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human-operator interaction inside the critical infrastructure control room.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Attack Simulation: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Camera feed spoofing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Fake RFID access attempts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Ambiguous or repeated Alexa voice commands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bulb flickering </a:t>
            </a:r>
          </a:p>
          <a:p>
            <a:pPr algn="l">
              <a:lnSpc>
                <a:spcPts val="3887"/>
              </a:lnSpc>
            </a:pPr>
            <a:endParaRPr lang="en-US" sz="277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818120" y="56523"/>
            <a:ext cx="9871570" cy="2935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CLUSTER 1: CONTROL ROOM DEVICES / GRID CONTROL CENTER</a:t>
            </a:r>
          </a:p>
          <a:p>
            <a:pPr algn="l">
              <a:lnSpc>
                <a:spcPts val="5847"/>
              </a:lnSpc>
            </a:pPr>
            <a:endParaRPr lang="en-US" sz="4176" b="1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812348" y="2487194"/>
            <a:ext cx="14642508" cy="688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Devices: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DHT11 Sensors (temperature/humidity monitoring),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MQ2 Sensors (gas leakage detection),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 Bulbs (remote lighting simulation),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Raspberry Pi Pico W (field node connector (smart meter, remote sensor node))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Purpose: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Simulate environmental and utility system monitoring in field locations within critical infrastructure.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Attack Simulation: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Sensor flooding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 and slow drift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Ambiguous or repeated Alexa voice commands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Remote light control spoofing</a:t>
            </a:r>
          </a:p>
          <a:p>
            <a:pPr algn="l">
              <a:lnSpc>
                <a:spcPts val="3887"/>
              </a:lnSpc>
            </a:pPr>
            <a:endParaRPr lang="en-US" sz="277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818120" y="56523"/>
            <a:ext cx="9871570" cy="2935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CLUSTER 2: FIELD SENSOR NETWORK / REMOTE GRID MONITORING STATIONS</a:t>
            </a:r>
          </a:p>
          <a:p>
            <a:pPr algn="l">
              <a:lnSpc>
                <a:spcPts val="5847"/>
              </a:lnSpc>
            </a:pPr>
            <a:endParaRPr lang="en-US" sz="4176" b="1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812348" y="2487194"/>
            <a:ext cx="14642508" cy="639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Devices: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Smartwatch (staff motion and fatigue monitoring),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Biobeat / Oura Ring (stress, heart rate, sleep tracking),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ESP32-CAM (staff surveillance/monitoring),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Raspberry Pi Pico W (connect wearables (aggregators)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Purpose: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 the physical and cognitive health status of critical infrastructure staff and operators to detect fatigue, stress, or other impairments during operation.</a:t>
            </a:r>
          </a:p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Attack Simulation: 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Fake high heart rate/stress injection from wearables,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False fatigue/alarm signals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Camera feed lag or false movement alerts</a:t>
            </a:r>
          </a:p>
          <a:p>
            <a:pPr algn="l">
              <a:lnSpc>
                <a:spcPts val="3887"/>
              </a:lnSpc>
            </a:pPr>
            <a:endParaRPr lang="en-US" sz="277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818120" y="56523"/>
            <a:ext cx="13027998" cy="36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CLUSTER 3: HUMAN MONITORING AND SUPPORT/ GRID OPERATOR HEALTH MONITORING</a:t>
            </a:r>
          </a:p>
          <a:p>
            <a:pPr algn="l">
              <a:lnSpc>
                <a:spcPts val="5847"/>
              </a:lnSpc>
            </a:pPr>
            <a:endParaRPr lang="en-US" sz="4176" b="1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algn="l">
              <a:lnSpc>
                <a:spcPts val="5847"/>
              </a:lnSpc>
            </a:pPr>
            <a:endParaRPr lang="en-US" sz="4176" b="1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321587" y="3250989"/>
            <a:ext cx="14642508" cy="3406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clusters — Control Room, Field Sensor Network, and Human Monitoring — have been successfully configured and tested simultaneously.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Each cluster operates with its own set of IoT devices (Raspberry Pi, Pico W, Smart Bulb, RFID, ESP32-CAM, Oura Ring, etc.)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Devices communicate using multi-protocol interfaces (MQTT, HTTP) over secured TCP/UDP channels (TLS/DTLS)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data is streamed to the Edge-to-Cloud Server accordingly.</a:t>
            </a: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128842" y="596768"/>
            <a:ext cx="13027998" cy="1457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SYSTEM INTEGRATION &amp; SIMULATION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433362" y="2114611"/>
            <a:ext cx="14642508" cy="680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Scope: attacks executed across all clusters — Field Sensors, Edge Nodes, Human-Monitoring, and Control Room.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Sensor Attacks: flooding and spoofed readings (DHT11 / MQ-2 / Pico W).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 Attacks: MQTT topic flooding and malformed payload injection (broker level).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Command Attacks: replay and command-injection via Alexa, RFID, and smart bulbs.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Vision Attacks: frame spoofing and camera feed tampering (ESP32-CAM).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Resource Attacks: model and GPU stress/throttling on Jetson inference nodes.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Goal: generate a multi-source dataset for the formal ML pipeline (clean → format → feature → model → evaluate).</a:t>
            </a:r>
          </a:p>
          <a:p>
            <a:pPr marL="599571" lvl="1" indent="-299786" algn="l">
              <a:lnSpc>
                <a:spcPts val="3887"/>
              </a:lnSpc>
              <a:buFont typeface="Arial"/>
              <a:buChar char="•"/>
            </a:pPr>
            <a:r>
              <a:rPr lang="en-US" sz="27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Safety: all attacks confined to an isolated VLAN/lab network with rollback and monitoring controls.</a:t>
            </a:r>
          </a:p>
          <a:p>
            <a:pPr algn="l">
              <a:lnSpc>
                <a:spcPts val="3887"/>
              </a:lnSpc>
            </a:pPr>
            <a:endParaRPr lang="en-US" sz="277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128842" y="596768"/>
            <a:ext cx="13027998" cy="71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NEXT STEPS FOR THIS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6229">
            <a:off x="16351936" y="-1425734"/>
            <a:ext cx="6738528" cy="5985320"/>
          </a:xfrm>
          <a:custGeom>
            <a:avLst/>
            <a:gdLst/>
            <a:ahLst/>
            <a:cxnLst/>
            <a:rect l="l" t="t" r="r" b="b"/>
            <a:pathLst>
              <a:path w="6738528" h="5985320">
                <a:moveTo>
                  <a:pt x="0" y="0"/>
                </a:moveTo>
                <a:lnTo>
                  <a:pt x="6738528" y="0"/>
                </a:lnTo>
                <a:lnTo>
                  <a:pt x="6738528" y="5985320"/>
                </a:lnTo>
                <a:lnTo>
                  <a:pt x="0" y="5985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3" name="Freeform 3"/>
          <p:cNvSpPr/>
          <p:nvPr/>
        </p:nvSpPr>
        <p:spPr>
          <a:xfrm rot="1584615">
            <a:off x="-2671580" y="-1455354"/>
            <a:ext cx="5587084" cy="4962580"/>
          </a:xfrm>
          <a:custGeom>
            <a:avLst/>
            <a:gdLst/>
            <a:ahLst/>
            <a:cxnLst/>
            <a:rect l="l" t="t" r="r" b="b"/>
            <a:pathLst>
              <a:path w="5587084" h="4962580">
                <a:moveTo>
                  <a:pt x="0" y="0"/>
                </a:moveTo>
                <a:lnTo>
                  <a:pt x="5587084" y="0"/>
                </a:lnTo>
                <a:lnTo>
                  <a:pt x="5587084" y="4962580"/>
                </a:lnTo>
                <a:lnTo>
                  <a:pt x="0" y="49625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4" name="TextBox 4"/>
          <p:cNvSpPr txBox="1"/>
          <p:nvPr/>
        </p:nvSpPr>
        <p:spPr>
          <a:xfrm>
            <a:off x="2321587" y="3241464"/>
            <a:ext cx="15566245" cy="5174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7396" lvl="1" indent="-318698" algn="l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Collect system logs and sensor data in native formats from each cluster (Control Room, Field Sensors, Human Monitoring).</a:t>
            </a:r>
          </a:p>
          <a:p>
            <a:pPr marL="637396" lvl="1" indent="-318698" algn="l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🧹 Data Cleaning: remove duplicates, missing values, and irrelevant signals.</a:t>
            </a:r>
          </a:p>
          <a:p>
            <a:pPr marL="637396" lvl="1" indent="-318698" algn="l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⚙️ Feature Formatting: align timestamps, normalize data, and structure by device/source.</a:t>
            </a:r>
          </a:p>
          <a:p>
            <a:pPr marL="637396" lvl="1" indent="-318698" algn="l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🤖 Modeling: train predictive models (SVM, Random Forest, LSTM) and compare with LLM-assisted detection on Jetson.</a:t>
            </a:r>
          </a:p>
          <a:p>
            <a:pPr marL="637396" lvl="1" indent="-318698" algn="l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📊 Evaluation: measure accuracy, latency, and robustness under simulated cyber-attacks</a:t>
            </a:r>
          </a:p>
          <a:p>
            <a:pPr algn="l">
              <a:lnSpc>
                <a:spcPts val="4133"/>
              </a:lnSpc>
            </a:pPr>
            <a:endParaRPr lang="en-US" sz="295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 rot="3005931">
            <a:off x="-4836674" y="7008805"/>
            <a:ext cx="7916724" cy="8229600"/>
          </a:xfrm>
          <a:custGeom>
            <a:avLst/>
            <a:gdLst/>
            <a:ahLst/>
            <a:cxnLst/>
            <a:rect l="l" t="t" r="r" b="b"/>
            <a:pathLst>
              <a:path w="7916724" h="8229600">
                <a:moveTo>
                  <a:pt x="0" y="0"/>
                </a:moveTo>
                <a:lnTo>
                  <a:pt x="7916724" y="0"/>
                </a:lnTo>
                <a:lnTo>
                  <a:pt x="79167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AE"/>
          </a:p>
        </p:txBody>
      </p:sp>
      <p:sp>
        <p:nvSpPr>
          <p:cNvPr id="6" name="TextBox 6"/>
          <p:cNvSpPr txBox="1"/>
          <p:nvPr/>
        </p:nvSpPr>
        <p:spPr>
          <a:xfrm>
            <a:off x="3128842" y="596768"/>
            <a:ext cx="13027998" cy="71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6" b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NEXT STEPS FOR THIS PROJECT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Macintosh PowerPoint</Application>
  <PresentationFormat>Custom</PresentationFormat>
  <Paragraphs>120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 MT Bold</vt:lpstr>
      <vt:lpstr>Arial</vt:lpstr>
      <vt:lpstr>HK Modular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Youssef ElShenawy</cp:lastModifiedBy>
  <cp:revision>1</cp:revision>
  <dcterms:created xsi:type="dcterms:W3CDTF">2006-08-16T00:00:00Z</dcterms:created>
  <dcterms:modified xsi:type="dcterms:W3CDTF">2025-10-15T15:41:03Z</dcterms:modified>
  <dc:identifier>DAGXg2GwTBY</dc:identifier>
</cp:coreProperties>
</file>