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4"/>
    <p:sldMasterId id="2147483660" r:id="rId5"/>
  </p:sldMasterIdLst>
  <p:notesMasterIdLst>
    <p:notesMasterId r:id="rId7"/>
  </p:notesMasterIdLst>
  <p:handoutMasterIdLst>
    <p:handoutMasterId r:id="rId8"/>
  </p:handoutMasterIdLst>
  <p:sldIdLst>
    <p:sldId id="258" r:id="rId6"/>
  </p:sldIdLst>
  <p:sldSz cx="292608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userDrawn="1">
          <p15:clr>
            <a:srgbClr val="A4A3A4"/>
          </p15:clr>
        </p15:guide>
        <p15:guide id="2" orient="horz" pos="144" userDrawn="1">
          <p15:clr>
            <a:srgbClr val="A4A3A4"/>
          </p15:clr>
        </p15:guide>
        <p15:guide id="3" orient="horz" pos="10080" userDrawn="1">
          <p15:clr>
            <a:srgbClr val="A4A3A4"/>
          </p15:clr>
        </p15:guide>
        <p15:guide id="4" orient="horz" userDrawn="1">
          <p15:clr>
            <a:srgbClr val="A4A3A4"/>
          </p15:clr>
        </p15:guide>
        <p15:guide id="5" pos="387" userDrawn="1">
          <p15:clr>
            <a:srgbClr val="A4A3A4"/>
          </p15:clr>
        </p15:guide>
        <p15:guide id="6" pos="1804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A8343D-A6AC-D62B-110D-9DC31744D791}" v="7" dt="2023-01-04T18:55:00.150"/>
    <p1510:client id="{1A6B0032-07A1-47BF-91EC-1C6C4DD439BC}" v="415" dt="2023-01-04T15:54:27.796"/>
    <p1510:client id="{D92B0FA6-581D-C469-81C2-0CC46CF37762}" v="75" dt="2023-01-04T15:29:05.981"/>
    <p1510:client id="{F561727D-A11A-4F1D-AA7E-EA10FD8BBA93}" v="32" dt="2023-01-03T22:36:44.7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54"/>
    <p:restoredTop sz="94624"/>
  </p:normalViewPr>
  <p:slideViewPr>
    <p:cSldViewPr snapToGrid="0">
      <p:cViewPr>
        <p:scale>
          <a:sx n="50" d="100"/>
          <a:sy n="50" d="100"/>
        </p:scale>
        <p:origin x="-256" y="-144"/>
      </p:cViewPr>
      <p:guideLst>
        <p:guide orient="horz" pos="1659"/>
        <p:guide orient="horz" pos="144"/>
        <p:guide orient="horz" pos="10080"/>
        <p:guide orient="horz"/>
        <p:guide pos="387"/>
        <p:guide pos="18046"/>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1/4/23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a:p>
        </p:txBody>
      </p:sp>
    </p:spTree>
    <p:extLst>
      <p:ext uri="{BB962C8B-B14F-4D97-AF65-F5344CB8AC3E}">
        <p14:creationId xmlns:p14="http://schemas.microsoft.com/office/powerpoint/2010/main" val="3735243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60 Template -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solidFill>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solidFill>
              </a:defRPr>
            </a:lvl1pPr>
          </a:lstStyle>
          <a:p>
            <a:pPr lvl="0"/>
            <a:r>
              <a:rPr lang="en-US"/>
              <a:t>(click to edit)  OBJECTIVES</a:t>
            </a:r>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solidFill>
              </a:defRPr>
            </a:lvl1pPr>
          </a:lstStyle>
          <a:p>
            <a:pPr lvl="0"/>
            <a:r>
              <a:rPr lang="en-US"/>
              <a:t>(click to edit)  MATERIALS &amp; METHODS</a:t>
            </a:r>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1"/>
                </a:solidFill>
              </a:defRPr>
            </a:lvl1pPr>
          </a:lstStyle>
          <a:p>
            <a:pPr lvl="0"/>
            <a:r>
              <a:rPr lang="en-US"/>
              <a:t>(click to edit)  RESULTS</a:t>
            </a:r>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solidFill>
              </a:defRPr>
            </a:lvl1pPr>
          </a:lstStyle>
          <a:p>
            <a:pPr lvl="0"/>
            <a:r>
              <a:rPr lang="en-US"/>
              <a:t>(click to edit)  CONCLUSIONS</a:t>
            </a:r>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solidFill>
              </a:defRPr>
            </a:lvl1pPr>
          </a:lstStyle>
          <a:p>
            <a:pPr lvl="0"/>
            <a:r>
              <a:rPr lang="en-US"/>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solidFill>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76" name="Text Placeholder 76"/>
          <p:cNvSpPr>
            <a:spLocks noGrp="1"/>
          </p:cNvSpPr>
          <p:nvPr>
            <p:ph type="body" sz="quarter" idx="150" hasCustomPrompt="1"/>
          </p:nvPr>
        </p:nvSpPr>
        <p:spPr>
          <a:xfrm>
            <a:off x="3906520" y="974260"/>
            <a:ext cx="21447761" cy="598230"/>
          </a:xfrm>
          <a:prstGeom prst="rect">
            <a:avLst/>
          </a:prstGeom>
        </p:spPr>
        <p:txBody>
          <a:bodyPr>
            <a:normAutofit/>
          </a:bodyPr>
          <a:lstStyle>
            <a:lvl1pPr marL="0" indent="0" algn="ctr">
              <a:buFontTx/>
              <a:buNone/>
              <a:defRPr sz="3840">
                <a:solidFill>
                  <a:schemeClr val="bg1"/>
                </a:solidFill>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authors</a:t>
            </a:r>
          </a:p>
        </p:txBody>
      </p:sp>
      <p:sp>
        <p:nvSpPr>
          <p:cNvPr id="77" name="Text Placeholder 76"/>
          <p:cNvSpPr>
            <a:spLocks noGrp="1"/>
          </p:cNvSpPr>
          <p:nvPr>
            <p:ph type="body" sz="quarter" idx="184" hasCustomPrompt="1"/>
          </p:nvPr>
        </p:nvSpPr>
        <p:spPr>
          <a:xfrm>
            <a:off x="3906520" y="1572490"/>
            <a:ext cx="21447761" cy="634555"/>
          </a:xfrm>
          <a:prstGeom prst="rect">
            <a:avLst/>
          </a:prstGeom>
        </p:spPr>
        <p:txBody>
          <a:bodyPr>
            <a:normAutofit/>
          </a:bodyPr>
          <a:lstStyle>
            <a:lvl1pPr marL="0" indent="0" algn="ctr">
              <a:buFontTx/>
              <a:buNone/>
              <a:defRPr sz="2987">
                <a:solidFill>
                  <a:schemeClr val="bg1"/>
                </a:solidFill>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affiliations</a:t>
            </a:r>
          </a:p>
        </p:txBody>
      </p:sp>
      <p:sp>
        <p:nvSpPr>
          <p:cNvPr id="78" name="Text Placeholder 76"/>
          <p:cNvSpPr>
            <a:spLocks noGrp="1"/>
          </p:cNvSpPr>
          <p:nvPr>
            <p:ph type="body" sz="quarter" idx="185" hasCustomPrompt="1"/>
          </p:nvPr>
        </p:nvSpPr>
        <p:spPr>
          <a:xfrm>
            <a:off x="3906520" y="128476"/>
            <a:ext cx="21447761" cy="834414"/>
          </a:xfrm>
          <a:prstGeom prst="rect">
            <a:avLst/>
          </a:prstGeom>
        </p:spPr>
        <p:txBody>
          <a:bodyPr>
            <a:normAutofit/>
          </a:bodyPr>
          <a:lstStyle>
            <a:lvl1pPr marL="0" indent="0" algn="ctr">
              <a:buFontTx/>
              <a:buNone/>
              <a:defRPr sz="5120" b="1">
                <a:solidFill>
                  <a:schemeClr val="bg1"/>
                </a:solidFill>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solidFill>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solidFill>
              </a:defRPr>
            </a:lvl1pPr>
          </a:lstStyle>
          <a:p>
            <a:pPr lvl="0"/>
            <a:r>
              <a:rPr lang="en-US"/>
              <a:t>(click to edit)  OBJECTIVES</a:t>
            </a:r>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solidFill>
              </a:defRPr>
            </a:lvl1pPr>
          </a:lstStyle>
          <a:p>
            <a:pPr lvl="0"/>
            <a:r>
              <a:rPr lang="en-US"/>
              <a:t>(click to edit)  MATERIALS &amp; METHODS</a:t>
            </a:r>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1"/>
                </a:solidFill>
              </a:defRPr>
            </a:lvl1pPr>
          </a:lstStyle>
          <a:p>
            <a:pPr lvl="0"/>
            <a:r>
              <a:rPr lang="en-US"/>
              <a:t>(click to edit)  RESULTS</a:t>
            </a:r>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solidFill>
              </a:defRPr>
            </a:lvl1pPr>
          </a:lstStyle>
          <a:p>
            <a:pPr lvl="0"/>
            <a:r>
              <a:rPr lang="en-US"/>
              <a:t>(click to edit)  CONCLUSIONS</a:t>
            </a:r>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solidFill>
              </a:defRPr>
            </a:lvl1pPr>
          </a:lstStyle>
          <a:p>
            <a:pPr lvl="0"/>
            <a:r>
              <a:rPr lang="en-US"/>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solidFill>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Type in or paste your text here</a:t>
            </a:r>
          </a:p>
        </p:txBody>
      </p:sp>
      <p:sp>
        <p:nvSpPr>
          <p:cNvPr id="76" name="Text Placeholder 76"/>
          <p:cNvSpPr>
            <a:spLocks noGrp="1"/>
          </p:cNvSpPr>
          <p:nvPr>
            <p:ph type="body" sz="quarter" idx="150" hasCustomPrompt="1"/>
          </p:nvPr>
        </p:nvSpPr>
        <p:spPr>
          <a:xfrm>
            <a:off x="3906520" y="995042"/>
            <a:ext cx="21447761" cy="598230"/>
          </a:xfrm>
          <a:prstGeom prst="rect">
            <a:avLst/>
          </a:prstGeom>
        </p:spPr>
        <p:txBody>
          <a:bodyPr>
            <a:normAutofit/>
          </a:bodyPr>
          <a:lstStyle>
            <a:lvl1pPr marL="0" indent="0" algn="ctr">
              <a:buFontTx/>
              <a:buNone/>
              <a:defRPr sz="3840">
                <a:solidFill>
                  <a:schemeClr val="bg1"/>
                </a:solidFill>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authors</a:t>
            </a:r>
          </a:p>
        </p:txBody>
      </p:sp>
      <p:sp>
        <p:nvSpPr>
          <p:cNvPr id="77" name="Text Placeholder 76"/>
          <p:cNvSpPr>
            <a:spLocks noGrp="1"/>
          </p:cNvSpPr>
          <p:nvPr>
            <p:ph type="body" sz="quarter" idx="184" hasCustomPrompt="1"/>
          </p:nvPr>
        </p:nvSpPr>
        <p:spPr>
          <a:xfrm>
            <a:off x="3906520" y="1593272"/>
            <a:ext cx="21447761" cy="634555"/>
          </a:xfrm>
          <a:prstGeom prst="rect">
            <a:avLst/>
          </a:prstGeom>
        </p:spPr>
        <p:txBody>
          <a:bodyPr>
            <a:normAutofit/>
          </a:bodyPr>
          <a:lstStyle>
            <a:lvl1pPr marL="0" indent="0" algn="ctr">
              <a:buFontTx/>
              <a:buNone/>
              <a:defRPr sz="2987">
                <a:solidFill>
                  <a:schemeClr val="bg1"/>
                </a:solidFill>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affiliations</a:t>
            </a:r>
          </a:p>
        </p:txBody>
      </p:sp>
      <p:sp>
        <p:nvSpPr>
          <p:cNvPr id="78" name="Text Placeholder 76"/>
          <p:cNvSpPr>
            <a:spLocks noGrp="1"/>
          </p:cNvSpPr>
          <p:nvPr>
            <p:ph type="body" sz="quarter" idx="185" hasCustomPrompt="1"/>
          </p:nvPr>
        </p:nvSpPr>
        <p:spPr>
          <a:xfrm>
            <a:off x="3906520" y="149258"/>
            <a:ext cx="21447761" cy="834414"/>
          </a:xfrm>
          <a:prstGeom prst="rect">
            <a:avLst/>
          </a:prstGeom>
        </p:spPr>
        <p:txBody>
          <a:bodyPr>
            <a:normAutofit/>
          </a:bodyPr>
          <a:lstStyle>
            <a:lvl1pPr marL="0" indent="0" algn="ctr">
              <a:buFontTx/>
              <a:buNone/>
              <a:defRPr sz="5120" b="1">
                <a:solidFill>
                  <a:schemeClr val="bg1"/>
                </a:solidFill>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title</a:t>
            </a:r>
          </a:p>
        </p:txBody>
      </p:sp>
      <p:sp>
        <p:nvSpPr>
          <p:cNvPr id="3" name="Rectangle 2">
            <a:extLst>
              <a:ext uri="{FF2B5EF4-FFF2-40B4-BE49-F238E27FC236}">
                <a16:creationId xmlns:a16="http://schemas.microsoft.com/office/drawing/2014/main" id="{7A255E7F-C33F-D728-E8D3-C93A14D652F8}"/>
              </a:ext>
            </a:extLst>
          </p:cNvPr>
          <p:cNvSpPr/>
          <p:nvPr userDrawn="1"/>
        </p:nvSpPr>
        <p:spPr>
          <a:xfrm>
            <a:off x="509666" y="15837108"/>
            <a:ext cx="1821304" cy="5021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p>
        </p:txBody>
      </p:sp>
    </p:spTree>
    <p:extLst>
      <p:ext uri="{BB962C8B-B14F-4D97-AF65-F5344CB8AC3E}">
        <p14:creationId xmlns:p14="http://schemas.microsoft.com/office/powerpoint/2010/main" val="4236275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thout guides -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6" name="Text Placeholder 5"/>
          <p:cNvSpPr>
            <a:spLocks noGrp="1"/>
          </p:cNvSpPr>
          <p:nvPr>
            <p:ph type="body" sz="quarter" idx="11" hasCustomPrompt="1"/>
          </p:nvPr>
        </p:nvSpPr>
        <p:spPr>
          <a:xfrm>
            <a:off x="608842" y="2622097"/>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solidFill>
              </a:defRPr>
            </a:lvl1pPr>
          </a:lstStyle>
          <a:p>
            <a:pPr lvl="0"/>
            <a:r>
              <a:rPr lang="en-US"/>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solidFill>
              </a:defRPr>
            </a:lvl1pPr>
          </a:lstStyle>
          <a:p>
            <a:pPr lvl="0"/>
            <a:r>
              <a:rPr lang="en-US"/>
              <a:t>(click to add)  OBJECTIVES</a:t>
            </a:r>
          </a:p>
        </p:txBody>
      </p:sp>
      <p:sp>
        <p:nvSpPr>
          <p:cNvPr id="21" name="Text Placeholder 3"/>
          <p:cNvSpPr>
            <a:spLocks noGrp="1"/>
          </p:cNvSpPr>
          <p:nvPr>
            <p:ph type="body" sz="quarter" idx="21" hasCustomPrompt="1"/>
          </p:nvPr>
        </p:nvSpPr>
        <p:spPr>
          <a:xfrm>
            <a:off x="7724776" y="3079513"/>
            <a:ext cx="13813365"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2" name="Text Placeholder 5"/>
          <p:cNvSpPr>
            <a:spLocks noGrp="1"/>
          </p:cNvSpPr>
          <p:nvPr>
            <p:ph type="body" sz="quarter" idx="22" hasCustomPrompt="1"/>
          </p:nvPr>
        </p:nvSpPr>
        <p:spPr>
          <a:xfrm>
            <a:off x="7724776" y="2622097"/>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solidFill>
              </a:defRPr>
            </a:lvl1pPr>
          </a:lstStyle>
          <a:p>
            <a:pPr lvl="0"/>
            <a:r>
              <a:rPr lang="en-US"/>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solidFill>
              </a:defRPr>
            </a:lvl1pPr>
          </a:lstStyle>
          <a:p>
            <a:pPr lvl="0"/>
            <a:r>
              <a:rPr lang="en-US"/>
              <a:t>(click to add)  RESULTS</a:t>
            </a:r>
          </a:p>
        </p:txBody>
      </p:sp>
      <p:sp>
        <p:nvSpPr>
          <p:cNvPr id="25" name="Text Placeholder 5"/>
          <p:cNvSpPr>
            <a:spLocks noGrp="1"/>
          </p:cNvSpPr>
          <p:nvPr>
            <p:ph type="body" sz="quarter" idx="25" hasCustomPrompt="1"/>
          </p:nvPr>
        </p:nvSpPr>
        <p:spPr>
          <a:xfrm>
            <a:off x="21973955" y="2622097"/>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solidFill>
              </a:defRPr>
            </a:lvl1pPr>
          </a:lstStyle>
          <a:p>
            <a:pPr lvl="0"/>
            <a:r>
              <a:rPr lang="en-US"/>
              <a:t>(click to add)  CONCLUSIONS</a:t>
            </a:r>
          </a:p>
        </p:txBody>
      </p:sp>
      <p:sp>
        <p:nvSpPr>
          <p:cNvPr id="26" name="Text Placeholder 3"/>
          <p:cNvSpPr>
            <a:spLocks noGrp="1"/>
          </p:cNvSpPr>
          <p:nvPr>
            <p:ph type="body" sz="quarter" idx="26" hasCustomPrompt="1"/>
          </p:nvPr>
        </p:nvSpPr>
        <p:spPr>
          <a:xfrm>
            <a:off x="21973955" y="308348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solidFill>
              </a:defRPr>
            </a:lvl1pPr>
          </a:lstStyle>
          <a:p>
            <a:pPr lvl="0"/>
            <a:r>
              <a:rPr lang="en-US"/>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solidFill>
              </a:defRPr>
            </a:lvl1pPr>
          </a:lstStyle>
          <a:p>
            <a:pPr lvl="0"/>
            <a:r>
              <a:rPr lang="en-US"/>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a:t>Enter your text here</a:t>
            </a:r>
          </a:p>
        </p:txBody>
      </p:sp>
      <p:sp>
        <p:nvSpPr>
          <p:cNvPr id="83" name="Text Placeholder 76"/>
          <p:cNvSpPr>
            <a:spLocks noGrp="1"/>
          </p:cNvSpPr>
          <p:nvPr>
            <p:ph type="body" sz="quarter" idx="150" hasCustomPrompt="1"/>
          </p:nvPr>
        </p:nvSpPr>
        <p:spPr>
          <a:xfrm>
            <a:off x="3906520" y="1015824"/>
            <a:ext cx="21447761" cy="598230"/>
          </a:xfrm>
          <a:prstGeom prst="rect">
            <a:avLst/>
          </a:prstGeom>
        </p:spPr>
        <p:txBody>
          <a:bodyPr>
            <a:normAutofit/>
          </a:bodyPr>
          <a:lstStyle>
            <a:lvl1pPr marL="0" indent="0" algn="ctr">
              <a:buFontTx/>
              <a:buNone/>
              <a:defRPr sz="3840">
                <a:solidFill>
                  <a:schemeClr val="bg1"/>
                </a:solidFill>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authors</a:t>
            </a:r>
          </a:p>
        </p:txBody>
      </p:sp>
      <p:sp>
        <p:nvSpPr>
          <p:cNvPr id="84" name="Text Placeholder 76"/>
          <p:cNvSpPr>
            <a:spLocks noGrp="1"/>
          </p:cNvSpPr>
          <p:nvPr>
            <p:ph type="body" sz="quarter" idx="184" hasCustomPrompt="1"/>
          </p:nvPr>
        </p:nvSpPr>
        <p:spPr>
          <a:xfrm>
            <a:off x="3906520" y="1614054"/>
            <a:ext cx="21447761" cy="634555"/>
          </a:xfrm>
          <a:prstGeom prst="rect">
            <a:avLst/>
          </a:prstGeom>
        </p:spPr>
        <p:txBody>
          <a:bodyPr>
            <a:normAutofit/>
          </a:bodyPr>
          <a:lstStyle>
            <a:lvl1pPr marL="0" indent="0" algn="ctr">
              <a:buFontTx/>
              <a:buNone/>
              <a:defRPr sz="2987">
                <a:solidFill>
                  <a:schemeClr val="bg1"/>
                </a:solidFill>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affiliations</a:t>
            </a:r>
          </a:p>
        </p:txBody>
      </p:sp>
      <p:sp>
        <p:nvSpPr>
          <p:cNvPr id="85" name="Text Placeholder 76"/>
          <p:cNvSpPr>
            <a:spLocks noGrp="1"/>
          </p:cNvSpPr>
          <p:nvPr>
            <p:ph type="body" sz="quarter" idx="185" hasCustomPrompt="1"/>
          </p:nvPr>
        </p:nvSpPr>
        <p:spPr>
          <a:xfrm>
            <a:off x="3906520" y="170040"/>
            <a:ext cx="21447761" cy="834414"/>
          </a:xfrm>
          <a:prstGeom prst="rect">
            <a:avLst/>
          </a:prstGeom>
        </p:spPr>
        <p:txBody>
          <a:bodyPr>
            <a:normAutofit/>
          </a:bodyPr>
          <a:lstStyle>
            <a:lvl1pPr marL="0" indent="0" algn="ctr">
              <a:buFontTx/>
              <a:buNone/>
              <a:defRPr sz="5120" b="1">
                <a:solidFill>
                  <a:schemeClr val="bg1"/>
                </a:solidFill>
              </a:defRPr>
            </a:lvl1pPr>
            <a:lvl2pPr>
              <a:buFontTx/>
              <a:buNone/>
              <a:defRPr sz="7680"/>
            </a:lvl2pPr>
            <a:lvl3pPr>
              <a:buFontTx/>
              <a:buNone/>
              <a:defRPr sz="7680"/>
            </a:lvl3pPr>
            <a:lvl4pPr>
              <a:buFontTx/>
              <a:buNone/>
              <a:defRPr sz="7680"/>
            </a:lvl4pPr>
            <a:lvl5pPr>
              <a:buFontTx/>
              <a:buNone/>
              <a:defRPr sz="7680"/>
            </a:lvl5pPr>
          </a:lstStyle>
          <a:p>
            <a:pPr lvl="0"/>
            <a:r>
              <a:rPr lang="en-US"/>
              <a:t>Click here to add title</a:t>
            </a:r>
          </a:p>
        </p:txBody>
      </p:sp>
    </p:spTree>
    <p:extLst>
      <p:ext uri="{BB962C8B-B14F-4D97-AF65-F5344CB8AC3E}">
        <p14:creationId xmlns:p14="http://schemas.microsoft.com/office/powerpoint/2010/main" val="41705759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hyperlink" Target="https://www.posterpresentations.com/research"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37E3F5-BC1F-1849-A775-9042137E5831}"/>
              </a:ext>
            </a:extLst>
          </p:cNvPr>
          <p:cNvSpPr/>
          <p:nvPr userDrawn="1"/>
        </p:nvSpPr>
        <p:spPr>
          <a:xfrm rot="10800000">
            <a:off x="-1" y="15731836"/>
            <a:ext cx="29260800" cy="727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0" name="Text Box 14"/>
          <p:cNvSpPr txBox="1">
            <a:spLocks noChangeArrowheads="1"/>
          </p:cNvSpPr>
          <p:nvPr/>
        </p:nvSpPr>
        <p:spPr bwMode="auto">
          <a:xfrm>
            <a:off x="558418" y="16001098"/>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640" b="1">
                <a:solidFill>
                  <a:schemeClr val="bg1">
                    <a:lumMod val="75000"/>
                  </a:schemeClr>
                </a:solidFill>
                <a:latin typeface="Arial" charset="0"/>
              </a:rPr>
              <a:t>www.PosterPresentations.com</a:t>
            </a:r>
          </a:p>
        </p:txBody>
      </p:sp>
      <p:sp>
        <p:nvSpPr>
          <p:cNvPr id="8" name="Rectangle 7">
            <a:extLst>
              <a:ext uri="{FF2B5EF4-FFF2-40B4-BE49-F238E27FC236}">
                <a16:creationId xmlns:a16="http://schemas.microsoft.com/office/drawing/2014/main" id="{5E0BF7A9-02F7-724E-BC33-D432DC758826}"/>
              </a:ext>
            </a:extLst>
          </p:cNvPr>
          <p:cNvSpPr/>
          <p:nvPr userDrawn="1"/>
        </p:nvSpPr>
        <p:spPr>
          <a:xfrm>
            <a:off x="0" y="2"/>
            <a:ext cx="29260800" cy="23275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aphicFrame>
        <p:nvGraphicFramePr>
          <p:cNvPr id="9" name="Table 8">
            <a:extLst>
              <a:ext uri="{FF2B5EF4-FFF2-40B4-BE49-F238E27FC236}">
                <a16:creationId xmlns:a16="http://schemas.microsoft.com/office/drawing/2014/main" id="{AD2695C5-47D9-0148-91C3-9759EF4228F5}"/>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a:solidFill>
                            <a:srgbClr val="1F3A4E"/>
                          </a:solidFill>
                          <a:latin typeface="Arial Black" panose="020B0A04020102020204" pitchFamily="34" charset="0"/>
                        </a:rPr>
                        <a:t>QUICK START GUIDE</a:t>
                      </a:r>
                      <a:br>
                        <a:rPr lang="en-US" sz="1900" b="0" spc="600">
                          <a:solidFill>
                            <a:srgbClr val="1F3A4E"/>
                          </a:solidFill>
                          <a:latin typeface="Arial Black" panose="020B0A04020102020204" pitchFamily="34" charset="0"/>
                        </a:rPr>
                      </a:br>
                      <a:r>
                        <a:rPr lang="en-US" sz="1400" b="1" spc="0">
                          <a:solidFill>
                            <a:srgbClr val="FF0000"/>
                          </a:solidFill>
                          <a:latin typeface="Trebuchet MS" pitchFamily="34" charset="0"/>
                        </a:rPr>
                        <a:t>(THIS SIDEBAR WILL NOT PRINT)</a:t>
                      </a:r>
                      <a:endParaRPr lang="en-US" sz="1900" b="1" spc="600">
                        <a:solidFill>
                          <a:schemeClr val="bg1"/>
                        </a:solidFill>
                        <a:latin typeface="Trebuchet MS" pitchFamily="34" charset="0"/>
                      </a:endParaRPr>
                    </a:p>
                  </a:txBody>
                  <a:tcPr marL="71080" marR="71080" marT="35540" marB="35540">
                    <a:solidFill>
                      <a:srgbClr val="FFC000"/>
                    </a:solidFill>
                  </a:tcPr>
                </a:tc>
                <a:tc hMerge="1">
                  <a:txBody>
                    <a:bodyPr/>
                    <a:lstStyle/>
                    <a:p>
                      <a:endParaRPr lang="en-US"/>
                    </a:p>
                  </a:txBody>
                  <a:tcPr/>
                </a:tc>
                <a:extLst>
                  <a:ext uri="{0D108BD9-81ED-4DB2-BD59-A6C34878D82A}">
                    <a16:rowId xmlns:a16="http://schemas.microsoft.com/office/drawing/2014/main" val="10000"/>
                  </a:ext>
                </a:extLst>
              </a:tr>
              <a:tr h="2116496">
                <a:tc gridSpan="2">
                  <a:txBody>
                    <a:bodyPr/>
                    <a:lstStyle/>
                    <a:p>
                      <a:pPr defTabSz="3765639"/>
                      <a:r>
                        <a:rPr lang="en-US" sz="1000" i="0">
                          <a:solidFill>
                            <a:srgbClr val="D9D9D9"/>
                          </a:solidFill>
                          <a:latin typeface="Arial"/>
                          <a:cs typeface="Arial"/>
                        </a:rPr>
                        <a:t>This PowerPoint template produces a </a:t>
                      </a:r>
                      <a:r>
                        <a:rPr lang="en-US" sz="1200" i="0">
                          <a:solidFill>
                            <a:srgbClr val="FFC000"/>
                          </a:solidFill>
                          <a:latin typeface="Arial"/>
                          <a:cs typeface="Arial"/>
                        </a:rPr>
                        <a:t>wide screen size (16:9 Ratio) virtual </a:t>
                      </a:r>
                      <a:r>
                        <a:rPr lang="en-US" sz="1000" i="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a:solidFill>
                          <a:srgbClr val="D9D9D9"/>
                        </a:solidFill>
                        <a:latin typeface="Arial"/>
                        <a:cs typeface="Arial"/>
                      </a:endParaRPr>
                    </a:p>
                    <a:p>
                      <a:pPr defTabSz="3765639"/>
                      <a:r>
                        <a:rPr lang="en-US" sz="1000" i="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err="1">
                          <a:solidFill>
                            <a:srgbClr val="FFC000"/>
                          </a:solidFill>
                          <a:latin typeface="Arial"/>
                          <a:cs typeface="Arial"/>
                        </a:rPr>
                        <a:t>PosterPresentations.com</a:t>
                      </a:r>
                      <a:r>
                        <a:rPr lang="en-US" sz="1000" i="0">
                          <a:solidFill>
                            <a:srgbClr val="D9D9D9"/>
                          </a:solidFill>
                          <a:latin typeface="Arial"/>
                          <a:cs typeface="Arial"/>
                        </a:rPr>
                        <a:t> and click on the  </a:t>
                      </a:r>
                      <a:r>
                        <a:rPr lang="en-US" sz="1000" i="0">
                          <a:solidFill>
                            <a:srgbClr val="FFC000"/>
                          </a:solidFill>
                          <a:latin typeface="Arial"/>
                          <a:cs typeface="Arial"/>
                        </a:rPr>
                        <a:t>HELP DESK</a:t>
                      </a:r>
                      <a:r>
                        <a:rPr lang="en-US" sz="1000" i="0" baseline="0">
                          <a:solidFill>
                            <a:srgbClr val="D9D9D9"/>
                          </a:solidFill>
                          <a:latin typeface="Arial"/>
                          <a:cs typeface="Arial"/>
                        </a:rPr>
                        <a:t> </a:t>
                      </a:r>
                      <a:r>
                        <a:rPr lang="en-US" sz="1000" i="0">
                          <a:solidFill>
                            <a:srgbClr val="D9D9D9"/>
                          </a:solidFill>
                          <a:latin typeface="Arial"/>
                          <a:cs typeface="Arial"/>
                        </a:rPr>
                        <a:t>tab.</a:t>
                      </a:r>
                    </a:p>
                    <a:p>
                      <a:pPr defTabSz="3765639"/>
                      <a:endParaRPr lang="en-US" sz="1000" i="0">
                        <a:solidFill>
                          <a:srgbClr val="D9D9D9"/>
                        </a:solidFill>
                        <a:latin typeface="Arial"/>
                        <a:cs typeface="Arial"/>
                      </a:endParaRPr>
                    </a:p>
                    <a:p>
                      <a:pPr defTabSz="3765639"/>
                      <a:r>
                        <a:rPr lang="en-US" sz="1000" i="0">
                          <a:solidFill>
                            <a:srgbClr val="D9D9D9"/>
                          </a:solidFill>
                          <a:latin typeface="Arial"/>
                          <a:cs typeface="Arial"/>
                        </a:rPr>
                        <a:t>To print your poster using our same-day professional printing service, go online to </a:t>
                      </a:r>
                      <a:r>
                        <a:rPr lang="en-US" sz="1000" i="0" err="1">
                          <a:solidFill>
                            <a:srgbClr val="FFC000"/>
                          </a:solidFill>
                          <a:latin typeface="Arial"/>
                          <a:cs typeface="Arial"/>
                        </a:rPr>
                        <a:t>PosterPresentations.com</a:t>
                      </a:r>
                      <a:r>
                        <a:rPr lang="en-US" sz="1000" i="0">
                          <a:solidFill>
                            <a:srgbClr val="D9D9D9"/>
                          </a:solidFill>
                          <a:latin typeface="Arial"/>
                          <a:cs typeface="Arial"/>
                        </a:rPr>
                        <a:t> and click on "</a:t>
                      </a:r>
                      <a:r>
                        <a:rPr lang="en-US" sz="1000" i="0">
                          <a:solidFill>
                            <a:srgbClr val="FFC000"/>
                          </a:solidFill>
                          <a:latin typeface="Arial"/>
                          <a:cs typeface="Arial"/>
                        </a:rPr>
                        <a:t>Order your poster</a:t>
                      </a:r>
                      <a:r>
                        <a:rPr lang="en-US" sz="1000" i="0">
                          <a:solidFill>
                            <a:srgbClr val="D9D9D9"/>
                          </a:solidFill>
                          <a:latin typeface="Arial"/>
                          <a:cs typeface="Arial"/>
                        </a:rPr>
                        <a:t>".</a:t>
                      </a:r>
                      <a:endParaRPr lang="en-US" sz="1000" b="1">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a:solidFill>
                            <a:schemeClr val="bg1"/>
                          </a:solidFill>
                          <a:latin typeface="Arial" panose="020B0604020202020204" pitchFamily="34" charset="0"/>
                          <a:cs typeface="Arial" panose="020B0604020202020204" pitchFamily="34" charset="0"/>
                        </a:rPr>
                        <a:t>This is a template for a </a:t>
                      </a:r>
                    </a:p>
                    <a:p>
                      <a:pPr algn="ctr"/>
                      <a:r>
                        <a:rPr lang="en-US" sz="1200">
                          <a:solidFill>
                            <a:schemeClr val="bg1"/>
                          </a:solidFill>
                          <a:latin typeface="Arial" panose="020B0604020202020204" pitchFamily="34" charset="0"/>
                          <a:cs typeface="Arial" panose="020B0604020202020204" pitchFamily="34" charset="0"/>
                        </a:rPr>
                        <a:t>presentation poster</a:t>
                      </a:r>
                      <a:br>
                        <a:rPr lang="en-US" sz="1200">
                          <a:solidFill>
                            <a:schemeClr val="bg1"/>
                          </a:solidFill>
                          <a:latin typeface="Arial" panose="020B0604020202020204" pitchFamily="34" charset="0"/>
                          <a:cs typeface="Arial" panose="020B0604020202020204" pitchFamily="34" charset="0"/>
                        </a:rPr>
                      </a:br>
                      <a:r>
                        <a:rPr lang="en-US" sz="2000" b="1">
                          <a:solidFill>
                            <a:srgbClr val="FFC000"/>
                          </a:solidFill>
                          <a:latin typeface="Arial" panose="020B0604020202020204" pitchFamily="34" charset="0"/>
                          <a:cs typeface="Arial" panose="020B0604020202020204" pitchFamily="34" charset="0"/>
                        </a:rPr>
                        <a:t>Virtual</a:t>
                      </a:r>
                      <a:br>
                        <a:rPr lang="en-US" sz="2000" b="1">
                          <a:solidFill>
                            <a:srgbClr val="FFC000"/>
                          </a:solidFill>
                          <a:latin typeface="Arial" panose="020B0604020202020204" pitchFamily="34" charset="0"/>
                          <a:cs typeface="Arial" panose="020B0604020202020204" pitchFamily="34" charset="0"/>
                        </a:rPr>
                      </a:br>
                      <a:r>
                        <a:rPr lang="en-US" sz="2000" b="1">
                          <a:solidFill>
                            <a:srgbClr val="FFC000"/>
                          </a:solidFill>
                          <a:latin typeface="Arial" panose="020B0604020202020204" pitchFamily="34" charset="0"/>
                          <a:cs typeface="Arial" panose="020B0604020202020204" pitchFamily="34" charset="0"/>
                        </a:rPr>
                        <a:t>Wide Screen</a:t>
                      </a:r>
                      <a:br>
                        <a:rPr lang="en-US" sz="2000" b="1">
                          <a:solidFill>
                            <a:srgbClr val="FFC000"/>
                          </a:solidFill>
                          <a:latin typeface="Arial" panose="020B0604020202020204" pitchFamily="34" charset="0"/>
                          <a:cs typeface="Arial" panose="020B0604020202020204" pitchFamily="34" charset="0"/>
                        </a:rPr>
                      </a:br>
                      <a:r>
                        <a:rPr lang="en-US" sz="2000" b="1">
                          <a:solidFill>
                            <a:srgbClr val="FFC000"/>
                          </a:solidFill>
                          <a:latin typeface="Arial" panose="020B0604020202020204" pitchFamily="34" charset="0"/>
                          <a:cs typeface="Arial" panose="020B0604020202020204" pitchFamily="34" charset="0"/>
                        </a:rPr>
                        <a:t>(16:9 Ratio)</a:t>
                      </a:r>
                      <a:br>
                        <a:rPr lang="en-US" sz="1200">
                          <a:solidFill>
                            <a:schemeClr val="bg1"/>
                          </a:solidFill>
                          <a:latin typeface="Arial" panose="020B0604020202020204" pitchFamily="34" charset="0"/>
                          <a:cs typeface="Arial" panose="020B0604020202020204" pitchFamily="34" charset="0"/>
                        </a:rPr>
                      </a:br>
                      <a:endParaRPr lang="en-US" sz="120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a:solidFill>
                            <a:srgbClr val="FFC000"/>
                          </a:solidFill>
                          <a:latin typeface="Arial" panose="020B0604020202020204" pitchFamily="34" charset="0"/>
                          <a:cs typeface="Arial" panose="020B0604020202020204" pitchFamily="34" charset="0"/>
                        </a:rPr>
                        <a:t>Important: Check the template size</a:t>
                      </a:r>
                      <a:br>
                        <a:rPr lang="en-US" sz="1000" b="0" baseline="0">
                          <a:solidFill>
                            <a:srgbClr val="FFC000"/>
                          </a:solidFill>
                          <a:latin typeface="Arial" panose="020B0604020202020204" pitchFamily="34" charset="0"/>
                          <a:cs typeface="Arial" panose="020B0604020202020204" pitchFamily="34" charset="0"/>
                        </a:rPr>
                      </a:br>
                      <a:r>
                        <a:rPr lang="en-US" sz="1000" b="0" baseline="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a:solidFill>
                            <a:srgbClr val="D9D9D9"/>
                          </a:solidFill>
                          <a:latin typeface="Arial" panose="020B0604020202020204" pitchFamily="34" charset="0"/>
                          <a:cs typeface="Arial" panose="020B0604020202020204" pitchFamily="34" charset="0"/>
                        </a:rPr>
                      </a:br>
                      <a:r>
                        <a:rPr lang="en-US" sz="1000" b="0" baseline="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a:solidFill>
                            <a:srgbClr val="D9D9D9"/>
                          </a:solidFill>
                          <a:latin typeface="Arial" panose="020B0604020202020204" pitchFamily="34" charset="0"/>
                          <a:cs typeface="Arial" panose="020B0604020202020204" pitchFamily="34" charset="0"/>
                        </a:rPr>
                      </a:br>
                      <a:r>
                        <a:rPr lang="en-US" sz="1000" b="0" baseline="0">
                          <a:solidFill>
                            <a:srgbClr val="FFC000"/>
                          </a:solidFill>
                          <a:latin typeface="Arial" panose="020B0604020202020204" pitchFamily="34" charset="0"/>
                          <a:cs typeface="Arial" panose="020B0604020202020204" pitchFamily="34" charset="0"/>
                        </a:rPr>
                        <a:t>27 tall x 48 wide</a:t>
                      </a:r>
                      <a:br>
                        <a:rPr lang="en-US" sz="1000" b="0" baseline="0">
                          <a:solidFill>
                            <a:srgbClr val="FFC000"/>
                          </a:solidFill>
                          <a:latin typeface="Arial" panose="020B0604020202020204" pitchFamily="34" charset="0"/>
                          <a:cs typeface="Arial" panose="020B0604020202020204" pitchFamily="34" charset="0"/>
                        </a:rPr>
                      </a:br>
                      <a:r>
                        <a:rPr lang="en-US" sz="1000" b="0" baseline="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a:solidFill>
                          <a:srgbClr val="1F3A4E"/>
                        </a:solidFill>
                      </a:endParaRPr>
                    </a:p>
                  </a:txBody>
                  <a:tcPr marL="52579" marR="52579" marT="23003" marB="23003">
                    <a:blipFill rotWithShape="1">
                      <a:blip/>
                      <a:stretch>
                        <a:fillRect/>
                      </a:stretch>
                    </a:blipFill>
                  </a:tcPr>
                </a:tc>
                <a:tc>
                  <a:txBody>
                    <a:bodyPr/>
                    <a:lstStyle/>
                    <a:p>
                      <a:pPr algn="l"/>
                      <a:r>
                        <a:rPr lang="en-US" sz="1200" b="1" baseline="0">
                          <a:solidFill>
                            <a:srgbClr val="FFC000"/>
                          </a:solidFill>
                          <a:latin typeface="Arial" panose="020B0604020202020204" pitchFamily="34" charset="0"/>
                          <a:cs typeface="Arial" panose="020B0604020202020204" pitchFamily="34" charset="0"/>
                        </a:rPr>
                        <a:t>How to </a:t>
                      </a:r>
                      <a:r>
                        <a:rPr lang="en-US" sz="2000" b="1" baseline="0">
                          <a:solidFill>
                            <a:srgbClr val="FFC000"/>
                          </a:solidFill>
                          <a:latin typeface="Arial" panose="020B0604020202020204" pitchFamily="34" charset="0"/>
                          <a:cs typeface="Arial" panose="020B0604020202020204" pitchFamily="34" charset="0"/>
                        </a:rPr>
                        <a:t>Zoom in </a:t>
                      </a:r>
                      <a:r>
                        <a:rPr lang="en-US" sz="1200" b="1" baseline="0">
                          <a:solidFill>
                            <a:srgbClr val="FFC000"/>
                          </a:solidFill>
                          <a:latin typeface="Arial" panose="020B0604020202020204" pitchFamily="34" charset="0"/>
                          <a:cs typeface="Arial" panose="020B0604020202020204" pitchFamily="34" charset="0"/>
                        </a:rPr>
                        <a:t>and </a:t>
                      </a:r>
                      <a:r>
                        <a:rPr lang="en-US" sz="900" b="1" baseline="0">
                          <a:solidFill>
                            <a:srgbClr val="FFC000"/>
                          </a:solidFill>
                          <a:latin typeface="Arial" panose="020B0604020202020204" pitchFamily="34" charset="0"/>
                          <a:cs typeface="Arial" panose="020B0604020202020204" pitchFamily="34" charset="0"/>
                        </a:rPr>
                        <a:t>out</a:t>
                      </a:r>
                      <a:endParaRPr lang="en-US" sz="1200" b="1" baseline="0">
                        <a:solidFill>
                          <a:srgbClr val="FFC000"/>
                        </a:solidFill>
                        <a:latin typeface="Arial" panose="020B0604020202020204" pitchFamily="34" charset="0"/>
                        <a:cs typeface="Arial" panose="020B0604020202020204" pitchFamily="34" charset="0"/>
                      </a:endParaRPr>
                    </a:p>
                    <a:p>
                      <a:pPr algn="l"/>
                      <a:r>
                        <a:rPr lang="en-US" sz="1000" b="0" baseline="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a:solidFill>
                            <a:srgbClr val="D9D9D9"/>
                          </a:solidFill>
                          <a:latin typeface="Arial" panose="020B0604020202020204" pitchFamily="34" charset="0"/>
                          <a:cs typeface="Arial" panose="020B0604020202020204" pitchFamily="34" charset="0"/>
                        </a:rPr>
                      </a:br>
                      <a:r>
                        <a:rPr lang="en-US" sz="1000" b="0" baseline="0">
                          <a:solidFill>
                            <a:srgbClr val="FFC000"/>
                          </a:solidFill>
                          <a:latin typeface="Arial" panose="020B0604020202020204" pitchFamily="34" charset="0"/>
                          <a:cs typeface="Arial" panose="020B0604020202020204" pitchFamily="34" charset="0"/>
                        </a:rPr>
                        <a:t>1. </a:t>
                      </a:r>
                      <a:r>
                        <a:rPr lang="en-US" sz="1000" b="0" baseline="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a:solidFill>
                            <a:srgbClr val="D9D9D9"/>
                          </a:solidFill>
                          <a:latin typeface="Arial" panose="020B0604020202020204" pitchFamily="34" charset="0"/>
                          <a:cs typeface="Arial" panose="020B0604020202020204" pitchFamily="34" charset="0"/>
                        </a:rPr>
                      </a:br>
                      <a:r>
                        <a:rPr lang="en-US" sz="1000" b="0" baseline="0">
                          <a:solidFill>
                            <a:srgbClr val="FFC000"/>
                          </a:solidFill>
                          <a:latin typeface="Arial" panose="020B0604020202020204" pitchFamily="34" charset="0"/>
                          <a:cs typeface="Arial" panose="020B0604020202020204" pitchFamily="34" charset="0"/>
                        </a:rPr>
                        <a:t>2. </a:t>
                      </a:r>
                      <a:r>
                        <a:rPr lang="en-US" sz="1000" b="0" baseline="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a:solidFill>
                            <a:srgbClr val="FFC000"/>
                          </a:solidFill>
                          <a:latin typeface="Arial" panose="020B0604020202020204" pitchFamily="34" charset="0"/>
                          <a:cs typeface="Arial" panose="020B0604020202020204" pitchFamily="34" charset="0"/>
                        </a:rPr>
                        <a:t>Ruler and Guides</a:t>
                      </a:r>
                      <a:br>
                        <a:rPr lang="en-US" sz="1000" b="0" baseline="0">
                          <a:solidFill>
                            <a:srgbClr val="FFC000"/>
                          </a:solidFill>
                          <a:latin typeface="Arial" panose="020B0604020202020204" pitchFamily="34" charset="0"/>
                          <a:cs typeface="Arial" panose="020B0604020202020204" pitchFamily="34" charset="0"/>
                        </a:rPr>
                      </a:br>
                      <a:r>
                        <a:rPr lang="en-US" sz="1000" b="0" baseline="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a:solidFill>
                          <a:srgbClr val="1F3A4E"/>
                        </a:solidFill>
                      </a:endParaRPr>
                    </a:p>
                  </a:txBody>
                  <a:tcPr marL="52579" marR="52579" marT="23003" marB="23003">
                    <a:blipFill rotWithShape="1">
                      <a:blip/>
                      <a:stretch>
                        <a:fillRect/>
                      </a:stretch>
                    </a:blipFill>
                  </a:tcPr>
                </a:tc>
                <a:tc>
                  <a:txBody>
                    <a:bodyPr/>
                    <a:lstStyle/>
                    <a:p>
                      <a:pPr marL="0" lvl="1" indent="0" algn="l" defTabSz="114300"/>
                      <a:r>
                        <a:rPr lang="en-US" sz="1200" b="1" baseline="0">
                          <a:solidFill>
                            <a:srgbClr val="FFC000"/>
                          </a:solidFill>
                          <a:latin typeface="Arial" panose="020B0604020202020204" pitchFamily="34" charset="0"/>
                          <a:cs typeface="Arial" panose="020B0604020202020204" pitchFamily="34" charset="0"/>
                        </a:rPr>
                        <a:t>Headers and text containers</a:t>
                      </a:r>
                      <a:br>
                        <a:rPr lang="en-US" sz="1000" b="0" baseline="0">
                          <a:solidFill>
                            <a:schemeClr val="bg1"/>
                          </a:solidFill>
                          <a:latin typeface="Arial" panose="020B0604020202020204" pitchFamily="34" charset="0"/>
                          <a:cs typeface="Arial" panose="020B0604020202020204" pitchFamily="34" charset="0"/>
                        </a:rPr>
                      </a:br>
                      <a:r>
                        <a:rPr lang="en-US" sz="1000" b="0" baseline="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a:solidFill>
                            <a:schemeClr val="bg1"/>
                          </a:solidFill>
                          <a:latin typeface="Arial" panose="020B0604020202020204" pitchFamily="34" charset="0"/>
                          <a:cs typeface="Arial" panose="020B0604020202020204" pitchFamily="34" charset="0"/>
                        </a:rPr>
                      </a:br>
                      <a:r>
                        <a:rPr lang="en-US" sz="1000" b="0" baseline="0">
                          <a:solidFill>
                            <a:srgbClr val="FFC000"/>
                          </a:solidFill>
                          <a:latin typeface="Arial" panose="020B0604020202020204" pitchFamily="34" charset="0"/>
                          <a:cs typeface="Arial" panose="020B0604020202020204" pitchFamily="34" charset="0"/>
                        </a:rPr>
                        <a:t>-</a:t>
                      </a:r>
                      <a:r>
                        <a:rPr lang="en-US" sz="1000" b="0" baseline="0">
                          <a:solidFill>
                            <a:schemeClr val="bg1"/>
                          </a:solidFill>
                          <a:latin typeface="Arial" panose="020B0604020202020204" pitchFamily="34" charset="0"/>
                          <a:cs typeface="Arial" panose="020B0604020202020204" pitchFamily="34" charset="0"/>
                        </a:rPr>
                        <a:t> </a:t>
                      </a:r>
                      <a:r>
                        <a:rPr lang="en-US" sz="1000" b="0" baseline="0">
                          <a:solidFill>
                            <a:srgbClr val="D9D9D9"/>
                          </a:solidFill>
                          <a:latin typeface="Arial" panose="020B0604020202020204" pitchFamily="34" charset="0"/>
                          <a:cs typeface="Arial" panose="020B0604020202020204" pitchFamily="34" charset="0"/>
                        </a:rPr>
                        <a:t>Click inside a section header to add its text. </a:t>
                      </a:r>
                      <a:br>
                        <a:rPr lang="en-US" sz="1000" b="0" baseline="0">
                          <a:solidFill>
                            <a:schemeClr val="bg1"/>
                          </a:solidFill>
                          <a:latin typeface="Arial" panose="020B0604020202020204" pitchFamily="34" charset="0"/>
                          <a:cs typeface="Arial" panose="020B0604020202020204" pitchFamily="34" charset="0"/>
                        </a:rPr>
                      </a:br>
                      <a:r>
                        <a:rPr lang="en-US" sz="1000" b="0" baseline="0">
                          <a:solidFill>
                            <a:srgbClr val="FFC000"/>
                          </a:solidFill>
                          <a:latin typeface="Arial" panose="020B0604020202020204" pitchFamily="34" charset="0"/>
                          <a:cs typeface="Arial" panose="020B0604020202020204" pitchFamily="34" charset="0"/>
                        </a:rPr>
                        <a:t>-</a:t>
                      </a:r>
                      <a:r>
                        <a:rPr lang="en-US" sz="1000" b="0" baseline="0">
                          <a:solidFill>
                            <a:schemeClr val="bg1"/>
                          </a:solidFill>
                          <a:latin typeface="Arial" panose="020B0604020202020204" pitchFamily="34" charset="0"/>
                          <a:cs typeface="Arial" panose="020B0604020202020204" pitchFamily="34" charset="0"/>
                        </a:rPr>
                        <a:t> </a:t>
                      </a:r>
                      <a:r>
                        <a:rPr lang="en-US" sz="1000" b="0" baseline="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a:solidFill>
                            <a:schemeClr val="bg1"/>
                          </a:solidFill>
                          <a:latin typeface="Arial" panose="020B0604020202020204" pitchFamily="34" charset="0"/>
                          <a:cs typeface="Arial" panose="020B0604020202020204" pitchFamily="34" charset="0"/>
                        </a:rPr>
                      </a:br>
                      <a:r>
                        <a:rPr lang="en-US" sz="1000" b="0" baseline="0">
                          <a:solidFill>
                            <a:srgbClr val="FFC000"/>
                          </a:solidFill>
                          <a:latin typeface="Arial" panose="020B0604020202020204" pitchFamily="34" charset="0"/>
                          <a:cs typeface="Arial" panose="020B0604020202020204" pitchFamily="34" charset="0"/>
                        </a:rPr>
                        <a:t>-</a:t>
                      </a:r>
                      <a:r>
                        <a:rPr lang="en-US" sz="1000" b="0" baseline="0">
                          <a:solidFill>
                            <a:schemeClr val="bg1"/>
                          </a:solidFill>
                          <a:latin typeface="Arial" panose="020B0604020202020204" pitchFamily="34" charset="0"/>
                          <a:cs typeface="Arial" panose="020B0604020202020204" pitchFamily="34" charset="0"/>
                        </a:rPr>
                        <a:t> </a:t>
                      </a:r>
                      <a:r>
                        <a:rPr lang="en-US" sz="1000" b="0" baseline="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a:solidFill>
                            <a:srgbClr val="FFC000"/>
                          </a:solidFill>
                          <a:latin typeface="Arial" panose="020B0604020202020204" pitchFamily="34" charset="0"/>
                          <a:cs typeface="Arial" panose="020B0604020202020204" pitchFamily="34" charset="0"/>
                        </a:rPr>
                        <a:t>Adding content to the poster</a:t>
                      </a:r>
                    </a:p>
                    <a:p>
                      <a:r>
                        <a:rPr lang="en-US" sz="1000" baseline="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a:stretch>
                        <a:fillRect/>
                      </a:stretch>
                    </a:blipFill>
                  </a:tcPr>
                </a:tc>
                <a:tc hMerge="1">
                  <a:txBody>
                    <a:bodyPr/>
                    <a:lstStyle/>
                    <a:p>
                      <a:endParaRPr lang="en-US" sz="240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a:solidFill>
                          <a:schemeClr val="bg1"/>
                        </a:solidFill>
                        <a:latin typeface="Arial"/>
                        <a:cs typeface="Arial"/>
                      </a:endParaRPr>
                    </a:p>
                  </a:txBody>
                  <a:tcPr marL="71080" marR="71080" marT="35540" marB="35540">
                    <a:blipFill rotWithShape="1">
                      <a:blip/>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3F41D4E0-7512-0046-9E10-847D18177D1D}"/>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a:solidFill>
                            <a:srgbClr val="1F3A4E"/>
                          </a:solidFill>
                          <a:latin typeface="Arial Black" panose="020B0A04020102020204" pitchFamily="34" charset="0"/>
                        </a:rPr>
                        <a:t>QUICK START GUIDE</a:t>
                      </a:r>
                      <a:br>
                        <a:rPr lang="en-US" sz="2100" b="0" spc="600">
                          <a:solidFill>
                            <a:srgbClr val="1F3A4E"/>
                          </a:solidFill>
                          <a:latin typeface="Arial Black" panose="020B0A04020102020204" pitchFamily="34" charset="0"/>
                        </a:rPr>
                      </a:br>
                      <a:r>
                        <a:rPr lang="en-US" sz="1700" b="1" spc="0">
                          <a:solidFill>
                            <a:srgbClr val="FF0000"/>
                          </a:solidFill>
                          <a:latin typeface="Trebuchet MS" pitchFamily="34" charset="0"/>
                        </a:rPr>
                        <a:t>(THIS SIDEBAR WILL NOT PRINT)</a:t>
                      </a:r>
                      <a:endParaRPr lang="en-US" sz="2100" b="1" spc="60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a:solidFill>
                            <a:srgbClr val="FFC000"/>
                          </a:solidFill>
                          <a:hlinkClick r:id="rId3">
                            <a:extLst>
                              <a:ext uri="{A12FA001-AC4F-418D-AE19-62706E023703}">
                                <ahyp:hlinkClr xmlns:ahyp="http://schemas.microsoft.com/office/drawing/2018/hyperlinkcolor" val="tx"/>
                              </a:ext>
                            </a:extLst>
                          </a:hlinkClick>
                        </a:rPr>
                        <a:t>https://www.posterpresentations.com/how-to-change-the-research-poster-template-colors.html</a:t>
                      </a:r>
                      <a:endParaRPr lang="en-US" sz="1300">
                        <a:solidFill>
                          <a:srgbClr val="FFC000"/>
                        </a:solidFill>
                      </a:endParaRPr>
                    </a:p>
                    <a:p>
                      <a:pPr marL="0" indent="0" algn="l" defTabSz="114300"/>
                      <a:endParaRPr lang="en-US" sz="1300" b="0" baseline="0">
                        <a:solidFill>
                          <a:srgbClr val="D9D9D9"/>
                        </a:solidFill>
                        <a:latin typeface="Arial" panose="020B0604020202020204" pitchFamily="34" charset="0"/>
                        <a:cs typeface="Arial" panose="020B0604020202020204" pitchFamily="34" charset="0"/>
                      </a:endParaRPr>
                    </a:p>
                    <a:p>
                      <a:pPr marL="0" indent="0" algn="l" defTabSz="114300"/>
                      <a:r>
                        <a:rPr lang="en-US" sz="1300" b="0" baseline="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a:solidFill>
                          <a:srgbClr val="D9D9D9"/>
                        </a:solidFill>
                        <a:latin typeface="Arial" panose="020B0604020202020204" pitchFamily="34" charset="0"/>
                        <a:cs typeface="Arial" panose="020B0604020202020204" pitchFamily="34" charset="0"/>
                      </a:endParaRPr>
                    </a:p>
                    <a:p>
                      <a:pPr marL="0" indent="0" algn="l" defTabSz="114300"/>
                      <a:r>
                        <a:rPr lang="en-US" sz="1300" b="0" baseline="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a:solidFill>
                          <a:srgbClr val="1F3A4E"/>
                        </a:solidFill>
                      </a:endParaRPr>
                    </a:p>
                  </a:txBody>
                  <a:tcPr marL="182880" marT="137160">
                    <a:blipFill rotWithShape="1">
                      <a:blip/>
                      <a:stretch>
                        <a:fillRect/>
                      </a:stretch>
                    </a:blipFill>
                  </a:tcPr>
                </a:tc>
                <a:tc hMerge="1">
                  <a:txBody>
                    <a:bodyPr/>
                    <a:lstStyle/>
                    <a:p>
                      <a:pPr marL="0" indent="0" algn="l" defTabSz="114300"/>
                      <a:endParaRPr lang="en-US" sz="1300" b="0" baseline="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a:solidFill>
                            <a:srgbClr val="FFC000"/>
                          </a:solidFill>
                          <a:latin typeface="Arial" panose="020B0604020202020204" pitchFamily="34" charset="0"/>
                          <a:cs typeface="Arial" panose="020B0604020202020204" pitchFamily="34" charset="0"/>
                        </a:rPr>
                        <a:t>How to change the column layout configuration</a:t>
                      </a:r>
                    </a:p>
                    <a:p>
                      <a:r>
                        <a:rPr lang="en-US" sz="130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a:solidFill>
                            <a:srgbClr val="D9D9D9"/>
                          </a:solidFill>
                          <a:latin typeface="Arial" panose="020B0604020202020204" pitchFamily="34" charset="0"/>
                          <a:cs typeface="Arial" panose="020B0604020202020204" pitchFamily="34" charset="0"/>
                        </a:rPr>
                        <a:t>You can see a tutorial here: </a:t>
                      </a:r>
                      <a:r>
                        <a:rPr lang="en-US" sz="1300" u="sng">
                          <a:solidFill>
                            <a:srgbClr val="FFC000"/>
                          </a:solidFill>
                          <a:latin typeface="Arial" panose="020B0604020202020204" pitchFamily="34" charset="0"/>
                          <a:cs typeface="Arial" panose="020B0604020202020204" pitchFamily="34" charset="0"/>
                        </a:rPr>
                        <a:t>https://</a:t>
                      </a:r>
                      <a:r>
                        <a:rPr lang="en-US" sz="1300" u="sng" err="1">
                          <a:solidFill>
                            <a:srgbClr val="FFC000"/>
                          </a:solidFill>
                          <a:latin typeface="Arial" panose="020B0604020202020204" pitchFamily="34" charset="0"/>
                          <a:cs typeface="Arial" panose="020B0604020202020204" pitchFamily="34" charset="0"/>
                        </a:rPr>
                        <a:t>www.posterpresentations.com</a:t>
                      </a:r>
                      <a:r>
                        <a:rPr lang="en-US" sz="1300" u="sng">
                          <a:solidFill>
                            <a:srgbClr val="FFC000"/>
                          </a:solidFill>
                          <a:latin typeface="Arial" panose="020B0604020202020204" pitchFamily="34" charset="0"/>
                          <a:cs typeface="Arial" panose="020B0604020202020204" pitchFamily="34" charset="0"/>
                        </a:rPr>
                        <a:t>/how-to-change-the-column-</a:t>
                      </a:r>
                      <a:r>
                        <a:rPr lang="en-US" sz="1300" u="sng" err="1">
                          <a:solidFill>
                            <a:srgbClr val="FFC000"/>
                          </a:solidFill>
                          <a:latin typeface="Arial" panose="020B0604020202020204" pitchFamily="34" charset="0"/>
                          <a:cs typeface="Arial" panose="020B0604020202020204" pitchFamily="34" charset="0"/>
                        </a:rPr>
                        <a:t>configuration.html</a:t>
                      </a:r>
                      <a:endParaRPr lang="en-US" sz="4400" u="sng">
                        <a:solidFill>
                          <a:srgbClr val="FFC000"/>
                        </a:solidFill>
                      </a:endParaRPr>
                    </a:p>
                  </a:txBody>
                  <a:tcPr marL="190527" marR="95264" marT="142896" marB="47632">
                    <a:solidFill>
                      <a:schemeClr val="tx1"/>
                    </a:solidFill>
                  </a:tcPr>
                </a:tc>
                <a:tc hMerge="1">
                  <a:txBody>
                    <a:bodyPr/>
                    <a:lstStyle/>
                    <a:p>
                      <a:endParaRPr lang="en-US" sz="2400">
                        <a:solidFill>
                          <a:srgbClr val="1F3A4E"/>
                        </a:solidFill>
                      </a:endParaRPr>
                    </a:p>
                  </a:txBody>
                  <a:tcPr marL="182880" marT="137160">
                    <a:blipFill rotWithShape="1">
                      <a:blip/>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a:solidFill>
                            <a:srgbClr val="FFC000"/>
                          </a:solidFill>
                          <a:latin typeface="Arial" panose="020B0604020202020204" pitchFamily="34" charset="0"/>
                          <a:cs typeface="Arial" panose="020B0604020202020204" pitchFamily="34" charset="0"/>
                        </a:rPr>
                        <a:t>How to</a:t>
                      </a:r>
                      <a:r>
                        <a:rPr lang="en-US" sz="1500" b="1" baseline="0">
                          <a:solidFill>
                            <a:srgbClr val="FFC000"/>
                          </a:solidFill>
                          <a:latin typeface="Arial" panose="020B0604020202020204" pitchFamily="34" charset="0"/>
                          <a:cs typeface="Arial" panose="020B0604020202020204" pitchFamily="34" charset="0"/>
                        </a:rPr>
                        <a:t> preview your poster prior to presenting</a:t>
                      </a:r>
                      <a:endParaRPr lang="en-US" sz="1500" b="1">
                        <a:solidFill>
                          <a:srgbClr val="FFC000"/>
                        </a:solidFill>
                        <a:latin typeface="Arial" panose="020B0604020202020204" pitchFamily="34" charset="0"/>
                        <a:cs typeface="Arial" panose="020B0604020202020204" pitchFamily="34" charset="0"/>
                      </a:endParaRPr>
                    </a:p>
                    <a:p>
                      <a:r>
                        <a:rPr lang="en-US" sz="1300">
                          <a:solidFill>
                            <a:srgbClr val="D9D9D9"/>
                          </a:solidFill>
                          <a:latin typeface="Arial" panose="020B0604020202020204" pitchFamily="34" charset="0"/>
                          <a:cs typeface="Arial" panose="020B0604020202020204" pitchFamily="34" charset="0"/>
                        </a:rPr>
                        <a:t>You can preview your poster at any time by pressing the </a:t>
                      </a:r>
                      <a:r>
                        <a:rPr lang="en-US" sz="1300">
                          <a:solidFill>
                            <a:srgbClr val="FFC000"/>
                          </a:solidFill>
                          <a:latin typeface="Arial" panose="020B0604020202020204" pitchFamily="34" charset="0"/>
                          <a:cs typeface="Arial" panose="020B0604020202020204" pitchFamily="34" charset="0"/>
                        </a:rPr>
                        <a:t>F5 key</a:t>
                      </a:r>
                      <a:r>
                        <a:rPr lang="en-US" sz="130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a:solidFill>
                            <a:srgbClr val="FFC000"/>
                          </a:solidFill>
                          <a:latin typeface="Arial" panose="020B0604020202020204" pitchFamily="34" charset="0"/>
                          <a:cs typeface="Arial" panose="020B0604020202020204" pitchFamily="34" charset="0"/>
                        </a:rPr>
                        <a:t>ESC key </a:t>
                      </a:r>
                      <a:r>
                        <a:rPr lang="en-US" sz="130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a:solidFill>
                            <a:srgbClr val="D9D9D9"/>
                          </a:solidFill>
                          <a:latin typeface="Arial" panose="020B0604020202020204" pitchFamily="34" charset="0"/>
                          <a:cs typeface="Arial" panose="020B0604020202020204" pitchFamily="34" charset="0"/>
                        </a:rPr>
                        <a:t>F5</a:t>
                      </a:r>
                      <a:r>
                        <a:rPr lang="en-US" sz="1300" baseline="0">
                          <a:solidFill>
                            <a:srgbClr val="D9D9D9"/>
                          </a:solidFill>
                          <a:latin typeface="Arial" panose="020B0604020202020204" pitchFamily="34" charset="0"/>
                          <a:cs typeface="Arial" panose="020B0604020202020204" pitchFamily="34" charset="0"/>
                        </a:rPr>
                        <a:t> </a:t>
                      </a:r>
                      <a:endParaRPr lang="en-US"/>
                    </a:p>
                  </a:txBody>
                  <a:tcPr marL="106881" marR="53440" marT="70140" marB="23380" anchor="ctr">
                    <a:solidFill>
                      <a:schemeClr val="tx1">
                        <a:lumMod val="95000"/>
                        <a:lumOff val="5000"/>
                      </a:schemeClr>
                    </a:solidFill>
                  </a:tcPr>
                </a:tc>
                <a:tc>
                  <a:txBody>
                    <a:bodyPr/>
                    <a:lstStyle/>
                    <a:p>
                      <a:r>
                        <a:rPr lang="en-US" sz="5900" b="1">
                          <a:solidFill>
                            <a:srgbClr val="D9D9D9"/>
                          </a:solidFill>
                          <a:latin typeface="Arial" panose="020B0604020202020204" pitchFamily="34" charset="0"/>
                          <a:cs typeface="Arial" panose="020B0604020202020204" pitchFamily="34" charset="0"/>
                        </a:rPr>
                        <a:t>F5</a:t>
                      </a:r>
                      <a:r>
                        <a:rPr lang="en-US" sz="1300" baseline="0">
                          <a:solidFill>
                            <a:srgbClr val="D9D9D9"/>
                          </a:solidFill>
                          <a:latin typeface="Arial" panose="020B0604020202020204" pitchFamily="34" charset="0"/>
                          <a:cs typeface="Arial" panose="020B0604020202020204" pitchFamily="34" charset="0"/>
                        </a:rPr>
                        <a:t> </a:t>
                      </a:r>
                      <a:endParaRPr lang="en-US"/>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a:solidFill>
                            <a:srgbClr val="D9D9D9"/>
                          </a:solidFill>
                          <a:latin typeface="Arial"/>
                          <a:cs typeface="Arial"/>
                        </a:rPr>
                        <a:t>Submit your poster and add it to the Research Poster Virtual Library.</a:t>
                      </a:r>
                      <a:br>
                        <a:rPr lang="en-US" sz="1400" b="1" noProof="0">
                          <a:solidFill>
                            <a:srgbClr val="D9D9D9"/>
                          </a:solidFill>
                          <a:latin typeface="Arial"/>
                          <a:cs typeface="Arial"/>
                        </a:rPr>
                      </a:br>
                      <a:br>
                        <a:rPr lang="en-US" sz="1400" b="1" noProof="0">
                          <a:solidFill>
                            <a:srgbClr val="D9D9D9"/>
                          </a:solidFill>
                          <a:latin typeface="Arial"/>
                          <a:cs typeface="Arial"/>
                        </a:rPr>
                      </a:br>
                      <a:r>
                        <a:rPr lang="en-US" sz="1400" b="1" noProof="0">
                          <a:solidFill>
                            <a:schemeClr val="accent4"/>
                          </a:solidFill>
                          <a:latin typeface="Arial"/>
                          <a:cs typeface="Arial"/>
                        </a:rPr>
                        <a:t>Continuous</a:t>
                      </a:r>
                      <a:r>
                        <a:rPr lang="en-US" sz="1400" b="1" noProof="0">
                          <a:solidFill>
                            <a:srgbClr val="D9D9D9"/>
                          </a:solidFill>
                          <a:latin typeface="Arial"/>
                          <a:cs typeface="Arial"/>
                        </a:rPr>
                        <a:t> </a:t>
                      </a:r>
                      <a:r>
                        <a:rPr lang="en-US" sz="1400" b="1" noProof="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a:solidFill>
                            <a:srgbClr val="D9D9D9"/>
                          </a:solidFill>
                          <a:latin typeface="Arial"/>
                          <a:cs typeface="Arial"/>
                        </a:rPr>
                        <a:t>Published posters can easily be presented at virtual conferences. Perfect solution for organizers of meetings and conferences.</a:t>
                      </a:r>
                      <a:br>
                        <a:rPr lang="en-US" sz="1400" b="1" noProof="0">
                          <a:solidFill>
                            <a:srgbClr val="D9D9D9"/>
                          </a:solidFill>
                          <a:latin typeface="Arial"/>
                          <a:cs typeface="Arial"/>
                        </a:rPr>
                      </a:br>
                      <a:endParaRPr lang="en-US" sz="1400" b="1" noProof="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a:solidFill>
                            <a:srgbClr val="FFC000"/>
                          </a:solidFill>
                          <a:latin typeface="Arial"/>
                          <a:cs typeface="Arial"/>
                          <a:hlinkClick r:id="rId4">
                            <a:extLst>
                              <a:ext uri="{A12FA001-AC4F-418D-AE19-62706E023703}">
                                <ahyp:hlinkClr xmlns:ahyp="http://schemas.microsoft.com/office/drawing/2018/hyperlinkcolor" val="tx"/>
                              </a:ext>
                            </a:extLst>
                          </a:hlinkClick>
                        </a:rPr>
                        <a:t>https://www.PosterPresentations.com/</a:t>
                      </a:r>
                      <a:r>
                        <a:rPr lang="en-US" sz="1600" b="1" u="sng" noProof="0">
                          <a:solidFill>
                            <a:srgbClr val="FFC000"/>
                          </a:solidFill>
                          <a:latin typeface="Arial"/>
                          <a:cs typeface="Arial"/>
                          <a:hlinkClick r:id="rId4">
                            <a:extLst>
                              <a:ext uri="{A12FA001-AC4F-418D-AE19-62706E023703}">
                                <ahyp:hlinkClr xmlns:ahyp="http://schemas.microsoft.com/office/drawing/2018/hyperlinkcolor" val="tx"/>
                              </a:ext>
                            </a:extLst>
                          </a:hlinkClick>
                        </a:rPr>
                        <a:t>research</a:t>
                      </a:r>
                      <a:endParaRPr lang="en-US" sz="1600" b="1" u="sng" noProof="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a:solidFill>
                          <a:srgbClr val="1F3A4E"/>
                        </a:solidFill>
                      </a:endParaRPr>
                    </a:p>
                  </a:txBody>
                  <a:tcPr marL="95264" marR="95264" marT="47632" marB="47632">
                    <a:blipFill dpi="0" rotWithShape="1">
                      <a:blip>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a:solidFill>
                          <a:srgbClr val="1F3A4E"/>
                        </a:solidFill>
                      </a:endParaRPr>
                    </a:p>
                  </a:txBody>
                  <a:tcPr marL="95264" marR="95264" marT="47632" marB="47632">
                    <a:blipFill dpi="0" rotWithShape="1">
                      <a:blip>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a:solidFill>
                            <a:schemeClr val="bg1">
                              <a:lumMod val="85000"/>
                            </a:schemeClr>
                          </a:solidFill>
                          <a:latin typeface="Arial"/>
                          <a:cs typeface="Arial"/>
                        </a:rPr>
                        <a:t>© 2020</a:t>
                      </a:r>
                      <a:r>
                        <a:rPr lang="en-US" sz="1000" baseline="0">
                          <a:solidFill>
                            <a:schemeClr val="bg1">
                              <a:lumMod val="85000"/>
                            </a:schemeClr>
                          </a:solidFill>
                          <a:latin typeface="Arial"/>
                          <a:cs typeface="Arial"/>
                        </a:rPr>
                        <a:t> </a:t>
                      </a:r>
                      <a:r>
                        <a:rPr lang="en-US" sz="1000" err="1">
                          <a:solidFill>
                            <a:schemeClr val="bg1">
                              <a:lumMod val="85000"/>
                            </a:schemeClr>
                          </a:solidFill>
                          <a:latin typeface="Arial"/>
                          <a:cs typeface="Arial"/>
                        </a:rPr>
                        <a:t>PosterPresentations.com</a:t>
                      </a:r>
                      <a:br>
                        <a:rPr lang="en-US" sz="1000">
                          <a:solidFill>
                            <a:schemeClr val="bg1">
                              <a:lumMod val="85000"/>
                            </a:schemeClr>
                          </a:solidFill>
                          <a:latin typeface="Arial"/>
                          <a:cs typeface="Arial"/>
                        </a:rPr>
                      </a:br>
                      <a:r>
                        <a:rPr lang="en-US" sz="1000">
                          <a:solidFill>
                            <a:schemeClr val="bg1">
                              <a:lumMod val="85000"/>
                            </a:schemeClr>
                          </a:solidFill>
                          <a:latin typeface="Arial"/>
                          <a:cs typeface="Arial"/>
                        </a:rPr>
                        <a:t>2117 Fourth Street ,</a:t>
                      </a:r>
                      <a:r>
                        <a:rPr lang="en-US" sz="1000" baseline="0">
                          <a:solidFill>
                            <a:schemeClr val="bg1">
                              <a:lumMod val="85000"/>
                            </a:schemeClr>
                          </a:solidFill>
                          <a:latin typeface="Arial"/>
                          <a:cs typeface="Arial"/>
                        </a:rPr>
                        <a:t> STE C        </a:t>
                      </a:r>
                    </a:p>
                    <a:p>
                      <a:pPr>
                        <a:lnSpc>
                          <a:spcPct val="100000"/>
                        </a:lnSpc>
                      </a:pPr>
                      <a:r>
                        <a:rPr lang="en-US" sz="1000" baseline="0">
                          <a:solidFill>
                            <a:schemeClr val="bg1">
                              <a:lumMod val="85000"/>
                            </a:schemeClr>
                          </a:solidFill>
                          <a:latin typeface="Arial"/>
                          <a:cs typeface="Arial"/>
                        </a:rPr>
                        <a:t>Berkeley CA 94710 USA</a:t>
                      </a:r>
                      <a:endParaRPr lang="en-US" sz="100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a:solidFill>
                            <a:srgbClr val="D0D0D0"/>
                          </a:solidFill>
                          <a:latin typeface="Arial"/>
                          <a:cs typeface="Arial"/>
                        </a:rPr>
                        <a:t>For poster-making tutorials</a:t>
                      </a:r>
                      <a:r>
                        <a:rPr lang="en-US" sz="1300" b="1" baseline="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a:solidFill>
                            <a:srgbClr val="FFC000"/>
                          </a:solidFill>
                          <a:latin typeface="Arial"/>
                          <a:cs typeface="Arial"/>
                        </a:rPr>
                        <a:t>https://</a:t>
                      </a:r>
                      <a:r>
                        <a:rPr lang="en-US" sz="900" b="1" err="1">
                          <a:solidFill>
                            <a:srgbClr val="FFC000"/>
                          </a:solidFill>
                          <a:latin typeface="Arial"/>
                          <a:cs typeface="Arial"/>
                        </a:rPr>
                        <a:t>www.posterpresentations.com</a:t>
                      </a:r>
                      <a:r>
                        <a:rPr lang="en-US" sz="900" b="1">
                          <a:solidFill>
                            <a:srgbClr val="FFC000"/>
                          </a:solidFill>
                          <a:latin typeface="Arial"/>
                          <a:cs typeface="Arial"/>
                        </a:rPr>
                        <a:t>/</a:t>
                      </a:r>
                      <a:r>
                        <a:rPr lang="en-US" sz="900" b="1" err="1">
                          <a:solidFill>
                            <a:srgbClr val="FFC000"/>
                          </a:solidFill>
                          <a:latin typeface="Arial"/>
                          <a:cs typeface="Arial"/>
                        </a:rPr>
                        <a:t>helpdesk.html</a:t>
                      </a:r>
                      <a:endParaRPr lang="en-US" sz="90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3589B25-8C27-1244-95DA-02EFCC2179B3}"/>
              </a:ext>
            </a:extLst>
          </p:cNvPr>
          <p:cNvSpPr/>
          <p:nvPr userDrawn="1"/>
        </p:nvSpPr>
        <p:spPr>
          <a:xfrm rot="10800000">
            <a:off x="-1" y="15731836"/>
            <a:ext cx="29260800" cy="727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0" name="Text Box 14"/>
          <p:cNvSpPr txBox="1">
            <a:spLocks noChangeArrowheads="1"/>
          </p:cNvSpPr>
          <p:nvPr/>
        </p:nvSpPr>
        <p:spPr bwMode="auto">
          <a:xfrm>
            <a:off x="735755" y="16001098"/>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640" b="1">
                <a:solidFill>
                  <a:schemeClr val="bg1">
                    <a:lumMod val="75000"/>
                  </a:schemeClr>
                </a:solidFill>
                <a:latin typeface="Arial" charset="0"/>
              </a:rPr>
              <a:t>www.PosterPresentations.com</a:t>
            </a:r>
          </a:p>
        </p:txBody>
      </p:sp>
      <p:sp>
        <p:nvSpPr>
          <p:cNvPr id="4" name="Rectangle 3">
            <a:extLst>
              <a:ext uri="{FF2B5EF4-FFF2-40B4-BE49-F238E27FC236}">
                <a16:creationId xmlns:a16="http://schemas.microsoft.com/office/drawing/2014/main" id="{416159F2-6BF9-9543-9208-A3D6E03843DD}"/>
              </a:ext>
            </a:extLst>
          </p:cNvPr>
          <p:cNvSpPr/>
          <p:nvPr userDrawn="1"/>
        </p:nvSpPr>
        <p:spPr>
          <a:xfrm>
            <a:off x="0" y="2"/>
            <a:ext cx="29260800" cy="23275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Tree>
    <p:extLst>
      <p:ext uri="{BB962C8B-B14F-4D97-AF65-F5344CB8AC3E}">
        <p14:creationId xmlns:p14="http://schemas.microsoft.com/office/powerpoint/2010/main" val="1457117017"/>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researchgate.net/publication/321475443_Fruit_recognition_from_images_using_deep_learning" TargetMode="External"/><Relationship Id="rId4" Type="http://schemas.openxmlformats.org/officeDocument/2006/relationships/hyperlink" Target="https://mihaioltean.github.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0FCF1C7-7500-795F-C730-2BC62C0A9AE8}"/>
              </a:ext>
            </a:extLst>
          </p:cNvPr>
          <p:cNvSpPr>
            <a:spLocks noGrp="1"/>
          </p:cNvSpPr>
          <p:nvPr>
            <p:ph type="body" sz="quarter" idx="20"/>
          </p:nvPr>
        </p:nvSpPr>
        <p:spPr>
          <a:xfrm>
            <a:off x="401622" y="10718605"/>
            <a:ext cx="6700308" cy="450228"/>
          </a:xfrm>
        </p:spPr>
        <p:txBody>
          <a:bodyPr/>
          <a:lstStyle/>
          <a:p>
            <a:r>
              <a:rPr lang="en-US" dirty="0"/>
              <a:t>APPROACH</a:t>
            </a:r>
          </a:p>
        </p:txBody>
      </p:sp>
      <p:sp>
        <p:nvSpPr>
          <p:cNvPr id="5" name="Text Placeholder 4">
            <a:extLst>
              <a:ext uri="{FF2B5EF4-FFF2-40B4-BE49-F238E27FC236}">
                <a16:creationId xmlns:a16="http://schemas.microsoft.com/office/drawing/2014/main" id="{F1923D51-D28D-EC2A-7AA5-2018B1298D6D}"/>
              </a:ext>
            </a:extLst>
          </p:cNvPr>
          <p:cNvSpPr>
            <a:spLocks noGrp="1"/>
          </p:cNvSpPr>
          <p:nvPr>
            <p:ph type="body" sz="quarter" idx="21"/>
          </p:nvPr>
        </p:nvSpPr>
        <p:spPr>
          <a:xfrm>
            <a:off x="7170567" y="2662708"/>
            <a:ext cx="7981370" cy="11063074"/>
          </a:xfrm>
        </p:spPr>
        <p:txBody>
          <a:bodyPr/>
          <a:lstStyle/>
          <a:p>
            <a:pPr indent="182880" algn="just">
              <a:lnSpc>
                <a:spcPct val="95000"/>
              </a:lnSpc>
              <a:spcBef>
                <a:spcPts val="0"/>
              </a:spcBef>
              <a:spcAft>
                <a:spcPts val="600"/>
              </a:spcAft>
              <a:tabLst>
                <a:tab pos="182880" algn="l"/>
              </a:tabLst>
            </a:pPr>
            <a:r>
              <a:rPr lang="en-US" sz="1600" spc="-5" dirty="0">
                <a:effectLst/>
                <a:ea typeface="SimSun" panose="02010600030101010101" pitchFamily="2" charset="-122"/>
              </a:rPr>
              <a:t>After importing the data, visualizations are made over the datasets to facilitate understanding. The </a:t>
            </a:r>
            <a:r>
              <a:rPr lang="en-US" sz="1600" dirty="0">
                <a:effectLst/>
                <a:ea typeface="SimSun" panose="02010600030101010101" pitchFamily="2" charset="-122"/>
              </a:rPr>
              <a:t>pie chart shown in figure 1 illustrates the ratio percentage and count of the total of each of the training and testing datasets. As the graph suggests, there are 1407 training images and 475 testing samples. </a:t>
            </a:r>
            <a:r>
              <a:rPr lang="en-US" sz="1600" spc="-5" dirty="0">
                <a:effectLst/>
                <a:ea typeface="SimSun" panose="02010600030101010101" pitchFamily="2" charset="-122"/>
              </a:rPr>
              <a:t>Digging deeper, the bar chart in figure 2 breaks down the previously mentioned numbers into the detailed distribution of fruits among training and testing sets.</a:t>
            </a:r>
          </a:p>
          <a:p>
            <a:pPr indent="182880" algn="just">
              <a:lnSpc>
                <a:spcPct val="95000"/>
              </a:lnSpc>
              <a:spcBef>
                <a:spcPts val="0"/>
              </a:spcBef>
              <a:spcAft>
                <a:spcPts val="600"/>
              </a:spcAft>
              <a:tabLst>
                <a:tab pos="182880" algn="l"/>
              </a:tabLst>
            </a:pPr>
            <a:r>
              <a:rPr lang="en-US" sz="1600" spc="-5" dirty="0">
                <a:effectLst/>
                <a:ea typeface="SimSun" panose="02010600030101010101" pitchFamily="2" charset="-122"/>
              </a:rPr>
              <a:t>In Data Preprocessing, manipulation of data before mining tasks is essential for the speed and power needed to perform a task. </a:t>
            </a:r>
            <a:r>
              <a:rPr lang="en-US" sz="1600" spc="-5" dirty="0">
                <a:ea typeface="SimSun" panose="02010600030101010101" pitchFamily="2" charset="-122"/>
              </a:rPr>
              <a:t>T</a:t>
            </a:r>
            <a:r>
              <a:rPr lang="en-US" sz="1600" spc="-5" dirty="0">
                <a:effectLst/>
                <a:ea typeface="SimSun" panose="02010600030101010101" pitchFamily="2" charset="-122"/>
              </a:rPr>
              <a:t>herefore, our input images undergo several types of data transformation. Starting with</a:t>
            </a:r>
            <a:r>
              <a:rPr lang="en-US" sz="1600" spc="-5" dirty="0">
                <a:ea typeface="SimSun" panose="02010600030101010101" pitchFamily="2" charset="-122"/>
              </a:rPr>
              <a:t> </a:t>
            </a:r>
            <a:r>
              <a:rPr lang="en-US" sz="1600" spc="-5" dirty="0">
                <a:effectLst/>
                <a:ea typeface="SimSun" panose="02010600030101010101" pitchFamily="2" charset="-122"/>
              </a:rPr>
              <a:t>Data discretization,</a:t>
            </a:r>
            <a:r>
              <a:rPr lang="en-US" sz="1600" spc="-5" dirty="0">
                <a:ea typeface="SimSun" panose="02010600030101010101" pitchFamily="2" charset="-122"/>
              </a:rPr>
              <a:t> where </a:t>
            </a:r>
            <a:r>
              <a:rPr lang="en-US" sz="1600" spc="-5" dirty="0">
                <a:effectLst/>
                <a:ea typeface="SimSun" panose="02010600030101010101" pitchFamily="2" charset="-122"/>
              </a:rPr>
              <a:t>The given input are images that needs to be discretized into numbers before processing them. Each image is discretized into a (100x100x3) array, where values vary from 0 to 255. Next, Data compression, where we reduce the complexity of the data </a:t>
            </a:r>
            <a:r>
              <a:rPr lang="en-US" sz="1600" dirty="0">
                <a:effectLst/>
                <a:ea typeface="SimSun" panose="02010600030101010101" pitchFamily="2" charset="-122"/>
              </a:rPr>
              <a:t>by compressing the RGB picture to grayscale ones (100x100), where each pixel is represented by a single value. This can be done using python library OpenCV that uses formula 1 in figure 3 to calculate a single value from the three values. </a:t>
            </a:r>
            <a:r>
              <a:rPr lang="en-US" sz="1600" dirty="0">
                <a:ea typeface="SimSun" panose="02010600030101010101" pitchFamily="2" charset="-122"/>
              </a:rPr>
              <a:t>After that comes Data linearization, where e</a:t>
            </a:r>
            <a:r>
              <a:rPr lang="en-US" sz="1600" spc="-5" dirty="0">
                <a:effectLst/>
                <a:ea typeface="SimSun" panose="02010600030101010101" pitchFamily="2" charset="-122"/>
              </a:rPr>
              <a:t>ach instance of the data is required to be in linear form, therefore, all instances are flattened from 2D form into 1D array of (10,000) values. The last step, Dimensionality reduction, </a:t>
            </a:r>
            <a:r>
              <a:rPr lang="en-US" sz="1600" dirty="0">
                <a:effectLst/>
                <a:ea typeface="SimSun" panose="02010600030101010101" pitchFamily="2" charset="-122"/>
              </a:rPr>
              <a:t>by applying principal component analysis (PCA) on our dataset to reduce the number of features to n-features.</a:t>
            </a:r>
            <a:r>
              <a:rPr lang="en-US" sz="1600" spc="-5" dirty="0">
                <a:effectLst/>
                <a:ea typeface="SimSun" panose="02010600030101010101" pitchFamily="2" charset="-122"/>
              </a:rPr>
              <a:t> </a:t>
            </a:r>
            <a:endParaRPr lang="en-US" sz="1600" spc="-5" dirty="0">
              <a:ea typeface="SimSun" panose="02010600030101010101" pitchFamily="2" charset="-122"/>
            </a:endParaRPr>
          </a:p>
          <a:p>
            <a:pPr indent="182880" algn="just">
              <a:lnSpc>
                <a:spcPct val="95000"/>
              </a:lnSpc>
              <a:spcBef>
                <a:spcPts val="0"/>
              </a:spcBef>
              <a:spcAft>
                <a:spcPts val="600"/>
              </a:spcAft>
              <a:tabLst>
                <a:tab pos="182880" algn="l"/>
              </a:tabLst>
            </a:pPr>
            <a:r>
              <a:rPr lang="en-US" sz="1600" dirty="0">
                <a:ea typeface="SimSun" panose="02010600030101010101" pitchFamily="2" charset="-122"/>
              </a:rPr>
              <a:t>A</a:t>
            </a:r>
            <a:r>
              <a:rPr lang="en-US" sz="1600" dirty="0">
                <a:effectLst/>
                <a:ea typeface="SimSun" panose="02010600030101010101" pitchFamily="2" charset="-122"/>
              </a:rPr>
              <a:t>fter data preprocessing is done, each image is represented as a 1D numeric array. Subsequently, we will train and test several classification models, which are KNN, SVM, SVM with RBF kernel, and decision tree using the training and testing datasets. Every classification algorithm is discussed in two ways, once with dimensionality reduction using principal components analysis (PCA) and once without PCA. </a:t>
            </a:r>
            <a:r>
              <a:rPr lang="en-US" sz="1600" spc="-5" dirty="0">
                <a:effectLst/>
                <a:ea typeface="SimSun" panose="02010600030101010101" pitchFamily="2" charset="-122"/>
              </a:rPr>
              <a:t>Moreover, K-fold cross validation technique is used to minimize the error margin of the predictive classification model built throughout the training phase. As figure 4 suggests, the training set is split into five folds, where we chose to use K = 5, and on each of the five iterations, one-fold is used as validation set, while the other four are used as training set. Subsequently, Looking at equation the equation in figure 5, we find out how this technique helps in minimizing the error margin of the built model. Where </a:t>
            </a:r>
            <a:r>
              <a:rPr lang="en-US" sz="1600" spc="-5" dirty="0" err="1">
                <a:effectLst/>
                <a:ea typeface="SimSun" panose="02010600030101010101" pitchFamily="2" charset="-122"/>
              </a:rPr>
              <a:t>Error_i</a:t>
            </a:r>
            <a:r>
              <a:rPr lang="en-US" sz="1600" spc="-5" dirty="0">
                <a:effectLst/>
                <a:ea typeface="SimSun" panose="02010600030101010101" pitchFamily="2" charset="-122"/>
              </a:rPr>
              <a:t> is the error of the i-th iteration and the total error of the model is the average of the five error percentages calculated at the five iterations.</a:t>
            </a:r>
          </a:p>
          <a:p>
            <a:pPr indent="182880" algn="just">
              <a:lnSpc>
                <a:spcPct val="95000"/>
              </a:lnSpc>
              <a:spcBef>
                <a:spcPts val="0"/>
              </a:spcBef>
              <a:spcAft>
                <a:spcPts val="600"/>
              </a:spcAft>
              <a:tabLst>
                <a:tab pos="182880" algn="l"/>
              </a:tabLst>
            </a:pPr>
            <a:endParaRPr lang="en-US" sz="1600" spc="-5" dirty="0">
              <a:ea typeface="SimSun" panose="02010600030101010101" pitchFamily="2" charset="-122"/>
            </a:endParaRPr>
          </a:p>
          <a:p>
            <a:pPr indent="182880" algn="just">
              <a:lnSpc>
                <a:spcPct val="95000"/>
              </a:lnSpc>
              <a:spcBef>
                <a:spcPts val="0"/>
              </a:spcBef>
              <a:spcAft>
                <a:spcPts val="600"/>
              </a:spcAft>
              <a:tabLst>
                <a:tab pos="182880" algn="l"/>
              </a:tabLst>
            </a:pPr>
            <a:endParaRPr lang="en-US" sz="1600" spc="-5" dirty="0">
              <a:ea typeface="SimSun" panose="02010600030101010101" pitchFamily="2" charset="-122"/>
            </a:endParaRPr>
          </a:p>
          <a:p>
            <a:pPr indent="182880" algn="just">
              <a:lnSpc>
                <a:spcPct val="95000"/>
              </a:lnSpc>
              <a:spcBef>
                <a:spcPts val="0"/>
              </a:spcBef>
              <a:spcAft>
                <a:spcPts val="600"/>
              </a:spcAft>
              <a:tabLst>
                <a:tab pos="182880" algn="l"/>
              </a:tabLst>
            </a:pPr>
            <a:endParaRPr lang="en-US" sz="1600" spc="-5" dirty="0">
              <a:effectLst/>
              <a:ea typeface="SimSun" panose="02010600030101010101" pitchFamily="2" charset="-122"/>
            </a:endParaRPr>
          </a:p>
          <a:p>
            <a:pPr indent="182880" algn="just">
              <a:lnSpc>
                <a:spcPct val="95000"/>
              </a:lnSpc>
              <a:spcBef>
                <a:spcPts val="0"/>
              </a:spcBef>
              <a:spcAft>
                <a:spcPts val="600"/>
              </a:spcAft>
              <a:tabLst>
                <a:tab pos="182880" algn="l"/>
              </a:tabLst>
            </a:pPr>
            <a:endParaRPr lang="en-US" sz="1600" spc="-5" dirty="0">
              <a:ea typeface="SimSun" panose="02010600030101010101" pitchFamily="2" charset="-122"/>
            </a:endParaRPr>
          </a:p>
          <a:p>
            <a:pPr indent="182880" algn="just">
              <a:lnSpc>
                <a:spcPct val="95000"/>
              </a:lnSpc>
              <a:spcBef>
                <a:spcPts val="0"/>
              </a:spcBef>
              <a:spcAft>
                <a:spcPts val="600"/>
              </a:spcAft>
              <a:tabLst>
                <a:tab pos="182880" algn="l"/>
              </a:tabLst>
            </a:pPr>
            <a:endParaRPr lang="en-US" sz="1600" spc="-5" dirty="0">
              <a:effectLst/>
              <a:ea typeface="SimSun" panose="02010600030101010101" pitchFamily="2" charset="-122"/>
            </a:endParaRPr>
          </a:p>
          <a:p>
            <a:pPr indent="182880" algn="just">
              <a:lnSpc>
                <a:spcPct val="95000"/>
              </a:lnSpc>
              <a:spcBef>
                <a:spcPts val="0"/>
              </a:spcBef>
              <a:spcAft>
                <a:spcPts val="600"/>
              </a:spcAft>
              <a:tabLst>
                <a:tab pos="182880" algn="l"/>
              </a:tabLst>
            </a:pPr>
            <a:endParaRPr lang="en-US" sz="1600" spc="-5" dirty="0">
              <a:ea typeface="SimSun" panose="02010600030101010101" pitchFamily="2" charset="-122"/>
            </a:endParaRPr>
          </a:p>
          <a:p>
            <a:pPr indent="182880" algn="just">
              <a:lnSpc>
                <a:spcPct val="95000"/>
              </a:lnSpc>
              <a:spcBef>
                <a:spcPts val="0"/>
              </a:spcBef>
              <a:spcAft>
                <a:spcPts val="600"/>
              </a:spcAft>
              <a:tabLst>
                <a:tab pos="182880" algn="l"/>
              </a:tabLst>
            </a:pPr>
            <a:endParaRPr lang="en-US" sz="1600" spc="-5" dirty="0">
              <a:effectLst/>
              <a:ea typeface="SimSun" panose="02010600030101010101" pitchFamily="2" charset="-122"/>
            </a:endParaRPr>
          </a:p>
          <a:p>
            <a:pPr indent="182880" algn="just">
              <a:lnSpc>
                <a:spcPct val="95000"/>
              </a:lnSpc>
              <a:spcBef>
                <a:spcPts val="0"/>
              </a:spcBef>
              <a:spcAft>
                <a:spcPts val="600"/>
              </a:spcAft>
              <a:tabLst>
                <a:tab pos="182880" algn="l"/>
              </a:tabLst>
            </a:pPr>
            <a:endParaRPr lang="en-US" sz="1600" spc="-5" dirty="0">
              <a:ea typeface="SimSun" panose="02010600030101010101" pitchFamily="2" charset="-122"/>
            </a:endParaRPr>
          </a:p>
          <a:p>
            <a:pPr indent="182880" algn="just">
              <a:lnSpc>
                <a:spcPct val="95000"/>
              </a:lnSpc>
              <a:spcBef>
                <a:spcPts val="0"/>
              </a:spcBef>
              <a:spcAft>
                <a:spcPts val="600"/>
              </a:spcAft>
              <a:tabLst>
                <a:tab pos="182880" algn="l"/>
              </a:tabLst>
            </a:pPr>
            <a:endParaRPr lang="en-US" sz="1600" spc="-5" dirty="0">
              <a:ea typeface="SimSun" panose="02010600030101010101" pitchFamily="2" charset="-122"/>
            </a:endParaRPr>
          </a:p>
          <a:p>
            <a:pPr indent="182880" algn="just">
              <a:lnSpc>
                <a:spcPct val="95000"/>
              </a:lnSpc>
              <a:spcBef>
                <a:spcPts val="0"/>
              </a:spcBef>
              <a:spcAft>
                <a:spcPts val="600"/>
              </a:spcAft>
              <a:tabLst>
                <a:tab pos="182880" algn="l"/>
              </a:tabLst>
            </a:pPr>
            <a:endParaRPr lang="en-US" sz="1600" spc="-5" dirty="0">
              <a:effectLst/>
              <a:ea typeface="SimSun" panose="02010600030101010101" pitchFamily="2" charset="-122"/>
            </a:endParaRPr>
          </a:p>
          <a:p>
            <a:endParaRPr lang="en-US" dirty="0"/>
          </a:p>
        </p:txBody>
      </p:sp>
      <p:sp>
        <p:nvSpPr>
          <p:cNvPr id="7" name="Text Placeholder 6">
            <a:extLst>
              <a:ext uri="{FF2B5EF4-FFF2-40B4-BE49-F238E27FC236}">
                <a16:creationId xmlns:a16="http://schemas.microsoft.com/office/drawing/2014/main" id="{E75DDA0E-2793-8BE1-3FCE-703087613AAF}"/>
              </a:ext>
            </a:extLst>
          </p:cNvPr>
          <p:cNvSpPr>
            <a:spLocks noGrp="1"/>
          </p:cNvSpPr>
          <p:nvPr>
            <p:ph type="body" sz="quarter" idx="23"/>
          </p:nvPr>
        </p:nvSpPr>
        <p:spPr>
          <a:xfrm>
            <a:off x="7170567" y="12180876"/>
            <a:ext cx="7981370" cy="1248680"/>
          </a:xfrm>
        </p:spPr>
        <p:txBody>
          <a:bodyPr/>
          <a:lstStyle/>
          <a:p>
            <a:pPr algn="just"/>
            <a:r>
              <a:rPr lang="en-US" sz="1600" dirty="0">
                <a:effectLst/>
                <a:ea typeface="SimSun" panose="02010600030101010101" pitchFamily="2" charset="-122"/>
              </a:rPr>
              <a:t>Results were collected after </a:t>
            </a:r>
            <a:r>
              <a:rPr lang="en-US" sz="1600" dirty="0">
                <a:ea typeface="SimSun" panose="02010600030101010101" pitchFamily="2" charset="-122"/>
              </a:rPr>
              <a:t>the previous </a:t>
            </a:r>
            <a:r>
              <a:rPr lang="en-US" sz="1600" dirty="0">
                <a:effectLst/>
                <a:ea typeface="SimSun" panose="02010600030101010101" pitchFamily="2" charset="-122"/>
              </a:rPr>
              <a:t>classification techniques were implemented (KNN, SVM, etc.) on both training and testing datasets. </a:t>
            </a:r>
            <a:r>
              <a:rPr lang="en-US" sz="1600" dirty="0">
                <a:ea typeface="SimSun" panose="02010600030101010101" pitchFamily="2" charset="-122"/>
              </a:rPr>
              <a:t>With the first technique, SVM, PCA is applied with 2 principal components as seen in figure 6 and took 63 mins and 45 secs to finish training and testing, producing 68% accuracy. </a:t>
            </a:r>
            <a:endParaRPr lang="en-US" dirty="0"/>
          </a:p>
        </p:txBody>
      </p:sp>
      <p:sp>
        <p:nvSpPr>
          <p:cNvPr id="8" name="Text Placeholder 7">
            <a:extLst>
              <a:ext uri="{FF2B5EF4-FFF2-40B4-BE49-F238E27FC236}">
                <a16:creationId xmlns:a16="http://schemas.microsoft.com/office/drawing/2014/main" id="{09615435-066B-E764-5C63-7436ACC044E5}"/>
              </a:ext>
            </a:extLst>
          </p:cNvPr>
          <p:cNvSpPr>
            <a:spLocks noGrp="1"/>
          </p:cNvSpPr>
          <p:nvPr>
            <p:ph type="body" sz="quarter" idx="24"/>
          </p:nvPr>
        </p:nvSpPr>
        <p:spPr>
          <a:xfrm>
            <a:off x="7404198" y="11779099"/>
            <a:ext cx="7459285" cy="548507"/>
          </a:xfrm>
        </p:spPr>
        <p:txBody>
          <a:bodyPr/>
          <a:lstStyle/>
          <a:p>
            <a:r>
              <a:rPr lang="en-US" dirty="0"/>
              <a:t>RESULTS</a:t>
            </a:r>
          </a:p>
        </p:txBody>
      </p:sp>
      <p:sp>
        <p:nvSpPr>
          <p:cNvPr id="10" name="Text Placeholder 9">
            <a:extLst>
              <a:ext uri="{FF2B5EF4-FFF2-40B4-BE49-F238E27FC236}">
                <a16:creationId xmlns:a16="http://schemas.microsoft.com/office/drawing/2014/main" id="{7A3A3080-84DD-0DA5-1306-00FDE062C78F}"/>
              </a:ext>
            </a:extLst>
          </p:cNvPr>
          <p:cNvSpPr>
            <a:spLocks noGrp="1"/>
          </p:cNvSpPr>
          <p:nvPr>
            <p:ph type="body" sz="quarter" idx="26"/>
          </p:nvPr>
        </p:nvSpPr>
        <p:spPr>
          <a:xfrm>
            <a:off x="24310564" y="3062311"/>
            <a:ext cx="4653181" cy="4834277"/>
          </a:xfrm>
        </p:spPr>
        <p:txBody>
          <a:bodyPr/>
          <a:lstStyle/>
          <a:p>
            <a:pPr indent="182880" algn="just">
              <a:lnSpc>
                <a:spcPct val="95000"/>
              </a:lnSpc>
              <a:spcAft>
                <a:spcPts val="600"/>
              </a:spcAft>
              <a:tabLst>
                <a:tab pos="182880" algn="l"/>
              </a:tabLst>
            </a:pPr>
            <a:r>
              <a:rPr lang="en-US" sz="1600" spc="-5" dirty="0">
                <a:effectLst/>
                <a:latin typeface="Times New Roman" panose="02020603050405020304" pitchFamily="18" charset="0"/>
                <a:ea typeface="SimSun" panose="02010600030101010101" pitchFamily="2" charset="-122"/>
              </a:rPr>
              <a:t>To conclude, pineapple, cocos, and avocado were chosen to be studied from fruits-360 dataset. A new dataset was constructed using the tree fruits. Each pixel of every image of the new dataset is converted into three values, RGB, then each pixel is converted to grayscale and linearized to be of 10,000 dimensions. Dimensionality reduction was applied using PCA technique. The dataset with PCA and without PCA was given for 4 classifiers, linear SVM, SVM with RBF kernel, KNN and Decision tree, to test their accuracy. Some results of the 4 classifiers were gathered and shown in figure 12. </a:t>
            </a:r>
          </a:p>
          <a:p>
            <a:pPr indent="182880" algn="just">
              <a:lnSpc>
                <a:spcPct val="95000"/>
              </a:lnSpc>
              <a:spcAft>
                <a:spcPts val="600"/>
              </a:spcAft>
              <a:tabLst>
                <a:tab pos="182880" algn="l"/>
              </a:tabLst>
            </a:pPr>
            <a:r>
              <a:rPr lang="en-US" sz="1600" dirty="0">
                <a:effectLst/>
                <a:latin typeface="Times New Roman" panose="02020603050405020304" pitchFamily="18" charset="0"/>
                <a:ea typeface="SimSun" panose="02010600030101010101" pitchFamily="2" charset="-122"/>
              </a:rPr>
              <a:t>If it is decided not to use PCA before training the algorithms, this would be the order of preference of the classification algorithms: KNN, DT, RBF, SVM, with KNN to be the most appropriate algorithm. Otherwise, the order would be RBF, KNN, DT, SVM, with RBF is the most prioritized algorithm over the others</a:t>
            </a:r>
            <a:r>
              <a:rPr lang="en-EG" sz="1600" dirty="0">
                <a:latin typeface="Times New Roman" panose="02020603050405020304" pitchFamily="18" charset="0"/>
                <a:ea typeface="SimSun" panose="02010600030101010101" pitchFamily="2" charset="-122"/>
              </a:rPr>
              <a:t>.</a:t>
            </a:r>
            <a:endParaRPr lang="en-EG" sz="1600" spc="-5" dirty="0">
              <a:effectLst/>
              <a:latin typeface="Times New Roman" panose="02020603050405020304" pitchFamily="18" charset="0"/>
              <a:ea typeface="SimSun" panose="02010600030101010101" pitchFamily="2" charset="-122"/>
            </a:endParaRPr>
          </a:p>
        </p:txBody>
      </p:sp>
      <p:sp>
        <p:nvSpPr>
          <p:cNvPr id="15" name="Text Placeholder 14">
            <a:extLst>
              <a:ext uri="{FF2B5EF4-FFF2-40B4-BE49-F238E27FC236}">
                <a16:creationId xmlns:a16="http://schemas.microsoft.com/office/drawing/2014/main" id="{5BAC3BEF-134F-3942-ADC6-784220B32349}"/>
              </a:ext>
            </a:extLst>
          </p:cNvPr>
          <p:cNvSpPr>
            <a:spLocks noGrp="1"/>
          </p:cNvSpPr>
          <p:nvPr>
            <p:ph type="body" sz="quarter" idx="96"/>
          </p:nvPr>
        </p:nvSpPr>
        <p:spPr>
          <a:xfrm>
            <a:off x="393548" y="5746569"/>
            <a:ext cx="6704542" cy="3147662"/>
          </a:xfrm>
        </p:spPr>
        <p:txBody>
          <a:bodyPr/>
          <a:lstStyle/>
          <a:p>
            <a:pPr indent="182880" algn="just">
              <a:lnSpc>
                <a:spcPct val="95000"/>
              </a:lnSpc>
              <a:spcBef>
                <a:spcPts val="0"/>
              </a:spcBef>
              <a:spcAft>
                <a:spcPts val="600"/>
              </a:spcAft>
              <a:tabLst>
                <a:tab pos="182880" algn="l"/>
              </a:tabLst>
            </a:pPr>
            <a:r>
              <a:rPr lang="en-US" sz="1600" spc="-5" dirty="0">
                <a:ea typeface="SimSun" panose="02010600030101010101" pitchFamily="2" charset="-122"/>
              </a:rPr>
              <a:t>Data mining is mainly used to transform raw into useful, interpretable, and meaningful information. For instance, knowledge discovery in database (KDD) gives us methods and techniques to discover useful patterns and information from raw data. Figure 1 below gives an overview of the basic stages of the KDD process starting from the raw data, to selecting the target data we would work on, before preprocessing and transforming it to start the mining process that leads us to discovering some patterns, models, and useful information. This discovered information shall finally be evaluated and assessed before being used in business or further research use cases. Furthermore, it provides several techniques to extract new interpretable information from given datasets.</a:t>
            </a:r>
            <a:endParaRPr lang="en-EG" sz="1600" spc="-5" dirty="0">
              <a:ea typeface="SimSun" panose="02010600030101010101" pitchFamily="2" charset="-122"/>
            </a:endParaRPr>
          </a:p>
          <a:p>
            <a:pPr indent="182880" algn="just">
              <a:lnSpc>
                <a:spcPct val="95000"/>
              </a:lnSpc>
              <a:spcBef>
                <a:spcPts val="0"/>
              </a:spcBef>
              <a:spcAft>
                <a:spcPts val="600"/>
              </a:spcAft>
              <a:tabLst>
                <a:tab pos="182880" algn="l"/>
              </a:tabLst>
            </a:pPr>
            <a:endParaRPr lang="en-US" sz="1600" spc="-5" dirty="0">
              <a:ea typeface="SimSun" panose="02010600030101010101" pitchFamily="2" charset="-122"/>
            </a:endParaRPr>
          </a:p>
        </p:txBody>
      </p:sp>
      <p:sp>
        <p:nvSpPr>
          <p:cNvPr id="19" name="Text Placeholder 16">
            <a:extLst>
              <a:ext uri="{FF2B5EF4-FFF2-40B4-BE49-F238E27FC236}">
                <a16:creationId xmlns:a16="http://schemas.microsoft.com/office/drawing/2014/main" id="{EAB7519C-2141-D5C7-E6CE-42296732915B}"/>
              </a:ext>
            </a:extLst>
          </p:cNvPr>
          <p:cNvSpPr txBox="1">
            <a:spLocks/>
          </p:cNvSpPr>
          <p:nvPr/>
        </p:nvSpPr>
        <p:spPr>
          <a:xfrm>
            <a:off x="3906520" y="1618721"/>
            <a:ext cx="21447761" cy="634555"/>
          </a:xfrm>
          <a:prstGeom prst="rect">
            <a:avLst/>
          </a:prstGeom>
        </p:spPr>
        <p:txBody>
          <a:bodyPr lIns="91440" tIns="45720" rIns="91440" bIns="45720" anchor="t">
            <a:normAutofit/>
          </a:bodyPr>
          <a:lstStyle>
            <a:lvl1pPr marL="0" indent="0" algn="ctr" defTabSz="2675223" rtl="0" eaLnBrk="1" latinLnBrk="0" hangingPunct="1">
              <a:spcBef>
                <a:spcPct val="20000"/>
              </a:spcBef>
              <a:buFontTx/>
              <a:buNone/>
              <a:defRPr sz="2987" kern="1200">
                <a:solidFill>
                  <a:schemeClr val="bg1"/>
                </a:solidFill>
                <a:latin typeface="+mn-lt"/>
                <a:ea typeface="+mn-ea"/>
                <a:cs typeface="+mn-cs"/>
              </a:defRPr>
            </a:lvl1pPr>
            <a:lvl2pPr marL="2173619" indent="-836007" algn="l" defTabSz="2675223" rtl="0" eaLnBrk="1" latinLnBrk="0" hangingPunct="1">
              <a:spcBef>
                <a:spcPct val="20000"/>
              </a:spcBef>
              <a:buFontTx/>
              <a:buNone/>
              <a:defRPr sz="7680" kern="1200">
                <a:solidFill>
                  <a:schemeClr val="tx1"/>
                </a:solidFill>
                <a:latin typeface="+mn-lt"/>
                <a:ea typeface="+mn-ea"/>
                <a:cs typeface="+mn-cs"/>
              </a:defRPr>
            </a:lvl2pPr>
            <a:lvl3pPr marL="3344029" indent="-668806" algn="l" defTabSz="2675223" rtl="0" eaLnBrk="1" latinLnBrk="0" hangingPunct="1">
              <a:spcBef>
                <a:spcPct val="20000"/>
              </a:spcBef>
              <a:buFontTx/>
              <a:buNone/>
              <a:defRPr sz="7680" kern="1200">
                <a:solidFill>
                  <a:schemeClr val="tx1"/>
                </a:solidFill>
                <a:latin typeface="+mn-lt"/>
                <a:ea typeface="+mn-ea"/>
                <a:cs typeface="+mn-cs"/>
              </a:defRPr>
            </a:lvl3pPr>
            <a:lvl4pPr marL="4681641" indent="-668806" algn="l" defTabSz="2675223" rtl="0" eaLnBrk="1" latinLnBrk="0" hangingPunct="1">
              <a:spcBef>
                <a:spcPct val="20000"/>
              </a:spcBef>
              <a:buFontTx/>
              <a:buNone/>
              <a:defRPr sz="7680" kern="1200">
                <a:solidFill>
                  <a:schemeClr val="tx1"/>
                </a:solidFill>
                <a:latin typeface="+mn-lt"/>
                <a:ea typeface="+mn-ea"/>
                <a:cs typeface="+mn-cs"/>
              </a:defRPr>
            </a:lvl4pPr>
            <a:lvl5pPr marL="6019252" indent="-668806" algn="l" defTabSz="2675223" rtl="0" eaLnBrk="1" latinLnBrk="0" hangingPunct="1">
              <a:spcBef>
                <a:spcPct val="20000"/>
              </a:spcBef>
              <a:buFontTx/>
              <a:buNone/>
              <a:defRPr sz="7680"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2950"/>
              <a:t>CSE382 Data mining and Business Intelligence </a:t>
            </a:r>
            <a:endParaRPr lang="en-US"/>
          </a:p>
        </p:txBody>
      </p:sp>
      <p:sp>
        <p:nvSpPr>
          <p:cNvPr id="20" name="Text Placeholder 15">
            <a:extLst>
              <a:ext uri="{FF2B5EF4-FFF2-40B4-BE49-F238E27FC236}">
                <a16:creationId xmlns:a16="http://schemas.microsoft.com/office/drawing/2014/main" id="{04835DD2-A97B-B895-A35C-7A6EAED97E8F}"/>
              </a:ext>
            </a:extLst>
          </p:cNvPr>
          <p:cNvSpPr txBox="1">
            <a:spLocks/>
          </p:cNvSpPr>
          <p:nvPr/>
        </p:nvSpPr>
        <p:spPr>
          <a:xfrm>
            <a:off x="3906520" y="995777"/>
            <a:ext cx="21447761" cy="598230"/>
          </a:xfrm>
          <a:prstGeom prst="rect">
            <a:avLst/>
          </a:prstGeom>
        </p:spPr>
        <p:txBody>
          <a:bodyPr lIns="91440" tIns="45720" rIns="91440" bIns="45720" anchor="t">
            <a:noAutofit/>
          </a:bodyPr>
          <a:lstStyle>
            <a:lvl1pPr marL="0" indent="0" algn="ctr" defTabSz="2675223" rtl="0" eaLnBrk="1" latinLnBrk="0" hangingPunct="1">
              <a:spcBef>
                <a:spcPct val="20000"/>
              </a:spcBef>
              <a:buFontTx/>
              <a:buNone/>
              <a:defRPr sz="3840" kern="1200">
                <a:solidFill>
                  <a:schemeClr val="bg1"/>
                </a:solidFill>
                <a:latin typeface="+mn-lt"/>
                <a:ea typeface="+mn-ea"/>
                <a:cs typeface="+mn-cs"/>
              </a:defRPr>
            </a:lvl1pPr>
            <a:lvl2pPr marL="2173619" indent="-836007" algn="l" defTabSz="2675223" rtl="0" eaLnBrk="1" latinLnBrk="0" hangingPunct="1">
              <a:spcBef>
                <a:spcPct val="20000"/>
              </a:spcBef>
              <a:buFontTx/>
              <a:buNone/>
              <a:defRPr sz="7680" kern="1200">
                <a:solidFill>
                  <a:schemeClr val="tx1"/>
                </a:solidFill>
                <a:latin typeface="+mn-lt"/>
                <a:ea typeface="+mn-ea"/>
                <a:cs typeface="+mn-cs"/>
              </a:defRPr>
            </a:lvl2pPr>
            <a:lvl3pPr marL="3344029" indent="-668806" algn="l" defTabSz="2675223" rtl="0" eaLnBrk="1" latinLnBrk="0" hangingPunct="1">
              <a:spcBef>
                <a:spcPct val="20000"/>
              </a:spcBef>
              <a:buFontTx/>
              <a:buNone/>
              <a:defRPr sz="7680" kern="1200">
                <a:solidFill>
                  <a:schemeClr val="tx1"/>
                </a:solidFill>
                <a:latin typeface="+mn-lt"/>
                <a:ea typeface="+mn-ea"/>
                <a:cs typeface="+mn-cs"/>
              </a:defRPr>
            </a:lvl3pPr>
            <a:lvl4pPr marL="4681641" indent="-668806" algn="l" defTabSz="2675223" rtl="0" eaLnBrk="1" latinLnBrk="0" hangingPunct="1">
              <a:spcBef>
                <a:spcPct val="20000"/>
              </a:spcBef>
              <a:buFontTx/>
              <a:buNone/>
              <a:defRPr sz="7680" kern="1200">
                <a:solidFill>
                  <a:schemeClr val="tx1"/>
                </a:solidFill>
                <a:latin typeface="+mn-lt"/>
                <a:ea typeface="+mn-ea"/>
                <a:cs typeface="+mn-cs"/>
              </a:defRPr>
            </a:lvl4pPr>
            <a:lvl5pPr marL="6019252" indent="-668806" algn="l" defTabSz="2675223" rtl="0" eaLnBrk="1" latinLnBrk="0" hangingPunct="1">
              <a:spcBef>
                <a:spcPct val="20000"/>
              </a:spcBef>
              <a:buFontTx/>
              <a:buNone/>
              <a:defRPr sz="7680"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3800"/>
              <a:t>Youssef George Fouad 19P9824, </a:t>
            </a:r>
            <a:r>
              <a:rPr lang="en-US" sz="3800" err="1"/>
              <a:t>Kerollos</a:t>
            </a:r>
            <a:r>
              <a:rPr lang="en-US" sz="3800"/>
              <a:t> </a:t>
            </a:r>
            <a:r>
              <a:rPr lang="en-US" sz="3800" err="1"/>
              <a:t>Wageeh</a:t>
            </a:r>
            <a:r>
              <a:rPr lang="en-US" sz="3800"/>
              <a:t> Youssef 19P3468, Jannah Ayman Amir 19P1728</a:t>
            </a:r>
          </a:p>
        </p:txBody>
      </p:sp>
      <p:sp>
        <p:nvSpPr>
          <p:cNvPr id="21" name="Text Placeholder 17">
            <a:extLst>
              <a:ext uri="{FF2B5EF4-FFF2-40B4-BE49-F238E27FC236}">
                <a16:creationId xmlns:a16="http://schemas.microsoft.com/office/drawing/2014/main" id="{149093EF-4EEA-8533-48AB-8612A244C794}"/>
              </a:ext>
            </a:extLst>
          </p:cNvPr>
          <p:cNvSpPr txBox="1">
            <a:spLocks/>
          </p:cNvSpPr>
          <p:nvPr/>
        </p:nvSpPr>
        <p:spPr>
          <a:xfrm>
            <a:off x="3906520" y="149993"/>
            <a:ext cx="21447761" cy="834414"/>
          </a:xfrm>
          <a:prstGeom prst="rect">
            <a:avLst/>
          </a:prstGeom>
        </p:spPr>
        <p:txBody>
          <a:bodyPr>
            <a:normAutofit/>
          </a:bodyPr>
          <a:lstStyle>
            <a:lvl1pPr marL="0" indent="0" algn="ctr" defTabSz="2675223" rtl="0" eaLnBrk="1" latinLnBrk="0" hangingPunct="1">
              <a:spcBef>
                <a:spcPct val="20000"/>
              </a:spcBef>
              <a:buFontTx/>
              <a:buNone/>
              <a:defRPr sz="5120" b="1" kern="1200">
                <a:solidFill>
                  <a:schemeClr val="bg1"/>
                </a:solidFill>
                <a:latin typeface="+mn-lt"/>
                <a:ea typeface="+mn-ea"/>
                <a:cs typeface="+mn-cs"/>
              </a:defRPr>
            </a:lvl1pPr>
            <a:lvl2pPr marL="2173619" indent="-836007" algn="l" defTabSz="2675223" rtl="0" eaLnBrk="1" latinLnBrk="0" hangingPunct="1">
              <a:spcBef>
                <a:spcPct val="20000"/>
              </a:spcBef>
              <a:buFontTx/>
              <a:buNone/>
              <a:defRPr sz="7680" kern="1200">
                <a:solidFill>
                  <a:schemeClr val="tx1"/>
                </a:solidFill>
                <a:latin typeface="+mn-lt"/>
                <a:ea typeface="+mn-ea"/>
                <a:cs typeface="+mn-cs"/>
              </a:defRPr>
            </a:lvl2pPr>
            <a:lvl3pPr marL="3344029" indent="-668806" algn="l" defTabSz="2675223" rtl="0" eaLnBrk="1" latinLnBrk="0" hangingPunct="1">
              <a:spcBef>
                <a:spcPct val="20000"/>
              </a:spcBef>
              <a:buFontTx/>
              <a:buNone/>
              <a:defRPr sz="7680" kern="1200">
                <a:solidFill>
                  <a:schemeClr val="tx1"/>
                </a:solidFill>
                <a:latin typeface="+mn-lt"/>
                <a:ea typeface="+mn-ea"/>
                <a:cs typeface="+mn-cs"/>
              </a:defRPr>
            </a:lvl3pPr>
            <a:lvl4pPr marL="4681641" indent="-668806" algn="l" defTabSz="2675223" rtl="0" eaLnBrk="1" latinLnBrk="0" hangingPunct="1">
              <a:spcBef>
                <a:spcPct val="20000"/>
              </a:spcBef>
              <a:buFontTx/>
              <a:buNone/>
              <a:defRPr sz="7680" kern="1200">
                <a:solidFill>
                  <a:schemeClr val="tx1"/>
                </a:solidFill>
                <a:latin typeface="+mn-lt"/>
                <a:ea typeface="+mn-ea"/>
                <a:cs typeface="+mn-cs"/>
              </a:defRPr>
            </a:lvl4pPr>
            <a:lvl5pPr marL="6019252" indent="-668806" algn="l" defTabSz="2675223" rtl="0" eaLnBrk="1" latinLnBrk="0" hangingPunct="1">
              <a:spcBef>
                <a:spcPct val="20000"/>
              </a:spcBef>
              <a:buFontTx/>
              <a:buNone/>
              <a:defRPr sz="7680"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4000"/>
              <a:t>A Comparative Analysis of Optimizing Classification Techniques on Fruits Images Dataset</a:t>
            </a:r>
          </a:p>
        </p:txBody>
      </p:sp>
      <p:sp>
        <p:nvSpPr>
          <p:cNvPr id="22" name="Text Placeholder 2">
            <a:extLst>
              <a:ext uri="{FF2B5EF4-FFF2-40B4-BE49-F238E27FC236}">
                <a16:creationId xmlns:a16="http://schemas.microsoft.com/office/drawing/2014/main" id="{6E013F6B-1023-9640-CFD9-DB67FA0F5401}"/>
              </a:ext>
            </a:extLst>
          </p:cNvPr>
          <p:cNvSpPr txBox="1">
            <a:spLocks/>
          </p:cNvSpPr>
          <p:nvPr/>
        </p:nvSpPr>
        <p:spPr>
          <a:xfrm>
            <a:off x="439399" y="5398781"/>
            <a:ext cx="6699250" cy="450228"/>
          </a:xfrm>
          <a:prstGeom prst="rect">
            <a:avLst/>
          </a:prstGeom>
          <a:noFill/>
        </p:spPr>
        <p:txBody>
          <a:bodyPr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dirty="0"/>
              <a:t>INTRODUCTION</a:t>
            </a:r>
          </a:p>
        </p:txBody>
      </p:sp>
      <mc:AlternateContent xmlns:mc="http://schemas.openxmlformats.org/markup-compatibility/2006">
        <mc:Choice xmlns:a14="http://schemas.microsoft.com/office/drawing/2010/main" Requires="a14">
          <p:sp>
            <p:nvSpPr>
              <p:cNvPr id="27" name="Text Placeholder 14">
                <a:extLst>
                  <a:ext uri="{FF2B5EF4-FFF2-40B4-BE49-F238E27FC236}">
                    <a16:creationId xmlns:a16="http://schemas.microsoft.com/office/drawing/2014/main" id="{A618F6FE-3C00-A720-969F-27D0A19A1440}"/>
                  </a:ext>
                </a:extLst>
              </p:cNvPr>
              <p:cNvSpPr txBox="1">
                <a:spLocks/>
              </p:cNvSpPr>
              <p:nvPr/>
            </p:nvSpPr>
            <p:spPr>
              <a:xfrm>
                <a:off x="401622" y="11120743"/>
                <a:ext cx="6704542" cy="2039666"/>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indent="0" algn="just">
                  <a:lnSpc>
                    <a:spcPct val="95000"/>
                  </a:lnSpc>
                  <a:spcBef>
                    <a:spcPts val="0"/>
                  </a:spcBef>
                  <a:spcAft>
                    <a:spcPts val="600"/>
                  </a:spcAft>
                  <a:buNone/>
                  <a:tabLst>
                    <a:tab pos="182880" algn="l"/>
                  </a:tabLst>
                </a:pPr>
                <a:r>
                  <a:rPr lang="en-US" sz="1600" spc="-5" dirty="0">
                    <a:effectLst/>
                    <a:ea typeface="SimSun" panose="02010600030101010101" pitchFamily="2" charset="-122"/>
                  </a:rPr>
                  <a:t>Initially, we start data importing with selecting some fruits to work on their images, pineapple, cocos, and avocado images were chosen out of the 118 fruits and vegetables available in the fruits-360 dataset as they have a lot of similarities. Every image is represented by 100</a:t>
                </a:r>
                <a14:m>
                  <m:oMath xmlns:m="http://schemas.openxmlformats.org/officeDocument/2006/math">
                    <m:r>
                      <a:rPr lang="en-US" sz="1600" spc="-5" smtClean="0">
                        <a:effectLst/>
                        <a:latin typeface="Cambria Math" panose="02040503050406030204" pitchFamily="18" charset="0"/>
                        <a:ea typeface="SimSun" panose="02010600030101010101" pitchFamily="2" charset="-122"/>
                      </a:rPr>
                      <m:t>×</m:t>
                    </m:r>
                  </m:oMath>
                </a14:m>
                <a:r>
                  <a:rPr lang="en-US" sz="1600" spc="-5" dirty="0">
                    <a:effectLst/>
                    <a:ea typeface="SimSun" panose="02010600030101010101" pitchFamily="2" charset="-122"/>
                  </a:rPr>
                  <a:t>100 pixels, and each pixel is represented by 3 color values, the red, the green, and the blue color channel, to form an RGB image. </a:t>
                </a:r>
              </a:p>
              <a:p>
                <a:pPr algn="just"/>
                <a:endParaRPr lang="en-US" sz="1600" b="1" dirty="0"/>
              </a:p>
            </p:txBody>
          </p:sp>
        </mc:Choice>
        <mc:Fallback>
          <p:sp>
            <p:nvSpPr>
              <p:cNvPr id="27" name="Text Placeholder 14">
                <a:extLst>
                  <a:ext uri="{FF2B5EF4-FFF2-40B4-BE49-F238E27FC236}">
                    <a16:creationId xmlns:a16="http://schemas.microsoft.com/office/drawing/2014/main" id="{A618F6FE-3C00-A720-969F-27D0A19A1440}"/>
                  </a:ext>
                </a:extLst>
              </p:cNvPr>
              <p:cNvSpPr txBox="1">
                <a:spLocks noRot="1" noChangeAspect="1" noMove="1" noResize="1" noEditPoints="1" noAdjustHandles="1" noChangeArrowheads="1" noChangeShapeType="1" noTextEdit="1"/>
              </p:cNvSpPr>
              <p:nvPr/>
            </p:nvSpPr>
            <p:spPr>
              <a:xfrm>
                <a:off x="401622" y="11120743"/>
                <a:ext cx="6704542" cy="2039666"/>
              </a:xfrm>
              <a:prstGeom prst="rect">
                <a:avLst/>
              </a:prstGeom>
              <a:blipFill>
                <a:blip r:embed="rId3"/>
                <a:stretch>
                  <a:fillRect/>
                </a:stretch>
              </a:blipFill>
            </p:spPr>
            <p:txBody>
              <a:bodyPr/>
              <a:lstStyle/>
              <a:p>
                <a:r>
                  <a:rPr lang="en-EG">
                    <a:noFill/>
                  </a:rPr>
                  <a:t> </a:t>
                </a:r>
              </a:p>
            </p:txBody>
          </p:sp>
        </mc:Fallback>
      </mc:AlternateContent>
      <p:grpSp>
        <p:nvGrpSpPr>
          <p:cNvPr id="28" name="Group 27">
            <a:extLst>
              <a:ext uri="{FF2B5EF4-FFF2-40B4-BE49-F238E27FC236}">
                <a16:creationId xmlns:a16="http://schemas.microsoft.com/office/drawing/2014/main" id="{D71A96F1-CA58-CD42-DB6C-F90EF52381D0}"/>
              </a:ext>
            </a:extLst>
          </p:cNvPr>
          <p:cNvGrpSpPr/>
          <p:nvPr/>
        </p:nvGrpSpPr>
        <p:grpSpPr>
          <a:xfrm>
            <a:off x="392252" y="12847488"/>
            <a:ext cx="6388981" cy="2778996"/>
            <a:chOff x="10301216" y="6719967"/>
            <a:chExt cx="8372548" cy="3564962"/>
          </a:xfrm>
        </p:grpSpPr>
        <p:grpSp>
          <p:nvGrpSpPr>
            <p:cNvPr id="29" name="Group 28">
              <a:extLst>
                <a:ext uri="{FF2B5EF4-FFF2-40B4-BE49-F238E27FC236}">
                  <a16:creationId xmlns:a16="http://schemas.microsoft.com/office/drawing/2014/main" id="{93DA5553-CFE9-338F-9904-340F4B85981E}"/>
                </a:ext>
              </a:extLst>
            </p:cNvPr>
            <p:cNvGrpSpPr/>
            <p:nvPr/>
          </p:nvGrpSpPr>
          <p:grpSpPr>
            <a:xfrm>
              <a:off x="10301216" y="6719967"/>
              <a:ext cx="8372548" cy="2777475"/>
              <a:chOff x="10301215" y="6355980"/>
              <a:chExt cx="9009759" cy="3160805"/>
            </a:xfrm>
          </p:grpSpPr>
          <p:pic>
            <p:nvPicPr>
              <p:cNvPr id="32" name="Picture 31" descr="Chart, pie chart&#10;&#10;Description automatically generated">
                <a:extLst>
                  <a:ext uri="{FF2B5EF4-FFF2-40B4-BE49-F238E27FC236}">
                    <a16:creationId xmlns:a16="http://schemas.microsoft.com/office/drawing/2014/main" id="{3225B03D-49B3-5807-DC6D-A62C72BC06E3}"/>
                  </a:ext>
                </a:extLst>
              </p:cNvPr>
              <p:cNvPicPr>
                <a:picLocks noChangeAspect="1"/>
              </p:cNvPicPr>
              <p:nvPr/>
            </p:nvPicPr>
            <p:blipFill>
              <a:blip/>
              <a:stretch>
                <a:fillRect/>
              </a:stretch>
            </p:blipFill>
            <p:spPr>
              <a:xfrm>
                <a:off x="10301215" y="6355980"/>
                <a:ext cx="3402740" cy="2700333"/>
              </a:xfrm>
              <a:prstGeom prst="rect">
                <a:avLst/>
              </a:prstGeom>
            </p:spPr>
          </p:pic>
          <p:pic>
            <p:nvPicPr>
              <p:cNvPr id="33" name="Picture 32" descr="Chart, bar chart&#10;&#10;Description automatically generated">
                <a:extLst>
                  <a:ext uri="{FF2B5EF4-FFF2-40B4-BE49-F238E27FC236}">
                    <a16:creationId xmlns:a16="http://schemas.microsoft.com/office/drawing/2014/main" id="{4648B41F-5F86-61B0-75EE-263A1AC51962}"/>
                  </a:ext>
                </a:extLst>
              </p:cNvPr>
              <p:cNvPicPr>
                <a:picLocks noChangeAspect="1"/>
              </p:cNvPicPr>
              <p:nvPr/>
            </p:nvPicPr>
            <p:blipFill>
              <a:blip/>
              <a:stretch>
                <a:fillRect/>
              </a:stretch>
            </p:blipFill>
            <p:spPr>
              <a:xfrm>
                <a:off x="15648472" y="6355981"/>
                <a:ext cx="3662502" cy="2700332"/>
              </a:xfrm>
              <a:prstGeom prst="rect">
                <a:avLst/>
              </a:prstGeom>
            </p:spPr>
          </p:pic>
          <p:sp>
            <p:nvSpPr>
              <p:cNvPr id="34" name="TextBox 33">
                <a:extLst>
                  <a:ext uri="{FF2B5EF4-FFF2-40B4-BE49-F238E27FC236}">
                    <a16:creationId xmlns:a16="http://schemas.microsoft.com/office/drawing/2014/main" id="{A00C3005-2DE5-B035-7362-923327E5AECF}"/>
                  </a:ext>
                </a:extLst>
              </p:cNvPr>
              <p:cNvSpPr txBox="1"/>
              <p:nvPr/>
            </p:nvSpPr>
            <p:spPr>
              <a:xfrm>
                <a:off x="16280395" y="9067470"/>
                <a:ext cx="2628091" cy="449315"/>
              </a:xfrm>
              <a:prstGeom prst="rect">
                <a:avLst/>
              </a:prstGeom>
              <a:noFill/>
            </p:spPr>
            <p:txBody>
              <a:bodyPr wrap="square" rtlCol="0">
                <a:spAutoFit/>
              </a:bodyPr>
              <a:lstStyle/>
              <a:p>
                <a:pPr algn="ctr"/>
                <a:r>
                  <a:rPr lang="en-US" sz="1400" i="1" dirty="0">
                    <a:latin typeface="Times New Roman" panose="02020603050405020304" pitchFamily="18" charset="0"/>
                    <a:cs typeface="Times New Roman" panose="02020603050405020304" pitchFamily="18" charset="0"/>
                  </a:rPr>
                  <a:t>Figure 3</a:t>
                </a:r>
              </a:p>
            </p:txBody>
          </p:sp>
          <p:sp>
            <p:nvSpPr>
              <p:cNvPr id="35" name="TextBox 34">
                <a:extLst>
                  <a:ext uri="{FF2B5EF4-FFF2-40B4-BE49-F238E27FC236}">
                    <a16:creationId xmlns:a16="http://schemas.microsoft.com/office/drawing/2014/main" id="{39F2610A-A73B-237D-504F-E8FE6715FEC1}"/>
                  </a:ext>
                </a:extLst>
              </p:cNvPr>
              <p:cNvSpPr txBox="1"/>
              <p:nvPr/>
            </p:nvSpPr>
            <p:spPr>
              <a:xfrm>
                <a:off x="10781649" y="9009082"/>
                <a:ext cx="2628091" cy="449315"/>
              </a:xfrm>
              <a:prstGeom prst="rect">
                <a:avLst/>
              </a:prstGeom>
              <a:noFill/>
            </p:spPr>
            <p:txBody>
              <a:bodyPr wrap="square" rtlCol="0">
                <a:spAutoFit/>
              </a:bodyPr>
              <a:lstStyle/>
              <a:p>
                <a:pPr algn="ctr"/>
                <a:r>
                  <a:rPr lang="en-US" sz="1400" i="1" dirty="0">
                    <a:latin typeface="Times New Roman" panose="02020603050405020304" pitchFamily="18" charset="0"/>
                    <a:cs typeface="Times New Roman" panose="02020603050405020304" pitchFamily="18" charset="0"/>
                  </a:rPr>
                  <a:t>Figure 2</a:t>
                </a:r>
              </a:p>
            </p:txBody>
          </p:sp>
        </p:grpSp>
        <p:pic>
          <p:nvPicPr>
            <p:cNvPr id="30" name="Picture 29">
              <a:extLst>
                <a:ext uri="{FF2B5EF4-FFF2-40B4-BE49-F238E27FC236}">
                  <a16:creationId xmlns:a16="http://schemas.microsoft.com/office/drawing/2014/main" id="{EC692A9D-CB8A-03CF-643E-47C5C0F91A30}"/>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12180727" y="9462350"/>
              <a:ext cx="4501361" cy="439685"/>
            </a:xfrm>
            <a:prstGeom prst="rect">
              <a:avLst/>
            </a:prstGeom>
          </p:spPr>
        </p:pic>
        <p:sp>
          <p:nvSpPr>
            <p:cNvPr id="31" name="TextBox 30">
              <a:extLst>
                <a:ext uri="{FF2B5EF4-FFF2-40B4-BE49-F238E27FC236}">
                  <a16:creationId xmlns:a16="http://schemas.microsoft.com/office/drawing/2014/main" id="{2332C05E-C041-BB9E-908B-0E5900886E04}"/>
                </a:ext>
              </a:extLst>
            </p:cNvPr>
            <p:cNvSpPr txBox="1"/>
            <p:nvPr/>
          </p:nvSpPr>
          <p:spPr>
            <a:xfrm>
              <a:off x="12865991" y="9890105"/>
              <a:ext cx="2442220" cy="394824"/>
            </a:xfrm>
            <a:prstGeom prst="rect">
              <a:avLst/>
            </a:prstGeom>
            <a:noFill/>
          </p:spPr>
          <p:txBody>
            <a:bodyPr wrap="square" rtlCol="0">
              <a:spAutoFit/>
            </a:bodyPr>
            <a:lstStyle/>
            <a:p>
              <a:pPr algn="ctr"/>
              <a:r>
                <a:rPr lang="en-US" sz="1400" i="1" dirty="0">
                  <a:latin typeface="Times New Roman" panose="02020603050405020304" pitchFamily="18" charset="0"/>
                  <a:cs typeface="Times New Roman" panose="02020603050405020304" pitchFamily="18" charset="0"/>
                </a:rPr>
                <a:t>Equation 1</a:t>
              </a:r>
            </a:p>
          </p:txBody>
        </p:sp>
      </p:grpSp>
      <p:sp>
        <p:nvSpPr>
          <p:cNvPr id="36" name="Text Placeholder 11">
            <a:extLst>
              <a:ext uri="{FF2B5EF4-FFF2-40B4-BE49-F238E27FC236}">
                <a16:creationId xmlns:a16="http://schemas.microsoft.com/office/drawing/2014/main" id="{EC7BDABF-2380-6112-CD00-27388889125C}"/>
              </a:ext>
            </a:extLst>
          </p:cNvPr>
          <p:cNvSpPr txBox="1">
            <a:spLocks/>
          </p:cNvSpPr>
          <p:nvPr/>
        </p:nvSpPr>
        <p:spPr>
          <a:xfrm>
            <a:off x="24873540" y="11507799"/>
            <a:ext cx="3732830" cy="450228"/>
          </a:xfrm>
          <a:prstGeom prst="rect">
            <a:avLst/>
          </a:prstGeom>
          <a:no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dirty="0"/>
              <a:t>REFERENCES</a:t>
            </a:r>
          </a:p>
        </p:txBody>
      </p:sp>
      <p:sp>
        <p:nvSpPr>
          <p:cNvPr id="37" name="Text Placeholder 12">
            <a:extLst>
              <a:ext uri="{FF2B5EF4-FFF2-40B4-BE49-F238E27FC236}">
                <a16:creationId xmlns:a16="http://schemas.microsoft.com/office/drawing/2014/main" id="{C31D155E-D1A1-0CDA-C498-E1ADAAD5975D}"/>
              </a:ext>
            </a:extLst>
          </p:cNvPr>
          <p:cNvSpPr txBox="1">
            <a:spLocks/>
          </p:cNvSpPr>
          <p:nvPr/>
        </p:nvSpPr>
        <p:spPr>
          <a:xfrm>
            <a:off x="24347643" y="11865405"/>
            <a:ext cx="4664223" cy="2075060"/>
          </a:xfrm>
          <a:prstGeom prst="rect">
            <a:avLst/>
          </a:prstGeom>
        </p:spPr>
        <p:txBody>
          <a:bodyPr wrap="square" lIns="130622" tIns="130622" rIns="130622" bIns="130622" anchor="t">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just">
              <a:spcBef>
                <a:spcPts val="0"/>
              </a:spcBef>
              <a:spcAft>
                <a:spcPts val="250"/>
              </a:spcAft>
              <a:buSzPts val="800"/>
              <a:tabLst>
                <a:tab pos="228600" algn="l"/>
              </a:tabLst>
            </a:pPr>
            <a:r>
              <a:rPr lang="en-US" sz="1600" dirty="0">
                <a:latin typeface="Times New Roman"/>
                <a:ea typeface="MS Mincho"/>
                <a:cs typeface="Times New Roman"/>
              </a:rPr>
              <a:t>[1] </a:t>
            </a:r>
            <a:r>
              <a:rPr lang="en-US" sz="1600" dirty="0" err="1">
                <a:latin typeface="Times New Roman"/>
                <a:ea typeface="MS Mincho"/>
                <a:cs typeface="Times New Roman"/>
              </a:rPr>
              <a:t>Horea</a:t>
            </a:r>
            <a:r>
              <a:rPr lang="en-US" sz="1600" dirty="0">
                <a:latin typeface="Times New Roman"/>
                <a:ea typeface="MS Mincho"/>
                <a:cs typeface="Times New Roman"/>
              </a:rPr>
              <a:t> Muresan, </a:t>
            </a:r>
            <a:r>
              <a:rPr lang="en-US" sz="1600" dirty="0">
                <a:solidFill>
                  <a:srgbClr val="0563C1"/>
                </a:solidFill>
                <a:latin typeface="Times New Roman"/>
                <a:ea typeface="MS Mincho"/>
                <a:cs typeface="Times New Roman"/>
                <a:hlinkClick r:id="rId4"/>
              </a:rPr>
              <a:t>Mihai Oltean</a:t>
            </a:r>
            <a:r>
              <a:rPr lang="en-US" sz="1600" dirty="0">
                <a:latin typeface="Times New Roman"/>
                <a:ea typeface="MS Mincho"/>
                <a:cs typeface="Times New Roman"/>
              </a:rPr>
              <a:t>, </a:t>
            </a:r>
            <a:r>
              <a:rPr lang="en-US" sz="1600" dirty="0">
                <a:solidFill>
                  <a:srgbClr val="0563C1"/>
                </a:solidFill>
                <a:latin typeface="Times New Roman"/>
                <a:ea typeface="MS Mincho"/>
                <a:cs typeface="Times New Roman"/>
                <a:hlinkClick r:id="rId5"/>
              </a:rPr>
              <a:t>Fruit recognition from images using deep learning</a:t>
            </a:r>
            <a:r>
              <a:rPr lang="en-US" sz="1600" dirty="0">
                <a:latin typeface="Times New Roman"/>
                <a:ea typeface="MS Mincho"/>
                <a:cs typeface="Times New Roman"/>
              </a:rPr>
              <a:t>, Acta Univ. </a:t>
            </a:r>
            <a:r>
              <a:rPr lang="en-US" sz="1600" dirty="0" err="1">
                <a:latin typeface="Times New Roman"/>
                <a:ea typeface="MS Mincho"/>
                <a:cs typeface="Times New Roman"/>
              </a:rPr>
              <a:t>Sapientiae</a:t>
            </a:r>
            <a:r>
              <a:rPr lang="en-US" sz="1600" dirty="0">
                <a:latin typeface="Times New Roman"/>
                <a:ea typeface="MS Mincho"/>
                <a:cs typeface="Times New Roman"/>
              </a:rPr>
              <a:t>, Informatica Vol. 10, Issue 1, pp. 26-42, 2018.</a:t>
            </a:r>
          </a:p>
          <a:p>
            <a:pPr algn="just">
              <a:tabLst>
                <a:tab pos="228600" algn="l"/>
              </a:tabLst>
            </a:pPr>
            <a:r>
              <a:rPr lang="en-US" sz="1600" dirty="0">
                <a:latin typeface="Times New Roman"/>
                <a:ea typeface="MS Mincho"/>
                <a:cs typeface="Times New Roman"/>
              </a:rPr>
              <a:t>[2] Y Mihai </a:t>
            </a:r>
            <a:r>
              <a:rPr lang="en-US" sz="1600" dirty="0" err="1">
                <a:latin typeface="Times New Roman"/>
                <a:ea typeface="MS Mincho"/>
                <a:cs typeface="Times New Roman"/>
              </a:rPr>
              <a:t>Oltean</a:t>
            </a:r>
            <a:r>
              <a:rPr lang="en-US" sz="1600" dirty="0">
                <a:latin typeface="Times New Roman"/>
                <a:ea typeface="MS Mincho"/>
                <a:cs typeface="Times New Roman"/>
              </a:rPr>
              <a:t>. (2018 February). Fruit-360, [2020.05.18.0]. Retrieved 2022.12.04 from </a:t>
            </a:r>
            <a:r>
              <a:rPr lang="en-US" sz="1600" dirty="0" err="1">
                <a:latin typeface="Times New Roman"/>
                <a:ea typeface="MS Mincho"/>
                <a:cs typeface="Times New Roman"/>
              </a:rPr>
              <a:t>kaggle.com</a:t>
            </a:r>
            <a:r>
              <a:rPr lang="en-US" sz="1600" dirty="0">
                <a:latin typeface="Times New Roman"/>
                <a:ea typeface="MS Mincho"/>
                <a:cs typeface="Times New Roman"/>
              </a:rPr>
              <a:t>/datasets/</a:t>
            </a:r>
            <a:r>
              <a:rPr lang="en-US" sz="1600" dirty="0" err="1">
                <a:latin typeface="Times New Roman"/>
                <a:ea typeface="MS Mincho"/>
                <a:cs typeface="Times New Roman"/>
              </a:rPr>
              <a:t>moltean</a:t>
            </a:r>
            <a:r>
              <a:rPr lang="en-US" sz="1600" dirty="0">
                <a:latin typeface="Times New Roman"/>
                <a:ea typeface="MS Mincho"/>
                <a:cs typeface="Times New Roman"/>
              </a:rPr>
              <a:t>/fruits</a:t>
            </a:r>
            <a:endParaRPr lang="en-US" dirty="0">
              <a:latin typeface="Times New Roman"/>
              <a:ea typeface="MS Mincho"/>
              <a:cs typeface="Times New Roman"/>
            </a:endParaRPr>
          </a:p>
        </p:txBody>
      </p:sp>
      <p:sp>
        <p:nvSpPr>
          <p:cNvPr id="38" name="Text Placeholder 13">
            <a:extLst>
              <a:ext uri="{FF2B5EF4-FFF2-40B4-BE49-F238E27FC236}">
                <a16:creationId xmlns:a16="http://schemas.microsoft.com/office/drawing/2014/main" id="{47E56F07-2279-4964-2449-58558A14D305}"/>
              </a:ext>
            </a:extLst>
          </p:cNvPr>
          <p:cNvSpPr txBox="1">
            <a:spLocks/>
          </p:cNvSpPr>
          <p:nvPr/>
        </p:nvSpPr>
        <p:spPr>
          <a:xfrm>
            <a:off x="24713513" y="13977943"/>
            <a:ext cx="3989773" cy="450228"/>
          </a:xfrm>
          <a:prstGeom prst="rect">
            <a:avLst/>
          </a:prstGeom>
          <a:no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a:t>ACKNOWLEDGMENT</a:t>
            </a:r>
          </a:p>
        </p:txBody>
      </p:sp>
      <p:sp>
        <p:nvSpPr>
          <p:cNvPr id="39" name="Text Placeholder 14">
            <a:extLst>
              <a:ext uri="{FF2B5EF4-FFF2-40B4-BE49-F238E27FC236}">
                <a16:creationId xmlns:a16="http://schemas.microsoft.com/office/drawing/2014/main" id="{01B6140D-F582-EC0F-88F9-2636AA52DEEC}"/>
              </a:ext>
            </a:extLst>
          </p:cNvPr>
          <p:cNvSpPr txBox="1">
            <a:spLocks/>
          </p:cNvSpPr>
          <p:nvPr/>
        </p:nvSpPr>
        <p:spPr>
          <a:xfrm>
            <a:off x="24417065" y="14303430"/>
            <a:ext cx="4557722" cy="1470279"/>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just"/>
            <a:r>
              <a:rPr lang="en-US" sz="1600" spc="-5">
                <a:ea typeface="SimSun" panose="02010600030101010101" pitchFamily="2" charset="-122"/>
              </a:rPr>
              <a:t>We thank Dr. </a:t>
            </a:r>
            <a:r>
              <a:rPr lang="en-US" sz="1600" spc="-5" err="1">
                <a:ea typeface="SimSun" panose="02010600030101010101" pitchFamily="2" charset="-122"/>
              </a:rPr>
              <a:t>Nourhan</a:t>
            </a:r>
            <a:r>
              <a:rPr lang="en-US" sz="1600" spc="-5">
                <a:ea typeface="SimSun" panose="02010600030101010101" pitchFamily="2" charset="-122"/>
              </a:rPr>
              <a:t> Mohamed Zayed (Ain Shams University) and Eng. Mahmoud Soheil (Ain Shams University) </a:t>
            </a:r>
            <a:r>
              <a:rPr lang="en-US" sz="1600" spc="-5" err="1">
                <a:ea typeface="SimSun" panose="02010600030101010101" pitchFamily="2" charset="-122"/>
              </a:rPr>
              <a:t>fo</a:t>
            </a:r>
            <a:r>
              <a:rPr lang="en-US" sz="1600" spc="-5">
                <a:ea typeface="SimSun" panose="02010600030101010101" pitchFamily="2" charset="-122"/>
              </a:rPr>
              <a:t> their guidance and assistance in understanding essential data mining techniques</a:t>
            </a:r>
            <a:r>
              <a:rPr lang="x-none" sz="1600" spc="-5">
                <a:ea typeface="SimSun" panose="02010600030101010101" pitchFamily="2" charset="-122"/>
              </a:rPr>
              <a:t>. </a:t>
            </a:r>
            <a:endParaRPr lang="en-US" sz="1600" spc="-5">
              <a:ea typeface="SimSun" panose="02010600030101010101" pitchFamily="2" charset="-122"/>
            </a:endParaRPr>
          </a:p>
          <a:p>
            <a:pPr algn="just"/>
            <a:endParaRPr lang="en-US" sz="1200"/>
          </a:p>
        </p:txBody>
      </p:sp>
      <p:grpSp>
        <p:nvGrpSpPr>
          <p:cNvPr id="26" name="Group 25">
            <a:extLst>
              <a:ext uri="{FF2B5EF4-FFF2-40B4-BE49-F238E27FC236}">
                <a16:creationId xmlns:a16="http://schemas.microsoft.com/office/drawing/2014/main" id="{74C83B05-C69B-FAAF-75BC-7A3E27C69DCC}"/>
              </a:ext>
            </a:extLst>
          </p:cNvPr>
          <p:cNvGrpSpPr/>
          <p:nvPr/>
        </p:nvGrpSpPr>
        <p:grpSpPr>
          <a:xfrm>
            <a:off x="9086772" y="9956260"/>
            <a:ext cx="3937631" cy="1977606"/>
            <a:chOff x="8384829" y="9368527"/>
            <a:chExt cx="4848517" cy="2435084"/>
          </a:xfrm>
        </p:grpSpPr>
        <p:pic>
          <p:nvPicPr>
            <p:cNvPr id="41" name="Picture 40" descr="PyTorch K-Fold Cross-Validation using Dataloader and Sklearn - Knowledge  Transfer">
              <a:extLst>
                <a:ext uri="{FF2B5EF4-FFF2-40B4-BE49-F238E27FC236}">
                  <a16:creationId xmlns:a16="http://schemas.microsoft.com/office/drawing/2014/main" id="{F1409B05-8720-43F0-D0A3-7BBB82F1F611}"/>
                </a:ext>
              </a:extLst>
            </p:cNvPr>
            <p:cNvPicPr>
              <a:picLocks noChangeAspect="1"/>
            </p:cNvPicPr>
            <p:nvPr/>
          </p:nvPicPr>
          <p:blipFill rotWithShape="1">
            <a:blip cstate="print">
              <a:duotone>
                <a:schemeClr val="accent1">
                  <a:shade val="45000"/>
                  <a:satMod val="135000"/>
                </a:schemeClr>
                <a:prstClr val="white"/>
              </a:duotone>
              <a:extLst>
                <a:ext uri="{28A0092B-C50C-407E-A947-70E740481C1C}">
                  <a14:useLocalDpi xmlns:a14="http://schemas.microsoft.com/office/drawing/2010/main" val="0"/>
                </a:ext>
              </a:extLst>
            </a:blip>
            <a:srcRect r="1557"/>
            <a:stretch/>
          </p:blipFill>
          <p:spPr bwMode="auto">
            <a:xfrm>
              <a:off x="8384829" y="9368527"/>
              <a:ext cx="1954267" cy="2128487"/>
            </a:xfrm>
            <a:prstGeom prst="rect">
              <a:avLst/>
            </a:prstGeom>
            <a:noFill/>
            <a:ln>
              <a:noFill/>
            </a:ln>
            <a:extLst>
              <a:ext uri="{53640926-AAD7-44D8-BBD7-CCE9431645EC}">
                <a14:shadowObscured xmlns:a14="http://schemas.microsoft.com/office/drawing/2010/main"/>
              </a:ext>
            </a:extLst>
          </p:spPr>
        </p:pic>
        <p:sp>
          <p:nvSpPr>
            <p:cNvPr id="42" name="TextBox 41">
              <a:extLst>
                <a:ext uri="{FF2B5EF4-FFF2-40B4-BE49-F238E27FC236}">
                  <a16:creationId xmlns:a16="http://schemas.microsoft.com/office/drawing/2014/main" id="{9D079A62-BB67-2E43-2649-1B86D7895278}"/>
                </a:ext>
              </a:extLst>
            </p:cNvPr>
            <p:cNvSpPr txBox="1"/>
            <p:nvPr/>
          </p:nvSpPr>
          <p:spPr>
            <a:xfrm>
              <a:off x="8421929" y="11495834"/>
              <a:ext cx="1955672" cy="307777"/>
            </a:xfrm>
            <a:prstGeom prst="rect">
              <a:avLst/>
            </a:prstGeom>
            <a:noFill/>
          </p:spPr>
          <p:txBody>
            <a:bodyPr wrap="square" rtlCol="0">
              <a:spAutoFit/>
            </a:bodyPr>
            <a:lstStyle/>
            <a:p>
              <a:pPr algn="ctr"/>
              <a:r>
                <a:rPr lang="en-US" sz="1400" i="1" dirty="0">
                  <a:latin typeface="Times New Roman" panose="02020603050405020304" pitchFamily="18" charset="0"/>
                  <a:cs typeface="Times New Roman" panose="02020603050405020304" pitchFamily="18" charset="0"/>
                </a:rPr>
                <a:t>Figure 4</a:t>
              </a:r>
            </a:p>
          </p:txBody>
        </p:sp>
        <p:pic>
          <p:nvPicPr>
            <p:cNvPr id="43" name="Picture 42" descr="Cross-Validation: K Fold vs Monte Carlo | by Rebecca Patro | Towards Data  Science">
              <a:extLst>
                <a:ext uri="{FF2B5EF4-FFF2-40B4-BE49-F238E27FC236}">
                  <a16:creationId xmlns:a16="http://schemas.microsoft.com/office/drawing/2014/main" id="{92543336-C63D-917C-92C9-FD86811E1969}"/>
                </a:ext>
              </a:extLst>
            </p:cNvPr>
            <p:cNvPicPr>
              <a:picLocks noChangeAspect="1"/>
            </p:cNvPicPr>
            <p:nvPr/>
          </p:nvPicPr>
          <p:blipFill rotWithShape="1">
            <a:blip>
              <a:extLst>
                <a:ext uri="{28A0092B-C50C-407E-A947-70E740481C1C}">
                  <a14:useLocalDpi xmlns:a14="http://schemas.microsoft.com/office/drawing/2010/main" val="0"/>
                </a:ext>
              </a:extLst>
            </a:blip>
            <a:srcRect l="81532" t="43640" b="40164"/>
            <a:stretch/>
          </p:blipFill>
          <p:spPr bwMode="auto">
            <a:xfrm>
              <a:off x="10996377" y="9859188"/>
              <a:ext cx="2236969" cy="878391"/>
            </a:xfrm>
            <a:prstGeom prst="rect">
              <a:avLst/>
            </a:prstGeom>
            <a:noFill/>
            <a:ln>
              <a:noFill/>
            </a:ln>
            <a:extLst>
              <a:ext uri="{53640926-AAD7-44D8-BBD7-CCE9431645EC}">
                <a14:shadowObscured xmlns:a14="http://schemas.microsoft.com/office/drawing/2010/main"/>
              </a:ext>
            </a:extLst>
          </p:spPr>
        </p:pic>
        <p:sp>
          <p:nvSpPr>
            <p:cNvPr id="44" name="TextBox 43">
              <a:extLst>
                <a:ext uri="{FF2B5EF4-FFF2-40B4-BE49-F238E27FC236}">
                  <a16:creationId xmlns:a16="http://schemas.microsoft.com/office/drawing/2014/main" id="{C33CAE0D-C610-ECC1-B657-8290BBAFA063}"/>
                </a:ext>
              </a:extLst>
            </p:cNvPr>
            <p:cNvSpPr txBox="1"/>
            <p:nvPr/>
          </p:nvSpPr>
          <p:spPr>
            <a:xfrm>
              <a:off x="11182847" y="10824582"/>
              <a:ext cx="1955673" cy="378975"/>
            </a:xfrm>
            <a:prstGeom prst="rect">
              <a:avLst/>
            </a:prstGeom>
            <a:noFill/>
          </p:spPr>
          <p:txBody>
            <a:bodyPr wrap="square" rtlCol="0">
              <a:spAutoFit/>
            </a:bodyPr>
            <a:lstStyle/>
            <a:p>
              <a:pPr algn="ctr"/>
              <a:r>
                <a:rPr lang="en-US" sz="1400" i="1" dirty="0">
                  <a:latin typeface="Times New Roman" panose="02020603050405020304" pitchFamily="18" charset="0"/>
                  <a:cs typeface="Times New Roman" panose="02020603050405020304" pitchFamily="18" charset="0"/>
                </a:rPr>
                <a:t>Equation 2</a:t>
              </a:r>
            </a:p>
          </p:txBody>
        </p:sp>
      </p:grpSp>
      <p:grpSp>
        <p:nvGrpSpPr>
          <p:cNvPr id="24" name="Group 23">
            <a:extLst>
              <a:ext uri="{FF2B5EF4-FFF2-40B4-BE49-F238E27FC236}">
                <a16:creationId xmlns:a16="http://schemas.microsoft.com/office/drawing/2014/main" id="{F003ECD6-CB1C-28D8-0480-0B11BC13F6E9}"/>
              </a:ext>
            </a:extLst>
          </p:cNvPr>
          <p:cNvGrpSpPr/>
          <p:nvPr/>
        </p:nvGrpSpPr>
        <p:grpSpPr>
          <a:xfrm>
            <a:off x="8268574" y="13522707"/>
            <a:ext cx="5733519" cy="2051360"/>
            <a:chOff x="7912974" y="13724527"/>
            <a:chExt cx="5733519" cy="2051360"/>
          </a:xfrm>
        </p:grpSpPr>
        <p:pic>
          <p:nvPicPr>
            <p:cNvPr id="2" name="Picture 1" descr="Scatter chart&#10;&#10;Description automatically generated with medium confidence">
              <a:extLst>
                <a:ext uri="{FF2B5EF4-FFF2-40B4-BE49-F238E27FC236}">
                  <a16:creationId xmlns:a16="http://schemas.microsoft.com/office/drawing/2014/main" id="{CD576FA1-A36F-9637-26E5-342C6DD7AED6}"/>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7912974" y="13724527"/>
              <a:ext cx="2505519" cy="1723896"/>
            </a:xfrm>
            <a:prstGeom prst="rect">
              <a:avLst/>
            </a:prstGeom>
          </p:spPr>
        </p:pic>
        <p:pic>
          <p:nvPicPr>
            <p:cNvPr id="3" name="Picture 2" descr="Graphical user interface, chart, table, line chart&#10;&#10;Description automatically generated">
              <a:extLst>
                <a:ext uri="{FF2B5EF4-FFF2-40B4-BE49-F238E27FC236}">
                  <a16:creationId xmlns:a16="http://schemas.microsoft.com/office/drawing/2014/main" id="{5372E66D-8891-859E-F8FC-B16C0FBC088E}"/>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11140974" y="13738942"/>
              <a:ext cx="2505519" cy="1763143"/>
            </a:xfrm>
            <a:prstGeom prst="rect">
              <a:avLst/>
            </a:prstGeom>
          </p:spPr>
        </p:pic>
        <p:sp>
          <p:nvSpPr>
            <p:cNvPr id="11" name="TextBox 10">
              <a:extLst>
                <a:ext uri="{FF2B5EF4-FFF2-40B4-BE49-F238E27FC236}">
                  <a16:creationId xmlns:a16="http://schemas.microsoft.com/office/drawing/2014/main" id="{EEA18930-CB84-20C6-1298-F17D53AD0479}"/>
                </a:ext>
              </a:extLst>
            </p:cNvPr>
            <p:cNvSpPr txBox="1"/>
            <p:nvPr/>
          </p:nvSpPr>
          <p:spPr>
            <a:xfrm>
              <a:off x="8384829" y="15467037"/>
              <a:ext cx="1955673" cy="307777"/>
            </a:xfrm>
            <a:prstGeom prst="rect">
              <a:avLst/>
            </a:prstGeom>
            <a:noFill/>
          </p:spPr>
          <p:txBody>
            <a:bodyPr wrap="square" rtlCol="0">
              <a:spAutoFit/>
            </a:bodyPr>
            <a:lstStyle/>
            <a:p>
              <a:pPr algn="ctr"/>
              <a:r>
                <a:rPr lang="en-US" sz="1400" i="1" dirty="0">
                  <a:latin typeface="Times New Roman" panose="02020603050405020304" pitchFamily="18" charset="0"/>
                  <a:cs typeface="Times New Roman" panose="02020603050405020304" pitchFamily="18" charset="0"/>
                </a:rPr>
                <a:t>Figure 5</a:t>
              </a:r>
            </a:p>
          </p:txBody>
        </p:sp>
        <p:sp>
          <p:nvSpPr>
            <p:cNvPr id="12" name="TextBox 11">
              <a:extLst>
                <a:ext uri="{FF2B5EF4-FFF2-40B4-BE49-F238E27FC236}">
                  <a16:creationId xmlns:a16="http://schemas.microsoft.com/office/drawing/2014/main" id="{3FCE19CB-CABA-91F5-0184-44CC20636E03}"/>
                </a:ext>
              </a:extLst>
            </p:cNvPr>
            <p:cNvSpPr txBox="1"/>
            <p:nvPr/>
          </p:nvSpPr>
          <p:spPr>
            <a:xfrm>
              <a:off x="11491832" y="15468110"/>
              <a:ext cx="1955673" cy="307777"/>
            </a:xfrm>
            <a:prstGeom prst="rect">
              <a:avLst/>
            </a:prstGeom>
            <a:noFill/>
          </p:spPr>
          <p:txBody>
            <a:bodyPr wrap="square" rtlCol="0">
              <a:spAutoFit/>
            </a:bodyPr>
            <a:lstStyle/>
            <a:p>
              <a:pPr algn="ctr"/>
              <a:r>
                <a:rPr lang="en-US" sz="1400" i="1" dirty="0">
                  <a:latin typeface="Times New Roman" panose="02020603050405020304" pitchFamily="18" charset="0"/>
                  <a:cs typeface="Times New Roman" panose="02020603050405020304" pitchFamily="18" charset="0"/>
                </a:rPr>
                <a:t>Figure 6</a:t>
              </a:r>
            </a:p>
          </p:txBody>
        </p:sp>
      </p:grpSp>
      <p:grpSp>
        <p:nvGrpSpPr>
          <p:cNvPr id="50" name="Group 49">
            <a:extLst>
              <a:ext uri="{FF2B5EF4-FFF2-40B4-BE49-F238E27FC236}">
                <a16:creationId xmlns:a16="http://schemas.microsoft.com/office/drawing/2014/main" id="{ACBFF772-F88F-502B-E485-651175EB4B72}"/>
              </a:ext>
            </a:extLst>
          </p:cNvPr>
          <p:cNvGrpSpPr/>
          <p:nvPr/>
        </p:nvGrpSpPr>
        <p:grpSpPr>
          <a:xfrm>
            <a:off x="15333075" y="12999887"/>
            <a:ext cx="5637165" cy="2615935"/>
            <a:chOff x="15763392" y="10184492"/>
            <a:chExt cx="5268639" cy="2324930"/>
          </a:xfrm>
        </p:grpSpPr>
        <p:pic>
          <p:nvPicPr>
            <p:cNvPr id="40" name="Picture 39">
              <a:extLst>
                <a:ext uri="{FF2B5EF4-FFF2-40B4-BE49-F238E27FC236}">
                  <a16:creationId xmlns:a16="http://schemas.microsoft.com/office/drawing/2014/main" id="{828E9E1C-5556-06B3-6E5C-A3E2DA41A006}"/>
                </a:ext>
              </a:extLst>
            </p:cNvPr>
            <p:cNvPicPr>
              <a:picLocks noChangeAspect="1"/>
            </p:cNvPicPr>
            <p:nvPr/>
          </p:nvPicPr>
          <p:blipFill>
            <a:blip/>
            <a:stretch>
              <a:fillRect/>
            </a:stretch>
          </p:blipFill>
          <p:spPr>
            <a:xfrm>
              <a:off x="15763392" y="10184492"/>
              <a:ext cx="5268639" cy="1981424"/>
            </a:xfrm>
            <a:prstGeom prst="rect">
              <a:avLst/>
            </a:prstGeom>
          </p:spPr>
        </p:pic>
        <p:sp>
          <p:nvSpPr>
            <p:cNvPr id="16" name="TextBox 15">
              <a:extLst>
                <a:ext uri="{FF2B5EF4-FFF2-40B4-BE49-F238E27FC236}">
                  <a16:creationId xmlns:a16="http://schemas.microsoft.com/office/drawing/2014/main" id="{07A954E2-6E8F-6DD4-A6E6-6C1BCC6F302E}"/>
                </a:ext>
              </a:extLst>
            </p:cNvPr>
            <p:cNvSpPr txBox="1"/>
            <p:nvPr/>
          </p:nvSpPr>
          <p:spPr>
            <a:xfrm>
              <a:off x="17572029" y="12201645"/>
              <a:ext cx="1955673" cy="307777"/>
            </a:xfrm>
            <a:prstGeom prst="rect">
              <a:avLst/>
            </a:prstGeom>
            <a:noFill/>
          </p:spPr>
          <p:txBody>
            <a:bodyPr wrap="square" rtlCol="0">
              <a:spAutoFit/>
            </a:bodyPr>
            <a:lstStyle/>
            <a:p>
              <a:pPr algn="ctr"/>
              <a:r>
                <a:rPr lang="en-US" sz="1400" i="1">
                  <a:latin typeface="Times New Roman" panose="02020603050405020304" pitchFamily="18" charset="0"/>
                  <a:cs typeface="Times New Roman" panose="02020603050405020304" pitchFamily="18" charset="0"/>
                </a:rPr>
                <a:t>Table 1</a:t>
              </a:r>
            </a:p>
          </p:txBody>
        </p:sp>
      </p:grpSp>
      <p:pic>
        <p:nvPicPr>
          <p:cNvPr id="17" name="Picture 16" descr="Chart&#10;&#10;Description automatically generated">
            <a:extLst>
              <a:ext uri="{FF2B5EF4-FFF2-40B4-BE49-F238E27FC236}">
                <a16:creationId xmlns:a16="http://schemas.microsoft.com/office/drawing/2014/main" id="{B14E4951-B0ED-B293-6026-2825F354698E}"/>
              </a:ext>
            </a:extLst>
          </p:cNvPr>
          <p:cNvPicPr>
            <a:picLocks noChangeAspect="1"/>
          </p:cNvPicPr>
          <p:nvPr/>
        </p:nvPicPr>
        <p:blipFill rotWithShape="1">
          <a:blip/>
          <a:srcRect l="925"/>
          <a:stretch/>
        </p:blipFill>
        <p:spPr bwMode="auto">
          <a:xfrm>
            <a:off x="21168997" y="2921604"/>
            <a:ext cx="2928249" cy="1816062"/>
          </a:xfrm>
          <a:prstGeom prst="rect">
            <a:avLst/>
          </a:prstGeom>
          <a:ln>
            <a:noFill/>
          </a:ln>
          <a:extLst>
            <a:ext uri="{53640926-AAD7-44D8-BBD7-CCE9431645EC}">
              <a14:shadowObscured xmlns:a14="http://schemas.microsoft.com/office/drawing/2010/main"/>
            </a:ext>
          </a:extLst>
        </p:spPr>
      </p:pic>
      <p:pic>
        <p:nvPicPr>
          <p:cNvPr id="18" name="Picture 17" descr="Chart, line chart, scatter chart&#10;&#10;Description automatically generated">
            <a:extLst>
              <a:ext uri="{FF2B5EF4-FFF2-40B4-BE49-F238E27FC236}">
                <a16:creationId xmlns:a16="http://schemas.microsoft.com/office/drawing/2014/main" id="{ED27D8C9-558E-8243-FD3C-A2E9DD66DE64}"/>
              </a:ext>
            </a:extLst>
          </p:cNvPr>
          <p:cNvPicPr>
            <a:picLocks noChangeAspect="1"/>
          </p:cNvPicPr>
          <p:nvPr/>
        </p:nvPicPr>
        <p:blipFill>
          <a:blip>
            <a:extLst>
              <a:ext uri="{28A0092B-C50C-407E-A947-70E740481C1C}">
                <a14:useLocalDpi xmlns:a14="http://schemas.microsoft.com/office/drawing/2010/main" val="0"/>
              </a:ext>
            </a:extLst>
          </a:blip>
          <a:srcRect/>
          <a:stretch>
            <a:fillRect/>
          </a:stretch>
        </p:blipFill>
        <p:spPr bwMode="auto">
          <a:xfrm>
            <a:off x="21326977" y="5089814"/>
            <a:ext cx="2917457" cy="1710471"/>
          </a:xfrm>
          <a:prstGeom prst="rect">
            <a:avLst/>
          </a:prstGeom>
          <a:noFill/>
          <a:ln>
            <a:noFill/>
          </a:ln>
        </p:spPr>
      </p:pic>
      <p:sp>
        <p:nvSpPr>
          <p:cNvPr id="46" name="TextBox 45">
            <a:extLst>
              <a:ext uri="{FF2B5EF4-FFF2-40B4-BE49-F238E27FC236}">
                <a16:creationId xmlns:a16="http://schemas.microsoft.com/office/drawing/2014/main" id="{5612EB6A-72F7-AD32-A54F-395426D6E9E5}"/>
              </a:ext>
            </a:extLst>
          </p:cNvPr>
          <p:cNvSpPr txBox="1"/>
          <p:nvPr/>
        </p:nvSpPr>
        <p:spPr>
          <a:xfrm>
            <a:off x="21923896" y="4704667"/>
            <a:ext cx="1846524" cy="307777"/>
          </a:xfrm>
          <a:prstGeom prst="rect">
            <a:avLst/>
          </a:prstGeom>
          <a:noFill/>
        </p:spPr>
        <p:txBody>
          <a:bodyPr wrap="square" rtlCol="0">
            <a:spAutoFit/>
          </a:bodyPr>
          <a:lstStyle/>
          <a:p>
            <a:pPr algn="ctr"/>
            <a:r>
              <a:rPr lang="en-US" sz="1400" i="1" dirty="0">
                <a:latin typeface="Times New Roman" panose="02020603050405020304" pitchFamily="18" charset="0"/>
                <a:cs typeface="Times New Roman" panose="02020603050405020304" pitchFamily="18" charset="0"/>
              </a:rPr>
              <a:t>Figure 7</a:t>
            </a:r>
          </a:p>
        </p:txBody>
      </p:sp>
      <p:sp>
        <p:nvSpPr>
          <p:cNvPr id="47" name="TextBox 46">
            <a:extLst>
              <a:ext uri="{FF2B5EF4-FFF2-40B4-BE49-F238E27FC236}">
                <a16:creationId xmlns:a16="http://schemas.microsoft.com/office/drawing/2014/main" id="{A6FC1E78-0352-D565-49EC-F6BB0D6A3D85}"/>
              </a:ext>
            </a:extLst>
          </p:cNvPr>
          <p:cNvSpPr txBox="1"/>
          <p:nvPr/>
        </p:nvSpPr>
        <p:spPr>
          <a:xfrm>
            <a:off x="21862443" y="6924315"/>
            <a:ext cx="1846524" cy="307777"/>
          </a:xfrm>
          <a:prstGeom prst="rect">
            <a:avLst/>
          </a:prstGeom>
          <a:noFill/>
        </p:spPr>
        <p:txBody>
          <a:bodyPr wrap="square" rtlCol="0">
            <a:spAutoFit/>
          </a:bodyPr>
          <a:lstStyle/>
          <a:p>
            <a:pPr algn="ctr"/>
            <a:r>
              <a:rPr lang="en-US" sz="1400" i="1" dirty="0">
                <a:latin typeface="Times New Roman" panose="02020603050405020304" pitchFamily="18" charset="0"/>
                <a:cs typeface="Times New Roman" panose="02020603050405020304" pitchFamily="18" charset="0"/>
              </a:rPr>
              <a:t>Figure 8</a:t>
            </a:r>
          </a:p>
        </p:txBody>
      </p:sp>
      <p:grpSp>
        <p:nvGrpSpPr>
          <p:cNvPr id="53" name="Group 52">
            <a:extLst>
              <a:ext uri="{FF2B5EF4-FFF2-40B4-BE49-F238E27FC236}">
                <a16:creationId xmlns:a16="http://schemas.microsoft.com/office/drawing/2014/main" id="{0303B558-702A-D978-BC89-BE821C98B14E}"/>
              </a:ext>
            </a:extLst>
          </p:cNvPr>
          <p:cNvGrpSpPr/>
          <p:nvPr/>
        </p:nvGrpSpPr>
        <p:grpSpPr>
          <a:xfrm>
            <a:off x="21381511" y="10024326"/>
            <a:ext cx="2725153" cy="2353320"/>
            <a:chOff x="16575019" y="9843968"/>
            <a:chExt cx="2329672" cy="1872324"/>
          </a:xfrm>
        </p:grpSpPr>
        <p:pic>
          <p:nvPicPr>
            <p:cNvPr id="49" name="Picture 48" descr="Chart, line chart&#10;&#10;Description automatically generated">
              <a:extLst>
                <a:ext uri="{FF2B5EF4-FFF2-40B4-BE49-F238E27FC236}">
                  <a16:creationId xmlns:a16="http://schemas.microsoft.com/office/drawing/2014/main" id="{22B119E6-FE6C-AB47-8F3E-27FC69FA8068}"/>
                </a:ext>
              </a:extLst>
            </p:cNvPr>
            <p:cNvPicPr>
              <a:picLocks noChangeAspect="1"/>
            </p:cNvPicPr>
            <p:nvPr/>
          </p:nvPicPr>
          <p:blipFill>
            <a:blip/>
            <a:stretch>
              <a:fillRect/>
            </a:stretch>
          </p:blipFill>
          <p:spPr>
            <a:xfrm>
              <a:off x="16575019" y="9843968"/>
              <a:ext cx="2329672" cy="1695308"/>
            </a:xfrm>
            <a:prstGeom prst="rect">
              <a:avLst/>
            </a:prstGeom>
          </p:spPr>
        </p:pic>
        <p:sp>
          <p:nvSpPr>
            <p:cNvPr id="52" name="TextBox 51">
              <a:extLst>
                <a:ext uri="{FF2B5EF4-FFF2-40B4-BE49-F238E27FC236}">
                  <a16:creationId xmlns:a16="http://schemas.microsoft.com/office/drawing/2014/main" id="{404420F8-5033-0A70-DE08-D967EF57ED7A}"/>
                </a:ext>
              </a:extLst>
            </p:cNvPr>
            <p:cNvSpPr txBox="1"/>
            <p:nvPr/>
          </p:nvSpPr>
          <p:spPr>
            <a:xfrm>
              <a:off x="16894559" y="11471422"/>
              <a:ext cx="1846524" cy="244870"/>
            </a:xfrm>
            <a:prstGeom prst="rect">
              <a:avLst/>
            </a:prstGeom>
            <a:noFill/>
          </p:spPr>
          <p:txBody>
            <a:bodyPr wrap="square" rtlCol="0">
              <a:spAutoFit/>
            </a:bodyPr>
            <a:lstStyle/>
            <a:p>
              <a:pPr algn="ctr"/>
              <a:r>
                <a:rPr lang="en-US" sz="1400" i="1" dirty="0">
                  <a:latin typeface="Times New Roman" panose="02020603050405020304" pitchFamily="18" charset="0"/>
                  <a:cs typeface="Times New Roman" panose="02020603050405020304" pitchFamily="18" charset="0"/>
                </a:rPr>
                <a:t>Figure 10</a:t>
              </a:r>
            </a:p>
          </p:txBody>
        </p:sp>
      </p:grpSp>
      <p:sp>
        <p:nvSpPr>
          <p:cNvPr id="55" name="TextBox 54">
            <a:extLst>
              <a:ext uri="{FF2B5EF4-FFF2-40B4-BE49-F238E27FC236}">
                <a16:creationId xmlns:a16="http://schemas.microsoft.com/office/drawing/2014/main" id="{9BED51DF-47D4-A2B4-E5A6-A9896652D6D3}"/>
              </a:ext>
            </a:extLst>
          </p:cNvPr>
          <p:cNvSpPr txBox="1"/>
          <p:nvPr/>
        </p:nvSpPr>
        <p:spPr>
          <a:xfrm>
            <a:off x="15281199" y="2662708"/>
            <a:ext cx="5849096" cy="11015323"/>
          </a:xfrm>
          <a:prstGeom prst="rect">
            <a:avLst/>
          </a:prstGeom>
          <a:noFill/>
        </p:spPr>
        <p:txBody>
          <a:bodyPr wrap="square" lIns="91440" tIns="45720" rIns="91440" bIns="45720" rtlCol="0" anchor="t">
            <a:spAutoFit/>
          </a:bodyPr>
          <a:lstStyle/>
          <a:p>
            <a:pPr indent="182880" algn="just" defTabSz="2675223">
              <a:lnSpc>
                <a:spcPct val="95000"/>
              </a:lnSpc>
              <a:spcAft>
                <a:spcPts val="600"/>
              </a:spcAft>
              <a:tabLst>
                <a:tab pos="182880" algn="l"/>
              </a:tabLst>
            </a:pPr>
            <a:r>
              <a:rPr lang="en-US" sz="1600" dirty="0">
                <a:latin typeface="Times New Roman" panose="02020603050405020304" pitchFamily="18" charset="0"/>
                <a:ea typeface="SimSun" panose="02010600030101010101" pitchFamily="2" charset="-122"/>
                <a:cs typeface="Times New Roman" panose="02020603050405020304" pitchFamily="18" charset="0"/>
              </a:rPr>
              <a:t>This led to using principal component values from 10-100 which resulted in 56.6% maximum accuracy at 42 principal components in 7 minutes and 47 seconds as shown in figure 7. Results without PCA are shown in table 1.</a:t>
            </a:r>
            <a:endParaRPr lang="en-US" sz="1600" spc="-5" dirty="0">
              <a:solidFill>
                <a:schemeClr val="accent5">
                  <a:lumMod val="50000"/>
                </a:schemeClr>
              </a:solidFill>
              <a:latin typeface="Times New Roman" panose="02020603050405020304" pitchFamily="18" charset="0"/>
              <a:ea typeface="SimSun"/>
              <a:cs typeface="Times New Roman" panose="02020603050405020304" pitchFamily="18" charset="0"/>
            </a:endParaRPr>
          </a:p>
          <a:p>
            <a:pPr indent="182880" algn="just" defTabSz="2675223">
              <a:lnSpc>
                <a:spcPct val="95000"/>
              </a:lnSpc>
              <a:spcAft>
                <a:spcPts val="600"/>
              </a:spcAft>
              <a:tabLst>
                <a:tab pos="182880" algn="l"/>
              </a:tabLst>
            </a:pPr>
            <a:r>
              <a:rPr lang="en-US" sz="1600" spc="-5" dirty="0">
                <a:solidFill>
                  <a:schemeClr val="accent5">
                    <a:lumMod val="50000"/>
                  </a:schemeClr>
                </a:solidFill>
                <a:latin typeface="Times New Roman"/>
                <a:ea typeface="SimSun"/>
                <a:cs typeface="Times New Roman"/>
              </a:rPr>
              <a:t>Next up, SVM with RBF kernel, where the decision hyperplane is described with centers and standard deviations unlike the previous SVM. By applying PCA on the training dataset with 2 principal components, it results in 88% accuracy in 7.3 seconds, and the decision hyperplane concluded is shown in figure 8. Since results are less accurate that linear SVM, we try using principal components ranging 1-100, and calculate the accuracy for every principal component, which is plotted into a graph, seen in figure 9. Now removing PCA from the equation, the dataset results in 96.8% accuracy consuming 17 seconds for training and testing. Using one of them depends on whether your application is time critical or not.</a:t>
            </a:r>
            <a:endParaRPr lang="en-US" sz="1600" spc="-5" dirty="0">
              <a:solidFill>
                <a:schemeClr val="accent5">
                  <a:lumMod val="50000"/>
                </a:schemeClr>
              </a:solidFill>
              <a:latin typeface="Times New Roman" panose="02020603050405020304" pitchFamily="18" charset="0"/>
              <a:ea typeface="SimSun" panose="02010600030101010101" pitchFamily="2" charset="-122"/>
              <a:cs typeface="Times New Roman" panose="02020603050405020304" pitchFamily="18" charset="0"/>
            </a:endParaRPr>
          </a:p>
          <a:p>
            <a:pPr indent="182880" algn="just" defTabSz="2675223">
              <a:lnSpc>
                <a:spcPct val="95000"/>
              </a:lnSpc>
              <a:spcAft>
                <a:spcPts val="600"/>
              </a:spcAft>
              <a:tabLst>
                <a:tab pos="182880" algn="l"/>
              </a:tabLst>
            </a:pPr>
            <a:r>
              <a:rPr lang="en-US" sz="1600" spc="-5" dirty="0">
                <a:solidFill>
                  <a:schemeClr val="accent5">
                    <a:lumMod val="50000"/>
                  </a:schemeClr>
                </a:solidFill>
                <a:latin typeface="Times New Roman"/>
                <a:ea typeface="SimSun"/>
                <a:cs typeface="Times New Roman"/>
              </a:rPr>
              <a:t>Our third applied technique is KNN, which consumes most of its time in the testing phase, since it calculates the distance from the data to each of the training point, chooses the closest K points, and decides the class. With PCA applied, the maximum accuracy achieved is 93.05% with 9 principal components, and 13 nearest neighbors, which consume 0.5 seconds to train and test the datasets. For visualization, head to figure 10 which shows a sample decision boundary with 2 PCs and 2-NN. However, without using PCA, The KNN algorithm is trained by the entire dataset of 10,000 dimensions while changing the number of the nearest neighbors. As the number of nearest neighbors increase the accuracy decreases as figure 10 shows, this is due to overfitting, as the algorithm doesn’t learn from the training dataset anymore. A range of the nearest neighbors is used from 1-150 to train and test. The maximum accuracy is 97.9% with 3 nearest neighbors. With 3 neighbors, it reaches the accuracy in only 0.4 seconds. </a:t>
            </a:r>
          </a:p>
          <a:p>
            <a:pPr indent="182880" algn="just" defTabSz="2675223">
              <a:lnSpc>
                <a:spcPct val="95000"/>
              </a:lnSpc>
              <a:spcAft>
                <a:spcPts val="600"/>
              </a:spcAft>
              <a:tabLst>
                <a:tab pos="182880" algn="l"/>
              </a:tabLst>
            </a:pPr>
            <a:r>
              <a:rPr lang="en-US" sz="1600" spc="-5" dirty="0">
                <a:solidFill>
                  <a:schemeClr val="accent5">
                    <a:lumMod val="50000"/>
                  </a:schemeClr>
                </a:solidFill>
                <a:latin typeface="Times New Roman"/>
                <a:ea typeface="SimSun"/>
                <a:cs typeface="Times New Roman"/>
              </a:rPr>
              <a:t>Lastly, the decision tree, which is an algorithms of low bias yet high variance, a small change in the input would change the output greatly. After applying PCA with a range of 1-100, we notice in figure 11 that using a greater number of principal components does not increase accuracy, however, it dramatically decreases it while reaching a maximum accuracy of 88.8% in 0.3 secs at 3 principal components and tree of 22 depth. On the other hand, when discarding the PCA, The maximum accuracy reached is 97.5% with maximum depth of 7 levels consuming 1.7 seconds. To sum up, by using PCA, the time consumed is on the depth of the decision tree, 22 levels, while without using PCA the time consumed is d</a:t>
            </a:r>
            <a:r>
              <a:rPr lang="en-US" sz="1600" dirty="0">
                <a:effectLst/>
                <a:latin typeface="Times New Roman"/>
                <a:ea typeface="SimSun"/>
                <a:cs typeface="Times New Roman"/>
              </a:rPr>
              <a:t>ue to the large number of features, which are 10,000.</a:t>
            </a:r>
            <a:r>
              <a:rPr lang="en-US" sz="1600" dirty="0">
                <a:latin typeface="Times New Roman"/>
                <a:ea typeface="SimSun"/>
                <a:cs typeface="Times New Roman"/>
              </a:rPr>
              <a:t> </a:t>
            </a:r>
            <a:endParaRPr lang="en-US" sz="1600" dirty="0">
              <a:latin typeface="Times New Roman" panose="02020603050405020304" pitchFamily="18" charset="0"/>
              <a:ea typeface="SimSun" panose="02010600030101010101" pitchFamily="2" charset="-122"/>
              <a:cs typeface="Times New Roman" panose="02020603050405020304" pitchFamily="18" charset="0"/>
            </a:endParaRPr>
          </a:p>
          <a:p>
            <a:pPr algn="just"/>
            <a:endParaRPr lang="en-US" sz="1600" dirty="0">
              <a:latin typeface="Times New Roman" panose="02020603050405020304" pitchFamily="18" charset="0"/>
              <a:ea typeface="Tahoma" panose="020B0604030504040204" pitchFamily="34" charset="0"/>
              <a:cs typeface="Times New Roman" panose="02020603050405020304" pitchFamily="18" charset="0"/>
            </a:endParaRPr>
          </a:p>
        </p:txBody>
      </p:sp>
      <p:grpSp>
        <p:nvGrpSpPr>
          <p:cNvPr id="57" name="Group 56">
            <a:extLst>
              <a:ext uri="{FF2B5EF4-FFF2-40B4-BE49-F238E27FC236}">
                <a16:creationId xmlns:a16="http://schemas.microsoft.com/office/drawing/2014/main" id="{D92DE87A-677B-916B-58CF-96D5AFE873F7}"/>
              </a:ext>
            </a:extLst>
          </p:cNvPr>
          <p:cNvGrpSpPr/>
          <p:nvPr/>
        </p:nvGrpSpPr>
        <p:grpSpPr>
          <a:xfrm>
            <a:off x="21431843" y="12758103"/>
            <a:ext cx="2787922" cy="2194798"/>
            <a:chOff x="16442088" y="11832752"/>
            <a:chExt cx="2537170" cy="2090077"/>
          </a:xfrm>
        </p:grpSpPr>
        <p:pic>
          <p:nvPicPr>
            <p:cNvPr id="54" name="Picture 53">
              <a:extLst>
                <a:ext uri="{FF2B5EF4-FFF2-40B4-BE49-F238E27FC236}">
                  <a16:creationId xmlns:a16="http://schemas.microsoft.com/office/drawing/2014/main" id="{105C9DDE-CF04-01EB-9943-318A9B056AD0}"/>
                </a:ext>
              </a:extLst>
            </p:cNvPr>
            <p:cNvPicPr>
              <a:picLocks noChangeAspect="1"/>
            </p:cNvPicPr>
            <p:nvPr/>
          </p:nvPicPr>
          <p:blipFill>
            <a:blip cstate="print">
              <a:extLst>
                <a:ext uri="{28A0092B-C50C-407E-A947-70E740481C1C}">
                  <a14:useLocalDpi xmlns:a14="http://schemas.microsoft.com/office/drawing/2010/main" val="0"/>
                </a:ext>
              </a:extLst>
            </a:blip>
            <a:srcRect/>
            <a:stretch>
              <a:fillRect/>
            </a:stretch>
          </p:blipFill>
          <p:spPr bwMode="auto">
            <a:xfrm>
              <a:off x="16442088" y="11832752"/>
              <a:ext cx="2537170" cy="1816063"/>
            </a:xfrm>
            <a:prstGeom prst="rect">
              <a:avLst/>
            </a:prstGeom>
            <a:noFill/>
            <a:ln>
              <a:noFill/>
            </a:ln>
          </p:spPr>
        </p:pic>
        <p:sp>
          <p:nvSpPr>
            <p:cNvPr id="56" name="TextBox 55">
              <a:extLst>
                <a:ext uri="{FF2B5EF4-FFF2-40B4-BE49-F238E27FC236}">
                  <a16:creationId xmlns:a16="http://schemas.microsoft.com/office/drawing/2014/main" id="{F9CE2666-4E28-1ED7-02D7-439211AB62AE}"/>
                </a:ext>
              </a:extLst>
            </p:cNvPr>
            <p:cNvSpPr txBox="1"/>
            <p:nvPr/>
          </p:nvSpPr>
          <p:spPr>
            <a:xfrm>
              <a:off x="16877324" y="13629737"/>
              <a:ext cx="1773047" cy="293092"/>
            </a:xfrm>
            <a:prstGeom prst="rect">
              <a:avLst/>
            </a:prstGeom>
            <a:noFill/>
          </p:spPr>
          <p:txBody>
            <a:bodyPr wrap="square" rtlCol="0">
              <a:spAutoFit/>
            </a:bodyPr>
            <a:lstStyle/>
            <a:p>
              <a:pPr algn="ctr"/>
              <a:r>
                <a:rPr lang="en-US" sz="1400" i="1" dirty="0">
                  <a:latin typeface="Times New Roman" panose="02020603050405020304" pitchFamily="18" charset="0"/>
                  <a:cs typeface="Times New Roman" panose="02020603050405020304" pitchFamily="18" charset="0"/>
                </a:rPr>
                <a:t>Figure 11</a:t>
              </a:r>
            </a:p>
          </p:txBody>
        </p:sp>
      </p:grpSp>
      <p:pic>
        <p:nvPicPr>
          <p:cNvPr id="58" name="Picture 57" descr="Chart, bar chart&#10;&#10;Description automatically generated">
            <a:extLst>
              <a:ext uri="{FF2B5EF4-FFF2-40B4-BE49-F238E27FC236}">
                <a16:creationId xmlns:a16="http://schemas.microsoft.com/office/drawing/2014/main" id="{13FFF796-1347-E6B8-A6BA-AFA108618490}"/>
              </a:ext>
            </a:extLst>
          </p:cNvPr>
          <p:cNvPicPr>
            <a:picLocks noChangeAspect="1"/>
          </p:cNvPicPr>
          <p:nvPr/>
        </p:nvPicPr>
        <p:blipFill>
          <a:blip/>
          <a:stretch>
            <a:fillRect/>
          </a:stretch>
        </p:blipFill>
        <p:spPr>
          <a:xfrm>
            <a:off x="24564915" y="7770806"/>
            <a:ext cx="4250665" cy="2236273"/>
          </a:xfrm>
          <a:prstGeom prst="rect">
            <a:avLst/>
          </a:prstGeom>
        </p:spPr>
      </p:pic>
      <p:sp>
        <p:nvSpPr>
          <p:cNvPr id="60" name="Text Placeholder 8">
            <a:extLst>
              <a:ext uri="{FF2B5EF4-FFF2-40B4-BE49-F238E27FC236}">
                <a16:creationId xmlns:a16="http://schemas.microsoft.com/office/drawing/2014/main" id="{0CC31978-287B-EE08-7DBE-354D312763B5}"/>
              </a:ext>
            </a:extLst>
          </p:cNvPr>
          <p:cNvSpPr txBox="1">
            <a:spLocks/>
          </p:cNvSpPr>
          <p:nvPr/>
        </p:nvSpPr>
        <p:spPr>
          <a:xfrm>
            <a:off x="24347643" y="2518735"/>
            <a:ext cx="4388248" cy="658824"/>
          </a:xfrm>
          <a:prstGeom prst="rect">
            <a:avLst/>
          </a:prstGeom>
          <a:no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a:t>CONCLUSION</a:t>
            </a:r>
          </a:p>
        </p:txBody>
      </p:sp>
      <p:sp>
        <p:nvSpPr>
          <p:cNvPr id="63" name="TextBox 62">
            <a:extLst>
              <a:ext uri="{FF2B5EF4-FFF2-40B4-BE49-F238E27FC236}">
                <a16:creationId xmlns:a16="http://schemas.microsoft.com/office/drawing/2014/main" id="{0D48996B-B545-5970-960F-473F8A03109F}"/>
              </a:ext>
            </a:extLst>
          </p:cNvPr>
          <p:cNvSpPr txBox="1"/>
          <p:nvPr/>
        </p:nvSpPr>
        <p:spPr>
          <a:xfrm>
            <a:off x="25863792" y="9982370"/>
            <a:ext cx="1678169" cy="307777"/>
          </a:xfrm>
          <a:prstGeom prst="rect">
            <a:avLst/>
          </a:prstGeom>
          <a:noFill/>
        </p:spPr>
        <p:txBody>
          <a:bodyPr wrap="square" rtlCol="0">
            <a:spAutoFit/>
          </a:bodyPr>
          <a:lstStyle/>
          <a:p>
            <a:pPr algn="ctr"/>
            <a:r>
              <a:rPr lang="en-US" sz="1400" i="1" dirty="0">
                <a:latin typeface="Times New Roman" panose="02020603050405020304" pitchFamily="18" charset="0"/>
                <a:cs typeface="Times New Roman" panose="02020603050405020304" pitchFamily="18" charset="0"/>
              </a:rPr>
              <a:t>Figure 12</a:t>
            </a:r>
          </a:p>
        </p:txBody>
      </p:sp>
      <p:grpSp>
        <p:nvGrpSpPr>
          <p:cNvPr id="13" name="Group 12">
            <a:extLst>
              <a:ext uri="{FF2B5EF4-FFF2-40B4-BE49-F238E27FC236}">
                <a16:creationId xmlns:a16="http://schemas.microsoft.com/office/drawing/2014/main" id="{A3205A9B-4206-73D7-82D8-1C97757C8D99}"/>
              </a:ext>
            </a:extLst>
          </p:cNvPr>
          <p:cNvGrpSpPr/>
          <p:nvPr/>
        </p:nvGrpSpPr>
        <p:grpSpPr>
          <a:xfrm>
            <a:off x="21289883" y="7352498"/>
            <a:ext cx="2914022" cy="2134440"/>
            <a:chOff x="21289883" y="7352498"/>
            <a:chExt cx="2914022" cy="2134440"/>
          </a:xfrm>
        </p:grpSpPr>
        <p:pic>
          <p:nvPicPr>
            <p:cNvPr id="6" name="Picture 5">
              <a:extLst>
                <a:ext uri="{FF2B5EF4-FFF2-40B4-BE49-F238E27FC236}">
                  <a16:creationId xmlns:a16="http://schemas.microsoft.com/office/drawing/2014/main" id="{8CB01ACF-D0AA-1A5C-A787-0F512A63D702}"/>
                </a:ext>
              </a:extLst>
            </p:cNvPr>
            <p:cNvPicPr>
              <a:picLocks noChangeAspect="1"/>
            </p:cNvPicPr>
            <p:nvPr/>
          </p:nvPicPr>
          <p:blipFill>
            <a:blip/>
            <a:stretch>
              <a:fillRect/>
            </a:stretch>
          </p:blipFill>
          <p:spPr>
            <a:xfrm>
              <a:off x="21289883" y="7352498"/>
              <a:ext cx="2914022" cy="1853019"/>
            </a:xfrm>
            <a:prstGeom prst="rect">
              <a:avLst/>
            </a:prstGeom>
          </p:spPr>
        </p:pic>
        <p:sp>
          <p:nvSpPr>
            <p:cNvPr id="9" name="TextBox 8">
              <a:extLst>
                <a:ext uri="{FF2B5EF4-FFF2-40B4-BE49-F238E27FC236}">
                  <a16:creationId xmlns:a16="http://schemas.microsoft.com/office/drawing/2014/main" id="{1A154A07-E05A-7CE3-AEAE-409A33A32DBC}"/>
                </a:ext>
              </a:extLst>
            </p:cNvPr>
            <p:cNvSpPr txBox="1"/>
            <p:nvPr/>
          </p:nvSpPr>
          <p:spPr>
            <a:xfrm>
              <a:off x="21664093" y="9179161"/>
              <a:ext cx="2159987" cy="307777"/>
            </a:xfrm>
            <a:prstGeom prst="rect">
              <a:avLst/>
            </a:prstGeom>
            <a:noFill/>
          </p:spPr>
          <p:txBody>
            <a:bodyPr wrap="square" rtlCol="0">
              <a:spAutoFit/>
            </a:bodyPr>
            <a:lstStyle/>
            <a:p>
              <a:pPr algn="ctr"/>
              <a:r>
                <a:rPr lang="en-US" sz="1400" i="1" dirty="0">
                  <a:latin typeface="Times New Roman" panose="02020603050405020304" pitchFamily="18" charset="0"/>
                  <a:cs typeface="Times New Roman" panose="02020603050405020304" pitchFamily="18" charset="0"/>
                </a:rPr>
                <a:t>Figure 9</a:t>
              </a:r>
            </a:p>
          </p:txBody>
        </p:sp>
      </p:grpSp>
      <p:sp>
        <p:nvSpPr>
          <p:cNvPr id="14" name="Text Placeholder 14">
            <a:extLst>
              <a:ext uri="{FF2B5EF4-FFF2-40B4-BE49-F238E27FC236}">
                <a16:creationId xmlns:a16="http://schemas.microsoft.com/office/drawing/2014/main" id="{3C5F0C14-D0AA-5C3D-C02D-6E5EA7D448D0}"/>
              </a:ext>
            </a:extLst>
          </p:cNvPr>
          <p:cNvSpPr txBox="1">
            <a:spLocks/>
          </p:cNvSpPr>
          <p:nvPr/>
        </p:nvSpPr>
        <p:spPr>
          <a:xfrm>
            <a:off x="393548" y="3022152"/>
            <a:ext cx="6704542" cy="2368987"/>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indent="182880" algn="just">
              <a:lnSpc>
                <a:spcPct val="95000"/>
              </a:lnSpc>
              <a:spcBef>
                <a:spcPts val="0"/>
              </a:spcBef>
              <a:spcAft>
                <a:spcPts val="600"/>
              </a:spcAft>
              <a:tabLst>
                <a:tab pos="182880" algn="l"/>
              </a:tabLst>
            </a:pPr>
            <a:r>
              <a:rPr lang="en-US" sz="1600" spc="-5" dirty="0">
                <a:ea typeface="SimSun" panose="02010600030101010101" pitchFamily="2" charset="-122"/>
              </a:rPr>
              <a:t>Data mining, also known as data dredging or data archeology, provides several techniques to extract new and interpretable information from given datasets. In this research, we compared the performance of several classification techniques, which are SVM, RBF, KNN, decision trees on pictures of 3 fruits (pineapple, cocos, and avocado) from fruits-360, an open-source dataset. The KNN classifier has given 97.9%, the highest accuracy score among the tested classifiers. In addition, we compare how principal component analysis (PCA), one of the most famous dimensionality reduction techniques, affects the performance of the classification tasks. </a:t>
            </a:r>
          </a:p>
        </p:txBody>
      </p:sp>
      <p:sp>
        <p:nvSpPr>
          <p:cNvPr id="23" name="Text Placeholder 2">
            <a:extLst>
              <a:ext uri="{FF2B5EF4-FFF2-40B4-BE49-F238E27FC236}">
                <a16:creationId xmlns:a16="http://schemas.microsoft.com/office/drawing/2014/main" id="{37DDFF9B-C8F3-ADFC-D610-77B4418E9271}"/>
              </a:ext>
            </a:extLst>
          </p:cNvPr>
          <p:cNvSpPr txBox="1">
            <a:spLocks/>
          </p:cNvSpPr>
          <p:nvPr/>
        </p:nvSpPr>
        <p:spPr>
          <a:xfrm>
            <a:off x="342055" y="2596673"/>
            <a:ext cx="6699250" cy="450228"/>
          </a:xfrm>
          <a:prstGeom prst="rect">
            <a:avLst/>
          </a:prstGeom>
          <a:noFill/>
        </p:spPr>
        <p:txBody>
          <a:bodyPr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dirty="0"/>
              <a:t>ABSTRACT</a:t>
            </a:r>
          </a:p>
        </p:txBody>
      </p:sp>
      <p:grpSp>
        <p:nvGrpSpPr>
          <p:cNvPr id="48" name="Group 47">
            <a:extLst>
              <a:ext uri="{FF2B5EF4-FFF2-40B4-BE49-F238E27FC236}">
                <a16:creationId xmlns:a16="http://schemas.microsoft.com/office/drawing/2014/main" id="{859D4FE9-DB86-8A9C-A334-E14451E3208D}"/>
              </a:ext>
            </a:extLst>
          </p:cNvPr>
          <p:cNvGrpSpPr/>
          <p:nvPr/>
        </p:nvGrpSpPr>
        <p:grpSpPr>
          <a:xfrm>
            <a:off x="546746" y="8754691"/>
            <a:ext cx="6475656" cy="1715606"/>
            <a:chOff x="546746" y="8794447"/>
            <a:chExt cx="6475656" cy="1715606"/>
          </a:xfrm>
        </p:grpSpPr>
        <p:pic>
          <p:nvPicPr>
            <p:cNvPr id="25" name="Picture 24" descr="An extended process model of knowledge discovery in database | Emerald  Insight">
              <a:extLst>
                <a:ext uri="{FF2B5EF4-FFF2-40B4-BE49-F238E27FC236}">
                  <a16:creationId xmlns:a16="http://schemas.microsoft.com/office/drawing/2014/main" id="{1A19EEF4-218E-1282-E3E0-681C63495BA0}"/>
                </a:ext>
              </a:extLst>
            </p:cNvPr>
            <p:cNvPicPr>
              <a:picLocks noChangeAspect="1"/>
            </p:cNvPicPr>
            <p:nvPr/>
          </p:nvPicPr>
          <p:blipFill>
            <a:blip>
              <a:extLst>
                <a:ext uri="{28A0092B-C50C-407E-A947-70E740481C1C}">
                  <a14:useLocalDpi xmlns:a14="http://schemas.microsoft.com/office/drawing/2010/main" val="0"/>
                </a:ext>
              </a:extLst>
            </a:blip>
            <a:srcRect/>
            <a:stretch>
              <a:fillRect/>
            </a:stretch>
          </p:blipFill>
          <p:spPr bwMode="auto">
            <a:xfrm>
              <a:off x="546746" y="8794447"/>
              <a:ext cx="6475656" cy="1525967"/>
            </a:xfrm>
            <a:prstGeom prst="rect">
              <a:avLst/>
            </a:prstGeom>
            <a:noFill/>
            <a:ln>
              <a:noFill/>
            </a:ln>
          </p:spPr>
        </p:pic>
        <p:sp>
          <p:nvSpPr>
            <p:cNvPr id="45" name="TextBox 44">
              <a:extLst>
                <a:ext uri="{FF2B5EF4-FFF2-40B4-BE49-F238E27FC236}">
                  <a16:creationId xmlns:a16="http://schemas.microsoft.com/office/drawing/2014/main" id="{FF22AEA6-5C3C-D8C2-8757-84D89D1F7B51}"/>
                </a:ext>
              </a:extLst>
            </p:cNvPr>
            <p:cNvSpPr txBox="1"/>
            <p:nvPr/>
          </p:nvSpPr>
          <p:spPr>
            <a:xfrm>
              <a:off x="2814006" y="10299228"/>
              <a:ext cx="1863626" cy="210825"/>
            </a:xfrm>
            <a:prstGeom prst="rect">
              <a:avLst/>
            </a:prstGeom>
            <a:noFill/>
          </p:spPr>
          <p:txBody>
            <a:bodyPr wrap="square" rtlCol="0">
              <a:spAutoFit/>
            </a:bodyPr>
            <a:lstStyle/>
            <a:p>
              <a:pPr algn="ctr"/>
              <a:r>
                <a:rPr lang="en-US" sz="1400" i="1" dirty="0">
                  <a:latin typeface="Times New Roman" panose="02020603050405020304" pitchFamily="18" charset="0"/>
                  <a:cs typeface="Times New Roman" panose="02020603050405020304" pitchFamily="18" charset="0"/>
                </a:rPr>
                <a:t>Figure 1</a:t>
              </a:r>
            </a:p>
          </p:txBody>
        </p:sp>
      </p:grpSp>
      <p:sp>
        <p:nvSpPr>
          <p:cNvPr id="51" name="Text Placeholder 9">
            <a:extLst>
              <a:ext uri="{FF2B5EF4-FFF2-40B4-BE49-F238E27FC236}">
                <a16:creationId xmlns:a16="http://schemas.microsoft.com/office/drawing/2014/main" id="{C7E0D789-877E-4F1B-623C-A94B311B350E}"/>
              </a:ext>
            </a:extLst>
          </p:cNvPr>
          <p:cNvSpPr txBox="1">
            <a:spLocks/>
          </p:cNvSpPr>
          <p:nvPr/>
        </p:nvSpPr>
        <p:spPr>
          <a:xfrm>
            <a:off x="24347643" y="10201785"/>
            <a:ext cx="4653181" cy="1199436"/>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indent="182880" algn="just">
              <a:lnSpc>
                <a:spcPct val="95000"/>
              </a:lnSpc>
              <a:spcAft>
                <a:spcPts val="600"/>
              </a:spcAft>
              <a:tabLst>
                <a:tab pos="182880" algn="l"/>
              </a:tabLst>
            </a:pPr>
            <a:r>
              <a:rPr lang="en-US" sz="1600" spc="-5" dirty="0">
                <a:effectLst/>
                <a:latin typeface="Times New Roman" panose="02020603050405020304" pitchFamily="18" charset="0"/>
                <a:ea typeface="SimSun" panose="02010600030101010101" pitchFamily="2" charset="-122"/>
              </a:rPr>
              <a:t>In case of critical testing time Decision tree without PCA is preferred with accuracy 97.5%, else the KNN without PCA takes precedence over the other classification algorithms achieving 97.9% accuracy.</a:t>
            </a:r>
            <a:endParaRPr lang="en-EG" sz="16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469758666"/>
      </p:ext>
    </p:extLst>
  </p:cSld>
  <p:clrMapOvr>
    <a:masterClrMapping/>
  </p:clrMapOvr>
</p:sld>
</file>

<file path=ppt/theme/theme1.xml><?xml version="1.0" encoding="utf-8"?>
<a:theme xmlns:a="http://schemas.openxmlformats.org/drawingml/2006/main" name="36x60 Templat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ef6bfe00-62d9-4cb3-a29e-fb313e434f8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86E73ACD74D424AAB245F01681291E6" ma:contentTypeVersion="14" ma:contentTypeDescription="Create a new document." ma:contentTypeScope="" ma:versionID="e5b8ef80511b114b3e7568225e159815">
  <xsd:schema xmlns:xsd="http://www.w3.org/2001/XMLSchema" xmlns:xs="http://www.w3.org/2001/XMLSchema" xmlns:p="http://schemas.microsoft.com/office/2006/metadata/properties" xmlns:ns3="ef6bfe00-62d9-4cb3-a29e-fb313e434f8e" xmlns:ns4="2a5b9da3-f2aa-40fd-a2e6-cdf6594733ea" targetNamespace="http://schemas.microsoft.com/office/2006/metadata/properties" ma:root="true" ma:fieldsID="aeb103358fefe2e2a60b6153247b5c60" ns3:_="" ns4:_="">
    <xsd:import namespace="ef6bfe00-62d9-4cb3-a29e-fb313e434f8e"/>
    <xsd:import namespace="2a5b9da3-f2aa-40fd-a2e6-cdf6594733e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OCR" minOccurs="0"/>
                <xsd:element ref="ns3:_activity"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bfe00-62d9-4cb3-a29e-fb313e434f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_activity" ma:index="20" nillable="true" ma:displayName="_activity" ma:hidden="true" ma:internalName="_activity">
      <xsd:simpleType>
        <xsd:restriction base="dms:Note"/>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a5b9da3-f2aa-40fd-a2e6-cdf6594733ea"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61C940-C66D-4DAF-8AA6-21C4BDE536AC}">
  <ds:schemaRefs>
    <ds:schemaRef ds:uri="2a5b9da3-f2aa-40fd-a2e6-cdf6594733ea"/>
    <ds:schemaRef ds:uri="ef6bfe00-62d9-4cb3-a29e-fb313e434f8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B01EA9F-4ACE-431E-BD9B-128E5A9C47B4}">
  <ds:schemaRefs>
    <ds:schemaRef ds:uri="2a5b9da3-f2aa-40fd-a2e6-cdf6594733ea"/>
    <ds:schemaRef ds:uri="ef6bfe00-62d9-4cb3-a29e-fb313e434f8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A45F21C-1CBE-4F05-9307-6D5DC94EA08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PosterPresentations.com-36x60-Template-V3</Template>
  <TotalTime>14</TotalTime>
  <Words>1772</Words>
  <Application>Microsoft Macintosh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Cambria Math</vt:lpstr>
      <vt:lpstr>Times New Roman</vt:lpstr>
      <vt:lpstr>Trebuchet MS</vt:lpstr>
      <vt:lpstr>36x60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36x60 PowerPoint Presentation</dc:title>
  <dc:subject>Research poster presentation template</dc:subject>
  <dc:creator>PosterPresentations.com</dc:creator>
  <cp:keywords>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Youssef George Fouad Saad 19P9824</cp:lastModifiedBy>
  <cp:revision>5</cp:revision>
  <dcterms:created xsi:type="dcterms:W3CDTF">2012-02-06T18:46:22Z</dcterms:created>
  <dcterms:modified xsi:type="dcterms:W3CDTF">2023-01-04T19:59:07Z</dcterms:modified>
  <cp:category>Research poster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0x010100F86E73ACD74D424AAB245F01681291E6</vt:lpwstr>
  </property>
</Properties>
</file>