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>
        <p:scale>
          <a:sx n="75" d="100"/>
          <a:sy n="75" d="100"/>
        </p:scale>
        <p:origin x="-12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C670A83-BCA4-4CB1-BF19-70FFAC79B3A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1DCFEA1-9D6D-4E09-90E4-D6A2BB5D089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819400"/>
            <a:ext cx="6400800" cy="3124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Team id: </a:t>
            </a:r>
            <a:r>
              <a:rPr lang="en-US" dirty="0" smtClean="0">
                <a:solidFill>
                  <a:srgbClr val="0070C0"/>
                </a:solidFill>
              </a:rPr>
              <a:t>106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Members: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Youssef Ayman Omar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Youssef Wasseem Youssef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Youssef Khaled ahmed</a:t>
            </a:r>
          </a:p>
          <a:p>
            <a:pPr algn="l"/>
            <a:endParaRPr lang="en-US" dirty="0" smtClean="0">
              <a:solidFill>
                <a:srgbClr val="0070C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Project ta: </a:t>
            </a:r>
            <a:r>
              <a:rPr lang="en-US" dirty="0" smtClean="0">
                <a:solidFill>
                  <a:srgbClr val="0070C0"/>
                </a:solidFill>
              </a:rPr>
              <a:t>Dr. Mona sadik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Section: </a:t>
            </a:r>
            <a:r>
              <a:rPr lang="en-US" dirty="0" smtClean="0">
                <a:solidFill>
                  <a:srgbClr val="0070C0"/>
                </a:solidFill>
              </a:rPr>
              <a:t>20 (All members)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Playfair Cipher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FLOWCHART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839200" cy="5715000"/>
          </a:xfrm>
        </p:spPr>
      </p:pic>
    </p:spTree>
    <p:extLst>
      <p:ext uri="{BB962C8B-B14F-4D97-AF65-F5344CB8AC3E}">
        <p14:creationId xmlns:p14="http://schemas.microsoft.com/office/powerpoint/2010/main" val="8953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PROCEDURES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651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1) ReadAFile PROC:-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Explanation: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This </a:t>
            </a:r>
            <a:r>
              <a:rPr lang="en-US" sz="2000" dirty="0">
                <a:solidFill>
                  <a:srgbClr val="0070C0"/>
                </a:solidFill>
              </a:rPr>
              <a:t>Procedure Is Used To Get The </a:t>
            </a:r>
            <a:r>
              <a:rPr lang="en-US" sz="2000" dirty="0" smtClean="0">
                <a:solidFill>
                  <a:srgbClr val="0070C0"/>
                </a:solidFill>
              </a:rPr>
              <a:t>Contents Of </a:t>
            </a:r>
            <a:r>
              <a:rPr lang="en-US" sz="2000" dirty="0">
                <a:solidFill>
                  <a:srgbClr val="0070C0"/>
                </a:solidFill>
              </a:rPr>
              <a:t>A .txt File And Stores Them Into Two </a:t>
            </a:r>
            <a:r>
              <a:rPr lang="en-US" sz="2000" dirty="0" smtClean="0">
                <a:solidFill>
                  <a:srgbClr val="0070C0"/>
                </a:solidFill>
              </a:rPr>
              <a:t>Variables </a:t>
            </a:r>
            <a:r>
              <a:rPr lang="en-US" sz="2000" dirty="0">
                <a:solidFill>
                  <a:srgbClr val="0070C0"/>
                </a:solidFill>
              </a:rPr>
              <a:t>Called "key" And "message," Which Are To Be </a:t>
            </a:r>
            <a:r>
              <a:rPr lang="en-US" sz="2000" dirty="0" smtClean="0">
                <a:solidFill>
                  <a:srgbClr val="0070C0"/>
                </a:solidFill>
              </a:rPr>
              <a:t>Used In </a:t>
            </a:r>
            <a:r>
              <a:rPr lang="en-US" sz="2000" dirty="0">
                <a:solidFill>
                  <a:srgbClr val="0070C0"/>
                </a:solidFill>
              </a:rPr>
              <a:t>Encryption Or </a:t>
            </a:r>
            <a:r>
              <a:rPr lang="en-US" sz="2000" dirty="0" smtClean="0">
                <a:solidFill>
                  <a:srgbClr val="0070C0"/>
                </a:solidFill>
              </a:rPr>
              <a:t>Decryption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Input: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Takes  “filename1”, “buffer”, ‘fileHandle”, “key”, “keycount”, “message”, </a:t>
            </a:r>
            <a:r>
              <a:rPr lang="en-US" sz="2000" dirty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nd “messagecount” Variables.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Uses All 32-bit Registers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Output: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Returns </a:t>
            </a:r>
            <a:r>
              <a:rPr lang="en-US" sz="2000" dirty="0">
                <a:solidFill>
                  <a:srgbClr val="0070C0"/>
                </a:solidFill>
              </a:rPr>
              <a:t>The Encryption Key In The </a:t>
            </a:r>
            <a:r>
              <a:rPr lang="en-US" sz="2000" dirty="0" smtClean="0">
                <a:solidFill>
                  <a:srgbClr val="0070C0"/>
                </a:solidFill>
              </a:rPr>
              <a:t>“key” </a:t>
            </a:r>
            <a:r>
              <a:rPr lang="en-US" sz="2000" dirty="0">
                <a:solidFill>
                  <a:srgbClr val="0070C0"/>
                </a:solidFill>
              </a:rPr>
              <a:t>Variable</a:t>
            </a:r>
            <a:r>
              <a:rPr lang="en-US" sz="2000" dirty="0" smtClean="0">
                <a:solidFill>
                  <a:srgbClr val="0070C0"/>
                </a:solidFill>
              </a:rPr>
              <a:t>, And </a:t>
            </a:r>
            <a:r>
              <a:rPr lang="en-US" sz="2000" dirty="0">
                <a:solidFill>
                  <a:srgbClr val="0070C0"/>
                </a:solidFill>
              </a:rPr>
              <a:t>Its Size In </a:t>
            </a:r>
            <a:r>
              <a:rPr lang="en-US" sz="2000" dirty="0" smtClean="0">
                <a:solidFill>
                  <a:srgbClr val="0070C0"/>
                </a:solidFill>
              </a:rPr>
              <a:t>The “keycount” Variable. Returns </a:t>
            </a:r>
            <a:r>
              <a:rPr lang="en-US" sz="2000" dirty="0">
                <a:solidFill>
                  <a:srgbClr val="0070C0"/>
                </a:solidFill>
              </a:rPr>
              <a:t>The Message To Be Encrypted In </a:t>
            </a:r>
            <a:r>
              <a:rPr lang="en-US" sz="2000" dirty="0" smtClean="0">
                <a:solidFill>
                  <a:srgbClr val="0070C0"/>
                </a:solidFill>
              </a:rPr>
              <a:t>The “message” Variable</a:t>
            </a:r>
            <a:r>
              <a:rPr lang="en-US" sz="2000" dirty="0">
                <a:solidFill>
                  <a:srgbClr val="0070C0"/>
                </a:solidFill>
              </a:rPr>
              <a:t>, And Its Size In The </a:t>
            </a:r>
            <a:r>
              <a:rPr lang="en-US" sz="2000" dirty="0" smtClean="0">
                <a:solidFill>
                  <a:srgbClr val="0070C0"/>
                </a:solidFill>
              </a:rPr>
              <a:t>“messagecount” </a:t>
            </a:r>
            <a:r>
              <a:rPr lang="en-US" sz="2000" dirty="0">
                <a:solidFill>
                  <a:srgbClr val="0070C0"/>
                </a:solidFill>
              </a:rPr>
              <a:t>Variable.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algn="ctr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PROCEDURES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65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en-US" dirty="0" smtClean="0">
                <a:solidFill>
                  <a:srgbClr val="002060"/>
                </a:solidFill>
              </a:rPr>
              <a:t>) WriteAFile PROC:-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Explanation: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This Procedure Is Used To Save The Final Coded </a:t>
            </a:r>
            <a:r>
              <a:rPr lang="en-US" sz="2000" dirty="0" smtClean="0">
                <a:solidFill>
                  <a:srgbClr val="0070C0"/>
                </a:solidFill>
              </a:rPr>
              <a:t> Message </a:t>
            </a:r>
            <a:r>
              <a:rPr lang="en-US" sz="2000" dirty="0">
                <a:solidFill>
                  <a:srgbClr val="0070C0"/>
                </a:solidFill>
              </a:rPr>
              <a:t>(Be It Encrypted Or Decrypted), Into A 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r>
              <a:rPr lang="en-US" sz="2000" dirty="0">
                <a:solidFill>
                  <a:srgbClr val="0070C0"/>
                </a:solidFill>
              </a:rPr>
              <a:t>txt </a:t>
            </a:r>
            <a:r>
              <a:rPr lang="en-US" sz="2000" dirty="0" smtClean="0">
                <a:solidFill>
                  <a:srgbClr val="0070C0"/>
                </a:solidFill>
              </a:rPr>
              <a:t>File.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Input: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Takes “filename2”, “buffer”, “coded”, “messagecount” Variables.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Uses All 32-bit Registers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Output: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Saves The Content Of The "coded" </a:t>
            </a:r>
            <a:r>
              <a:rPr lang="en-US" sz="2000" dirty="0" smtClean="0">
                <a:solidFill>
                  <a:srgbClr val="0070C0"/>
                </a:solidFill>
              </a:rPr>
              <a:t>Variable In </a:t>
            </a:r>
            <a:r>
              <a:rPr lang="en-US" sz="2000" dirty="0">
                <a:solidFill>
                  <a:srgbClr val="0070C0"/>
                </a:solidFill>
              </a:rPr>
              <a:t>The .txt File Stored In The Variable </a:t>
            </a:r>
            <a:r>
              <a:rPr lang="en-US" sz="2000" dirty="0" smtClean="0">
                <a:solidFill>
                  <a:srgbClr val="0070C0"/>
                </a:solidFill>
              </a:rPr>
              <a:t>“filename2”.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PROCEDURES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65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) GenerateTable PROC:-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Explanation: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This Procedure Is Used To Generate The </a:t>
            </a:r>
            <a:r>
              <a:rPr lang="en-US" sz="2000" dirty="0" smtClean="0">
                <a:solidFill>
                  <a:srgbClr val="0070C0"/>
                </a:solidFill>
              </a:rPr>
              <a:t>Playfair Cipher </a:t>
            </a:r>
            <a:r>
              <a:rPr lang="en-US" sz="2000" dirty="0">
                <a:solidFill>
                  <a:srgbClr val="0070C0"/>
                </a:solidFill>
              </a:rPr>
              <a:t>Table, Which Is To Be Used In </a:t>
            </a:r>
            <a:r>
              <a:rPr lang="en-US" sz="2000" dirty="0" smtClean="0">
                <a:solidFill>
                  <a:srgbClr val="0070C0"/>
                </a:solidFill>
              </a:rPr>
              <a:t>Encrypting Or </a:t>
            </a:r>
            <a:r>
              <a:rPr lang="en-US" sz="2000" dirty="0">
                <a:solidFill>
                  <a:srgbClr val="0070C0"/>
                </a:solidFill>
              </a:rPr>
              <a:t>Decrypting A Certain </a:t>
            </a:r>
            <a:r>
              <a:rPr lang="en-US" sz="2000" dirty="0" smtClean="0">
                <a:solidFill>
                  <a:srgbClr val="0070C0"/>
                </a:solidFill>
              </a:rPr>
              <a:t>Message. The </a:t>
            </a:r>
            <a:r>
              <a:rPr lang="en-US" sz="2000" dirty="0">
                <a:solidFill>
                  <a:srgbClr val="0070C0"/>
                </a:solidFill>
              </a:rPr>
              <a:t>Table In Itself Is Stored In A </a:t>
            </a:r>
            <a:r>
              <a:rPr lang="en-US" sz="2000" dirty="0" smtClean="0">
                <a:solidFill>
                  <a:srgbClr val="0070C0"/>
                </a:solidFill>
              </a:rPr>
              <a:t>Variable Called "CipherTable“.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Input: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Takes </a:t>
            </a:r>
            <a:r>
              <a:rPr lang="en-US" sz="2000" dirty="0" smtClean="0">
                <a:solidFill>
                  <a:srgbClr val="0070C0"/>
                </a:solidFill>
              </a:rPr>
              <a:t>“CipherTable”, “</a:t>
            </a:r>
            <a:r>
              <a:rPr lang="en-US" sz="2000" dirty="0" err="1" smtClean="0">
                <a:solidFill>
                  <a:srgbClr val="0070C0"/>
                </a:solidFill>
              </a:rPr>
              <a:t>KeyStr</a:t>
            </a:r>
            <a:r>
              <a:rPr lang="en-US" sz="2000" dirty="0" smtClean="0">
                <a:solidFill>
                  <a:srgbClr val="0070C0"/>
                </a:solidFill>
              </a:rPr>
              <a:t>”, “</a:t>
            </a:r>
            <a:r>
              <a:rPr lang="en-US" sz="2000" dirty="0" err="1" smtClean="0">
                <a:solidFill>
                  <a:srgbClr val="0070C0"/>
                </a:solidFill>
              </a:rPr>
              <a:t>KeyCount</a:t>
            </a:r>
            <a:r>
              <a:rPr lang="en-US" sz="2000" dirty="0" smtClean="0">
                <a:solidFill>
                  <a:srgbClr val="0070C0"/>
                </a:solidFill>
              </a:rPr>
              <a:t>”, “</a:t>
            </a:r>
            <a:r>
              <a:rPr lang="en-US" sz="2000" dirty="0" err="1" smtClean="0">
                <a:solidFill>
                  <a:srgbClr val="0070C0"/>
                </a:solidFill>
              </a:rPr>
              <a:t>LetterHolder</a:t>
            </a:r>
            <a:r>
              <a:rPr lang="en-US" sz="2000" dirty="0" smtClean="0">
                <a:solidFill>
                  <a:srgbClr val="0070C0"/>
                </a:solidFill>
              </a:rPr>
              <a:t>”, “</a:t>
            </a:r>
            <a:r>
              <a:rPr lang="en-US" sz="2000" dirty="0" err="1" smtClean="0">
                <a:solidFill>
                  <a:srgbClr val="0070C0"/>
                </a:solidFill>
              </a:rPr>
              <a:t>IndexHolder</a:t>
            </a:r>
            <a:r>
              <a:rPr lang="en-US" sz="2000" dirty="0" smtClean="0">
                <a:solidFill>
                  <a:srgbClr val="0070C0"/>
                </a:solidFill>
              </a:rPr>
              <a:t>”, “</a:t>
            </a:r>
            <a:r>
              <a:rPr lang="en-US" sz="2000" dirty="0" err="1" smtClean="0">
                <a:solidFill>
                  <a:srgbClr val="0070C0"/>
                </a:solidFill>
              </a:rPr>
              <a:t>DuplicateCounter</a:t>
            </a:r>
            <a:r>
              <a:rPr lang="en-US" sz="2000" dirty="0" smtClean="0">
                <a:solidFill>
                  <a:srgbClr val="0070C0"/>
                </a:solidFill>
              </a:rPr>
              <a:t>”, “row”, “col“ Variables.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Uses All 32-bit Registers.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Output: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Returns The Constructed Cipher Table In The </a:t>
            </a:r>
            <a:r>
              <a:rPr lang="en-US" sz="2000" dirty="0" smtClean="0">
                <a:solidFill>
                  <a:srgbClr val="0070C0"/>
                </a:solidFill>
              </a:rPr>
              <a:t> "</a:t>
            </a:r>
            <a:r>
              <a:rPr lang="en-US" sz="2000" dirty="0">
                <a:solidFill>
                  <a:srgbClr val="0070C0"/>
                </a:solidFill>
              </a:rPr>
              <a:t>CipherTable" </a:t>
            </a:r>
            <a:r>
              <a:rPr lang="en-US" sz="2000" dirty="0" smtClean="0">
                <a:solidFill>
                  <a:srgbClr val="0070C0"/>
                </a:solidFill>
              </a:rPr>
              <a:t>Variable.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PROCEDURES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65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) OutputTable PROC [OPTIONAL]:-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Explanation: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This Procedure Is Used To Output The Contents Of </a:t>
            </a:r>
            <a:r>
              <a:rPr lang="en-US" sz="2000" dirty="0" smtClean="0">
                <a:solidFill>
                  <a:srgbClr val="0070C0"/>
                </a:solidFill>
              </a:rPr>
              <a:t>The Cipher </a:t>
            </a:r>
            <a:r>
              <a:rPr lang="en-US" sz="2000" dirty="0">
                <a:solidFill>
                  <a:srgbClr val="0070C0"/>
                </a:solidFill>
              </a:rPr>
              <a:t>Table To Make Sure It Was Constructed Correctly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Input: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Takes </a:t>
            </a:r>
            <a:r>
              <a:rPr lang="en-US" sz="2000" dirty="0" smtClean="0">
                <a:solidFill>
                  <a:srgbClr val="0070C0"/>
                </a:solidFill>
              </a:rPr>
              <a:t>“CipherTable”, “row”, “col“ Variables.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Uses All 32-bit Registers.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Output: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Outputs The Content Of The </a:t>
            </a:r>
            <a:r>
              <a:rPr lang="en-US" sz="2000" dirty="0" smtClean="0">
                <a:solidFill>
                  <a:srgbClr val="0070C0"/>
                </a:solidFill>
              </a:rPr>
              <a:t>Variable "CipherTable</a:t>
            </a:r>
            <a:r>
              <a:rPr lang="en-US" sz="2000" dirty="0">
                <a:solidFill>
                  <a:srgbClr val="0070C0"/>
                </a:solidFill>
              </a:rPr>
              <a:t>"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PROCEDURES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651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5) AdjustMessage PROC:-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Explanation: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This Procedure Is Used To Adjust The Message That </a:t>
            </a:r>
            <a:r>
              <a:rPr lang="en-US" sz="2000" dirty="0" smtClean="0">
                <a:solidFill>
                  <a:srgbClr val="0070C0"/>
                </a:solidFill>
              </a:rPr>
              <a:t>Is To </a:t>
            </a:r>
            <a:r>
              <a:rPr lang="en-US" sz="2000" dirty="0">
                <a:solidFill>
                  <a:srgbClr val="0070C0"/>
                </a:solidFill>
              </a:rPr>
              <a:t>Be </a:t>
            </a:r>
            <a:r>
              <a:rPr lang="en-US" sz="2000" dirty="0" smtClean="0">
                <a:solidFill>
                  <a:srgbClr val="0070C0"/>
                </a:solidFill>
              </a:rPr>
              <a:t>Encrypted </a:t>
            </a:r>
            <a:r>
              <a:rPr lang="en-US" sz="2000" dirty="0">
                <a:solidFill>
                  <a:srgbClr val="0070C0"/>
                </a:solidFill>
              </a:rPr>
              <a:t>By Removing All Spaces, Converting </a:t>
            </a:r>
            <a:r>
              <a:rPr lang="en-US" sz="2000" dirty="0" smtClean="0">
                <a:solidFill>
                  <a:srgbClr val="0070C0"/>
                </a:solidFill>
              </a:rPr>
              <a:t>All Letters </a:t>
            </a:r>
            <a:r>
              <a:rPr lang="en-US" sz="2000" dirty="0">
                <a:solidFill>
                  <a:srgbClr val="0070C0"/>
                </a:solidFill>
              </a:rPr>
              <a:t>To Lowercase, Converting All "j"s To "</a:t>
            </a:r>
            <a:r>
              <a:rPr lang="en-US" sz="2000" dirty="0" smtClean="0">
                <a:solidFill>
                  <a:srgbClr val="0070C0"/>
                </a:solidFill>
              </a:rPr>
              <a:t>i"s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And </a:t>
            </a:r>
            <a:r>
              <a:rPr lang="en-US" sz="2000" dirty="0">
                <a:solidFill>
                  <a:srgbClr val="0070C0"/>
                </a:solidFill>
              </a:rPr>
              <a:t>Adding An "x" Between Any Repeated </a:t>
            </a:r>
            <a:r>
              <a:rPr lang="en-US" sz="2000" dirty="0" smtClean="0">
                <a:solidFill>
                  <a:srgbClr val="0070C0"/>
                </a:solidFill>
              </a:rPr>
              <a:t>Subsequent Characters.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Input: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Takes </a:t>
            </a:r>
            <a:r>
              <a:rPr lang="en-US" sz="2000" dirty="0" smtClean="0">
                <a:solidFill>
                  <a:srgbClr val="0070C0"/>
                </a:solidFill>
              </a:rPr>
              <a:t>“message”, “messagecount”, “Plaintext”, “PTCount”, Variables.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Uses All 32-bit Registers Except EBX.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Output: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Returns The Adjusted Message With No Spaces, N</a:t>
            </a:r>
            <a:r>
              <a:rPr lang="en-US" sz="2000" dirty="0" smtClean="0">
                <a:solidFill>
                  <a:srgbClr val="0070C0"/>
                </a:solidFill>
              </a:rPr>
              <a:t>o Uppercase </a:t>
            </a:r>
            <a:r>
              <a:rPr lang="en-US" sz="2000" dirty="0">
                <a:solidFill>
                  <a:srgbClr val="0070C0"/>
                </a:solidFill>
              </a:rPr>
              <a:t>Letters, And With Separated </a:t>
            </a:r>
            <a:r>
              <a:rPr lang="en-US" sz="2000" dirty="0" smtClean="0">
                <a:solidFill>
                  <a:srgbClr val="0070C0"/>
                </a:solidFill>
              </a:rPr>
              <a:t>Duplicate Letters</a:t>
            </a:r>
            <a:r>
              <a:rPr lang="en-US" sz="2000" dirty="0">
                <a:solidFill>
                  <a:srgbClr val="0070C0"/>
                </a:solidFill>
              </a:rPr>
              <a:t>, All Stored In The "Plaintext" Variable</a:t>
            </a:r>
            <a:r>
              <a:rPr lang="en-US" sz="2000" dirty="0" smtClean="0">
                <a:solidFill>
                  <a:srgbClr val="0070C0"/>
                </a:solidFill>
              </a:rPr>
              <a:t>,  And </a:t>
            </a:r>
            <a:r>
              <a:rPr lang="en-US" sz="2000" dirty="0">
                <a:solidFill>
                  <a:srgbClr val="0070C0"/>
                </a:solidFill>
              </a:rPr>
              <a:t>Its Size Stored In The </a:t>
            </a:r>
            <a:r>
              <a:rPr lang="en-US" sz="2000" dirty="0" smtClean="0">
                <a:solidFill>
                  <a:srgbClr val="0070C0"/>
                </a:solidFill>
              </a:rPr>
              <a:t>“PTCount” Variable.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PROCEDURES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651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) AdjustMessage_ForDecryption PROC:-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Explanation: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This Procedure Is Used In Case Of Decryption</a:t>
            </a:r>
            <a:r>
              <a:rPr lang="en-US" sz="2000" dirty="0" smtClean="0">
                <a:solidFill>
                  <a:srgbClr val="0070C0"/>
                </a:solidFill>
              </a:rPr>
              <a:t>. It </a:t>
            </a:r>
            <a:r>
              <a:rPr lang="en-US" sz="2000" dirty="0">
                <a:solidFill>
                  <a:srgbClr val="0070C0"/>
                </a:solidFill>
              </a:rPr>
              <a:t>Is The Same As The Normal </a:t>
            </a:r>
            <a:r>
              <a:rPr lang="en-US" sz="2000" dirty="0" smtClean="0">
                <a:solidFill>
                  <a:srgbClr val="0070C0"/>
                </a:solidFill>
              </a:rPr>
              <a:t>“AdjustMessage” Procedure, Except </a:t>
            </a:r>
            <a:r>
              <a:rPr lang="en-US" sz="2000" dirty="0">
                <a:solidFill>
                  <a:srgbClr val="0070C0"/>
                </a:solidFill>
              </a:rPr>
              <a:t>For The Fact That We Don't Need To </a:t>
            </a:r>
            <a:r>
              <a:rPr lang="en-US" sz="2000" dirty="0" smtClean="0">
                <a:solidFill>
                  <a:srgbClr val="0070C0"/>
                </a:solidFill>
              </a:rPr>
              <a:t>Separate Any </a:t>
            </a:r>
            <a:r>
              <a:rPr lang="en-US" sz="2000" dirty="0">
                <a:solidFill>
                  <a:srgbClr val="0070C0"/>
                </a:solidFill>
              </a:rPr>
              <a:t>Similar Letters With An "x"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Input: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Takes </a:t>
            </a:r>
            <a:r>
              <a:rPr lang="en-US" sz="2000" dirty="0" smtClean="0">
                <a:solidFill>
                  <a:srgbClr val="0070C0"/>
                </a:solidFill>
              </a:rPr>
              <a:t>“message”, “messagecount”, “Plaintext”, “PTCount”, Variables.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Uses All 32-bit Registers Except EAX And EBX.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Output: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Returns The Adjusted Message With No Spaces, N</a:t>
            </a:r>
            <a:r>
              <a:rPr lang="en-US" sz="2000" dirty="0" smtClean="0">
                <a:solidFill>
                  <a:srgbClr val="0070C0"/>
                </a:solidFill>
              </a:rPr>
              <a:t>o Uppercase </a:t>
            </a:r>
            <a:r>
              <a:rPr lang="en-US" sz="2000" dirty="0">
                <a:solidFill>
                  <a:srgbClr val="0070C0"/>
                </a:solidFill>
              </a:rPr>
              <a:t>Letters, And With Separated </a:t>
            </a:r>
            <a:r>
              <a:rPr lang="en-US" sz="2000" dirty="0" smtClean="0">
                <a:solidFill>
                  <a:srgbClr val="0070C0"/>
                </a:solidFill>
              </a:rPr>
              <a:t>Duplicate Letters</a:t>
            </a:r>
            <a:r>
              <a:rPr lang="en-US" sz="2000" dirty="0">
                <a:solidFill>
                  <a:srgbClr val="0070C0"/>
                </a:solidFill>
              </a:rPr>
              <a:t>, All Stored In The "Plaintext" Variable</a:t>
            </a:r>
            <a:r>
              <a:rPr lang="en-US" sz="2000" dirty="0" smtClean="0">
                <a:solidFill>
                  <a:srgbClr val="0070C0"/>
                </a:solidFill>
              </a:rPr>
              <a:t>,  And </a:t>
            </a:r>
            <a:r>
              <a:rPr lang="en-US" sz="2000" dirty="0">
                <a:solidFill>
                  <a:srgbClr val="0070C0"/>
                </a:solidFill>
              </a:rPr>
              <a:t>Its Size Stored In The </a:t>
            </a:r>
            <a:r>
              <a:rPr lang="en-US" sz="2000" dirty="0" smtClean="0">
                <a:solidFill>
                  <a:srgbClr val="0070C0"/>
                </a:solidFill>
              </a:rPr>
              <a:t>“PTCount” Variable.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PROCEDURES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65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7) Encrypt PROC:-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Explanation: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This Procedure Is Used To Encrypt The Message </a:t>
            </a:r>
            <a:r>
              <a:rPr lang="en-US" sz="2000" dirty="0" smtClean="0">
                <a:solidFill>
                  <a:srgbClr val="0070C0"/>
                </a:solidFill>
              </a:rPr>
              <a:t>Using The </a:t>
            </a:r>
            <a:r>
              <a:rPr lang="en-US" sz="2000" dirty="0">
                <a:solidFill>
                  <a:srgbClr val="0070C0"/>
                </a:solidFill>
              </a:rPr>
              <a:t>Playfair </a:t>
            </a:r>
            <a:r>
              <a:rPr lang="en-US" sz="2000" dirty="0" smtClean="0">
                <a:solidFill>
                  <a:srgbClr val="0070C0"/>
                </a:solidFill>
              </a:rPr>
              <a:t>Cipher </a:t>
            </a:r>
            <a:r>
              <a:rPr lang="en-US" sz="2000" dirty="0">
                <a:solidFill>
                  <a:srgbClr val="0070C0"/>
                </a:solidFill>
              </a:rPr>
              <a:t>Technique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Input: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Takes </a:t>
            </a:r>
            <a:r>
              <a:rPr lang="en-US" sz="2000" dirty="0" smtClean="0">
                <a:solidFill>
                  <a:srgbClr val="0070C0"/>
                </a:solidFill>
              </a:rPr>
              <a:t>“CipherTable”, “Plaintext”, “PTCount”, “row”, “col”, “rowIndex”, “colIndex” </a:t>
            </a:r>
            <a:r>
              <a:rPr lang="en-US" sz="2000" dirty="0">
                <a:solidFill>
                  <a:srgbClr val="0070C0"/>
                </a:solidFill>
              </a:rPr>
              <a:t>Variables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Uses All 32-bit Registers.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Output: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Returns The Encrypted Message Stored In </a:t>
            </a:r>
            <a:r>
              <a:rPr lang="en-US" sz="2000" dirty="0" smtClean="0">
                <a:solidFill>
                  <a:srgbClr val="0070C0"/>
                </a:solidFill>
              </a:rPr>
              <a:t>The "Plaintext</a:t>
            </a:r>
            <a:r>
              <a:rPr lang="en-US" sz="2000" dirty="0">
                <a:solidFill>
                  <a:srgbClr val="0070C0"/>
                </a:solidFill>
              </a:rPr>
              <a:t>" Variable, And Its Size Stored </a:t>
            </a:r>
            <a:r>
              <a:rPr lang="en-US" sz="2000" dirty="0" smtClean="0">
                <a:solidFill>
                  <a:srgbClr val="0070C0"/>
                </a:solidFill>
              </a:rPr>
              <a:t>In The </a:t>
            </a:r>
            <a:r>
              <a:rPr lang="en-US" sz="2000" dirty="0">
                <a:solidFill>
                  <a:srgbClr val="0070C0"/>
                </a:solidFill>
              </a:rPr>
              <a:t>"PTCount" </a:t>
            </a:r>
            <a:r>
              <a:rPr lang="en-US" sz="2000" dirty="0" smtClean="0">
                <a:solidFill>
                  <a:srgbClr val="0070C0"/>
                </a:solidFill>
              </a:rPr>
              <a:t>Variable.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PROCEDURES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651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) Decrypt PROC:-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Explanation: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This Procedure Is Used To Decrypt The Message </a:t>
            </a:r>
            <a:r>
              <a:rPr lang="en-US" sz="2000" dirty="0" smtClean="0">
                <a:solidFill>
                  <a:srgbClr val="0070C0"/>
                </a:solidFill>
              </a:rPr>
              <a:t>Using The </a:t>
            </a:r>
            <a:r>
              <a:rPr lang="en-US" sz="2000" dirty="0">
                <a:solidFill>
                  <a:srgbClr val="0070C0"/>
                </a:solidFill>
              </a:rPr>
              <a:t>Playfair </a:t>
            </a:r>
            <a:r>
              <a:rPr lang="en-US" sz="2000" dirty="0" smtClean="0">
                <a:solidFill>
                  <a:srgbClr val="0070C0"/>
                </a:solidFill>
              </a:rPr>
              <a:t>Cipher Technique. It's </a:t>
            </a:r>
            <a:r>
              <a:rPr lang="en-US" sz="2000" dirty="0">
                <a:solidFill>
                  <a:srgbClr val="0070C0"/>
                </a:solidFill>
              </a:rPr>
              <a:t>The Same As The Encryption Procedure, </a:t>
            </a:r>
            <a:r>
              <a:rPr lang="en-US" sz="2000" dirty="0" smtClean="0">
                <a:solidFill>
                  <a:srgbClr val="0070C0"/>
                </a:solidFill>
              </a:rPr>
              <a:t>Except The </a:t>
            </a:r>
            <a:r>
              <a:rPr lang="en-US" sz="2000" dirty="0">
                <a:solidFill>
                  <a:srgbClr val="0070C0"/>
                </a:solidFill>
              </a:rPr>
              <a:t>Encryption Rules Are Inversed To Decrypt </a:t>
            </a:r>
            <a:r>
              <a:rPr lang="en-US" sz="2000" dirty="0" smtClean="0">
                <a:solidFill>
                  <a:srgbClr val="0070C0"/>
                </a:solidFill>
              </a:rPr>
              <a:t>A Given Word.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Input: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Takes </a:t>
            </a:r>
            <a:r>
              <a:rPr lang="en-US" sz="2000" dirty="0" smtClean="0">
                <a:solidFill>
                  <a:srgbClr val="0070C0"/>
                </a:solidFill>
              </a:rPr>
              <a:t>“CipherTable”, “Plaintext”, “PTCount”, “row”, “col”, “rowIndex”, “colIndex” </a:t>
            </a:r>
            <a:r>
              <a:rPr lang="en-US" sz="2000" dirty="0">
                <a:solidFill>
                  <a:srgbClr val="0070C0"/>
                </a:solidFill>
              </a:rPr>
              <a:t>Variables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Uses All 32-bit Registers.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Output: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Returns The </a:t>
            </a:r>
            <a:r>
              <a:rPr lang="en-US" sz="2000" dirty="0" smtClean="0">
                <a:solidFill>
                  <a:srgbClr val="0070C0"/>
                </a:solidFill>
              </a:rPr>
              <a:t>Decrypted </a:t>
            </a:r>
            <a:r>
              <a:rPr lang="en-US" sz="2000" dirty="0">
                <a:solidFill>
                  <a:srgbClr val="0070C0"/>
                </a:solidFill>
              </a:rPr>
              <a:t>Message Stored In </a:t>
            </a:r>
            <a:r>
              <a:rPr lang="en-US" sz="2000" dirty="0" smtClean="0">
                <a:solidFill>
                  <a:srgbClr val="0070C0"/>
                </a:solidFill>
              </a:rPr>
              <a:t>The "Plaintext</a:t>
            </a:r>
            <a:r>
              <a:rPr lang="en-US" sz="2000" dirty="0">
                <a:solidFill>
                  <a:srgbClr val="0070C0"/>
                </a:solidFill>
              </a:rPr>
              <a:t>" Variable, And Its Size Stored </a:t>
            </a:r>
            <a:r>
              <a:rPr lang="en-US" sz="2000" dirty="0" smtClean="0">
                <a:solidFill>
                  <a:srgbClr val="0070C0"/>
                </a:solidFill>
              </a:rPr>
              <a:t>In The </a:t>
            </a:r>
            <a:r>
              <a:rPr lang="en-US" sz="2000" dirty="0">
                <a:solidFill>
                  <a:srgbClr val="0070C0"/>
                </a:solidFill>
              </a:rPr>
              <a:t>"PTCount" </a:t>
            </a:r>
            <a:r>
              <a:rPr lang="en-US" sz="2000" dirty="0" smtClean="0">
                <a:solidFill>
                  <a:srgbClr val="0070C0"/>
                </a:solidFill>
              </a:rPr>
              <a:t>Variable.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</TotalTime>
  <Words>786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Playfair Cipher Project</vt:lpstr>
      <vt:lpstr>PROCEDURES</vt:lpstr>
      <vt:lpstr>PROCEDURES</vt:lpstr>
      <vt:lpstr>PROCEDURES</vt:lpstr>
      <vt:lpstr>PROCEDURES</vt:lpstr>
      <vt:lpstr>PROCEDURES</vt:lpstr>
      <vt:lpstr>PROCEDURES</vt:lpstr>
      <vt:lpstr>PROCEDURES</vt:lpstr>
      <vt:lpstr>PROCEDURES</vt:lpstr>
      <vt:lpstr>FLOWCHART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Playfair Cipher Project</dc:title>
  <dc:creator>Joe</dc:creator>
  <cp:lastModifiedBy>Joe</cp:lastModifiedBy>
  <cp:revision>8</cp:revision>
  <dcterms:created xsi:type="dcterms:W3CDTF">2019-12-27T21:13:29Z</dcterms:created>
  <dcterms:modified xsi:type="dcterms:W3CDTF">2019-12-27T22:30:18Z</dcterms:modified>
</cp:coreProperties>
</file>