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7" r:id="rId4"/>
    <p:sldId id="262" r:id="rId5"/>
    <p:sldId id="261" r:id="rId6"/>
    <p:sldId id="263" r:id="rId7"/>
    <p:sldId id="264" r:id="rId8"/>
    <p:sldId id="265" r:id="rId9"/>
    <p:sldId id="266" r:id="rId10"/>
    <p:sldId id="268" r:id="rId11"/>
    <p:sldId id="267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253F"/>
    <a:srgbClr val="00FFFF"/>
    <a:srgbClr val="5EEC3C"/>
    <a:srgbClr val="A40062"/>
    <a:srgbClr val="9EFF29"/>
    <a:srgbClr val="A4660C"/>
    <a:srgbClr val="952F69"/>
    <a:srgbClr val="FF856D"/>
    <a:srgbClr val="FF2549"/>
    <a:srgbClr val="003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2" y="5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2218" y="685800"/>
            <a:ext cx="4133021" cy="16444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597" y="3628113"/>
            <a:ext cx="7975483" cy="68579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720" y="312824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224116"/>
            <a:ext cx="8246070" cy="3313741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505" y="450782"/>
            <a:ext cx="646129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6505" y="1214307"/>
            <a:ext cx="6461299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1" y="234772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9653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6893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9653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6893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915" y="683867"/>
            <a:ext cx="8203575" cy="1364225"/>
          </a:xfrm>
        </p:spPr>
        <p:txBody>
          <a:bodyPr>
            <a:normAutofit/>
          </a:bodyPr>
          <a:lstStyle/>
          <a:p>
            <a:r>
              <a:rPr lang="en-US" b="1" dirty="0"/>
              <a:t>Arabic Dialect Identification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522" y="4608503"/>
            <a:ext cx="8188953" cy="763525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By : Youssef Kamil </a:t>
            </a:r>
            <a:r>
              <a:rPr lang="en-US" sz="1600" b="1" dirty="0" err="1" smtClean="0"/>
              <a:t>Adly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5416" y="1237672"/>
            <a:ext cx="8850715" cy="3223490"/>
          </a:xfrm>
          <a:noFill/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 smtClean="0">
                <a:solidFill>
                  <a:srgbClr val="10253F"/>
                </a:solidFill>
              </a:rPr>
              <a:t>Some</a:t>
            </a:r>
            <a:r>
              <a:rPr lang="en-US" sz="3200" dirty="0" smtClean="0"/>
              <a:t> Notes </a:t>
            </a:r>
            <a:r>
              <a:rPr lang="en-US" sz="3200" dirty="0" smtClean="0"/>
              <a:t>:</a:t>
            </a:r>
          </a:p>
          <a:p>
            <a:pPr marL="461963" indent="-176213" algn="l">
              <a:lnSpc>
                <a:spcPct val="150000"/>
              </a:lnSpc>
              <a:buSzPct val="83000"/>
              <a:buFont typeface="Arial" panose="020B0604020202020204" pitchFamily="34" charset="0"/>
              <a:buChar char="•"/>
            </a:pPr>
            <a:r>
              <a:rPr lang="en-US" sz="1600" b="0" spc="-50" dirty="0" smtClean="0"/>
              <a:t>The Accuracy maybe </a:t>
            </a:r>
            <a:r>
              <a:rPr lang="en-US" sz="1600" b="0" spc="-50" dirty="0" smtClean="0"/>
              <a:t>increases </a:t>
            </a:r>
            <a:r>
              <a:rPr lang="en-US" sz="1600" b="0" spc="-50" dirty="0" smtClean="0"/>
              <a:t>with </a:t>
            </a:r>
            <a:r>
              <a:rPr lang="en-US" sz="1600" b="0" spc="-50" dirty="0" smtClean="0"/>
              <a:t>AraBERTv2-large</a:t>
            </a:r>
          </a:p>
          <a:p>
            <a:pPr marL="461963" indent="-176213" algn="l">
              <a:lnSpc>
                <a:spcPct val="150000"/>
              </a:lnSpc>
              <a:buSzPct val="83000"/>
              <a:buFont typeface="Arial" panose="020B0604020202020204" pitchFamily="34" charset="0"/>
              <a:buChar char="•"/>
            </a:pPr>
            <a:r>
              <a:rPr lang="en-US" sz="1600" b="0" dirty="0" smtClean="0"/>
              <a:t>The highest error is between ( PL &amp; JO ) classes which makes sense</a:t>
            </a:r>
          </a:p>
          <a:p>
            <a:pPr marL="461963" indent="-176213" algn="l">
              <a:lnSpc>
                <a:spcPct val="150000"/>
              </a:lnSpc>
              <a:buSzPct val="83000"/>
              <a:buFont typeface="Arial" panose="020B0604020202020204" pitchFamily="34" charset="0"/>
              <a:buChar char="•"/>
            </a:pPr>
            <a:r>
              <a:rPr lang="en-US" sz="1600" b="0" dirty="0" smtClean="0"/>
              <a:t>Dealing with </a:t>
            </a:r>
            <a:r>
              <a:rPr lang="en-US" sz="1600" b="0" dirty="0" err="1" smtClean="0"/>
              <a:t>Mazajak</a:t>
            </a:r>
            <a:r>
              <a:rPr lang="en-US" sz="1600" b="0" dirty="0" smtClean="0"/>
              <a:t>  embedding needs bigger Ram, so it didn’t work well with me</a:t>
            </a:r>
          </a:p>
          <a:p>
            <a:pPr marL="461963" indent="-176213" algn="l">
              <a:lnSpc>
                <a:spcPct val="150000"/>
              </a:lnSpc>
              <a:buSzPct val="83000"/>
              <a:buFont typeface="Arial" panose="020B0604020202020204" pitchFamily="34" charset="0"/>
              <a:buChar char="•"/>
            </a:pPr>
            <a:r>
              <a:rPr lang="en-US" sz="1600" b="0" dirty="0"/>
              <a:t>The longer a tweet, the more accurate the prediction </a:t>
            </a:r>
            <a:r>
              <a:rPr lang="en-US" sz="1600" b="0" dirty="0" smtClean="0"/>
              <a:t>was</a:t>
            </a:r>
          </a:p>
          <a:p>
            <a:pPr marL="461963" indent="-176213" algn="l">
              <a:lnSpc>
                <a:spcPct val="150000"/>
              </a:lnSpc>
              <a:buSzPct val="83000"/>
              <a:buFont typeface="Arial" panose="020B0604020202020204" pitchFamily="34" charset="0"/>
              <a:buChar char="•"/>
            </a:pPr>
            <a:r>
              <a:rPr lang="en-US" sz="1600" b="0" dirty="0" smtClean="0"/>
              <a:t>The </a:t>
            </a:r>
            <a:r>
              <a:rPr lang="en-US" sz="1600" b="0" dirty="0"/>
              <a:t>time </a:t>
            </a:r>
            <a:r>
              <a:rPr lang="en-US" sz="1600" b="0" dirty="0" smtClean="0"/>
              <a:t>was </a:t>
            </a:r>
            <a:r>
              <a:rPr lang="en-US" sz="1600" b="0" dirty="0"/>
              <a:t>the most critical thing </a:t>
            </a:r>
            <a:r>
              <a:rPr lang="en-US" sz="1600" b="0" dirty="0" smtClean="0"/>
              <a:t>to me to try different models and different</a:t>
            </a:r>
            <a:br>
              <a:rPr lang="en-US" sz="1600" b="0" dirty="0" smtClean="0"/>
            </a:br>
            <a:r>
              <a:rPr lang="en-US" sz="1600" b="0" dirty="0" smtClean="0"/>
              <a:t> pre-processing techniques (</a:t>
            </a:r>
            <a:r>
              <a:rPr lang="en-US" sz="1600" b="0" dirty="0">
                <a:solidFill>
                  <a:srgbClr val="10253F"/>
                </a:solidFill>
              </a:rPr>
              <a:t>1 epoch takes almost 3 hours </a:t>
            </a:r>
            <a:r>
              <a:rPr lang="en-US" sz="1600" b="0" dirty="0" smtClean="0">
                <a:solidFill>
                  <a:srgbClr val="10253F"/>
                </a:solidFill>
              </a:rPr>
              <a:t>training</a:t>
            </a:r>
            <a:r>
              <a:rPr lang="en-US" sz="1600" b="0" dirty="0"/>
              <a:t>)</a:t>
            </a:r>
            <a:endParaRPr lang="en-US" sz="1600" b="0" dirty="0">
              <a:solidFill>
                <a:srgbClr val="1025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6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1351" y="2209076"/>
            <a:ext cx="6461299" cy="725349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Thank you</a:t>
            </a:r>
            <a:endParaRPr lang="en-US" sz="60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17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Content</a:t>
            </a:r>
            <a:endParaRPr lang="en-US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66505" y="1693700"/>
            <a:ext cx="6461299" cy="3511061"/>
          </a:xfrm>
        </p:spPr>
        <p:txBody>
          <a:bodyPr/>
          <a:lstStyle/>
          <a:p>
            <a:r>
              <a:rPr lang="en-US" dirty="0" smtClean="0"/>
              <a:t>Data pre-processing</a:t>
            </a:r>
          </a:p>
          <a:p>
            <a:r>
              <a:rPr lang="en-US" dirty="0" smtClean="0"/>
              <a:t>Model </a:t>
            </a:r>
            <a:r>
              <a:rPr lang="en-US" dirty="0"/>
              <a:t>architecture </a:t>
            </a:r>
            <a:endParaRPr lang="en-US" dirty="0" smtClean="0"/>
          </a:p>
          <a:p>
            <a:r>
              <a:rPr lang="en-US" dirty="0" smtClean="0"/>
              <a:t>Evaluation metrics</a:t>
            </a:r>
          </a:p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190" y="1111217"/>
            <a:ext cx="8246070" cy="46264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 have used two different Pre-processing approaches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72691"/>
              </p:ext>
            </p:extLst>
          </p:nvPr>
        </p:nvGraphicFramePr>
        <p:xfrm>
          <a:off x="386176" y="1567715"/>
          <a:ext cx="8300624" cy="3430379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150312"/>
                <a:gridCol w="4150312"/>
              </a:tblGrid>
              <a:tr h="246913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10253F"/>
                          </a:solidFill>
                        </a:rPr>
                        <a:t>Second</a:t>
                      </a:r>
                      <a:r>
                        <a:rPr lang="en-US" baseline="0" dirty="0" smtClean="0">
                          <a:solidFill>
                            <a:srgbClr val="10253F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10253F"/>
                          </a:solidFill>
                        </a:rPr>
                        <a:t>approach</a:t>
                      </a:r>
                      <a:endParaRPr lang="ar-EG" dirty="0">
                        <a:solidFill>
                          <a:srgbClr val="10253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10253F"/>
                          </a:solidFill>
                        </a:rPr>
                        <a:t>First approach</a:t>
                      </a:r>
                      <a:endParaRPr lang="ar-EG" dirty="0">
                        <a:solidFill>
                          <a:srgbClr val="10253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64619">
                <a:tc>
                  <a:txBody>
                    <a:bodyPr/>
                    <a:lstStyle/>
                    <a:p>
                      <a:pPr marL="285750" indent="-285750" algn="l" rtl="0">
                        <a:buFont typeface="Calibri" panose="020F0502020204030204" pitchFamily="34" charset="0"/>
                        <a:buChar char="⁻"/>
                      </a:pPr>
                      <a:r>
                        <a:rPr lang="en-US" dirty="0" smtClean="0">
                          <a:solidFill>
                            <a:srgbClr val="10253F"/>
                          </a:solidFill>
                        </a:rPr>
                        <a:t>Remove</a:t>
                      </a:r>
                      <a:r>
                        <a:rPr lang="en-US" baseline="0" dirty="0" smtClean="0">
                          <a:solidFill>
                            <a:srgbClr val="10253F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10253F"/>
                          </a:solidFill>
                        </a:rPr>
                        <a:t>Emojis</a:t>
                      </a:r>
                      <a:endParaRPr lang="en-US" baseline="0" dirty="0" smtClean="0">
                        <a:solidFill>
                          <a:srgbClr val="10253F"/>
                        </a:solidFill>
                      </a:endParaRPr>
                    </a:p>
                    <a:p>
                      <a:pPr marL="285750" indent="-285750" algn="l" rtl="0">
                        <a:buFont typeface="Calibri" panose="020F0502020204030204" pitchFamily="34" charset="0"/>
                        <a:buChar char="⁻"/>
                      </a:pPr>
                      <a:r>
                        <a:rPr lang="en-US" dirty="0" smtClean="0">
                          <a:solidFill>
                            <a:srgbClr val="10253F"/>
                          </a:solidFill>
                        </a:rPr>
                        <a:t>Remove</a:t>
                      </a:r>
                      <a:r>
                        <a:rPr lang="en-US" baseline="0" dirty="0" smtClean="0">
                          <a:solidFill>
                            <a:srgbClr val="10253F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10253F"/>
                          </a:solidFill>
                        </a:rPr>
                        <a:t>punctuations</a:t>
                      </a:r>
                    </a:p>
                    <a:p>
                      <a:pPr marL="285750" indent="-285750" algn="l" rtl="0">
                        <a:buFont typeface="Calibri" panose="020F0502020204030204" pitchFamily="34" charset="0"/>
                        <a:buChar char="⁻"/>
                      </a:pPr>
                      <a:r>
                        <a:rPr lang="en-US" sz="1800" b="0" kern="1200" dirty="0" smtClean="0">
                          <a:solidFill>
                            <a:srgbClr val="1025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 mentions &amp; hashtags</a:t>
                      </a:r>
                    </a:p>
                    <a:p>
                      <a:pPr marL="285750" indent="-285750" algn="l" rtl="0">
                        <a:buFont typeface="Calibri" panose="020F0502020204030204" pitchFamily="34" charset="0"/>
                        <a:buChar char="⁻"/>
                      </a:pPr>
                      <a:r>
                        <a:rPr lang="en-US" dirty="0" smtClean="0">
                          <a:solidFill>
                            <a:srgbClr val="10253F"/>
                          </a:solidFill>
                        </a:rPr>
                        <a:t>Normalize some</a:t>
                      </a:r>
                      <a:r>
                        <a:rPr lang="en-US" baseline="0" dirty="0" smtClean="0">
                          <a:solidFill>
                            <a:srgbClr val="10253F"/>
                          </a:solidFill>
                        </a:rPr>
                        <a:t> characters to reduce spelling mistakes ex : (</a:t>
                      </a:r>
                      <a:r>
                        <a:rPr lang="ar-EG" dirty="0" err="1" smtClean="0">
                          <a:solidFill>
                            <a:srgbClr val="10253F"/>
                          </a:solidFill>
                        </a:rPr>
                        <a:t>إأٱآا</a:t>
                      </a:r>
                      <a:r>
                        <a:rPr lang="ar-EG" dirty="0" smtClean="0">
                          <a:solidFill>
                            <a:srgbClr val="10253F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10253F"/>
                          </a:solidFill>
                        </a:rPr>
                        <a:t> to </a:t>
                      </a:r>
                      <a:r>
                        <a:rPr lang="ar-EG" dirty="0" smtClean="0">
                          <a:solidFill>
                            <a:srgbClr val="10253F"/>
                          </a:solidFill>
                        </a:rPr>
                        <a:t>ا</a:t>
                      </a:r>
                      <a:r>
                        <a:rPr lang="en-US" baseline="0" dirty="0" smtClean="0">
                          <a:solidFill>
                            <a:srgbClr val="10253F"/>
                          </a:solidFill>
                        </a:rPr>
                        <a:t> )</a:t>
                      </a:r>
                    </a:p>
                    <a:p>
                      <a:pPr marL="285750" indent="-285750" algn="l" rtl="0">
                        <a:buFont typeface="Calibri" panose="020F0502020204030204" pitchFamily="34" charset="0"/>
                        <a:buChar char="⁻"/>
                      </a:pPr>
                      <a:r>
                        <a:rPr lang="en-US" dirty="0" smtClean="0">
                          <a:solidFill>
                            <a:srgbClr val="10253F"/>
                          </a:solidFill>
                        </a:rPr>
                        <a:t>Remove English characters</a:t>
                      </a:r>
                    </a:p>
                    <a:p>
                      <a:pPr marL="285750" indent="-285750" algn="l" rtl="0">
                        <a:buFont typeface="Calibri" panose="020F0502020204030204" pitchFamily="34" charset="0"/>
                        <a:buChar char="⁻"/>
                      </a:pPr>
                      <a:r>
                        <a:rPr lang="en-US" dirty="0" smtClean="0">
                          <a:solidFill>
                            <a:srgbClr val="10253F"/>
                          </a:solidFill>
                        </a:rPr>
                        <a:t>Remove Hindi</a:t>
                      </a:r>
                      <a:r>
                        <a:rPr lang="en-US" baseline="0" dirty="0" smtClean="0">
                          <a:solidFill>
                            <a:srgbClr val="10253F"/>
                          </a:solidFill>
                        </a:rPr>
                        <a:t> numbers</a:t>
                      </a:r>
                    </a:p>
                    <a:p>
                      <a:pPr marL="285750" indent="-285750" algn="l" rtl="0">
                        <a:buFont typeface="Calibri" panose="020F0502020204030204" pitchFamily="34" charset="0"/>
                        <a:buChar char="⁻"/>
                      </a:pPr>
                      <a:r>
                        <a:rPr lang="en-US" baseline="0" dirty="0" smtClean="0">
                          <a:solidFill>
                            <a:srgbClr val="10253F"/>
                          </a:solidFill>
                        </a:rPr>
                        <a:t>Remove “</a:t>
                      </a:r>
                      <a:r>
                        <a:rPr lang="en-US" baseline="0" dirty="0" err="1" smtClean="0">
                          <a:solidFill>
                            <a:srgbClr val="10253F"/>
                          </a:solidFill>
                        </a:rPr>
                        <a:t>tatweel</a:t>
                      </a:r>
                      <a:r>
                        <a:rPr lang="en-US" baseline="0" dirty="0" smtClean="0">
                          <a:solidFill>
                            <a:srgbClr val="10253F"/>
                          </a:solidFill>
                        </a:rPr>
                        <a:t>”.ex : ( </a:t>
                      </a:r>
                      <a:r>
                        <a:rPr lang="ar-EG" baseline="0" dirty="0" smtClean="0">
                          <a:solidFill>
                            <a:srgbClr val="10253F"/>
                          </a:solidFill>
                        </a:rPr>
                        <a:t> مـــصر </a:t>
                      </a:r>
                      <a:r>
                        <a:rPr lang="en-US" baseline="0" dirty="0" smtClean="0">
                          <a:solidFill>
                            <a:srgbClr val="10253F"/>
                          </a:solidFill>
                        </a:rPr>
                        <a:t>to </a:t>
                      </a:r>
                      <a:r>
                        <a:rPr lang="ar-EG" baseline="0" dirty="0" smtClean="0">
                          <a:solidFill>
                            <a:srgbClr val="10253F"/>
                          </a:solidFill>
                        </a:rPr>
                        <a:t>مصر</a:t>
                      </a:r>
                      <a:r>
                        <a:rPr lang="en-US" baseline="0" dirty="0" smtClean="0">
                          <a:solidFill>
                            <a:srgbClr val="10253F"/>
                          </a:solidFill>
                        </a:rPr>
                        <a:t>)</a:t>
                      </a:r>
                    </a:p>
                    <a:p>
                      <a:pPr marL="285750" indent="-285750" algn="l" rtl="0">
                        <a:buFont typeface="Calibri" panose="020F0502020204030204" pitchFamily="34" charset="0"/>
                        <a:buChar char="⁻"/>
                      </a:pPr>
                      <a:r>
                        <a:rPr lang="en-US" baseline="0" dirty="0" smtClean="0">
                          <a:solidFill>
                            <a:srgbClr val="10253F"/>
                          </a:solidFill>
                        </a:rPr>
                        <a:t>Remove </a:t>
                      </a:r>
                      <a:r>
                        <a:rPr lang="en-US" baseline="0" dirty="0" err="1" smtClean="0">
                          <a:solidFill>
                            <a:srgbClr val="10253F"/>
                          </a:solidFill>
                        </a:rPr>
                        <a:t>Tashkel</a:t>
                      </a:r>
                      <a:r>
                        <a:rPr lang="en-US" baseline="0" dirty="0" smtClean="0">
                          <a:solidFill>
                            <a:srgbClr val="10253F"/>
                          </a:solidFill>
                        </a:rPr>
                        <a:t> . ex (</a:t>
                      </a:r>
                      <a:r>
                        <a:rPr lang="ar-EG" baseline="0" dirty="0" smtClean="0">
                          <a:solidFill>
                            <a:srgbClr val="10253F"/>
                          </a:solidFill>
                        </a:rPr>
                        <a:t>مِصْرُ</a:t>
                      </a:r>
                      <a:r>
                        <a:rPr lang="en-US" baseline="0" dirty="0" smtClean="0">
                          <a:solidFill>
                            <a:srgbClr val="10253F"/>
                          </a:solidFill>
                        </a:rPr>
                        <a:t> to </a:t>
                      </a:r>
                      <a:r>
                        <a:rPr lang="ar-EG" baseline="0" dirty="0" smtClean="0">
                          <a:solidFill>
                            <a:srgbClr val="10253F"/>
                          </a:solidFill>
                        </a:rPr>
                        <a:t>مصر</a:t>
                      </a:r>
                      <a:r>
                        <a:rPr lang="en-US" baseline="0" dirty="0" smtClean="0">
                          <a:solidFill>
                            <a:srgbClr val="10253F"/>
                          </a:solidFill>
                        </a:rPr>
                        <a:t>)</a:t>
                      </a:r>
                    </a:p>
                    <a:p>
                      <a:pPr marL="285750" indent="-285750" algn="l" rtl="0">
                        <a:buFont typeface="Calibri" panose="020F0502020204030204" pitchFamily="34" charset="0"/>
                        <a:buChar char="⁻"/>
                      </a:pPr>
                      <a:r>
                        <a:rPr lang="en-US" baseline="0" dirty="0" err="1" smtClean="0">
                          <a:solidFill>
                            <a:srgbClr val="10253F"/>
                          </a:solidFill>
                        </a:rPr>
                        <a:t>Farasa</a:t>
                      </a:r>
                      <a:r>
                        <a:rPr lang="en-US" baseline="0" dirty="0" smtClean="0">
                          <a:solidFill>
                            <a:srgbClr val="10253F"/>
                          </a:solidFill>
                        </a:rPr>
                        <a:t> Segmentation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Calibri" panose="020F0502020204030204" pitchFamily="34" charset="0"/>
                        <a:buChar char="⁻"/>
                      </a:pPr>
                      <a:r>
                        <a:rPr lang="en-US" dirty="0" smtClean="0">
                          <a:solidFill>
                            <a:srgbClr val="10253F"/>
                          </a:solidFill>
                        </a:rPr>
                        <a:t>Remove</a:t>
                      </a:r>
                      <a:r>
                        <a:rPr lang="en-US" baseline="0" dirty="0" smtClean="0">
                          <a:solidFill>
                            <a:srgbClr val="10253F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10253F"/>
                          </a:solidFill>
                        </a:rPr>
                        <a:t>Emojis</a:t>
                      </a:r>
                      <a:endParaRPr lang="en-US" baseline="0" dirty="0" smtClean="0">
                        <a:solidFill>
                          <a:srgbClr val="10253F"/>
                        </a:solidFill>
                      </a:endParaRPr>
                    </a:p>
                    <a:p>
                      <a:pPr marL="285750" indent="-285750" algn="l" rtl="0">
                        <a:buFont typeface="Calibri" panose="020F0502020204030204" pitchFamily="34" charset="0"/>
                        <a:buChar char="⁻"/>
                      </a:pPr>
                      <a:r>
                        <a:rPr lang="en-US" dirty="0" smtClean="0">
                          <a:solidFill>
                            <a:srgbClr val="10253F"/>
                          </a:solidFill>
                        </a:rPr>
                        <a:t>Remove</a:t>
                      </a:r>
                      <a:r>
                        <a:rPr lang="en-US" baseline="0" dirty="0" smtClean="0">
                          <a:solidFill>
                            <a:srgbClr val="10253F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10253F"/>
                          </a:solidFill>
                        </a:rPr>
                        <a:t>punctuations</a:t>
                      </a:r>
                    </a:p>
                    <a:p>
                      <a:pPr marL="285750" indent="-285750" algn="l" rtl="0">
                        <a:buFont typeface="Calibri" panose="020F0502020204030204" pitchFamily="34" charset="0"/>
                        <a:buChar char="⁻"/>
                      </a:pPr>
                      <a:r>
                        <a:rPr lang="en-US" sz="1800" b="0" kern="1200" dirty="0" smtClean="0">
                          <a:solidFill>
                            <a:srgbClr val="1025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 mentions &amp; hashtags</a:t>
                      </a:r>
                    </a:p>
                    <a:p>
                      <a:pPr marL="285750" indent="-285750" algn="l" rtl="0">
                        <a:buFont typeface="Calibri" panose="020F0502020204030204" pitchFamily="34" charset="0"/>
                        <a:buChar char="⁻"/>
                      </a:pPr>
                      <a:r>
                        <a:rPr lang="en-US" dirty="0" smtClean="0">
                          <a:solidFill>
                            <a:srgbClr val="10253F"/>
                          </a:solidFill>
                        </a:rPr>
                        <a:t>Normalize some</a:t>
                      </a:r>
                      <a:r>
                        <a:rPr lang="en-US" baseline="0" dirty="0" smtClean="0">
                          <a:solidFill>
                            <a:srgbClr val="10253F"/>
                          </a:solidFill>
                        </a:rPr>
                        <a:t> characters to reduce spelling mistakes ex : (</a:t>
                      </a:r>
                      <a:r>
                        <a:rPr lang="ar-EG" dirty="0" err="1" smtClean="0">
                          <a:solidFill>
                            <a:srgbClr val="10253F"/>
                          </a:solidFill>
                        </a:rPr>
                        <a:t>إأٱآا</a:t>
                      </a:r>
                      <a:r>
                        <a:rPr lang="ar-EG" dirty="0" smtClean="0">
                          <a:solidFill>
                            <a:srgbClr val="10253F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10253F"/>
                          </a:solidFill>
                        </a:rPr>
                        <a:t> to </a:t>
                      </a:r>
                      <a:r>
                        <a:rPr lang="ar-EG" dirty="0" smtClean="0">
                          <a:solidFill>
                            <a:srgbClr val="10253F"/>
                          </a:solidFill>
                        </a:rPr>
                        <a:t>ا</a:t>
                      </a:r>
                      <a:r>
                        <a:rPr lang="en-US" baseline="0" dirty="0" smtClean="0">
                          <a:solidFill>
                            <a:srgbClr val="10253F"/>
                          </a:solidFill>
                        </a:rPr>
                        <a:t> )</a:t>
                      </a:r>
                    </a:p>
                    <a:p>
                      <a:pPr marL="285750" indent="-285750" algn="l" rtl="0">
                        <a:buFont typeface="Calibri" panose="020F0502020204030204" pitchFamily="34" charset="0"/>
                        <a:buChar char="⁻"/>
                      </a:pPr>
                      <a:r>
                        <a:rPr lang="en-US" dirty="0" smtClean="0">
                          <a:solidFill>
                            <a:srgbClr val="10253F"/>
                          </a:solidFill>
                        </a:rPr>
                        <a:t>Remove English characters</a:t>
                      </a:r>
                    </a:p>
                    <a:p>
                      <a:pPr marL="285750" indent="-285750" algn="l" rtl="0">
                        <a:buFont typeface="Calibri" panose="020F0502020204030204" pitchFamily="34" charset="0"/>
                        <a:buChar char="⁻"/>
                      </a:pPr>
                      <a:r>
                        <a:rPr lang="en-US" dirty="0" smtClean="0">
                          <a:solidFill>
                            <a:srgbClr val="10253F"/>
                          </a:solidFill>
                        </a:rPr>
                        <a:t>Remove Hindi</a:t>
                      </a:r>
                      <a:r>
                        <a:rPr lang="en-US" baseline="0" dirty="0" smtClean="0">
                          <a:solidFill>
                            <a:srgbClr val="10253F"/>
                          </a:solidFill>
                        </a:rPr>
                        <a:t> numbers</a:t>
                      </a:r>
                    </a:p>
                    <a:p>
                      <a:pPr marL="285750" indent="-285750" algn="l" rtl="0">
                        <a:buFont typeface="Calibri" panose="020F0502020204030204" pitchFamily="34" charset="0"/>
                        <a:buChar char="⁻"/>
                      </a:pPr>
                      <a:endParaRPr lang="ar-EG" dirty="0">
                        <a:solidFill>
                          <a:srgbClr val="10253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209" y="1703509"/>
            <a:ext cx="8246070" cy="350768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rgbClr val="10253F"/>
                </a:solidFill>
              </a:rPr>
              <a:t>I haven’t removed stop words or most common words, I think that will reduce the accuracy because every dialect use some stop words that the others don’t use, and that helps the models to distinguish the </a:t>
            </a:r>
            <a:r>
              <a:rPr lang="en-US" sz="1600" b="1" dirty="0" smtClean="0">
                <a:solidFill>
                  <a:srgbClr val="10253F"/>
                </a:solidFill>
              </a:rPr>
              <a:t>dialects</a:t>
            </a:r>
          </a:p>
          <a:p>
            <a:pPr>
              <a:lnSpc>
                <a:spcPct val="200000"/>
              </a:lnSpc>
            </a:pPr>
            <a:r>
              <a:rPr lang="en-US" sz="1600" b="1" dirty="0" smtClean="0">
                <a:solidFill>
                  <a:srgbClr val="10253F"/>
                </a:solidFill>
              </a:rPr>
              <a:t>I have used QADI test set as a benchmark, made sure to remove this test data</a:t>
            </a:r>
            <a:br>
              <a:rPr lang="en-US" sz="1600" b="1" dirty="0" smtClean="0">
                <a:solidFill>
                  <a:srgbClr val="10253F"/>
                </a:solidFill>
              </a:rPr>
            </a:br>
            <a:r>
              <a:rPr lang="en-US" sz="1600" b="1" dirty="0" smtClean="0">
                <a:solidFill>
                  <a:srgbClr val="10253F"/>
                </a:solidFill>
              </a:rPr>
              <a:t>from </a:t>
            </a:r>
            <a:r>
              <a:rPr lang="en-US" sz="1600" b="1" dirty="0" smtClean="0">
                <a:solidFill>
                  <a:srgbClr val="10253F"/>
                </a:solidFill>
              </a:rPr>
              <a:t>fetched data-set</a:t>
            </a:r>
            <a:endParaRPr lang="en-US" sz="1600" b="1" dirty="0" smtClean="0">
              <a:solidFill>
                <a:srgbClr val="10253F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n-US" sz="1600" b="1" dirty="0" smtClean="0">
              <a:solidFill>
                <a:srgbClr val="10253F"/>
              </a:solidFill>
            </a:endParaRPr>
          </a:p>
          <a:p>
            <a:endParaRPr lang="en-US" sz="1600" b="1" dirty="0">
              <a:solidFill>
                <a:srgbClr val="1025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98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architecture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153097"/>
            <a:ext cx="8246070" cy="46264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ML models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6338" y="1629500"/>
            <a:ext cx="8430210" cy="2782702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220000"/>
              </a:lnSpc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rgbClr val="10253F"/>
                </a:solidFill>
              </a:rPr>
              <a:t>I have tried different architecture and techniques like </a:t>
            </a:r>
            <a:r>
              <a:rPr lang="en-US" sz="1400" dirty="0">
                <a:solidFill>
                  <a:srgbClr val="10253F"/>
                </a:solidFill>
              </a:rPr>
              <a:t>pre-trained </a:t>
            </a:r>
            <a:r>
              <a:rPr lang="en-US" sz="1400" dirty="0" err="1">
                <a:solidFill>
                  <a:srgbClr val="10253F"/>
                </a:solidFill>
              </a:rPr>
              <a:t>Mazajak</a:t>
            </a:r>
            <a:r>
              <a:rPr lang="en-US" sz="1400" dirty="0">
                <a:solidFill>
                  <a:srgbClr val="10253F"/>
                </a:solidFill>
              </a:rPr>
              <a:t> embedding, </a:t>
            </a:r>
            <a:r>
              <a:rPr lang="en-US" sz="1400" dirty="0" err="1">
                <a:solidFill>
                  <a:srgbClr val="10253F"/>
                </a:solidFill>
              </a:rPr>
              <a:t>CountVectorizerand</a:t>
            </a:r>
            <a:r>
              <a:rPr lang="en-US" sz="1400" dirty="0">
                <a:solidFill>
                  <a:srgbClr val="10253F"/>
                </a:solidFill>
              </a:rPr>
              <a:t>  </a:t>
            </a:r>
            <a:r>
              <a:rPr lang="en-US" sz="1400" dirty="0" smtClean="0">
                <a:solidFill>
                  <a:srgbClr val="10253F"/>
                </a:solidFill>
              </a:rPr>
              <a:t>and TFIDF with different Models like Logistic regression, SVM, SGD and Naïve </a:t>
            </a:r>
            <a:r>
              <a:rPr lang="en-US" sz="1400" dirty="0" err="1" smtClean="0">
                <a:solidFill>
                  <a:srgbClr val="10253F"/>
                </a:solidFill>
              </a:rPr>
              <a:t>bayes</a:t>
            </a:r>
            <a:endParaRPr lang="en-US" sz="1400" dirty="0" smtClean="0">
              <a:solidFill>
                <a:srgbClr val="10253F"/>
              </a:solidFill>
            </a:endParaRPr>
          </a:p>
          <a:p>
            <a:pPr marL="342900" indent="-342900" algn="l">
              <a:lnSpc>
                <a:spcPct val="22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10253F"/>
                </a:solidFill>
              </a:rPr>
              <a:t>The best result I have got was with </a:t>
            </a:r>
            <a:r>
              <a:rPr lang="en-US" sz="1400" dirty="0" err="1">
                <a:solidFill>
                  <a:srgbClr val="10253F"/>
                </a:solidFill>
              </a:rPr>
              <a:t>Coubtvectorizer</a:t>
            </a:r>
            <a:r>
              <a:rPr lang="en-US" sz="1400" dirty="0">
                <a:solidFill>
                  <a:srgbClr val="10253F"/>
                </a:solidFill>
              </a:rPr>
              <a:t> and Logistic </a:t>
            </a:r>
            <a:r>
              <a:rPr lang="en-US" sz="1400" dirty="0" smtClean="0">
                <a:solidFill>
                  <a:srgbClr val="10253F"/>
                </a:solidFill>
              </a:rPr>
              <a:t>Regression</a:t>
            </a:r>
          </a:p>
          <a:p>
            <a:pPr marL="342900" indent="-342900" algn="l">
              <a:lnSpc>
                <a:spcPct val="220000"/>
              </a:lnSpc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rgbClr val="10253F"/>
                </a:solidFill>
              </a:rPr>
              <a:t>I have used </a:t>
            </a:r>
            <a:r>
              <a:rPr lang="en-US" sz="1400" dirty="0" err="1">
                <a:solidFill>
                  <a:srgbClr val="10253F"/>
                </a:solidFill>
              </a:rPr>
              <a:t>ngram_range</a:t>
            </a:r>
            <a:r>
              <a:rPr lang="en-US" sz="1400" dirty="0">
                <a:solidFill>
                  <a:srgbClr val="10253F"/>
                </a:solidFill>
              </a:rPr>
              <a:t>=(1,2</a:t>
            </a:r>
            <a:r>
              <a:rPr lang="en-US" sz="1400" dirty="0" smtClean="0">
                <a:solidFill>
                  <a:srgbClr val="10253F"/>
                </a:solidFill>
              </a:rPr>
              <a:t>), </a:t>
            </a:r>
            <a:r>
              <a:rPr lang="en-US" sz="1400" dirty="0" err="1" smtClean="0">
                <a:solidFill>
                  <a:srgbClr val="10253F"/>
                </a:solidFill>
              </a:rPr>
              <a:t>max_features</a:t>
            </a:r>
            <a:r>
              <a:rPr lang="en-US" sz="1400" dirty="0" smtClean="0">
                <a:solidFill>
                  <a:srgbClr val="10253F"/>
                </a:solidFill>
              </a:rPr>
              <a:t>=1700000 due to the limitation of the environment Ram</a:t>
            </a:r>
          </a:p>
          <a:p>
            <a:pPr marL="342900" indent="-342900" algn="l">
              <a:lnSpc>
                <a:spcPct val="220000"/>
              </a:lnSpc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rgbClr val="10253F"/>
                </a:solidFill>
              </a:rPr>
              <a:t>SVM was taking too long time to be fitted so I didn’t deal with it</a:t>
            </a:r>
            <a:endParaRPr lang="en-US" sz="1400" dirty="0">
              <a:solidFill>
                <a:srgbClr val="1025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95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architecture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153097"/>
            <a:ext cx="8246070" cy="46264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DL models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6338" y="1629500"/>
            <a:ext cx="8430210" cy="2782702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220000"/>
              </a:lnSpc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rgbClr val="10253F"/>
                </a:solidFill>
              </a:rPr>
              <a:t>I used AraBERTv2 through </a:t>
            </a:r>
            <a:r>
              <a:rPr lang="en-US" sz="1400" dirty="0" err="1" smtClean="0">
                <a:solidFill>
                  <a:srgbClr val="10253F"/>
                </a:solidFill>
              </a:rPr>
              <a:t>Keras</a:t>
            </a:r>
            <a:r>
              <a:rPr lang="en-US" sz="1400" dirty="0" smtClean="0">
                <a:solidFill>
                  <a:srgbClr val="10253F"/>
                </a:solidFill>
              </a:rPr>
              <a:t> and </a:t>
            </a:r>
            <a:r>
              <a:rPr lang="en-US" sz="1400" dirty="0" err="1" smtClean="0">
                <a:solidFill>
                  <a:srgbClr val="10253F"/>
                </a:solidFill>
              </a:rPr>
              <a:t>Pytorch</a:t>
            </a:r>
            <a:r>
              <a:rPr lang="en-US" sz="1400" dirty="0" smtClean="0">
                <a:solidFill>
                  <a:srgbClr val="10253F"/>
                </a:solidFill>
              </a:rPr>
              <a:t> with 76 max length of tweet which is 99% of data</a:t>
            </a:r>
            <a:br>
              <a:rPr lang="en-US" sz="1400" dirty="0" smtClean="0">
                <a:solidFill>
                  <a:srgbClr val="10253F"/>
                </a:solidFill>
              </a:rPr>
            </a:br>
            <a:r>
              <a:rPr lang="en-US" sz="1400" dirty="0" smtClean="0">
                <a:solidFill>
                  <a:srgbClr val="10253F"/>
                </a:solidFill>
              </a:rPr>
              <a:t>to reduce the training time</a:t>
            </a:r>
          </a:p>
          <a:p>
            <a:pPr marL="342900" indent="-342900" algn="l">
              <a:lnSpc>
                <a:spcPct val="220000"/>
              </a:lnSpc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rgbClr val="10253F"/>
                </a:solidFill>
              </a:rPr>
              <a:t>I used </a:t>
            </a:r>
            <a:r>
              <a:rPr lang="en-US" sz="1400" dirty="0" err="1" smtClean="0">
                <a:solidFill>
                  <a:srgbClr val="10253F"/>
                </a:solidFill>
              </a:rPr>
              <a:t>Class_weight</a:t>
            </a:r>
            <a:r>
              <a:rPr lang="en-US" sz="1400" dirty="0" smtClean="0">
                <a:solidFill>
                  <a:srgbClr val="10253F"/>
                </a:solidFill>
              </a:rPr>
              <a:t> to deal with Imbalanced data but didn’t affect too much</a:t>
            </a:r>
          </a:p>
          <a:p>
            <a:pPr marL="342900" indent="-342900" algn="l">
              <a:lnSpc>
                <a:spcPct val="220000"/>
              </a:lnSpc>
              <a:buFont typeface="Wingdings" panose="05000000000000000000" pitchFamily="2" charset="2"/>
              <a:buChar char="Ø"/>
            </a:pPr>
            <a:endParaRPr lang="en-US" sz="1400" dirty="0" smtClean="0">
              <a:solidFill>
                <a:srgbClr val="10253F"/>
              </a:solidFill>
            </a:endParaRPr>
          </a:p>
          <a:p>
            <a:pPr marL="342900" indent="-342900" algn="l">
              <a:lnSpc>
                <a:spcPct val="220000"/>
              </a:lnSpc>
              <a:buFont typeface="Wingdings" panose="05000000000000000000" pitchFamily="2" charset="2"/>
              <a:buChar char="Ø"/>
            </a:pPr>
            <a:endParaRPr lang="en-US" sz="1400" dirty="0" smtClean="0">
              <a:solidFill>
                <a:srgbClr val="10253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482" y="2512381"/>
            <a:ext cx="1214066" cy="189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metrics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6338" y="1154097"/>
            <a:ext cx="8430210" cy="772357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macro-averaged F1-score</a:t>
            </a:r>
            <a:endParaRPr lang="en-US" sz="3200" dirty="0" smtClean="0"/>
          </a:p>
        </p:txBody>
      </p:sp>
      <p:pic>
        <p:nvPicPr>
          <p:cNvPr id="2050" name="Picture 2" descr="python - How does Scikit Learn compute f1_macro for multiclass  classification? - Stack Ove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629" y="2082254"/>
            <a:ext cx="63627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69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15152" y="1066454"/>
            <a:ext cx="8772582" cy="772357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ML models</a:t>
            </a:r>
          </a:p>
          <a:p>
            <a:pPr algn="l"/>
            <a:r>
              <a:rPr lang="en-US" sz="2000" dirty="0" smtClean="0"/>
              <a:t>	</a:t>
            </a:r>
          </a:p>
        </p:txBody>
      </p:sp>
      <p:pic>
        <p:nvPicPr>
          <p:cNvPr id="2" name="Picture 1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168724" y="1854736"/>
            <a:ext cx="2743200" cy="1463040"/>
          </a:xfrm>
          <a:prstGeom prst="rect">
            <a:avLst/>
          </a:prstGeom>
        </p:spPr>
      </p:pic>
      <p:pic>
        <p:nvPicPr>
          <p:cNvPr id="3" name="Picture 2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168724" y="3298148"/>
            <a:ext cx="2743200" cy="14630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3040" y="1358232"/>
            <a:ext cx="2599248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 err="1">
                <a:solidFill>
                  <a:srgbClr val="10253F"/>
                </a:solidFill>
              </a:rPr>
              <a:t>ConutVectorizer</a:t>
            </a:r>
            <a:endParaRPr lang="en-US" sz="1050" b="1" dirty="0">
              <a:solidFill>
                <a:srgbClr val="10253F"/>
              </a:solidFill>
            </a:endParaRPr>
          </a:p>
          <a:p>
            <a:pPr algn="ctr"/>
            <a:r>
              <a:rPr lang="en-US" sz="1050" b="1" dirty="0" err="1">
                <a:solidFill>
                  <a:srgbClr val="10253F"/>
                </a:solidFill>
              </a:rPr>
              <a:t>ngram_range</a:t>
            </a:r>
            <a:r>
              <a:rPr lang="en-US" sz="1050" b="1" dirty="0">
                <a:solidFill>
                  <a:srgbClr val="10253F"/>
                </a:solidFill>
              </a:rPr>
              <a:t> = (1, 2) </a:t>
            </a:r>
            <a:r>
              <a:rPr lang="en-US" sz="1050" b="1" dirty="0" err="1" smtClean="0">
                <a:solidFill>
                  <a:srgbClr val="10253F"/>
                </a:solidFill>
              </a:rPr>
              <a:t>max_features</a:t>
            </a:r>
            <a:r>
              <a:rPr lang="en-US" sz="1050" b="1" dirty="0" smtClean="0">
                <a:solidFill>
                  <a:srgbClr val="10253F"/>
                </a:solidFill>
              </a:rPr>
              <a:t>=1,500,000</a:t>
            </a:r>
            <a:endParaRPr lang="en-US" sz="1050" b="1" dirty="0">
              <a:solidFill>
                <a:srgbClr val="10253F"/>
              </a:solidFill>
            </a:endParaRPr>
          </a:p>
        </p:txBody>
      </p:sp>
      <p:pic>
        <p:nvPicPr>
          <p:cNvPr id="6" name="Picture 5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120301" y="3298148"/>
            <a:ext cx="2743200" cy="146304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48320" y="1450565"/>
            <a:ext cx="259924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 err="1">
                <a:solidFill>
                  <a:srgbClr val="10253F"/>
                </a:solidFill>
              </a:rPr>
              <a:t>ConutVectorizer</a:t>
            </a:r>
            <a:endParaRPr lang="en-US" sz="1050" b="1" dirty="0">
              <a:solidFill>
                <a:srgbClr val="10253F"/>
              </a:solidFill>
            </a:endParaRPr>
          </a:p>
          <a:p>
            <a:pPr algn="ctr"/>
            <a:r>
              <a:rPr lang="en-US" sz="1050" b="1" dirty="0" err="1">
                <a:solidFill>
                  <a:srgbClr val="10253F"/>
                </a:solidFill>
              </a:rPr>
              <a:t>ngram_range</a:t>
            </a:r>
            <a:r>
              <a:rPr lang="en-US" sz="1050" b="1" dirty="0">
                <a:solidFill>
                  <a:srgbClr val="10253F"/>
                </a:solidFill>
              </a:rPr>
              <a:t> = (1, 1)  </a:t>
            </a:r>
          </a:p>
        </p:txBody>
      </p:sp>
      <p:pic>
        <p:nvPicPr>
          <p:cNvPr id="9" name="Picture 8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145616" y="1854736"/>
            <a:ext cx="2743200" cy="146304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786" y="1450565"/>
            <a:ext cx="259924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>
                <a:solidFill>
                  <a:srgbClr val="10253F"/>
                </a:solidFill>
              </a:rPr>
              <a:t>TFIDF</a:t>
            </a:r>
          </a:p>
          <a:p>
            <a:pPr algn="ctr"/>
            <a:r>
              <a:rPr lang="en-US" sz="1050" b="1" dirty="0" err="1">
                <a:solidFill>
                  <a:srgbClr val="10253F"/>
                </a:solidFill>
              </a:rPr>
              <a:t>ngram_range</a:t>
            </a:r>
            <a:r>
              <a:rPr lang="en-US" sz="1050" b="1" dirty="0">
                <a:solidFill>
                  <a:srgbClr val="10253F"/>
                </a:solidFill>
              </a:rPr>
              <a:t> = (1, 1) 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7786" y="4605751"/>
            <a:ext cx="9023737" cy="772357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10253F"/>
                </a:solidFill>
              </a:rPr>
              <a:t>best result with respect to time was 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</a:rPr>
              <a:t>Logistic Regression with </a:t>
            </a:r>
            <a:r>
              <a:rPr lang="en-US" sz="1500" dirty="0" err="1">
                <a:solidFill>
                  <a:schemeClr val="accent6">
                    <a:lumMod val="75000"/>
                  </a:schemeClr>
                </a:solidFill>
              </a:rPr>
              <a:t>ConutVectorizer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6">
                    <a:lumMod val="75000"/>
                  </a:schemeClr>
                </a:solidFill>
              </a:rPr>
              <a:t>ngram_range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</a:rPr>
              <a:t> = (1, 1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1500" dirty="0" smtClean="0">
                <a:solidFill>
                  <a:schemeClr val="tx1"/>
                </a:solidFill>
              </a:rPr>
              <a:t>: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500" dirty="0" smtClean="0">
                <a:solidFill>
                  <a:srgbClr val="10253F"/>
                </a:solidFill>
              </a:rPr>
              <a:t>50%</a:t>
            </a:r>
            <a:r>
              <a:rPr lang="en-US" sz="1500" dirty="0" smtClean="0"/>
              <a:t> </a:t>
            </a:r>
            <a:endParaRPr lang="en-US" sz="1500" dirty="0"/>
          </a:p>
          <a:p>
            <a:pPr algn="l"/>
            <a:r>
              <a:rPr lang="en-US" sz="1500" dirty="0" smtClean="0"/>
              <a:t>	</a:t>
            </a:r>
          </a:p>
        </p:txBody>
      </p:sp>
      <p:pic>
        <p:nvPicPr>
          <p:cNvPr id="12" name="Picture 11"/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44070" y="1854736"/>
            <a:ext cx="2743200" cy="1463040"/>
          </a:xfrm>
          <a:prstGeom prst="rect">
            <a:avLst/>
          </a:prstGeom>
        </p:spPr>
      </p:pic>
      <p:pic>
        <p:nvPicPr>
          <p:cNvPr id="13" name="Picture 12"/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44070" y="3298148"/>
            <a:ext cx="274320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3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8941" y="1165066"/>
            <a:ext cx="8772582" cy="421687"/>
          </a:xfrm>
          <a:noFill/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DL model	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163979"/>
              </p:ext>
            </p:extLst>
          </p:nvPr>
        </p:nvGraphicFramePr>
        <p:xfrm>
          <a:off x="98615" y="1685363"/>
          <a:ext cx="3568221" cy="116503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568221"/>
              </a:tblGrid>
              <a:tr h="320446"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kern="1200" dirty="0" smtClean="0">
                          <a:solidFill>
                            <a:srgbClr val="10253F"/>
                          </a:solidFill>
                          <a:latin typeface="+mn-lt"/>
                          <a:ea typeface="+mn-ea"/>
                          <a:cs typeface="+mn-cs"/>
                        </a:rPr>
                        <a:t>AraBERTv2-base with </a:t>
                      </a:r>
                      <a:r>
                        <a:rPr lang="en-US" sz="1600" b="1" kern="1200" dirty="0" err="1" smtClean="0">
                          <a:solidFill>
                            <a:srgbClr val="10253F"/>
                          </a:solidFill>
                          <a:latin typeface="+mn-lt"/>
                          <a:ea typeface="+mn-ea"/>
                          <a:cs typeface="+mn-cs"/>
                        </a:rPr>
                        <a:t>Ktrain</a:t>
                      </a:r>
                      <a:endParaRPr lang="ar-EG" sz="1600" b="1" kern="1200" dirty="0">
                        <a:solidFill>
                          <a:srgbClr val="10253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29755"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1600" b="0" kern="1200" dirty="0" smtClean="0">
                          <a:solidFill>
                            <a:srgbClr val="10253F"/>
                          </a:solidFill>
                          <a:latin typeface="+mn-lt"/>
                          <a:ea typeface="+mn-ea"/>
                          <a:cs typeface="+mn-cs"/>
                        </a:rPr>
                        <a:t>58%  on QADI Test-Set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09" y="1073656"/>
            <a:ext cx="5458691" cy="402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9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Office PowerPoint</Application>
  <PresentationFormat>On-screen Show (16:9)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Arabic Dialect Identification</vt:lpstr>
      <vt:lpstr>Content</vt:lpstr>
      <vt:lpstr>Data pre-processing</vt:lpstr>
      <vt:lpstr>Data pre-processing</vt:lpstr>
      <vt:lpstr>Model architecture </vt:lpstr>
      <vt:lpstr>Model architecture </vt:lpstr>
      <vt:lpstr>Evaluation metrics</vt:lpstr>
      <vt:lpstr>Results</vt:lpstr>
      <vt:lpstr>Results</vt:lpstr>
      <vt:lpstr>Results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2022-03-14T08:36:47Z</dcterms:modified>
</cp:coreProperties>
</file>