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2" r:id="rId9"/>
    <p:sldId id="266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/>
    <p:restoredTop sz="94709"/>
  </p:normalViewPr>
  <p:slideViewPr>
    <p:cSldViewPr snapToGrid="0" snapToObjects="1">
      <p:cViewPr>
        <p:scale>
          <a:sx n="83" d="100"/>
          <a:sy n="83" d="100"/>
        </p:scale>
        <p:origin x="130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038/s41523-020-0156-0" TargetMode="External"/><Relationship Id="rId3" Type="http://schemas.openxmlformats.org/officeDocument/2006/relationships/hyperlink" Target="https://arxiv.org/abs/2102.090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Segmenting Breast Cancer Pathological Slides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Yousef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</a:p>
          <a:p>
            <a:r>
              <a:rPr lang="en-US" dirty="0"/>
              <a:t>Abdelrahman Mohamed </a:t>
            </a:r>
            <a:endParaRPr lang="en-US" dirty="0" smtClean="0"/>
          </a:p>
          <a:p>
            <a:r>
              <a:rPr lang="en-US" dirty="0" smtClean="0"/>
              <a:t>Mohamed </a:t>
            </a:r>
            <a:r>
              <a:rPr lang="en-US" dirty="0" err="1" smtClean="0"/>
              <a:t>Elshehaby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807390" cy="5248622"/>
          </a:xfrm>
        </p:spPr>
        <p:txBody>
          <a:bodyPr/>
          <a:lstStyle/>
          <a:p>
            <a:r>
              <a:rPr lang="en-US" dirty="0" smtClean="0"/>
              <a:t>Data not labeled by pathologists but </a:t>
            </a:r>
            <a:r>
              <a:rPr lang="en-US" dirty="0" smtClean="0"/>
              <a:t> was largest available  </a:t>
            </a:r>
            <a:endParaRPr lang="en-US" dirty="0" smtClean="0"/>
          </a:p>
          <a:p>
            <a:r>
              <a:rPr lang="en-US" dirty="0" smtClean="0"/>
              <a:t>No subject matter expertise </a:t>
            </a:r>
          </a:p>
          <a:p>
            <a:r>
              <a:rPr lang="en-US" dirty="0" smtClean="0"/>
              <a:t>Limited computational resources </a:t>
            </a:r>
            <a:endParaRPr lang="en-US" dirty="0" smtClean="0"/>
          </a:p>
          <a:p>
            <a:r>
              <a:rPr lang="en-US" dirty="0" smtClean="0"/>
              <a:t>Unconventional loss function </a:t>
            </a:r>
          </a:p>
          <a:p>
            <a:r>
              <a:rPr lang="en-US" dirty="0" smtClean="0"/>
              <a:t>Label masks not precise</a:t>
            </a:r>
          </a:p>
          <a:p>
            <a:r>
              <a:rPr lang="en-US" dirty="0" smtClean="0"/>
              <a:t>Some labels were missed ( expert opinion) </a:t>
            </a:r>
          </a:p>
          <a:p>
            <a:r>
              <a:rPr lang="en-US" dirty="0"/>
              <a:t>M</a:t>
            </a:r>
            <a:r>
              <a:rPr lang="en-US" dirty="0" smtClean="0"/>
              <a:t>asks </a:t>
            </a:r>
            <a:r>
              <a:rPr lang="en-US" dirty="0" smtClean="0"/>
              <a:t>had </a:t>
            </a:r>
            <a:r>
              <a:rPr lang="en-US" dirty="0" smtClean="0"/>
              <a:t>problems in structure</a:t>
            </a:r>
          </a:p>
          <a:p>
            <a:r>
              <a:rPr lang="en-US" dirty="0" smtClean="0"/>
              <a:t>TNBC has different types that might look different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8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pic>
        <p:nvPicPr>
          <p:cNvPr id="1026" name="Picture 2" descr="riple‑negative breast cancer: A run‑through of features, classification  and curr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86" y="1453442"/>
            <a:ext cx="6937753" cy="376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Kos, Z., Roblin, E., Kim, R.S. </a:t>
            </a:r>
            <a:r>
              <a:rPr lang="en-US" i="1" dirty="0"/>
              <a:t>et al.</a:t>
            </a:r>
            <a:r>
              <a:rPr lang="en-US" dirty="0"/>
              <a:t> Pitfalls in assessing stromal tumor infiltrating lymphocytes (</a:t>
            </a:r>
            <a:r>
              <a:rPr lang="en-US" dirty="0" err="1"/>
              <a:t>sTILs</a:t>
            </a:r>
            <a:r>
              <a:rPr lang="en-US" dirty="0"/>
              <a:t>) in breast cancer. </a:t>
            </a:r>
            <a:r>
              <a:rPr lang="en-US" i="1" dirty="0" err="1"/>
              <a:t>npj</a:t>
            </a:r>
            <a:r>
              <a:rPr lang="en-US" i="1" dirty="0"/>
              <a:t> Breast Cancer</a:t>
            </a:r>
            <a:r>
              <a:rPr lang="en-US" dirty="0"/>
              <a:t> </a:t>
            </a:r>
            <a:r>
              <a:rPr lang="en-US" b="1" dirty="0"/>
              <a:t>6, </a:t>
            </a:r>
            <a:r>
              <a:rPr lang="en-US" dirty="0"/>
              <a:t>17 (2020).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doi.org/10.1038/s41523-020-0156-0</a:t>
            </a:r>
            <a:endParaRPr lang="en-US" dirty="0" smtClean="0"/>
          </a:p>
          <a:p>
            <a:r>
              <a:rPr lang="mr-IN" dirty="0">
                <a:hlinkClick r:id="rId3"/>
              </a:rPr>
              <a:t>https://</a:t>
            </a:r>
            <a:r>
              <a:rPr lang="mr-IN" dirty="0" smtClean="0">
                <a:hlinkClick r:id="rId3"/>
              </a:rPr>
              <a:t>arxiv.org/abs/2102.09099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www.cancer.org</a:t>
            </a:r>
            <a:r>
              <a:rPr lang="en-US" dirty="0"/>
              <a:t>/cancer/breast-cancer/about/types-of-breast-cancer/triple-</a:t>
            </a:r>
            <a:r>
              <a:rPr lang="en-US" dirty="0" err="1"/>
              <a:t>negative.html</a:t>
            </a:r>
            <a:r>
              <a:rPr lang="en-US" dirty="0"/>
              <a:t>#:~:text=Triple%2Dnegative%20breast%20cancer%20(TNBC,of%20the%20protein%20called%20HER2.</a:t>
            </a:r>
          </a:p>
        </p:txBody>
      </p:sp>
    </p:spTree>
    <p:extLst>
      <p:ext uri="{BB962C8B-B14F-4D97-AF65-F5344CB8AC3E}">
        <p14:creationId xmlns:p14="http://schemas.microsoft.com/office/powerpoint/2010/main" val="444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458" y="1127666"/>
            <a:ext cx="3708620" cy="5248622"/>
          </a:xfrm>
        </p:spPr>
        <p:txBody>
          <a:bodyPr/>
          <a:lstStyle/>
          <a:p>
            <a:r>
              <a:rPr lang="en-US" dirty="0" smtClean="0"/>
              <a:t>Segmenting cells in sections of breast tissue biopsies to help diagnose breast cancer. Specifically a carcinomas under a type called TNBC. </a:t>
            </a:r>
          </a:p>
          <a:p>
            <a:r>
              <a:rPr lang="en-US" dirty="0"/>
              <a:t>A</a:t>
            </a:r>
            <a:r>
              <a:rPr lang="en-US" dirty="0" smtClean="0"/>
              <a:t>id the pathologist in attaining better accuracies yet while consuming less time and effort.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78" y="1127666"/>
            <a:ext cx="3823922" cy="40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TNBC or triple negative breast cancer shows negative results in all blood tests that should indicate cancer.</a:t>
            </a:r>
          </a:p>
          <a:p>
            <a:pPr lvl="1"/>
            <a:r>
              <a:rPr lang="en-US" dirty="0" smtClean="0"/>
              <a:t>Progesterone </a:t>
            </a:r>
          </a:p>
          <a:p>
            <a:pPr lvl="1"/>
            <a:r>
              <a:rPr lang="en-US" dirty="0" smtClean="0"/>
              <a:t>Estrogen </a:t>
            </a:r>
          </a:p>
          <a:p>
            <a:pPr lvl="1"/>
            <a:r>
              <a:rPr lang="en-US" dirty="0" smtClean="0"/>
              <a:t>HER2 protein </a:t>
            </a:r>
          </a:p>
          <a:p>
            <a:r>
              <a:rPr lang="en-US" dirty="0" smtClean="0"/>
              <a:t>The only way to diagnose this type of cancer early is through a pathologists diagnosis of the biopsies or images.</a:t>
            </a:r>
          </a:p>
          <a:p>
            <a:r>
              <a:rPr lang="en-US" dirty="0" smtClean="0"/>
              <a:t>TNBC has a 5-year survival rate and is considered an aggressive type of breast cancer </a:t>
            </a:r>
          </a:p>
          <a:p>
            <a:r>
              <a:rPr lang="en-US" dirty="0" smtClean="0"/>
              <a:t>Pathologists are gold standard in many diagnoses such projects should become popular the improve quality of care in medicine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Computational pathology is booming and will soon be </a:t>
            </a:r>
            <a:r>
              <a:rPr lang="en-US" dirty="0" err="1" smtClean="0"/>
              <a:t>standardised</a:t>
            </a:r>
            <a:r>
              <a:rPr lang="en-US" dirty="0" smtClean="0"/>
              <a:t> in pathology labs</a:t>
            </a:r>
            <a:endParaRPr lang="en-US" dirty="0" smtClean="0"/>
          </a:p>
          <a:p>
            <a:r>
              <a:rPr lang="en-US" dirty="0" smtClean="0"/>
              <a:t>Main Stakeholders:</a:t>
            </a:r>
          </a:p>
          <a:p>
            <a:pPr lvl="1"/>
            <a:r>
              <a:rPr lang="en-US" dirty="0" smtClean="0"/>
              <a:t>Payers (public and private)</a:t>
            </a:r>
          </a:p>
          <a:p>
            <a:pPr lvl="1"/>
            <a:r>
              <a:rPr lang="en-US" dirty="0" smtClean="0"/>
              <a:t>Patients </a:t>
            </a:r>
          </a:p>
          <a:p>
            <a:pPr lvl="1"/>
            <a:r>
              <a:rPr lang="en-US" dirty="0" smtClean="0"/>
              <a:t>Physicians </a:t>
            </a:r>
          </a:p>
        </p:txBody>
      </p:sp>
    </p:spTree>
    <p:extLst>
      <p:ext uri="{BB962C8B-B14F-4D97-AF65-F5344CB8AC3E}">
        <p14:creationId xmlns:p14="http://schemas.microsoft.com/office/powerpoint/2010/main" val="21266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796" y="1324503"/>
            <a:ext cx="6494552" cy="420165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NUCLS datasets :https</a:t>
            </a:r>
            <a:r>
              <a:rPr lang="en-US" sz="2800" dirty="0"/>
              <a:t>://</a:t>
            </a:r>
            <a:r>
              <a:rPr lang="en-US" sz="2800" dirty="0" err="1"/>
              <a:t>nucls.grand-challenge.org</a:t>
            </a:r>
            <a:r>
              <a:rPr lang="en-US" sz="2800" dirty="0" smtClean="0"/>
              <a:t>/</a:t>
            </a:r>
          </a:p>
          <a:p>
            <a:r>
              <a:rPr lang="en-US" sz="2800" dirty="0" smtClean="0"/>
              <a:t>We worked with the single rater with </a:t>
            </a:r>
            <a:r>
              <a:rPr lang="de-DE" sz="2800" dirty="0"/>
              <a:t>1,744 FOVs | 59,485 </a:t>
            </a:r>
            <a:r>
              <a:rPr lang="de-DE" sz="2800" dirty="0" err="1" smtClean="0"/>
              <a:t>nuclei</a:t>
            </a:r>
            <a:endParaRPr lang="de-DE" sz="2800" dirty="0"/>
          </a:p>
          <a:p>
            <a:r>
              <a:rPr lang="de-DE" sz="3100" dirty="0" smtClean="0"/>
              <a:t>“</a:t>
            </a:r>
            <a:r>
              <a:rPr lang="de-DE" sz="3100" dirty="0" err="1" smtClean="0"/>
              <a:t>We</a:t>
            </a:r>
            <a:r>
              <a:rPr lang="de-DE" sz="3100" dirty="0" smtClean="0"/>
              <a:t> </a:t>
            </a:r>
            <a:r>
              <a:rPr lang="de-DE" sz="3100" dirty="0" err="1"/>
              <a:t>used</a:t>
            </a:r>
            <a:r>
              <a:rPr lang="de-DE" sz="3100" dirty="0"/>
              <a:t> a web-</a:t>
            </a:r>
            <a:r>
              <a:rPr lang="de-DE" sz="3100" dirty="0" err="1"/>
              <a:t>based</a:t>
            </a:r>
            <a:r>
              <a:rPr lang="de-DE" sz="3100" dirty="0"/>
              <a:t> </a:t>
            </a:r>
            <a:r>
              <a:rPr lang="de-DE" sz="3100" dirty="0" err="1"/>
              <a:t>annotation</a:t>
            </a:r>
            <a:r>
              <a:rPr lang="de-DE" sz="3100" dirty="0"/>
              <a:t> </a:t>
            </a:r>
            <a:r>
              <a:rPr lang="de-DE" sz="3100" dirty="0" err="1"/>
              <a:t>platform</a:t>
            </a:r>
            <a:r>
              <a:rPr lang="de-DE" sz="3100" dirty="0"/>
              <a:t> </a:t>
            </a:r>
            <a:r>
              <a:rPr lang="de-DE" sz="3100" dirty="0" err="1"/>
              <a:t>called</a:t>
            </a:r>
            <a:r>
              <a:rPr lang="de-DE" sz="3100" dirty="0"/>
              <a:t> </a:t>
            </a:r>
            <a:r>
              <a:rPr lang="de-DE" sz="3100" dirty="0" err="1"/>
              <a:t>HistomicsUI</a:t>
            </a:r>
            <a:r>
              <a:rPr lang="de-DE" sz="3100" dirty="0"/>
              <a:t> </a:t>
            </a:r>
            <a:r>
              <a:rPr lang="de-DE" sz="3100" dirty="0" err="1"/>
              <a:t>for</a:t>
            </a:r>
            <a:r>
              <a:rPr lang="de-DE" sz="3100" dirty="0"/>
              <a:t> </a:t>
            </a:r>
            <a:r>
              <a:rPr lang="de-DE" sz="3100" dirty="0" err="1"/>
              <a:t>annotation</a:t>
            </a:r>
            <a:r>
              <a:rPr lang="de-DE" sz="3100" dirty="0"/>
              <a:t>, </a:t>
            </a:r>
            <a:r>
              <a:rPr lang="de-DE" sz="3100" dirty="0" err="1"/>
              <a:t>feedback</a:t>
            </a:r>
            <a:r>
              <a:rPr lang="de-DE" sz="3100" dirty="0"/>
              <a:t>, </a:t>
            </a: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/>
              <a:t>quality</a:t>
            </a:r>
            <a:r>
              <a:rPr lang="de-DE" sz="3100" dirty="0"/>
              <a:t> </a:t>
            </a:r>
            <a:r>
              <a:rPr lang="de-DE" sz="3100" dirty="0" err="1"/>
              <a:t>review</a:t>
            </a:r>
            <a:r>
              <a:rPr lang="de-DE" sz="3100" dirty="0"/>
              <a:t> </a:t>
            </a:r>
            <a:r>
              <a:rPr lang="de-DE" sz="3100" dirty="0" smtClean="0"/>
              <a:t>.“</a:t>
            </a:r>
          </a:p>
          <a:p>
            <a:r>
              <a:rPr lang="de-DE" sz="3100" dirty="0" smtClean="0"/>
              <a:t> “</a:t>
            </a:r>
            <a:r>
              <a:rPr lang="de-DE" sz="3100" dirty="0" err="1" smtClean="0"/>
              <a:t>We</a:t>
            </a:r>
            <a:r>
              <a:rPr lang="de-DE" sz="3100" dirty="0" smtClean="0"/>
              <a:t> </a:t>
            </a:r>
            <a:r>
              <a:rPr lang="de-DE" sz="3100" dirty="0" err="1"/>
              <a:t>obtained</a:t>
            </a:r>
            <a:r>
              <a:rPr lang="de-DE" sz="3100" dirty="0"/>
              <a:t> </a:t>
            </a:r>
            <a:r>
              <a:rPr lang="de-DE" sz="3100" dirty="0" err="1"/>
              <a:t>annotations</a:t>
            </a:r>
            <a:r>
              <a:rPr lang="de-DE" sz="3100" dirty="0"/>
              <a:t> </a:t>
            </a:r>
            <a:r>
              <a:rPr lang="de-DE" sz="3100" dirty="0" err="1"/>
              <a:t>from</a:t>
            </a:r>
            <a:r>
              <a:rPr lang="de-DE" sz="3100" dirty="0"/>
              <a:t> 32 NPs </a:t>
            </a:r>
            <a:r>
              <a:rPr lang="de-DE" sz="3100" dirty="0" err="1"/>
              <a:t>and</a:t>
            </a:r>
            <a:r>
              <a:rPr lang="de-DE" sz="3100" dirty="0"/>
              <a:t> 7 </a:t>
            </a:r>
            <a:r>
              <a:rPr lang="de-DE" sz="3100" dirty="0" err="1"/>
              <a:t>pathologists</a:t>
            </a:r>
            <a:r>
              <a:rPr lang="de-DE" sz="3100" dirty="0"/>
              <a:t>, </a:t>
            </a:r>
            <a:r>
              <a:rPr lang="de-DE" sz="3100" dirty="0" err="1"/>
              <a:t>located</a:t>
            </a:r>
            <a:r>
              <a:rPr lang="de-DE" sz="3100" dirty="0"/>
              <a:t> in </a:t>
            </a:r>
            <a:r>
              <a:rPr lang="de-DE" sz="3100" dirty="0" err="1"/>
              <a:t>the</a:t>
            </a:r>
            <a:r>
              <a:rPr lang="de-DE" sz="3100" dirty="0"/>
              <a:t> US, Egypt, </a:t>
            </a:r>
            <a:r>
              <a:rPr lang="de-DE" sz="3100" dirty="0" err="1"/>
              <a:t>Syria</a:t>
            </a:r>
            <a:r>
              <a:rPr lang="de-DE" sz="3100" dirty="0"/>
              <a:t>, </a:t>
            </a:r>
            <a:r>
              <a:rPr lang="de-DE" sz="3100" dirty="0" err="1"/>
              <a:t>Australia</a:t>
            </a:r>
            <a:r>
              <a:rPr lang="de-DE" sz="3100" dirty="0"/>
              <a:t>, </a:t>
            </a: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 smtClean="0"/>
              <a:t>Maldives</a:t>
            </a:r>
            <a:r>
              <a:rPr lang="de-DE" sz="3100" dirty="0" smtClean="0"/>
              <a:t>.“</a:t>
            </a:r>
            <a:endParaRPr lang="de-DE" sz="3100" dirty="0"/>
          </a:p>
          <a:p>
            <a:endParaRPr lang="de-DE" sz="1900" dirty="0" smtClean="0"/>
          </a:p>
        </p:txBody>
      </p:sp>
    </p:spTree>
    <p:extLst>
      <p:ext uri="{BB962C8B-B14F-4D97-AF65-F5344CB8AC3E}">
        <p14:creationId xmlns:p14="http://schemas.microsoft.com/office/powerpoint/2010/main" val="1547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56" y="1194313"/>
            <a:ext cx="6807327" cy="42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617841"/>
          </a:xfrm>
        </p:spPr>
        <p:txBody>
          <a:bodyPr/>
          <a:lstStyle/>
          <a:p>
            <a:r>
              <a:rPr lang="en-US" smtClean="0"/>
              <a:t>NUCLS datasets :https</a:t>
            </a:r>
            <a:r>
              <a:rPr lang="en-US" dirty="0"/>
              <a:t>://</a:t>
            </a:r>
            <a:r>
              <a:rPr lang="en-US" dirty="0" err="1"/>
              <a:t>nucls.grand-challenge.org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58" y="1421027"/>
            <a:ext cx="4526642" cy="44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 :</a:t>
            </a:r>
            <a:br>
              <a:rPr lang="en-US" dirty="0" smtClean="0"/>
            </a:br>
            <a:r>
              <a:rPr lang="en-US" dirty="0" smtClean="0"/>
              <a:t>UNET</a:t>
            </a:r>
            <a:endParaRPr lang="en-US" dirty="0"/>
          </a:p>
        </p:txBody>
      </p:sp>
      <p:pic>
        <p:nvPicPr>
          <p:cNvPr id="1028" name="Picture 4" descr="he architecture of Unet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22" y="968187"/>
            <a:ext cx="7105345" cy="442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4" name="AutoShape 2" descr="blob:https://web.whatsapp.com/eb58f04d-b584-4f07-b445-c9ae3c074a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56" y="2349924"/>
            <a:ext cx="7545874" cy="1732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5484" y="4350058"/>
            <a:ext cx="353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Accuracy </a:t>
            </a:r>
            <a:r>
              <a:rPr lang="en-US" dirty="0" smtClean="0"/>
              <a:t> on Train: 95%</a:t>
            </a:r>
          </a:p>
          <a:p>
            <a:r>
              <a:rPr lang="en-US" dirty="0" smtClean="0"/>
              <a:t>Binary Accuracy on Test : 89%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4" name="AutoShape 2" descr="blob:https://web.whatsapp.com/eb58f04d-b584-4f07-b445-c9ae3c074a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WhatsApp Video 2022-02-14 at 12.56.17 AM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20049" y="1118818"/>
            <a:ext cx="4918656" cy="49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821</TotalTime>
  <Words>269</Words>
  <Application>Microsoft Macintosh PowerPoint</Application>
  <PresentationFormat>Widescreen</PresentationFormat>
  <Paragraphs>48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Mangal</vt:lpstr>
      <vt:lpstr>Rockwell</vt:lpstr>
      <vt:lpstr>Wingdings</vt:lpstr>
      <vt:lpstr>Arial</vt:lpstr>
      <vt:lpstr>Atlas</vt:lpstr>
      <vt:lpstr>Segmenting Breast Cancer Pathological Slides </vt:lpstr>
      <vt:lpstr>Aim of the project </vt:lpstr>
      <vt:lpstr>Importance of project </vt:lpstr>
      <vt:lpstr>Description of the Data </vt:lpstr>
      <vt:lpstr>Description of the Data </vt:lpstr>
      <vt:lpstr>Description of the Data </vt:lpstr>
      <vt:lpstr>Model Architecture : UNET</vt:lpstr>
      <vt:lpstr>Results </vt:lpstr>
      <vt:lpstr>Results </vt:lpstr>
      <vt:lpstr>Challenges </vt:lpstr>
      <vt:lpstr>Challenges </vt:lpstr>
      <vt:lpstr>References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Breast Cancer Pathological Slides </dc:title>
  <dc:creator>abdelrahman mohamed abd elhady elgharib</dc:creator>
  <cp:lastModifiedBy>abdelrahman mohamed abd elhady elgharib</cp:lastModifiedBy>
  <cp:revision>18</cp:revision>
  <dcterms:created xsi:type="dcterms:W3CDTF">2022-02-11T21:40:01Z</dcterms:created>
  <dcterms:modified xsi:type="dcterms:W3CDTF">2022-02-15T00:05:45Z</dcterms:modified>
</cp:coreProperties>
</file>