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73" r:id="rId8"/>
    <p:sldId id="271" r:id="rId9"/>
    <p:sldId id="262" r:id="rId10"/>
    <p:sldId id="263" r:id="rId11"/>
    <p:sldId id="266" r:id="rId12"/>
    <p:sldId id="264" r:id="rId13"/>
    <p:sldId id="282" r:id="rId14"/>
    <p:sldId id="283" r:id="rId15"/>
    <p:sldId id="265" r:id="rId16"/>
    <p:sldId id="274" r:id="rId17"/>
    <p:sldId id="280" r:id="rId18"/>
    <p:sldId id="267" r:id="rId19"/>
    <p:sldId id="275" r:id="rId20"/>
    <p:sldId id="281" r:id="rId21"/>
    <p:sldId id="268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A30E4-0370-4B12-BDDB-9C91BE28205C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0FABC2C-738E-495E-A8D3-8A947D36B49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default parameter passing mechanism in C++ is classified as pass by value, also known as call by value.</a:t>
          </a:r>
        </a:p>
      </dgm:t>
    </dgm:pt>
    <dgm:pt modelId="{3FB1F197-4473-4D60-8D61-D83B9C0ABFBD}" type="parTrans" cxnId="{0D304EC3-6E85-40BB-93B2-CF55ABFC99F7}">
      <dgm:prSet/>
      <dgm:spPr/>
      <dgm:t>
        <a:bodyPr/>
        <a:lstStyle/>
        <a:p>
          <a:endParaRPr lang="en-US"/>
        </a:p>
      </dgm:t>
    </dgm:pt>
    <dgm:pt modelId="{B98D1D58-DC79-48F0-BC77-5E7EE43DF641}" type="sibTrans" cxnId="{0D304EC3-6E85-40BB-93B2-CF55ABFC99F7}">
      <dgm:prSet/>
      <dgm:spPr/>
      <dgm:t>
        <a:bodyPr/>
        <a:lstStyle/>
        <a:p>
          <a:endParaRPr lang="en-US"/>
        </a:p>
      </dgm:t>
    </dgm:pt>
    <dgm:pt modelId="{21965409-163D-49F7-B331-25BC5A1FAFC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means the value of the actual parameter is copied to the formal parameter for execution.</a:t>
          </a:r>
        </a:p>
      </dgm:t>
    </dgm:pt>
    <dgm:pt modelId="{A9268C18-3098-4E0D-8DFE-CE85A2B7A734}" type="parTrans" cxnId="{405482F6-BA1C-4B07-9B6A-0F9899C4363B}">
      <dgm:prSet/>
      <dgm:spPr/>
      <dgm:t>
        <a:bodyPr/>
        <a:lstStyle/>
        <a:p>
          <a:endParaRPr lang="en-US"/>
        </a:p>
      </dgm:t>
    </dgm:pt>
    <dgm:pt modelId="{F1330259-B918-4303-970B-097F71AD34CE}" type="sibTrans" cxnId="{405482F6-BA1C-4B07-9B6A-0F9899C4363B}">
      <dgm:prSet/>
      <dgm:spPr/>
      <dgm:t>
        <a:bodyPr/>
        <a:lstStyle/>
        <a:p>
          <a:endParaRPr lang="en-US"/>
        </a:p>
      </dgm:t>
    </dgm:pt>
    <dgm:pt modelId="{8164527B-464D-49D2-8354-5485518D0EB5}" type="pres">
      <dgm:prSet presAssocID="{927A30E4-0370-4B12-BDDB-9C91BE28205C}" presName="linear" presStyleCnt="0">
        <dgm:presLayoutVars>
          <dgm:animLvl val="lvl"/>
          <dgm:resizeHandles val="exact"/>
        </dgm:presLayoutVars>
      </dgm:prSet>
      <dgm:spPr/>
    </dgm:pt>
    <dgm:pt modelId="{377A72F7-9534-4E0B-9A9A-43A97733D713}" type="pres">
      <dgm:prSet presAssocID="{80FABC2C-738E-495E-A8D3-8A947D36B4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E306FB-BD68-4C92-AB9B-3E1E55E902B0}" type="pres">
      <dgm:prSet presAssocID="{B98D1D58-DC79-48F0-BC77-5E7EE43DF641}" presName="spacer" presStyleCnt="0"/>
      <dgm:spPr/>
    </dgm:pt>
    <dgm:pt modelId="{E1CCA50B-10E7-4E74-938E-66283EAC981D}" type="pres">
      <dgm:prSet presAssocID="{21965409-163D-49F7-B331-25BC5A1FAFC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411632-C2C7-4452-9557-0FECA1EEF838}" type="presOf" srcId="{21965409-163D-49F7-B331-25BC5A1FAFC8}" destId="{E1CCA50B-10E7-4E74-938E-66283EAC981D}" srcOrd="0" destOrd="0" presId="urn:microsoft.com/office/officeart/2005/8/layout/vList2"/>
    <dgm:cxn modelId="{4C80DE3D-B5C4-4F86-9330-44F9149AE0A7}" type="presOf" srcId="{927A30E4-0370-4B12-BDDB-9C91BE28205C}" destId="{8164527B-464D-49D2-8354-5485518D0EB5}" srcOrd="0" destOrd="0" presId="urn:microsoft.com/office/officeart/2005/8/layout/vList2"/>
    <dgm:cxn modelId="{7C451261-3388-4B2F-95C8-9CCA0390FB44}" type="presOf" srcId="{80FABC2C-738E-495E-A8D3-8A947D36B499}" destId="{377A72F7-9534-4E0B-9A9A-43A97733D713}" srcOrd="0" destOrd="0" presId="urn:microsoft.com/office/officeart/2005/8/layout/vList2"/>
    <dgm:cxn modelId="{0D304EC3-6E85-40BB-93B2-CF55ABFC99F7}" srcId="{927A30E4-0370-4B12-BDDB-9C91BE28205C}" destId="{80FABC2C-738E-495E-A8D3-8A947D36B499}" srcOrd="0" destOrd="0" parTransId="{3FB1F197-4473-4D60-8D61-D83B9C0ABFBD}" sibTransId="{B98D1D58-DC79-48F0-BC77-5E7EE43DF641}"/>
    <dgm:cxn modelId="{405482F6-BA1C-4B07-9B6A-0F9899C4363B}" srcId="{927A30E4-0370-4B12-BDDB-9C91BE28205C}" destId="{21965409-163D-49F7-B331-25BC5A1FAFC8}" srcOrd="1" destOrd="0" parTransId="{A9268C18-3098-4E0D-8DFE-CE85A2B7A734}" sibTransId="{F1330259-B918-4303-970B-097F71AD34CE}"/>
    <dgm:cxn modelId="{E1DF01F1-C62D-4172-9228-DDDA6E603360}" type="presParOf" srcId="{8164527B-464D-49D2-8354-5485518D0EB5}" destId="{377A72F7-9534-4E0B-9A9A-43A97733D713}" srcOrd="0" destOrd="0" presId="urn:microsoft.com/office/officeart/2005/8/layout/vList2"/>
    <dgm:cxn modelId="{74D8DE15-982E-4F5D-8AD9-25A0990D18AC}" type="presParOf" srcId="{8164527B-464D-49D2-8354-5485518D0EB5}" destId="{33E306FB-BD68-4C92-AB9B-3E1E55E902B0}" srcOrd="1" destOrd="0" presId="urn:microsoft.com/office/officeart/2005/8/layout/vList2"/>
    <dgm:cxn modelId="{B48AA058-7778-4DE5-A345-0F4BE231B4E4}" type="presParOf" srcId="{8164527B-464D-49D2-8354-5485518D0EB5}" destId="{E1CCA50B-10E7-4E74-938E-66283EAC98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A72F7-9534-4E0B-9A9A-43A97733D713}">
      <dsp:nvSpPr>
        <dsp:cNvPr id="0" name=""/>
        <dsp:cNvSpPr/>
      </dsp:nvSpPr>
      <dsp:spPr>
        <a:xfrm>
          <a:off x="0" y="75092"/>
          <a:ext cx="3415633" cy="2047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The default parameter passing mechanism in C++ is classified as pass by value, also known as call by value.</a:t>
          </a:r>
        </a:p>
      </dsp:txBody>
      <dsp:txXfrm>
        <a:off x="99951" y="175043"/>
        <a:ext cx="3215731" cy="1847598"/>
      </dsp:txXfrm>
    </dsp:sp>
    <dsp:sp modelId="{E1CCA50B-10E7-4E74-938E-66283EAC981D}">
      <dsp:nvSpPr>
        <dsp:cNvPr id="0" name=""/>
        <dsp:cNvSpPr/>
      </dsp:nvSpPr>
      <dsp:spPr>
        <a:xfrm>
          <a:off x="0" y="2194592"/>
          <a:ext cx="3415633" cy="2047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This means the value of the actual parameter is copied to the formal parameter for execution.</a:t>
          </a:r>
        </a:p>
      </dsp:txBody>
      <dsp:txXfrm>
        <a:off x="99951" y="2294543"/>
        <a:ext cx="3215731" cy="1847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2A2819-3C05-4F5D-9B4E-679A055CE23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07B831-8117-462D-AAB1-50C1E08518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5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125028-9C5C-4884-8BF1-16E18B54C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2DBC6E1-8C39-4067-43C5-EA6D26976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520" r="9091" b="7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" name="Group 11">
            <a:extLst>
              <a:ext uri="{FF2B5EF4-FFF2-40B4-BE49-F238E27FC236}">
                <a16:creationId xmlns:a16="http://schemas.microsoft.com/office/drawing/2014/main" id="{6DE2B583-83BB-4029-BB61-FF1755D0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4A6C63-A43D-423C-B4DB-405070953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ADD220-F9AA-4C8E-8FE5-E2ADFE317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48FF3-94E9-4BE9-B8FC-2CDFE064C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074199"/>
            <a:ext cx="3412067" cy="40396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C++ </a:t>
            </a:r>
            <a:r>
              <a:rPr lang="en-US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Session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38943-6591-4558-AA5A-DAB05BB3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Functions and time complexity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AA72C86E-8BEF-42EF-B88A-42265A9D1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5" y="1941282"/>
            <a:ext cx="1748900" cy="16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0E52-512D-46B8-AE04-3FC3CCE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Examples on user-defined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4313-FFFD-4687-B71A-93A56C17B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 function with a welcome message 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2927EF-FB70-4751-BAEC-514A0EF0B4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6" y="2925764"/>
            <a:ext cx="5029238" cy="27577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61BD3-F1C5-44A2-8D44-DA272EBCE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 function calculates a square’s area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0E2FE956-BA01-46A1-A27E-F8B6B949B5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5789876"/>
            <a:ext cx="4679156" cy="982336"/>
          </a:xfr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4624052-D7DA-49BB-9690-6E5D8FC47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5" y="2925764"/>
            <a:ext cx="5105266" cy="275778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E49DFA-9264-4396-BACC-F0FAB9CA4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5789876"/>
            <a:ext cx="4752724" cy="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8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F1EE4-1F09-4DE1-B41B-10A85C9B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Passing by value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E34A04-23C3-4AE2-8E23-A1B6EA20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75" y="638174"/>
            <a:ext cx="3542445" cy="575516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671521-1CB9-4D4D-AB1B-CBE22D48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84" y="2270488"/>
            <a:ext cx="3502223" cy="249053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Content Placeholder 27">
            <a:extLst>
              <a:ext uri="{FF2B5EF4-FFF2-40B4-BE49-F238E27FC236}">
                <a16:creationId xmlns:a16="http://schemas.microsoft.com/office/drawing/2014/main" id="{99C58752-0FA3-2DD1-50E3-1504BCA5C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41789"/>
              </p:ext>
            </p:extLst>
          </p:nvPr>
        </p:nvGraphicFramePr>
        <p:xfrm>
          <a:off x="581192" y="1939733"/>
          <a:ext cx="3415633" cy="431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87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7CCB-B46E-43D0-B584-B4428E67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What’s the output of this code? (10 minutes)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8566F2-3D55-43CA-9D66-643DB9DE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38" y="2058047"/>
            <a:ext cx="5493179" cy="44577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C0A6AB-F4F9-494F-A9B2-0F577842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4" y="2058048"/>
            <a:ext cx="4828695" cy="47142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0AB1D-CD39-4E9D-B143-E09D4ECE834F}"/>
              </a:ext>
            </a:extLst>
          </p:cNvPr>
          <p:cNvCxnSpPr/>
          <p:nvPr/>
        </p:nvCxnSpPr>
        <p:spPr>
          <a:xfrm>
            <a:off x="5978463" y="2058047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4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7CCB-B46E-43D0-B584-B4428E67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What’s the output of this code? (10 minutes)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8566F2-3D55-43CA-9D66-643DB9DE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38" y="2058047"/>
            <a:ext cx="5493179" cy="44577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C0A6AB-F4F9-494F-A9B2-0F577842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4" y="2058048"/>
            <a:ext cx="4828695" cy="47142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0AB1D-CD39-4E9D-B143-E09D4ECE834F}"/>
              </a:ext>
            </a:extLst>
          </p:cNvPr>
          <p:cNvCxnSpPr/>
          <p:nvPr/>
        </p:nvCxnSpPr>
        <p:spPr>
          <a:xfrm>
            <a:off x="5978463" y="2058047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3C1DE28E-89B5-43F6-A298-64BCFDD9B672}"/>
              </a:ext>
            </a:extLst>
          </p:cNvPr>
          <p:cNvSpPr/>
          <p:nvPr/>
        </p:nvSpPr>
        <p:spPr>
          <a:xfrm flipH="1">
            <a:off x="4240234" y="4112201"/>
            <a:ext cx="1503155" cy="157649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50.24</a:t>
            </a:r>
          </a:p>
        </p:txBody>
      </p:sp>
    </p:spTree>
    <p:extLst>
      <p:ext uri="{BB962C8B-B14F-4D97-AF65-F5344CB8AC3E}">
        <p14:creationId xmlns:p14="http://schemas.microsoft.com/office/powerpoint/2010/main" val="98579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7CCB-B46E-43D0-B584-B4428E67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What’s the output of this code? (10 minutes)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8566F2-3D55-43CA-9D66-643DB9DE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38" y="2058047"/>
            <a:ext cx="5493179" cy="44577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C0A6AB-F4F9-494F-A9B2-0F577842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4" y="2058048"/>
            <a:ext cx="4828695" cy="47142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0AB1D-CD39-4E9D-B143-E09D4ECE834F}"/>
              </a:ext>
            </a:extLst>
          </p:cNvPr>
          <p:cNvCxnSpPr/>
          <p:nvPr/>
        </p:nvCxnSpPr>
        <p:spPr>
          <a:xfrm>
            <a:off x="5978463" y="2058047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3C1DE28E-89B5-43F6-A298-64BCFDD9B672}"/>
              </a:ext>
            </a:extLst>
          </p:cNvPr>
          <p:cNvSpPr/>
          <p:nvPr/>
        </p:nvSpPr>
        <p:spPr>
          <a:xfrm flipH="1">
            <a:off x="4240234" y="4112201"/>
            <a:ext cx="1503155" cy="157649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50.24</a:t>
            </a:r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59BB3767-5B86-4889-98FD-470F1937B569}"/>
              </a:ext>
            </a:extLst>
          </p:cNvPr>
          <p:cNvSpPr/>
          <p:nvPr/>
        </p:nvSpPr>
        <p:spPr>
          <a:xfrm flipH="1">
            <a:off x="10488373" y="4112200"/>
            <a:ext cx="1503155" cy="157649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334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C56-5BE6-40E0-AF5C-2BD80EE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Can you solve this problem?  (10 minutes)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BCEDF1-3F09-427F-BF4F-D42C4EF9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569" b="69316"/>
          <a:stretch/>
        </p:blipFill>
        <p:spPr>
          <a:xfrm>
            <a:off x="226516" y="2825356"/>
            <a:ext cx="12026576" cy="15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C56-5BE6-40E0-AF5C-2BD80EE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4880E-67D0-43C4-9E64-2D02B64C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Know if the function is even or odd use % </a:t>
            </a:r>
          </a:p>
        </p:txBody>
      </p:sp>
    </p:spTree>
    <p:extLst>
      <p:ext uri="{BB962C8B-B14F-4D97-AF65-F5344CB8AC3E}">
        <p14:creationId xmlns:p14="http://schemas.microsoft.com/office/powerpoint/2010/main" val="206339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C56-5BE6-40E0-AF5C-2BD80EE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F376A-3886-448A-A11B-FA9604D4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45" y="1842234"/>
            <a:ext cx="5222727" cy="50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235-68A9-4510-9040-1DB4023C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Let’s write more than one function! (15 minutes)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813A48-2365-4993-82A4-AF98B74F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57181" r="-2115"/>
          <a:stretch/>
        </p:blipFill>
        <p:spPr>
          <a:xfrm>
            <a:off x="401352" y="2725699"/>
            <a:ext cx="11663114" cy="20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6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235-68A9-4510-9040-1DB4023C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Let’s write more than one function! (15 minutes)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AF88A-1D76-41F1-ABFF-675AD675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can use Sqrt from </a:t>
            </a:r>
            <a:r>
              <a:rPr lang="en-US" sz="4000" dirty="0" err="1"/>
              <a:t>cmath</a:t>
            </a:r>
            <a:r>
              <a:rPr lang="en-US" sz="4000" dirty="0"/>
              <a:t> or check n*n </a:t>
            </a:r>
          </a:p>
        </p:txBody>
      </p:sp>
    </p:spTree>
    <p:extLst>
      <p:ext uri="{BB962C8B-B14F-4D97-AF65-F5344CB8AC3E}">
        <p14:creationId xmlns:p14="http://schemas.microsoft.com/office/powerpoint/2010/main" val="161258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1BB-6B4D-4A49-8BA6-995519FE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Session’s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8D80-D270-4F66-9309-4E44A80F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b="1" dirty="0"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What’s a function?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Why we use functions?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Pre-defined or built-in functions.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User-defined functions.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Passing by value.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Exercises.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Algorithm analysis and time complexity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0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235-68A9-4510-9040-1DB4023C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Let’s write more than one function! (15 minutes)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C0B62-5140-4A00-A4B3-1BF6F187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06" y="1853364"/>
            <a:ext cx="5580427" cy="48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BC9-2AAE-4E5B-81FD-26A8CFB5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Let’s do more! (25 minutes)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A793-8724-4776-B044-D0FD27A9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create a function to print prime numbers between  1 and any number </a:t>
            </a:r>
          </a:p>
          <a:p>
            <a:r>
              <a:rPr lang="en-US" sz="4000" dirty="0">
                <a:latin typeface="Arial" panose="020B0604020202020204" pitchFamily="34" charset="0"/>
              </a:rPr>
              <a:t>Take the number from the user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430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BC9-2AAE-4E5B-81FD-26A8CFB5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Let’s do more! (25 minutes)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A793-8724-4776-B044-D0FD27A9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</a:rPr>
              <a:t>The Prime number is the number who only divide by 1 and itself.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008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BC9-2AAE-4E5B-81FD-26A8CFB5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Let’s do more! (25 minutes)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D6AFF-89D0-46D0-8433-FF2BAC52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57" y="1826077"/>
            <a:ext cx="5775158" cy="50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BC9-2AAE-4E5B-81FD-26A8CFB5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Let’s do more! (25 minutes)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24680-A609-462F-B0B6-5EEEACCD86A2}"/>
              </a:ext>
            </a:extLst>
          </p:cNvPr>
          <p:cNvSpPr txBox="1"/>
          <p:nvPr/>
        </p:nvSpPr>
        <p:spPr>
          <a:xfrm>
            <a:off x="1106905" y="2954956"/>
            <a:ext cx="10096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do you think we can optimize the performance of this algorithm ??</a:t>
            </a:r>
          </a:p>
        </p:txBody>
      </p:sp>
    </p:spTree>
    <p:extLst>
      <p:ext uri="{BB962C8B-B14F-4D97-AF65-F5344CB8AC3E}">
        <p14:creationId xmlns:p14="http://schemas.microsoft.com/office/powerpoint/2010/main" val="166018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BC9-2AAE-4E5B-81FD-26A8CFB5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Let’s do more! (25 minutes)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92041-2829-44CF-B381-B2CDBEA2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1" y="1839026"/>
            <a:ext cx="5573026" cy="49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B5E1-4025-43A8-BF59-EE57F1FF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What’s a function? (20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177-48AC-4375-8E6D-C9FDCF40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It’s </a:t>
            </a:r>
            <a:r>
              <a:rPr lang="en-US" sz="2000" b="1" dirty="0">
                <a:solidFill>
                  <a:srgbClr val="202124"/>
                </a:solidFill>
                <a:latin typeface="Arial Black" panose="020B0A040201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group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of statements that together perform a specific task; and a block of code which only runs when it’s called. </a:t>
            </a:r>
            <a:endParaRPr lang="en-US" sz="2000" b="1" i="0" dirty="0">
              <a:solidFill>
                <a:srgbClr val="4D5156"/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Why a function?</a:t>
            </a:r>
            <a:endParaRPr lang="en-US" sz="2400" b="0" i="0" dirty="0">
              <a:solidFill>
                <a:srgbClr val="0070C0"/>
              </a:solidFill>
              <a:effectLst/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</a:rPr>
              <a:t>A piece of reusable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</a:rPr>
              <a:t>Make the code shorter instead of repeating the same commands again.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</a:rPr>
              <a:t>You can use it whenever you want!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644-DD8B-4F30-8BAF-CC3D8C9E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What are the types of functions?</a:t>
            </a:r>
            <a:endParaRPr lang="en-US" sz="3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F394F1-DA40-443A-B7E1-A5D4D886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94" y="2181225"/>
            <a:ext cx="7014411" cy="3974619"/>
          </a:xfrm>
        </p:spPr>
      </p:pic>
    </p:spTree>
    <p:extLst>
      <p:ext uri="{BB962C8B-B14F-4D97-AF65-F5344CB8AC3E}">
        <p14:creationId xmlns:p14="http://schemas.microsoft.com/office/powerpoint/2010/main" val="230284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0A99-2425-4C1C-A833-34281BF2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Pre-defined or built-in functions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AF219E6-AFA7-475A-BEFC-496CADDBE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2153653"/>
            <a:ext cx="11646567" cy="4174958"/>
          </a:xfrm>
        </p:spPr>
      </p:pic>
    </p:spTree>
    <p:extLst>
      <p:ext uri="{BB962C8B-B14F-4D97-AF65-F5344CB8AC3E}">
        <p14:creationId xmlns:p14="http://schemas.microsoft.com/office/powerpoint/2010/main" val="6643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A9F6-3635-414D-A4E0-D5A72E75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Examples on pre-defined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504D-D6FF-4A08-8E4C-1C31DB0E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sqrt() 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//one parameter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278C6B4-D023-4B85-9674-5866005B4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5" y="545278"/>
            <a:ext cx="7904997" cy="395453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C28BC8-5BF0-4787-9CCE-0AF36FA9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5" y="4358179"/>
            <a:ext cx="7904997" cy="24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A9F6-3635-414D-A4E0-D5A72E75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Examples on pre-defined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504D-D6FF-4A08-8E4C-1C31DB0E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max()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//two parameters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5CE1F69-068E-426B-8683-E84841BA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5" y="702156"/>
            <a:ext cx="7888357" cy="430298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D596FC8-40CD-4741-BE28-EA719A2A1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91" y="4874255"/>
            <a:ext cx="6998513" cy="17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07A3-306D-466A-BA59-26252C74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User-defined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0D5B51-4532-465B-A058-EA0CA264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81224"/>
            <a:ext cx="11029616" cy="3974619"/>
          </a:xfrm>
        </p:spPr>
      </p:pic>
    </p:spTree>
    <p:extLst>
      <p:ext uri="{BB962C8B-B14F-4D97-AF65-F5344CB8AC3E}">
        <p14:creationId xmlns:p14="http://schemas.microsoft.com/office/powerpoint/2010/main" val="162478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FCE7-5A9A-4FC7-97EA-7880DD9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User-defined function’s syntax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CCC960-EBB0-4648-A189-5FEE0EE3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7AD78E7B-58FB-43C8-91E7-AFEFE9D9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r="17131" b="-3"/>
          <a:stretch/>
        </p:blipFill>
        <p:spPr>
          <a:xfrm>
            <a:off x="824296" y="2281561"/>
            <a:ext cx="4891216" cy="387428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BF44A3-6722-94A4-7DF1-5EBB0D06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function is the standard unit of reuse in C++.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code that uses a function is known as calling code.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Any C++ program should have at least one function which is the main().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However, the program can be compiled without it, but it cannot be executed!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300" dirty="0"/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Arial Black" panose="020B0A04020102020204" pitchFamily="34" charset="0"/>
              </a:rPr>
              <a:t>Now, suppose you need to compute the square root of a number. Would it be a good idea to write a function to make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16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1070</TotalTime>
  <Words>462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Ebrima</vt:lpstr>
      <vt:lpstr>Gill Sans MT</vt:lpstr>
      <vt:lpstr>Wingdings</vt:lpstr>
      <vt:lpstr>Wingdings 2</vt:lpstr>
      <vt:lpstr>Dividend</vt:lpstr>
      <vt:lpstr>C++ Session 2</vt:lpstr>
      <vt:lpstr>Session’s Agenda</vt:lpstr>
      <vt:lpstr>What’s a function? (20 minutes)</vt:lpstr>
      <vt:lpstr>What are the types of functions?</vt:lpstr>
      <vt:lpstr>Pre-defined or built-in functions</vt:lpstr>
      <vt:lpstr>Examples on pre-defined functions</vt:lpstr>
      <vt:lpstr>Examples on pre-defined functions</vt:lpstr>
      <vt:lpstr>User-defined functions</vt:lpstr>
      <vt:lpstr>User-defined function’s syntax</vt:lpstr>
      <vt:lpstr>Examples on user-defined functions </vt:lpstr>
      <vt:lpstr>Passing by value</vt:lpstr>
      <vt:lpstr>What’s the output of this code? (10 minutes)</vt:lpstr>
      <vt:lpstr>What’s the output of this code? (10 minutes)</vt:lpstr>
      <vt:lpstr>What’s the output of this code? (10 minutes)</vt:lpstr>
      <vt:lpstr>Can you solve this problem?  (10 minutes)</vt:lpstr>
      <vt:lpstr>Hint</vt:lpstr>
      <vt:lpstr>Hint</vt:lpstr>
      <vt:lpstr>Let’s write more than one function! (15 minutes)</vt:lpstr>
      <vt:lpstr>Let’s write more than one function! (15 minutes)</vt:lpstr>
      <vt:lpstr>Let’s write more than one function! (15 minutes)</vt:lpstr>
      <vt:lpstr>Let’s do more! (25 minutes)</vt:lpstr>
      <vt:lpstr>Let’s do more! (25 minutes)</vt:lpstr>
      <vt:lpstr>Let’s do more! (25 minutes)</vt:lpstr>
      <vt:lpstr>Let’s do more! (25 minutes)</vt:lpstr>
      <vt:lpstr>Let’s do more! (25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Session 2</dc:title>
  <dc:creator>Hazem Mohamed</dc:creator>
  <cp:lastModifiedBy>Yousef Mohammed Khalil Mohammed</cp:lastModifiedBy>
  <cp:revision>96</cp:revision>
  <dcterms:created xsi:type="dcterms:W3CDTF">2022-04-16T01:51:56Z</dcterms:created>
  <dcterms:modified xsi:type="dcterms:W3CDTF">2022-04-18T14:40:01Z</dcterms:modified>
</cp:coreProperties>
</file>