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3851" r:id="rId6"/>
    <p:sldId id="261" r:id="rId7"/>
    <p:sldId id="3853" r:id="rId8"/>
    <p:sldId id="3854" r:id="rId9"/>
    <p:sldId id="3850" r:id="rId10"/>
    <p:sldId id="3852" r:id="rId11"/>
    <p:sldId id="3855" r:id="rId12"/>
    <p:sldId id="3856" r:id="rId13"/>
    <p:sldId id="3857" r:id="rId14"/>
    <p:sldId id="3858" r:id="rId15"/>
    <p:sldId id="3859" r:id="rId16"/>
    <p:sldId id="384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94" autoAdjust="0"/>
  </p:normalViewPr>
  <p:slideViewPr>
    <p:cSldViewPr snapToGrid="0">
      <p:cViewPr varScale="1">
        <p:scale>
          <a:sx n="104" d="100"/>
          <a:sy n="104" d="100"/>
        </p:scale>
        <p:origin x="216" y="80"/>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7/5/2024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7/5/2024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352844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726972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12</a:t>
            </a:fld>
            <a:endParaRPr lang="en-US" dirty="0"/>
          </a:p>
        </p:txBody>
      </p:sp>
    </p:spTree>
    <p:extLst>
      <p:ext uri="{BB962C8B-B14F-4D97-AF65-F5344CB8AC3E}">
        <p14:creationId xmlns:p14="http://schemas.microsoft.com/office/powerpoint/2010/main" val="4063644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13</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32276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784105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42955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42965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909249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678054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7/5/2024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7/5/2024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7/5/2024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7/5/2024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7/5/2024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261291" cy="2396686"/>
          </a:xfrm>
          <a:noFill/>
        </p:spPr>
        <p:txBody>
          <a:bodyPr anchor="b">
            <a:noAutofit/>
          </a:bodyPr>
          <a:lstStyle/>
          <a:p>
            <a:r>
              <a:rPr lang="en-US" dirty="0"/>
              <a:t>TASK 3</a:t>
            </a:r>
            <a:br>
              <a:rPr lang="en-US" dirty="0"/>
            </a:br>
            <a:r>
              <a:rPr lang="en-US" dirty="0"/>
              <a:t>Song Analysis</a:t>
            </a:r>
            <a:br>
              <a:rPr lang="en-US" dirty="0"/>
            </a:br>
            <a:r>
              <a:rPr lang="en-US" dirty="0"/>
              <a:t>Presenter : Youssef Khalid</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User Engagement Insights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r>
              <a:rPr lang="en-US" dirty="0"/>
              <a:t>We can see here that the likes have higher increase with view counts than comments </a:t>
            </a:r>
          </a:p>
          <a:p>
            <a:r>
              <a:rPr lang="en-US" dirty="0"/>
              <a:t>The best video duration to get maximum views is 3 minutes </a:t>
            </a:r>
          </a:p>
          <a:p>
            <a:r>
              <a:rPr lang="en-US" dirty="0"/>
              <a:t>HD quality has a correlation with views</a:t>
            </a:r>
          </a:p>
          <a:p>
            <a:r>
              <a:rPr lang="en-US" dirty="0"/>
              <a:t>Captions do not have a huge effect on views </a:t>
            </a:r>
          </a:p>
        </p:txBody>
      </p:sp>
      <p:pic>
        <p:nvPicPr>
          <p:cNvPr id="5" name="Picture 4">
            <a:extLst>
              <a:ext uri="{FF2B5EF4-FFF2-40B4-BE49-F238E27FC236}">
                <a16:creationId xmlns:a16="http://schemas.microsoft.com/office/drawing/2014/main" id="{86F3BCA8-DA22-DBE5-97BB-742B63E03383}"/>
              </a:ext>
            </a:extLst>
          </p:cNvPr>
          <p:cNvPicPr>
            <a:picLocks noChangeAspect="1"/>
          </p:cNvPicPr>
          <p:nvPr/>
        </p:nvPicPr>
        <p:blipFill>
          <a:blip r:embed="rId3"/>
          <a:stretch>
            <a:fillRect/>
          </a:stretch>
        </p:blipFill>
        <p:spPr>
          <a:xfrm>
            <a:off x="1307306" y="4321968"/>
            <a:ext cx="9501188" cy="2536031"/>
          </a:xfrm>
          <a:prstGeom prst="rect">
            <a:avLst/>
          </a:prstGeom>
        </p:spPr>
      </p:pic>
    </p:spTree>
    <p:extLst>
      <p:ext uri="{BB962C8B-B14F-4D97-AF65-F5344CB8AC3E}">
        <p14:creationId xmlns:p14="http://schemas.microsoft.com/office/powerpoint/2010/main" val="227576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748725"/>
            <a:ext cx="6560142" cy="3063149"/>
          </a:xfrm>
          <a:noFill/>
        </p:spPr>
        <p:txBody>
          <a:bodyPr/>
          <a:lstStyle/>
          <a:p>
            <a:r>
              <a:rPr lang="en-US" dirty="0"/>
              <a:t>Recommendations</a:t>
            </a:r>
          </a:p>
        </p:txBody>
      </p:sp>
    </p:spTree>
    <p:extLst>
      <p:ext uri="{BB962C8B-B14F-4D97-AF65-F5344CB8AC3E}">
        <p14:creationId xmlns:p14="http://schemas.microsoft.com/office/powerpoint/2010/main" val="37769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Recommendations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r>
              <a:rPr lang="en-US" dirty="0"/>
              <a:t>The best time to post videos is on the second quarter of the year </a:t>
            </a:r>
          </a:p>
          <a:p>
            <a:r>
              <a:rPr lang="en-US" dirty="0"/>
              <a:t>HD videos have much higher view rate </a:t>
            </a:r>
          </a:p>
          <a:p>
            <a:r>
              <a:rPr lang="en-US" dirty="0"/>
              <a:t>Captions do not affect views </a:t>
            </a:r>
          </a:p>
          <a:p>
            <a:r>
              <a:rPr lang="en-US" dirty="0"/>
              <a:t>Comment numbers are always much lower than views and likes so to increase them the creator can interact with the viewers in the comments and show that they have an effect on future videos </a:t>
            </a:r>
          </a:p>
          <a:p>
            <a:r>
              <a:rPr lang="en-US" dirty="0"/>
              <a:t>The best video duration is 3 minutes for maximum engagement </a:t>
            </a:r>
          </a:p>
        </p:txBody>
      </p:sp>
    </p:spTree>
    <p:extLst>
      <p:ext uri="{BB962C8B-B14F-4D97-AF65-F5344CB8AC3E}">
        <p14:creationId xmlns:p14="http://schemas.microsoft.com/office/powerpoint/2010/main" val="416004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Tree>
    <p:extLst>
      <p:ext uri="{BB962C8B-B14F-4D97-AF65-F5344CB8AC3E}">
        <p14:creationId xmlns:p14="http://schemas.microsoft.com/office/powerpoint/2010/main" val="156248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822367"/>
            <a:ext cx="6560142" cy="3063149"/>
          </a:xfrm>
          <a:noFill/>
        </p:spPr>
        <p:txBody>
          <a:bodyPr/>
          <a:lstStyle/>
          <a:p>
            <a:r>
              <a:rPr lang="en-US" dirty="0"/>
              <a:t>Technologies</a:t>
            </a:r>
          </a:p>
        </p:txBody>
      </p:sp>
    </p:spTree>
    <p:extLst>
      <p:ext uri="{BB962C8B-B14F-4D97-AF65-F5344CB8AC3E}">
        <p14:creationId xmlns:p14="http://schemas.microsoft.com/office/powerpoint/2010/main" val="22387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Technologies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r>
              <a:rPr lang="en-US" dirty="0"/>
              <a:t>I used Power Bi to Create an interactive report to show the following:</a:t>
            </a:r>
          </a:p>
          <a:p>
            <a:pPr>
              <a:buFont typeface="Wingdings" panose="05000000000000000000" pitchFamily="2" charset="2"/>
              <a:buChar char="Ø"/>
            </a:pPr>
            <a:r>
              <a:rPr lang="en-US" dirty="0"/>
              <a:t>EDA of the like count, comment count and view count using box and whiskers diagram</a:t>
            </a:r>
          </a:p>
          <a:p>
            <a:pPr>
              <a:buFont typeface="Wingdings" panose="05000000000000000000" pitchFamily="2" charset="2"/>
              <a:buChar char="Ø"/>
            </a:pPr>
            <a:r>
              <a:rPr lang="en-US" dirty="0"/>
              <a:t>Content and channel analysis </a:t>
            </a:r>
          </a:p>
          <a:p>
            <a:pPr>
              <a:buFont typeface="Wingdings" panose="05000000000000000000" pitchFamily="2" charset="2"/>
              <a:buChar char="Ø"/>
            </a:pPr>
            <a:r>
              <a:rPr lang="en-US" dirty="0"/>
              <a:t>Temporal trends </a:t>
            </a:r>
          </a:p>
          <a:p>
            <a:pPr>
              <a:buFont typeface="Wingdings" panose="05000000000000000000" pitchFamily="2" charset="2"/>
              <a:buChar char="Ø"/>
            </a:pPr>
            <a:r>
              <a:rPr lang="en-US" dirty="0"/>
              <a:t>User engagement insights </a:t>
            </a: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822367"/>
            <a:ext cx="6560142" cy="3063149"/>
          </a:xfrm>
          <a:noFill/>
        </p:spPr>
        <p:txBody>
          <a:bodyPr/>
          <a:lstStyle/>
          <a:p>
            <a:r>
              <a:rPr lang="en-US" dirty="0"/>
              <a:t>Data Cleaning </a:t>
            </a:r>
          </a:p>
        </p:txBody>
      </p:sp>
    </p:spTree>
    <p:extLst>
      <p:ext uri="{BB962C8B-B14F-4D97-AF65-F5344CB8AC3E}">
        <p14:creationId xmlns:p14="http://schemas.microsoft.com/office/powerpoint/2010/main" val="219602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Data Cleaning </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r>
              <a:rPr lang="en-US" dirty="0"/>
              <a:t>To clean data I did the following:</a:t>
            </a:r>
          </a:p>
          <a:p>
            <a:pPr>
              <a:buFont typeface="Wingdings" panose="05000000000000000000" pitchFamily="2" charset="2"/>
              <a:buChar char="Ø"/>
            </a:pPr>
            <a:r>
              <a:rPr lang="en-US" dirty="0"/>
              <a:t>Transform duration into minutes </a:t>
            </a:r>
          </a:p>
          <a:p>
            <a:pPr>
              <a:buFont typeface="Wingdings" panose="05000000000000000000" pitchFamily="2" charset="2"/>
              <a:buChar char="Ø"/>
            </a:pPr>
            <a:r>
              <a:rPr lang="en-US" dirty="0"/>
              <a:t>Dates into years </a:t>
            </a:r>
          </a:p>
          <a:p>
            <a:pPr>
              <a:buFont typeface="Wingdings" panose="05000000000000000000" pitchFamily="2" charset="2"/>
              <a:buChar char="Ø"/>
            </a:pPr>
            <a:r>
              <a:rPr lang="en-US" dirty="0"/>
              <a:t>Remove empty fields in all columns </a:t>
            </a:r>
          </a:p>
          <a:p>
            <a:pPr>
              <a:buFont typeface="Wingdings" panose="05000000000000000000" pitchFamily="2" charset="2"/>
              <a:buChar char="Ø"/>
            </a:pPr>
            <a:r>
              <a:rPr lang="en-US" dirty="0"/>
              <a:t>Remove video Id column </a:t>
            </a:r>
          </a:p>
        </p:txBody>
      </p:sp>
    </p:spTree>
    <p:extLst>
      <p:ext uri="{BB962C8B-B14F-4D97-AF65-F5344CB8AC3E}">
        <p14:creationId xmlns:p14="http://schemas.microsoft.com/office/powerpoint/2010/main" val="282167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748725"/>
            <a:ext cx="6560142" cy="3063149"/>
          </a:xfrm>
          <a:noFill/>
        </p:spPr>
        <p:txBody>
          <a:bodyPr/>
          <a:lstStyle/>
          <a:p>
            <a:r>
              <a:rPr lang="en-US" dirty="0"/>
              <a:t>Observations</a:t>
            </a:r>
          </a:p>
        </p:txBody>
      </p:sp>
    </p:spTree>
    <p:extLst>
      <p:ext uri="{BB962C8B-B14F-4D97-AF65-F5344CB8AC3E}">
        <p14:creationId xmlns:p14="http://schemas.microsoft.com/office/powerpoint/2010/main" val="36309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EDA</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r>
              <a:rPr lang="en-US" dirty="0"/>
              <a:t>Here we can see that there is no outliers in the data </a:t>
            </a:r>
          </a:p>
          <a:p>
            <a:r>
              <a:rPr lang="en-US" dirty="0"/>
              <a:t>We can clearly see the average ,maximum and minimum values for each category </a:t>
            </a:r>
          </a:p>
          <a:p>
            <a:r>
              <a:rPr lang="en-US" dirty="0"/>
              <a:t>We can also see the most viewed song if we click on the first column in data </a:t>
            </a:r>
          </a:p>
        </p:txBody>
      </p:sp>
      <p:pic>
        <p:nvPicPr>
          <p:cNvPr id="5" name="Picture 4">
            <a:extLst>
              <a:ext uri="{FF2B5EF4-FFF2-40B4-BE49-F238E27FC236}">
                <a16:creationId xmlns:a16="http://schemas.microsoft.com/office/drawing/2014/main" id="{2DF0EF70-9BE0-8A33-5E31-B34C6FC64C30}"/>
              </a:ext>
            </a:extLst>
          </p:cNvPr>
          <p:cNvPicPr>
            <a:picLocks noChangeAspect="1"/>
          </p:cNvPicPr>
          <p:nvPr/>
        </p:nvPicPr>
        <p:blipFill>
          <a:blip r:embed="rId3"/>
          <a:stretch>
            <a:fillRect/>
          </a:stretch>
        </p:blipFill>
        <p:spPr>
          <a:xfrm>
            <a:off x="1049412" y="3885256"/>
            <a:ext cx="9567447" cy="2667626"/>
          </a:xfrm>
          <a:prstGeom prst="rect">
            <a:avLst/>
          </a:prstGeom>
        </p:spPr>
      </p:pic>
    </p:spTree>
    <p:extLst>
      <p:ext uri="{BB962C8B-B14F-4D97-AF65-F5344CB8AC3E}">
        <p14:creationId xmlns:p14="http://schemas.microsoft.com/office/powerpoint/2010/main" val="31092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Content and Channel Analysis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r>
              <a:rPr lang="en-US" dirty="0"/>
              <a:t>We have a single channel in the dataset called T-series and most of its videos are music videos </a:t>
            </a:r>
          </a:p>
          <a:p>
            <a:r>
              <a:rPr lang="en-US" dirty="0"/>
              <a:t>The most popular tag is Indian music </a:t>
            </a:r>
          </a:p>
          <a:p>
            <a:endParaRPr lang="en-US" dirty="0"/>
          </a:p>
        </p:txBody>
      </p:sp>
      <p:pic>
        <p:nvPicPr>
          <p:cNvPr id="7" name="Picture 6">
            <a:extLst>
              <a:ext uri="{FF2B5EF4-FFF2-40B4-BE49-F238E27FC236}">
                <a16:creationId xmlns:a16="http://schemas.microsoft.com/office/drawing/2014/main" id="{021DBBA4-E34E-44E6-C1B4-D282ABA4D59C}"/>
              </a:ext>
            </a:extLst>
          </p:cNvPr>
          <p:cNvPicPr>
            <a:picLocks noChangeAspect="1"/>
          </p:cNvPicPr>
          <p:nvPr/>
        </p:nvPicPr>
        <p:blipFill>
          <a:blip r:embed="rId3"/>
          <a:stretch>
            <a:fillRect/>
          </a:stretch>
        </p:blipFill>
        <p:spPr>
          <a:xfrm>
            <a:off x="1893094" y="4357507"/>
            <a:ext cx="8134350" cy="2309883"/>
          </a:xfrm>
          <a:prstGeom prst="rect">
            <a:avLst/>
          </a:prstGeom>
        </p:spPr>
      </p:pic>
    </p:spTree>
    <p:extLst>
      <p:ext uri="{BB962C8B-B14F-4D97-AF65-F5344CB8AC3E}">
        <p14:creationId xmlns:p14="http://schemas.microsoft.com/office/powerpoint/2010/main" val="147631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Temporal Trends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r>
              <a:rPr lang="en-US" dirty="0"/>
              <a:t>Its clear here that the second quarter of the year is when the peak of views ,comments and likes </a:t>
            </a:r>
            <a:r>
              <a:rPr lang="en-US" dirty="0" err="1"/>
              <a:t>occure</a:t>
            </a:r>
            <a:r>
              <a:rPr lang="en-US" dirty="0"/>
              <a:t> </a:t>
            </a:r>
          </a:p>
        </p:txBody>
      </p:sp>
      <p:pic>
        <p:nvPicPr>
          <p:cNvPr id="5" name="Picture 4">
            <a:extLst>
              <a:ext uri="{FF2B5EF4-FFF2-40B4-BE49-F238E27FC236}">
                <a16:creationId xmlns:a16="http://schemas.microsoft.com/office/drawing/2014/main" id="{8A1EB8B1-64F9-8620-475B-E87A8BED85F1}"/>
              </a:ext>
            </a:extLst>
          </p:cNvPr>
          <p:cNvPicPr>
            <a:picLocks noChangeAspect="1"/>
          </p:cNvPicPr>
          <p:nvPr/>
        </p:nvPicPr>
        <p:blipFill>
          <a:blip r:embed="rId3"/>
          <a:stretch>
            <a:fillRect/>
          </a:stretch>
        </p:blipFill>
        <p:spPr>
          <a:xfrm>
            <a:off x="1157288" y="4144479"/>
            <a:ext cx="9155906" cy="2713521"/>
          </a:xfrm>
          <a:prstGeom prst="rect">
            <a:avLst/>
          </a:prstGeom>
        </p:spPr>
      </p:pic>
    </p:spTree>
    <p:extLst>
      <p:ext uri="{BB962C8B-B14F-4D97-AF65-F5344CB8AC3E}">
        <p14:creationId xmlns:p14="http://schemas.microsoft.com/office/powerpoint/2010/main" val="2124570401"/>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{C5C9B971-B651-4893-BAE8-2D92E52E07D7}tf78504181_win32</Template>
  <TotalTime>32</TotalTime>
  <Words>309</Words>
  <Application>Microsoft Office PowerPoint</Application>
  <PresentationFormat>Widescreen</PresentationFormat>
  <Paragraphs>51</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Avenir Next LT Pro</vt:lpstr>
      <vt:lpstr>Avenir Next LT Pro Light</vt:lpstr>
      <vt:lpstr>Calibri</vt:lpstr>
      <vt:lpstr>Tw Cen MT</vt:lpstr>
      <vt:lpstr>Wingdings</vt:lpstr>
      <vt:lpstr>Custom</vt:lpstr>
      <vt:lpstr>TASK 3 Song Analysis Presenter : Youssef Khalid</vt:lpstr>
      <vt:lpstr>Technologies</vt:lpstr>
      <vt:lpstr>Technologies</vt:lpstr>
      <vt:lpstr>Data Cleaning </vt:lpstr>
      <vt:lpstr>Data Cleaning </vt:lpstr>
      <vt:lpstr>Observations</vt:lpstr>
      <vt:lpstr>EDA</vt:lpstr>
      <vt:lpstr>Content and Channel Analysis</vt:lpstr>
      <vt:lpstr>Temporal Trends</vt:lpstr>
      <vt:lpstr>User Engagement Insights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يوسف خالد محمود عبدالرحمن</dc:creator>
  <cp:lastModifiedBy>يوسف خالد محمود عبدالرحمن</cp:lastModifiedBy>
  <cp:revision>1</cp:revision>
  <dcterms:created xsi:type="dcterms:W3CDTF">2024-07-05T05:42:45Z</dcterms:created>
  <dcterms:modified xsi:type="dcterms:W3CDTF">2024-07-05T06:15:28Z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