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C932-17B4-4732-B27E-BCE9299D9C7F}"/>
              </a:ext>
            </a:extLst>
          </p:cNvPr>
          <p:cNvSpPr>
            <a:spLocks noGrp="1"/>
          </p:cNvSpPr>
          <p:nvPr>
            <p:ph type="ctrTitle"/>
          </p:nvPr>
        </p:nvSpPr>
        <p:spPr>
          <a:xfrm>
            <a:off x="2326339" y="995338"/>
            <a:ext cx="8637073" cy="2541431"/>
          </a:xfrm>
        </p:spPr>
        <p:txBody>
          <a:bodyPr>
            <a:normAutofit fontScale="90000"/>
          </a:bodyPr>
          <a:lstStyle/>
          <a:p>
            <a:r>
              <a:rPr lang="en-US" dirty="0"/>
              <a:t>Where to open your restaurant in New York City</a:t>
            </a:r>
          </a:p>
        </p:txBody>
      </p:sp>
    </p:spTree>
    <p:extLst>
      <p:ext uri="{BB962C8B-B14F-4D97-AF65-F5344CB8AC3E}">
        <p14:creationId xmlns:p14="http://schemas.microsoft.com/office/powerpoint/2010/main" val="324220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47CA-D1E4-4300-91D0-7AC616A1A3FD}"/>
              </a:ext>
            </a:extLst>
          </p:cNvPr>
          <p:cNvSpPr>
            <a:spLocks noGrp="1"/>
          </p:cNvSpPr>
          <p:nvPr>
            <p:ph type="title"/>
          </p:nvPr>
        </p:nvSpPr>
        <p:spPr/>
        <p:txBody>
          <a:bodyPr/>
          <a:lstStyle/>
          <a:p>
            <a:r>
              <a:rPr lang="en-US" dirty="0"/>
              <a:t>Why is location important ?</a:t>
            </a:r>
          </a:p>
        </p:txBody>
      </p:sp>
      <p:sp>
        <p:nvSpPr>
          <p:cNvPr id="3" name="TextBox 2">
            <a:extLst>
              <a:ext uri="{FF2B5EF4-FFF2-40B4-BE49-F238E27FC236}">
                <a16:creationId xmlns:a16="http://schemas.microsoft.com/office/drawing/2014/main" id="{8CCC8D34-2408-4996-8598-2791F5453DEC}"/>
              </a:ext>
            </a:extLst>
          </p:cNvPr>
          <p:cNvSpPr txBox="1"/>
          <p:nvPr/>
        </p:nvSpPr>
        <p:spPr>
          <a:xfrm>
            <a:off x="467360" y="2336800"/>
            <a:ext cx="9262985"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Locations are of critical importance for restaurants because </a:t>
            </a:r>
          </a:p>
          <a:p>
            <a:r>
              <a:rPr lang="en-US" sz="2800" dirty="0"/>
              <a:t>it can ensure that the right kind of customer either lives</a:t>
            </a:r>
          </a:p>
          <a:p>
            <a:r>
              <a:rPr lang="en-US" sz="2800" dirty="0"/>
              <a:t>Or goes there</a:t>
            </a:r>
          </a:p>
          <a:p>
            <a:pPr marL="285750" indent="-285750">
              <a:buFont typeface="Arial" panose="020B0604020202020204" pitchFamily="34" charset="0"/>
              <a:buChar char="•"/>
            </a:pPr>
            <a:r>
              <a:rPr lang="en-US" sz="2800" dirty="0"/>
              <a:t>A restaurant could fail due to it’s location </a:t>
            </a:r>
          </a:p>
        </p:txBody>
      </p:sp>
    </p:spTree>
    <p:extLst>
      <p:ext uri="{BB962C8B-B14F-4D97-AF65-F5344CB8AC3E}">
        <p14:creationId xmlns:p14="http://schemas.microsoft.com/office/powerpoint/2010/main" val="411598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D43A-2B6C-4EDB-9E12-0C6CAC544D84}"/>
              </a:ext>
            </a:extLst>
          </p:cNvPr>
          <p:cNvSpPr>
            <a:spLocks noGrp="1"/>
          </p:cNvSpPr>
          <p:nvPr>
            <p:ph type="title"/>
          </p:nvPr>
        </p:nvSpPr>
        <p:spPr/>
        <p:txBody>
          <a:bodyPr/>
          <a:lstStyle/>
          <a:p>
            <a:r>
              <a:rPr lang="en-US" dirty="0"/>
              <a:t>Data</a:t>
            </a:r>
          </a:p>
        </p:txBody>
      </p:sp>
      <p:sp>
        <p:nvSpPr>
          <p:cNvPr id="3" name="TextBox 2">
            <a:extLst>
              <a:ext uri="{FF2B5EF4-FFF2-40B4-BE49-F238E27FC236}">
                <a16:creationId xmlns:a16="http://schemas.microsoft.com/office/drawing/2014/main" id="{BD1689B1-DD45-4055-9796-56E39CE5E801}"/>
              </a:ext>
            </a:extLst>
          </p:cNvPr>
          <p:cNvSpPr txBox="1"/>
          <p:nvPr/>
        </p:nvSpPr>
        <p:spPr>
          <a:xfrm>
            <a:off x="180662" y="2529840"/>
            <a:ext cx="12292339"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We got our data from the foursquare API and </a:t>
            </a:r>
            <a:r>
              <a:rPr lang="en-US" sz="2800" dirty="0">
                <a:hlinkClick r:id="rId2"/>
              </a:rPr>
              <a:t>https://cocl.us/new_york_dataset</a:t>
            </a:r>
            <a:r>
              <a:rPr lang="en-US" sz="2800" dirty="0"/>
              <a:t> </a:t>
            </a:r>
          </a:p>
          <a:p>
            <a:pPr marL="457200" indent="-457200">
              <a:buFont typeface="Arial" panose="020B0604020202020204" pitchFamily="34" charset="0"/>
              <a:buChar char="•"/>
            </a:pPr>
            <a:r>
              <a:rPr lang="en-US" sz="2800" dirty="0"/>
              <a:t>In total we had 306 neighborhood and 4 feature columns</a:t>
            </a:r>
          </a:p>
          <a:p>
            <a:pPr marL="457200" indent="-457200">
              <a:buFont typeface="Arial" panose="020B0604020202020204" pitchFamily="34" charset="0"/>
              <a:buChar char="•"/>
            </a:pPr>
            <a:r>
              <a:rPr lang="en-US" sz="2800" dirty="0"/>
              <a:t>After cleaning the data we ended up with 103 neighborhood </a:t>
            </a:r>
          </a:p>
        </p:txBody>
      </p:sp>
    </p:spTree>
    <p:extLst>
      <p:ext uri="{BB962C8B-B14F-4D97-AF65-F5344CB8AC3E}">
        <p14:creationId xmlns:p14="http://schemas.microsoft.com/office/powerpoint/2010/main" val="389285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D0B6-716F-439E-A330-D5D2656DAAA3}"/>
              </a:ext>
            </a:extLst>
          </p:cNvPr>
          <p:cNvSpPr>
            <a:spLocks noGrp="1"/>
          </p:cNvSpPr>
          <p:nvPr>
            <p:ph type="title"/>
          </p:nvPr>
        </p:nvSpPr>
        <p:spPr/>
        <p:txBody>
          <a:bodyPr/>
          <a:lstStyle/>
          <a:p>
            <a:r>
              <a:rPr lang="en-US" dirty="0"/>
              <a:t>API Calls</a:t>
            </a:r>
          </a:p>
        </p:txBody>
      </p:sp>
      <p:sp>
        <p:nvSpPr>
          <p:cNvPr id="3" name="TextBox 2">
            <a:extLst>
              <a:ext uri="{FF2B5EF4-FFF2-40B4-BE49-F238E27FC236}">
                <a16:creationId xmlns:a16="http://schemas.microsoft.com/office/drawing/2014/main" id="{669393AC-F694-40AB-A1C3-671483906390}"/>
              </a:ext>
            </a:extLst>
          </p:cNvPr>
          <p:cNvSpPr txBox="1"/>
          <p:nvPr/>
        </p:nvSpPr>
        <p:spPr>
          <a:xfrm>
            <a:off x="142240" y="2474893"/>
            <a:ext cx="12790553"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We used the explore endpoint with a radius of 50 M and a limit of 20 results per call</a:t>
            </a:r>
          </a:p>
          <a:p>
            <a:pPr marL="285750" indent="-285750">
              <a:buFont typeface="Arial" panose="020B0604020202020204" pitchFamily="34" charset="0"/>
              <a:buChar char="•"/>
            </a:pPr>
            <a:r>
              <a:rPr lang="en-US" sz="2800" dirty="0"/>
              <a:t>The response contained the category of the venue</a:t>
            </a:r>
          </a:p>
        </p:txBody>
      </p:sp>
    </p:spTree>
    <p:extLst>
      <p:ext uri="{BB962C8B-B14F-4D97-AF65-F5344CB8AC3E}">
        <p14:creationId xmlns:p14="http://schemas.microsoft.com/office/powerpoint/2010/main" val="210027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FB7F-5EC8-403F-896D-7F7A97B24FD6}"/>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D1248F89-C951-49CB-B478-DB637B1D73B4}"/>
              </a:ext>
            </a:extLst>
          </p:cNvPr>
          <p:cNvSpPr>
            <a:spLocks noGrp="1"/>
          </p:cNvSpPr>
          <p:nvPr>
            <p:ph idx="1"/>
          </p:nvPr>
        </p:nvSpPr>
        <p:spPr/>
        <p:txBody>
          <a:bodyPr/>
          <a:lstStyle/>
          <a:p>
            <a:r>
              <a:rPr lang="en-US" dirty="0"/>
              <a:t>We found out the most common 5 venues per neighborhood and clustered them into neighborhoods with similar interests</a:t>
            </a:r>
          </a:p>
          <a:p>
            <a:r>
              <a:rPr lang="en-US" dirty="0"/>
              <a:t>Through this clustering we could see the interests of each neighborhood and could recommend where to open the </a:t>
            </a:r>
            <a:r>
              <a:rPr lang="en-US" dirty="0" err="1"/>
              <a:t>restuarant</a:t>
            </a:r>
            <a:endParaRPr lang="en-US" dirty="0"/>
          </a:p>
        </p:txBody>
      </p:sp>
    </p:spTree>
    <p:extLst>
      <p:ext uri="{BB962C8B-B14F-4D97-AF65-F5344CB8AC3E}">
        <p14:creationId xmlns:p14="http://schemas.microsoft.com/office/powerpoint/2010/main" val="261371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F71C-B646-4859-8698-B7FFA0A2D295}"/>
              </a:ext>
            </a:extLst>
          </p:cNvPr>
          <p:cNvSpPr>
            <a:spLocks noGrp="1"/>
          </p:cNvSpPr>
          <p:nvPr>
            <p:ph type="title"/>
          </p:nvPr>
        </p:nvSpPr>
        <p:spPr/>
        <p:txBody>
          <a:bodyPr/>
          <a:lstStyle/>
          <a:p>
            <a:r>
              <a:rPr lang="en-US" dirty="0"/>
              <a:t>Visualization </a:t>
            </a:r>
          </a:p>
        </p:txBody>
      </p:sp>
      <p:pic>
        <p:nvPicPr>
          <p:cNvPr id="5" name="Content Placeholder 4">
            <a:extLst>
              <a:ext uri="{FF2B5EF4-FFF2-40B4-BE49-F238E27FC236}">
                <a16:creationId xmlns:a16="http://schemas.microsoft.com/office/drawing/2014/main" id="{95869E0B-8AB0-4A36-A74E-5BB55AD6AA46}"/>
              </a:ext>
            </a:extLst>
          </p:cNvPr>
          <p:cNvPicPr>
            <a:picLocks noGrp="1" noChangeAspect="1"/>
          </p:cNvPicPr>
          <p:nvPr>
            <p:ph idx="1"/>
          </p:nvPr>
        </p:nvPicPr>
        <p:blipFill>
          <a:blip r:embed="rId2"/>
          <a:stretch>
            <a:fillRect/>
          </a:stretch>
        </p:blipFill>
        <p:spPr>
          <a:xfrm>
            <a:off x="1889760" y="2016125"/>
            <a:ext cx="9083040" cy="3449638"/>
          </a:xfrm>
        </p:spPr>
      </p:pic>
    </p:spTree>
    <p:extLst>
      <p:ext uri="{BB962C8B-B14F-4D97-AF65-F5344CB8AC3E}">
        <p14:creationId xmlns:p14="http://schemas.microsoft.com/office/powerpoint/2010/main" val="342283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4549-0BA2-4235-A868-C41C25AB968A}"/>
              </a:ext>
            </a:extLst>
          </p:cNvPr>
          <p:cNvSpPr>
            <a:spLocks noGrp="1"/>
          </p:cNvSpPr>
          <p:nvPr>
            <p:ph type="title"/>
          </p:nvPr>
        </p:nvSpPr>
        <p:spPr/>
        <p:txBody>
          <a:bodyPr/>
          <a:lstStyle/>
          <a:p>
            <a:r>
              <a:rPr lang="en-US" dirty="0"/>
              <a:t>Results </a:t>
            </a:r>
          </a:p>
        </p:txBody>
      </p:sp>
      <p:graphicFrame>
        <p:nvGraphicFramePr>
          <p:cNvPr id="4" name="Content Placeholder 3">
            <a:extLst>
              <a:ext uri="{FF2B5EF4-FFF2-40B4-BE49-F238E27FC236}">
                <a16:creationId xmlns:a16="http://schemas.microsoft.com/office/drawing/2014/main" id="{CBCF40E6-69C0-4CEB-B069-82BBB94120F6}"/>
              </a:ext>
            </a:extLst>
          </p:cNvPr>
          <p:cNvGraphicFramePr>
            <a:graphicFrameLocks noGrp="1"/>
          </p:cNvGraphicFramePr>
          <p:nvPr>
            <p:ph idx="1"/>
          </p:nvPr>
        </p:nvGraphicFramePr>
        <p:xfrm>
          <a:off x="3334239" y="1986756"/>
          <a:ext cx="5837846" cy="3500757"/>
        </p:xfrm>
        <a:graphic>
          <a:graphicData uri="http://schemas.openxmlformats.org/drawingml/2006/table">
            <a:tbl>
              <a:tblPr firstRow="1" firstCol="1" bandRow="1">
                <a:tableStyleId>{5C22544A-7EE6-4342-B048-85BDC9FD1C3A}</a:tableStyleId>
              </a:tblPr>
              <a:tblGrid>
                <a:gridCol w="2918923">
                  <a:extLst>
                    <a:ext uri="{9D8B030D-6E8A-4147-A177-3AD203B41FA5}">
                      <a16:colId xmlns:a16="http://schemas.microsoft.com/office/drawing/2014/main" val="4205059730"/>
                    </a:ext>
                  </a:extLst>
                </a:gridCol>
                <a:gridCol w="2918923">
                  <a:extLst>
                    <a:ext uri="{9D8B030D-6E8A-4147-A177-3AD203B41FA5}">
                      <a16:colId xmlns:a16="http://schemas.microsoft.com/office/drawing/2014/main" val="1498666202"/>
                    </a:ext>
                  </a:extLst>
                </a:gridCol>
              </a:tblGrid>
              <a:tr h="521348">
                <a:tc>
                  <a:txBody>
                    <a:bodyPr/>
                    <a:lstStyle/>
                    <a:p>
                      <a:pPr marL="0" marR="0">
                        <a:lnSpc>
                          <a:spcPct val="107000"/>
                        </a:lnSpc>
                        <a:spcBef>
                          <a:spcPts val="0"/>
                        </a:spcBef>
                        <a:spcAft>
                          <a:spcPts val="750"/>
                        </a:spcAft>
                      </a:pPr>
                      <a:r>
                        <a:rPr lang="en-US" sz="1100">
                          <a:effectLst/>
                        </a:rPr>
                        <a:t>Cluster 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Fancy neighborhoods preference for expensive food, and activities like sushi restaurants and yoga studios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1688668115"/>
                  </a:ext>
                </a:extLst>
              </a:tr>
              <a:tr h="168579">
                <a:tc>
                  <a:txBody>
                    <a:bodyPr/>
                    <a:lstStyle/>
                    <a:p>
                      <a:pPr marL="0" marR="0">
                        <a:lnSpc>
                          <a:spcPct val="107000"/>
                        </a:lnSpc>
                        <a:spcBef>
                          <a:spcPts val="0"/>
                        </a:spcBef>
                        <a:spcAft>
                          <a:spcPts val="750"/>
                        </a:spcAft>
                      </a:pPr>
                      <a:r>
                        <a:rPr lang="en-US" sz="1100">
                          <a:effectLst/>
                        </a:rPr>
                        <a:t>Cluster Two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Neighborhoods that prefer diners and bars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1289517681"/>
                  </a:ext>
                </a:extLst>
              </a:tr>
              <a:tr h="344964">
                <a:tc>
                  <a:txBody>
                    <a:bodyPr/>
                    <a:lstStyle/>
                    <a:p>
                      <a:pPr marL="0" marR="0">
                        <a:lnSpc>
                          <a:spcPct val="107000"/>
                        </a:lnSpc>
                        <a:spcBef>
                          <a:spcPts val="0"/>
                        </a:spcBef>
                        <a:spcAft>
                          <a:spcPts val="750"/>
                        </a:spcAft>
                      </a:pPr>
                      <a:r>
                        <a:rPr lang="en-US" sz="1100">
                          <a:effectLst/>
                        </a:rPr>
                        <a:t>Cluster three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Neighborhoods that prefer discount and department stores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2361045136"/>
                  </a:ext>
                </a:extLst>
              </a:tr>
              <a:tr h="344964">
                <a:tc>
                  <a:txBody>
                    <a:bodyPr/>
                    <a:lstStyle/>
                    <a:p>
                      <a:pPr marL="0" marR="0">
                        <a:lnSpc>
                          <a:spcPct val="107000"/>
                        </a:lnSpc>
                        <a:spcBef>
                          <a:spcPts val="0"/>
                        </a:spcBef>
                        <a:spcAft>
                          <a:spcPts val="750"/>
                        </a:spcAft>
                      </a:pPr>
                      <a:r>
                        <a:rPr lang="en-US" sz="1100">
                          <a:effectLst/>
                        </a:rPr>
                        <a:t>Cluster Four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Neighborhoods that prefers gyms and shopping stores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4026557821"/>
                  </a:ext>
                </a:extLst>
              </a:tr>
              <a:tr h="168579">
                <a:tc>
                  <a:txBody>
                    <a:bodyPr/>
                    <a:lstStyle/>
                    <a:p>
                      <a:pPr marL="0" marR="0">
                        <a:lnSpc>
                          <a:spcPct val="107000"/>
                        </a:lnSpc>
                        <a:spcBef>
                          <a:spcPts val="0"/>
                        </a:spcBef>
                        <a:spcAft>
                          <a:spcPts val="750"/>
                        </a:spcAft>
                      </a:pPr>
                      <a:r>
                        <a:rPr lang="en-US" sz="1100">
                          <a:effectLst/>
                        </a:rPr>
                        <a:t>Cluster Five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Neighborhoods that prefers pizza places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3878502584"/>
                  </a:ext>
                </a:extLst>
              </a:tr>
              <a:tr h="344964">
                <a:tc>
                  <a:txBody>
                    <a:bodyPr/>
                    <a:lstStyle/>
                    <a:p>
                      <a:pPr marL="0" marR="0">
                        <a:lnSpc>
                          <a:spcPct val="107000"/>
                        </a:lnSpc>
                        <a:spcBef>
                          <a:spcPts val="0"/>
                        </a:spcBef>
                        <a:spcAft>
                          <a:spcPts val="750"/>
                        </a:spcAft>
                      </a:pPr>
                      <a:r>
                        <a:rPr lang="en-US" sz="1100">
                          <a:effectLst/>
                        </a:rPr>
                        <a:t>Cluster Six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Neighborhoods with many bus stops and convenience stores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4089803561"/>
                  </a:ext>
                </a:extLst>
              </a:tr>
              <a:tr h="168579">
                <a:tc>
                  <a:txBody>
                    <a:bodyPr/>
                    <a:lstStyle/>
                    <a:p>
                      <a:pPr marL="0" marR="0">
                        <a:lnSpc>
                          <a:spcPct val="107000"/>
                        </a:lnSpc>
                        <a:spcBef>
                          <a:spcPts val="0"/>
                        </a:spcBef>
                        <a:spcAft>
                          <a:spcPts val="750"/>
                        </a:spcAft>
                      </a:pPr>
                      <a:r>
                        <a:rPr lang="en-US" sz="1100">
                          <a:effectLst/>
                        </a:rPr>
                        <a:t>Cluster Seven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Neighborhoods that prefer Chinese restaurants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552250885"/>
                  </a:ext>
                </a:extLst>
              </a:tr>
              <a:tr h="168579">
                <a:tc>
                  <a:txBody>
                    <a:bodyPr/>
                    <a:lstStyle/>
                    <a:p>
                      <a:pPr marL="0" marR="0">
                        <a:lnSpc>
                          <a:spcPct val="107000"/>
                        </a:lnSpc>
                        <a:spcBef>
                          <a:spcPts val="0"/>
                        </a:spcBef>
                        <a:spcAft>
                          <a:spcPts val="750"/>
                        </a:spcAft>
                      </a:pPr>
                      <a:r>
                        <a:rPr lang="en-US" sz="1100">
                          <a:effectLst/>
                        </a:rPr>
                        <a:t>Cluster Eight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Neighborhoods that have a lot of parks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3011412868"/>
                  </a:ext>
                </a:extLst>
              </a:tr>
              <a:tr h="344964">
                <a:tc>
                  <a:txBody>
                    <a:bodyPr/>
                    <a:lstStyle/>
                    <a:p>
                      <a:pPr marL="0" marR="0">
                        <a:lnSpc>
                          <a:spcPct val="107000"/>
                        </a:lnSpc>
                        <a:spcBef>
                          <a:spcPts val="0"/>
                        </a:spcBef>
                        <a:spcAft>
                          <a:spcPts val="750"/>
                        </a:spcAft>
                      </a:pPr>
                      <a:r>
                        <a:rPr lang="en-US" sz="1100">
                          <a:effectLst/>
                        </a:rPr>
                        <a:t>Cluster Nine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a:effectLst/>
                        </a:rPr>
                        <a:t>With one output is an outlier and more like belongs to Cluster eight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1921821822"/>
                  </a:ext>
                </a:extLst>
              </a:tr>
              <a:tr h="874116">
                <a:tc>
                  <a:txBody>
                    <a:bodyPr/>
                    <a:lstStyle/>
                    <a:p>
                      <a:pPr marL="0" marR="0">
                        <a:lnSpc>
                          <a:spcPct val="107000"/>
                        </a:lnSpc>
                        <a:spcBef>
                          <a:spcPts val="0"/>
                        </a:spcBef>
                        <a:spcAft>
                          <a:spcPts val="750"/>
                        </a:spcAft>
                      </a:pPr>
                      <a:r>
                        <a:rPr lang="en-US" sz="1100">
                          <a:effectLst/>
                        </a:rPr>
                        <a:t>Cluster ten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tc>
                  <a:txBody>
                    <a:bodyPr/>
                    <a:lstStyle/>
                    <a:p>
                      <a:pPr marL="0" marR="0">
                        <a:lnSpc>
                          <a:spcPct val="107000"/>
                        </a:lnSpc>
                        <a:spcBef>
                          <a:spcPts val="0"/>
                        </a:spcBef>
                        <a:spcAft>
                          <a:spcPts val="750"/>
                        </a:spcAft>
                      </a:pPr>
                      <a:r>
                        <a:rPr lang="en-US" sz="1100" dirty="0">
                          <a:effectLst/>
                        </a:rPr>
                        <a:t>The dominant cluster that shows neighborhoods with 72 outputs in almost all of them there is at least one restaurant, food court or food truck and it seems like the common trend of the city to have this variability.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7432" marR="67432" marT="0" marB="0"/>
                </a:tc>
                <a:extLst>
                  <a:ext uri="{0D108BD9-81ED-4DB2-BD59-A6C34878D82A}">
                    <a16:rowId xmlns:a16="http://schemas.microsoft.com/office/drawing/2014/main" val="468406285"/>
                  </a:ext>
                </a:extLst>
              </a:tr>
            </a:tbl>
          </a:graphicData>
        </a:graphic>
      </p:graphicFrame>
    </p:spTree>
    <p:extLst>
      <p:ext uri="{BB962C8B-B14F-4D97-AF65-F5344CB8AC3E}">
        <p14:creationId xmlns:p14="http://schemas.microsoft.com/office/powerpoint/2010/main" val="246278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C300-5457-4CEA-92C2-92246A3FD178}"/>
              </a:ext>
            </a:extLst>
          </p:cNvPr>
          <p:cNvSpPr>
            <a:spLocks noGrp="1"/>
          </p:cNvSpPr>
          <p:nvPr>
            <p:ph type="title"/>
          </p:nvPr>
        </p:nvSpPr>
        <p:spPr/>
        <p:txBody>
          <a:bodyPr/>
          <a:lstStyle/>
          <a:p>
            <a:r>
              <a:rPr lang="en-US" dirty="0"/>
              <a:t>Conclusion and future direction</a:t>
            </a:r>
          </a:p>
        </p:txBody>
      </p:sp>
      <p:sp>
        <p:nvSpPr>
          <p:cNvPr id="3" name="Content Placeholder 2">
            <a:extLst>
              <a:ext uri="{FF2B5EF4-FFF2-40B4-BE49-F238E27FC236}">
                <a16:creationId xmlns:a16="http://schemas.microsoft.com/office/drawing/2014/main" id="{1146A5BB-FE0B-4572-8752-7B43E40494C0}"/>
              </a:ext>
            </a:extLst>
          </p:cNvPr>
          <p:cNvSpPr>
            <a:spLocks noGrp="1"/>
          </p:cNvSpPr>
          <p:nvPr>
            <p:ph idx="1"/>
          </p:nvPr>
        </p:nvSpPr>
        <p:spPr/>
        <p:txBody>
          <a:bodyPr/>
          <a:lstStyle/>
          <a:p>
            <a:r>
              <a:rPr lang="en-US" dirty="0"/>
              <a:t>Depending on the restaurant type a restaurant owner could choose his ideal neighborhood from the clusters produced </a:t>
            </a:r>
          </a:p>
          <a:p>
            <a:r>
              <a:rPr lang="en-US" dirty="0"/>
              <a:t>For further analysis include data that shows the living standards in the neighborhoods to help segment neighborhoods </a:t>
            </a:r>
            <a:r>
              <a:rPr lang="en-US"/>
              <a:t>even bette</a:t>
            </a:r>
            <a:r>
              <a:rPr lang="en-US" dirty="0"/>
              <a:t>r</a:t>
            </a:r>
            <a:endParaRPr lang="en-US"/>
          </a:p>
        </p:txBody>
      </p:sp>
    </p:spTree>
    <p:extLst>
      <p:ext uri="{BB962C8B-B14F-4D97-AF65-F5344CB8AC3E}">
        <p14:creationId xmlns:p14="http://schemas.microsoft.com/office/powerpoint/2010/main" val="38288814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TotalTime>
  <Words>328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Where to open your restaurant in New York City</vt:lpstr>
      <vt:lpstr>Why is location important ?</vt:lpstr>
      <vt:lpstr>Data</vt:lpstr>
      <vt:lpstr>API Calls</vt:lpstr>
      <vt:lpstr>Methodology </vt:lpstr>
      <vt:lpstr>Visualization </vt:lpstr>
      <vt:lpstr>Results </vt:lpstr>
      <vt:lpstr>Conclusion and 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your restaurant in New York City</dc:title>
  <dc:creator>Mecky, YoussefTharwat</dc:creator>
  <cp:lastModifiedBy>Mecky, YoussefTharwat</cp:lastModifiedBy>
  <cp:revision>2</cp:revision>
  <dcterms:created xsi:type="dcterms:W3CDTF">2019-11-07T16:02:50Z</dcterms:created>
  <dcterms:modified xsi:type="dcterms:W3CDTF">2019-11-07T16:16:30Z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Youssef_tharwat.Mecky@rsa.com</vt:lpwstr>
  </property>
  <property fmtid="{D5CDD505-2E9C-101B-9397-08002B2CF9AE}" pid="5" name="MSIP_Label_17cb76b2-10b8-4fe1-93d4-2202842406cd_SetDate">
    <vt:lpwstr>2019-11-07T16:16:13.8584906Z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ies>
</file>