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</p:sldMasterIdLst>
  <p:notesMasterIdLst>
    <p:notesMasterId r:id="rId22"/>
  </p:notesMasterIdLst>
  <p:sldIdLst>
    <p:sldId id="256" r:id="rId5"/>
    <p:sldId id="259" r:id="rId6"/>
    <p:sldId id="318" r:id="rId7"/>
    <p:sldId id="260" r:id="rId8"/>
    <p:sldId id="319" r:id="rId9"/>
    <p:sldId id="332" r:id="rId10"/>
    <p:sldId id="317" r:id="rId11"/>
    <p:sldId id="324" r:id="rId12"/>
    <p:sldId id="322" r:id="rId13"/>
    <p:sldId id="327" r:id="rId14"/>
    <p:sldId id="331" r:id="rId15"/>
    <p:sldId id="325" r:id="rId16"/>
    <p:sldId id="328" r:id="rId17"/>
    <p:sldId id="326" r:id="rId18"/>
    <p:sldId id="330" r:id="rId19"/>
    <p:sldId id="329" r:id="rId20"/>
    <p:sldId id="323" r:id="rId21"/>
  </p:sldIdLst>
  <p:sldSz cx="9144000" cy="5143500" type="screen16x9"/>
  <p:notesSz cx="6858000" cy="9144000"/>
  <p:embeddedFontLst>
    <p:embeddedFont>
      <p:font typeface="Play" panose="020B0604020202020204" charset="0"/>
      <p:regular r:id="rId23"/>
      <p:bold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0222F5-C922-4FA9-B5A2-FD4FB7D81BAF}">
  <a:tblStyle styleId="{CC0222F5-C922-4FA9-B5A2-FD4FB7D81B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56" y="77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218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988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615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71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752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306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472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569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73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81" r:id="rId5"/>
    <p:sldLayoutId id="214748368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99875" y="1671987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ATM Machine:</a:t>
            </a:r>
            <a:r>
              <a:rPr lang="en" sz="4100" dirty="0"/>
              <a:t> </a:t>
            </a:r>
            <a:br>
              <a:rPr lang="en" dirty="0">
                <a:solidFill>
                  <a:schemeClr val="lt2"/>
                </a:solidFill>
              </a:rPr>
            </a:br>
            <a:r>
              <a:rPr lang="en" dirty="0">
                <a:solidFill>
                  <a:schemeClr val="lt2"/>
                </a:solidFill>
              </a:rPr>
              <a:t>EDA Project</a:t>
            </a: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698;p44">
            <a:extLst>
              <a:ext uri="{FF2B5EF4-FFF2-40B4-BE49-F238E27FC236}">
                <a16:creationId xmlns:a16="http://schemas.microsoft.com/office/drawing/2014/main" id="{DCDAFC13-3E71-F63E-7741-40999239BD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2382" y="103392"/>
            <a:ext cx="5359937" cy="307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Directed Testing</a:t>
            </a:r>
            <a:endParaRPr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92039D-5C2D-697E-1486-3EFF88017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99" y="620787"/>
            <a:ext cx="2970566" cy="3632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135366-0EFB-52CA-35E2-44D77BA5C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350" y="620787"/>
            <a:ext cx="2970566" cy="364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2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698;p44">
            <a:extLst>
              <a:ext uri="{FF2B5EF4-FFF2-40B4-BE49-F238E27FC236}">
                <a16:creationId xmlns:a16="http://schemas.microsoft.com/office/drawing/2014/main" id="{DCDAFC13-3E71-F63E-7741-40999239BD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2382" y="103392"/>
            <a:ext cx="5359937" cy="307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Directed Testing</a:t>
            </a:r>
            <a:endParaRPr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46E46B-C96E-8D24-C9B6-B6B223ED0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39" y="827295"/>
            <a:ext cx="2903221" cy="36076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1CE692-1120-6C14-3EE2-10DECDA03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1" y="830446"/>
            <a:ext cx="2979310" cy="366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55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15515" y="111760"/>
            <a:ext cx="4346572" cy="307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Verification Results</a:t>
            </a:r>
            <a:endParaRPr sz="2800" dirty="0"/>
          </a:p>
        </p:txBody>
      </p:sp>
      <p:sp>
        <p:nvSpPr>
          <p:cNvPr id="2702" name="Google Shape;2702;p44"/>
          <p:cNvSpPr/>
          <p:nvPr/>
        </p:nvSpPr>
        <p:spPr>
          <a:xfrm>
            <a:off x="2215515" y="478084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372015" y="486452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/>
          <p:nvPr/>
        </p:nvCxnSpPr>
        <p:spPr>
          <a:xfrm>
            <a:off x="2215515" y="554102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25" y="1042747"/>
            <a:ext cx="7627486" cy="17779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25" y="2955998"/>
            <a:ext cx="7574529" cy="1979407"/>
          </a:xfrm>
          <a:prstGeom prst="rect">
            <a:avLst/>
          </a:prstGeom>
        </p:spPr>
      </p:pic>
      <p:sp>
        <p:nvSpPr>
          <p:cNvPr id="9" name="Google Shape;2698;p44"/>
          <p:cNvSpPr txBox="1">
            <a:spLocks noGrp="1"/>
          </p:cNvSpPr>
          <p:nvPr>
            <p:ph type="title"/>
          </p:nvPr>
        </p:nvSpPr>
        <p:spPr>
          <a:xfrm>
            <a:off x="-753420" y="644903"/>
            <a:ext cx="4346572" cy="307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Directed Case: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02729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98;p44">
            <a:extLst>
              <a:ext uri="{FF2B5EF4-FFF2-40B4-BE49-F238E27FC236}">
                <a16:creationId xmlns:a16="http://schemas.microsoft.com/office/drawing/2014/main" id="{C5DB89B2-B60D-EE30-015E-D525082FC2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2382" y="103392"/>
            <a:ext cx="5359937" cy="307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Randomized Testing</a:t>
            </a:r>
            <a:endParaRPr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CB8A49-7FAF-D022-0A44-27366AEA0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98" y="625295"/>
            <a:ext cx="2971368" cy="4270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C9C004-5EB7-5C74-BB22-53AABF14C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633" y="1330781"/>
            <a:ext cx="5410669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34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15515" y="111760"/>
            <a:ext cx="4346572" cy="307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Verification Results</a:t>
            </a:r>
            <a:endParaRPr sz="2800" dirty="0"/>
          </a:p>
        </p:txBody>
      </p:sp>
      <p:sp>
        <p:nvSpPr>
          <p:cNvPr id="2702" name="Google Shape;2702;p44"/>
          <p:cNvSpPr/>
          <p:nvPr/>
        </p:nvSpPr>
        <p:spPr>
          <a:xfrm>
            <a:off x="2215515" y="478084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372015" y="486452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/>
          <p:nvPr/>
        </p:nvCxnSpPr>
        <p:spPr>
          <a:xfrm>
            <a:off x="2215515" y="554102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6"/>
          <a:stretch/>
        </p:blipFill>
        <p:spPr>
          <a:xfrm>
            <a:off x="259701" y="1740024"/>
            <a:ext cx="8884299" cy="2660096"/>
          </a:xfrm>
          <a:prstGeom prst="rect">
            <a:avLst/>
          </a:prstGeom>
        </p:spPr>
      </p:pic>
      <p:sp>
        <p:nvSpPr>
          <p:cNvPr id="9" name="Google Shape;2698;p44"/>
          <p:cNvSpPr txBox="1">
            <a:spLocks noGrp="1"/>
          </p:cNvSpPr>
          <p:nvPr>
            <p:ph type="title"/>
          </p:nvPr>
        </p:nvSpPr>
        <p:spPr>
          <a:xfrm>
            <a:off x="-712169" y="1297681"/>
            <a:ext cx="4346572" cy="307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Random Case: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61604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698;p44">
            <a:extLst>
              <a:ext uri="{FF2B5EF4-FFF2-40B4-BE49-F238E27FC236}">
                <a16:creationId xmlns:a16="http://schemas.microsoft.com/office/drawing/2014/main" id="{89668D8F-8BF0-A277-F761-46B3D41C69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5515" y="111760"/>
            <a:ext cx="4346572" cy="307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Coverage Report</a:t>
            </a:r>
            <a:endParaRPr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5760CA-A510-CEBB-5D22-C65521525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570547"/>
            <a:ext cx="53911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02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98;p44">
            <a:extLst>
              <a:ext uri="{FF2B5EF4-FFF2-40B4-BE49-F238E27FC236}">
                <a16:creationId xmlns:a16="http://schemas.microsoft.com/office/drawing/2014/main" id="{5BEFA717-6FED-EE0C-050F-E2AD4FFBE0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2382" y="103392"/>
            <a:ext cx="5359937" cy="307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Assertions</a:t>
            </a:r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EFFAB-4C77-9D80-2E98-762464D07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87" y="1300975"/>
            <a:ext cx="8235584" cy="187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3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346143" y="1233741"/>
            <a:ext cx="4346572" cy="307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CONCLUSION</a:t>
            </a:r>
            <a:endParaRPr sz="4400" dirty="0"/>
          </a:p>
        </p:txBody>
      </p:sp>
      <p:sp>
        <p:nvSpPr>
          <p:cNvPr id="6" name="Google Shape;3440;p74"/>
          <p:cNvSpPr txBox="1">
            <a:spLocks noGrp="1"/>
          </p:cNvSpPr>
          <p:nvPr>
            <p:ph type="title"/>
          </p:nvPr>
        </p:nvSpPr>
        <p:spPr>
          <a:xfrm>
            <a:off x="2832750" y="2800660"/>
            <a:ext cx="3478500" cy="7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grpSp>
        <p:nvGrpSpPr>
          <p:cNvPr id="7" name="Google Shape;3450;p74"/>
          <p:cNvGrpSpPr/>
          <p:nvPr/>
        </p:nvGrpSpPr>
        <p:grpSpPr>
          <a:xfrm>
            <a:off x="2886529" y="1728130"/>
            <a:ext cx="3265800" cy="135300"/>
            <a:chOff x="2939100" y="1481620"/>
            <a:chExt cx="3265800" cy="135300"/>
          </a:xfrm>
        </p:grpSpPr>
        <p:cxnSp>
          <p:nvCxnSpPr>
            <p:cNvPr id="8" name="Google Shape;3451;p74"/>
            <p:cNvCxnSpPr>
              <a:stCxn id="9" idx="6"/>
              <a:endCxn id="10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sp>
          <p:nvSpPr>
            <p:cNvPr id="9" name="Google Shape;3452;p74"/>
            <p:cNvSpPr/>
            <p:nvPr/>
          </p:nvSpPr>
          <p:spPr>
            <a:xfrm>
              <a:off x="29391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453;p74"/>
            <p:cNvSpPr/>
            <p:nvPr/>
          </p:nvSpPr>
          <p:spPr>
            <a:xfrm>
              <a:off x="60696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" name="Google Shape;3454;p74"/>
            <p:cNvCxnSpPr>
              <a:stCxn id="9" idx="6"/>
              <a:endCxn id="10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grpSp>
        <p:nvGrpSpPr>
          <p:cNvPr id="12" name="Google Shape;3861;p75"/>
          <p:cNvGrpSpPr/>
          <p:nvPr/>
        </p:nvGrpSpPr>
        <p:grpSpPr>
          <a:xfrm>
            <a:off x="4444446" y="3898551"/>
            <a:ext cx="255107" cy="283452"/>
            <a:chOff x="-4185525" y="4000500"/>
            <a:chExt cx="406675" cy="445750"/>
          </a:xfrm>
        </p:grpSpPr>
        <p:sp>
          <p:nvSpPr>
            <p:cNvPr id="13" name="Google Shape;3862;p75"/>
            <p:cNvSpPr/>
            <p:nvPr/>
          </p:nvSpPr>
          <p:spPr>
            <a:xfrm>
              <a:off x="-3968450" y="4000500"/>
              <a:ext cx="189600" cy="324900"/>
            </a:xfrm>
            <a:custGeom>
              <a:avLst/>
              <a:gdLst/>
              <a:ahLst/>
              <a:cxnLst/>
              <a:rect l="l" t="t" r="r" b="b"/>
              <a:pathLst>
                <a:path w="7584" h="12996" extrusionOk="0">
                  <a:moveTo>
                    <a:pt x="1" y="0"/>
                  </a:moveTo>
                  <a:lnTo>
                    <a:pt x="1" y="9204"/>
                  </a:lnTo>
                  <a:lnTo>
                    <a:pt x="7583" y="129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63;p75"/>
            <p:cNvSpPr/>
            <p:nvPr/>
          </p:nvSpPr>
          <p:spPr>
            <a:xfrm>
              <a:off x="-4176125" y="4254475"/>
              <a:ext cx="387875" cy="191775"/>
            </a:xfrm>
            <a:custGeom>
              <a:avLst/>
              <a:gdLst/>
              <a:ahLst/>
              <a:cxnLst/>
              <a:rect l="l" t="t" r="r" b="b"/>
              <a:pathLst>
                <a:path w="15515" h="7671" extrusionOk="0">
                  <a:moveTo>
                    <a:pt x="7758" y="0"/>
                  </a:moveTo>
                  <a:lnTo>
                    <a:pt x="1" y="3879"/>
                  </a:lnTo>
                  <a:lnTo>
                    <a:pt x="7758" y="7670"/>
                  </a:lnTo>
                  <a:lnTo>
                    <a:pt x="15514" y="3879"/>
                  </a:lnTo>
                  <a:lnTo>
                    <a:pt x="77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64;p75"/>
            <p:cNvSpPr/>
            <p:nvPr/>
          </p:nvSpPr>
          <p:spPr>
            <a:xfrm>
              <a:off x="-4185525" y="4000500"/>
              <a:ext cx="189600" cy="324900"/>
            </a:xfrm>
            <a:custGeom>
              <a:avLst/>
              <a:gdLst/>
              <a:ahLst/>
              <a:cxnLst/>
              <a:rect l="l" t="t" r="r" b="b"/>
              <a:pathLst>
                <a:path w="7584" h="12996" extrusionOk="0">
                  <a:moveTo>
                    <a:pt x="7584" y="0"/>
                  </a:moveTo>
                  <a:lnTo>
                    <a:pt x="1" y="12996"/>
                  </a:lnTo>
                  <a:lnTo>
                    <a:pt x="7584" y="9204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280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2672;p43"/>
          <p:cNvGrpSpPr/>
          <p:nvPr/>
        </p:nvGrpSpPr>
        <p:grpSpPr>
          <a:xfrm>
            <a:off x="4605753" y="2795833"/>
            <a:ext cx="746949" cy="741896"/>
            <a:chOff x="851175" y="1582401"/>
            <a:chExt cx="964872" cy="964872"/>
          </a:xfrm>
        </p:grpSpPr>
        <p:sp>
          <p:nvSpPr>
            <p:cNvPr id="42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2672;p43"/>
          <p:cNvGrpSpPr/>
          <p:nvPr/>
        </p:nvGrpSpPr>
        <p:grpSpPr>
          <a:xfrm>
            <a:off x="4605753" y="1965176"/>
            <a:ext cx="746949" cy="741896"/>
            <a:chOff x="851175" y="1582401"/>
            <a:chExt cx="964872" cy="964872"/>
          </a:xfrm>
        </p:grpSpPr>
        <p:sp>
          <p:nvSpPr>
            <p:cNvPr id="39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2672;p43"/>
          <p:cNvGrpSpPr/>
          <p:nvPr/>
        </p:nvGrpSpPr>
        <p:grpSpPr>
          <a:xfrm>
            <a:off x="4605753" y="1119842"/>
            <a:ext cx="746949" cy="741896"/>
            <a:chOff x="851175" y="1582401"/>
            <a:chExt cx="964872" cy="964872"/>
          </a:xfrm>
        </p:grpSpPr>
        <p:sp>
          <p:nvSpPr>
            <p:cNvPr id="36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2672;p43"/>
          <p:cNvGrpSpPr/>
          <p:nvPr/>
        </p:nvGrpSpPr>
        <p:grpSpPr>
          <a:xfrm>
            <a:off x="708189" y="2819465"/>
            <a:ext cx="746949" cy="741896"/>
            <a:chOff x="851175" y="1582401"/>
            <a:chExt cx="964872" cy="964872"/>
          </a:xfrm>
        </p:grpSpPr>
        <p:sp>
          <p:nvSpPr>
            <p:cNvPr id="3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43"/>
          <p:cNvGrpSpPr/>
          <p:nvPr/>
        </p:nvGrpSpPr>
        <p:grpSpPr>
          <a:xfrm>
            <a:off x="704312" y="1980203"/>
            <a:ext cx="746949" cy="741896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43"/>
          <p:cNvGrpSpPr/>
          <p:nvPr/>
        </p:nvGrpSpPr>
        <p:grpSpPr>
          <a:xfrm>
            <a:off x="761364" y="1208211"/>
            <a:ext cx="689897" cy="653527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3034395" y="215420"/>
            <a:ext cx="2128449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Members</a:t>
            </a:r>
            <a:endParaRPr dirty="0"/>
          </a:p>
        </p:txBody>
      </p:sp>
      <p:sp>
        <p:nvSpPr>
          <p:cNvPr id="2681" name="Google Shape;2681;p43"/>
          <p:cNvSpPr txBox="1">
            <a:spLocks noGrp="1"/>
          </p:cNvSpPr>
          <p:nvPr>
            <p:ph type="title" idx="3"/>
          </p:nvPr>
        </p:nvSpPr>
        <p:spPr>
          <a:xfrm>
            <a:off x="647261" y="29127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682" name="Google Shape;2682;p43"/>
          <p:cNvSpPr txBox="1">
            <a:spLocks noGrp="1"/>
          </p:cNvSpPr>
          <p:nvPr>
            <p:ph type="title" idx="4"/>
          </p:nvPr>
        </p:nvSpPr>
        <p:spPr>
          <a:xfrm>
            <a:off x="4563525" y="1207259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704312" y="1266987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647261" y="2077569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5" name="Google Shape;2682;p43"/>
          <p:cNvSpPr txBox="1">
            <a:spLocks/>
          </p:cNvSpPr>
          <p:nvPr/>
        </p:nvSpPr>
        <p:spPr>
          <a:xfrm>
            <a:off x="4577227" y="2025457"/>
            <a:ext cx="8040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6" name="Google Shape;2682;p43"/>
          <p:cNvSpPr txBox="1">
            <a:spLocks/>
          </p:cNvSpPr>
          <p:nvPr/>
        </p:nvSpPr>
        <p:spPr>
          <a:xfrm>
            <a:off x="4548702" y="2869440"/>
            <a:ext cx="8040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dirty="0"/>
              <a:t>06</a:t>
            </a:r>
          </a:p>
        </p:txBody>
      </p:sp>
      <p:grpSp>
        <p:nvGrpSpPr>
          <p:cNvPr id="51" name="Google Shape;2672;p43"/>
          <p:cNvGrpSpPr/>
          <p:nvPr/>
        </p:nvGrpSpPr>
        <p:grpSpPr>
          <a:xfrm>
            <a:off x="4620576" y="3611336"/>
            <a:ext cx="746949" cy="741896"/>
            <a:chOff x="851175" y="1582401"/>
            <a:chExt cx="964872" cy="964872"/>
          </a:xfrm>
        </p:grpSpPr>
        <p:sp>
          <p:nvSpPr>
            <p:cNvPr id="52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2682;p43"/>
          <p:cNvSpPr txBox="1">
            <a:spLocks/>
          </p:cNvSpPr>
          <p:nvPr/>
        </p:nvSpPr>
        <p:spPr>
          <a:xfrm>
            <a:off x="4576491" y="3682066"/>
            <a:ext cx="8040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56" name="Google Shape;2678;p43"/>
          <p:cNvSpPr txBox="1">
            <a:spLocks/>
          </p:cNvSpPr>
          <p:nvPr/>
        </p:nvSpPr>
        <p:spPr>
          <a:xfrm>
            <a:off x="1384554" y="2898820"/>
            <a:ext cx="2128449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z="1600" dirty="0"/>
              <a:t>Mohamed </a:t>
            </a:r>
            <a:r>
              <a:rPr lang="en-US" sz="1600" dirty="0" err="1"/>
              <a:t>Esmat</a:t>
            </a:r>
            <a:endParaRPr lang="en-US" sz="1600" dirty="0"/>
          </a:p>
        </p:txBody>
      </p:sp>
      <p:sp>
        <p:nvSpPr>
          <p:cNvPr id="57" name="Google Shape;2678;p43"/>
          <p:cNvSpPr txBox="1">
            <a:spLocks/>
          </p:cNvSpPr>
          <p:nvPr/>
        </p:nvSpPr>
        <p:spPr>
          <a:xfrm>
            <a:off x="1433130" y="2121165"/>
            <a:ext cx="2128449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z="1600" dirty="0"/>
              <a:t>Saleh Ahmed </a:t>
            </a:r>
          </a:p>
        </p:txBody>
      </p:sp>
      <p:sp>
        <p:nvSpPr>
          <p:cNvPr id="58" name="Google Shape;2678;p43"/>
          <p:cNvSpPr txBox="1">
            <a:spLocks/>
          </p:cNvSpPr>
          <p:nvPr/>
        </p:nvSpPr>
        <p:spPr>
          <a:xfrm>
            <a:off x="5341175" y="2947442"/>
            <a:ext cx="2128449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z="1600" dirty="0" err="1"/>
              <a:t>Zeynat</a:t>
            </a:r>
            <a:r>
              <a:rPr lang="en-US" sz="1600" dirty="0"/>
              <a:t> </a:t>
            </a:r>
            <a:r>
              <a:rPr lang="en-US" sz="1600" dirty="0" err="1"/>
              <a:t>Haytham</a:t>
            </a:r>
            <a:endParaRPr lang="en-US" sz="1600" dirty="0"/>
          </a:p>
        </p:txBody>
      </p:sp>
      <p:sp>
        <p:nvSpPr>
          <p:cNvPr id="60" name="Google Shape;2678;p43"/>
          <p:cNvSpPr txBox="1">
            <a:spLocks/>
          </p:cNvSpPr>
          <p:nvPr/>
        </p:nvSpPr>
        <p:spPr>
          <a:xfrm>
            <a:off x="5341175" y="2069140"/>
            <a:ext cx="2128449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z="1600" dirty="0"/>
              <a:t>Ahmed </a:t>
            </a:r>
            <a:r>
              <a:rPr lang="en-US" sz="1600" dirty="0" err="1"/>
              <a:t>Hossam</a:t>
            </a:r>
            <a:r>
              <a:rPr lang="en-US" sz="1600" dirty="0"/>
              <a:t> </a:t>
            </a:r>
          </a:p>
        </p:txBody>
      </p:sp>
      <p:sp>
        <p:nvSpPr>
          <p:cNvPr id="61" name="Google Shape;2678;p43"/>
          <p:cNvSpPr txBox="1">
            <a:spLocks/>
          </p:cNvSpPr>
          <p:nvPr/>
        </p:nvSpPr>
        <p:spPr>
          <a:xfrm>
            <a:off x="5367525" y="1199283"/>
            <a:ext cx="2128449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z="1600" dirty="0"/>
              <a:t>Abdallah Ahmed </a:t>
            </a:r>
          </a:p>
        </p:txBody>
      </p:sp>
      <p:sp>
        <p:nvSpPr>
          <p:cNvPr id="62" name="Google Shape;2678;p43"/>
          <p:cNvSpPr txBox="1">
            <a:spLocks/>
          </p:cNvSpPr>
          <p:nvPr/>
        </p:nvSpPr>
        <p:spPr>
          <a:xfrm>
            <a:off x="5245654" y="3760048"/>
            <a:ext cx="2128449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z="1600" dirty="0" err="1"/>
              <a:t>Shahd</a:t>
            </a:r>
            <a:r>
              <a:rPr lang="en-US" sz="1600" dirty="0"/>
              <a:t> Ashraf</a:t>
            </a:r>
          </a:p>
        </p:txBody>
      </p:sp>
      <p:sp>
        <p:nvSpPr>
          <p:cNvPr id="63" name="Google Shape;2678;p43"/>
          <p:cNvSpPr txBox="1">
            <a:spLocks/>
          </p:cNvSpPr>
          <p:nvPr/>
        </p:nvSpPr>
        <p:spPr>
          <a:xfrm>
            <a:off x="1451261" y="1353304"/>
            <a:ext cx="2128449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z="1600" dirty="0"/>
              <a:t>Youssef Mohamed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15515" y="103392"/>
            <a:ext cx="4346572" cy="307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FSM Design</a:t>
            </a:r>
            <a:endParaRPr sz="2800" dirty="0"/>
          </a:p>
        </p:txBody>
      </p:sp>
      <p:sp>
        <p:nvSpPr>
          <p:cNvPr id="2702" name="Google Shape;2702;p44"/>
          <p:cNvSpPr/>
          <p:nvPr/>
        </p:nvSpPr>
        <p:spPr>
          <a:xfrm>
            <a:off x="2215515" y="478084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372015" y="486452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/>
          <p:nvPr/>
        </p:nvCxnSpPr>
        <p:spPr>
          <a:xfrm>
            <a:off x="2215515" y="554102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04" y="936781"/>
            <a:ext cx="7095194" cy="365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5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093093" y="120128"/>
            <a:ext cx="4346572" cy="307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RTL</a:t>
            </a:r>
            <a:endParaRPr sz="2800" dirty="0"/>
          </a:p>
        </p:txBody>
      </p:sp>
      <p:sp>
        <p:nvSpPr>
          <p:cNvPr id="2702" name="Google Shape;2702;p44"/>
          <p:cNvSpPr/>
          <p:nvPr/>
        </p:nvSpPr>
        <p:spPr>
          <a:xfrm>
            <a:off x="2215515" y="478084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372015" y="486452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/>
          <p:nvPr/>
        </p:nvCxnSpPr>
        <p:spPr>
          <a:xfrm>
            <a:off x="2215515" y="554102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2899"/>
            <a:ext cx="3205260" cy="4170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839" y="792899"/>
            <a:ext cx="3724457" cy="41709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967" y="1367042"/>
            <a:ext cx="2873033" cy="2916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15515" y="103392"/>
            <a:ext cx="4346572" cy="307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RTL</a:t>
            </a:r>
            <a:endParaRPr sz="2800" dirty="0"/>
          </a:p>
        </p:txBody>
      </p:sp>
      <p:sp>
        <p:nvSpPr>
          <p:cNvPr id="2702" name="Google Shape;2702;p44"/>
          <p:cNvSpPr/>
          <p:nvPr/>
        </p:nvSpPr>
        <p:spPr>
          <a:xfrm>
            <a:off x="2215515" y="478084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372015" y="486452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/>
          <p:nvPr/>
        </p:nvCxnSpPr>
        <p:spPr>
          <a:xfrm>
            <a:off x="2215515" y="554102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" y="715912"/>
            <a:ext cx="4605711" cy="28301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011" y="768118"/>
            <a:ext cx="4289662" cy="288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2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15515" y="103392"/>
            <a:ext cx="4346572" cy="307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RTL</a:t>
            </a:r>
            <a:endParaRPr sz="2800" dirty="0"/>
          </a:p>
        </p:txBody>
      </p:sp>
      <p:sp>
        <p:nvSpPr>
          <p:cNvPr id="2702" name="Google Shape;2702;p44"/>
          <p:cNvSpPr/>
          <p:nvPr/>
        </p:nvSpPr>
        <p:spPr>
          <a:xfrm>
            <a:off x="2215515" y="478084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372015" y="486452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/>
          <p:nvPr/>
        </p:nvCxnSpPr>
        <p:spPr>
          <a:xfrm>
            <a:off x="2215515" y="554102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14" y="1505318"/>
            <a:ext cx="4535871" cy="2300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646C62-A5BE-38E6-FCCF-7B7ACEC21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05" y="1505318"/>
            <a:ext cx="3846329" cy="248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7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093093" y="120128"/>
            <a:ext cx="4346572" cy="307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High Level Model</a:t>
            </a:r>
            <a:endParaRPr sz="2800" dirty="0"/>
          </a:p>
        </p:txBody>
      </p:sp>
      <p:sp>
        <p:nvSpPr>
          <p:cNvPr id="2702" name="Google Shape;2702;p44"/>
          <p:cNvSpPr/>
          <p:nvPr/>
        </p:nvSpPr>
        <p:spPr>
          <a:xfrm>
            <a:off x="2215515" y="478084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372015" y="486452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/>
          <p:nvPr/>
        </p:nvCxnSpPr>
        <p:spPr>
          <a:xfrm>
            <a:off x="2215515" y="554102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63" y="740315"/>
            <a:ext cx="4513797" cy="25010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756" y="748683"/>
            <a:ext cx="4827244" cy="359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9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093093" y="120128"/>
            <a:ext cx="4346572" cy="307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High Level Model</a:t>
            </a:r>
            <a:endParaRPr sz="2800" dirty="0"/>
          </a:p>
        </p:txBody>
      </p:sp>
      <p:sp>
        <p:nvSpPr>
          <p:cNvPr id="2702" name="Google Shape;2702;p44"/>
          <p:cNvSpPr/>
          <p:nvPr/>
        </p:nvSpPr>
        <p:spPr>
          <a:xfrm>
            <a:off x="2215515" y="478084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372015" y="486452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/>
          <p:nvPr/>
        </p:nvCxnSpPr>
        <p:spPr>
          <a:xfrm>
            <a:off x="2215515" y="554102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749" y="928150"/>
            <a:ext cx="1609068" cy="391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6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1772382" y="103392"/>
            <a:ext cx="5359937" cy="307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Verification Plan/Techniques</a:t>
            </a:r>
            <a:endParaRPr sz="2800" dirty="0"/>
          </a:p>
        </p:txBody>
      </p:sp>
      <p:sp>
        <p:nvSpPr>
          <p:cNvPr id="2702" name="Google Shape;2702;p44"/>
          <p:cNvSpPr/>
          <p:nvPr/>
        </p:nvSpPr>
        <p:spPr>
          <a:xfrm>
            <a:off x="2215515" y="478084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372015" y="486452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/>
          <p:nvPr/>
        </p:nvCxnSpPr>
        <p:spPr>
          <a:xfrm>
            <a:off x="2215515" y="554102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3" name="TextBox 2"/>
          <p:cNvSpPr txBox="1"/>
          <p:nvPr/>
        </p:nvSpPr>
        <p:spPr>
          <a:xfrm>
            <a:off x="1937750" y="1136109"/>
            <a:ext cx="57747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lay" panose="020B0604020202020204" charset="0"/>
              </a:rPr>
              <a:t>1.Simulation-based testing using Verilog.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lay" panose="020B0604020202020204" charset="0"/>
              </a:rPr>
              <a:t>2.Randomized testing for various inputs.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lay" panose="020B0604020202020204" charset="0"/>
              </a:rPr>
              <a:t>3.Assertions for checking expected conditions.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4956" y="650701"/>
            <a:ext cx="163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lay" panose="020B0604020202020204" charset="0"/>
              </a:rPr>
              <a:t>Methods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4956" y="2526275"/>
            <a:ext cx="163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lay" panose="020B0604020202020204" charset="0"/>
              </a:rPr>
              <a:t>Techniques: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37750" y="3149871"/>
            <a:ext cx="57747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lay" panose="020B0604020202020204" charset="0"/>
              </a:rPr>
              <a:t>• Cover different scenarios: normal transactions, multiple card scenarios, unusual transactions, incorrect password handling, simultaneous requests, and random transactions.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lay" panose="020B0604020202020204" charset="0"/>
              </a:rPr>
              <a:t>• Test the same scenarios in the Verilog test bench and then in Visual Studio using C++ and verify the results are the same (Self Checking Test)</a:t>
            </a:r>
          </a:p>
        </p:txBody>
      </p:sp>
    </p:spTree>
    <p:extLst>
      <p:ext uri="{BB962C8B-B14F-4D97-AF65-F5344CB8AC3E}">
        <p14:creationId xmlns:p14="http://schemas.microsoft.com/office/powerpoint/2010/main" val="975856560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DA9DBFE3C4D64594C9D1465A4E8D2F" ma:contentTypeVersion="12" ma:contentTypeDescription="Create a new document." ma:contentTypeScope="" ma:versionID="ef6c361c4cb4da621a145e27d6e8455e">
  <xsd:schema xmlns:xsd="http://www.w3.org/2001/XMLSchema" xmlns:xs="http://www.w3.org/2001/XMLSchema" xmlns:p="http://schemas.microsoft.com/office/2006/metadata/properties" xmlns:ns3="618b369f-18d7-4961-828a-a96ec425440e" xmlns:ns4="8ed189ea-6d85-4e2a-bb01-b61ca62b6940" targetNamespace="http://schemas.microsoft.com/office/2006/metadata/properties" ma:root="true" ma:fieldsID="003651ce441f8aa23677ffcd62404e97" ns3:_="" ns4:_="">
    <xsd:import namespace="618b369f-18d7-4961-828a-a96ec425440e"/>
    <xsd:import namespace="8ed189ea-6d85-4e2a-bb01-b61ca62b694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SearchPropertie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8b369f-18d7-4961-828a-a96ec42544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d189ea-6d85-4e2a-bb01-b61ca62b694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18b369f-18d7-4961-828a-a96ec425440e" xsi:nil="true"/>
  </documentManagement>
</p:properties>
</file>

<file path=customXml/itemProps1.xml><?xml version="1.0" encoding="utf-8"?>
<ds:datastoreItem xmlns:ds="http://schemas.openxmlformats.org/officeDocument/2006/customXml" ds:itemID="{F3E8720A-B0A5-4A3D-85F3-15C2DA07AE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8b369f-18d7-4961-828a-a96ec425440e"/>
    <ds:schemaRef ds:uri="8ed189ea-6d85-4e2a-bb01-b61ca62b69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FB0211-4889-43CB-8F04-61FC351D61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CBDBDC-5F01-428E-A67B-28FB5E537BB0}">
  <ds:schemaRefs>
    <ds:schemaRef ds:uri="http://www.w3.org/XML/1998/namespace"/>
    <ds:schemaRef ds:uri="http://purl.org/dc/terms/"/>
    <ds:schemaRef ds:uri="http://purl.org/dc/elements/1.1/"/>
    <ds:schemaRef ds:uri="618b369f-18d7-4961-828a-a96ec425440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8ed189ea-6d85-4e2a-bb01-b61ca62b694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147</Words>
  <Application>Microsoft Office PowerPoint</Application>
  <PresentationFormat>On-screen Show (16:9)</PresentationFormat>
  <Paragraphs>44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Source Sans Pro</vt:lpstr>
      <vt:lpstr>Play</vt:lpstr>
      <vt:lpstr>Computer Science &amp; Mathematics Major For College: Computer Science &amp; Programming by Slidesgo</vt:lpstr>
      <vt:lpstr>ATM Machine:  EDA Project</vt:lpstr>
      <vt:lpstr>Members</vt:lpstr>
      <vt:lpstr>FSM Design</vt:lpstr>
      <vt:lpstr>RTL</vt:lpstr>
      <vt:lpstr>RTL</vt:lpstr>
      <vt:lpstr>RTL</vt:lpstr>
      <vt:lpstr>High Level Model</vt:lpstr>
      <vt:lpstr>High Level Model</vt:lpstr>
      <vt:lpstr>Verification Plan/Techniques</vt:lpstr>
      <vt:lpstr>Directed Testing</vt:lpstr>
      <vt:lpstr>Directed Testing</vt:lpstr>
      <vt:lpstr>Verification Results</vt:lpstr>
      <vt:lpstr>Randomized Testing</vt:lpstr>
      <vt:lpstr>Verification Results</vt:lpstr>
      <vt:lpstr>Coverage Report</vt:lpstr>
      <vt:lpstr>Assertions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Machine:  EDA Project</dc:title>
  <dc:creator>Saleh Ahmed</dc:creator>
  <cp:lastModifiedBy>Mohamed Ahmed Esmat Mohamed Fathy Soliman 21P0144</cp:lastModifiedBy>
  <cp:revision>13</cp:revision>
  <dcterms:modified xsi:type="dcterms:W3CDTF">2023-12-23T07:59:10Z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0x0101008ADA9DBFE3C4D64594C9D1465A4E8D2F</vt:lpwstr>
  </property>
</Properties>
</file>