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4LiispWupXQEclYPG1sfJYYwV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0" y="-5705"/>
            <a:ext cx="12191990" cy="169434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85" name="Google Shape;85;p1"/>
          <p:cNvSpPr txBox="1"/>
          <p:nvPr>
            <p:ph type="title"/>
          </p:nvPr>
        </p:nvSpPr>
        <p:spPr>
          <a:xfrm>
            <a:off x="1156851" y="637762"/>
            <a:ext cx="9888496" cy="9001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Malgun Gothic"/>
              <a:buNone/>
            </a:pPr>
            <a:r>
              <a:rPr lang="en-US" sz="4000">
                <a:solidFill>
                  <a:schemeClr val="lt1"/>
                </a:solidFill>
              </a:rPr>
              <a:t>Algorithm Analysis:Outline</a:t>
            </a:r>
            <a:endParaRPr sz="4000">
              <a:solidFill>
                <a:schemeClr val="lt1"/>
              </a:solidFill>
            </a:endParaRPr>
          </a:p>
        </p:txBody>
      </p:sp>
      <p:sp>
        <p:nvSpPr>
          <p:cNvPr id="86" name="Google Shape;86;p1"/>
          <p:cNvSpPr/>
          <p:nvPr/>
        </p:nvSpPr>
        <p:spPr>
          <a:xfrm>
            <a:off x="0" y="1688641"/>
            <a:ext cx="12191990"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87" name="Google Shape;87;p1"/>
          <p:cNvSpPr/>
          <p:nvPr/>
        </p:nvSpPr>
        <p:spPr>
          <a:xfrm>
            <a:off x="1156851" y="2010758"/>
            <a:ext cx="45719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88" name="Google Shape;88;p1"/>
          <p:cNvSpPr txBox="1"/>
          <p:nvPr>
            <p:ph idx="1" type="body"/>
          </p:nvPr>
        </p:nvSpPr>
        <p:spPr>
          <a:xfrm>
            <a:off x="1155548" y="2217343"/>
            <a:ext cx="9880893" cy="39596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Faster RCNN</a:t>
            </a:r>
            <a:endParaRPr/>
          </a:p>
          <a:p>
            <a:pPr indent="-228600" lvl="1" marL="685800" rtl="0" algn="l">
              <a:lnSpc>
                <a:spcPct val="90000"/>
              </a:lnSpc>
              <a:spcBef>
                <a:spcPts val="500"/>
              </a:spcBef>
              <a:spcAft>
                <a:spcPts val="0"/>
              </a:spcAft>
              <a:buClr>
                <a:schemeClr val="dk1"/>
              </a:buClr>
              <a:buSzPts val="2200"/>
              <a:buChar char="•"/>
            </a:pPr>
            <a:r>
              <a:rPr lang="en-US" sz="2200"/>
              <a:t>RCNN review</a:t>
            </a:r>
            <a:endParaRPr/>
          </a:p>
          <a:p>
            <a:pPr indent="-228600" lvl="1" marL="685800" rtl="0" algn="l">
              <a:lnSpc>
                <a:spcPct val="90000"/>
              </a:lnSpc>
              <a:spcBef>
                <a:spcPts val="500"/>
              </a:spcBef>
              <a:spcAft>
                <a:spcPts val="0"/>
              </a:spcAft>
              <a:buClr>
                <a:schemeClr val="dk1"/>
              </a:buClr>
              <a:buSzPts val="2200"/>
              <a:buChar char="•"/>
            </a:pPr>
            <a:r>
              <a:rPr lang="en-US" sz="2200"/>
              <a:t>Fast RCNN review</a:t>
            </a:r>
            <a:endParaRPr/>
          </a:p>
          <a:p>
            <a:pPr indent="-228600" lvl="1" marL="685800" rtl="0" algn="l">
              <a:lnSpc>
                <a:spcPct val="90000"/>
              </a:lnSpc>
              <a:spcBef>
                <a:spcPts val="500"/>
              </a:spcBef>
              <a:spcAft>
                <a:spcPts val="0"/>
              </a:spcAft>
              <a:buClr>
                <a:schemeClr val="dk1"/>
              </a:buClr>
              <a:buSzPts val="2200"/>
              <a:buChar char="•"/>
            </a:pPr>
            <a:r>
              <a:rPr lang="en-US" sz="2200"/>
              <a:t>Faster RCNN</a:t>
            </a:r>
            <a:endParaRPr/>
          </a:p>
          <a:p>
            <a:pPr indent="-228600" lvl="0" marL="228600" rtl="0" algn="l">
              <a:lnSpc>
                <a:spcPct val="90000"/>
              </a:lnSpc>
              <a:spcBef>
                <a:spcPts val="1000"/>
              </a:spcBef>
              <a:spcAft>
                <a:spcPts val="0"/>
              </a:spcAft>
              <a:buClr>
                <a:schemeClr val="dk1"/>
              </a:buClr>
              <a:buSzPts val="2200"/>
              <a:buChar char="•"/>
            </a:pPr>
            <a:r>
              <a:rPr lang="en-US" sz="2200"/>
              <a:t>RetinaNet</a:t>
            </a:r>
            <a:endParaRPr sz="2200"/>
          </a:p>
          <a:p>
            <a:pPr indent="-228600" lvl="1" marL="685800" rtl="0" algn="l">
              <a:lnSpc>
                <a:spcPct val="90000"/>
              </a:lnSpc>
              <a:spcBef>
                <a:spcPts val="500"/>
              </a:spcBef>
              <a:spcAft>
                <a:spcPts val="0"/>
              </a:spcAft>
              <a:buClr>
                <a:schemeClr val="dk1"/>
              </a:buClr>
              <a:buSzPts val="2200"/>
              <a:buChar char="•"/>
            </a:pPr>
            <a:r>
              <a:rPr lang="en-US" sz="2200"/>
              <a:t>Model Architecture</a:t>
            </a:r>
            <a:endParaRPr/>
          </a:p>
          <a:p>
            <a:pPr indent="-228600" lvl="1" marL="685800" rtl="0" algn="l">
              <a:lnSpc>
                <a:spcPct val="90000"/>
              </a:lnSpc>
              <a:spcBef>
                <a:spcPts val="500"/>
              </a:spcBef>
              <a:spcAft>
                <a:spcPts val="0"/>
              </a:spcAft>
              <a:buClr>
                <a:schemeClr val="dk1"/>
              </a:buClr>
              <a:buSzPts val="2200"/>
              <a:buChar char="•"/>
            </a:pPr>
            <a:r>
              <a:rPr lang="en-US" sz="2200"/>
              <a:t>Focal Loss</a:t>
            </a:r>
            <a:endParaRPr/>
          </a:p>
          <a:p>
            <a:pPr indent="-228600" lvl="0" marL="228600" rtl="0" algn="l">
              <a:lnSpc>
                <a:spcPct val="90000"/>
              </a:lnSpc>
              <a:spcBef>
                <a:spcPts val="1000"/>
              </a:spcBef>
              <a:spcAft>
                <a:spcPts val="0"/>
              </a:spcAft>
              <a:buClr>
                <a:schemeClr val="dk1"/>
              </a:buClr>
              <a:buSzPts val="2200"/>
              <a:buChar char="•"/>
            </a:pPr>
            <a:r>
              <a:rPr lang="en-US" sz="2200"/>
              <a:t>Ensemble</a:t>
            </a:r>
            <a:endParaRPr/>
          </a:p>
          <a:p>
            <a:pPr indent="-228600" lvl="1" marL="685800" rtl="0" algn="l">
              <a:lnSpc>
                <a:spcPct val="90000"/>
              </a:lnSpc>
              <a:spcBef>
                <a:spcPts val="500"/>
              </a:spcBef>
              <a:spcAft>
                <a:spcPts val="0"/>
              </a:spcAft>
              <a:buClr>
                <a:schemeClr val="dk1"/>
              </a:buClr>
              <a:buSzPts val="2200"/>
              <a:buChar char="•"/>
            </a:pPr>
            <a:r>
              <a:rPr lang="en-US" sz="2200"/>
              <a:t>Large and small size objects</a:t>
            </a:r>
            <a:endParaRPr/>
          </a:p>
          <a:p>
            <a:pPr indent="-228600" lvl="1" marL="685800" rtl="0" algn="l">
              <a:lnSpc>
                <a:spcPct val="90000"/>
              </a:lnSpc>
              <a:spcBef>
                <a:spcPts val="500"/>
              </a:spcBef>
              <a:spcAft>
                <a:spcPts val="0"/>
              </a:spcAft>
              <a:buClr>
                <a:schemeClr val="dk1"/>
              </a:buClr>
              <a:buSzPts val="2200"/>
              <a:buChar char="•"/>
            </a:pPr>
            <a:r>
              <a:rPr lang="en-US" sz="2200"/>
              <a:t>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Ensemble</a:t>
            </a:r>
            <a:endParaRPr/>
          </a:p>
        </p:txBody>
      </p:sp>
      <p:sp>
        <p:nvSpPr>
          <p:cNvPr id="160" name="Google Shape;160;p10"/>
          <p:cNvSpPr txBox="1"/>
          <p:nvPr/>
        </p:nvSpPr>
        <p:spPr>
          <a:xfrm>
            <a:off x="4919756" y="1585426"/>
            <a:ext cx="27181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Results Interpretation</a:t>
            </a:r>
            <a:endParaRPr sz="1800">
              <a:solidFill>
                <a:schemeClr val="dk1"/>
              </a:solidFill>
              <a:latin typeface="Malgun Gothic"/>
              <a:ea typeface="Malgun Gothic"/>
              <a:cs typeface="Malgun Gothic"/>
              <a:sym typeface="Malgun Gothic"/>
            </a:endParaRPr>
          </a:p>
        </p:txBody>
      </p:sp>
      <p:sp>
        <p:nvSpPr>
          <p:cNvPr id="161" name="Google Shape;161;p10"/>
          <p:cNvSpPr txBox="1"/>
          <p:nvPr/>
        </p:nvSpPr>
        <p:spPr>
          <a:xfrm>
            <a:off x="7420973" y="3851786"/>
            <a:ext cx="4260038" cy="1031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Malgun Gothic"/>
                <a:ea typeface="Malgun Gothic"/>
                <a:cs typeface="Malgun Gothic"/>
                <a:sym typeface="Malgun Gothic"/>
              </a:rPr>
              <a:t>AP = 0.404 -&gt; </a:t>
            </a:r>
            <a:r>
              <a:rPr lang="en-US" sz="2800">
                <a:solidFill>
                  <a:schemeClr val="accent6"/>
                </a:solidFill>
                <a:latin typeface="Malgun Gothic"/>
                <a:ea typeface="Malgun Gothic"/>
                <a:cs typeface="Malgun Gothic"/>
                <a:sym typeface="Malgun Gothic"/>
              </a:rPr>
              <a:t>0.405</a:t>
            </a:r>
            <a:endParaRPr/>
          </a:p>
          <a:p>
            <a:pPr indent="0" lvl="0" marL="0" marR="0" rtl="0" algn="l">
              <a:spcBef>
                <a:spcPts val="600"/>
              </a:spcBef>
              <a:spcAft>
                <a:spcPts val="0"/>
              </a:spcAft>
              <a:buNone/>
            </a:pPr>
            <a:r>
              <a:rPr lang="en-US" sz="2800">
                <a:solidFill>
                  <a:schemeClr val="dk1"/>
                </a:solidFill>
                <a:latin typeface="Malgun Gothic"/>
                <a:ea typeface="Malgun Gothic"/>
                <a:cs typeface="Malgun Gothic"/>
                <a:sym typeface="Malgun Gothic"/>
              </a:rPr>
              <a:t>APl = 0.522 -&gt; </a:t>
            </a:r>
            <a:r>
              <a:rPr lang="en-US" sz="2800">
                <a:solidFill>
                  <a:schemeClr val="accent6"/>
                </a:solidFill>
                <a:latin typeface="Malgun Gothic"/>
                <a:ea typeface="Malgun Gothic"/>
                <a:cs typeface="Malgun Gothic"/>
                <a:sym typeface="Malgun Gothic"/>
              </a:rPr>
              <a:t>0.527</a:t>
            </a:r>
            <a:endParaRPr/>
          </a:p>
        </p:txBody>
      </p:sp>
      <p:sp>
        <p:nvSpPr>
          <p:cNvPr id="162" name="Google Shape;162;p10"/>
          <p:cNvSpPr txBox="1"/>
          <p:nvPr/>
        </p:nvSpPr>
        <p:spPr>
          <a:xfrm>
            <a:off x="865100" y="2369575"/>
            <a:ext cx="4801800" cy="37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450">
                <a:solidFill>
                  <a:schemeClr val="dk1"/>
                </a:solidFill>
              </a:rPr>
              <a:t>My hypothesis is that some models are </a:t>
            </a:r>
            <a:r>
              <a:rPr lang="en-US" sz="1450">
                <a:solidFill>
                  <a:schemeClr val="dk1"/>
                </a:solidFill>
              </a:rPr>
              <a:t>good at detecting</a:t>
            </a:r>
            <a:r>
              <a:rPr lang="en-US" sz="1450">
                <a:solidFill>
                  <a:schemeClr val="dk1"/>
                </a:solidFill>
              </a:rPr>
              <a:t> small objects and others are better in predicting large size objects. So, If we can combine the pros of the two, then we will definitely get better performance than both type of models.</a:t>
            </a:r>
            <a:endParaRPr sz="1450">
              <a:solidFill>
                <a:schemeClr val="dk1"/>
              </a:solidFill>
            </a:endParaRPr>
          </a:p>
          <a:p>
            <a:pPr indent="0" lvl="0" marL="0" rtl="0" algn="l">
              <a:lnSpc>
                <a:spcPct val="115000"/>
              </a:lnSpc>
              <a:spcBef>
                <a:spcPts val="0"/>
              </a:spcBef>
              <a:spcAft>
                <a:spcPts val="0"/>
              </a:spcAft>
              <a:buNone/>
            </a:pPr>
            <a:r>
              <a:t/>
            </a:r>
            <a:endParaRPr sz="1450">
              <a:solidFill>
                <a:schemeClr val="dk1"/>
              </a:solidFill>
            </a:endParaRPr>
          </a:p>
          <a:p>
            <a:pPr indent="0" lvl="0" marL="0" rtl="0" algn="l">
              <a:lnSpc>
                <a:spcPct val="115000"/>
              </a:lnSpc>
              <a:spcBef>
                <a:spcPts val="0"/>
              </a:spcBef>
              <a:spcAft>
                <a:spcPts val="0"/>
              </a:spcAft>
              <a:buNone/>
            </a:pPr>
            <a:r>
              <a:rPr lang="en-US" sz="1450">
                <a:solidFill>
                  <a:schemeClr val="dk1"/>
                </a:solidFill>
              </a:rPr>
              <a:t>To achieve this, I tried to find example of models where the tradeoff of performance between APs and APl can be seen. By considering only the small objects predictions of one model and the large size objects predictions of another, the resulting AP should be higher than the two models. In other words, if we can transfer the APl results of RCNN model to the Retina model results, then the resulting AP will increase.</a:t>
            </a:r>
            <a:endParaRPr sz="14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94" name="Google Shape;94;p2"/>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Faster RCNN</a:t>
            </a:r>
            <a:endParaRPr/>
          </a:p>
        </p:txBody>
      </p:sp>
      <p:pic>
        <p:nvPicPr>
          <p:cNvPr id="95" name="Google Shape;95;p2"/>
          <p:cNvPicPr preferRelativeResize="0"/>
          <p:nvPr>
            <p:ph idx="1" type="body"/>
          </p:nvPr>
        </p:nvPicPr>
        <p:blipFill rotWithShape="1">
          <a:blip r:embed="rId3">
            <a:alphaModFix/>
          </a:blip>
          <a:srcRect b="0" l="0" r="0" t="0"/>
          <a:stretch/>
        </p:blipFill>
        <p:spPr>
          <a:xfrm>
            <a:off x="5767545" y="3132381"/>
            <a:ext cx="5547783" cy="1831921"/>
          </a:xfrm>
          <a:prstGeom prst="rect">
            <a:avLst/>
          </a:prstGeom>
          <a:noFill/>
          <a:ln>
            <a:noFill/>
          </a:ln>
        </p:spPr>
      </p:pic>
      <p:sp>
        <p:nvSpPr>
          <p:cNvPr id="96" name="Google Shape;96;p2"/>
          <p:cNvSpPr txBox="1"/>
          <p:nvPr/>
        </p:nvSpPr>
        <p:spPr>
          <a:xfrm>
            <a:off x="4057281" y="1523893"/>
            <a:ext cx="44841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Malgun Gothic"/>
                <a:ea typeface="Malgun Gothic"/>
                <a:cs typeface="Malgun Gothic"/>
                <a:sym typeface="Malgun Gothic"/>
              </a:rPr>
              <a:t>RCNN Architecture Review: Background</a:t>
            </a:r>
            <a:endParaRPr b="0" i="0" sz="1800" u="none" cap="none" strike="noStrike">
              <a:solidFill>
                <a:schemeClr val="dk1"/>
              </a:solidFill>
              <a:latin typeface="Malgun Gothic"/>
              <a:ea typeface="Malgun Gothic"/>
              <a:cs typeface="Malgun Gothic"/>
              <a:sym typeface="Malgun Gothic"/>
            </a:endParaRPr>
          </a:p>
        </p:txBody>
      </p:sp>
      <p:sp>
        <p:nvSpPr>
          <p:cNvPr id="97" name="Google Shape;97;p2"/>
          <p:cNvSpPr txBox="1"/>
          <p:nvPr/>
        </p:nvSpPr>
        <p:spPr>
          <a:xfrm>
            <a:off x="556532" y="2398147"/>
            <a:ext cx="4260038"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Malgun Gothic"/>
                <a:ea typeface="Malgun Gothic"/>
                <a:cs typeface="Malgun Gothic"/>
                <a:sym typeface="Malgun Gothic"/>
              </a:rPr>
              <a:t>In 2014 a new CNN-based object detection algorithm, called RCNN was proposed to improve the object detection performance. Like its previous approaches, RCNN follows the same object detection pipeline, which involves the following steps: </a:t>
            </a:r>
            <a:endParaRPr/>
          </a:p>
          <a:p>
            <a:pPr indent="-342900" lvl="0" marL="342900" marR="0" rtl="0" algn="l">
              <a:spcBef>
                <a:spcPts val="60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Extract region proposals directly from the input image (e.g., selective search).</a:t>
            </a:r>
            <a:endParaRPr/>
          </a:p>
          <a:p>
            <a:pPr indent="-342900" lvl="0" marL="342900" marR="0" rtl="0" algn="l">
              <a:spcBef>
                <a:spcPts val="60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Compute the features of each proposal.</a:t>
            </a:r>
            <a:endParaRPr/>
          </a:p>
          <a:p>
            <a:pPr indent="-342900" lvl="0" marL="342900" marR="0" rtl="0" algn="l">
              <a:spcBef>
                <a:spcPts val="600"/>
              </a:spcBef>
              <a:spcAft>
                <a:spcPts val="0"/>
              </a:spcAft>
              <a:buClr>
                <a:schemeClr val="dk1"/>
              </a:buClr>
              <a:buSzPts val="1800"/>
              <a:buFont typeface="Malgun Gothic"/>
              <a:buAutoNum type="arabicPeriod"/>
            </a:pPr>
            <a:r>
              <a:rPr b="0" i="0" lang="en-US" sz="1800" u="none" cap="none" strike="noStrike">
                <a:solidFill>
                  <a:schemeClr val="dk1"/>
                </a:solidFill>
                <a:latin typeface="Malgun Gothic"/>
                <a:ea typeface="Malgun Gothic"/>
                <a:cs typeface="Malgun Gothic"/>
                <a:sym typeface="Malgun Gothic"/>
              </a:rPr>
              <a:t>Classify the proposals (SVM)</a:t>
            </a:r>
            <a:endParaRPr/>
          </a:p>
          <a:p>
            <a:pPr indent="-228600" lvl="0" marL="342900" marR="0" rtl="0" algn="l">
              <a:spcBef>
                <a:spcPts val="600"/>
              </a:spcBef>
              <a:spcAft>
                <a:spcPts val="0"/>
              </a:spcAft>
              <a:buClr>
                <a:schemeClr val="dk1"/>
              </a:buClr>
              <a:buSzPts val="1800"/>
              <a:buFont typeface="Malgun Gothic"/>
              <a:buNone/>
            </a:pPr>
            <a:r>
              <a:t/>
            </a:r>
            <a:endParaRPr b="0" i="0" sz="18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Faster RCNN</a:t>
            </a:r>
            <a:endParaRPr/>
          </a:p>
        </p:txBody>
      </p:sp>
      <p:sp>
        <p:nvSpPr>
          <p:cNvPr id="103" name="Google Shape;103;p3"/>
          <p:cNvSpPr txBox="1"/>
          <p:nvPr/>
        </p:nvSpPr>
        <p:spPr>
          <a:xfrm>
            <a:off x="4057281" y="1523893"/>
            <a:ext cx="44841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Malgun Gothic"/>
                <a:ea typeface="Malgun Gothic"/>
                <a:cs typeface="Malgun Gothic"/>
                <a:sym typeface="Malgun Gothic"/>
              </a:rPr>
              <a:t>RCNN Architecture Review: Contribution</a:t>
            </a:r>
            <a:endParaRPr b="0" i="0" sz="1800" u="none" cap="none" strike="noStrike">
              <a:solidFill>
                <a:schemeClr val="dk1"/>
              </a:solidFill>
              <a:latin typeface="Malgun Gothic"/>
              <a:ea typeface="Malgun Gothic"/>
              <a:cs typeface="Malgun Gothic"/>
              <a:sym typeface="Malgun Gothic"/>
            </a:endParaRPr>
          </a:p>
        </p:txBody>
      </p:sp>
      <p:sp>
        <p:nvSpPr>
          <p:cNvPr id="104" name="Google Shape;104;p3"/>
          <p:cNvSpPr txBox="1"/>
          <p:nvPr/>
        </p:nvSpPr>
        <p:spPr>
          <a:xfrm>
            <a:off x="475850" y="3033568"/>
            <a:ext cx="4260038"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Malgun Gothic"/>
                <a:ea typeface="Malgun Gothic"/>
                <a:cs typeface="Malgun Gothic"/>
                <a:sym typeface="Malgun Gothic"/>
              </a:rPr>
              <a:t>The main contribution in the RCNN algorithm is the use of a CNN-based model architecture to extract the features from the input regions.</a:t>
            </a:r>
            <a:endParaRPr/>
          </a:p>
          <a:p>
            <a:pPr indent="0" lvl="0" marL="0" marR="0" rtl="0" algn="l">
              <a:spcBef>
                <a:spcPts val="600"/>
              </a:spcBef>
              <a:spcAft>
                <a:spcPts val="0"/>
              </a:spcAft>
              <a:buNone/>
            </a:pPr>
            <a:r>
              <a:rPr b="0" i="0" lang="en-US" sz="1800" u="none" cap="none" strike="noStrike">
                <a:solidFill>
                  <a:schemeClr val="dk1"/>
                </a:solidFill>
                <a:latin typeface="Malgun Gothic"/>
                <a:ea typeface="Malgun Gothic"/>
                <a:cs typeface="Malgun Gothic"/>
                <a:sym typeface="Malgun Gothic"/>
              </a:rPr>
              <a:t>The architecture was proposed by Alex Krizhevsky et al.* and it is composed of 5 convolutional layers and 3 fully connected layers.</a:t>
            </a:r>
            <a:endParaRPr/>
          </a:p>
          <a:p>
            <a:pPr indent="-228600" lvl="0" marL="342900" marR="0" rtl="0" algn="l">
              <a:spcBef>
                <a:spcPts val="600"/>
              </a:spcBef>
              <a:spcAft>
                <a:spcPts val="0"/>
              </a:spcAft>
              <a:buClr>
                <a:schemeClr val="dk1"/>
              </a:buClr>
              <a:buSzPts val="1800"/>
              <a:buFont typeface="Malgun Gothic"/>
              <a:buNone/>
            </a:pPr>
            <a:r>
              <a:t/>
            </a:r>
            <a:endParaRPr b="0" i="0" sz="1800" u="none" cap="none" strike="noStrike">
              <a:solidFill>
                <a:schemeClr val="dk1"/>
              </a:solidFill>
              <a:latin typeface="Malgun Gothic"/>
              <a:ea typeface="Malgun Gothic"/>
              <a:cs typeface="Malgun Gothic"/>
              <a:sym typeface="Malgun Gothic"/>
            </a:endParaRPr>
          </a:p>
        </p:txBody>
      </p:sp>
      <p:pic>
        <p:nvPicPr>
          <p:cNvPr id="105" name="Google Shape;105;p3"/>
          <p:cNvPicPr preferRelativeResize="0"/>
          <p:nvPr/>
        </p:nvPicPr>
        <p:blipFill rotWithShape="1">
          <a:blip r:embed="rId3">
            <a:alphaModFix/>
          </a:blip>
          <a:srcRect b="0" l="0" r="0" t="0"/>
          <a:stretch/>
        </p:blipFill>
        <p:spPr>
          <a:xfrm>
            <a:off x="5095717" y="3033568"/>
            <a:ext cx="6429375" cy="2047875"/>
          </a:xfrm>
          <a:prstGeom prst="rect">
            <a:avLst/>
          </a:prstGeom>
          <a:noFill/>
          <a:ln>
            <a:noFill/>
          </a:ln>
        </p:spPr>
      </p:pic>
      <p:sp>
        <p:nvSpPr>
          <p:cNvPr id="106" name="Google Shape;106;p3"/>
          <p:cNvSpPr txBox="1"/>
          <p:nvPr/>
        </p:nvSpPr>
        <p:spPr>
          <a:xfrm flipH="1">
            <a:off x="626743" y="6496050"/>
            <a:ext cx="5840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Malgun Gothic"/>
                <a:ea typeface="Malgun Gothic"/>
                <a:cs typeface="Malgun Gothic"/>
                <a:sym typeface="Malgun Gothic"/>
              </a:rPr>
              <a:t>* ImageNet Classification with Deep Convolutional Neural Networks</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Faster RCNN</a:t>
            </a:r>
            <a:endParaRPr/>
          </a:p>
        </p:txBody>
      </p:sp>
      <p:sp>
        <p:nvSpPr>
          <p:cNvPr id="112" name="Google Shape;112;p4"/>
          <p:cNvSpPr txBox="1"/>
          <p:nvPr/>
        </p:nvSpPr>
        <p:spPr>
          <a:xfrm>
            <a:off x="4057281" y="1523893"/>
            <a:ext cx="44841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Fast RCNN Architecture Review: Contribution</a:t>
            </a:r>
            <a:endParaRPr sz="1800">
              <a:solidFill>
                <a:schemeClr val="dk1"/>
              </a:solidFill>
              <a:latin typeface="Malgun Gothic"/>
              <a:ea typeface="Malgun Gothic"/>
              <a:cs typeface="Malgun Gothic"/>
              <a:sym typeface="Malgun Gothic"/>
            </a:endParaRPr>
          </a:p>
        </p:txBody>
      </p:sp>
      <p:sp>
        <p:nvSpPr>
          <p:cNvPr id="113" name="Google Shape;113;p4"/>
          <p:cNvSpPr txBox="1"/>
          <p:nvPr/>
        </p:nvSpPr>
        <p:spPr>
          <a:xfrm>
            <a:off x="493780" y="2423968"/>
            <a:ext cx="4260038" cy="43242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Fast RCNN was proposed to tackle the problem of high latency and memory consumption found in RCNN. The authors introduced a new technique called ROI Pooling, that eliminates the need of running multiple forward operations to classify the generated regions in the input Image.</a:t>
            </a:r>
            <a:endParaRPr/>
          </a:p>
          <a:p>
            <a:pPr indent="0" lvl="0" marL="0" marR="0" rtl="0" algn="l">
              <a:spcBef>
                <a:spcPts val="600"/>
              </a:spcBef>
              <a:spcAft>
                <a:spcPts val="0"/>
              </a:spcAft>
              <a:buNone/>
            </a:pPr>
            <a:r>
              <a:rPr lang="en-US" sz="1800">
                <a:solidFill>
                  <a:schemeClr val="dk1"/>
                </a:solidFill>
                <a:latin typeface="Malgun Gothic"/>
                <a:ea typeface="Malgun Gothic"/>
                <a:cs typeface="Malgun Gothic"/>
                <a:sym typeface="Malgun Gothic"/>
              </a:rPr>
              <a:t>First the regions of interest (ROI) is projected on the last convolutional feature map, then extra max pooling operation (Roi pooling) and dense layers are added to generate a fixed sized feature vector, which will be then classified.</a:t>
            </a:r>
            <a:endParaRPr/>
          </a:p>
        </p:txBody>
      </p:sp>
      <p:pic>
        <p:nvPicPr>
          <p:cNvPr id="114" name="Google Shape;114;p4"/>
          <p:cNvPicPr preferRelativeResize="0"/>
          <p:nvPr/>
        </p:nvPicPr>
        <p:blipFill rotWithShape="1">
          <a:blip r:embed="rId3">
            <a:alphaModFix/>
          </a:blip>
          <a:srcRect b="0" l="0" r="0" t="0"/>
          <a:stretch/>
        </p:blipFill>
        <p:spPr>
          <a:xfrm>
            <a:off x="5369019" y="3033568"/>
            <a:ext cx="6023058" cy="23055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Faster RCNN</a:t>
            </a:r>
            <a:endParaRPr/>
          </a:p>
        </p:txBody>
      </p:sp>
      <p:sp>
        <p:nvSpPr>
          <p:cNvPr id="120" name="Google Shape;120;p5"/>
          <p:cNvSpPr txBox="1"/>
          <p:nvPr/>
        </p:nvSpPr>
        <p:spPr>
          <a:xfrm>
            <a:off x="4812180" y="1536803"/>
            <a:ext cx="3058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Faster RCNN: Algorithm</a:t>
            </a:r>
            <a:endParaRPr sz="1800">
              <a:solidFill>
                <a:schemeClr val="dk1"/>
              </a:solidFill>
              <a:latin typeface="Malgun Gothic"/>
              <a:ea typeface="Malgun Gothic"/>
              <a:cs typeface="Malgun Gothic"/>
              <a:sym typeface="Malgun Gothic"/>
            </a:endParaRPr>
          </a:p>
        </p:txBody>
      </p:sp>
      <p:sp>
        <p:nvSpPr>
          <p:cNvPr id="121" name="Google Shape;121;p5"/>
          <p:cNvSpPr txBox="1"/>
          <p:nvPr/>
        </p:nvSpPr>
        <p:spPr>
          <a:xfrm>
            <a:off x="493780" y="2423968"/>
            <a:ext cx="426003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To be able to detect the objects in the input image RCNN and Fast RCNN use similarity-based methods to generate the region proposals. These, methods are usually slow and not learnable which make them unable to adapt to different type of input. To fix this, in Faster RCNN the authors propose a Region Proposal Network (RPN): a convolutional neural network that can be trained to generate proposals with more accuracy. </a:t>
            </a:r>
            <a:endParaRPr/>
          </a:p>
        </p:txBody>
      </p:sp>
      <p:pic>
        <p:nvPicPr>
          <p:cNvPr id="122" name="Google Shape;122;p5"/>
          <p:cNvPicPr preferRelativeResize="0"/>
          <p:nvPr/>
        </p:nvPicPr>
        <p:blipFill rotWithShape="1">
          <a:blip r:embed="rId3">
            <a:alphaModFix/>
          </a:blip>
          <a:srcRect b="0" l="0" r="0" t="0"/>
          <a:stretch/>
        </p:blipFill>
        <p:spPr>
          <a:xfrm>
            <a:off x="6824041" y="2547793"/>
            <a:ext cx="3901109"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Faster RCNN</a:t>
            </a:r>
            <a:endParaRPr/>
          </a:p>
        </p:txBody>
      </p:sp>
      <p:sp>
        <p:nvSpPr>
          <p:cNvPr id="128" name="Google Shape;128;p6"/>
          <p:cNvSpPr txBox="1"/>
          <p:nvPr/>
        </p:nvSpPr>
        <p:spPr>
          <a:xfrm>
            <a:off x="4812180" y="1536803"/>
            <a:ext cx="3058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Faster RCNN: Contribution</a:t>
            </a:r>
            <a:endParaRPr sz="1800">
              <a:solidFill>
                <a:schemeClr val="dk1"/>
              </a:solidFill>
              <a:latin typeface="Malgun Gothic"/>
              <a:ea typeface="Malgun Gothic"/>
              <a:cs typeface="Malgun Gothic"/>
              <a:sym typeface="Malgun Gothic"/>
            </a:endParaRPr>
          </a:p>
        </p:txBody>
      </p:sp>
      <p:sp>
        <p:nvSpPr>
          <p:cNvPr id="129" name="Google Shape;129;p6"/>
          <p:cNvSpPr txBox="1"/>
          <p:nvPr/>
        </p:nvSpPr>
        <p:spPr>
          <a:xfrm>
            <a:off x="552142" y="2638705"/>
            <a:ext cx="426003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The Region Proposal Network take as an input multiple anchor boxes with different sizes and aspect ratios. An Anchor boxes are reference boxes that are generated for every pixel in the feature map. All the feature map’s regions that correspond to each anchor will be processed through a convolutional layer, then their objectiveness score and object 4 coordinates are obtained using 1*1 convolutional layers.</a:t>
            </a:r>
            <a:endParaRPr/>
          </a:p>
        </p:txBody>
      </p:sp>
      <p:pic>
        <p:nvPicPr>
          <p:cNvPr id="130" name="Google Shape;130;p6"/>
          <p:cNvPicPr preferRelativeResize="0"/>
          <p:nvPr/>
        </p:nvPicPr>
        <p:blipFill rotWithShape="1">
          <a:blip r:embed="rId3">
            <a:alphaModFix/>
          </a:blip>
          <a:srcRect b="0" l="0" r="0" t="0"/>
          <a:stretch/>
        </p:blipFill>
        <p:spPr>
          <a:xfrm>
            <a:off x="5415243" y="2638704"/>
            <a:ext cx="5599138" cy="34163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RetinaNet</a:t>
            </a:r>
            <a:endParaRPr sz="3200">
              <a:latin typeface="Malgun Gothic"/>
              <a:ea typeface="Malgun Gothic"/>
              <a:cs typeface="Malgun Gothic"/>
              <a:sym typeface="Malgun Gothic"/>
            </a:endParaRPr>
          </a:p>
        </p:txBody>
      </p:sp>
      <p:sp>
        <p:nvSpPr>
          <p:cNvPr id="136" name="Google Shape;136;p7"/>
          <p:cNvSpPr txBox="1"/>
          <p:nvPr/>
        </p:nvSpPr>
        <p:spPr>
          <a:xfrm>
            <a:off x="4839074" y="1491734"/>
            <a:ext cx="3058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Architecture: Overview</a:t>
            </a:r>
            <a:endParaRPr sz="1800">
              <a:solidFill>
                <a:schemeClr val="dk1"/>
              </a:solidFill>
              <a:latin typeface="Malgun Gothic"/>
              <a:ea typeface="Malgun Gothic"/>
              <a:cs typeface="Malgun Gothic"/>
              <a:sym typeface="Malgun Gothic"/>
            </a:endParaRPr>
          </a:p>
        </p:txBody>
      </p:sp>
      <p:sp>
        <p:nvSpPr>
          <p:cNvPr id="137" name="Google Shape;137;p7"/>
          <p:cNvSpPr txBox="1"/>
          <p:nvPr/>
        </p:nvSpPr>
        <p:spPr>
          <a:xfrm>
            <a:off x="579036" y="2821644"/>
            <a:ext cx="426003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As we previously discussed the RCNN algorithms use one stage to generate region proposals and another stage to make predictions out of them. In RetinaNet, however, only one stage is used in which no region proposal algorithm is used, instead anchor boxes are directly generated from the input image and a neural network is used to predict the object classes with their locations (4 coordinates).</a:t>
            </a:r>
            <a:endParaRPr/>
          </a:p>
        </p:txBody>
      </p:sp>
      <p:pic>
        <p:nvPicPr>
          <p:cNvPr id="138" name="Google Shape;138;p7"/>
          <p:cNvPicPr preferRelativeResize="0"/>
          <p:nvPr/>
        </p:nvPicPr>
        <p:blipFill rotWithShape="1">
          <a:blip r:embed="rId3">
            <a:alphaModFix/>
          </a:blip>
          <a:srcRect b="0" l="0" r="0" t="0"/>
          <a:stretch/>
        </p:blipFill>
        <p:spPr>
          <a:xfrm>
            <a:off x="5415243" y="3429000"/>
            <a:ext cx="6327867" cy="17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RetinaNet</a:t>
            </a:r>
            <a:endParaRPr sz="3200">
              <a:latin typeface="Malgun Gothic"/>
              <a:ea typeface="Malgun Gothic"/>
              <a:cs typeface="Malgun Gothic"/>
              <a:sym typeface="Malgun Gothic"/>
            </a:endParaRPr>
          </a:p>
        </p:txBody>
      </p:sp>
      <p:sp>
        <p:nvSpPr>
          <p:cNvPr id="144" name="Google Shape;144;p8"/>
          <p:cNvSpPr txBox="1"/>
          <p:nvPr/>
        </p:nvSpPr>
        <p:spPr>
          <a:xfrm>
            <a:off x="4211545" y="1478130"/>
            <a:ext cx="44304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Architecture: Feature Pyramid Network</a:t>
            </a:r>
            <a:endParaRPr sz="1800">
              <a:solidFill>
                <a:schemeClr val="dk1"/>
              </a:solidFill>
              <a:latin typeface="Malgun Gothic"/>
              <a:ea typeface="Malgun Gothic"/>
              <a:cs typeface="Malgun Gothic"/>
              <a:sym typeface="Malgun Gothic"/>
            </a:endParaRPr>
          </a:p>
        </p:txBody>
      </p:sp>
      <p:sp>
        <p:nvSpPr>
          <p:cNvPr id="145" name="Google Shape;145;p8"/>
          <p:cNvSpPr txBox="1"/>
          <p:nvPr/>
        </p:nvSpPr>
        <p:spPr>
          <a:xfrm>
            <a:off x="561107" y="3151138"/>
            <a:ext cx="426003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In the RetinaNet architecture Resnet model is used as a backbone to extract multi-scale features from the input. These multi-scale features map are then fed to another neural network in such way every feature map from every scale has lateral connections with a top-down pathway.</a:t>
            </a:r>
            <a:endParaRPr/>
          </a:p>
        </p:txBody>
      </p:sp>
      <p:pic>
        <p:nvPicPr>
          <p:cNvPr id="146" name="Google Shape;146;p8"/>
          <p:cNvPicPr preferRelativeResize="0"/>
          <p:nvPr/>
        </p:nvPicPr>
        <p:blipFill rotWithShape="1">
          <a:blip r:embed="rId3">
            <a:alphaModFix/>
          </a:blip>
          <a:srcRect b="0" l="0" r="0" t="0"/>
          <a:stretch/>
        </p:blipFill>
        <p:spPr>
          <a:xfrm>
            <a:off x="5415243" y="3429000"/>
            <a:ext cx="6327867" cy="17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0" y="643467"/>
            <a:ext cx="12192000" cy="74483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Malgun Gothic"/>
              <a:buNone/>
            </a:pPr>
            <a:r>
              <a:rPr lang="en-US" sz="3200">
                <a:solidFill>
                  <a:schemeClr val="lt1"/>
                </a:solidFill>
                <a:latin typeface="Malgun Gothic"/>
                <a:ea typeface="Malgun Gothic"/>
                <a:cs typeface="Malgun Gothic"/>
                <a:sym typeface="Malgun Gothic"/>
              </a:rPr>
              <a:t>RetinaNet</a:t>
            </a:r>
            <a:endParaRPr sz="3200">
              <a:latin typeface="Malgun Gothic"/>
              <a:ea typeface="Malgun Gothic"/>
              <a:cs typeface="Malgun Gothic"/>
              <a:sym typeface="Malgun Gothic"/>
            </a:endParaRPr>
          </a:p>
        </p:txBody>
      </p:sp>
      <p:sp>
        <p:nvSpPr>
          <p:cNvPr id="152" name="Google Shape;152;p9"/>
          <p:cNvSpPr txBox="1"/>
          <p:nvPr/>
        </p:nvSpPr>
        <p:spPr>
          <a:xfrm>
            <a:off x="4821145" y="1491734"/>
            <a:ext cx="27181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algun Gothic"/>
                <a:ea typeface="Malgun Gothic"/>
                <a:cs typeface="Malgun Gothic"/>
                <a:sym typeface="Malgun Gothic"/>
              </a:rPr>
              <a:t>Architecture: Focal Loss</a:t>
            </a:r>
            <a:endParaRPr sz="1800">
              <a:solidFill>
                <a:schemeClr val="dk1"/>
              </a:solidFill>
              <a:latin typeface="Malgun Gothic"/>
              <a:ea typeface="Malgun Gothic"/>
              <a:cs typeface="Malgun Gothic"/>
              <a:sym typeface="Malgun Gothic"/>
            </a:endParaRPr>
          </a:p>
        </p:txBody>
      </p:sp>
      <p:sp>
        <p:nvSpPr>
          <p:cNvPr id="153" name="Google Shape;153;p9"/>
          <p:cNvSpPr txBox="1"/>
          <p:nvPr/>
        </p:nvSpPr>
        <p:spPr>
          <a:xfrm>
            <a:off x="1132982" y="2521214"/>
            <a:ext cx="4260038" cy="3693319"/>
          </a:xfrm>
          <a:prstGeom prst="rect">
            <a:avLst/>
          </a:prstGeom>
          <a:blipFill rotWithShape="1">
            <a:blip r:embed="rId3">
              <a:alphaModFix/>
            </a:blip>
            <a:stretch>
              <a:fillRect b="-1982" l="-1286" r="-141" t="-9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Malgun Gothic"/>
                <a:ea typeface="Malgun Gothic"/>
                <a:cs typeface="Malgun Gothic"/>
                <a:sym typeface="Malgun Gothic"/>
              </a:rPr>
              <a:t> </a:t>
            </a:r>
            <a:endParaRPr/>
          </a:p>
        </p:txBody>
      </p:sp>
      <p:pic>
        <p:nvPicPr>
          <p:cNvPr id="154" name="Google Shape;154;p9"/>
          <p:cNvPicPr preferRelativeResize="0"/>
          <p:nvPr/>
        </p:nvPicPr>
        <p:blipFill rotWithShape="1">
          <a:blip r:embed="rId4">
            <a:alphaModFix/>
          </a:blip>
          <a:srcRect b="0" l="0" r="0" t="0"/>
          <a:stretch/>
        </p:blipFill>
        <p:spPr>
          <a:xfrm>
            <a:off x="7298391" y="3889802"/>
            <a:ext cx="2705100" cy="5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2022-03-29T01:31:20Z</dcterms:created>
  <dc:creator>김 태영</dc:creator>
</cp:coreProperties>
</file>