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204700" cy="6705600"/>
  <p:notesSz cx="12204700" cy="6705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078736"/>
            <a:ext cx="10373995" cy="14081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755136"/>
            <a:ext cx="854329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10235" y="1542288"/>
            <a:ext cx="5309044" cy="44256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85420" y="1542288"/>
            <a:ext cx="5309044" cy="44256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271" y="214312"/>
            <a:ext cx="7020559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856" y="1925922"/>
            <a:ext cx="11066780" cy="1526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9598" y="6236208"/>
            <a:ext cx="3905504" cy="335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10235" y="6236208"/>
            <a:ext cx="2807081" cy="335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87384" y="6236208"/>
            <a:ext cx="2807081" cy="335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0" y="1905000"/>
            <a:ext cx="5391150" cy="3035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50" spc="-229"/>
              <a:t>AWS-</a:t>
            </a:r>
            <a:r>
              <a:rPr dirty="0" sz="3050" spc="-190"/>
              <a:t>Based</a:t>
            </a:r>
            <a:r>
              <a:rPr dirty="0" sz="3050" spc="-30"/>
              <a:t> </a:t>
            </a:r>
            <a:r>
              <a:rPr dirty="0" sz="3050" spc="-110"/>
              <a:t>Task</a:t>
            </a:r>
            <a:r>
              <a:rPr dirty="0" sz="3050" spc="-105"/>
              <a:t> </a:t>
            </a:r>
            <a:r>
              <a:rPr dirty="0" sz="3050" spc="-75"/>
              <a:t>Management</a:t>
            </a:r>
            <a:r>
              <a:rPr dirty="0" sz="3050" spc="100"/>
              <a:t> </a:t>
            </a:r>
            <a:r>
              <a:rPr dirty="0" sz="3050" spc="-40"/>
              <a:t>Application</a:t>
            </a:r>
            <a:endParaRPr sz="3050"/>
          </a:p>
        </p:txBody>
      </p:sp>
      <p:sp>
        <p:nvSpPr>
          <p:cNvPr id="4" name="object 4" descr=""/>
          <p:cNvSpPr txBox="1"/>
          <p:nvPr/>
        </p:nvSpPr>
        <p:spPr>
          <a:xfrm>
            <a:off x="515899" y="912988"/>
            <a:ext cx="5393690" cy="30245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00">
                <a:solidFill>
                  <a:srgbClr val="606060"/>
                </a:solidFill>
                <a:latin typeface="Calibri"/>
                <a:cs typeface="Calibri"/>
              </a:rPr>
              <a:t>Introduction</a:t>
            </a:r>
            <a:r>
              <a:rPr dirty="0" sz="2200" spc="175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dirty="0" sz="2200" spc="60">
                <a:solidFill>
                  <a:srgbClr val="626262"/>
                </a:solidFill>
                <a:latin typeface="Calibri"/>
                <a:cs typeface="Calibri"/>
              </a:rPr>
              <a:t>and</a:t>
            </a:r>
            <a:r>
              <a:rPr dirty="0" sz="2200" spc="65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606060"/>
                </a:solidFill>
                <a:latin typeface="Calibri"/>
                <a:cs typeface="Calibri"/>
              </a:rPr>
              <a:t>Overview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200">
              <a:latin typeface="Calibri"/>
              <a:cs typeface="Calibri"/>
            </a:endParaRPr>
          </a:p>
          <a:p>
            <a:pPr marL="252729" marR="5080" indent="-217804">
              <a:lnSpc>
                <a:spcPct val="86900"/>
              </a:lnSpc>
              <a:buClr>
                <a:srgbClr val="212121"/>
              </a:buClr>
              <a:buChar char="•"/>
              <a:tabLst>
                <a:tab pos="255904" algn="l"/>
              </a:tabLst>
            </a:pPr>
            <a:r>
              <a:rPr dirty="0" sz="2050" spc="-125">
                <a:solidFill>
                  <a:srgbClr val="1D1D1D"/>
                </a:solidFill>
                <a:latin typeface="Arial MT"/>
                <a:cs typeface="Arial MT"/>
              </a:rPr>
              <a:t>Comprehensive</a:t>
            </a:r>
            <a:r>
              <a:rPr dirty="0" sz="2050" spc="5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050" spc="-80">
                <a:solidFill>
                  <a:srgbClr val="1F1F1F"/>
                </a:solidFill>
                <a:latin typeface="Arial MT"/>
                <a:cs typeface="Arial MT"/>
              </a:rPr>
              <a:t>Architecture:</a:t>
            </a:r>
            <a:r>
              <a:rPr dirty="0" sz="2050" spc="-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85">
                <a:solidFill>
                  <a:srgbClr val="1F1F1F"/>
                </a:solidFill>
                <a:latin typeface="Arial MT"/>
                <a:cs typeface="Arial MT"/>
              </a:rPr>
              <a:t>Integrates</a:t>
            </a:r>
            <a:r>
              <a:rPr dirty="0" sz="20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70">
                <a:solidFill>
                  <a:srgbClr val="1F1F1F"/>
                </a:solidFill>
                <a:latin typeface="Arial MT"/>
                <a:cs typeface="Arial MT"/>
              </a:rPr>
              <a:t>Cognito, </a:t>
            </a:r>
            <a:r>
              <a:rPr dirty="0" sz="2050" spc="-70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dirty="0" sz="2050" spc="-165">
                <a:solidFill>
                  <a:srgbClr val="1D1D1D"/>
                </a:solidFill>
                <a:latin typeface="Arial MT"/>
                <a:cs typeface="Arial MT"/>
              </a:rPr>
              <a:t>API</a:t>
            </a:r>
            <a:r>
              <a:rPr dirty="0" sz="2050" spc="-8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050" spc="-175">
                <a:solidFill>
                  <a:srgbClr val="1F1F1F"/>
                </a:solidFill>
                <a:latin typeface="Arial MT"/>
                <a:cs typeface="Arial MT"/>
              </a:rPr>
              <a:t>Gateway,</a:t>
            </a:r>
            <a:r>
              <a:rPr dirty="0" sz="2050" spc="-6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150">
                <a:solidFill>
                  <a:srgbClr val="1F1F1F"/>
                </a:solidFill>
                <a:latin typeface="Arial MT"/>
                <a:cs typeface="Arial MT"/>
              </a:rPr>
              <a:t>Lambda,</a:t>
            </a:r>
            <a:r>
              <a:rPr dirty="0" sz="2050" spc="-2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190">
                <a:solidFill>
                  <a:srgbClr val="212121"/>
                </a:solidFill>
                <a:latin typeface="Arial MT"/>
                <a:cs typeface="Arial MT"/>
              </a:rPr>
              <a:t>DynamoDB,</a:t>
            </a:r>
            <a:r>
              <a:rPr dirty="0" sz="2050" spc="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125">
                <a:solidFill>
                  <a:srgbClr val="1D1D1D"/>
                </a:solidFill>
                <a:latin typeface="Arial MT"/>
                <a:cs typeface="Arial MT"/>
              </a:rPr>
              <a:t>and</a:t>
            </a:r>
            <a:r>
              <a:rPr dirty="0" sz="2050" spc="-13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050" spc="-210">
                <a:solidFill>
                  <a:srgbClr val="1F1F1F"/>
                </a:solidFill>
                <a:latin typeface="Arial MT"/>
                <a:cs typeface="Arial MT"/>
              </a:rPr>
              <a:t>S3</a:t>
            </a:r>
            <a:r>
              <a:rPr dirty="0" sz="2050" spc="-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20">
                <a:solidFill>
                  <a:srgbClr val="232323"/>
                </a:solidFill>
                <a:latin typeface="Arial MT"/>
                <a:cs typeface="Arial MT"/>
              </a:rPr>
              <a:t>for</a:t>
            </a:r>
            <a:r>
              <a:rPr dirty="0" sz="20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050" spc="-50">
                <a:solidFill>
                  <a:srgbClr val="232323"/>
                </a:solidFill>
                <a:latin typeface="Arial MT"/>
                <a:cs typeface="Arial MT"/>
              </a:rPr>
              <a:t>a </a:t>
            </a:r>
            <a:r>
              <a:rPr dirty="0" sz="2050" spc="-50">
                <a:solidFill>
                  <a:srgbClr val="232323"/>
                </a:solidFill>
                <a:latin typeface="Arial MT"/>
                <a:cs typeface="Arial MT"/>
              </a:rPr>
              <a:t>	</a:t>
            </a:r>
            <a:r>
              <a:rPr dirty="0" sz="2050" spc="-60">
                <a:solidFill>
                  <a:srgbClr val="1D1D1D"/>
                </a:solidFill>
                <a:latin typeface="Arial MT"/>
                <a:cs typeface="Arial MT"/>
              </a:rPr>
              <a:t>full-</a:t>
            </a:r>
            <a:r>
              <a:rPr dirty="0" sz="2050" spc="-55">
                <a:solidFill>
                  <a:srgbClr val="1D1D1D"/>
                </a:solidFill>
                <a:latin typeface="Arial MT"/>
                <a:cs typeface="Arial MT"/>
              </a:rPr>
              <a:t>stack</a:t>
            </a:r>
            <a:r>
              <a:rPr dirty="0" sz="2050" spc="-3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050" spc="-105">
                <a:solidFill>
                  <a:srgbClr val="1F1F1F"/>
                </a:solidFill>
                <a:latin typeface="Arial MT"/>
                <a:cs typeface="Arial MT"/>
              </a:rPr>
              <a:t>serverless</a:t>
            </a:r>
            <a:r>
              <a:rPr dirty="0" sz="2050" spc="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10">
                <a:solidFill>
                  <a:srgbClr val="1F1F1F"/>
                </a:solidFill>
                <a:latin typeface="Arial MT"/>
                <a:cs typeface="Arial MT"/>
              </a:rPr>
              <a:t>solution.</a:t>
            </a:r>
            <a:endParaRPr sz="2050">
              <a:latin typeface="Arial MT"/>
              <a:cs typeface="Arial MT"/>
            </a:endParaRPr>
          </a:p>
          <a:p>
            <a:pPr marL="255270" indent="-231775">
              <a:lnSpc>
                <a:spcPts val="2325"/>
              </a:lnSpc>
              <a:spcBef>
                <a:spcPts val="2265"/>
              </a:spcBef>
              <a:buClr>
                <a:srgbClr val="232323"/>
              </a:buClr>
              <a:buChar char="•"/>
              <a:tabLst>
                <a:tab pos="255270" algn="l"/>
              </a:tabLst>
            </a:pPr>
            <a:r>
              <a:rPr dirty="0" sz="2100" spc="-20">
                <a:solidFill>
                  <a:srgbClr val="1F1F1F"/>
                </a:solidFill>
                <a:latin typeface="Calibri"/>
                <a:cs typeface="Calibri"/>
              </a:rPr>
              <a:t>Secure</a:t>
            </a:r>
            <a:r>
              <a:rPr dirty="0" sz="2100" spc="-10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12121"/>
                </a:solidFill>
                <a:latin typeface="Calibri"/>
                <a:cs typeface="Calibri"/>
              </a:rPr>
              <a:t>User</a:t>
            </a:r>
            <a:r>
              <a:rPr dirty="0" sz="2100" spc="-1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1F1F"/>
                </a:solidFill>
                <a:latin typeface="Calibri"/>
                <a:cs typeface="Calibri"/>
              </a:rPr>
              <a:t>Management:</a:t>
            </a:r>
            <a:r>
              <a:rPr dirty="0" sz="2100" spc="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1F1F"/>
                </a:solidFill>
                <a:latin typeface="Calibri"/>
                <a:cs typeface="Calibri"/>
              </a:rPr>
              <a:t>Implements</a:t>
            </a:r>
            <a:r>
              <a:rPr dirty="0" sz="2100" spc="7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1F1F"/>
                </a:solidFill>
                <a:latin typeface="Calibri"/>
                <a:cs typeface="Calibri"/>
              </a:rPr>
              <a:t>OAuth</a:t>
            </a:r>
            <a:endParaRPr sz="2100">
              <a:latin typeface="Calibri"/>
              <a:cs typeface="Calibri"/>
            </a:endParaRPr>
          </a:p>
          <a:p>
            <a:pPr marL="252729" marR="306070" indent="-3175">
              <a:lnSpc>
                <a:spcPts val="2150"/>
              </a:lnSpc>
              <a:spcBef>
                <a:spcPts val="185"/>
              </a:spcBef>
            </a:pPr>
            <a:r>
              <a:rPr dirty="0" sz="2100">
                <a:solidFill>
                  <a:srgbClr val="1F1F1F"/>
                </a:solidFill>
                <a:latin typeface="Calibri"/>
                <a:cs typeface="Calibri"/>
              </a:rPr>
              <a:t>2.0</a:t>
            </a:r>
            <a:r>
              <a:rPr dirty="0" sz="2100" spc="-13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100" spc="-75">
                <a:solidFill>
                  <a:srgbClr val="232323"/>
                </a:solidFill>
                <a:latin typeface="Calibri"/>
                <a:cs typeface="Calibri"/>
              </a:rPr>
              <a:t>with</a:t>
            </a:r>
            <a:r>
              <a:rPr dirty="0" sz="2100" spc="-4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1F1F"/>
                </a:solidFill>
                <a:latin typeface="Calibri"/>
                <a:cs typeface="Calibri"/>
              </a:rPr>
              <a:t>Amazon</a:t>
            </a:r>
            <a:r>
              <a:rPr dirty="0" sz="2100" spc="-4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100" spc="-30">
                <a:solidFill>
                  <a:srgbClr val="212121"/>
                </a:solidFill>
                <a:latin typeface="Calibri"/>
                <a:cs typeface="Calibri"/>
              </a:rPr>
              <a:t>Cognito</a:t>
            </a:r>
            <a:r>
              <a:rPr dirty="0" sz="2100" spc="-3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12121"/>
                </a:solidFill>
                <a:latin typeface="Calibri"/>
                <a:cs typeface="Calibri"/>
              </a:rPr>
              <a:t>Hosted</a:t>
            </a:r>
            <a:r>
              <a:rPr dirty="0" sz="2100" spc="-7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212121"/>
                </a:solidFill>
                <a:latin typeface="Calibri"/>
                <a:cs typeface="Calibri"/>
              </a:rPr>
              <a:t>UI</a:t>
            </a:r>
            <a:r>
              <a:rPr dirty="0" sz="2100" spc="-7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100" spc="-45">
                <a:solidFill>
                  <a:srgbClr val="1D1D1D"/>
                </a:solidFill>
                <a:latin typeface="Calibri"/>
                <a:cs typeface="Calibri"/>
              </a:rPr>
              <a:t>for</a:t>
            </a:r>
            <a:r>
              <a:rPr dirty="0" sz="2100" spc="-70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1F1F"/>
                </a:solidFill>
                <a:latin typeface="Calibri"/>
                <a:cs typeface="Calibri"/>
              </a:rPr>
              <a:t>robust </a:t>
            </a:r>
            <a:r>
              <a:rPr dirty="0" sz="2100" spc="-55">
                <a:solidFill>
                  <a:srgbClr val="1F1F1F"/>
                </a:solidFill>
                <a:latin typeface="Calibri"/>
                <a:cs typeface="Calibri"/>
              </a:rPr>
              <a:t>authentication</a:t>
            </a:r>
            <a:r>
              <a:rPr dirty="0" sz="2100" spc="-7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dirty="0" sz="2100" spc="-3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212121"/>
                </a:solidFill>
                <a:latin typeface="Calibri"/>
                <a:cs typeface="Calibri"/>
              </a:rPr>
              <a:t>authorization.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9636" y="4213754"/>
            <a:ext cx="5321300" cy="861694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28600" marR="5080" indent="-216535">
              <a:lnSpc>
                <a:spcPts val="2150"/>
              </a:lnSpc>
              <a:spcBef>
                <a:spcPts val="275"/>
              </a:spcBef>
              <a:buClr>
                <a:srgbClr val="232323"/>
              </a:buClr>
              <a:buChar char="•"/>
              <a:tabLst>
                <a:tab pos="231140" algn="l"/>
              </a:tabLst>
            </a:pPr>
            <a:r>
              <a:rPr dirty="0" sz="1900" spc="-60">
                <a:solidFill>
                  <a:srgbClr val="212121"/>
                </a:solidFill>
                <a:latin typeface="Arial MT"/>
                <a:cs typeface="Arial MT"/>
              </a:rPr>
              <a:t>EOicient</a:t>
            </a:r>
            <a:r>
              <a:rPr dirty="0" sz="1900" spc="-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 spc="-45">
                <a:solidFill>
                  <a:srgbClr val="212121"/>
                </a:solidFill>
                <a:latin typeface="Arial MT"/>
                <a:cs typeface="Arial MT"/>
              </a:rPr>
              <a:t>Task</a:t>
            </a:r>
            <a:r>
              <a:rPr dirty="0" sz="1900" spc="-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1C1C1C"/>
                </a:solidFill>
                <a:latin typeface="Arial MT"/>
                <a:cs typeface="Arial MT"/>
              </a:rPr>
              <a:t>Handling:</a:t>
            </a:r>
            <a:r>
              <a:rPr dirty="0" sz="1900" spc="-12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900" spc="-35">
                <a:solidFill>
                  <a:srgbClr val="1F1F1F"/>
                </a:solidFill>
                <a:latin typeface="Arial MT"/>
                <a:cs typeface="Arial MT"/>
              </a:rPr>
              <a:t>Features</a:t>
            </a:r>
            <a:r>
              <a:rPr dirty="0" sz="1900" spc="-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900" spc="-1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 spc="-70">
                <a:solidFill>
                  <a:srgbClr val="1F1F1F"/>
                </a:solidFill>
                <a:latin typeface="Arial MT"/>
                <a:cs typeface="Arial MT"/>
              </a:rPr>
              <a:t>React</a:t>
            </a:r>
            <a:r>
              <a:rPr dirty="0" sz="1900" spc="-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00" spc="-25">
                <a:solidFill>
                  <a:srgbClr val="212121"/>
                </a:solidFill>
                <a:latin typeface="Arial MT"/>
                <a:cs typeface="Arial MT"/>
              </a:rPr>
              <a:t>SPA </a:t>
            </a:r>
            <a:r>
              <a:rPr dirty="0" sz="1900" spc="-25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1900">
                <a:solidFill>
                  <a:srgbClr val="1F1F1F"/>
                </a:solidFill>
                <a:latin typeface="Arial MT"/>
                <a:cs typeface="Arial MT"/>
              </a:rPr>
              <a:t>interfacing</a:t>
            </a:r>
            <a:r>
              <a:rPr dirty="0" sz="1900" spc="7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1C1C1C"/>
                </a:solidFill>
                <a:latin typeface="Arial MT"/>
                <a:cs typeface="Arial MT"/>
              </a:rPr>
              <a:t>with</a:t>
            </a:r>
            <a:r>
              <a:rPr dirty="0" sz="1900" spc="-6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900" spc="-105">
                <a:solidFill>
                  <a:srgbClr val="232323"/>
                </a:solidFill>
                <a:latin typeface="Arial MT"/>
                <a:cs typeface="Arial MT"/>
              </a:rPr>
              <a:t>a</a:t>
            </a:r>
            <a:r>
              <a:rPr dirty="0" sz="1900" spc="-8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900" spc="-100">
                <a:solidFill>
                  <a:srgbClr val="212121"/>
                </a:solidFill>
                <a:latin typeface="Arial MT"/>
                <a:cs typeface="Arial MT"/>
              </a:rPr>
              <a:t>RESTfuI</a:t>
            </a:r>
            <a:r>
              <a:rPr dirty="0" sz="190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 spc="-75">
                <a:solidFill>
                  <a:srgbClr val="1D1D1D"/>
                </a:solidFill>
                <a:latin typeface="Arial MT"/>
                <a:cs typeface="Arial MT"/>
              </a:rPr>
              <a:t>API</a:t>
            </a:r>
            <a:r>
              <a:rPr dirty="0" sz="1900" spc="-4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dirty="0" sz="190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 spc="-20">
                <a:solidFill>
                  <a:srgbClr val="1F1F1F"/>
                </a:solidFill>
                <a:latin typeface="Arial MT"/>
                <a:cs typeface="Arial MT"/>
              </a:rPr>
              <a:t>seamless</a:t>
            </a:r>
            <a:r>
              <a:rPr dirty="0" sz="1900" spc="-3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00" spc="-20">
                <a:solidFill>
                  <a:srgbClr val="1F1F1F"/>
                </a:solidFill>
                <a:latin typeface="Arial MT"/>
                <a:cs typeface="Arial MT"/>
              </a:rPr>
              <a:t>task </a:t>
            </a:r>
            <a:r>
              <a:rPr dirty="0" sz="1900" spc="-20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dirty="0" sz="1950" spc="-40">
                <a:solidFill>
                  <a:srgbClr val="1F1F1F"/>
                </a:solidFill>
                <a:latin typeface="Arial MT"/>
                <a:cs typeface="Arial MT"/>
              </a:rPr>
              <a:t>operations</a:t>
            </a:r>
            <a:r>
              <a:rPr dirty="0" sz="1950" spc="-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7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dirty="0" sz="1950" spc="-7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1F1F1F"/>
                </a:solidFill>
                <a:latin typeface="Arial MT"/>
                <a:cs typeface="Arial MT"/>
              </a:rPr>
              <a:t>file</a:t>
            </a:r>
            <a:r>
              <a:rPr dirty="0" sz="1950" spc="-13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management.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031160" y="4961466"/>
            <a:ext cx="3608704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solidFill>
                  <a:srgbClr val="212121"/>
                </a:solidFill>
                <a:latin typeface="Arial MT"/>
                <a:cs typeface="Arial MT"/>
              </a:rPr>
              <a:t>Photo</a:t>
            </a:r>
            <a:r>
              <a:rPr dirty="0" sz="1450" spc="-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dirty="0" sz="1450" spc="-7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1F1F1F"/>
                </a:solidFill>
                <a:latin typeface="Arial MT"/>
                <a:cs typeface="Arial MT"/>
              </a:rPr>
              <a:t>Adrien</a:t>
            </a:r>
            <a:r>
              <a:rPr dirty="0" sz="1450" spc="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450" spc="-80">
                <a:solidFill>
                  <a:srgbClr val="212121"/>
                </a:solidFill>
                <a:latin typeface="Arial MT"/>
                <a:cs typeface="Arial MT"/>
              </a:rPr>
              <a:t>WIESENBACH</a:t>
            </a:r>
            <a:r>
              <a:rPr dirty="0" sz="1450" spc="9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dirty="0" sz="1450" spc="-1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 spc="-10">
                <a:solidFill>
                  <a:srgbClr val="1C1C1C"/>
                </a:solidFill>
                <a:latin typeface="Arial MT"/>
                <a:cs typeface="Arial MT"/>
              </a:rPr>
              <a:t>Unsplash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3800" y="1917700"/>
            <a:ext cx="5391150" cy="18605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5750" y="4025900"/>
            <a:ext cx="158750" cy="2349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10"/>
              </a:spcBef>
            </a:pPr>
            <a:r>
              <a:rPr dirty="0" spc="-50"/>
              <a:t>Conclusion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39970" y="928687"/>
            <a:ext cx="6325235" cy="33407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30">
                <a:solidFill>
                  <a:srgbClr val="626262"/>
                </a:solidFill>
                <a:latin typeface="Arial MT"/>
                <a:cs typeface="Arial MT"/>
              </a:rPr>
              <a:t>Scalable</a:t>
            </a:r>
            <a:r>
              <a:rPr dirty="0" sz="2150" spc="-6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 spc="-20">
                <a:solidFill>
                  <a:srgbClr val="626262"/>
                </a:solidFill>
                <a:latin typeface="Arial MT"/>
                <a:cs typeface="Arial MT"/>
              </a:rPr>
              <a:t>and</a:t>
            </a:r>
            <a:r>
              <a:rPr dirty="0" sz="2150" spc="-13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 spc="-55">
                <a:solidFill>
                  <a:srgbClr val="606060"/>
                </a:solidFill>
                <a:latin typeface="Arial MT"/>
                <a:cs typeface="Arial MT"/>
              </a:rPr>
              <a:t>Secure</a:t>
            </a:r>
            <a:r>
              <a:rPr dirty="0" sz="2150" spc="-8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2150" spc="-75">
                <a:solidFill>
                  <a:srgbClr val="626262"/>
                </a:solidFill>
                <a:latin typeface="Arial MT"/>
                <a:cs typeface="Arial MT"/>
              </a:rPr>
              <a:t>Cloud-</a:t>
            </a:r>
            <a:r>
              <a:rPr dirty="0" sz="2150" spc="-35">
                <a:solidFill>
                  <a:srgbClr val="626262"/>
                </a:solidFill>
                <a:latin typeface="Arial MT"/>
                <a:cs typeface="Arial MT"/>
              </a:rPr>
              <a:t>Based</a:t>
            </a:r>
            <a:r>
              <a:rPr dirty="0" sz="2150" spc="-40">
                <a:solidFill>
                  <a:srgbClr val="626262"/>
                </a:solidFill>
                <a:latin typeface="Arial MT"/>
                <a:cs typeface="Arial MT"/>
              </a:rPr>
              <a:t> Task</a:t>
            </a:r>
            <a:r>
              <a:rPr dirty="0" sz="2150" spc="-11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626262"/>
                </a:solidFill>
                <a:latin typeface="Arial MT"/>
                <a:cs typeface="Arial MT"/>
              </a:rPr>
              <a:t>Management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150">
              <a:latin typeface="Arial MT"/>
              <a:cs typeface="Arial MT"/>
            </a:endParaRPr>
          </a:p>
          <a:p>
            <a:pPr marL="248285" marR="1475740" indent="-212090">
              <a:lnSpc>
                <a:spcPts val="2130"/>
              </a:lnSpc>
              <a:buClr>
                <a:srgbClr val="232323"/>
              </a:buClr>
              <a:buChar char="•"/>
              <a:tabLst>
                <a:tab pos="255270" algn="l"/>
              </a:tabLst>
            </a:pPr>
            <a:r>
              <a:rPr dirty="0" sz="2050" spc="-95">
                <a:solidFill>
                  <a:srgbClr val="212121"/>
                </a:solidFill>
                <a:latin typeface="Arial MT"/>
                <a:cs typeface="Arial MT"/>
              </a:rPr>
              <a:t>Sewerless</a:t>
            </a:r>
            <a:r>
              <a:rPr dirty="0" sz="205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95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dirty="0" sz="2050" spc="-1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120">
                <a:solidFill>
                  <a:srgbClr val="212121"/>
                </a:solidFill>
                <a:latin typeface="Arial MT"/>
                <a:cs typeface="Arial MT"/>
              </a:rPr>
              <a:t>Design:</a:t>
            </a:r>
            <a:r>
              <a:rPr dirty="0" sz="205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90">
                <a:solidFill>
                  <a:srgbClr val="212121"/>
                </a:solidFill>
                <a:latin typeface="Arial MT"/>
                <a:cs typeface="Arial MT"/>
              </a:rPr>
              <a:t>Eliminates</a:t>
            </a:r>
            <a:r>
              <a:rPr dirty="0" sz="2050" spc="8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10">
                <a:solidFill>
                  <a:srgbClr val="212121"/>
                </a:solidFill>
                <a:latin typeface="Arial MT"/>
                <a:cs typeface="Arial MT"/>
              </a:rPr>
              <a:t>server </a:t>
            </a:r>
            <a:r>
              <a:rPr dirty="0" sz="2050" spc="-1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2050" spc="-105">
                <a:solidFill>
                  <a:srgbClr val="1F1F1F"/>
                </a:solidFill>
                <a:latin typeface="Arial MT"/>
                <a:cs typeface="Arial MT"/>
              </a:rPr>
              <a:t>maintenance</a:t>
            </a:r>
            <a:r>
              <a:rPr dirty="0" sz="20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110">
                <a:solidFill>
                  <a:srgbClr val="212121"/>
                </a:solidFill>
                <a:latin typeface="Arial MT"/>
                <a:cs typeface="Arial MT"/>
              </a:rPr>
              <a:t>using</a:t>
            </a:r>
            <a:r>
              <a:rPr dirty="0" sz="2050" spc="-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125">
                <a:solidFill>
                  <a:srgbClr val="1F1F1F"/>
                </a:solidFill>
                <a:latin typeface="Arial MT"/>
                <a:cs typeface="Arial MT"/>
              </a:rPr>
              <a:t>managed</a:t>
            </a:r>
            <a:r>
              <a:rPr dirty="0" sz="2050" spc="4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285">
                <a:solidFill>
                  <a:srgbClr val="212121"/>
                </a:solidFill>
                <a:latin typeface="Arial MT"/>
                <a:cs typeface="Arial MT"/>
              </a:rPr>
              <a:t>AWS</a:t>
            </a:r>
            <a:r>
              <a:rPr dirty="0" sz="2050" spc="-1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70">
                <a:solidFill>
                  <a:srgbClr val="1F1F1F"/>
                </a:solidFill>
                <a:latin typeface="Arial MT"/>
                <a:cs typeface="Arial MT"/>
              </a:rPr>
              <a:t>services.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48920" marR="1833880" indent="-212090">
              <a:lnSpc>
                <a:spcPts val="2150"/>
              </a:lnSpc>
              <a:buClr>
                <a:srgbClr val="1F1F1F"/>
              </a:buClr>
              <a:buChar char="•"/>
              <a:tabLst>
                <a:tab pos="257175" algn="l"/>
              </a:tabLst>
            </a:pPr>
            <a:r>
              <a:rPr dirty="0" sz="1950" spc="-35">
                <a:solidFill>
                  <a:srgbClr val="212121"/>
                </a:solidFill>
                <a:latin typeface="Arial MT"/>
                <a:cs typeface="Arial MT"/>
              </a:rPr>
              <a:t>Security</a:t>
            </a:r>
            <a:r>
              <a:rPr dirty="0" sz="1950" spc="-1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20">
                <a:solidFill>
                  <a:srgbClr val="1F1F1F"/>
                </a:solidFill>
                <a:latin typeface="Arial MT"/>
                <a:cs typeface="Arial MT"/>
              </a:rPr>
              <a:t>First:</a:t>
            </a:r>
            <a:r>
              <a:rPr dirty="0" sz="1950" spc="-1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40">
                <a:solidFill>
                  <a:srgbClr val="1D1D1D"/>
                </a:solidFill>
                <a:latin typeface="Arial MT"/>
                <a:cs typeface="Arial MT"/>
              </a:rPr>
              <a:t>Integrated</a:t>
            </a:r>
            <a:r>
              <a:rPr dirty="0" sz="1950" spc="-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authentication,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dirty="0" sz="1950" spc="-35">
                <a:solidFill>
                  <a:srgbClr val="1D1D1D"/>
                </a:solidFill>
                <a:latin typeface="Arial MT"/>
                <a:cs typeface="Arial MT"/>
              </a:rPr>
              <a:t>authorization,</a:t>
            </a:r>
            <a:r>
              <a:rPr dirty="0" sz="1950" spc="-16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950" spc="-85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195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35">
                <a:solidFill>
                  <a:srgbClr val="212121"/>
                </a:solidFill>
                <a:latin typeface="Arial MT"/>
                <a:cs typeface="Arial MT"/>
              </a:rPr>
              <a:t>token</a:t>
            </a:r>
            <a:r>
              <a:rPr dirty="0" sz="19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D1D1D"/>
                </a:solidFill>
                <a:latin typeface="Arial MT"/>
                <a:cs typeface="Arial MT"/>
              </a:rPr>
              <a:t>management.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0"/>
              </a:spcBef>
              <a:buFont typeface="Arial MT"/>
              <a:buChar char="•"/>
            </a:pPr>
            <a:endParaRPr sz="1950">
              <a:latin typeface="Arial MT"/>
              <a:cs typeface="Arial MT"/>
            </a:endParaRPr>
          </a:p>
          <a:p>
            <a:pPr marL="252095" marR="2014855" indent="-215265">
              <a:lnSpc>
                <a:spcPts val="2130"/>
              </a:lnSpc>
              <a:spcBef>
                <a:spcPts val="5"/>
              </a:spcBef>
              <a:buClr>
                <a:srgbClr val="232323"/>
              </a:buClr>
              <a:buChar char="•"/>
              <a:tabLst>
                <a:tab pos="256540" algn="l"/>
              </a:tabLst>
            </a:pPr>
            <a:r>
              <a:rPr dirty="0" sz="1950" spc="-95">
                <a:solidFill>
                  <a:srgbClr val="1F1F1F"/>
                </a:solidFill>
                <a:latin typeface="Arial MT"/>
                <a:cs typeface="Arial MT"/>
              </a:rPr>
              <a:t>Future-</a:t>
            </a:r>
            <a:r>
              <a:rPr dirty="0" sz="1950" spc="-65">
                <a:solidFill>
                  <a:srgbClr val="1F1F1F"/>
                </a:solidFill>
                <a:latin typeface="Arial MT"/>
                <a:cs typeface="Arial MT"/>
              </a:rPr>
              <a:t>Ready:</a:t>
            </a:r>
            <a:r>
              <a:rPr dirty="0" sz="1950" spc="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40">
                <a:solidFill>
                  <a:srgbClr val="1F1F1F"/>
                </a:solidFill>
                <a:latin typeface="Arial MT"/>
                <a:cs typeface="Arial MT"/>
              </a:rPr>
              <a:t>Supports</a:t>
            </a:r>
            <a:r>
              <a:rPr dirty="0" sz="1950" spc="-5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40">
                <a:solidFill>
                  <a:srgbClr val="1F1F1F"/>
                </a:solidFill>
                <a:latin typeface="Arial MT"/>
                <a:cs typeface="Arial MT"/>
              </a:rPr>
              <a:t>extensions</a:t>
            </a:r>
            <a:r>
              <a:rPr dirty="0" sz="1950" spc="-2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212121"/>
                </a:solidFill>
                <a:latin typeface="Arial MT"/>
                <a:cs typeface="Arial MT"/>
              </a:rPr>
              <a:t>for </a:t>
            </a:r>
            <a:r>
              <a:rPr dirty="0" sz="1950" spc="-25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1950" spc="-55">
                <a:solidFill>
                  <a:srgbClr val="1F1F1F"/>
                </a:solidFill>
                <a:latin typeface="Arial MT"/>
                <a:cs typeface="Arial MT"/>
              </a:rPr>
              <a:t>messaging,</a:t>
            </a:r>
            <a:r>
              <a:rPr dirty="0" sz="1950" spc="-8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45">
                <a:solidFill>
                  <a:srgbClr val="1F1F1F"/>
                </a:solidFill>
                <a:latin typeface="Arial MT"/>
                <a:cs typeface="Arial MT"/>
              </a:rPr>
              <a:t>analytics,</a:t>
            </a:r>
            <a:r>
              <a:rPr dirty="0" sz="1950" spc="-4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8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1950" spc="-5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auditing.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926510" y="4967816"/>
            <a:ext cx="273875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solidFill>
                  <a:srgbClr val="212121"/>
                </a:solidFill>
                <a:latin typeface="Arial MT"/>
                <a:cs typeface="Arial MT"/>
              </a:rPr>
              <a:t>Photo</a:t>
            </a:r>
            <a:r>
              <a:rPr dirty="0" sz="145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1F1F1F"/>
                </a:solidFill>
                <a:latin typeface="Arial MT"/>
                <a:cs typeface="Arial MT"/>
              </a:rPr>
              <a:t>by</a:t>
            </a:r>
            <a:r>
              <a:rPr dirty="0" sz="1450" spc="-4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450" spc="-25">
                <a:solidFill>
                  <a:srgbClr val="212121"/>
                </a:solidFill>
                <a:latin typeface="Arial MT"/>
                <a:cs typeface="Arial MT"/>
              </a:rPr>
              <a:t>Kyle</a:t>
            </a:r>
            <a:r>
              <a:rPr dirty="0" sz="145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12121"/>
                </a:solidFill>
                <a:latin typeface="Arial MT"/>
                <a:cs typeface="Arial MT"/>
              </a:rPr>
              <a:t>Smith </a:t>
            </a:r>
            <a:r>
              <a:rPr dirty="0" sz="1450">
                <a:solidFill>
                  <a:srgbClr val="1F1F1F"/>
                </a:solidFill>
                <a:latin typeface="Arial MT"/>
                <a:cs typeface="Arial MT"/>
              </a:rPr>
              <a:t>on</a:t>
            </a:r>
            <a:r>
              <a:rPr dirty="0" sz="1450" spc="-9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450" spc="-10">
                <a:solidFill>
                  <a:srgbClr val="1D1D1D"/>
                </a:solidFill>
                <a:latin typeface="Arial MT"/>
                <a:cs typeface="Arial MT"/>
              </a:rPr>
              <a:t>Unsplash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806228" y="6314193"/>
            <a:ext cx="127635" cy="255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50">
                <a:solidFill>
                  <a:srgbClr val="1F1F1F"/>
                </a:solidFill>
                <a:latin typeface="Consolas"/>
                <a:cs typeface="Consolas"/>
              </a:rPr>
              <a:t>8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3800" y="1892300"/>
            <a:ext cx="5391150" cy="3035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110"/>
              </a:spcBef>
            </a:pPr>
            <a:r>
              <a:rPr dirty="0" spc="-70"/>
              <a:t>User</a:t>
            </a:r>
            <a:r>
              <a:rPr dirty="0" spc="-50"/>
              <a:t> </a:t>
            </a:r>
            <a:r>
              <a:rPr dirty="0" spc="-10"/>
              <a:t>Authentication</a:t>
            </a:r>
            <a:r>
              <a:rPr dirty="0" spc="-215"/>
              <a:t> </a:t>
            </a:r>
            <a:r>
              <a:rPr dirty="0" spc="-160"/>
              <a:t>&amp;</a:t>
            </a:r>
            <a:r>
              <a:rPr dirty="0" spc="-100"/>
              <a:t> </a:t>
            </a:r>
            <a:r>
              <a:rPr dirty="0" spc="-10"/>
              <a:t>Authorization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9970" y="909637"/>
            <a:ext cx="6106160" cy="415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65">
                <a:solidFill>
                  <a:srgbClr val="606060"/>
                </a:solidFill>
                <a:latin typeface="Arial MT"/>
                <a:cs typeface="Arial MT"/>
              </a:rPr>
              <a:t>Secure</a:t>
            </a:r>
            <a:r>
              <a:rPr dirty="0" sz="2150" spc="-9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646464"/>
                </a:solidFill>
                <a:latin typeface="Arial MT"/>
                <a:cs typeface="Arial MT"/>
              </a:rPr>
              <a:t>Identity</a:t>
            </a:r>
            <a:r>
              <a:rPr dirty="0" sz="2150" spc="-55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626262"/>
                </a:solidFill>
                <a:latin typeface="Arial MT"/>
                <a:cs typeface="Arial MT"/>
              </a:rPr>
              <a:t>Management</a:t>
            </a:r>
            <a:r>
              <a:rPr dirty="0" sz="2150" spc="8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5E5E5E"/>
                </a:solidFill>
                <a:latin typeface="Arial MT"/>
                <a:cs typeface="Arial MT"/>
              </a:rPr>
              <a:t>with</a:t>
            </a:r>
            <a:r>
              <a:rPr dirty="0" sz="2150" spc="-105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626262"/>
                </a:solidFill>
                <a:latin typeface="Arial MT"/>
                <a:cs typeface="Arial MT"/>
              </a:rPr>
              <a:t>Amazon</a:t>
            </a:r>
            <a:r>
              <a:rPr dirty="0" sz="2150" spc="-5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606060"/>
                </a:solidFill>
                <a:latin typeface="Arial MT"/>
                <a:cs typeface="Arial MT"/>
              </a:rPr>
              <a:t>Cognito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150">
              <a:latin typeface="Arial MT"/>
              <a:cs typeface="Arial MT"/>
            </a:endParaRPr>
          </a:p>
          <a:p>
            <a:pPr algn="just" marL="252095" marR="1354455" indent="-215265">
              <a:lnSpc>
                <a:spcPct val="90800"/>
              </a:lnSpc>
              <a:buClr>
                <a:srgbClr val="212121"/>
              </a:buClr>
              <a:buChar char="•"/>
              <a:tabLst>
                <a:tab pos="254000" algn="l"/>
              </a:tabLst>
            </a:pPr>
            <a:r>
              <a:rPr dirty="0" sz="1950" spc="-80">
                <a:solidFill>
                  <a:srgbClr val="1F1F1F"/>
                </a:solidFill>
                <a:latin typeface="Arial MT"/>
                <a:cs typeface="Arial MT"/>
              </a:rPr>
              <a:t>OAuth</a:t>
            </a:r>
            <a:r>
              <a:rPr dirty="0" sz="1950" spc="-5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30">
                <a:solidFill>
                  <a:srgbClr val="212121"/>
                </a:solidFill>
                <a:latin typeface="Arial MT"/>
                <a:cs typeface="Arial MT"/>
              </a:rPr>
              <a:t>2.0</a:t>
            </a:r>
            <a:r>
              <a:rPr dirty="0" sz="195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30">
                <a:solidFill>
                  <a:srgbClr val="1F1F1F"/>
                </a:solidFill>
                <a:latin typeface="Arial MT"/>
                <a:cs typeface="Arial MT"/>
              </a:rPr>
              <a:t>Authorization</a:t>
            </a:r>
            <a:r>
              <a:rPr dirty="0" sz="1950" spc="2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95">
                <a:solidFill>
                  <a:srgbClr val="232323"/>
                </a:solidFill>
                <a:latin typeface="Arial MT"/>
                <a:cs typeface="Arial MT"/>
              </a:rPr>
              <a:t>Code</a:t>
            </a:r>
            <a:r>
              <a:rPr dirty="0" sz="1950" spc="-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950" spc="-80">
                <a:solidFill>
                  <a:srgbClr val="212121"/>
                </a:solidFill>
                <a:latin typeface="Arial MT"/>
                <a:cs typeface="Arial MT"/>
              </a:rPr>
              <a:t>Grant:</a:t>
            </a:r>
            <a:r>
              <a:rPr dirty="0" sz="195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20">
                <a:solidFill>
                  <a:srgbClr val="1F1F1F"/>
                </a:solidFill>
                <a:latin typeface="Arial MT"/>
                <a:cs typeface="Arial MT"/>
              </a:rPr>
              <a:t>Uses </a:t>
            </a:r>
            <a:r>
              <a:rPr dirty="0" sz="1950" spc="-20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dirty="0" sz="1950" spc="-45">
                <a:solidFill>
                  <a:srgbClr val="1F1F1F"/>
                </a:solidFill>
                <a:latin typeface="Arial MT"/>
                <a:cs typeface="Arial MT"/>
              </a:rPr>
              <a:t>Cognito</a:t>
            </a:r>
            <a:r>
              <a:rPr dirty="0" sz="1950" spc="-7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50">
                <a:solidFill>
                  <a:srgbClr val="1F1F1F"/>
                </a:solidFill>
                <a:latin typeface="Arial MT"/>
                <a:cs typeface="Arial MT"/>
              </a:rPr>
              <a:t>Hosted</a:t>
            </a:r>
            <a:r>
              <a:rPr dirty="0" sz="1950" spc="-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150">
                <a:solidFill>
                  <a:srgbClr val="212121"/>
                </a:solidFill>
                <a:latin typeface="Arial MT"/>
                <a:cs typeface="Arial MT"/>
              </a:rPr>
              <a:t>UI</a:t>
            </a:r>
            <a:r>
              <a:rPr dirty="0" sz="1950" spc="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dirty="0" sz="19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40">
                <a:solidFill>
                  <a:srgbClr val="1F1F1F"/>
                </a:solidFill>
                <a:latin typeface="Arial MT"/>
                <a:cs typeface="Arial MT"/>
              </a:rPr>
              <a:t>sign-</a:t>
            </a:r>
            <a:r>
              <a:rPr dirty="0" sz="1950" spc="-35">
                <a:solidFill>
                  <a:srgbClr val="1F1F1F"/>
                </a:solidFill>
                <a:latin typeface="Arial MT"/>
                <a:cs typeface="Arial MT"/>
              </a:rPr>
              <a:t>in/sign-</a:t>
            </a:r>
            <a:r>
              <a:rPr dirty="0" sz="1950">
                <a:solidFill>
                  <a:srgbClr val="1F1F1F"/>
                </a:solidFill>
                <a:latin typeface="Arial MT"/>
                <a:cs typeface="Arial MT"/>
              </a:rPr>
              <a:t>out</a:t>
            </a:r>
            <a:r>
              <a:rPr dirty="0" sz="1950" spc="-2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20">
                <a:solidFill>
                  <a:srgbClr val="212121"/>
                </a:solidFill>
                <a:latin typeface="Arial MT"/>
                <a:cs typeface="Arial MT"/>
              </a:rPr>
              <a:t>with </a:t>
            </a:r>
            <a:r>
              <a:rPr dirty="0" sz="1950" spc="-2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1950" spc="-75">
                <a:solidFill>
                  <a:srgbClr val="212121"/>
                </a:solidFill>
                <a:latin typeface="Arial MT"/>
                <a:cs typeface="Arial MT"/>
              </a:rPr>
              <a:t>secure</a:t>
            </a:r>
            <a:r>
              <a:rPr dirty="0" sz="1950" spc="-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30">
                <a:solidFill>
                  <a:srgbClr val="212121"/>
                </a:solidFill>
                <a:latin typeface="Arial MT"/>
                <a:cs typeface="Arial MT"/>
              </a:rPr>
              <a:t>token</a:t>
            </a:r>
            <a:r>
              <a:rPr dirty="0" sz="1950" spc="-8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exchange.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1950">
              <a:latin typeface="Arial MT"/>
              <a:cs typeface="Arial MT"/>
            </a:endParaRPr>
          </a:p>
          <a:p>
            <a:pPr marL="248920" marR="764540" indent="-212090">
              <a:lnSpc>
                <a:spcPct val="93700"/>
              </a:lnSpc>
              <a:spcBef>
                <a:spcPts val="5"/>
              </a:spcBef>
              <a:buClr>
                <a:srgbClr val="1F1F1F"/>
              </a:buClr>
              <a:buChar char="•"/>
              <a:tabLst>
                <a:tab pos="248920" algn="l"/>
              </a:tabLst>
            </a:pPr>
            <a:r>
              <a:rPr dirty="0" sz="1900" spc="-20">
                <a:solidFill>
                  <a:srgbClr val="212121"/>
                </a:solidFill>
                <a:latin typeface="Arial MT"/>
                <a:cs typeface="Arial MT"/>
              </a:rPr>
              <a:t>Session</a:t>
            </a:r>
            <a:r>
              <a:rPr dirty="0" sz="1900" spc="-9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 spc="-25">
                <a:solidFill>
                  <a:srgbClr val="1F1F1F"/>
                </a:solidFill>
                <a:latin typeface="Arial MT"/>
                <a:cs typeface="Arial MT"/>
              </a:rPr>
              <a:t>Management</a:t>
            </a:r>
            <a:r>
              <a:rPr dirty="0" sz="1900" spc="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212121"/>
                </a:solidFill>
                <a:latin typeface="Arial MT"/>
                <a:cs typeface="Arial MT"/>
              </a:rPr>
              <a:t>via</a:t>
            </a:r>
            <a:r>
              <a:rPr dirty="0" sz="19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 spc="-150">
                <a:solidFill>
                  <a:srgbClr val="1D1D1D"/>
                </a:solidFill>
                <a:latin typeface="Arial MT"/>
                <a:cs typeface="Arial MT"/>
              </a:rPr>
              <a:t>AWS</a:t>
            </a:r>
            <a:r>
              <a:rPr dirty="0" sz="1900" spc="-1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212121"/>
                </a:solidFill>
                <a:latin typeface="Arial MT"/>
                <a:cs typeface="Arial MT"/>
              </a:rPr>
              <a:t>Amplify:</a:t>
            </a:r>
            <a:r>
              <a:rPr dirty="0" sz="1900" spc="-9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212121"/>
                </a:solidFill>
                <a:latin typeface="Arial MT"/>
                <a:cs typeface="Arial MT"/>
              </a:rPr>
              <a:t>Handles </a:t>
            </a:r>
            <a:r>
              <a:rPr dirty="0" sz="1900">
                <a:solidFill>
                  <a:srgbClr val="212121"/>
                </a:solidFill>
                <a:latin typeface="Arial MT"/>
                <a:cs typeface="Arial MT"/>
              </a:rPr>
              <a:t>token</a:t>
            </a:r>
            <a:r>
              <a:rPr dirty="0" sz="1900" spc="-1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 spc="-35">
                <a:solidFill>
                  <a:srgbClr val="1F1F1F"/>
                </a:solidFill>
                <a:latin typeface="Arial MT"/>
                <a:cs typeface="Arial MT"/>
              </a:rPr>
              <a:t>refresh,</a:t>
            </a:r>
            <a:r>
              <a:rPr dirty="0" sz="1900" spc="-9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00" spc="-40">
                <a:solidFill>
                  <a:srgbClr val="212121"/>
                </a:solidFill>
                <a:latin typeface="Arial MT"/>
                <a:cs typeface="Arial MT"/>
              </a:rPr>
              <a:t>storage,</a:t>
            </a:r>
            <a:r>
              <a:rPr dirty="0" sz="1900" spc="-9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 spc="-35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1900" spc="-9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212121"/>
                </a:solidFill>
                <a:latin typeface="Arial MT"/>
                <a:cs typeface="Arial MT"/>
              </a:rPr>
              <a:t>user</a:t>
            </a:r>
            <a:r>
              <a:rPr dirty="0" sz="1900" spc="-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1F1F1F"/>
                </a:solidFill>
                <a:latin typeface="Arial MT"/>
                <a:cs typeface="Arial MT"/>
              </a:rPr>
              <a:t>context</a:t>
            </a:r>
            <a:r>
              <a:rPr dirty="0" sz="1900" spc="-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212121"/>
                </a:solidFill>
                <a:latin typeface="Arial MT"/>
                <a:cs typeface="Arial MT"/>
              </a:rPr>
              <a:t>within </a:t>
            </a:r>
            <a:r>
              <a:rPr dirty="0" sz="185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850" spc="5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50" spc="-20">
                <a:solidFill>
                  <a:srgbClr val="1C1C1C"/>
                </a:solidFill>
                <a:latin typeface="Arial MT"/>
                <a:cs typeface="Arial MT"/>
              </a:rPr>
              <a:t>SPA.</a:t>
            </a:r>
            <a:endParaRPr sz="1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4"/>
              </a:spcBef>
              <a:buFont typeface="Arial MT"/>
              <a:buChar char="•"/>
            </a:pPr>
            <a:endParaRPr sz="1900">
              <a:latin typeface="Arial MT"/>
              <a:cs typeface="Arial MT"/>
            </a:endParaRPr>
          </a:p>
          <a:p>
            <a:pPr marL="248920" marR="1361440" indent="-212090">
              <a:lnSpc>
                <a:spcPct val="90800"/>
              </a:lnSpc>
              <a:buChar char="•"/>
              <a:tabLst>
                <a:tab pos="248920" algn="l"/>
                <a:tab pos="255270" algn="l"/>
              </a:tabLst>
            </a:pPr>
            <a:r>
              <a:rPr dirty="0" sz="1950">
                <a:solidFill>
                  <a:srgbClr val="232323"/>
                </a:solidFill>
                <a:latin typeface="Arial MT"/>
                <a:cs typeface="Arial MT"/>
              </a:rPr>
              <a:t>	</a:t>
            </a:r>
            <a:r>
              <a:rPr dirty="0" sz="1950" spc="-75">
                <a:solidFill>
                  <a:srgbClr val="1F1F1F"/>
                </a:solidFill>
                <a:latin typeface="Arial MT"/>
                <a:cs typeface="Arial MT"/>
              </a:rPr>
              <a:t>Scoped</a:t>
            </a:r>
            <a:r>
              <a:rPr dirty="0" sz="1950" spc="-6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40">
                <a:solidFill>
                  <a:srgbClr val="1F1F1F"/>
                </a:solidFill>
                <a:latin typeface="Arial MT"/>
                <a:cs typeface="Arial MT"/>
              </a:rPr>
              <a:t>Access</a:t>
            </a:r>
            <a:r>
              <a:rPr dirty="0" sz="1950" spc="-9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35">
                <a:solidFill>
                  <a:srgbClr val="1F1F1F"/>
                </a:solidFill>
                <a:latin typeface="Arial MT"/>
                <a:cs typeface="Arial MT"/>
              </a:rPr>
              <a:t>Control:</a:t>
            </a:r>
            <a:r>
              <a:rPr dirty="0" sz="1950" spc="-10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85">
                <a:solidFill>
                  <a:srgbClr val="212121"/>
                </a:solidFill>
                <a:latin typeface="Arial MT"/>
                <a:cs typeface="Arial MT"/>
              </a:rPr>
              <a:t>Leverages</a:t>
            </a:r>
            <a:r>
              <a:rPr dirty="0" sz="1950" spc="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identity </a:t>
            </a:r>
            <a:r>
              <a:rPr dirty="0" sz="1950" spc="-20">
                <a:solidFill>
                  <a:srgbClr val="1C1C1C"/>
                </a:solidFill>
                <a:latin typeface="Arial MT"/>
                <a:cs typeface="Arial MT"/>
              </a:rPr>
              <a:t>tokens</a:t>
            </a:r>
            <a:r>
              <a:rPr dirty="0" sz="1950" spc="-7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dirty="0" sz="1950" spc="-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35">
                <a:solidFill>
                  <a:srgbClr val="1F1F1F"/>
                </a:solidFill>
                <a:latin typeface="Arial MT"/>
                <a:cs typeface="Arial MT"/>
              </a:rPr>
              <a:t>customizable </a:t>
            </a:r>
            <a:r>
              <a:rPr dirty="0" sz="1950" spc="-35">
                <a:solidFill>
                  <a:srgbClr val="212121"/>
                </a:solidFill>
                <a:latin typeface="Arial MT"/>
                <a:cs typeface="Arial MT"/>
              </a:rPr>
              <a:t>scopes</a:t>
            </a:r>
            <a:r>
              <a:rPr dirty="0" sz="195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dirty="0" sz="1950" spc="-1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fine- </a:t>
            </a:r>
            <a:r>
              <a:rPr dirty="0" sz="1950" spc="-60">
                <a:solidFill>
                  <a:srgbClr val="1C1C1C"/>
                </a:solidFill>
                <a:latin typeface="Arial MT"/>
                <a:cs typeface="Arial MT"/>
              </a:rPr>
              <a:t>grained</a:t>
            </a:r>
            <a:r>
              <a:rPr dirty="0" sz="1950" spc="-7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permissions.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12545" y="4948766"/>
            <a:ext cx="275653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50">
                <a:solidFill>
                  <a:srgbClr val="212121"/>
                </a:solidFill>
                <a:latin typeface="Calibri"/>
                <a:cs typeface="Calibri"/>
              </a:rPr>
              <a:t>Photo</a:t>
            </a:r>
            <a:r>
              <a:rPr dirty="0" sz="1450" spc="10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1C1C1C"/>
                </a:solidFill>
                <a:latin typeface="Calibri"/>
                <a:cs typeface="Calibri"/>
              </a:rPr>
              <a:t>by</a:t>
            </a:r>
            <a:r>
              <a:rPr dirty="0" sz="1450" spc="10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1450" spc="60">
                <a:solidFill>
                  <a:srgbClr val="212121"/>
                </a:solidFill>
                <a:latin typeface="Calibri"/>
                <a:cs typeface="Calibri"/>
              </a:rPr>
              <a:t>Nate</a:t>
            </a:r>
            <a:r>
              <a:rPr dirty="0" sz="1450" spc="6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212121"/>
                </a:solidFill>
                <a:latin typeface="Calibri"/>
                <a:cs typeface="Calibri"/>
              </a:rPr>
              <a:t>Grant</a:t>
            </a:r>
            <a:r>
              <a:rPr dirty="0" sz="1450" spc="114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1F1F1F"/>
                </a:solidFill>
                <a:latin typeface="Calibri"/>
                <a:cs typeface="Calibri"/>
              </a:rPr>
              <a:t>on</a:t>
            </a:r>
            <a:r>
              <a:rPr dirty="0" sz="1450" spc="1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1450" spc="65">
                <a:solidFill>
                  <a:srgbClr val="1F1F1F"/>
                </a:solidFill>
                <a:latin typeface="Calibri"/>
                <a:cs typeface="Calibri"/>
              </a:rPr>
              <a:t>Unsplash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2650" y="1924050"/>
            <a:ext cx="298450" cy="32385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959262" y="2198370"/>
            <a:ext cx="314325" cy="8890"/>
            <a:chOff x="5959262" y="2198370"/>
            <a:chExt cx="314325" cy="8890"/>
          </a:xfrm>
        </p:grpSpPr>
        <p:sp>
          <p:nvSpPr>
            <p:cNvPr id="4" name="object 4" descr=""/>
            <p:cNvSpPr/>
            <p:nvPr/>
          </p:nvSpPr>
          <p:spPr>
            <a:xfrm>
              <a:off x="5959262" y="2205778"/>
              <a:ext cx="314325" cy="0"/>
            </a:xfrm>
            <a:custGeom>
              <a:avLst/>
              <a:gdLst/>
              <a:ahLst/>
              <a:cxnLst/>
              <a:rect l="l" t="t" r="r" b="b"/>
              <a:pathLst>
                <a:path w="314325" h="0">
                  <a:moveTo>
                    <a:pt x="0" y="0"/>
                  </a:moveTo>
                  <a:lnTo>
                    <a:pt x="31411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959262" y="2199851"/>
              <a:ext cx="314325" cy="0"/>
            </a:xfrm>
            <a:custGeom>
              <a:avLst/>
              <a:gdLst/>
              <a:ahLst/>
              <a:cxnLst/>
              <a:rect l="l" t="t" r="r" b="b"/>
              <a:pathLst>
                <a:path w="314325" h="0">
                  <a:moveTo>
                    <a:pt x="0" y="0"/>
                  </a:moveTo>
                  <a:lnTo>
                    <a:pt x="31411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5959262" y="2094652"/>
            <a:ext cx="314325" cy="12065"/>
            <a:chOff x="5959262" y="2094652"/>
            <a:chExt cx="314325" cy="12065"/>
          </a:xfrm>
        </p:grpSpPr>
        <p:sp>
          <p:nvSpPr>
            <p:cNvPr id="7" name="object 7" descr=""/>
            <p:cNvSpPr/>
            <p:nvPr/>
          </p:nvSpPr>
          <p:spPr>
            <a:xfrm>
              <a:off x="5959262" y="2105024"/>
              <a:ext cx="314325" cy="0"/>
            </a:xfrm>
            <a:custGeom>
              <a:avLst/>
              <a:gdLst/>
              <a:ahLst/>
              <a:cxnLst/>
              <a:rect l="l" t="t" r="r" b="b"/>
              <a:pathLst>
                <a:path w="314325" h="0">
                  <a:moveTo>
                    <a:pt x="0" y="0"/>
                  </a:moveTo>
                  <a:lnTo>
                    <a:pt x="31411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59262" y="2096134"/>
              <a:ext cx="314325" cy="0"/>
            </a:xfrm>
            <a:custGeom>
              <a:avLst/>
              <a:gdLst/>
              <a:ahLst/>
              <a:cxnLst/>
              <a:rect l="l" t="t" r="r" b="b"/>
              <a:pathLst>
                <a:path w="314325" h="0">
                  <a:moveTo>
                    <a:pt x="0" y="0"/>
                  </a:moveTo>
                  <a:lnTo>
                    <a:pt x="31411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5959262" y="2001308"/>
            <a:ext cx="314325" cy="0"/>
          </a:xfrm>
          <a:custGeom>
            <a:avLst/>
            <a:gdLst/>
            <a:ahLst/>
            <a:cxnLst/>
            <a:rect l="l" t="t" r="r" b="b"/>
            <a:pathLst>
              <a:path w="314325" h="0">
                <a:moveTo>
                  <a:pt x="0" y="0"/>
                </a:moveTo>
                <a:lnTo>
                  <a:pt x="31411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1750">
              <a:lnSpc>
                <a:spcPct val="100000"/>
              </a:lnSpc>
              <a:spcBef>
                <a:spcPts val="110"/>
              </a:spcBef>
            </a:pPr>
            <a:r>
              <a:rPr dirty="0" sz="3050" spc="-190"/>
              <a:t>RESTfuI</a:t>
            </a:r>
            <a:r>
              <a:rPr dirty="0" sz="3050" spc="-10"/>
              <a:t> </a:t>
            </a:r>
            <a:r>
              <a:rPr dirty="0" sz="3050" spc="-170"/>
              <a:t>API</a:t>
            </a:r>
            <a:r>
              <a:rPr dirty="0" sz="3050" spc="-80"/>
              <a:t> </a:t>
            </a:r>
            <a:r>
              <a:rPr dirty="0" sz="3050" spc="-95"/>
              <a:t>Design</a:t>
            </a:r>
            <a:endParaRPr sz="3050"/>
          </a:p>
        </p:txBody>
      </p:sp>
      <p:sp>
        <p:nvSpPr>
          <p:cNvPr id="11" name="object 11" descr=""/>
          <p:cNvSpPr txBox="1"/>
          <p:nvPr/>
        </p:nvSpPr>
        <p:spPr>
          <a:xfrm>
            <a:off x="546498" y="947561"/>
            <a:ext cx="5099685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-40">
                <a:solidFill>
                  <a:srgbClr val="626262"/>
                </a:solidFill>
                <a:latin typeface="Arial MT"/>
                <a:cs typeface="Arial MT"/>
              </a:rPr>
              <a:t>API</a:t>
            </a:r>
            <a:r>
              <a:rPr dirty="0" sz="2100" spc="-11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626262"/>
                </a:solidFill>
                <a:latin typeface="Arial MT"/>
                <a:cs typeface="Arial MT"/>
              </a:rPr>
              <a:t>Gateway</a:t>
            </a:r>
            <a:r>
              <a:rPr dirty="0" sz="2100" spc="1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626262"/>
                </a:solidFill>
                <a:latin typeface="Arial MT"/>
                <a:cs typeface="Arial MT"/>
              </a:rPr>
              <a:t>and</a:t>
            </a:r>
            <a:r>
              <a:rPr dirty="0" sz="2100" spc="-3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00" spc="-150">
                <a:solidFill>
                  <a:srgbClr val="626262"/>
                </a:solidFill>
                <a:latin typeface="Arial MT"/>
                <a:cs typeface="Arial MT"/>
              </a:rPr>
              <a:t>AWS</a:t>
            </a:r>
            <a:r>
              <a:rPr dirty="0" sz="2100" spc="-25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646464"/>
                </a:solidFill>
                <a:latin typeface="Arial MT"/>
                <a:cs typeface="Arial MT"/>
              </a:rPr>
              <a:t>Lambda</a:t>
            </a:r>
            <a:r>
              <a:rPr dirty="0" sz="2100" spc="25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606060"/>
                </a:solidFill>
                <a:latin typeface="Arial MT"/>
                <a:cs typeface="Arial MT"/>
              </a:rPr>
              <a:t>Integration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1570" y="2313163"/>
            <a:ext cx="3461385" cy="119380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 marL="12700" marR="5080" indent="-1270">
              <a:lnSpc>
                <a:spcPct val="96200"/>
              </a:lnSpc>
              <a:spcBef>
                <a:spcPts val="300"/>
              </a:spcBef>
            </a:pPr>
            <a:r>
              <a:rPr dirty="0" sz="1950" spc="-85">
                <a:solidFill>
                  <a:srgbClr val="212121"/>
                </a:solidFill>
                <a:latin typeface="Arial MT"/>
                <a:cs typeface="Arial MT"/>
              </a:rPr>
              <a:t>API</a:t>
            </a:r>
            <a:r>
              <a:rPr dirty="0" sz="1950" spc="-9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85">
                <a:solidFill>
                  <a:srgbClr val="1C1C1C"/>
                </a:solidFill>
                <a:latin typeface="Arial MT"/>
                <a:cs typeface="Arial MT"/>
              </a:rPr>
              <a:t>Gateway</a:t>
            </a:r>
            <a:r>
              <a:rPr dirty="0" sz="1950" spc="1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950" spc="-65">
                <a:solidFill>
                  <a:srgbClr val="1F1F1F"/>
                </a:solidFill>
                <a:latin typeface="Arial MT"/>
                <a:cs typeface="Arial MT"/>
              </a:rPr>
              <a:t>as</a:t>
            </a:r>
            <a:r>
              <a:rPr dirty="0" sz="1950" spc="-7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65">
                <a:solidFill>
                  <a:srgbClr val="212121"/>
                </a:solidFill>
                <a:latin typeface="Arial MT"/>
                <a:cs typeface="Arial MT"/>
              </a:rPr>
              <a:t>Entry</a:t>
            </a:r>
            <a:r>
              <a:rPr dirty="0" sz="195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212121"/>
                </a:solidFill>
                <a:latin typeface="Arial MT"/>
                <a:cs typeface="Arial MT"/>
              </a:rPr>
              <a:t>Point </a:t>
            </a:r>
            <a:r>
              <a:rPr dirty="0" sz="1950" spc="-90">
                <a:solidFill>
                  <a:srgbClr val="1C1C1C"/>
                </a:solidFill>
                <a:latin typeface="Arial MT"/>
                <a:cs typeface="Arial MT"/>
              </a:rPr>
              <a:t>Exposes</a:t>
            </a:r>
            <a:r>
              <a:rPr dirty="0" sz="1950" spc="-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950" spc="-135">
                <a:solidFill>
                  <a:srgbClr val="1F1F1F"/>
                </a:solidFill>
                <a:latin typeface="Arial MT"/>
                <a:cs typeface="Arial MT"/>
              </a:rPr>
              <a:t>RESTfuI</a:t>
            </a:r>
            <a:r>
              <a:rPr dirty="0" sz="19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40">
                <a:solidFill>
                  <a:srgbClr val="1F1F1F"/>
                </a:solidFill>
                <a:latin typeface="Arial MT"/>
                <a:cs typeface="Arial MT"/>
              </a:rPr>
              <a:t>endpoints</a:t>
            </a:r>
            <a:r>
              <a:rPr dirty="0" sz="1950" spc="-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212121"/>
                </a:solidFill>
                <a:latin typeface="Arial MT"/>
                <a:cs typeface="Arial MT"/>
              </a:rPr>
              <a:t>to </a:t>
            </a:r>
            <a:r>
              <a:rPr dirty="0" sz="1950" spc="-60">
                <a:solidFill>
                  <a:srgbClr val="212121"/>
                </a:solidFill>
                <a:latin typeface="Arial MT"/>
                <a:cs typeface="Arial MT"/>
              </a:rPr>
              <a:t>handle</a:t>
            </a:r>
            <a:r>
              <a:rPr dirty="0" sz="1950" spc="-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260">
                <a:solidFill>
                  <a:srgbClr val="212121"/>
                </a:solidFill>
                <a:latin typeface="Arial MT"/>
                <a:cs typeface="Arial MT"/>
              </a:rPr>
              <a:t>CRUD</a:t>
            </a:r>
            <a:r>
              <a:rPr dirty="0" sz="1950" spc="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40">
                <a:solidFill>
                  <a:srgbClr val="1F1F1F"/>
                </a:solidFill>
                <a:latin typeface="Arial MT"/>
                <a:cs typeface="Arial MT"/>
              </a:rPr>
              <a:t>operations</a:t>
            </a:r>
            <a:r>
              <a:rPr dirty="0" sz="1950" spc="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75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dirty="0" sz="1950" spc="-1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45">
                <a:solidFill>
                  <a:srgbClr val="1F1F1F"/>
                </a:solidFill>
                <a:latin typeface="Arial MT"/>
                <a:cs typeface="Arial MT"/>
              </a:rPr>
              <a:t>Task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resources.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88811" y="2313163"/>
            <a:ext cx="3433445" cy="119380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 indent="494665">
              <a:lnSpc>
                <a:spcPct val="98300"/>
              </a:lnSpc>
              <a:spcBef>
                <a:spcPts val="250"/>
              </a:spcBef>
            </a:pPr>
            <a:r>
              <a:rPr dirty="0" sz="1950" spc="-190">
                <a:solidFill>
                  <a:srgbClr val="212121"/>
                </a:solidFill>
                <a:latin typeface="Arial MT"/>
                <a:cs typeface="Arial MT"/>
              </a:rPr>
              <a:t>AWS</a:t>
            </a:r>
            <a:r>
              <a:rPr dirty="0" sz="1950" spc="-70">
                <a:solidFill>
                  <a:srgbClr val="212121"/>
                </a:solidFill>
                <a:latin typeface="Arial MT"/>
                <a:cs typeface="Arial MT"/>
              </a:rPr>
              <a:t> Lambda</a:t>
            </a:r>
            <a:r>
              <a:rPr dirty="0" sz="1950" spc="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dirty="0" sz="195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Logic </a:t>
            </a:r>
            <a:r>
              <a:rPr dirty="0" sz="1950" spc="-110">
                <a:solidFill>
                  <a:srgbClr val="212121"/>
                </a:solidFill>
                <a:latin typeface="Arial MT"/>
                <a:cs typeface="Arial MT"/>
              </a:rPr>
              <a:t>Each</a:t>
            </a:r>
            <a:r>
              <a:rPr dirty="0" sz="1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40">
                <a:solidFill>
                  <a:srgbClr val="1D1D1D"/>
                </a:solidFill>
                <a:latin typeface="Arial MT"/>
                <a:cs typeface="Arial MT"/>
              </a:rPr>
              <a:t>endpoint</a:t>
            </a:r>
            <a:r>
              <a:rPr dirty="0" sz="1950" spc="-5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950" spc="-35">
                <a:solidFill>
                  <a:srgbClr val="1F1F1F"/>
                </a:solidFill>
                <a:latin typeface="Arial MT"/>
                <a:cs typeface="Arial MT"/>
              </a:rPr>
              <a:t>integrates</a:t>
            </a:r>
            <a:r>
              <a:rPr dirty="0" sz="1950" spc="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212121"/>
                </a:solidFill>
                <a:latin typeface="Arial MT"/>
                <a:cs typeface="Arial MT"/>
              </a:rPr>
              <a:t>with</a:t>
            </a:r>
            <a:r>
              <a:rPr dirty="0" sz="1950" spc="-1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50">
                <a:solidFill>
                  <a:srgbClr val="232323"/>
                </a:solidFill>
                <a:latin typeface="Arial MT"/>
                <a:cs typeface="Arial MT"/>
              </a:rPr>
              <a:t>a </a:t>
            </a:r>
            <a:r>
              <a:rPr dirty="0" sz="1950" spc="-55">
                <a:solidFill>
                  <a:srgbClr val="1F1F1F"/>
                </a:solidFill>
                <a:latin typeface="Arial MT"/>
                <a:cs typeface="Arial MT"/>
              </a:rPr>
              <a:t>Lambda</a:t>
            </a:r>
            <a:r>
              <a:rPr dirty="0" sz="1950" spc="-2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212121"/>
                </a:solidFill>
                <a:latin typeface="Arial MT"/>
                <a:cs typeface="Arial MT"/>
              </a:rPr>
              <a:t>function</a:t>
            </a:r>
            <a:r>
              <a:rPr dirty="0" sz="195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30">
                <a:solidFill>
                  <a:srgbClr val="1F1F1F"/>
                </a:solidFill>
                <a:latin typeface="Arial MT"/>
                <a:cs typeface="Arial MT"/>
              </a:rPr>
              <a:t>performing</a:t>
            </a:r>
            <a:r>
              <a:rPr dirty="0" sz="1950" spc="-9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232323"/>
                </a:solidFill>
                <a:latin typeface="Arial MT"/>
                <a:cs typeface="Arial MT"/>
              </a:rPr>
              <a:t>the</a:t>
            </a:r>
            <a:endParaRPr sz="1950">
              <a:latin typeface="Arial MT"/>
              <a:cs typeface="Arial MT"/>
            </a:endParaRPr>
          </a:p>
          <a:p>
            <a:pPr marL="376555">
              <a:lnSpc>
                <a:spcPts val="2150"/>
              </a:lnSpc>
            </a:pPr>
            <a:r>
              <a:rPr dirty="0" sz="1950" spc="-55">
                <a:solidFill>
                  <a:srgbClr val="1F1F1F"/>
                </a:solidFill>
                <a:latin typeface="Arial MT"/>
                <a:cs typeface="Arial MT"/>
              </a:rPr>
              <a:t>relevant</a:t>
            </a:r>
            <a:r>
              <a:rPr dirty="0" sz="1950" spc="-2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80">
                <a:solidFill>
                  <a:srgbClr val="1D1D1D"/>
                </a:solidFill>
                <a:latin typeface="Arial MT"/>
                <a:cs typeface="Arial MT"/>
              </a:rPr>
              <a:t>server-</a:t>
            </a:r>
            <a:r>
              <a:rPr dirty="0" sz="1950" spc="-45">
                <a:solidFill>
                  <a:srgbClr val="1D1D1D"/>
                </a:solidFill>
                <a:latin typeface="Arial MT"/>
                <a:cs typeface="Arial MT"/>
              </a:rPr>
              <a:t>side</a:t>
            </a:r>
            <a:r>
              <a:rPr dirty="0" sz="1950" spc="-6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C1C1C"/>
                </a:solidFill>
                <a:latin typeface="Arial MT"/>
                <a:cs typeface="Arial MT"/>
              </a:rPr>
              <a:t>logic.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204598" y="2272418"/>
            <a:ext cx="3420110" cy="1593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28600" marR="236220">
              <a:lnSpc>
                <a:spcPct val="111100"/>
              </a:lnSpc>
              <a:spcBef>
                <a:spcPts val="100"/>
              </a:spcBef>
            </a:pPr>
            <a:r>
              <a:rPr dirty="0" sz="2100" spc="-165">
                <a:solidFill>
                  <a:srgbClr val="1F1F1F"/>
                </a:solidFill>
                <a:latin typeface="Arial MT"/>
                <a:cs typeface="Arial MT"/>
              </a:rPr>
              <a:t>Secure</a:t>
            </a:r>
            <a:r>
              <a:rPr dirty="0" sz="2100" spc="-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100" spc="-135">
                <a:solidFill>
                  <a:srgbClr val="212121"/>
                </a:solidFill>
                <a:latin typeface="Arial MT"/>
                <a:cs typeface="Arial MT"/>
              </a:rPr>
              <a:t>Access</a:t>
            </a:r>
            <a:r>
              <a:rPr dirty="0" sz="2100" spc="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100" spc="-85">
                <a:solidFill>
                  <a:srgbClr val="1F1F1F"/>
                </a:solidFill>
                <a:latin typeface="Arial MT"/>
                <a:cs typeface="Arial MT"/>
              </a:rPr>
              <a:t>with</a:t>
            </a:r>
            <a:r>
              <a:rPr dirty="0" sz="2100" spc="-12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100" spc="-105">
                <a:solidFill>
                  <a:srgbClr val="1F1F1F"/>
                </a:solidFill>
                <a:latin typeface="Arial MT"/>
                <a:cs typeface="Arial MT"/>
              </a:rPr>
              <a:t>Cognito </a:t>
            </a:r>
            <a:r>
              <a:rPr dirty="0" sz="2100" spc="-20">
                <a:solidFill>
                  <a:srgbClr val="212121"/>
                </a:solidFill>
                <a:latin typeface="Arial MT"/>
                <a:cs typeface="Arial MT"/>
              </a:rPr>
              <a:t>Authorizer</a:t>
            </a:r>
            <a:endParaRPr sz="2100">
              <a:latin typeface="Arial MT"/>
              <a:cs typeface="Arial MT"/>
            </a:endParaRPr>
          </a:p>
          <a:p>
            <a:pPr algn="ctr" marL="12065" marR="5080" indent="8890">
              <a:lnSpc>
                <a:spcPct val="92400"/>
              </a:lnSpc>
              <a:spcBef>
                <a:spcPts val="260"/>
              </a:spcBef>
            </a:pPr>
            <a:r>
              <a:rPr dirty="0" sz="1950" spc="-20">
                <a:solidFill>
                  <a:srgbClr val="1F1F1F"/>
                </a:solidFill>
                <a:latin typeface="Arial MT"/>
                <a:cs typeface="Arial MT"/>
              </a:rPr>
              <a:t>All</a:t>
            </a:r>
            <a:r>
              <a:rPr dirty="0" sz="1950" spc="-114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1D1D1D"/>
                </a:solidFill>
                <a:latin typeface="Arial MT"/>
                <a:cs typeface="Arial MT"/>
              </a:rPr>
              <a:t>routes</a:t>
            </a:r>
            <a:r>
              <a:rPr dirty="0" sz="1950" spc="-11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950" spc="-95">
                <a:solidFill>
                  <a:srgbClr val="1F1F1F"/>
                </a:solidFill>
                <a:latin typeface="Arial MT"/>
                <a:cs typeface="Arial MT"/>
              </a:rPr>
              <a:t>are</a:t>
            </a:r>
            <a:r>
              <a:rPr dirty="0" sz="1950" spc="-8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30">
                <a:solidFill>
                  <a:srgbClr val="1F1F1F"/>
                </a:solidFill>
                <a:latin typeface="Arial MT"/>
                <a:cs typeface="Arial MT"/>
              </a:rPr>
              <a:t>protected</a:t>
            </a:r>
            <a:r>
              <a:rPr dirty="0" sz="1950" spc="-4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30">
                <a:solidFill>
                  <a:srgbClr val="1F1F1F"/>
                </a:solidFill>
                <a:latin typeface="Arial MT"/>
                <a:cs typeface="Arial MT"/>
              </a:rPr>
              <a:t>using</a:t>
            </a:r>
            <a:r>
              <a:rPr dirty="0" sz="1950" spc="-7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50">
                <a:solidFill>
                  <a:srgbClr val="1F1F1F"/>
                </a:solidFill>
                <a:latin typeface="Arial MT"/>
                <a:cs typeface="Arial MT"/>
              </a:rPr>
              <a:t>a </a:t>
            </a:r>
            <a:r>
              <a:rPr dirty="0" sz="1950" spc="-55">
                <a:solidFill>
                  <a:srgbClr val="212121"/>
                </a:solidFill>
                <a:latin typeface="Arial MT"/>
                <a:cs typeface="Arial MT"/>
              </a:rPr>
              <a:t>Cognito</a:t>
            </a:r>
            <a:r>
              <a:rPr dirty="0" sz="1950" spc="-8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85">
                <a:solidFill>
                  <a:srgbClr val="1F1F1F"/>
                </a:solidFill>
                <a:latin typeface="Arial MT"/>
                <a:cs typeface="Arial MT"/>
              </a:rPr>
              <a:t>User</a:t>
            </a:r>
            <a:r>
              <a:rPr dirty="0" sz="1950" spc="-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45">
                <a:solidFill>
                  <a:srgbClr val="1F1F1F"/>
                </a:solidFill>
                <a:latin typeface="Arial MT"/>
                <a:cs typeface="Arial MT"/>
              </a:rPr>
              <a:t>Pool</a:t>
            </a:r>
            <a:r>
              <a:rPr dirty="0" sz="1950" spc="-9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45">
                <a:solidFill>
                  <a:srgbClr val="1F1F1F"/>
                </a:solidFill>
                <a:latin typeface="Arial MT"/>
                <a:cs typeface="Arial MT"/>
              </a:rPr>
              <a:t>Authorizer</a:t>
            </a:r>
            <a:r>
              <a:rPr dirty="0" sz="1950" spc="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212121"/>
                </a:solidFill>
                <a:latin typeface="Arial MT"/>
                <a:cs typeface="Arial MT"/>
              </a:rPr>
              <a:t>for </a:t>
            </a:r>
            <a:r>
              <a:rPr dirty="0" sz="1950" spc="-40">
                <a:solidFill>
                  <a:srgbClr val="1F1F1F"/>
                </a:solidFill>
                <a:latin typeface="Arial MT"/>
                <a:cs typeface="Arial MT"/>
              </a:rPr>
              <a:t>token</a:t>
            </a:r>
            <a:r>
              <a:rPr dirty="0" sz="1950" spc="-6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D1D1D"/>
                </a:solidFill>
                <a:latin typeface="Arial MT"/>
                <a:cs typeface="Arial MT"/>
              </a:rPr>
              <a:t>validation.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804877" y="6345413"/>
            <a:ext cx="13081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25">
                <a:solidFill>
                  <a:srgbClr val="232323"/>
                </a:solidFill>
                <a:latin typeface="Arial MT"/>
                <a:cs typeface="Arial MT"/>
              </a:rPr>
              <a:t>1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50" y="1873250"/>
            <a:ext cx="285750" cy="5715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2165350" y="1955800"/>
            <a:ext cx="285750" cy="254000"/>
            <a:chOff x="2165350" y="1955800"/>
            <a:chExt cx="285750" cy="2540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5350" y="1955800"/>
              <a:ext cx="285750" cy="889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5350" y="2057400"/>
              <a:ext cx="285750" cy="152400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5350" y="1873250"/>
            <a:ext cx="285750" cy="3365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110"/>
              </a:spcBef>
            </a:pPr>
            <a:r>
              <a:rPr dirty="0" sz="3050" spc="-130"/>
              <a:t>Data</a:t>
            </a:r>
            <a:r>
              <a:rPr dirty="0" sz="3050" spc="-80"/>
              <a:t> </a:t>
            </a:r>
            <a:r>
              <a:rPr dirty="0" sz="3050" spc="-90"/>
              <a:t>Storage</a:t>
            </a:r>
            <a:r>
              <a:rPr dirty="0" sz="3050" spc="-60"/>
              <a:t> Architecture</a:t>
            </a:r>
            <a:endParaRPr sz="3050"/>
          </a:p>
        </p:txBody>
      </p:sp>
      <p:sp>
        <p:nvSpPr>
          <p:cNvPr id="8" name="object 8" descr=""/>
          <p:cNvSpPr txBox="1"/>
          <p:nvPr/>
        </p:nvSpPr>
        <p:spPr>
          <a:xfrm>
            <a:off x="552670" y="896937"/>
            <a:ext cx="491934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30">
                <a:solidFill>
                  <a:srgbClr val="626262"/>
                </a:solidFill>
                <a:latin typeface="Arial MT"/>
                <a:cs typeface="Arial MT"/>
              </a:rPr>
              <a:t>Scalable</a:t>
            </a:r>
            <a:r>
              <a:rPr dirty="0" sz="2150" spc="-5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 spc="-30">
                <a:solidFill>
                  <a:srgbClr val="626262"/>
                </a:solidFill>
                <a:latin typeface="Arial MT"/>
                <a:cs typeface="Arial MT"/>
              </a:rPr>
              <a:t>Storage</a:t>
            </a:r>
            <a:r>
              <a:rPr dirty="0" sz="2150" spc="-45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626262"/>
                </a:solidFill>
                <a:latin typeface="Arial MT"/>
                <a:cs typeface="Arial MT"/>
              </a:rPr>
              <a:t>with</a:t>
            </a:r>
            <a:r>
              <a:rPr dirty="0" sz="2150" spc="-15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 spc="-60">
                <a:solidFill>
                  <a:srgbClr val="626262"/>
                </a:solidFill>
                <a:latin typeface="Arial MT"/>
                <a:cs typeface="Arial MT"/>
              </a:rPr>
              <a:t>DynamoDB</a:t>
            </a:r>
            <a:r>
              <a:rPr dirty="0" sz="2150" spc="5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 spc="-20">
                <a:solidFill>
                  <a:srgbClr val="646464"/>
                </a:solidFill>
                <a:latin typeface="Arial MT"/>
                <a:cs typeface="Arial MT"/>
              </a:rPr>
              <a:t>and</a:t>
            </a:r>
            <a:r>
              <a:rPr dirty="0" sz="2150" spc="-13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606060"/>
                </a:solidFill>
                <a:latin typeface="Arial MT"/>
                <a:cs typeface="Arial MT"/>
              </a:rPr>
              <a:t>S3</a:t>
            </a:r>
            <a:endParaRPr sz="2150">
              <a:latin typeface="Arial MT"/>
              <a:cs typeface="Arial MT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642956" y="1925922"/>
          <a:ext cx="11066780" cy="1526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1090"/>
                <a:gridCol w="3634740"/>
                <a:gridCol w="3712845"/>
              </a:tblGrid>
              <a:tr h="33464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08610">
                        <a:lnSpc>
                          <a:spcPts val="2150"/>
                        </a:lnSpc>
                      </a:pPr>
                      <a:r>
                        <a:rPr dirty="0" sz="1950" spc="-25">
                          <a:solidFill>
                            <a:srgbClr val="4180F6"/>
                          </a:solidFill>
                          <a:latin typeface="Arial MT"/>
                          <a:cs typeface="Arial MT"/>
                        </a:rPr>
                        <a:t>@”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52425">
                <a:tc>
                  <a:txBody>
                    <a:bodyPr/>
                    <a:lstStyle/>
                    <a:p>
                      <a:pPr algn="ctr" marR="3117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950" spc="-12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DynamoDB</a:t>
                      </a:r>
                      <a:r>
                        <a:rPr dirty="0" sz="195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7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r>
                        <a:rPr dirty="0" sz="1950" spc="-2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950" spc="-5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Tasks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95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S3</a:t>
                      </a:r>
                      <a:r>
                        <a:rPr dirty="0" sz="1950" spc="-5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5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Bucket</a:t>
                      </a:r>
                      <a:r>
                        <a:rPr dirty="0" sz="195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for </a:t>
                      </a:r>
                      <a:r>
                        <a:rPr dirty="0" sz="1950" spc="-1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Ahachments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 marL="2914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950" spc="-90">
                          <a:solidFill>
                            <a:srgbClr val="232323"/>
                          </a:solidFill>
                          <a:latin typeface="Arial MT"/>
                          <a:cs typeface="Arial MT"/>
                        </a:rPr>
                        <a:t>EOicient</a:t>
                      </a:r>
                      <a:r>
                        <a:rPr dirty="0" sz="1950" spc="55">
                          <a:solidFill>
                            <a:srgbClr val="23232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5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950" spc="-11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70" b="1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Cost-</a:t>
                      </a:r>
                      <a:r>
                        <a:rPr dirty="0" sz="1950" spc="-10" b="1">
                          <a:solidFill>
                            <a:srgbClr val="1F1F1F"/>
                          </a:solidFill>
                          <a:latin typeface="Arial"/>
                          <a:cs typeface="Arial"/>
                        </a:rPr>
                        <a:t>Elective</a:t>
                      </a:r>
                      <a:endParaRPr sz="1950">
                        <a:latin typeface="Arial"/>
                        <a:cs typeface="Arial"/>
                      </a:endParaRPr>
                    </a:p>
                  </a:txBody>
                  <a:tcPr marL="0" marR="0" marB="0" marT="34925"/>
                </a:tc>
              </a:tr>
              <a:tr h="292100">
                <a:tc>
                  <a:txBody>
                    <a:bodyPr/>
                    <a:lstStyle/>
                    <a:p>
                      <a:pPr algn="ctr" marR="321945">
                        <a:lnSpc>
                          <a:spcPts val="2200"/>
                        </a:lnSpc>
                      </a:pPr>
                      <a:r>
                        <a:rPr dirty="0" sz="1950" spc="-7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Stores</a:t>
                      </a:r>
                      <a:r>
                        <a:rPr dirty="0" sz="1950" spc="-6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task</a:t>
                      </a:r>
                      <a:r>
                        <a:rPr dirty="0" sz="1950" spc="-12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3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metadata</a:t>
                      </a:r>
                      <a:r>
                        <a:rPr dirty="0" sz="195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including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8575">
                        <a:lnSpc>
                          <a:spcPts val="2200"/>
                        </a:lnSpc>
                      </a:pPr>
                      <a:r>
                        <a:rPr dirty="0" sz="1950" spc="-5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Handles </a:t>
                      </a:r>
                      <a:r>
                        <a:rPr dirty="0" sz="195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file</a:t>
                      </a:r>
                      <a:r>
                        <a:rPr dirty="0" sz="1950" spc="-13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35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uploads</a:t>
                      </a:r>
                      <a:r>
                        <a:rPr dirty="0" sz="1950" spc="-85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2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09880">
                        <a:lnSpc>
                          <a:spcPts val="2200"/>
                        </a:lnSpc>
                      </a:pPr>
                      <a:r>
                        <a:rPr dirty="0" sz="1950" spc="-7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Combines</a:t>
                      </a:r>
                      <a:r>
                        <a:rPr dirty="0" sz="1950" spc="9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4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high-</a:t>
                      </a:r>
                      <a:r>
                        <a:rPr dirty="0" sz="1950" spc="-5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throughput,</a:t>
                      </a:r>
                      <a:r>
                        <a:rPr dirty="0" sz="1950" spc="-17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2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low-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3050">
                <a:tc>
                  <a:txBody>
                    <a:bodyPr/>
                    <a:lstStyle/>
                    <a:p>
                      <a:pPr algn="ctr" marR="306070">
                        <a:lnSpc>
                          <a:spcPts val="2050"/>
                        </a:lnSpc>
                      </a:pPr>
                      <a:r>
                        <a:rPr dirty="0" sz="1950" spc="-2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title,</a:t>
                      </a:r>
                      <a:r>
                        <a:rPr dirty="0" sz="1950" spc="-114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4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description,</a:t>
                      </a:r>
                      <a:r>
                        <a:rPr dirty="0" sz="195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7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due</a:t>
                      </a:r>
                      <a:r>
                        <a:rPr dirty="0" sz="1950" spc="-75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6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date,</a:t>
                      </a:r>
                      <a:r>
                        <a:rPr dirty="0" sz="1950" spc="-10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2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2050"/>
                        </a:lnSpc>
                      </a:pPr>
                      <a:r>
                        <a:rPr dirty="0" sz="1950" spc="-3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downloads</a:t>
                      </a:r>
                      <a:r>
                        <a:rPr dirty="0" sz="1950" spc="-4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3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950" spc="-10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8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pre-</a:t>
                      </a:r>
                      <a:r>
                        <a:rPr dirty="0" sz="195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signed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5275">
                        <a:lnSpc>
                          <a:spcPts val="2050"/>
                        </a:lnSpc>
                      </a:pPr>
                      <a:r>
                        <a:rPr dirty="0" sz="1950" spc="-4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latency</a:t>
                      </a:r>
                      <a:r>
                        <a:rPr dirty="0" sz="1950" spc="-9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21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DB</a:t>
                      </a:r>
                      <a:r>
                        <a:rPr dirty="0" sz="1950" spc="3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950" spc="-10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4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scalable</a:t>
                      </a:r>
                      <a:r>
                        <a:rPr dirty="0" sz="1950" spc="-4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1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object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4320">
                <a:tc>
                  <a:txBody>
                    <a:bodyPr/>
                    <a:lstStyle/>
                    <a:p>
                      <a:pPr algn="ctr" marR="318770">
                        <a:lnSpc>
                          <a:spcPts val="2060"/>
                        </a:lnSpc>
                      </a:pPr>
                      <a:r>
                        <a:rPr dirty="0" sz="195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status</a:t>
                      </a:r>
                      <a:r>
                        <a:rPr dirty="0" sz="1950" spc="-7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>
                          <a:solidFill>
                            <a:srgbClr val="232323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950" spc="-100">
                          <a:solidFill>
                            <a:srgbClr val="23232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12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950" spc="-4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15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NoSQL</a:t>
                      </a:r>
                      <a:r>
                        <a:rPr dirty="0" sz="1950" spc="2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schema.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7145">
                        <a:lnSpc>
                          <a:spcPts val="2060"/>
                        </a:lnSpc>
                      </a:pPr>
                      <a:r>
                        <a:rPr dirty="0" sz="1950" spc="-16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URLs</a:t>
                      </a:r>
                      <a:r>
                        <a:rPr dirty="0" sz="1950" spc="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950" spc="-6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65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secure</a:t>
                      </a:r>
                      <a:r>
                        <a:rPr dirty="0" sz="1950" spc="-5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1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access.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94005">
                        <a:lnSpc>
                          <a:spcPts val="2060"/>
                        </a:lnSpc>
                      </a:pPr>
                      <a:r>
                        <a:rPr dirty="0" sz="195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storage.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11825110" y="6307137"/>
            <a:ext cx="121285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50">
                <a:solidFill>
                  <a:srgbClr val="212121"/>
                </a:solidFill>
                <a:latin typeface="Arial MT"/>
                <a:cs typeface="Arial MT"/>
              </a:rPr>
              <a:t>2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6300" y="1892300"/>
            <a:ext cx="323850" cy="323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10"/>
              </a:spcBef>
            </a:pPr>
            <a:r>
              <a:rPr dirty="0" spc="-25"/>
              <a:t>Messaging</a:t>
            </a:r>
            <a:r>
              <a:rPr dirty="0" spc="-140"/>
              <a:t> </a:t>
            </a:r>
            <a:r>
              <a:rPr dirty="0" spc="-160"/>
              <a:t>&amp;</a:t>
            </a:r>
            <a:r>
              <a:rPr dirty="0" spc="-145"/>
              <a:t> </a:t>
            </a:r>
            <a:r>
              <a:rPr dirty="0" spc="-125"/>
              <a:t>Event</a:t>
            </a:r>
            <a:r>
              <a:rPr dirty="0" spc="-65"/>
              <a:t> </a:t>
            </a:r>
            <a:r>
              <a:rPr dirty="0" spc="-10"/>
              <a:t>Handling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49661" y="909637"/>
            <a:ext cx="5935345" cy="358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25">
                <a:solidFill>
                  <a:srgbClr val="626262"/>
                </a:solidFill>
                <a:latin typeface="Arial MT"/>
                <a:cs typeface="Arial MT"/>
              </a:rPr>
              <a:t>Using</a:t>
            </a:r>
            <a:r>
              <a:rPr dirty="0" sz="2150" spc="-35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 spc="-150">
                <a:solidFill>
                  <a:srgbClr val="5D5D5D"/>
                </a:solidFill>
                <a:latin typeface="Arial MT"/>
                <a:cs typeface="Arial MT"/>
              </a:rPr>
              <a:t>SNS</a:t>
            </a:r>
            <a:r>
              <a:rPr dirty="0" sz="2150" spc="5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2150" spc="-20">
                <a:solidFill>
                  <a:srgbClr val="626262"/>
                </a:solidFill>
                <a:latin typeface="Arial MT"/>
                <a:cs typeface="Arial MT"/>
              </a:rPr>
              <a:t>and</a:t>
            </a:r>
            <a:r>
              <a:rPr dirty="0" sz="2150" spc="-6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 spc="-220">
                <a:solidFill>
                  <a:srgbClr val="646464"/>
                </a:solidFill>
                <a:latin typeface="Arial MT"/>
                <a:cs typeface="Arial MT"/>
              </a:rPr>
              <a:t>SQS</a:t>
            </a:r>
            <a:r>
              <a:rPr dirty="0" sz="2150" spc="6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dirty="0" sz="2150" spc="-2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606060"/>
                </a:solidFill>
                <a:latin typeface="Arial MT"/>
                <a:cs typeface="Arial MT"/>
              </a:rPr>
              <a:t>Notifications</a:t>
            </a:r>
            <a:r>
              <a:rPr dirty="0" sz="2150" spc="15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646464"/>
                </a:solidFill>
                <a:latin typeface="Arial MT"/>
                <a:cs typeface="Arial MT"/>
              </a:rPr>
              <a:t>and</a:t>
            </a:r>
            <a:r>
              <a:rPr dirty="0" sz="2150" spc="-55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606060"/>
                </a:solidFill>
                <a:latin typeface="Arial MT"/>
                <a:cs typeface="Arial MT"/>
              </a:rPr>
              <a:t>Logging</a:t>
            </a:r>
            <a:endParaRPr sz="215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45231" y="2332322"/>
          <a:ext cx="11129645" cy="1129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6320"/>
                <a:gridCol w="3735070"/>
                <a:gridCol w="3741420"/>
              </a:tblGrid>
              <a:tr h="295910">
                <a:tc>
                  <a:txBody>
                    <a:bodyPr/>
                    <a:lstStyle/>
                    <a:p>
                      <a:pPr algn="ctr" marR="272415">
                        <a:lnSpc>
                          <a:spcPts val="2150"/>
                        </a:lnSpc>
                      </a:pPr>
                      <a:r>
                        <a:rPr dirty="0" sz="1950" spc="-14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SNS</a:t>
                      </a:r>
                      <a:r>
                        <a:rPr dirty="0" sz="1950" spc="-6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>
                          <a:solidFill>
                            <a:srgbClr val="232323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950" spc="-85">
                          <a:solidFill>
                            <a:srgbClr val="23232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8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Event</a:t>
                      </a:r>
                      <a:r>
                        <a:rPr dirty="0" sz="195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1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Broadcasting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0165">
                        <a:lnSpc>
                          <a:spcPts val="2150"/>
                        </a:lnSpc>
                      </a:pPr>
                      <a:r>
                        <a:rPr dirty="0" sz="1950" spc="-215">
                          <a:solidFill>
                            <a:srgbClr val="232323"/>
                          </a:solidFill>
                          <a:latin typeface="Arial MT"/>
                          <a:cs typeface="Arial MT"/>
                        </a:rPr>
                        <a:t>SQS</a:t>
                      </a:r>
                      <a:r>
                        <a:rPr dirty="0" sz="1950" spc="-25">
                          <a:solidFill>
                            <a:srgbClr val="23232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>
                          <a:solidFill>
                            <a:srgbClr val="232323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950" spc="-35">
                          <a:solidFill>
                            <a:srgbClr val="232323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7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Reliable</a:t>
                      </a:r>
                      <a:r>
                        <a:rPr dirty="0" sz="1950" spc="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5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Queuing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00">
                        <a:lnSpc>
                          <a:spcPts val="2150"/>
                        </a:lnSpc>
                      </a:pPr>
                      <a:r>
                        <a:rPr dirty="0" sz="1950" spc="-5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Extensible </a:t>
                      </a:r>
                      <a:r>
                        <a:rPr dirty="0" sz="195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Architecture</a:t>
                      </a:r>
                      <a:endParaRPr sz="19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90830">
                <a:tc>
                  <a:txBody>
                    <a:bodyPr/>
                    <a:lstStyle/>
                    <a:p>
                      <a:pPr algn="ctr" marR="244475">
                        <a:lnSpc>
                          <a:spcPts val="2195"/>
                        </a:lnSpc>
                      </a:pPr>
                      <a:r>
                        <a:rPr dirty="0" sz="1900" spc="-30">
                          <a:solidFill>
                            <a:srgbClr val="1D1D1D"/>
                          </a:solidFill>
                          <a:latin typeface="Arial MT"/>
                          <a:cs typeface="Arial MT"/>
                        </a:rPr>
                        <a:t>Publishes</a:t>
                      </a:r>
                      <a:r>
                        <a:rPr dirty="0" sz="1900" spc="50">
                          <a:solidFill>
                            <a:srgbClr val="1D1D1D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notifications</a:t>
                      </a:r>
                      <a:r>
                        <a:rPr dirty="0" sz="1900" spc="10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900" spc="-1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 spc="-2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task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6515">
                        <a:lnSpc>
                          <a:spcPts val="2195"/>
                        </a:lnSpc>
                      </a:pPr>
                      <a:r>
                        <a:rPr dirty="0" sz="1900" spc="-6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Receives</a:t>
                      </a:r>
                      <a:r>
                        <a:rPr dirty="0" sz="1900" spc="-7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 spc="-3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900" spc="-10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stores</a:t>
                      </a:r>
                      <a:r>
                        <a:rPr dirty="0" sz="1900" spc="-10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 spc="-2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events</a:t>
                      </a:r>
                      <a:r>
                        <a:rPr dirty="0" sz="1900" spc="-6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 spc="-2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8755">
                        <a:lnSpc>
                          <a:spcPts val="2195"/>
                        </a:lnSpc>
                      </a:pPr>
                      <a:r>
                        <a:rPr dirty="0" sz="190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Suppons</a:t>
                      </a:r>
                      <a:r>
                        <a:rPr dirty="0" sz="1900" spc="-3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audit</a:t>
                      </a:r>
                      <a:r>
                        <a:rPr dirty="0" sz="1900" spc="-6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 spc="-25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logging,</a:t>
                      </a:r>
                      <a:r>
                        <a:rPr dirty="0" sz="1900" spc="-9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 spc="-1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analytics,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75590">
                <a:tc>
                  <a:txBody>
                    <a:bodyPr/>
                    <a:lstStyle/>
                    <a:p>
                      <a:pPr algn="ctr" marR="251460">
                        <a:lnSpc>
                          <a:spcPts val="2070"/>
                        </a:lnSpc>
                      </a:pPr>
                      <a:r>
                        <a:rPr dirty="0" sz="1900" spc="-3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events</a:t>
                      </a:r>
                      <a:r>
                        <a:rPr dirty="0" sz="1900" spc="-10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like</a:t>
                      </a:r>
                      <a:r>
                        <a:rPr dirty="0" sz="1900" spc="-13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creation</a:t>
                      </a:r>
                      <a:r>
                        <a:rPr dirty="0" sz="1900" spc="-8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900" spc="-105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deletion.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180">
                        <a:lnSpc>
                          <a:spcPts val="2070"/>
                        </a:lnSpc>
                      </a:pPr>
                      <a:r>
                        <a:rPr dirty="0" sz="190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processing</a:t>
                      </a:r>
                      <a:r>
                        <a:rPr dirty="0" sz="1900" spc="-8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 spc="-2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dirty="0" sz="1900" spc="-1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 spc="-1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downstream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1135">
                        <a:lnSpc>
                          <a:spcPts val="2070"/>
                        </a:lnSpc>
                      </a:pPr>
                      <a:r>
                        <a:rPr dirty="0" sz="1900" spc="-30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900" spc="-95">
                          <a:solidFill>
                            <a:srgbClr val="21212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 spc="-2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third-</a:t>
                      </a:r>
                      <a:r>
                        <a:rPr dirty="0" sz="190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party</a:t>
                      </a:r>
                      <a:r>
                        <a:rPr dirty="0" sz="1900" spc="-2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900" spc="-10">
                          <a:solidFill>
                            <a:srgbClr val="1C1C1C"/>
                          </a:solidFill>
                          <a:latin typeface="Arial MT"/>
                          <a:cs typeface="Arial MT"/>
                        </a:rPr>
                        <a:t>integrations.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3815">
                        <a:lnSpc>
                          <a:spcPts val="2000"/>
                        </a:lnSpc>
                      </a:pPr>
                      <a:r>
                        <a:rPr dirty="0" sz="1850" spc="-10">
                          <a:solidFill>
                            <a:srgbClr val="1F1F1F"/>
                          </a:solidFill>
                          <a:latin typeface="Arial MT"/>
                          <a:cs typeface="Arial MT"/>
                        </a:rPr>
                        <a:t>systems.</a:t>
                      </a:r>
                      <a:endParaRPr sz="18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1822789" y="6313663"/>
            <a:ext cx="11430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50">
                <a:solidFill>
                  <a:srgbClr val="232323"/>
                </a:solidFill>
                <a:latin typeface="Arial MT"/>
                <a:cs typeface="Arial MT"/>
              </a:rPr>
              <a:t>3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10"/>
              </a:spcBef>
            </a:pPr>
            <a:r>
              <a:rPr dirty="0" sz="3100" spc="-140"/>
              <a:t>Client-</a:t>
            </a:r>
            <a:r>
              <a:rPr dirty="0" sz="3100" spc="-90"/>
              <a:t>Side</a:t>
            </a:r>
            <a:r>
              <a:rPr dirty="0" sz="3100" spc="-75"/>
              <a:t> </a:t>
            </a:r>
            <a:r>
              <a:rPr dirty="0" sz="3100" spc="-60"/>
              <a:t>Application</a:t>
            </a:r>
            <a:endParaRPr sz="3100"/>
          </a:p>
        </p:txBody>
      </p:sp>
      <p:sp>
        <p:nvSpPr>
          <p:cNvPr id="3" name="object 3" descr=""/>
          <p:cNvSpPr txBox="1"/>
          <p:nvPr/>
        </p:nvSpPr>
        <p:spPr>
          <a:xfrm>
            <a:off x="550146" y="931686"/>
            <a:ext cx="4350385" cy="3517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00" spc="-10">
                <a:solidFill>
                  <a:srgbClr val="626262"/>
                </a:solidFill>
                <a:latin typeface="Arial MT"/>
                <a:cs typeface="Arial MT"/>
              </a:rPr>
              <a:t>React</a:t>
            </a:r>
            <a:r>
              <a:rPr dirty="0" sz="2100" spc="-8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00" spc="-155">
                <a:solidFill>
                  <a:srgbClr val="646464"/>
                </a:solidFill>
                <a:latin typeface="Arial MT"/>
                <a:cs typeface="Arial MT"/>
              </a:rPr>
              <a:t>SPA</a:t>
            </a:r>
            <a:r>
              <a:rPr dirty="0" sz="2100" spc="5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646464"/>
                </a:solidFill>
                <a:latin typeface="Arial MT"/>
                <a:cs typeface="Arial MT"/>
              </a:rPr>
              <a:t>Powered</a:t>
            </a:r>
            <a:r>
              <a:rPr dirty="0" sz="2100" spc="2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2100">
                <a:solidFill>
                  <a:srgbClr val="626262"/>
                </a:solidFill>
                <a:latin typeface="Arial MT"/>
                <a:cs typeface="Arial MT"/>
              </a:rPr>
              <a:t>by</a:t>
            </a:r>
            <a:r>
              <a:rPr dirty="0" sz="2100" spc="-85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00" spc="-130">
                <a:solidFill>
                  <a:srgbClr val="646464"/>
                </a:solidFill>
                <a:latin typeface="Arial MT"/>
                <a:cs typeface="Arial MT"/>
              </a:rPr>
              <a:t>AWS</a:t>
            </a:r>
            <a:r>
              <a:rPr dirty="0" sz="2100" spc="-15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626262"/>
                </a:solidFill>
                <a:latin typeface="Arial MT"/>
                <a:cs typeface="Arial MT"/>
              </a:rPr>
              <a:t>Amplify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8514" y="2297288"/>
            <a:ext cx="2938780" cy="92392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algn="ctr" marL="12065" marR="5080" indent="-635">
              <a:lnSpc>
                <a:spcPct val="98300"/>
              </a:lnSpc>
              <a:spcBef>
                <a:spcPts val="275"/>
              </a:spcBef>
            </a:pPr>
            <a:r>
              <a:rPr dirty="0" sz="1950" spc="-50">
                <a:solidFill>
                  <a:srgbClr val="212121"/>
                </a:solidFill>
                <a:latin typeface="Arial MT"/>
                <a:cs typeface="Arial MT"/>
              </a:rPr>
              <a:t>Single</a:t>
            </a:r>
            <a:r>
              <a:rPr dirty="0" sz="1950" spc="-5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90">
                <a:solidFill>
                  <a:srgbClr val="212121"/>
                </a:solidFill>
                <a:latin typeface="Arial MT"/>
                <a:cs typeface="Arial MT"/>
              </a:rPr>
              <a:t>Page</a:t>
            </a:r>
            <a:r>
              <a:rPr dirty="0" sz="1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Application </a:t>
            </a:r>
            <a:r>
              <a:rPr dirty="0" sz="1950" spc="-20">
                <a:solidFill>
                  <a:srgbClr val="1F1F1F"/>
                </a:solidFill>
                <a:latin typeface="Arial MT"/>
                <a:cs typeface="Arial MT"/>
              </a:rPr>
              <a:t>Built</a:t>
            </a:r>
            <a:r>
              <a:rPr dirty="0" sz="1950" spc="-6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1C1C1C"/>
                </a:solidFill>
                <a:latin typeface="Arial MT"/>
                <a:cs typeface="Arial MT"/>
              </a:rPr>
              <a:t>with</a:t>
            </a:r>
            <a:r>
              <a:rPr dirty="0" sz="1950" spc="-12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950" spc="-85">
                <a:solidFill>
                  <a:srgbClr val="212121"/>
                </a:solidFill>
                <a:latin typeface="Arial MT"/>
                <a:cs typeface="Arial MT"/>
              </a:rPr>
              <a:t>React</a:t>
            </a:r>
            <a:r>
              <a:rPr dirty="0" sz="195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232323"/>
                </a:solidFill>
                <a:latin typeface="Arial MT"/>
                <a:cs typeface="Arial MT"/>
              </a:rPr>
              <a:t>for</a:t>
            </a:r>
            <a:r>
              <a:rPr dirty="0" sz="1950" spc="-7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fast, </a:t>
            </a:r>
            <a:r>
              <a:rPr dirty="0" sz="1950" spc="-55">
                <a:solidFill>
                  <a:srgbClr val="1C1C1C"/>
                </a:solidFill>
                <a:latin typeface="Arial MT"/>
                <a:cs typeface="Arial MT"/>
              </a:rPr>
              <a:t>responsive</a:t>
            </a:r>
            <a:r>
              <a:rPr dirty="0" sz="1950" spc="-2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950" spc="-50">
                <a:solidFill>
                  <a:srgbClr val="212121"/>
                </a:solidFill>
                <a:latin typeface="Arial MT"/>
                <a:cs typeface="Arial MT"/>
              </a:rPr>
              <a:t>user</a:t>
            </a:r>
            <a:r>
              <a:rPr dirty="0" sz="1950" spc="-8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70">
                <a:solidFill>
                  <a:srgbClr val="1F1F1F"/>
                </a:solidFill>
                <a:latin typeface="Arial MT"/>
                <a:cs typeface="Arial MT"/>
              </a:rPr>
              <a:t>experience.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566013" y="1842135"/>
            <a:ext cx="3110865" cy="165481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dirty="0" sz="2050" spc="-25">
                <a:solidFill>
                  <a:srgbClr val="3F82F7"/>
                </a:solidFill>
                <a:latin typeface="Arial MT"/>
                <a:cs typeface="Arial MT"/>
              </a:rPr>
              <a:t>Og</a:t>
            </a:r>
            <a:endParaRPr sz="2050">
              <a:latin typeface="Arial MT"/>
              <a:cs typeface="Arial MT"/>
            </a:endParaRPr>
          </a:p>
          <a:p>
            <a:pPr algn="ctr" marL="12700" marR="5080">
              <a:lnSpc>
                <a:spcPct val="91700"/>
              </a:lnSpc>
              <a:spcBef>
                <a:spcPts val="810"/>
              </a:spcBef>
            </a:pPr>
            <a:r>
              <a:rPr dirty="0" sz="1950" spc="-40">
                <a:solidFill>
                  <a:srgbClr val="1F1F1F"/>
                </a:solidFill>
                <a:latin typeface="Arial MT"/>
                <a:cs typeface="Arial MT"/>
              </a:rPr>
              <a:t>Amplify-Managed</a:t>
            </a:r>
            <a:r>
              <a:rPr dirty="0" sz="1950" spc="-4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35">
                <a:solidFill>
                  <a:srgbClr val="212121"/>
                </a:solidFill>
                <a:latin typeface="Arial MT"/>
                <a:cs typeface="Arial MT"/>
              </a:rPr>
              <a:t>Auth</a:t>
            </a:r>
            <a:r>
              <a:rPr dirty="0" sz="1950" spc="-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65">
                <a:solidFill>
                  <a:srgbClr val="232323"/>
                </a:solidFill>
                <a:latin typeface="Arial MT"/>
                <a:cs typeface="Arial MT"/>
              </a:rPr>
              <a:t>&amp;</a:t>
            </a:r>
            <a:r>
              <a:rPr dirty="0" sz="1950" spc="-8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212121"/>
                </a:solidFill>
                <a:latin typeface="Arial MT"/>
                <a:cs typeface="Arial MT"/>
              </a:rPr>
              <a:t>API </a:t>
            </a:r>
            <a:r>
              <a:rPr dirty="0" sz="2050" spc="-114">
                <a:solidFill>
                  <a:srgbClr val="1F1F1F"/>
                </a:solidFill>
                <a:latin typeface="Arial MT"/>
                <a:cs typeface="Arial MT"/>
              </a:rPr>
              <a:t>Handles</a:t>
            </a:r>
            <a:r>
              <a:rPr dirty="0" sz="2050" spc="7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75">
                <a:solidFill>
                  <a:srgbClr val="1C1C1C"/>
                </a:solidFill>
                <a:latin typeface="Arial MT"/>
                <a:cs typeface="Arial MT"/>
              </a:rPr>
              <a:t>authentication</a:t>
            </a:r>
            <a:r>
              <a:rPr dirty="0" sz="2050" spc="-14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050" spc="-25">
                <a:solidFill>
                  <a:srgbClr val="1F1F1F"/>
                </a:solidFill>
                <a:latin typeface="Arial MT"/>
                <a:cs typeface="Arial MT"/>
              </a:rPr>
              <a:t>and </a:t>
            </a:r>
            <a:r>
              <a:rPr dirty="0" sz="2050" spc="-120">
                <a:solidFill>
                  <a:srgbClr val="1F1F1F"/>
                </a:solidFill>
                <a:latin typeface="Arial MT"/>
                <a:cs typeface="Arial MT"/>
              </a:rPr>
              <a:t>backend</a:t>
            </a:r>
            <a:r>
              <a:rPr dirty="0" sz="2050" spc="-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10">
                <a:solidFill>
                  <a:srgbClr val="212121"/>
                </a:solidFill>
                <a:latin typeface="Arial MT"/>
                <a:cs typeface="Arial MT"/>
              </a:rPr>
              <a:t>communication </a:t>
            </a:r>
            <a:r>
              <a:rPr dirty="0" sz="2050" spc="-20">
                <a:solidFill>
                  <a:srgbClr val="1C1C1C"/>
                </a:solidFill>
                <a:latin typeface="Arial MT"/>
                <a:cs typeface="Arial MT"/>
              </a:rPr>
              <a:t>securely.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79362" y="1842135"/>
            <a:ext cx="3463290" cy="165481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ctr" marR="61594">
              <a:lnSpc>
                <a:spcPct val="100000"/>
              </a:lnSpc>
              <a:spcBef>
                <a:spcPts val="745"/>
              </a:spcBef>
            </a:pPr>
            <a:r>
              <a:rPr dirty="0" sz="2050" spc="-25">
                <a:solidFill>
                  <a:srgbClr val="3F82F6"/>
                </a:solidFill>
                <a:latin typeface="Arial MT"/>
                <a:cs typeface="Arial MT"/>
              </a:rPr>
              <a:t>:'c</a:t>
            </a:r>
            <a:endParaRPr sz="2050">
              <a:latin typeface="Arial MT"/>
              <a:cs typeface="Arial MT"/>
            </a:endParaRPr>
          </a:p>
          <a:p>
            <a:pPr algn="ctr" marL="12065" marR="5080">
              <a:lnSpc>
                <a:spcPct val="91700"/>
              </a:lnSpc>
              <a:spcBef>
                <a:spcPts val="810"/>
              </a:spcBef>
            </a:pPr>
            <a:r>
              <a:rPr dirty="0" sz="1950" spc="-80">
                <a:solidFill>
                  <a:srgbClr val="212121"/>
                </a:solidFill>
                <a:latin typeface="Arial MT"/>
                <a:cs typeface="Arial MT"/>
              </a:rPr>
              <a:t>Task</a:t>
            </a:r>
            <a:r>
              <a:rPr dirty="0" sz="1950" spc="-9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65">
                <a:solidFill>
                  <a:srgbClr val="212121"/>
                </a:solidFill>
                <a:latin typeface="Arial MT"/>
                <a:cs typeface="Arial MT"/>
              </a:rPr>
              <a:t>&amp;</a:t>
            </a:r>
            <a:r>
              <a:rPr dirty="0" sz="195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30">
                <a:solidFill>
                  <a:srgbClr val="1F1F1F"/>
                </a:solidFill>
                <a:latin typeface="Arial MT"/>
                <a:cs typeface="Arial MT"/>
              </a:rPr>
              <a:t>Ahachment</a:t>
            </a:r>
            <a:r>
              <a:rPr dirty="0" sz="1950" spc="-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60">
                <a:solidFill>
                  <a:srgbClr val="1C1C1C"/>
                </a:solidFill>
                <a:latin typeface="Arial MT"/>
                <a:cs typeface="Arial MT"/>
              </a:rPr>
              <a:t>Management </a:t>
            </a:r>
            <a:r>
              <a:rPr dirty="0" sz="2050" spc="-95">
                <a:solidFill>
                  <a:srgbClr val="212121"/>
                </a:solidFill>
                <a:latin typeface="Arial MT"/>
                <a:cs typeface="Arial MT"/>
              </a:rPr>
              <a:t>Includes</a:t>
            </a:r>
            <a:r>
              <a:rPr dirty="0" sz="20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165">
                <a:solidFill>
                  <a:srgbClr val="1D1D1D"/>
                </a:solidFill>
                <a:latin typeface="Arial MT"/>
                <a:cs typeface="Arial MT"/>
              </a:rPr>
              <a:t>UI</a:t>
            </a:r>
            <a:r>
              <a:rPr dirty="0" sz="2050" spc="-7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050" spc="-6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dirty="0" sz="2050" spc="-7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60">
                <a:solidFill>
                  <a:srgbClr val="212121"/>
                </a:solidFill>
                <a:latin typeface="Arial MT"/>
                <a:cs typeface="Arial MT"/>
              </a:rPr>
              <a:t>task</a:t>
            </a:r>
            <a:r>
              <a:rPr dirty="0" sz="2050" spc="-8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335">
                <a:solidFill>
                  <a:srgbClr val="212121"/>
                </a:solidFill>
                <a:latin typeface="Arial MT"/>
                <a:cs typeface="Arial MT"/>
              </a:rPr>
              <a:t>CRUD </a:t>
            </a:r>
            <a:r>
              <a:rPr dirty="0" sz="2050" spc="-95">
                <a:solidFill>
                  <a:srgbClr val="1F1F1F"/>
                </a:solidFill>
                <a:latin typeface="Arial MT"/>
                <a:cs typeface="Arial MT"/>
              </a:rPr>
              <a:t>operations</a:t>
            </a:r>
            <a:r>
              <a:rPr dirty="0" sz="2050" spc="5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125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dirty="0" sz="2050" spc="-1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20">
                <a:solidFill>
                  <a:srgbClr val="1D1D1D"/>
                </a:solidFill>
                <a:latin typeface="Arial MT"/>
                <a:cs typeface="Arial MT"/>
              </a:rPr>
              <a:t>file </a:t>
            </a:r>
            <a:r>
              <a:rPr dirty="0" sz="2050" spc="-10">
                <a:solidFill>
                  <a:srgbClr val="1D1D1D"/>
                </a:solidFill>
                <a:latin typeface="Arial MT"/>
                <a:cs typeface="Arial MT"/>
              </a:rPr>
              <a:t>upload/download.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802411" y="6301845"/>
            <a:ext cx="140335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0">
                <a:solidFill>
                  <a:srgbClr val="242424"/>
                </a:solidFill>
                <a:latin typeface="Courier New"/>
                <a:cs typeface="Courier New"/>
              </a:rPr>
              <a:t>4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3800" y="2520950"/>
            <a:ext cx="5391150" cy="24066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36400" y="6375400"/>
            <a:ext cx="76200" cy="127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6662" y="207786"/>
            <a:ext cx="3503295" cy="4851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5"/>
              <a:t>Architecture</a:t>
            </a:r>
            <a:r>
              <a:rPr dirty="0" spc="-100"/>
              <a:t> </a:t>
            </a:r>
            <a:r>
              <a:rPr dirty="0" spc="-50"/>
              <a:t>Diagram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36822" y="909637"/>
            <a:ext cx="5194935" cy="33356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105">
                <a:solidFill>
                  <a:srgbClr val="606060"/>
                </a:solidFill>
                <a:latin typeface="Arial MT"/>
                <a:cs typeface="Arial MT"/>
              </a:rPr>
              <a:t>End-</a:t>
            </a:r>
            <a:r>
              <a:rPr dirty="0" sz="2150" spc="-80">
                <a:solidFill>
                  <a:srgbClr val="606060"/>
                </a:solidFill>
                <a:latin typeface="Arial MT"/>
                <a:cs typeface="Arial MT"/>
              </a:rPr>
              <a:t>to-</a:t>
            </a:r>
            <a:r>
              <a:rPr dirty="0" sz="2150" spc="-30">
                <a:solidFill>
                  <a:srgbClr val="606060"/>
                </a:solidFill>
                <a:latin typeface="Arial MT"/>
                <a:cs typeface="Arial MT"/>
              </a:rPr>
              <a:t>End</a:t>
            </a:r>
            <a:r>
              <a:rPr dirty="0" sz="2150" spc="-6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626262"/>
                </a:solidFill>
                <a:latin typeface="Arial MT"/>
                <a:cs typeface="Arial MT"/>
              </a:rPr>
              <a:t>System</a:t>
            </a:r>
            <a:r>
              <a:rPr dirty="0" sz="2150" spc="-114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606060"/>
                </a:solidFill>
                <a:latin typeface="Arial MT"/>
                <a:cs typeface="Arial MT"/>
              </a:rPr>
              <a:t>Overview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2150">
              <a:latin typeface="Arial MT"/>
              <a:cs typeface="Arial MT"/>
            </a:endParaRPr>
          </a:p>
          <a:p>
            <a:pPr marL="256540" indent="-217170">
              <a:lnSpc>
                <a:spcPts val="2330"/>
              </a:lnSpc>
              <a:buClr>
                <a:srgbClr val="212121"/>
              </a:buClr>
              <a:buChar char="•"/>
              <a:tabLst>
                <a:tab pos="256540" algn="l"/>
              </a:tabLst>
            </a:pPr>
            <a:r>
              <a:rPr dirty="0" sz="2050" spc="-100">
                <a:solidFill>
                  <a:srgbClr val="1F1F1F"/>
                </a:solidFill>
                <a:latin typeface="Arial MT"/>
                <a:cs typeface="Arial MT"/>
              </a:rPr>
              <a:t>Cognito</a:t>
            </a:r>
            <a:r>
              <a:rPr dirty="0" sz="2050" spc="-4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dirty="0" sz="2050" spc="-8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90">
                <a:solidFill>
                  <a:srgbClr val="1F1F1F"/>
                </a:solidFill>
                <a:latin typeface="Arial MT"/>
                <a:cs typeface="Arial MT"/>
              </a:rPr>
              <a:t>Auth:</a:t>
            </a:r>
            <a:r>
              <a:rPr dirty="0" sz="2050" spc="-15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130">
                <a:solidFill>
                  <a:srgbClr val="1F1F1F"/>
                </a:solidFill>
                <a:latin typeface="Arial MT"/>
                <a:cs typeface="Arial MT"/>
              </a:rPr>
              <a:t>Manages</a:t>
            </a:r>
            <a:r>
              <a:rPr dirty="0" sz="20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110">
                <a:solidFill>
                  <a:srgbClr val="212121"/>
                </a:solidFill>
                <a:latin typeface="Arial MT"/>
                <a:cs typeface="Arial MT"/>
              </a:rPr>
              <a:t>user</a:t>
            </a:r>
            <a:r>
              <a:rPr dirty="0" sz="205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120">
                <a:solidFill>
                  <a:srgbClr val="1D1D1D"/>
                </a:solidFill>
                <a:latin typeface="Arial MT"/>
                <a:cs typeface="Arial MT"/>
              </a:rPr>
              <a:t>sign-</a:t>
            </a:r>
            <a:r>
              <a:rPr dirty="0" sz="2050" spc="-45">
                <a:solidFill>
                  <a:srgbClr val="1D1D1D"/>
                </a:solidFill>
                <a:latin typeface="Arial MT"/>
                <a:cs typeface="Arial MT"/>
              </a:rPr>
              <a:t>in</a:t>
            </a:r>
            <a:r>
              <a:rPr dirty="0" sz="2050" spc="-2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050" spc="-25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endParaRPr sz="2050">
              <a:latin typeface="Arial MT"/>
              <a:cs typeface="Arial MT"/>
            </a:endParaRPr>
          </a:p>
          <a:p>
            <a:pPr marL="252095">
              <a:lnSpc>
                <a:spcPts val="2270"/>
              </a:lnSpc>
            </a:pPr>
            <a:r>
              <a:rPr dirty="0" sz="2000" spc="-70">
                <a:solidFill>
                  <a:srgbClr val="1D1D1D"/>
                </a:solidFill>
                <a:latin typeface="Arial MT"/>
                <a:cs typeface="Arial MT"/>
              </a:rPr>
              <a:t>token</a:t>
            </a:r>
            <a:r>
              <a:rPr dirty="0" sz="2000" spc="-8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000" spc="-80">
                <a:solidFill>
                  <a:srgbClr val="1F1F1F"/>
                </a:solidFill>
                <a:latin typeface="Arial MT"/>
                <a:cs typeface="Arial MT"/>
              </a:rPr>
              <a:t>issuance</a:t>
            </a:r>
            <a:r>
              <a:rPr dirty="0" sz="2000" spc="-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00" spc="-90">
                <a:solidFill>
                  <a:srgbClr val="1F1F1F"/>
                </a:solidFill>
                <a:latin typeface="Arial MT"/>
                <a:cs typeface="Arial MT"/>
              </a:rPr>
              <a:t>via</a:t>
            </a:r>
            <a:r>
              <a:rPr dirty="0" sz="2000" spc="-6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1F1F1F"/>
                </a:solidFill>
                <a:latin typeface="Arial MT"/>
                <a:cs typeface="Arial MT"/>
              </a:rPr>
              <a:t>0Auth</a:t>
            </a:r>
            <a:r>
              <a:rPr dirty="0" sz="200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1F1F1F"/>
                </a:solidFill>
                <a:latin typeface="Arial MT"/>
                <a:cs typeface="Arial MT"/>
              </a:rPr>
              <a:t>2.0.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2000">
              <a:latin typeface="Arial MT"/>
              <a:cs typeface="Arial MT"/>
            </a:endParaRPr>
          </a:p>
          <a:p>
            <a:pPr marL="259715" marR="43180" indent="-219710">
              <a:lnSpc>
                <a:spcPts val="2100"/>
              </a:lnSpc>
              <a:buChar char="•"/>
              <a:tabLst>
                <a:tab pos="259715" algn="l"/>
                <a:tab pos="263525" algn="l"/>
              </a:tabLst>
            </a:pPr>
            <a:r>
              <a:rPr dirty="0" sz="195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1950" spc="-85">
                <a:solidFill>
                  <a:srgbClr val="1F1F1F"/>
                </a:solidFill>
                <a:latin typeface="Arial MT"/>
                <a:cs typeface="Arial MT"/>
              </a:rPr>
              <a:t>API</a:t>
            </a:r>
            <a:r>
              <a:rPr dirty="0" sz="1950" spc="-9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95">
                <a:solidFill>
                  <a:srgbClr val="212121"/>
                </a:solidFill>
                <a:latin typeface="Arial MT"/>
                <a:cs typeface="Arial MT"/>
              </a:rPr>
              <a:t>Gateway</a:t>
            </a:r>
            <a:r>
              <a:rPr dirty="0" sz="195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70">
                <a:solidFill>
                  <a:srgbClr val="212121"/>
                </a:solidFill>
                <a:latin typeface="Arial MT"/>
                <a:cs typeface="Arial MT"/>
              </a:rPr>
              <a:t>&amp;</a:t>
            </a:r>
            <a:r>
              <a:rPr dirty="0" sz="1950" spc="-1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65">
                <a:solidFill>
                  <a:srgbClr val="1D1D1D"/>
                </a:solidFill>
                <a:latin typeface="Arial MT"/>
                <a:cs typeface="Arial MT"/>
              </a:rPr>
              <a:t>Lambda:</a:t>
            </a:r>
            <a:r>
              <a:rPr dirty="0" sz="1950" spc="-7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950" spc="-140">
                <a:solidFill>
                  <a:srgbClr val="1F1F1F"/>
                </a:solidFill>
                <a:latin typeface="Arial MT"/>
                <a:cs typeface="Arial MT"/>
              </a:rPr>
              <a:t>RESTfuI</a:t>
            </a:r>
            <a:r>
              <a:rPr dirty="0" sz="1950" spc="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30">
                <a:solidFill>
                  <a:srgbClr val="1D1D1D"/>
                </a:solidFill>
                <a:latin typeface="Arial MT"/>
                <a:cs typeface="Arial MT"/>
              </a:rPr>
              <a:t>endpoints</a:t>
            </a:r>
            <a:r>
              <a:rPr dirty="0" sz="1950" spc="4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212121"/>
                </a:solidFill>
                <a:latin typeface="Arial MT"/>
                <a:cs typeface="Arial MT"/>
              </a:rPr>
              <a:t>for </a:t>
            </a:r>
            <a:r>
              <a:rPr dirty="0" sz="1950" spc="-40">
                <a:solidFill>
                  <a:srgbClr val="1F1F1F"/>
                </a:solidFill>
                <a:latin typeface="Arial MT"/>
                <a:cs typeface="Arial MT"/>
              </a:rPr>
              <a:t>business</a:t>
            </a:r>
            <a:r>
              <a:rPr dirty="0" sz="1950" spc="-8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212121"/>
                </a:solidFill>
                <a:latin typeface="Arial MT"/>
                <a:cs typeface="Arial MT"/>
              </a:rPr>
              <a:t>logic</a:t>
            </a:r>
            <a:r>
              <a:rPr dirty="0" sz="19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85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195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task</a:t>
            </a:r>
            <a:r>
              <a:rPr dirty="0" sz="1950" spc="-12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212121"/>
                </a:solidFill>
                <a:latin typeface="Arial MT"/>
                <a:cs typeface="Arial MT"/>
              </a:rPr>
              <a:t>management.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1950">
              <a:latin typeface="Arial MT"/>
              <a:cs typeface="Arial MT"/>
            </a:endParaRPr>
          </a:p>
          <a:p>
            <a:pPr marL="253365" indent="-224154">
              <a:lnSpc>
                <a:spcPts val="2320"/>
              </a:lnSpc>
              <a:buClr>
                <a:srgbClr val="232323"/>
              </a:buClr>
              <a:buChar char="•"/>
              <a:tabLst>
                <a:tab pos="253365" algn="l"/>
              </a:tabLst>
            </a:pPr>
            <a:r>
              <a:rPr dirty="0" sz="2050" spc="-10">
                <a:solidFill>
                  <a:srgbClr val="1F1F1F"/>
                </a:solidFill>
                <a:latin typeface="Calibri"/>
                <a:cs typeface="Calibri"/>
              </a:rPr>
              <a:t>DynamoDB</a:t>
            </a:r>
            <a:r>
              <a:rPr dirty="0" sz="2050" spc="-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50" spc="-105">
                <a:solidFill>
                  <a:srgbClr val="1F1F1F"/>
                </a:solidFill>
                <a:latin typeface="Calibri"/>
                <a:cs typeface="Calibri"/>
              </a:rPr>
              <a:t>&amp;</a:t>
            </a:r>
            <a:r>
              <a:rPr dirty="0" sz="2050" spc="-9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50" spc="60">
                <a:solidFill>
                  <a:srgbClr val="1F1F1F"/>
                </a:solidFill>
                <a:latin typeface="Calibri"/>
                <a:cs typeface="Calibri"/>
              </a:rPr>
              <a:t>S3:</a:t>
            </a:r>
            <a:r>
              <a:rPr dirty="0" sz="2050" spc="-8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F1F1F"/>
                </a:solidFill>
                <a:latin typeface="Calibri"/>
                <a:cs typeface="Calibri"/>
              </a:rPr>
              <a:t>Stores</a:t>
            </a:r>
            <a:r>
              <a:rPr dirty="0" sz="2050" spc="-3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F1F1F"/>
                </a:solidFill>
                <a:latin typeface="Calibri"/>
                <a:cs typeface="Calibri"/>
              </a:rPr>
              <a:t>task</a:t>
            </a:r>
            <a:r>
              <a:rPr dirty="0" sz="2050" spc="-7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1C1C1C"/>
                </a:solidFill>
                <a:latin typeface="Calibri"/>
                <a:cs typeface="Calibri"/>
              </a:rPr>
              <a:t>metadata</a:t>
            </a:r>
            <a:r>
              <a:rPr dirty="0" sz="2050" spc="10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dirty="0" sz="2050" spc="-3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050" spc="-20">
                <a:solidFill>
                  <a:srgbClr val="212121"/>
                </a:solidFill>
                <a:latin typeface="Calibri"/>
                <a:cs typeface="Calibri"/>
              </a:rPr>
              <a:t>file</a:t>
            </a:r>
            <a:endParaRPr sz="2050">
              <a:latin typeface="Calibri"/>
              <a:cs typeface="Calibri"/>
            </a:endParaRPr>
          </a:p>
          <a:p>
            <a:pPr marL="257810">
              <a:lnSpc>
                <a:spcPts val="2255"/>
              </a:lnSpc>
            </a:pPr>
            <a:r>
              <a:rPr dirty="0" sz="2000">
                <a:solidFill>
                  <a:srgbClr val="1F1F1F"/>
                </a:solidFill>
                <a:latin typeface="Calibri"/>
                <a:cs typeface="Calibri"/>
              </a:rPr>
              <a:t>attachments</a:t>
            </a:r>
            <a:r>
              <a:rPr dirty="0" sz="2000" spc="1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1F1F1F"/>
                </a:solidFill>
                <a:latin typeface="Calibri"/>
                <a:cs typeface="Calibri"/>
              </a:rPr>
              <a:t>securely.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78860" y="4948766"/>
            <a:ext cx="298640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solidFill>
                  <a:srgbClr val="212121"/>
                </a:solidFill>
                <a:latin typeface="Arial MT"/>
                <a:cs typeface="Arial MT"/>
              </a:rPr>
              <a:t>Photo</a:t>
            </a:r>
            <a:r>
              <a:rPr dirty="0" sz="145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dirty="0" sz="145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 spc="-10">
                <a:solidFill>
                  <a:srgbClr val="1F1F1F"/>
                </a:solidFill>
                <a:latin typeface="Arial MT"/>
                <a:cs typeface="Arial MT"/>
              </a:rPr>
              <a:t>Hanna</a:t>
            </a:r>
            <a:r>
              <a:rPr dirty="0" sz="1450" spc="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1F1F1F"/>
                </a:solidFill>
                <a:latin typeface="Arial MT"/>
                <a:cs typeface="Arial MT"/>
              </a:rPr>
              <a:t>Morris</a:t>
            </a:r>
            <a:r>
              <a:rPr dirty="0" sz="1450" spc="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1F1F1F"/>
                </a:solidFill>
                <a:latin typeface="Arial MT"/>
                <a:cs typeface="Arial MT"/>
              </a:rPr>
              <a:t>on</a:t>
            </a:r>
            <a:r>
              <a:rPr dirty="0" sz="1450" spc="-10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450" spc="-10">
                <a:solidFill>
                  <a:srgbClr val="1F1F1F"/>
                </a:solidFill>
                <a:latin typeface="Arial MT"/>
                <a:cs typeface="Arial MT"/>
              </a:rPr>
              <a:t>Unsplash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3800" y="1898650"/>
            <a:ext cx="5391150" cy="3035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0"/>
              </a:spcBef>
            </a:pPr>
            <a:r>
              <a:rPr dirty="0" spc="80">
                <a:latin typeface="Calibri"/>
                <a:cs typeface="Calibri"/>
              </a:rPr>
              <a:t>Setup</a:t>
            </a:r>
            <a:r>
              <a:rPr dirty="0" spc="21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Guide</a:t>
            </a:r>
            <a:r>
              <a:rPr dirty="0" spc="175">
                <a:latin typeface="Calibri"/>
                <a:cs typeface="Calibri"/>
              </a:rPr>
              <a:t> </a:t>
            </a:r>
            <a:r>
              <a:rPr dirty="0" spc="80">
                <a:latin typeface="Calibri"/>
                <a:cs typeface="Calibri"/>
              </a:rPr>
              <a:t>Summary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2357" y="878945"/>
            <a:ext cx="5222240" cy="36442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spc="-10">
                <a:solidFill>
                  <a:srgbClr val="626262"/>
                </a:solidFill>
                <a:latin typeface="Calibri"/>
                <a:cs typeface="Calibri"/>
              </a:rPr>
              <a:t>Essential</a:t>
            </a:r>
            <a:r>
              <a:rPr dirty="0" sz="2450" spc="-125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2450" spc="-10">
                <a:solidFill>
                  <a:srgbClr val="606060"/>
                </a:solidFill>
                <a:latin typeface="Calibri"/>
                <a:cs typeface="Calibri"/>
              </a:rPr>
              <a:t>Steps</a:t>
            </a:r>
            <a:r>
              <a:rPr dirty="0" sz="2450" spc="-5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dirty="0" sz="2450" spc="-114">
                <a:solidFill>
                  <a:srgbClr val="646464"/>
                </a:solidFill>
                <a:latin typeface="Calibri"/>
                <a:cs typeface="Calibri"/>
              </a:rPr>
              <a:t>to</a:t>
            </a:r>
            <a:r>
              <a:rPr dirty="0" sz="2450" spc="-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2450" spc="-100">
                <a:solidFill>
                  <a:srgbClr val="626262"/>
                </a:solidFill>
                <a:latin typeface="Calibri"/>
                <a:cs typeface="Calibri"/>
              </a:rPr>
              <a:t>Deploy</a:t>
            </a:r>
            <a:r>
              <a:rPr dirty="0" sz="2450" spc="-35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2450" spc="-114">
                <a:solidFill>
                  <a:srgbClr val="606060"/>
                </a:solidFill>
                <a:latin typeface="Calibri"/>
                <a:cs typeface="Calibri"/>
              </a:rPr>
              <a:t>the</a:t>
            </a:r>
            <a:r>
              <a:rPr dirty="0" sz="2450" spc="-35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dirty="0" sz="2450" spc="-10">
                <a:solidFill>
                  <a:srgbClr val="5E5E5E"/>
                </a:solidFill>
                <a:latin typeface="Calibri"/>
                <a:cs typeface="Calibri"/>
              </a:rPr>
              <a:t>Application</a:t>
            </a:r>
            <a:endParaRPr sz="2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65"/>
              </a:spcBef>
            </a:pPr>
            <a:endParaRPr sz="2450">
              <a:latin typeface="Calibri"/>
              <a:cs typeface="Calibri"/>
            </a:endParaRPr>
          </a:p>
          <a:p>
            <a:pPr marL="260985" indent="-217170">
              <a:lnSpc>
                <a:spcPts val="2320"/>
              </a:lnSpc>
              <a:buClr>
                <a:srgbClr val="212121"/>
              </a:buClr>
              <a:buChar char="•"/>
              <a:tabLst>
                <a:tab pos="260985" algn="l"/>
              </a:tabLst>
            </a:pPr>
            <a:r>
              <a:rPr dirty="0" sz="2050" spc="-110">
                <a:solidFill>
                  <a:srgbClr val="1D1D1D"/>
                </a:solidFill>
                <a:latin typeface="Arial MT"/>
                <a:cs typeface="Arial MT"/>
              </a:rPr>
              <a:t>Cognito</a:t>
            </a:r>
            <a:r>
              <a:rPr dirty="0" sz="2050" spc="-2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050" spc="-150">
                <a:solidFill>
                  <a:srgbClr val="212121"/>
                </a:solidFill>
                <a:latin typeface="Arial MT"/>
                <a:cs typeface="Arial MT"/>
              </a:rPr>
              <a:t>User</a:t>
            </a:r>
            <a:r>
              <a:rPr dirty="0" sz="205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85">
                <a:solidFill>
                  <a:srgbClr val="212121"/>
                </a:solidFill>
                <a:latin typeface="Arial MT"/>
                <a:cs typeface="Arial MT"/>
              </a:rPr>
              <a:t>Pool:</a:t>
            </a:r>
            <a:r>
              <a:rPr dirty="0" sz="205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145">
                <a:solidFill>
                  <a:srgbClr val="1C1C1C"/>
                </a:solidFill>
                <a:latin typeface="Arial MT"/>
                <a:cs typeface="Arial MT"/>
              </a:rPr>
              <a:t>Create</a:t>
            </a:r>
            <a:r>
              <a:rPr dirty="0" sz="2050" spc="-1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050" spc="-130">
                <a:solidFill>
                  <a:srgbClr val="1D1D1D"/>
                </a:solidFill>
                <a:latin typeface="Arial MT"/>
                <a:cs typeface="Arial MT"/>
              </a:rPr>
              <a:t>user</a:t>
            </a:r>
            <a:r>
              <a:rPr dirty="0" sz="2050" spc="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050" spc="-85">
                <a:solidFill>
                  <a:srgbClr val="1D1D1D"/>
                </a:solidFill>
                <a:latin typeface="Arial MT"/>
                <a:cs typeface="Arial MT"/>
              </a:rPr>
              <a:t>pool,</a:t>
            </a:r>
            <a:r>
              <a:rPr dirty="0" sz="2050" spc="-10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050" spc="-95">
                <a:solidFill>
                  <a:srgbClr val="212121"/>
                </a:solidFill>
                <a:latin typeface="Arial MT"/>
                <a:cs typeface="Arial MT"/>
              </a:rPr>
              <a:t>set</a:t>
            </a:r>
            <a:r>
              <a:rPr dirty="0" sz="205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100">
                <a:solidFill>
                  <a:srgbClr val="1F1F1F"/>
                </a:solidFill>
                <a:latin typeface="Arial MT"/>
                <a:cs typeface="Arial MT"/>
              </a:rPr>
              <a:t>OAuth,</a:t>
            </a:r>
            <a:endParaRPr sz="2050">
              <a:latin typeface="Arial MT"/>
              <a:cs typeface="Arial MT"/>
            </a:endParaRPr>
          </a:p>
          <a:p>
            <a:pPr marL="264160">
              <a:lnSpc>
                <a:spcPts val="2255"/>
              </a:lnSpc>
            </a:pPr>
            <a:r>
              <a:rPr dirty="0" sz="2000" spc="-55">
                <a:solidFill>
                  <a:srgbClr val="1F1F1F"/>
                </a:solidFill>
                <a:latin typeface="Arial MT"/>
                <a:cs typeface="Arial MT"/>
              </a:rPr>
              <a:t>callback</a:t>
            </a:r>
            <a:r>
              <a:rPr dirty="0" sz="2000" spc="-3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00" spc="-200">
                <a:solidFill>
                  <a:srgbClr val="1F1F1F"/>
                </a:solidFill>
                <a:latin typeface="Arial MT"/>
                <a:cs typeface="Arial MT"/>
              </a:rPr>
              <a:t>URLs,</a:t>
            </a:r>
            <a:r>
              <a:rPr dirty="0" sz="2000" spc="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00" spc="-114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dirty="0" sz="2000" spc="-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000" spc="-114">
                <a:solidFill>
                  <a:srgbClr val="212121"/>
                </a:solidFill>
                <a:latin typeface="Arial MT"/>
                <a:cs typeface="Arial MT"/>
              </a:rPr>
              <a:t>app</a:t>
            </a:r>
            <a:r>
              <a:rPr dirty="0" sz="2000" spc="-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212121"/>
                </a:solidFill>
                <a:latin typeface="Arial MT"/>
                <a:cs typeface="Arial MT"/>
              </a:rPr>
              <a:t>client.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000">
              <a:latin typeface="Arial MT"/>
              <a:cs typeface="Arial MT"/>
            </a:endParaRPr>
          </a:p>
          <a:p>
            <a:pPr marL="257175" marR="278130" indent="-224154">
              <a:lnSpc>
                <a:spcPts val="2130"/>
              </a:lnSpc>
              <a:spcBef>
                <a:spcPts val="5"/>
              </a:spcBef>
              <a:buClr>
                <a:srgbClr val="232323"/>
              </a:buClr>
              <a:buChar char="•"/>
              <a:tabLst>
                <a:tab pos="262255" algn="l"/>
              </a:tabLst>
            </a:pPr>
            <a:r>
              <a:rPr dirty="0" sz="2050" spc="-10">
                <a:solidFill>
                  <a:srgbClr val="212121"/>
                </a:solidFill>
                <a:latin typeface="Calibri"/>
                <a:cs typeface="Calibri"/>
              </a:rPr>
              <a:t>DynamoDB</a:t>
            </a:r>
            <a:r>
              <a:rPr dirty="0" sz="2050" spc="2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dirty="0" sz="2050" spc="-4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050" spc="60">
                <a:solidFill>
                  <a:srgbClr val="212121"/>
                </a:solidFill>
                <a:latin typeface="Calibri"/>
                <a:cs typeface="Calibri"/>
              </a:rPr>
              <a:t>S3:</a:t>
            </a:r>
            <a:r>
              <a:rPr dirty="0" sz="2050" spc="-8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F1F1F"/>
                </a:solidFill>
                <a:latin typeface="Calibri"/>
                <a:cs typeface="Calibri"/>
              </a:rPr>
              <a:t>Set</a:t>
            </a:r>
            <a:r>
              <a:rPr dirty="0" sz="2050" spc="-5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212121"/>
                </a:solidFill>
                <a:latin typeface="Calibri"/>
                <a:cs typeface="Calibri"/>
              </a:rPr>
              <a:t>up</a:t>
            </a:r>
            <a:r>
              <a:rPr dirty="0" sz="2050" spc="-7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C1C1C"/>
                </a:solidFill>
                <a:latin typeface="Calibri"/>
                <a:cs typeface="Calibri"/>
              </a:rPr>
              <a:t>task</a:t>
            </a:r>
            <a:r>
              <a:rPr dirty="0" sz="2050" spc="-4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F1F1F"/>
                </a:solidFill>
                <a:latin typeface="Calibri"/>
                <a:cs typeface="Calibri"/>
              </a:rPr>
              <a:t>table</a:t>
            </a:r>
            <a:r>
              <a:rPr dirty="0" sz="2050" spc="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50" spc="-25">
                <a:solidFill>
                  <a:srgbClr val="1F1F1F"/>
                </a:solidFill>
                <a:latin typeface="Calibri"/>
                <a:cs typeface="Calibri"/>
              </a:rPr>
              <a:t>and </a:t>
            </a:r>
            <a:r>
              <a:rPr dirty="0" sz="2050" spc="-25">
                <a:solidFill>
                  <a:srgbClr val="1F1F1F"/>
                </a:solidFill>
                <a:latin typeface="Calibri"/>
                <a:cs typeface="Calibri"/>
              </a:rPr>
              <a:t>	</a:t>
            </a:r>
            <a:r>
              <a:rPr dirty="0" sz="2050" spc="-30">
                <a:solidFill>
                  <a:srgbClr val="1F1F1F"/>
                </a:solidFill>
                <a:latin typeface="Calibri"/>
                <a:cs typeface="Calibri"/>
              </a:rPr>
              <a:t>attachment</a:t>
            </a:r>
            <a:r>
              <a:rPr dirty="0" sz="2050" spc="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212121"/>
                </a:solidFill>
                <a:latin typeface="Calibri"/>
                <a:cs typeface="Calibri"/>
              </a:rPr>
              <a:t>bucket</a:t>
            </a:r>
            <a:r>
              <a:rPr dirty="0" sz="2050" spc="-4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050" spc="-50">
                <a:solidFill>
                  <a:srgbClr val="1D1D1D"/>
                </a:solidFill>
                <a:latin typeface="Calibri"/>
                <a:cs typeface="Calibri"/>
              </a:rPr>
              <a:t>with</a:t>
            </a:r>
            <a:r>
              <a:rPr dirty="0" sz="2050" spc="-65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dirty="0" sz="2050" spc="-45">
                <a:solidFill>
                  <a:srgbClr val="212121"/>
                </a:solidFill>
                <a:latin typeface="Calibri"/>
                <a:cs typeface="Calibri"/>
              </a:rPr>
              <a:t>appropriate</a:t>
            </a:r>
            <a:r>
              <a:rPr dirty="0" sz="2050" spc="5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1F1F1F"/>
                </a:solidFill>
                <a:latin typeface="Calibri"/>
                <a:cs typeface="Calibri"/>
              </a:rPr>
              <a:t>policies.</a:t>
            </a:r>
            <a:endParaRPr sz="2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2050">
              <a:latin typeface="Calibri"/>
              <a:cs typeface="Calibri"/>
            </a:endParaRPr>
          </a:p>
          <a:p>
            <a:pPr marL="262255" marR="516255" indent="-217804">
              <a:lnSpc>
                <a:spcPct val="91300"/>
              </a:lnSpc>
              <a:spcBef>
                <a:spcPts val="5"/>
              </a:spcBef>
              <a:buClr>
                <a:srgbClr val="232323"/>
              </a:buClr>
              <a:buChar char="•"/>
              <a:tabLst>
                <a:tab pos="264795" algn="l"/>
              </a:tabLst>
            </a:pPr>
            <a:r>
              <a:rPr dirty="0" sz="1950" spc="-70">
                <a:solidFill>
                  <a:srgbClr val="1C1C1C"/>
                </a:solidFill>
                <a:latin typeface="Arial MT"/>
                <a:cs typeface="Arial MT"/>
              </a:rPr>
              <a:t>Lambda</a:t>
            </a:r>
            <a:r>
              <a:rPr dirty="0" sz="1950" spc="-2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950" spc="-65">
                <a:solidFill>
                  <a:srgbClr val="232323"/>
                </a:solidFill>
                <a:latin typeface="Arial MT"/>
                <a:cs typeface="Arial MT"/>
              </a:rPr>
              <a:t>&amp;</a:t>
            </a:r>
            <a:r>
              <a:rPr dirty="0" sz="1950" spc="-10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950" spc="-85">
                <a:solidFill>
                  <a:srgbClr val="1F1F1F"/>
                </a:solidFill>
                <a:latin typeface="Arial MT"/>
                <a:cs typeface="Arial MT"/>
              </a:rPr>
              <a:t>API</a:t>
            </a:r>
            <a:r>
              <a:rPr dirty="0" sz="1950" spc="-9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90">
                <a:solidFill>
                  <a:srgbClr val="1F1F1F"/>
                </a:solidFill>
                <a:latin typeface="Arial MT"/>
                <a:cs typeface="Arial MT"/>
              </a:rPr>
              <a:t>Gateway:</a:t>
            </a:r>
            <a:r>
              <a:rPr dirty="0" sz="1950" spc="-2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90">
                <a:solidFill>
                  <a:srgbClr val="1F1F1F"/>
                </a:solidFill>
                <a:latin typeface="Arial MT"/>
                <a:cs typeface="Arial MT"/>
              </a:rPr>
              <a:t>Deploy</a:t>
            </a:r>
            <a:r>
              <a:rPr dirty="0" sz="1950" spc="4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250">
                <a:solidFill>
                  <a:srgbClr val="1F1F1F"/>
                </a:solidFill>
                <a:latin typeface="Arial MT"/>
                <a:cs typeface="Arial MT"/>
              </a:rPr>
              <a:t>CRUD</a:t>
            </a:r>
            <a:r>
              <a:rPr dirty="0" sz="1950" spc="6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dirty="0" sz="1950" spc="-25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1950" spc="-25">
                <a:solidFill>
                  <a:srgbClr val="1D1D1D"/>
                </a:solidFill>
                <a:latin typeface="Arial MT"/>
                <a:cs typeface="Arial MT"/>
              </a:rPr>
              <a:t>attachment</a:t>
            </a:r>
            <a:r>
              <a:rPr dirty="0" sz="1950" spc="-6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950" spc="-65">
                <a:solidFill>
                  <a:srgbClr val="1F1F1F"/>
                </a:solidFill>
                <a:latin typeface="Arial MT"/>
                <a:cs typeface="Arial MT"/>
              </a:rPr>
              <a:t>handlers;</a:t>
            </a:r>
            <a:r>
              <a:rPr dirty="0" sz="1950" spc="-7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50">
                <a:solidFill>
                  <a:srgbClr val="212121"/>
                </a:solidFill>
                <a:latin typeface="Arial MT"/>
                <a:cs typeface="Arial MT"/>
              </a:rPr>
              <a:t>define</a:t>
            </a:r>
            <a:r>
              <a:rPr dirty="0" sz="1950" spc="-8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1F1F1F"/>
                </a:solidFill>
                <a:latin typeface="Arial MT"/>
                <a:cs typeface="Arial MT"/>
              </a:rPr>
              <a:t>routes</a:t>
            </a:r>
            <a:r>
              <a:rPr dirty="0" sz="1950" spc="-6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dirty="0" sz="1950" spc="-25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authorizers.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12545" y="4955116"/>
            <a:ext cx="275653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50">
                <a:solidFill>
                  <a:srgbClr val="212121"/>
                </a:solidFill>
                <a:latin typeface="Calibri"/>
                <a:cs typeface="Calibri"/>
              </a:rPr>
              <a:t>Photo</a:t>
            </a:r>
            <a:r>
              <a:rPr dirty="0" sz="1450" spc="10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212121"/>
                </a:solidFill>
                <a:latin typeface="Calibri"/>
                <a:cs typeface="Calibri"/>
              </a:rPr>
              <a:t>by</a:t>
            </a:r>
            <a:r>
              <a:rPr dirty="0" sz="1450" spc="10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50" spc="60">
                <a:solidFill>
                  <a:srgbClr val="212121"/>
                </a:solidFill>
                <a:latin typeface="Calibri"/>
                <a:cs typeface="Calibri"/>
              </a:rPr>
              <a:t>Nate</a:t>
            </a:r>
            <a:r>
              <a:rPr dirty="0" sz="1450" spc="6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212121"/>
                </a:solidFill>
                <a:latin typeface="Calibri"/>
                <a:cs typeface="Calibri"/>
              </a:rPr>
              <a:t>Grant</a:t>
            </a:r>
            <a:r>
              <a:rPr dirty="0" sz="1450" spc="114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212121"/>
                </a:solidFill>
                <a:latin typeface="Calibri"/>
                <a:cs typeface="Calibri"/>
              </a:rPr>
              <a:t>on</a:t>
            </a:r>
            <a:r>
              <a:rPr dirty="0" sz="1450" spc="12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1450" spc="65">
                <a:solidFill>
                  <a:srgbClr val="1F1F1F"/>
                </a:solidFill>
                <a:latin typeface="Calibri"/>
                <a:cs typeface="Calibri"/>
              </a:rPr>
              <a:t>Unsplash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806225" y="6307666"/>
            <a:ext cx="126364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-50">
                <a:solidFill>
                  <a:srgbClr val="232323"/>
                </a:solidFill>
                <a:latin typeface="Consolas"/>
                <a:cs typeface="Consolas"/>
              </a:rPr>
              <a:t>6</a:t>
            </a:r>
            <a:endParaRPr sz="14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2700" y="4629150"/>
            <a:ext cx="2774950" cy="2921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12100" y="2730500"/>
            <a:ext cx="2139950" cy="16827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9975" y="188912"/>
            <a:ext cx="2083435" cy="492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50" spc="-120"/>
              <a:t>User</a:t>
            </a:r>
            <a:r>
              <a:rPr dirty="0" sz="3050" spc="-70"/>
              <a:t> </a:t>
            </a:r>
            <a:r>
              <a:rPr dirty="0" sz="3050" spc="-90"/>
              <a:t>Manual</a:t>
            </a:r>
            <a:endParaRPr sz="3050"/>
          </a:p>
        </p:txBody>
      </p:sp>
      <p:sp>
        <p:nvSpPr>
          <p:cNvPr id="5" name="object 5" descr=""/>
          <p:cNvSpPr txBox="1"/>
          <p:nvPr/>
        </p:nvSpPr>
        <p:spPr>
          <a:xfrm>
            <a:off x="562361" y="896937"/>
            <a:ext cx="5085715" cy="33343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150" spc="-3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dirty="0" sz="2150" spc="-12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215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dirty="0" sz="2150" spc="-15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2150" spc="-40">
                <a:solidFill>
                  <a:srgbClr val="626262"/>
                </a:solidFill>
                <a:latin typeface="Arial MT"/>
                <a:cs typeface="Arial MT"/>
              </a:rPr>
              <a:t>Task</a:t>
            </a:r>
            <a:r>
              <a:rPr dirty="0" sz="2150" spc="-10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 spc="-20">
                <a:solidFill>
                  <a:srgbClr val="626262"/>
                </a:solidFill>
                <a:latin typeface="Arial MT"/>
                <a:cs typeface="Arial MT"/>
              </a:rPr>
              <a:t>Management</a:t>
            </a:r>
            <a:r>
              <a:rPr dirty="0" sz="2150" spc="16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 spc="-114">
                <a:solidFill>
                  <a:srgbClr val="646464"/>
                </a:solidFill>
                <a:latin typeface="Arial MT"/>
                <a:cs typeface="Arial MT"/>
              </a:rPr>
              <a:t>Web</a:t>
            </a:r>
            <a:r>
              <a:rPr dirty="0" sz="2150" spc="-4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626262"/>
                </a:solidFill>
                <a:latin typeface="Arial MT"/>
                <a:cs typeface="Arial MT"/>
              </a:rPr>
              <a:t>App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2150">
              <a:latin typeface="Arial MT"/>
              <a:cs typeface="Arial MT"/>
            </a:endParaRPr>
          </a:p>
          <a:p>
            <a:pPr marL="251460" marR="156210" indent="-212090">
              <a:lnSpc>
                <a:spcPts val="2080"/>
              </a:lnSpc>
              <a:buClr>
                <a:srgbClr val="232323"/>
              </a:buClr>
              <a:buChar char="•"/>
              <a:tabLst>
                <a:tab pos="259079" algn="l"/>
              </a:tabLst>
            </a:pPr>
            <a:r>
              <a:rPr dirty="0" sz="1950" spc="-60">
                <a:solidFill>
                  <a:srgbClr val="212121"/>
                </a:solidFill>
                <a:latin typeface="Arial MT"/>
                <a:cs typeface="Arial MT"/>
              </a:rPr>
              <a:t>Sign</a:t>
            </a:r>
            <a:r>
              <a:rPr dirty="0" sz="1950" spc="-1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dirty="0" sz="1950" spc="-1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65">
                <a:solidFill>
                  <a:srgbClr val="212121"/>
                </a:solidFill>
                <a:latin typeface="Arial MT"/>
                <a:cs typeface="Arial MT"/>
              </a:rPr>
              <a:t>&amp;</a:t>
            </a:r>
            <a:r>
              <a:rPr dirty="0" sz="1950" spc="-1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65">
                <a:solidFill>
                  <a:srgbClr val="232323"/>
                </a:solidFill>
                <a:latin typeface="Arial MT"/>
                <a:cs typeface="Arial MT"/>
              </a:rPr>
              <a:t>Out:</a:t>
            </a:r>
            <a:r>
              <a:rPr dirty="0" sz="1950" spc="-8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950" spc="-45">
                <a:solidFill>
                  <a:srgbClr val="212121"/>
                </a:solidFill>
                <a:latin typeface="Arial MT"/>
                <a:cs typeface="Arial MT"/>
              </a:rPr>
              <a:t>Access</a:t>
            </a:r>
            <a:r>
              <a:rPr dirty="0" sz="1950" spc="-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60">
                <a:solidFill>
                  <a:srgbClr val="1F1F1F"/>
                </a:solidFill>
                <a:latin typeface="Arial MT"/>
                <a:cs typeface="Arial MT"/>
              </a:rPr>
              <a:t>via</a:t>
            </a:r>
            <a:r>
              <a:rPr dirty="0" sz="1950" spc="-7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45">
                <a:solidFill>
                  <a:srgbClr val="212121"/>
                </a:solidFill>
                <a:latin typeface="Arial MT"/>
                <a:cs typeface="Arial MT"/>
              </a:rPr>
              <a:t>Cognito</a:t>
            </a:r>
            <a:r>
              <a:rPr dirty="0" sz="195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50">
                <a:solidFill>
                  <a:srgbClr val="1F1F1F"/>
                </a:solidFill>
                <a:latin typeface="Arial MT"/>
                <a:cs typeface="Arial MT"/>
              </a:rPr>
              <a:t>Hosted</a:t>
            </a:r>
            <a:r>
              <a:rPr dirty="0" sz="1950" spc="-25">
                <a:solidFill>
                  <a:srgbClr val="1F1F1F"/>
                </a:solidFill>
                <a:latin typeface="Arial MT"/>
                <a:cs typeface="Arial MT"/>
              </a:rPr>
              <a:t> UI; </a:t>
            </a:r>
            <a:r>
              <a:rPr dirty="0" sz="1950" spc="-25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dirty="0" sz="1950" spc="-70">
                <a:solidFill>
                  <a:srgbClr val="1F1F1F"/>
                </a:solidFill>
                <a:latin typeface="Arial MT"/>
                <a:cs typeface="Arial MT"/>
              </a:rPr>
              <a:t>manage</a:t>
            </a:r>
            <a:r>
              <a:rPr dirty="0" sz="1950" spc="-6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35">
                <a:solidFill>
                  <a:srgbClr val="1D1D1D"/>
                </a:solidFill>
                <a:latin typeface="Arial MT"/>
                <a:cs typeface="Arial MT"/>
              </a:rPr>
              <a:t>sessions</a:t>
            </a:r>
            <a:r>
              <a:rPr dirty="0" sz="1950" spc="-2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securely.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 MT"/>
              <a:buChar char="•"/>
            </a:pPr>
            <a:endParaRPr sz="1950">
              <a:latin typeface="Arial MT"/>
              <a:cs typeface="Arial MT"/>
            </a:endParaRPr>
          </a:p>
          <a:p>
            <a:pPr marL="259715" indent="-231140">
              <a:lnSpc>
                <a:spcPts val="2320"/>
              </a:lnSpc>
              <a:buClr>
                <a:srgbClr val="212121"/>
              </a:buClr>
              <a:buChar char="•"/>
              <a:tabLst>
                <a:tab pos="259715" algn="l"/>
              </a:tabLst>
            </a:pPr>
            <a:r>
              <a:rPr dirty="0" sz="2050" spc="60">
                <a:solidFill>
                  <a:srgbClr val="1F1F1F"/>
                </a:solidFill>
                <a:latin typeface="Calibri"/>
                <a:cs typeface="Calibri"/>
              </a:rPr>
              <a:t>Task</a:t>
            </a:r>
            <a:r>
              <a:rPr dirty="0" sz="2050" spc="-1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50" spc="-20">
                <a:solidFill>
                  <a:srgbClr val="1F1F1F"/>
                </a:solidFill>
                <a:latin typeface="Calibri"/>
                <a:cs typeface="Calibri"/>
              </a:rPr>
              <a:t>Operations:</a:t>
            </a:r>
            <a:r>
              <a:rPr dirty="0" sz="2050" spc="-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50" spc="-35">
                <a:solidFill>
                  <a:srgbClr val="1F1F1F"/>
                </a:solidFill>
                <a:latin typeface="Calibri"/>
                <a:cs typeface="Calibri"/>
              </a:rPr>
              <a:t>Create,</a:t>
            </a:r>
            <a:r>
              <a:rPr dirty="0" sz="2050" spc="-8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50" spc="-60">
                <a:solidFill>
                  <a:srgbClr val="1C1C1C"/>
                </a:solidFill>
                <a:latin typeface="Calibri"/>
                <a:cs typeface="Calibri"/>
              </a:rPr>
              <a:t>edit,</a:t>
            </a:r>
            <a:r>
              <a:rPr dirty="0" sz="2050" spc="-5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050" spc="-45">
                <a:solidFill>
                  <a:srgbClr val="1F1F1F"/>
                </a:solidFill>
                <a:latin typeface="Calibri"/>
                <a:cs typeface="Calibri"/>
              </a:rPr>
              <a:t>delete,</a:t>
            </a:r>
            <a:r>
              <a:rPr dirty="0" sz="2050" spc="-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212121"/>
                </a:solidFill>
                <a:latin typeface="Calibri"/>
                <a:cs typeface="Calibri"/>
              </a:rPr>
              <a:t>and</a:t>
            </a:r>
            <a:r>
              <a:rPr dirty="0" sz="2050" spc="-5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050" spc="-20">
                <a:solidFill>
                  <a:srgbClr val="1D1D1D"/>
                </a:solidFill>
                <a:latin typeface="Calibri"/>
                <a:cs typeface="Calibri"/>
              </a:rPr>
              <a:t>view</a:t>
            </a:r>
            <a:endParaRPr sz="2050">
              <a:latin typeface="Calibri"/>
              <a:cs typeface="Calibri"/>
            </a:endParaRPr>
          </a:p>
          <a:p>
            <a:pPr marL="252095">
              <a:lnSpc>
                <a:spcPts val="2255"/>
              </a:lnSpc>
            </a:pPr>
            <a:r>
              <a:rPr dirty="0" sz="2000" spc="60">
                <a:solidFill>
                  <a:srgbClr val="1F1F1F"/>
                </a:solidFill>
                <a:latin typeface="Calibri"/>
                <a:cs typeface="Calibri"/>
              </a:rPr>
              <a:t>tasks</a:t>
            </a:r>
            <a:r>
              <a:rPr dirty="0" sz="2000" spc="-3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212121"/>
                </a:solidFill>
                <a:latin typeface="Calibri"/>
                <a:cs typeface="Calibri"/>
              </a:rPr>
              <a:t>with</a:t>
            </a:r>
            <a:r>
              <a:rPr dirty="0" sz="2000" spc="-6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000" spc="-35">
                <a:solidFill>
                  <a:srgbClr val="1C1C1C"/>
                </a:solidFill>
                <a:latin typeface="Calibri"/>
                <a:cs typeface="Calibri"/>
              </a:rPr>
              <a:t>user-</a:t>
            </a:r>
            <a:r>
              <a:rPr dirty="0" sz="2000" spc="-10">
                <a:solidFill>
                  <a:srgbClr val="1C1C1C"/>
                </a:solidFill>
                <a:latin typeface="Calibri"/>
                <a:cs typeface="Calibri"/>
              </a:rPr>
              <a:t>friendly</a:t>
            </a:r>
            <a:r>
              <a:rPr dirty="0" sz="2000" spc="105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1F1F1F"/>
                </a:solidFill>
                <a:latin typeface="Calibri"/>
                <a:cs typeface="Calibri"/>
              </a:rPr>
              <a:t>UI.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2000">
              <a:latin typeface="Calibri"/>
              <a:cs typeface="Calibri"/>
            </a:endParaRPr>
          </a:p>
          <a:p>
            <a:pPr marL="255270" marR="1014730" indent="-215265">
              <a:lnSpc>
                <a:spcPts val="2080"/>
              </a:lnSpc>
              <a:buClr>
                <a:srgbClr val="232323"/>
              </a:buClr>
              <a:buChar char="•"/>
              <a:tabLst>
                <a:tab pos="260350" algn="l"/>
              </a:tabLst>
            </a:pPr>
            <a:r>
              <a:rPr dirty="0" sz="1950" spc="-40">
                <a:solidFill>
                  <a:srgbClr val="1F1F1F"/>
                </a:solidFill>
                <a:latin typeface="Arial MT"/>
                <a:cs typeface="Arial MT"/>
              </a:rPr>
              <a:t>File</a:t>
            </a:r>
            <a:r>
              <a:rPr dirty="0" sz="1950" spc="-12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30">
                <a:solidFill>
                  <a:srgbClr val="1F1F1F"/>
                </a:solidFill>
                <a:latin typeface="Arial MT"/>
                <a:cs typeface="Arial MT"/>
              </a:rPr>
              <a:t>Ahachments:</a:t>
            </a:r>
            <a:r>
              <a:rPr dirty="0" sz="1950" spc="-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D1D1D"/>
                </a:solidFill>
                <a:latin typeface="Arial MT"/>
                <a:cs typeface="Arial MT"/>
              </a:rPr>
              <a:t>Upload/download </a:t>
            </a:r>
            <a:r>
              <a:rPr dirty="0" sz="1950" spc="-10">
                <a:solidFill>
                  <a:srgbClr val="1D1D1D"/>
                </a:solidFill>
                <a:latin typeface="Arial MT"/>
                <a:cs typeface="Arial MT"/>
              </a:rPr>
              <a:t>	</a:t>
            </a:r>
            <a:r>
              <a:rPr dirty="0" sz="1950" spc="-25">
                <a:solidFill>
                  <a:srgbClr val="1D1D1D"/>
                </a:solidFill>
                <a:latin typeface="Arial MT"/>
                <a:cs typeface="Arial MT"/>
              </a:rPr>
              <a:t>attachments</a:t>
            </a:r>
            <a:r>
              <a:rPr dirty="0" sz="1950" spc="2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950" spc="-35">
                <a:solidFill>
                  <a:srgbClr val="1F1F1F"/>
                </a:solidFill>
                <a:latin typeface="Arial MT"/>
                <a:cs typeface="Arial MT"/>
              </a:rPr>
              <a:t>using</a:t>
            </a:r>
            <a:r>
              <a:rPr dirty="0" sz="1950" spc="-9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80">
                <a:solidFill>
                  <a:srgbClr val="1C1C1C"/>
                </a:solidFill>
                <a:latin typeface="Arial MT"/>
                <a:cs typeface="Arial MT"/>
              </a:rPr>
              <a:t>pre-</a:t>
            </a:r>
            <a:r>
              <a:rPr dirty="0" sz="1950" spc="-70">
                <a:solidFill>
                  <a:srgbClr val="1C1C1C"/>
                </a:solidFill>
                <a:latin typeface="Arial MT"/>
                <a:cs typeface="Arial MT"/>
              </a:rPr>
              <a:t>signed</a:t>
            </a:r>
            <a:r>
              <a:rPr dirty="0" sz="1950" spc="-5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950" spc="-80">
                <a:solidFill>
                  <a:srgbClr val="1F1F1F"/>
                </a:solidFill>
                <a:latin typeface="Arial MT"/>
                <a:cs typeface="Arial MT"/>
              </a:rPr>
              <a:t>URLs.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72510" y="4936066"/>
            <a:ext cx="3018155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solidFill>
                  <a:srgbClr val="1F1F1F"/>
                </a:solidFill>
                <a:latin typeface="Arial MT"/>
                <a:cs typeface="Arial MT"/>
              </a:rPr>
              <a:t>Photo</a:t>
            </a:r>
            <a:r>
              <a:rPr dirty="0" sz="1450" spc="-6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dirty="0" sz="14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 spc="-25">
                <a:solidFill>
                  <a:srgbClr val="232323"/>
                </a:solidFill>
                <a:latin typeface="Arial MT"/>
                <a:cs typeface="Arial MT"/>
              </a:rPr>
              <a:t>Kenny</a:t>
            </a:r>
            <a:r>
              <a:rPr dirty="0" sz="1450" spc="-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450" spc="-10">
                <a:solidFill>
                  <a:srgbClr val="212121"/>
                </a:solidFill>
                <a:latin typeface="Arial MT"/>
                <a:cs typeface="Arial MT"/>
              </a:rPr>
              <a:t>Eliason</a:t>
            </a:r>
            <a:r>
              <a:rPr dirty="0" sz="145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dirty="0" sz="1450" spc="-1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450" spc="-10">
                <a:solidFill>
                  <a:srgbClr val="1F1F1F"/>
                </a:solidFill>
                <a:latin typeface="Arial MT"/>
                <a:cs typeface="Arial MT"/>
              </a:rPr>
              <a:t>Unsplash</a:t>
            </a:r>
            <a:endParaRPr sz="1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2025-05-23T19:09:54Z</dcterms:created>
  <dcterms:modified xsi:type="dcterms:W3CDTF">2025-05-23T19:09:54Z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2025-05-23T00:00:00Z</vt:filetime>
  </property>
  <property fmtid="{D5CDD505-2E9C-101B-9397-08002B2CF9AE}" pid="3" name="LastSaved">
    <vt:filetime>2025-05-23T00:00:00Z</vt:filetime>
  </property>
  <property fmtid="{D5CDD505-2E9C-101B-9397-08002B2CF9AE}" pid="4" name="Producer">
    <vt:lpwstr>macOS Version 15.4.1 (Build 24E263) Quartz PDFContext</vt:lpwstr>
  </property>
</Properties>
</file>