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88573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9560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5047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99216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8123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53232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10668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3362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5424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5930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2007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8316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12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9082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736193-EDE3-4BB5-AE5F-E6E5472AB8BE}"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2616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9737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0077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736193-EDE3-4BB5-AE5F-E6E5472AB8BE}" type="datetimeFigureOut">
              <a:rPr lang="en-US" smtClean="0"/>
              <a:t>9/1/2023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37208792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BA5D7434-E3EF-AB22-147E-AB03F0C57AFF}"/>
              </a:ext>
            </a:extLst>
          </p:cNvPr>
          <p:cNvPicPr>
            <a:picLocks noChangeAspect="1"/>
          </p:cNvPicPr>
          <p:nvPr/>
        </p:nvPicPr>
        <p:blipFill rotWithShape="1">
          <a:blip r:embed="rId3"/>
          <a:srcRect l="9091" t="28481"/>
          <a:stretch/>
        </p:blipFill>
        <p:spPr>
          <a:xfrm>
            <a:off x="20" y="10"/>
            <a:ext cx="12191978" cy="6857990"/>
          </a:xfrm>
          <a:prstGeom prst="rect">
            <a:avLst/>
          </a:prstGeom>
        </p:spPr>
      </p:pic>
      <p:pic>
        <p:nvPicPr>
          <p:cNvPr id="9" name="Picture 8">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E32E39E-B9C3-F535-9551-ED763C4B9A59}"/>
              </a:ext>
            </a:extLst>
          </p:cNvPr>
          <p:cNvSpPr>
            <a:spLocks noGrp="1"/>
          </p:cNvSpPr>
          <p:nvPr>
            <p:ph type="ctrTitle"/>
          </p:nvPr>
        </p:nvSpPr>
        <p:spPr>
          <a:xfrm>
            <a:off x="6710826" y="1267639"/>
            <a:ext cx="5446271" cy="2819398"/>
          </a:xfrm>
        </p:spPr>
        <p:txBody>
          <a:bodyPr>
            <a:normAutofit/>
          </a:bodyPr>
          <a:lstStyle/>
          <a:p>
            <a:pPr algn="l"/>
            <a:r>
              <a:rPr lang="en-US" dirty="0"/>
              <a:t>Autonomous car</a:t>
            </a:r>
          </a:p>
        </p:txBody>
      </p:sp>
      <p:sp>
        <p:nvSpPr>
          <p:cNvPr id="3" name="Subtitle 2">
            <a:extLst>
              <a:ext uri="{FF2B5EF4-FFF2-40B4-BE49-F238E27FC236}">
                <a16:creationId xmlns:a16="http://schemas.microsoft.com/office/drawing/2014/main" id="{CA378643-8868-EA70-80D8-446DD4A36C7E}"/>
              </a:ext>
            </a:extLst>
          </p:cNvPr>
          <p:cNvSpPr>
            <a:spLocks noGrp="1"/>
          </p:cNvSpPr>
          <p:nvPr>
            <p:ph type="subTitle" idx="1"/>
          </p:nvPr>
        </p:nvSpPr>
        <p:spPr>
          <a:xfrm>
            <a:off x="6854779" y="4048075"/>
            <a:ext cx="4689587" cy="2045639"/>
          </a:xfrm>
        </p:spPr>
        <p:txBody>
          <a:bodyPr>
            <a:noAutofit/>
          </a:bodyPr>
          <a:lstStyle/>
          <a:p>
            <a:pPr algn="l">
              <a:lnSpc>
                <a:spcPct val="90000"/>
              </a:lnSpc>
            </a:pPr>
            <a:r>
              <a:rPr lang="en-US" sz="2000" dirty="0"/>
              <a:t>By: Youssif mohamed amin</a:t>
            </a:r>
          </a:p>
          <a:p>
            <a:pPr algn="l">
              <a:lnSpc>
                <a:spcPct val="90000"/>
              </a:lnSpc>
            </a:pPr>
            <a:r>
              <a:rPr lang="en-US" sz="2000" dirty="0"/>
              <a:t>      Ahmed mohamed </a:t>
            </a:r>
            <a:r>
              <a:rPr lang="en-US" sz="2000" dirty="0" err="1"/>
              <a:t>ibrahim</a:t>
            </a:r>
            <a:endParaRPr lang="en-US" sz="2000" dirty="0"/>
          </a:p>
          <a:p>
            <a:pPr algn="l">
              <a:lnSpc>
                <a:spcPct val="90000"/>
              </a:lnSpc>
            </a:pPr>
            <a:r>
              <a:rPr lang="en-US" sz="2000" dirty="0"/>
              <a:t>      Omar </a:t>
            </a:r>
            <a:r>
              <a:rPr lang="en-US" sz="2000" dirty="0" err="1"/>
              <a:t>moenes</a:t>
            </a:r>
            <a:r>
              <a:rPr lang="en-US" sz="2000" dirty="0"/>
              <a:t> </a:t>
            </a:r>
            <a:r>
              <a:rPr lang="en-US" sz="2000" dirty="0" err="1"/>
              <a:t>yehia</a:t>
            </a:r>
            <a:endParaRPr lang="en-US" sz="2000" dirty="0"/>
          </a:p>
          <a:p>
            <a:pPr algn="l">
              <a:lnSpc>
                <a:spcPct val="90000"/>
              </a:lnSpc>
            </a:pPr>
            <a:r>
              <a:rPr lang="en-US" sz="2000" dirty="0"/>
              <a:t>Group Nasr 35</a:t>
            </a:r>
          </a:p>
        </p:txBody>
      </p:sp>
    </p:spTree>
    <p:extLst>
      <p:ext uri="{BB962C8B-B14F-4D97-AF65-F5344CB8AC3E}">
        <p14:creationId xmlns:p14="http://schemas.microsoft.com/office/powerpoint/2010/main" val="20657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685799" y="1880119"/>
            <a:ext cx="5219699" cy="3649133"/>
          </a:xfrm>
        </p:spPr>
        <p:txBody>
          <a:bodyPr>
            <a:normAutofit lnSpcReduction="10000"/>
          </a:bodyPr>
          <a:lstStyle/>
          <a:p>
            <a:pPr>
              <a:buFont typeface="Wingdings" panose="05000000000000000000" pitchFamily="2" charset="2"/>
              <a:buChar char="Ø"/>
            </a:pPr>
            <a:r>
              <a:rPr lang="en-GB" dirty="0"/>
              <a:t>The autonomous car avoids collision with its surroundings by using a sensor to stop it at a certain distance, then a servo motor attached to the sensor will rotate it 180 degrees to check left and right sides for which position to move to. If the left side distance is greater than right side distance then the robot will turn left and move at the direction, and vice versa. These actions continues indefinitely.</a:t>
            </a:r>
          </a:p>
          <a:p>
            <a:pPr>
              <a:buFont typeface="Wingdings" panose="05000000000000000000" pitchFamily="2" charset="2"/>
              <a:buChar char="Ø"/>
            </a:pPr>
            <a:r>
              <a:rPr lang="en-GB" dirty="0"/>
              <a:t>Attached to the robot is a 16x2 LCD that consistently tells the direction the robot is currently heading and the data currently obtained from the Ultrasonic sensor</a:t>
            </a:r>
          </a:p>
          <a:p>
            <a:pPr marL="0" indent="0">
              <a:buNone/>
            </a:pPr>
            <a:endParaRPr lang="en-GB" dirty="0"/>
          </a:p>
          <a:p>
            <a:pPr marL="0" indent="0">
              <a:buNone/>
            </a:pPr>
            <a:endParaRPr lang="en-US" dirty="0"/>
          </a:p>
        </p:txBody>
      </p:sp>
      <p:pic>
        <p:nvPicPr>
          <p:cNvPr id="14" name="Picture 13">
            <a:extLst>
              <a:ext uri="{FF2B5EF4-FFF2-40B4-BE49-F238E27FC236}">
                <a16:creationId xmlns:a16="http://schemas.microsoft.com/office/drawing/2014/main" id="{C681B3EB-7D81-956A-5A79-05B697304C9B}"/>
              </a:ext>
            </a:extLst>
          </p:cNvPr>
          <p:cNvPicPr>
            <a:picLocks noChangeAspect="1"/>
          </p:cNvPicPr>
          <p:nvPr/>
        </p:nvPicPr>
        <p:blipFill rotWithShape="1">
          <a:blip r:embed="rId3">
            <a:extLst>
              <a:ext uri="{28A0092B-C50C-407E-A947-70E740481C1C}">
                <a14:useLocalDpi xmlns:a14="http://schemas.microsoft.com/office/drawing/2010/main" val="0"/>
              </a:ext>
            </a:extLst>
          </a:blip>
          <a:srcRect l="-1" t="-82" r="26777" b="66729"/>
          <a:stretch/>
        </p:blipFill>
        <p:spPr>
          <a:xfrm>
            <a:off x="5905498" y="1328748"/>
            <a:ext cx="5953126" cy="38766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202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latin typeface="Rockwell" panose="02060603020205020403" pitchFamily="18" charset="0"/>
              </a:rPr>
              <a:t>Components</a:t>
            </a:r>
            <a:endParaRPr lang="en-US" dirty="0"/>
          </a:p>
        </p:txBody>
      </p:sp>
      <p:sp>
        <p:nvSpPr>
          <p:cNvPr id="6" name="TextBox 5">
            <a:extLst>
              <a:ext uri="{FF2B5EF4-FFF2-40B4-BE49-F238E27FC236}">
                <a16:creationId xmlns:a16="http://schemas.microsoft.com/office/drawing/2014/main" id="{48DC0CC2-C9E6-2B36-BE1D-A6229190F1AE}"/>
              </a:ext>
            </a:extLst>
          </p:cNvPr>
          <p:cNvSpPr txBox="1"/>
          <p:nvPr/>
        </p:nvSpPr>
        <p:spPr>
          <a:xfrm>
            <a:off x="804552" y="3753626"/>
            <a:ext cx="2780523" cy="646331"/>
          </a:xfrm>
          <a:prstGeom prst="rect">
            <a:avLst/>
          </a:prstGeom>
          <a:noFill/>
        </p:spPr>
        <p:txBody>
          <a:bodyPr wrap="square" rtlCol="0">
            <a:spAutoFit/>
          </a:bodyPr>
          <a:lstStyle/>
          <a:p>
            <a:r>
              <a:rPr lang="en-US" dirty="0"/>
              <a:t>Caster wheel </a:t>
            </a:r>
          </a:p>
          <a:p>
            <a:endParaRPr lang="en-US" dirty="0"/>
          </a:p>
        </p:txBody>
      </p:sp>
      <p:sp>
        <p:nvSpPr>
          <p:cNvPr id="17" name="TextBox 16">
            <a:extLst>
              <a:ext uri="{FF2B5EF4-FFF2-40B4-BE49-F238E27FC236}">
                <a16:creationId xmlns:a16="http://schemas.microsoft.com/office/drawing/2014/main" id="{2681CCEE-F879-F96A-E28B-7D03B382649B}"/>
              </a:ext>
            </a:extLst>
          </p:cNvPr>
          <p:cNvSpPr txBox="1"/>
          <p:nvPr/>
        </p:nvSpPr>
        <p:spPr>
          <a:xfrm>
            <a:off x="3755113" y="3741173"/>
            <a:ext cx="2780523" cy="369332"/>
          </a:xfrm>
          <a:prstGeom prst="rect">
            <a:avLst/>
          </a:prstGeom>
          <a:noFill/>
        </p:spPr>
        <p:txBody>
          <a:bodyPr wrap="square" rtlCol="0">
            <a:spAutoFit/>
          </a:bodyPr>
          <a:lstStyle/>
          <a:p>
            <a:r>
              <a:rPr lang="en-US" dirty="0"/>
              <a:t>Breadboard</a:t>
            </a:r>
          </a:p>
        </p:txBody>
      </p:sp>
      <p:sp>
        <p:nvSpPr>
          <p:cNvPr id="18" name="TextBox 17">
            <a:extLst>
              <a:ext uri="{FF2B5EF4-FFF2-40B4-BE49-F238E27FC236}">
                <a16:creationId xmlns:a16="http://schemas.microsoft.com/office/drawing/2014/main" id="{D027132C-5C16-6639-2A8F-B1866E4B634F}"/>
              </a:ext>
            </a:extLst>
          </p:cNvPr>
          <p:cNvSpPr txBox="1"/>
          <p:nvPr/>
        </p:nvSpPr>
        <p:spPr>
          <a:xfrm>
            <a:off x="6582307" y="3741173"/>
            <a:ext cx="2780523" cy="646331"/>
          </a:xfrm>
          <a:prstGeom prst="rect">
            <a:avLst/>
          </a:prstGeom>
          <a:noFill/>
        </p:spPr>
        <p:txBody>
          <a:bodyPr wrap="square" rtlCol="0">
            <a:spAutoFit/>
          </a:bodyPr>
          <a:lstStyle/>
          <a:p>
            <a:r>
              <a:rPr lang="en-US" dirty="0"/>
              <a:t>Ultrasonic sensor</a:t>
            </a:r>
          </a:p>
          <a:p>
            <a:endParaRPr lang="en-US" dirty="0"/>
          </a:p>
        </p:txBody>
      </p:sp>
      <p:sp>
        <p:nvSpPr>
          <p:cNvPr id="20" name="TextBox 19">
            <a:extLst>
              <a:ext uri="{FF2B5EF4-FFF2-40B4-BE49-F238E27FC236}">
                <a16:creationId xmlns:a16="http://schemas.microsoft.com/office/drawing/2014/main" id="{CAF76C6E-A5C4-60C0-35A0-20C6C4FD79F8}"/>
              </a:ext>
            </a:extLst>
          </p:cNvPr>
          <p:cNvSpPr txBox="1"/>
          <p:nvPr/>
        </p:nvSpPr>
        <p:spPr>
          <a:xfrm>
            <a:off x="10202010" y="3741173"/>
            <a:ext cx="2780523" cy="646331"/>
          </a:xfrm>
          <a:prstGeom prst="rect">
            <a:avLst/>
          </a:prstGeom>
          <a:noFill/>
        </p:spPr>
        <p:txBody>
          <a:bodyPr wrap="square" rtlCol="0">
            <a:spAutoFit/>
          </a:bodyPr>
          <a:lstStyle/>
          <a:p>
            <a:r>
              <a:rPr lang="en-US" dirty="0"/>
              <a:t>Jumpers</a:t>
            </a:r>
          </a:p>
          <a:p>
            <a:endParaRPr lang="en-US" dirty="0"/>
          </a:p>
        </p:txBody>
      </p:sp>
      <p:pic>
        <p:nvPicPr>
          <p:cNvPr id="21" name="Picture 20" descr="A metal ball with a ball&#10;&#10;Description automatically generated">
            <a:extLst>
              <a:ext uri="{FF2B5EF4-FFF2-40B4-BE49-F238E27FC236}">
                <a16:creationId xmlns:a16="http://schemas.microsoft.com/office/drawing/2014/main" id="{EA9C486C-1795-75DF-AC69-E5DFA3378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42" y="1472476"/>
            <a:ext cx="2247798" cy="2247798"/>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descr="A group of colorful wires&#10;&#10;Description automatically generated">
            <a:extLst>
              <a:ext uri="{FF2B5EF4-FFF2-40B4-BE49-F238E27FC236}">
                <a16:creationId xmlns:a16="http://schemas.microsoft.com/office/drawing/2014/main" id="{C480CEE7-E8CC-8AFA-299F-AD8A24F31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741" y="1204553"/>
            <a:ext cx="2549073" cy="2549073"/>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descr="A close-up of a circuit board">
            <a:extLst>
              <a:ext uri="{FF2B5EF4-FFF2-40B4-BE49-F238E27FC236}">
                <a16:creationId xmlns:a16="http://schemas.microsoft.com/office/drawing/2014/main" id="{8631ABAA-E4E2-D8ED-47D3-28185D46BBCD}"/>
              </a:ext>
            </a:extLst>
          </p:cNvPr>
          <p:cNvPicPr>
            <a:picLocks noChangeAspect="1"/>
          </p:cNvPicPr>
          <p:nvPr/>
        </p:nvPicPr>
        <p:blipFill rotWithShape="1">
          <a:blip r:embed="rId4">
            <a:extLst>
              <a:ext uri="{28A0092B-C50C-407E-A947-70E740481C1C}">
                <a14:useLocalDpi xmlns:a14="http://schemas.microsoft.com/office/drawing/2010/main" val="0"/>
              </a:ext>
            </a:extLst>
          </a:blip>
          <a:srcRect l="9857" t="14088" r="57768" b="13727"/>
          <a:stretch/>
        </p:blipFill>
        <p:spPr>
          <a:xfrm>
            <a:off x="3146432" y="1319670"/>
            <a:ext cx="2568565" cy="2386213"/>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descr="A close-up of a blue circuit board&#10;&#10;Description automatically generated">
            <a:extLst>
              <a:ext uri="{FF2B5EF4-FFF2-40B4-BE49-F238E27FC236}">
                <a16:creationId xmlns:a16="http://schemas.microsoft.com/office/drawing/2014/main" id="{520ED7DA-D208-5354-E0E2-D32096E00237}"/>
              </a:ext>
            </a:extLst>
          </p:cNvPr>
          <p:cNvPicPr>
            <a:picLocks noChangeAspect="1"/>
          </p:cNvPicPr>
          <p:nvPr/>
        </p:nvPicPr>
        <p:blipFill rotWithShape="1">
          <a:blip r:embed="rId5">
            <a:extLst>
              <a:ext uri="{28A0092B-C50C-407E-A947-70E740481C1C}">
                <a14:useLocalDpi xmlns:a14="http://schemas.microsoft.com/office/drawing/2010/main" val="0"/>
              </a:ext>
            </a:extLst>
          </a:blip>
          <a:srcRect l="3063" t="481" r="-1443" b="7091"/>
          <a:stretch/>
        </p:blipFill>
        <p:spPr>
          <a:xfrm>
            <a:off x="6207655" y="1198091"/>
            <a:ext cx="2507792" cy="2507792"/>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a:extLst>
              <a:ext uri="{FF2B5EF4-FFF2-40B4-BE49-F238E27FC236}">
                <a16:creationId xmlns:a16="http://schemas.microsoft.com/office/drawing/2014/main" id="{F1388A0F-8D2D-72BB-8662-AD5BECD863C7}"/>
              </a:ext>
            </a:extLst>
          </p:cNvPr>
          <p:cNvPicPr>
            <a:picLocks noChangeAspect="1"/>
          </p:cNvPicPr>
          <p:nvPr/>
        </p:nvPicPr>
        <p:blipFill>
          <a:blip r:embed="rId6">
            <a:extLst>
              <a:ext uri="{28A0092B-C50C-407E-A947-70E740481C1C}">
                <a14:useLocalDpi xmlns:a14="http://schemas.microsoft.com/office/drawing/2010/main" val="0"/>
              </a:ext>
            </a:extLst>
          </a:blip>
          <a:srcRect l="12548" r="12548"/>
          <a:stretch/>
        </p:blipFill>
        <p:spPr>
          <a:xfrm>
            <a:off x="427964" y="4145998"/>
            <a:ext cx="2247798" cy="2247798"/>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1C7F8C25-C564-AACE-BF7B-7C9DA6BA57C2}"/>
              </a:ext>
            </a:extLst>
          </p:cNvPr>
          <p:cNvPicPr>
            <a:picLocks noChangeAspect="1"/>
          </p:cNvPicPr>
          <p:nvPr/>
        </p:nvPicPr>
        <p:blipFill rotWithShape="1">
          <a:blip r:embed="rId7">
            <a:extLst>
              <a:ext uri="{28A0092B-C50C-407E-A947-70E740481C1C}">
                <a14:useLocalDpi xmlns:a14="http://schemas.microsoft.com/office/drawing/2010/main" val="0"/>
              </a:ext>
            </a:extLst>
          </a:blip>
          <a:srcRect l="3255" t="4194" r="3183" b="1386"/>
          <a:stretch/>
        </p:blipFill>
        <p:spPr>
          <a:xfrm>
            <a:off x="3354997" y="4176869"/>
            <a:ext cx="2425232" cy="2253056"/>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71487F11-B3BB-AA10-C471-7C9DA4FF8CA4}"/>
              </a:ext>
            </a:extLst>
          </p:cNvPr>
          <p:cNvPicPr>
            <a:picLocks noChangeAspect="1"/>
          </p:cNvPicPr>
          <p:nvPr/>
        </p:nvPicPr>
        <p:blipFill rotWithShape="1">
          <a:blip r:embed="rId8">
            <a:extLst>
              <a:ext uri="{28A0092B-C50C-407E-A947-70E740481C1C}">
                <a14:useLocalDpi xmlns:a14="http://schemas.microsoft.com/office/drawing/2010/main" val="0"/>
              </a:ext>
            </a:extLst>
          </a:blip>
          <a:srcRect l="18519" t="1334" r="14815" b="8467"/>
          <a:stretch/>
        </p:blipFill>
        <p:spPr>
          <a:xfrm>
            <a:off x="6476824" y="4145795"/>
            <a:ext cx="2173725" cy="2173725"/>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4" name="Picture 33">
            <a:extLst>
              <a:ext uri="{FF2B5EF4-FFF2-40B4-BE49-F238E27FC236}">
                <a16:creationId xmlns:a16="http://schemas.microsoft.com/office/drawing/2014/main" id="{BB90C1EE-0DA2-7934-4A59-5FC95448EEA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524252" y="4145796"/>
            <a:ext cx="2284130" cy="2284130"/>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TextBox 34">
            <a:extLst>
              <a:ext uri="{FF2B5EF4-FFF2-40B4-BE49-F238E27FC236}">
                <a16:creationId xmlns:a16="http://schemas.microsoft.com/office/drawing/2014/main" id="{AC1E010C-2C72-48AA-BD04-9040AF7B2B35}"/>
              </a:ext>
            </a:extLst>
          </p:cNvPr>
          <p:cNvSpPr txBox="1"/>
          <p:nvPr/>
        </p:nvSpPr>
        <p:spPr>
          <a:xfrm>
            <a:off x="374416" y="6385105"/>
            <a:ext cx="2780523" cy="646331"/>
          </a:xfrm>
          <a:prstGeom prst="rect">
            <a:avLst/>
          </a:prstGeom>
          <a:noFill/>
        </p:spPr>
        <p:txBody>
          <a:bodyPr wrap="square" rtlCol="0">
            <a:spAutoFit/>
          </a:bodyPr>
          <a:lstStyle/>
          <a:p>
            <a:r>
              <a:rPr lang="en-US" dirty="0"/>
              <a:t>L293D Chip (motor driver)</a:t>
            </a:r>
          </a:p>
          <a:p>
            <a:endParaRPr lang="en-US" dirty="0"/>
          </a:p>
        </p:txBody>
      </p:sp>
      <p:sp>
        <p:nvSpPr>
          <p:cNvPr id="36" name="TextBox 35">
            <a:extLst>
              <a:ext uri="{FF2B5EF4-FFF2-40B4-BE49-F238E27FC236}">
                <a16:creationId xmlns:a16="http://schemas.microsoft.com/office/drawing/2014/main" id="{B6289C3C-66E8-0679-A96B-482CCBC562B2}"/>
              </a:ext>
            </a:extLst>
          </p:cNvPr>
          <p:cNvSpPr txBox="1"/>
          <p:nvPr/>
        </p:nvSpPr>
        <p:spPr>
          <a:xfrm>
            <a:off x="3835378" y="6431271"/>
            <a:ext cx="2780523" cy="646331"/>
          </a:xfrm>
          <a:prstGeom prst="rect">
            <a:avLst/>
          </a:prstGeom>
          <a:noFill/>
        </p:spPr>
        <p:txBody>
          <a:bodyPr wrap="square" rtlCol="0">
            <a:spAutoFit/>
          </a:bodyPr>
          <a:lstStyle/>
          <a:p>
            <a:r>
              <a:rPr lang="en-US" dirty="0"/>
              <a:t>Servo motor</a:t>
            </a:r>
          </a:p>
          <a:p>
            <a:endParaRPr lang="en-US" dirty="0"/>
          </a:p>
        </p:txBody>
      </p:sp>
      <p:sp>
        <p:nvSpPr>
          <p:cNvPr id="37" name="TextBox 36">
            <a:extLst>
              <a:ext uri="{FF2B5EF4-FFF2-40B4-BE49-F238E27FC236}">
                <a16:creationId xmlns:a16="http://schemas.microsoft.com/office/drawing/2014/main" id="{878406EA-766B-05F2-50C9-C989A3766ACF}"/>
              </a:ext>
            </a:extLst>
          </p:cNvPr>
          <p:cNvSpPr txBox="1"/>
          <p:nvPr/>
        </p:nvSpPr>
        <p:spPr>
          <a:xfrm>
            <a:off x="7340776" y="6385105"/>
            <a:ext cx="2780523" cy="369332"/>
          </a:xfrm>
          <a:prstGeom prst="rect">
            <a:avLst/>
          </a:prstGeom>
          <a:noFill/>
        </p:spPr>
        <p:txBody>
          <a:bodyPr wrap="square" rtlCol="0">
            <a:spAutoFit/>
          </a:bodyPr>
          <a:lstStyle/>
          <a:p>
            <a:r>
              <a:rPr lang="en-US" dirty="0"/>
              <a:t>LCD</a:t>
            </a:r>
          </a:p>
        </p:txBody>
      </p:sp>
      <p:sp>
        <p:nvSpPr>
          <p:cNvPr id="38" name="TextBox 37">
            <a:extLst>
              <a:ext uri="{FF2B5EF4-FFF2-40B4-BE49-F238E27FC236}">
                <a16:creationId xmlns:a16="http://schemas.microsoft.com/office/drawing/2014/main" id="{00AEACCE-22FC-969D-0873-0F068B49C4F4}"/>
              </a:ext>
            </a:extLst>
          </p:cNvPr>
          <p:cNvSpPr txBox="1"/>
          <p:nvPr/>
        </p:nvSpPr>
        <p:spPr>
          <a:xfrm>
            <a:off x="9411477" y="6409312"/>
            <a:ext cx="2780523" cy="646331"/>
          </a:xfrm>
          <a:prstGeom prst="rect">
            <a:avLst/>
          </a:prstGeom>
          <a:noFill/>
        </p:spPr>
        <p:txBody>
          <a:bodyPr wrap="square" rtlCol="0">
            <a:spAutoFit/>
          </a:bodyPr>
          <a:lstStyle/>
          <a:p>
            <a:r>
              <a:rPr lang="en-US" dirty="0"/>
              <a:t> Battery holder (4 batteries)</a:t>
            </a:r>
          </a:p>
          <a:p>
            <a:endParaRPr lang="en-US" dirty="0"/>
          </a:p>
        </p:txBody>
      </p:sp>
    </p:spTree>
    <p:extLst>
      <p:ext uri="{BB962C8B-B14F-4D97-AF65-F5344CB8AC3E}">
        <p14:creationId xmlns:p14="http://schemas.microsoft.com/office/powerpoint/2010/main" val="202106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685799" y="423852"/>
            <a:ext cx="5219699" cy="1456267"/>
          </a:xfrm>
        </p:spPr>
        <p:txBody>
          <a:bodyPr>
            <a:normAutofit/>
          </a:bodyPr>
          <a:lstStyle/>
          <a:p>
            <a:r>
              <a:rPr lang="en-US" dirty="0">
                <a:latin typeface="Rockwell" panose="02060603020205020403" pitchFamily="18" charset="0"/>
              </a:rPr>
              <a:t>Components</a:t>
            </a:r>
            <a:endParaRPr lang="en-US" dirty="0"/>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6336045" y="4513972"/>
            <a:ext cx="7870372" cy="3649133"/>
          </a:xfrm>
        </p:spPr>
        <p:txBody>
          <a:bodyPr>
            <a:normAutofit/>
          </a:bodyPr>
          <a:lstStyle/>
          <a:p>
            <a:pPr marL="0" indent="0">
              <a:buNone/>
            </a:pPr>
            <a:endParaRPr lang="en-GB" dirty="0"/>
          </a:p>
          <a:p>
            <a:pPr marL="0" indent="0">
              <a:buNone/>
            </a:pPr>
            <a:endParaRPr lang="en-GB" dirty="0"/>
          </a:p>
          <a:p>
            <a:pPr marL="0" indent="0">
              <a:buNone/>
            </a:pPr>
            <a:endParaRPr lang="en-US" dirty="0"/>
          </a:p>
        </p:txBody>
      </p:sp>
      <p:sp>
        <p:nvSpPr>
          <p:cNvPr id="6" name="TextBox 5">
            <a:extLst>
              <a:ext uri="{FF2B5EF4-FFF2-40B4-BE49-F238E27FC236}">
                <a16:creationId xmlns:a16="http://schemas.microsoft.com/office/drawing/2014/main" id="{48DC0CC2-C9E6-2B36-BE1D-A6229190F1AE}"/>
              </a:ext>
            </a:extLst>
          </p:cNvPr>
          <p:cNvSpPr txBox="1"/>
          <p:nvPr/>
        </p:nvSpPr>
        <p:spPr>
          <a:xfrm>
            <a:off x="1208646" y="5394897"/>
            <a:ext cx="2780523" cy="646331"/>
          </a:xfrm>
          <a:prstGeom prst="rect">
            <a:avLst/>
          </a:prstGeom>
          <a:noFill/>
        </p:spPr>
        <p:txBody>
          <a:bodyPr wrap="square" rtlCol="0">
            <a:spAutoFit/>
          </a:bodyPr>
          <a:lstStyle/>
          <a:p>
            <a:r>
              <a:rPr lang="en-US" dirty="0"/>
              <a:t>AMIT KIT</a:t>
            </a:r>
          </a:p>
          <a:p>
            <a:endParaRPr lang="en-US" dirty="0"/>
          </a:p>
        </p:txBody>
      </p:sp>
      <p:sp>
        <p:nvSpPr>
          <p:cNvPr id="17" name="TextBox 16">
            <a:extLst>
              <a:ext uri="{FF2B5EF4-FFF2-40B4-BE49-F238E27FC236}">
                <a16:creationId xmlns:a16="http://schemas.microsoft.com/office/drawing/2014/main" id="{2681CCEE-F879-F96A-E28B-7D03B382649B}"/>
              </a:ext>
            </a:extLst>
          </p:cNvPr>
          <p:cNvSpPr txBox="1"/>
          <p:nvPr/>
        </p:nvSpPr>
        <p:spPr>
          <a:xfrm>
            <a:off x="5593855" y="5394897"/>
            <a:ext cx="2780523" cy="369332"/>
          </a:xfrm>
          <a:prstGeom prst="rect">
            <a:avLst/>
          </a:prstGeom>
          <a:noFill/>
        </p:spPr>
        <p:txBody>
          <a:bodyPr wrap="square" rtlCol="0">
            <a:spAutoFit/>
          </a:bodyPr>
          <a:lstStyle/>
          <a:p>
            <a:r>
              <a:rPr lang="en-US" dirty="0"/>
              <a:t>Chassis</a:t>
            </a:r>
          </a:p>
        </p:txBody>
      </p:sp>
      <p:sp>
        <p:nvSpPr>
          <p:cNvPr id="18" name="TextBox 17">
            <a:extLst>
              <a:ext uri="{FF2B5EF4-FFF2-40B4-BE49-F238E27FC236}">
                <a16:creationId xmlns:a16="http://schemas.microsoft.com/office/drawing/2014/main" id="{D027132C-5C16-6639-2A8F-B1866E4B634F}"/>
              </a:ext>
            </a:extLst>
          </p:cNvPr>
          <p:cNvSpPr txBox="1"/>
          <p:nvPr/>
        </p:nvSpPr>
        <p:spPr>
          <a:xfrm>
            <a:off x="9670947" y="5394896"/>
            <a:ext cx="2780523" cy="646331"/>
          </a:xfrm>
          <a:prstGeom prst="rect">
            <a:avLst/>
          </a:prstGeom>
          <a:noFill/>
        </p:spPr>
        <p:txBody>
          <a:bodyPr wrap="square" rtlCol="0">
            <a:spAutoFit/>
          </a:bodyPr>
          <a:lstStyle/>
          <a:p>
            <a:r>
              <a:rPr lang="en-US" dirty="0"/>
              <a:t>2 DC motors</a:t>
            </a:r>
          </a:p>
          <a:p>
            <a:endParaRPr lang="en-US" dirty="0"/>
          </a:p>
        </p:txBody>
      </p:sp>
      <p:pic>
        <p:nvPicPr>
          <p:cNvPr id="21" name="Picture 20">
            <a:extLst>
              <a:ext uri="{FF2B5EF4-FFF2-40B4-BE49-F238E27FC236}">
                <a16:creationId xmlns:a16="http://schemas.microsoft.com/office/drawing/2014/main" id="{EA9C486C-1795-75DF-AC69-E5DFA33789A7}"/>
              </a:ext>
            </a:extLst>
          </p:cNvPr>
          <p:cNvPicPr>
            <a:picLocks noChangeAspect="1"/>
          </p:cNvPicPr>
          <p:nvPr/>
        </p:nvPicPr>
        <p:blipFill rotWithShape="1">
          <a:blip r:embed="rId2">
            <a:extLst>
              <a:ext uri="{28A0092B-C50C-407E-A947-70E740481C1C}">
                <a14:useLocalDpi xmlns:a14="http://schemas.microsoft.com/office/drawing/2010/main" val="0"/>
              </a:ext>
            </a:extLst>
          </a:blip>
          <a:srcRect l="636" t="2486" r="1701" b="4400"/>
          <a:stretch/>
        </p:blipFill>
        <p:spPr>
          <a:xfrm>
            <a:off x="212181" y="1827728"/>
            <a:ext cx="3315934" cy="3315934"/>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pic>
        <p:nvPicPr>
          <p:cNvPr id="24" name="Picture 23">
            <a:extLst>
              <a:ext uri="{FF2B5EF4-FFF2-40B4-BE49-F238E27FC236}">
                <a16:creationId xmlns:a16="http://schemas.microsoft.com/office/drawing/2014/main" id="{8631ABAA-E4E2-D8ED-47D3-28185D46BBCD}"/>
              </a:ext>
            </a:extLst>
          </p:cNvPr>
          <p:cNvPicPr>
            <a:picLocks noChangeAspect="1"/>
          </p:cNvPicPr>
          <p:nvPr/>
        </p:nvPicPr>
        <p:blipFill rotWithShape="1">
          <a:blip r:embed="rId3">
            <a:extLst>
              <a:ext uri="{28A0092B-C50C-407E-A947-70E740481C1C}">
                <a14:useLocalDpi xmlns:a14="http://schemas.microsoft.com/office/drawing/2010/main" val="0"/>
              </a:ext>
            </a:extLst>
          </a:blip>
          <a:srcRect l="1173" t="16147" r="540" b="21500"/>
          <a:stretch/>
        </p:blipFill>
        <p:spPr>
          <a:xfrm>
            <a:off x="4340119" y="1877518"/>
            <a:ext cx="3554997" cy="3302615"/>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520ED7DA-D208-5354-E0E2-D32096E00237}"/>
              </a:ext>
            </a:extLst>
          </p:cNvPr>
          <p:cNvPicPr>
            <a:picLocks noChangeAspect="1"/>
          </p:cNvPicPr>
          <p:nvPr/>
        </p:nvPicPr>
        <p:blipFill rotWithShape="1">
          <a:blip r:embed="rId4">
            <a:extLst>
              <a:ext uri="{28A0092B-C50C-407E-A947-70E740481C1C}">
                <a14:useLocalDpi xmlns:a14="http://schemas.microsoft.com/office/drawing/2010/main" val="0"/>
              </a:ext>
            </a:extLst>
          </a:blip>
          <a:srcRect l="9499" t="5233" r="2751" b="2171"/>
          <a:stretch/>
        </p:blipFill>
        <p:spPr>
          <a:xfrm>
            <a:off x="8770137" y="1864200"/>
            <a:ext cx="3315934" cy="3315934"/>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530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297023" y="-133350"/>
            <a:ext cx="5798977" cy="2006082"/>
          </a:xfrm>
        </p:spPr>
        <p:txBody>
          <a:bodyPr>
            <a:normAutofit/>
          </a:bodyPr>
          <a:lstStyle/>
          <a:p>
            <a:r>
              <a:rPr lang="en-US" dirty="0"/>
              <a:t>FLOW Chart</a:t>
            </a:r>
          </a:p>
        </p:txBody>
      </p:sp>
      <p:pic>
        <p:nvPicPr>
          <p:cNvPr id="6" name="Content Placeholder 4">
            <a:extLst>
              <a:ext uri="{FF2B5EF4-FFF2-40B4-BE49-F238E27FC236}">
                <a16:creationId xmlns:a16="http://schemas.microsoft.com/office/drawing/2014/main" id="{61888BC2-E07E-3B92-774E-8989BA9CF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137" y="452226"/>
            <a:ext cx="6634822" cy="6315497"/>
          </a:xfrm>
          <a:prstGeom prst="rect">
            <a:avLst/>
          </a:prstGeom>
          <a:ln w="88900" cap="sq" cmpd="thickThin">
            <a:solidFill>
              <a:srgbClr val="0070C0"/>
            </a:solidFill>
            <a:prstDash val="solid"/>
            <a:miter lim="800000"/>
          </a:ln>
          <a:effectLst>
            <a:innerShdw blurRad="76200">
              <a:srgbClr val="000000"/>
            </a:innerShdw>
          </a:effectLst>
        </p:spPr>
      </p:pic>
    </p:spTree>
    <p:extLst>
      <p:ext uri="{BB962C8B-B14F-4D97-AF65-F5344CB8AC3E}">
        <p14:creationId xmlns:p14="http://schemas.microsoft.com/office/powerpoint/2010/main" val="260844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90E02-D681-16A6-BCD6-660D44A112B7}"/>
              </a:ext>
            </a:extLst>
          </p:cNvPr>
          <p:cNvSpPr>
            <a:spLocks noGrp="1"/>
          </p:cNvSpPr>
          <p:nvPr>
            <p:ph type="title"/>
          </p:nvPr>
        </p:nvSpPr>
        <p:spPr>
          <a:xfrm>
            <a:off x="102637" y="423852"/>
            <a:ext cx="6096194" cy="1456267"/>
          </a:xfrm>
        </p:spPr>
        <p:txBody>
          <a:bodyPr>
            <a:normAutofit/>
          </a:bodyPr>
          <a:lstStyle/>
          <a:p>
            <a:r>
              <a:rPr lang="en-GB" dirty="0" err="1"/>
              <a:t>Github</a:t>
            </a:r>
            <a:r>
              <a:rPr lang="en-GB" dirty="0"/>
              <a:t> Link of the Project : </a:t>
            </a:r>
            <a:endParaRPr lang="en-US" dirty="0"/>
          </a:p>
        </p:txBody>
      </p:sp>
      <p:sp>
        <p:nvSpPr>
          <p:cNvPr id="5" name="Content Placeholder 4">
            <a:extLst>
              <a:ext uri="{FF2B5EF4-FFF2-40B4-BE49-F238E27FC236}">
                <a16:creationId xmlns:a16="http://schemas.microsoft.com/office/drawing/2014/main" id="{7473227B-7B23-5192-4BCC-9D5E2A2D1FE2}"/>
              </a:ext>
            </a:extLst>
          </p:cNvPr>
          <p:cNvSpPr>
            <a:spLocks noGrp="1"/>
          </p:cNvSpPr>
          <p:nvPr>
            <p:ph idx="1"/>
          </p:nvPr>
        </p:nvSpPr>
        <p:spPr>
          <a:xfrm>
            <a:off x="284583" y="1880119"/>
            <a:ext cx="5219699" cy="3649133"/>
          </a:xfrm>
        </p:spPr>
        <p:txBody>
          <a:bodyPr>
            <a:normAutofit/>
          </a:bodyPr>
          <a:lstStyle/>
          <a:p>
            <a:pPr>
              <a:buFont typeface="Wingdings" panose="05000000000000000000" pitchFamily="2" charset="2"/>
              <a:buChar char="Ø"/>
            </a:pPr>
            <a:r>
              <a:rPr lang="en-GB" dirty="0"/>
              <a:t>https://github.com/youssifamin1/nasr-35--Autonomous-car.git</a:t>
            </a:r>
          </a:p>
          <a:p>
            <a:pPr marL="0" indent="0">
              <a:buNone/>
            </a:pPr>
            <a:endParaRPr lang="en-US" dirty="0"/>
          </a:p>
        </p:txBody>
      </p:sp>
      <p:pic>
        <p:nvPicPr>
          <p:cNvPr id="2" name="Picture 1">
            <a:extLst>
              <a:ext uri="{FF2B5EF4-FFF2-40B4-BE49-F238E27FC236}">
                <a16:creationId xmlns:a16="http://schemas.microsoft.com/office/drawing/2014/main" id="{175F5DCD-A9EB-23C5-6EA2-B6AEFA77CEDE}"/>
              </a:ext>
            </a:extLst>
          </p:cNvPr>
          <p:cNvPicPr>
            <a:picLocks noChangeAspect="1"/>
          </p:cNvPicPr>
          <p:nvPr/>
        </p:nvPicPr>
        <p:blipFill>
          <a:blip r:embed="rId2"/>
          <a:stretch>
            <a:fillRect/>
          </a:stretch>
        </p:blipFill>
        <p:spPr>
          <a:xfrm>
            <a:off x="5686228" y="1185477"/>
            <a:ext cx="6559865" cy="4487045"/>
          </a:xfrm>
          <a:prstGeom prst="rect">
            <a:avLst/>
          </a:prstGeom>
        </p:spPr>
      </p:pic>
    </p:spTree>
    <p:extLst>
      <p:ext uri="{BB962C8B-B14F-4D97-AF65-F5344CB8AC3E}">
        <p14:creationId xmlns:p14="http://schemas.microsoft.com/office/powerpoint/2010/main" val="179526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136</TotalTime>
  <Words>175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Rockwell</vt:lpstr>
      <vt:lpstr>Wingdings</vt:lpstr>
      <vt:lpstr>Celestial</vt:lpstr>
      <vt:lpstr>Autonomous car</vt:lpstr>
      <vt:lpstr>introduction</vt:lpstr>
      <vt:lpstr>Components</vt:lpstr>
      <vt:lpstr>Components</vt:lpstr>
      <vt:lpstr>FLOW Chart</vt:lpstr>
      <vt:lpstr>Github Link of the Project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youssif mohamed amin emara hikal</dc:creator>
  <cp:lastModifiedBy>youssif mohamed amin emara hikal</cp:lastModifiedBy>
  <cp:revision>5</cp:revision>
  <dcterms:created xsi:type="dcterms:W3CDTF">2023-08-12T15:56:42Z</dcterms:created>
  <dcterms:modified xsi:type="dcterms:W3CDTF">2023-09-01T09:05:11Z</dcterms:modified>
</cp:coreProperties>
</file>