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5" r:id="rId1"/>
  </p:sldMasterIdLst>
  <p:notesMasterIdLst>
    <p:notesMasterId r:id="rId121"/>
  </p:notesMasterIdLst>
  <p:handoutMasterIdLst>
    <p:handoutMasterId r:id="rId122"/>
  </p:handoutMasterIdLst>
  <p:sldIdLst>
    <p:sldId id="256" r:id="rId2"/>
    <p:sldId id="412" r:id="rId3"/>
    <p:sldId id="413" r:id="rId4"/>
    <p:sldId id="414" r:id="rId5"/>
    <p:sldId id="415" r:id="rId6"/>
    <p:sldId id="416" r:id="rId7"/>
    <p:sldId id="530" r:id="rId8"/>
    <p:sldId id="419" r:id="rId9"/>
    <p:sldId id="420" r:id="rId10"/>
    <p:sldId id="417" r:id="rId11"/>
    <p:sldId id="533" r:id="rId12"/>
    <p:sldId id="421" r:id="rId13"/>
    <p:sldId id="422" r:id="rId14"/>
    <p:sldId id="423" r:id="rId15"/>
    <p:sldId id="427" r:id="rId16"/>
    <p:sldId id="426" r:id="rId17"/>
    <p:sldId id="424" r:id="rId18"/>
    <p:sldId id="425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36" r:id="rId28"/>
    <p:sldId id="437" r:id="rId29"/>
    <p:sldId id="438" r:id="rId30"/>
    <p:sldId id="439" r:id="rId31"/>
    <p:sldId id="440" r:id="rId32"/>
    <p:sldId id="532" r:id="rId33"/>
    <p:sldId id="441" r:id="rId34"/>
    <p:sldId id="442" r:id="rId35"/>
    <p:sldId id="524" r:id="rId36"/>
    <p:sldId id="443" r:id="rId37"/>
    <p:sldId id="444" r:id="rId38"/>
    <p:sldId id="445" r:id="rId39"/>
    <p:sldId id="446" r:id="rId40"/>
    <p:sldId id="447" r:id="rId41"/>
    <p:sldId id="448" r:id="rId42"/>
    <p:sldId id="449" r:id="rId43"/>
    <p:sldId id="450" r:id="rId44"/>
    <p:sldId id="451" r:id="rId45"/>
    <p:sldId id="452" r:id="rId46"/>
    <p:sldId id="453" r:id="rId47"/>
    <p:sldId id="454" r:id="rId48"/>
    <p:sldId id="455" r:id="rId49"/>
    <p:sldId id="456" r:id="rId50"/>
    <p:sldId id="457" r:id="rId51"/>
    <p:sldId id="458" r:id="rId52"/>
    <p:sldId id="459" r:id="rId53"/>
    <p:sldId id="460" r:id="rId54"/>
    <p:sldId id="461" r:id="rId55"/>
    <p:sldId id="462" r:id="rId56"/>
    <p:sldId id="463" r:id="rId57"/>
    <p:sldId id="464" r:id="rId58"/>
    <p:sldId id="466" r:id="rId59"/>
    <p:sldId id="465" r:id="rId60"/>
    <p:sldId id="467" r:id="rId61"/>
    <p:sldId id="468" r:id="rId62"/>
    <p:sldId id="469" r:id="rId63"/>
    <p:sldId id="470" r:id="rId64"/>
    <p:sldId id="471" r:id="rId65"/>
    <p:sldId id="472" r:id="rId66"/>
    <p:sldId id="531" r:id="rId67"/>
    <p:sldId id="476" r:id="rId68"/>
    <p:sldId id="477" r:id="rId69"/>
    <p:sldId id="478" r:id="rId70"/>
    <p:sldId id="479" r:id="rId71"/>
    <p:sldId id="480" r:id="rId72"/>
    <p:sldId id="481" r:id="rId73"/>
    <p:sldId id="482" r:id="rId74"/>
    <p:sldId id="483" r:id="rId75"/>
    <p:sldId id="484" r:id="rId76"/>
    <p:sldId id="485" r:id="rId77"/>
    <p:sldId id="486" r:id="rId78"/>
    <p:sldId id="487" r:id="rId79"/>
    <p:sldId id="488" r:id="rId80"/>
    <p:sldId id="489" r:id="rId81"/>
    <p:sldId id="490" r:id="rId82"/>
    <p:sldId id="491" r:id="rId83"/>
    <p:sldId id="492" r:id="rId84"/>
    <p:sldId id="493" r:id="rId85"/>
    <p:sldId id="494" r:id="rId86"/>
    <p:sldId id="495" r:id="rId87"/>
    <p:sldId id="496" r:id="rId88"/>
    <p:sldId id="497" r:id="rId89"/>
    <p:sldId id="498" r:id="rId90"/>
    <p:sldId id="499" r:id="rId91"/>
    <p:sldId id="500" r:id="rId92"/>
    <p:sldId id="525" r:id="rId93"/>
    <p:sldId id="501" r:id="rId94"/>
    <p:sldId id="502" r:id="rId95"/>
    <p:sldId id="503" r:id="rId96"/>
    <p:sldId id="504" r:id="rId97"/>
    <p:sldId id="526" r:id="rId98"/>
    <p:sldId id="505" r:id="rId99"/>
    <p:sldId id="506" r:id="rId100"/>
    <p:sldId id="507" r:id="rId101"/>
    <p:sldId id="508" r:id="rId102"/>
    <p:sldId id="527" r:id="rId103"/>
    <p:sldId id="509" r:id="rId104"/>
    <p:sldId id="510" r:id="rId105"/>
    <p:sldId id="511" r:id="rId106"/>
    <p:sldId id="512" r:id="rId107"/>
    <p:sldId id="528" r:id="rId108"/>
    <p:sldId id="513" r:id="rId109"/>
    <p:sldId id="514" r:id="rId110"/>
    <p:sldId id="515" r:id="rId111"/>
    <p:sldId id="516" r:id="rId112"/>
    <p:sldId id="529" r:id="rId113"/>
    <p:sldId id="517" r:id="rId114"/>
    <p:sldId id="518" r:id="rId115"/>
    <p:sldId id="519" r:id="rId116"/>
    <p:sldId id="520" r:id="rId117"/>
    <p:sldId id="521" r:id="rId118"/>
    <p:sldId id="522" r:id="rId119"/>
    <p:sldId id="523" r:id="rId1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E0E3"/>
    <a:srgbClr val="FFFF7F"/>
    <a:srgbClr val="00FD00"/>
    <a:srgbClr val="FF7FFF"/>
    <a:srgbClr val="00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D6E9030-CA0A-47A6-83F6-667F2979CB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14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951432-4020-4929-B947-462F0331B3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00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E28A048A-DE48-4B5F-88DE-2BE9E8F8A008}" type="slidenum">
              <a:rPr lang="en-US" sz="1200"/>
              <a:pPr/>
              <a:t>1</a:t>
            </a:fld>
            <a:endParaRPr lang="en-US" sz="1200" dirty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1335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6959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101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4069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102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9323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103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2507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104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4265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105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40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106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9444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107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8474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108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724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109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1353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110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51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5234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111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5591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112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1233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113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5479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114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5022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115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2908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116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5181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117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8096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118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0886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119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98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26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27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26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15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89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3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113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97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27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60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21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29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911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02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79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111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646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530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039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397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542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104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77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334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284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836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210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34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943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428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809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244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723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880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604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419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701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49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461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50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96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988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51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573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937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54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555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55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466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56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952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57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0692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58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529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59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463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60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84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842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61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6727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62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316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63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793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64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729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65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118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66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864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67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494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68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185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69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7802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70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68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6385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71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9047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72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6648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73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8841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74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8364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75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9714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76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6302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77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6106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78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6298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79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6442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80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03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4084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81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6573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82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4341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83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7300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84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9111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85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0650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86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7841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87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8935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88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2707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89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7242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90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01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0897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91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3259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92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5172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93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3065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94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0380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95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7852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96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1811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97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7313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98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6266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99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7310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100</a:t>
            </a:fld>
            <a:endParaRPr lang="en-US" dirty="0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334000"/>
            <a:ext cx="89535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ltGray">
          <a:xfrm>
            <a:off x="558800" y="2625725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ltGray">
          <a:xfrm>
            <a:off x="825500" y="2625725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ltGray">
          <a:xfrm>
            <a:off x="566738" y="3048000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ltGray">
          <a:xfrm>
            <a:off x="936625" y="30480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5882"/>
                  <a:invGamma/>
                </a:srgb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ltGray">
          <a:xfrm>
            <a:off x="152400" y="2974975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87400" y="2438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993300">
                  <a:gamma/>
                  <a:tint val="0"/>
                  <a:invGamma/>
                </a:srgbClr>
              </a:gs>
            </a:gsLst>
            <a:lin ang="0" scaled="1"/>
          </a:gradFill>
          <a:ln>
            <a:noFill/>
          </a:ln>
          <a:effectLst/>
          <a:ex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86200"/>
            <a:ext cx="7620000" cy="9144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9933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077200" y="6553200"/>
            <a:ext cx="1066800" cy="304800"/>
          </a:xfrm>
          <a:prstGeom prst="rect">
            <a:avLst/>
          </a:prstGeom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01C22594-F343-480D-8704-C7D2B6271F07}" type="datetime5">
              <a:rPr lang="en-US"/>
              <a:pPr>
                <a:defRPr/>
              </a:pPr>
              <a:t>25-Nov-15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1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CD4C6-A49B-41B5-9095-B2C4380343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64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4825" y="228600"/>
            <a:ext cx="2157413" cy="5903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321425" cy="5903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E1017-679A-4F96-A237-8A8278D49F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8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49494-052D-4D4C-BA3A-307D06196A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5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89866-6C1B-48F7-8B94-088A3CEE7B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7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21005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371600"/>
            <a:ext cx="4211638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3FB3-EF7E-49D8-AD47-1A367F720F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7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EB8D6-96C4-42AD-8479-95654BE953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1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584D2-1F86-4A65-82E3-FB67E2423A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5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5D543-5F49-40FF-AE10-BFAF327292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9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F14DF-8131-4649-9593-223EDC503A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3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D704D-986F-4089-9FC6-8717517D75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9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ltGray">
          <a:xfrm>
            <a:off x="533400" y="260350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ltGray">
          <a:xfrm>
            <a:off x="800100" y="260350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ltGray">
          <a:xfrm>
            <a:off x="541338" y="682625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ltGray">
          <a:xfrm>
            <a:off x="914400" y="6858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5882"/>
                  <a:invGamma/>
                </a:srgb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ltGray">
          <a:xfrm>
            <a:off x="127000" y="609600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gray">
          <a:xfrm>
            <a:off x="762000" y="152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gray">
          <a:xfrm flipV="1">
            <a:off x="460375" y="990600"/>
            <a:ext cx="8683625" cy="46038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993300">
                  <a:gamma/>
                  <a:tint val="0"/>
                  <a:invGamma/>
                </a:srgbClr>
              </a:gs>
            </a:gsLst>
            <a:lin ang="0" scaled="1"/>
          </a:gradFill>
          <a:ln>
            <a:noFill/>
          </a:ln>
          <a:effectLst/>
          <a:ex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dirty="0">
              <a:solidFill>
                <a:srgbClr val="9933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7930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018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574088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2803AA7A-ED9A-4A4A-A61A-24B79DC38D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6" grpId="0" build="p" bldLvl="5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1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18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1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18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1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18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1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18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1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18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Heap sort</a:t>
            </a:r>
            <a:endParaRPr lang="en-US" dirty="0" smtClean="0"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35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Show that 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-element heap has </a:t>
                </a:r>
                <a:r>
                  <a:rPr lang="en-US" sz="2400" dirty="0" smtClean="0"/>
                  <a:t>height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r>
                  <a:rPr lang="en-US" sz="2400" dirty="0"/>
                  <a:t>Let  </a:t>
                </a:r>
                <a:r>
                  <a:rPr lang="en-US" sz="2400" dirty="0" smtClean="0"/>
                  <a:t>the </a:t>
                </a:r>
                <a:r>
                  <a:rPr lang="en-US" sz="2400" dirty="0"/>
                  <a:t>height of the n-element heap be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𝒉</m:t>
                    </m:r>
                  </m:oMath>
                </a14:m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minimum</m:t>
                    </m:r>
                    <m:r>
                      <a:rPr lang="en-US" sz="2400" b="0" i="0" smtClean="0">
                        <a:latin typeface="Cambria Math"/>
                      </a:rPr>
                      <m:t>≤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≤</m:t>
                    </m:r>
                    <m:r>
                      <a:rPr lang="en-US" sz="2400" b="0" i="1" smtClean="0">
                        <a:latin typeface="Cambria Math"/>
                      </a:rPr>
                      <m:t>𝑚𝑎𝑥𝑖𝑚𝑢𝑚</m:t>
                    </m:r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−1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400" dirty="0" smtClean="0"/>
                  <a:t>	</a:t>
                </a:r>
                <a:r>
                  <a:rPr lang="en-US" sz="2400" dirty="0"/>
                  <a:t>by ignoring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1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lg</m:t>
                        </m:r>
                      </m:fName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h</m:t>
                            </m:r>
                          </m:sup>
                        </m:sSup>
                      </m:e>
                    </m:func>
                    <m:r>
                      <a:rPr lang="en-US" sz="2400" i="1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lg</m:t>
                        </m:r>
                      </m:fName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h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+1</m:t>
                            </m:r>
                          </m:sup>
                        </m:sSup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h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h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h</m:t>
                    </m:r>
                    <m:r>
                      <a:rPr lang="en-US" sz="2400" i="1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h</m:t>
                    </m:r>
                    <m:r>
                      <a:rPr lang="en-US" sz="2400" i="1">
                        <a:latin typeface="Cambria Math"/>
                      </a:rPr>
                      <m:t>+1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∴</m:t>
                    </m:r>
                    <m:r>
                      <a:rPr lang="en-US" sz="2400" i="1">
                        <a:latin typeface="Cambria Math"/>
                      </a:rPr>
                      <m:t>h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28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138" t="-1024" b="-3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1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100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Verdana" pitchFamily="34" charset="0"/>
                </a:rPr>
                <a:t>2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3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785396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8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101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Verdana" pitchFamily="34" charset="0"/>
                </a:rPr>
                <a:t>2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3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429094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4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102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Verdana" pitchFamily="34" charset="0"/>
                </a:rPr>
                <a:t>2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3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45200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5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103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2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3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02520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104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2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3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600196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Oval 31"/>
          <p:cNvSpPr/>
          <p:nvPr/>
        </p:nvSpPr>
        <p:spPr bwMode="auto">
          <a:xfrm>
            <a:off x="3225800" y="18161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4902200" y="18161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0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105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2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3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358357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2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106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2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3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145650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3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107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2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3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31233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2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108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3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2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461664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7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109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3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2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505938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Oval 28"/>
          <p:cNvSpPr/>
          <p:nvPr/>
        </p:nvSpPr>
        <p:spPr bwMode="auto">
          <a:xfrm>
            <a:off x="3225800" y="18161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354064" y="18161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3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Maxheapify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35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None/>
                </a:pPr>
                <a:r>
                  <a:rPr lang="en-US" sz="2400" dirty="0" smtClean="0"/>
                  <a:t> MAX-HEAPIFY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𝐴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b="0" i="1" dirty="0" smtClean="0">
                        <a:latin typeface="Cambria Math"/>
                      </a:rPr>
                      <m:t>𝑖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𝑙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𝐿𝑒𝑓𝑡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𝑟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𝑅𝑖𝑔h𝑡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endParaRPr lang="en-US" sz="2400" dirty="0"/>
              </a:p>
              <a:p>
                <a:pPr>
                  <a:buFontTx/>
                  <a:buNone/>
                </a:pPr>
                <a:r>
                  <a:rPr lang="en-US" sz="2400" dirty="0" smtClean="0"/>
                  <a:t>	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/>
                          </a:rPr>
                          <m:t>h𝑒𝑎𝑝𝑆𝑖𝑧𝑒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𝐴𝑁𝐷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𝑙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&gt;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en-US" sz="2400" dirty="0" smtClean="0"/>
              </a:p>
              <a:p>
                <a:pPr>
                  <a:buFontTx/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𝑙𝑎𝑟𝑔𝑒𝑠𝑡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𝑙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else</a:t>
                </a:r>
              </a:p>
              <a:p>
                <a:pPr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𝑙𝑎𝑟𝑔𝑒𝑠𝑡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sz="2400" dirty="0"/>
              </a:p>
              <a:p>
                <a:pPr>
                  <a:buFontTx/>
                  <a:buNone/>
                </a:pPr>
                <a:r>
                  <a:rPr lang="en-US" sz="2400" dirty="0"/>
                  <a:t>	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400" i="1">
                            <a:latin typeface="Cambria Math"/>
                          </a:rPr>
                          <m:t>h𝑒𝑎𝑝𝑆𝑖𝑧𝑒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𝐴𝑁𝐷</m:t>
                        </m:r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𝑟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&gt;</m:t>
                        </m:r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𝑙𝑎𝑟𝑔𝑒𝑠𝑡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  <a:p>
                <a:pPr>
                  <a:buFontTx/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𝑙𝑎𝑟𝑔𝑒𝑠𝑡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𝑟</m:t>
                    </m:r>
                  </m:oMath>
                </a14:m>
                <a:endParaRPr lang="en-US" sz="2400" b="0" dirty="0" smtClean="0"/>
              </a:p>
              <a:p>
                <a:pPr>
                  <a:buFontTx/>
                  <a:buNone/>
                </a:pPr>
                <a:r>
                  <a:rPr lang="en-US" sz="2400" dirty="0"/>
                  <a:t>	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𝑙𝑎𝑟𝑔𝑒𝑠𝑡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</m:oMath>
                </a14:m>
                <a:endParaRPr lang="en-US" sz="2400" dirty="0"/>
              </a:p>
              <a:p>
                <a:pPr>
                  <a:buFontTx/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swap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↔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𝑙𝑎𝑟𝑔𝑒𝑡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dirty="0"/>
                  <a:t>MAX-HEAPIFY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𝐴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b="0" i="1" dirty="0" smtClean="0">
                        <a:latin typeface="Cambria Math"/>
                      </a:rPr>
                      <m:t>𝑙𝑎𝑟𝑔𝑒𝑠𝑡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buFontTx/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28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138" t="-1024" b="-2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7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110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2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3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043632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6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111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2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3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703145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1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112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2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3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016642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7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113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2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3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384814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9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114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2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3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33198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Oval 28"/>
          <p:cNvSpPr/>
          <p:nvPr/>
        </p:nvSpPr>
        <p:spPr bwMode="auto">
          <a:xfrm>
            <a:off x="3225800" y="18161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782564" y="18161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8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115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2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3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461605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8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116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2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3</a:t>
              </a:r>
              <a:endParaRPr lang="en-US" dirty="0">
                <a:latin typeface="Verdana" pitchFamily="34" charset="0"/>
              </a:endParaRPr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38942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117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441390"/>
              </p:ext>
            </p:extLst>
          </p:nvPr>
        </p:nvGraphicFramePr>
        <p:xfrm>
          <a:off x="1752602" y="33528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5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118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35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None/>
                </a:pPr>
                <a:r>
                  <a:rPr lang="en-US" sz="2400" dirty="0" smtClean="0"/>
                  <a:t> HEAPSORT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𝐴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buNone/>
                </a:pPr>
                <a:r>
                  <a:rPr lang="en-US" sz="2400" dirty="0" smtClean="0"/>
                  <a:t>	</a:t>
                </a:r>
                <a:r>
                  <a:rPr lang="en-US" sz="2400" dirty="0"/>
                  <a:t>BULD-MAX-HEAP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𝐴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None/>
                </a:pPr>
                <a:r>
                  <a:rPr lang="en-US" sz="2400" dirty="0" smtClean="0"/>
                  <a:t>	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.</m:t>
                    </m:r>
                    <m:r>
                      <a:rPr lang="en-US" sz="2400" b="0" i="1" smtClean="0">
                        <a:latin typeface="Cambria Math"/>
                      </a:rPr>
                      <m:t>𝑙𝑒𝑛𝑔𝑡h</m:t>
                    </m:r>
                  </m:oMath>
                </a14:m>
                <a:r>
                  <a:rPr lang="en-US" sz="2400" dirty="0" smtClean="0"/>
                  <a:t>   </a:t>
                </a:r>
                <a:r>
                  <a:rPr lang="en-US" sz="2400" dirty="0" err="1" smtClean="0"/>
                  <a:t>downto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2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𝑒𝑥𝑐h𝑎𝑛𝑔𝑒</m:t>
                    </m:r>
                    <m:r>
                      <a:rPr lang="en-US" sz="2400" b="0" i="1" smtClean="0">
                        <a:latin typeface="Cambria Math"/>
                      </a:rPr>
                      <m:t>  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↔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>
                  <a:buFontTx/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𝐻𝑒𝑎𝑝𝑆𝑖𝑧𝑒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𝐻𝑒𝑎𝑝𝑆𝑖𝑧𝑒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 −1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MAX</m:t>
                    </m:r>
                    <m:r>
                      <m:rPr>
                        <m:nor/>
                      </m:rPr>
                      <a:rPr lang="en-US" sz="2400" dirty="0"/>
                      <m:t>−</m:t>
                    </m:r>
                    <m:r>
                      <m:rPr>
                        <m:nor/>
                      </m:rPr>
                      <a:rPr lang="en-US" sz="2400" dirty="0"/>
                      <m:t>HEAPIFY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𝐴</m:t>
                    </m:r>
                    <m:r>
                      <a:rPr lang="en-US" sz="2400" i="1" dirty="0">
                        <a:latin typeface="Cambria Math"/>
                      </a:rPr>
                      <m:t>,1)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28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138" t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27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119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– Analysis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35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None/>
                </a:pPr>
                <a:r>
                  <a:rPr lang="en-US" sz="2400" dirty="0" smtClean="0"/>
                  <a:t> HEAPSORT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𝐴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buNone/>
                </a:pPr>
                <a:r>
                  <a:rPr lang="en-US" sz="2400" dirty="0" smtClean="0"/>
                  <a:t>	</a:t>
                </a:r>
                <a:r>
                  <a:rPr lang="en-US" sz="2400" dirty="0"/>
                  <a:t>BULD-MAX-HEAP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𝐴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None/>
                </a:pPr>
                <a:r>
                  <a:rPr lang="en-US" sz="2400" dirty="0" smtClean="0"/>
                  <a:t>	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.</m:t>
                    </m:r>
                    <m:r>
                      <a:rPr lang="en-US" sz="2400" b="0" i="1" smtClean="0">
                        <a:latin typeface="Cambria Math"/>
                      </a:rPr>
                      <m:t>𝑙𝑒𝑛𝑔𝑡h</m:t>
                    </m:r>
                  </m:oMath>
                </a14:m>
                <a:r>
                  <a:rPr lang="en-US" sz="2400" dirty="0" smtClean="0"/>
                  <a:t>   </a:t>
                </a:r>
                <a:r>
                  <a:rPr lang="en-US" sz="2400" dirty="0" err="1" smtClean="0"/>
                  <a:t>downto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2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𝑒𝑥𝑐h𝑎𝑛𝑔𝑒</m:t>
                    </m:r>
                    <m:r>
                      <a:rPr lang="en-US" sz="2400" b="0" i="1" smtClean="0">
                        <a:latin typeface="Cambria Math"/>
                      </a:rPr>
                      <m:t>  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↔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>
                  <a:buFontTx/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𝐻𝑒𝑎𝑝𝑆𝑖𝑧𝑒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𝐻𝑒𝑎𝑝𝑆𝑖𝑧𝑒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 −1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MAX</m:t>
                    </m:r>
                    <m:r>
                      <m:rPr>
                        <m:nor/>
                      </m:rPr>
                      <a:rPr lang="en-US" sz="2400" dirty="0"/>
                      <m:t>−</m:t>
                    </m:r>
                    <m:r>
                      <m:rPr>
                        <m:nor/>
                      </m:rPr>
                      <a:rPr lang="en-US" sz="2400" dirty="0"/>
                      <m:t>HEAPIFY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𝐴</m:t>
                    </m:r>
                    <m:r>
                      <a:rPr lang="en-US" sz="2400" i="1" dirty="0">
                        <a:latin typeface="Cambria Math"/>
                      </a:rPr>
                      <m:t>,1)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28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138" t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 bwMode="auto">
          <a:xfrm flipH="1">
            <a:off x="4343400" y="2073302"/>
            <a:ext cx="12938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60122" y="1824335"/>
                <a:ext cx="13762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𝑙𝑔𝑛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122" y="1824335"/>
                <a:ext cx="137621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 bwMode="auto">
          <a:xfrm flipH="1">
            <a:off x="4495800" y="2492402"/>
            <a:ext cx="12938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12522" y="2243435"/>
                <a:ext cx="443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22" y="2243435"/>
                <a:ext cx="443198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r="-2876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 bwMode="auto">
          <a:xfrm flipH="1">
            <a:off x="4686300" y="2936902"/>
            <a:ext cx="12938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03022" y="2687935"/>
                <a:ext cx="9791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022" y="2687935"/>
                <a:ext cx="979179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526" r="-1366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 bwMode="auto">
          <a:xfrm flipH="1">
            <a:off x="4572000" y="3876702"/>
            <a:ext cx="12938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899822" y="3627735"/>
                <a:ext cx="17554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latin typeface="Cambria Math"/>
                        </a:rPr>
                        <m:t>𝑛</m:t>
                      </m:r>
                      <m:r>
                        <a:rPr lang="en-US" i="1" dirty="0">
                          <a:latin typeface="Cambria Math"/>
                        </a:rPr>
                        <m:t>−1)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lg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822" y="3627735"/>
                <a:ext cx="1755481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347" t="-10526" r="-729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 bwMode="auto">
          <a:xfrm flipH="1">
            <a:off x="5960699" y="3360467"/>
            <a:ext cx="12938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77421" y="3111500"/>
                <a:ext cx="9791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421" y="3111500"/>
                <a:ext cx="979179" cy="461665"/>
              </a:xfrm>
              <a:prstGeom prst="rect">
                <a:avLst/>
              </a:prstGeom>
              <a:blipFill rotWithShape="1">
                <a:blip r:embed="rId8"/>
                <a:stretch>
                  <a:fillRect t="-10526" r="-1366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57200" y="4819471"/>
                <a:ext cx="815806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𝑙𝑔𝑛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𝑐𝑛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∴</m:t>
                    </m:r>
                    <m:r>
                      <a:rPr lang="en-US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819471"/>
                <a:ext cx="8158067" cy="1200329"/>
              </a:xfrm>
              <a:prstGeom prst="rect">
                <a:avLst/>
              </a:prstGeom>
              <a:blipFill rotWithShape="0">
                <a:blip r:embed="rId9"/>
                <a:stretch>
                  <a:fillRect l="-149" b="-6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66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Maxheapify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2653" y="2363969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2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5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7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658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327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648200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Verdana" pitchFamily="34" charset="0"/>
              </a:rPr>
              <a:t>4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715000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525066" y="3735569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961253" y="3735569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123053" y="3718699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4991100" y="3735568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47732" y="23931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97723" y="324200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32340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71600" y="39597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40084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3400" y="40049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0714" y="39641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i="1" dirty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34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Maxheapify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2653" y="2363969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2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5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7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658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327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648200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Verdana" pitchFamily="34" charset="0"/>
              </a:rPr>
              <a:t>4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715000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525066" y="3735569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961253" y="3735569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123053" y="3718699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4991100" y="3735568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47732" y="23931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97723" y="324200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32340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71600" y="39597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40084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3400" y="40049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0714" y="39641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i="1" dirty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Maxheapify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2653" y="2363969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2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5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7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658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327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648200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Verdana" pitchFamily="34" charset="0"/>
              </a:rPr>
              <a:t>4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715000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525066" y="3735569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961253" y="3735569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123053" y="3718699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4991100" y="3735568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47732" y="23931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97723" y="324200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32340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71600" y="39597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40084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3400" y="40049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0714" y="39641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5346488" y="3284569"/>
            <a:ext cx="347246" cy="339395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i="1" dirty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84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Maxheapify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2653" y="2363969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2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5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7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658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327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648200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Verdana" pitchFamily="34" charset="0"/>
              </a:rPr>
              <a:t>4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715000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525066" y="3735569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961253" y="3735569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123053" y="3718699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4991100" y="3735568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47732" y="23931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97723" y="324200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32340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71600" y="39597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40084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3400" y="40049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0714" y="39641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5346488" y="3284569"/>
            <a:ext cx="347246" cy="339395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038600" y="2459666"/>
            <a:ext cx="347246" cy="339395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26" name="Curved Connector 25"/>
          <p:cNvCxnSpPr>
            <a:stCxn id="29" idx="6"/>
            <a:endCxn id="3" idx="7"/>
          </p:cNvCxnSpPr>
          <p:nvPr/>
        </p:nvCxnSpPr>
        <p:spPr bwMode="auto">
          <a:xfrm>
            <a:off x="4385846" y="2629364"/>
            <a:ext cx="1257035" cy="704908"/>
          </a:xfrm>
          <a:prstGeom prst="curved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Curved Connector 30"/>
          <p:cNvCxnSpPr>
            <a:stCxn id="3" idx="2"/>
            <a:endCxn id="29" idx="4"/>
          </p:cNvCxnSpPr>
          <p:nvPr/>
        </p:nvCxnSpPr>
        <p:spPr bwMode="auto">
          <a:xfrm rot="10800000">
            <a:off x="4212224" y="2799061"/>
            <a:ext cx="1134265" cy="655206"/>
          </a:xfrm>
          <a:prstGeom prst="curved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i="1" dirty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65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Maxheapify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2653" y="2363969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7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5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2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658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327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648200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Verdana" pitchFamily="34" charset="0"/>
              </a:rPr>
              <a:t>4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715000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525066" y="3735569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961253" y="3735569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123053" y="3718699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4991100" y="3735568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47732" y="23931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97723" y="324200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32340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71600" y="39597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40084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3400" y="40049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0714" y="39641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i="1" dirty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01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Maxheapify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2653" y="2363969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7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5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2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658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327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648200" y="3956231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Verdana" pitchFamily="34" charset="0"/>
              </a:rPr>
              <a:t>4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715000" y="3956231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525066" y="3735569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961253" y="3735569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123053" y="3718699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4991100" y="3735568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47732" y="23931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97723" y="324200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32340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71600" y="39597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40084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3400" y="40049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0714" y="39641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0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Maxheapify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2653" y="2363969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7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5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2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658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327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648200" y="3956231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Verdana" pitchFamily="34" charset="0"/>
              </a:rPr>
              <a:t>4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715000" y="3956231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525066" y="3735569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961253" y="3735569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123053" y="3718699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4991100" y="3735568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47732" y="23931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97723" y="324200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32340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71600" y="39597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40084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3400" y="40049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0714" y="39641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 bwMode="auto">
          <a:xfrm>
            <a:off x="5888752" y="4048306"/>
            <a:ext cx="347246" cy="339395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7071" t="-5333" r="-50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22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Maxheapify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2653" y="2363969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7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5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2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658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327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648200" y="3956231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Verdana" pitchFamily="34" charset="0"/>
              </a:rPr>
              <a:t>4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715000" y="3956231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525066" y="3735569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961253" y="3735569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123053" y="3718699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4991100" y="3735568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47732" y="23931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97723" y="324200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32340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71600" y="39597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40084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3400" y="40049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0714" y="39641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5346488" y="3295202"/>
            <a:ext cx="347246" cy="339395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5888752" y="4048306"/>
            <a:ext cx="347246" cy="339395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" name="Curved Connector 2"/>
          <p:cNvCxnSpPr>
            <a:stCxn id="26" idx="6"/>
          </p:cNvCxnSpPr>
          <p:nvPr/>
        </p:nvCxnSpPr>
        <p:spPr bwMode="auto">
          <a:xfrm>
            <a:off x="5693734" y="3464900"/>
            <a:ext cx="542264" cy="725636"/>
          </a:xfrm>
          <a:prstGeom prst="curved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Curved Connector 28"/>
          <p:cNvCxnSpPr>
            <a:stCxn id="27" idx="2"/>
            <a:endCxn id="26" idx="3"/>
          </p:cNvCxnSpPr>
          <p:nvPr/>
        </p:nvCxnSpPr>
        <p:spPr bwMode="auto">
          <a:xfrm rot="10800000">
            <a:off x="5397342" y="3584894"/>
            <a:ext cx="491411" cy="633110"/>
          </a:xfrm>
          <a:prstGeom prst="curved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7071" t="-5333" r="-50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9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Combine the better features of both insertion sort and merge sort and it’s used as the built in sorting function in many programming language.</a:t>
            </a:r>
          </a:p>
          <a:p>
            <a:r>
              <a:rPr lang="en-US" sz="2400" dirty="0" smtClean="0"/>
              <a:t>Merge Sort  sorts in O(</a:t>
            </a:r>
            <a:r>
              <a:rPr lang="en-US" sz="2400" dirty="0" err="1" smtClean="0"/>
              <a:t>nlgn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Insertion Sort sorts in place</a:t>
            </a:r>
          </a:p>
          <a:p>
            <a:r>
              <a:rPr lang="en-US" sz="2400" dirty="0" smtClean="0"/>
              <a:t>represented by where the tree is completely filled except for the bottom level</a:t>
            </a:r>
          </a:p>
          <a:p>
            <a:r>
              <a:rPr lang="en-US" sz="2400" dirty="0" smtClean="0"/>
              <a:t>It depends on Max </a:t>
            </a:r>
            <a:r>
              <a:rPr lang="en-US" sz="2400" dirty="0"/>
              <a:t>heap property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5051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Maxheapify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2653" y="2363969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7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5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6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658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327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648200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Verdana" pitchFamily="34" charset="0"/>
              </a:rPr>
              <a:t>4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715000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525066" y="3735569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961253" y="3735569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123053" y="3718699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4991100" y="3735568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47732" y="23931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97723" y="324200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32340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71600" y="39597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40084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3400" y="40049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0714" y="39641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2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Maxheapify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2653" y="2363969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7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5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6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658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327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648200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Verdana" pitchFamily="34" charset="0"/>
              </a:rPr>
              <a:t>4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715000" y="3956231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525066" y="3735569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961253" y="3735569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123053" y="3718699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4991100" y="3735568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47732" y="23931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97723" y="324200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32340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71600" y="39597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40084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3400" y="40049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0714" y="39641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7071" t="-5333" r="-50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86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Maxheapify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2653" y="2363969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7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5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6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658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327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648200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Verdana" pitchFamily="34" charset="0"/>
              </a:rPr>
              <a:t>4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715000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525066" y="3735569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961253" y="3735569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123053" y="3718699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4991100" y="3735568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47732" y="23931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97723" y="324200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32340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71600" y="39597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40084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3400" y="40049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0714" y="39641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6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Maxheapify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35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None/>
                </a:pPr>
                <a:r>
                  <a:rPr lang="en-US" sz="2400" dirty="0" smtClean="0"/>
                  <a:t> MAX-HEAPIFY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𝐴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b="0" i="1" dirty="0" smtClean="0">
                        <a:latin typeface="Cambria Math"/>
                      </a:rPr>
                      <m:t>𝑖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𝑙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𝐿𝑒𝑓𝑡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𝑟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𝑅𝑖𝑔h𝑡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endParaRPr lang="en-US" sz="2400" dirty="0"/>
              </a:p>
              <a:p>
                <a:pPr>
                  <a:buFontTx/>
                  <a:buNone/>
                </a:pPr>
                <a:r>
                  <a:rPr lang="en-US" sz="2400" dirty="0" smtClean="0"/>
                  <a:t>	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/>
                          </a:rPr>
                          <m:t>h𝑒𝑎𝑝𝑆𝑖𝑧𝑒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𝐴𝑁𝐷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𝑙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&gt;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en-US" sz="2400" dirty="0" smtClean="0"/>
              </a:p>
              <a:p>
                <a:pPr>
                  <a:buFontTx/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𝑙𝑎𝑟𝑔𝑒𝑠𝑡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𝑙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else</a:t>
                </a:r>
              </a:p>
              <a:p>
                <a:pPr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𝑙𝑎𝑟𝑔𝑒𝑠𝑡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sz="2400" dirty="0"/>
              </a:p>
              <a:p>
                <a:pPr>
                  <a:buFontTx/>
                  <a:buNone/>
                </a:pPr>
                <a:r>
                  <a:rPr lang="en-US" sz="2400" dirty="0"/>
                  <a:t>	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400" i="1">
                            <a:latin typeface="Cambria Math"/>
                          </a:rPr>
                          <m:t>h𝑒𝑎𝑝𝑆𝑖𝑧𝑒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𝐴𝑁𝐷</m:t>
                        </m:r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𝑟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&gt;</m:t>
                        </m:r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𝑙𝑎𝑟𝑔𝑒𝑠𝑡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  <a:p>
                <a:pPr>
                  <a:buFontTx/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𝑙𝑎𝑟𝑔𝑒𝑠𝑡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𝑟</m:t>
                    </m:r>
                  </m:oMath>
                </a14:m>
                <a:endParaRPr lang="en-US" sz="2400" b="0" dirty="0" smtClean="0"/>
              </a:p>
              <a:p>
                <a:pPr>
                  <a:buFontTx/>
                  <a:buNone/>
                </a:pPr>
                <a:r>
                  <a:rPr lang="en-US" sz="2400" dirty="0"/>
                  <a:t>	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𝑙𝑎𝑟𝑔𝑒𝑠𝑡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</m:oMath>
                </a14:m>
                <a:endParaRPr lang="en-US" sz="2400" dirty="0"/>
              </a:p>
              <a:p>
                <a:pPr>
                  <a:buFontTx/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swap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↔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𝑙𝑎𝑟𝑔𝑒𝑡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dirty="0"/>
                  <a:t>MAX-HEAPIFY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𝐴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b="0" i="1" dirty="0" smtClean="0">
                        <a:latin typeface="Cambria Math"/>
                      </a:rPr>
                      <m:t>𝑙𝑎𝑟𝑔𝑒𝑠𝑡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buFontTx/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28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138" t="-1024" b="-2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13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Maxheapify</a:t>
            </a:r>
            <a:r>
              <a:rPr lang="en-US" dirty="0" smtClean="0"/>
              <a:t> – Analysis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35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None/>
                </a:pPr>
                <a:r>
                  <a:rPr lang="en-US" sz="2400" dirty="0" smtClean="0"/>
                  <a:t> MAX-HEAPIFY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𝐴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b="0" i="1" dirty="0" smtClean="0">
                        <a:latin typeface="Cambria Math"/>
                      </a:rPr>
                      <m:t>𝑖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𝑙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𝐿𝑒𝑓𝑡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𝑟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𝑅𝑖𝑔h𝑡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endParaRPr lang="en-US" sz="2400" dirty="0"/>
              </a:p>
              <a:p>
                <a:pPr>
                  <a:buFontTx/>
                  <a:buNone/>
                </a:pPr>
                <a:r>
                  <a:rPr lang="en-US" sz="2400" dirty="0" smtClean="0"/>
                  <a:t>	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/>
                          </a:rPr>
                          <m:t>h𝑒𝑎𝑝𝑆𝑖𝑧𝑒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𝐴𝑁𝐷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𝑙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&gt;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en-US" sz="2400" dirty="0" smtClean="0"/>
              </a:p>
              <a:p>
                <a:pPr>
                  <a:buFontTx/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𝑙𝑎𝑟𝑔𝑒𝑠𝑡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𝑙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else</a:t>
                </a:r>
              </a:p>
              <a:p>
                <a:pPr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𝑙𝑎𝑟𝑔𝑒𝑠𝑡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sz="2400" dirty="0"/>
              </a:p>
              <a:p>
                <a:pPr>
                  <a:buFontTx/>
                  <a:buNone/>
                </a:pPr>
                <a:r>
                  <a:rPr lang="en-US" sz="2400" dirty="0"/>
                  <a:t>	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400" i="1">
                            <a:latin typeface="Cambria Math"/>
                          </a:rPr>
                          <m:t>h𝑒𝑎𝑝𝑆𝑖𝑧𝑒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𝐴𝑁𝐷</m:t>
                        </m:r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𝑟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&gt;</m:t>
                        </m:r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𝑙𝑎𝑟𝑔𝑒𝑠𝑡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  <a:p>
                <a:pPr>
                  <a:buFontTx/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𝑙𝑎𝑟𝑔𝑒𝑠𝑡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𝑟</m:t>
                    </m:r>
                  </m:oMath>
                </a14:m>
                <a:endParaRPr lang="en-US" sz="2400" b="0" dirty="0" smtClean="0"/>
              </a:p>
              <a:p>
                <a:pPr>
                  <a:buFontTx/>
                  <a:buNone/>
                </a:pPr>
                <a:r>
                  <a:rPr lang="en-US" sz="2400" dirty="0"/>
                  <a:t>	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𝑙𝑎𝑟𝑔𝑒𝑠𝑡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</m:oMath>
                </a14:m>
                <a:endParaRPr lang="en-US" sz="2400" dirty="0"/>
              </a:p>
              <a:p>
                <a:pPr>
                  <a:buFontTx/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swap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↔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𝑙𝑎𝑟𝑔𝑒𝑡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:r>
                  <a:rPr lang="en-US" sz="2400" dirty="0"/>
                  <a:t>MAX-HEAPIFY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𝐴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b="0" i="1" dirty="0" smtClean="0">
                        <a:latin typeface="Cambria Math"/>
                      </a:rPr>
                      <m:t>𝑙𝑎𝑟𝑔𝑒𝑠𝑡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buFontTx/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28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138" t="-1024" b="-2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 bwMode="auto">
          <a:xfrm flipH="1">
            <a:off x="2895600" y="2030770"/>
            <a:ext cx="12938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12322" y="1781803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322" y="1781803"/>
                <a:ext cx="431528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817" t="-10526" r="-3943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 bwMode="auto">
          <a:xfrm flipH="1">
            <a:off x="3048000" y="2477337"/>
            <a:ext cx="12938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64722" y="2228370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722" y="2228370"/>
                <a:ext cx="431528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817" t="-10667" r="-3943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 bwMode="auto">
          <a:xfrm flipH="1">
            <a:off x="5895789" y="2930999"/>
            <a:ext cx="12938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312511" y="2682032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511" y="2682032"/>
                <a:ext cx="431528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4286" t="-10526" r="-4000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 bwMode="auto">
          <a:xfrm flipH="1">
            <a:off x="4045676" y="3394433"/>
            <a:ext cx="12938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62398" y="3145466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398" y="3145466"/>
                <a:ext cx="431528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817" t="-10526" r="-3943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 bwMode="auto">
          <a:xfrm flipH="1">
            <a:off x="3200400" y="4249434"/>
            <a:ext cx="12938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17122" y="4000467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122" y="4000467"/>
                <a:ext cx="431528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2817" t="-10526" r="-3943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 bwMode="auto">
          <a:xfrm flipH="1">
            <a:off x="6825850" y="4701904"/>
            <a:ext cx="12938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42572" y="4452937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572" y="4452937"/>
                <a:ext cx="431528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2817" t="-10526" r="-3943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 bwMode="auto">
          <a:xfrm flipH="1">
            <a:off x="3124200" y="5155897"/>
            <a:ext cx="12938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40922" y="4906930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922" y="4906930"/>
                <a:ext cx="431528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4225" t="-10526" r="-3802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 bwMode="auto">
          <a:xfrm flipH="1">
            <a:off x="3276600" y="5528033"/>
            <a:ext cx="12938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93322" y="5279066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322" y="5279066"/>
                <a:ext cx="431528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4225" t="-10526" r="-3802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 bwMode="auto">
          <a:xfrm flipH="1">
            <a:off x="4587997" y="6020689"/>
            <a:ext cx="12938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04719" y="5771722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719" y="5771722"/>
                <a:ext cx="431528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2817" t="-10526" r="-3943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 bwMode="auto">
          <a:xfrm flipH="1">
            <a:off x="5257800" y="6471636"/>
            <a:ext cx="12938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74522" y="6222669"/>
                <a:ext cx="13786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/>
                          </a:rPr>
                          <m:t>/3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522" y="6222669"/>
                <a:ext cx="1378647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1327" t="-10526" r="-1106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07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  <p:bldP spid="18" grpId="0"/>
      <p:bldP spid="20" grpId="0"/>
      <p:bldP spid="22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Maxheapify</a:t>
            </a:r>
            <a:r>
              <a:rPr lang="en-US" dirty="0"/>
              <a:t> – Analysis 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2653" y="2363969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8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658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327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961253" y="3735569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123053" y="3718699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47732" y="23931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97723" y="324200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32340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71600" y="39597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40084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" y="1368904"/>
            <a:ext cx="197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dirty="0" smtClean="0"/>
              <a:t>worst Case: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1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Maxheapify</a:t>
            </a:r>
            <a:r>
              <a:rPr lang="en-US" dirty="0"/>
              <a:t> – Analysis 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2653" y="2363969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8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658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327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961253" y="3735569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123053" y="3718699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47732" y="23931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97723" y="324200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32340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71600" y="39597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40084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" y="1368904"/>
            <a:ext cx="197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dirty="0" smtClean="0"/>
              <a:t>worst Case: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 bwMode="auto">
          <a:xfrm>
            <a:off x="2895600" y="3295202"/>
            <a:ext cx="347246" cy="339395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66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Maxheapify</a:t>
            </a:r>
            <a:r>
              <a:rPr lang="en-US" dirty="0"/>
              <a:t> – Analysis 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2653" y="2363969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8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658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327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961253" y="3735569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123053" y="3718699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47732" y="23931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97723" y="324200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32340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71600" y="39597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40084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" y="1368904"/>
            <a:ext cx="197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dirty="0" smtClean="0"/>
              <a:t>worst Case: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6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Maxheapify</a:t>
            </a:r>
            <a:r>
              <a:rPr lang="en-US" dirty="0"/>
              <a:t> – Analysis 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2653" y="2363969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8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65853" y="3956231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32753" y="3956231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961253" y="3735569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123053" y="3718699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47732" y="23931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97723" y="324200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32340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71600" y="39597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40084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" y="1368904"/>
            <a:ext cx="197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dirty="0" smtClean="0"/>
              <a:t>worst Case: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 bwMode="auto">
          <a:xfrm>
            <a:off x="3678866" y="4038600"/>
            <a:ext cx="347246" cy="339395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02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Maxheapify</a:t>
            </a:r>
            <a:r>
              <a:rPr lang="en-US" dirty="0"/>
              <a:t> – Analysis 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2653" y="2363969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8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7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658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327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961253" y="3735569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123053" y="3718699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47732" y="23931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97723" y="324200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32340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71600" y="39597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40084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" y="1368904"/>
            <a:ext cx="197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dirty="0" smtClean="0"/>
              <a:t>worst Case: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86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heap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35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For every node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sz="2400" dirty="0"/>
                  <a:t> in the heap, the </a:t>
                </a:r>
                <a:r>
                  <a:rPr lang="en-US" sz="2400" b="1" dirty="0"/>
                  <a:t>parent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u="sng" dirty="0"/>
                  <a:t>greater than</a:t>
                </a:r>
                <a:r>
                  <a:rPr lang="en-US" dirty="0"/>
                  <a:t> </a:t>
                </a:r>
                <a:r>
                  <a:rPr lang="en-US" sz="2400" dirty="0"/>
                  <a:t>or </a:t>
                </a:r>
                <a:r>
                  <a:rPr lang="en-US" sz="2400" u="sng" dirty="0"/>
                  <a:t>equal to</a:t>
                </a:r>
                <a:r>
                  <a:rPr lang="en-US" sz="2400" dirty="0"/>
                  <a:t> the value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228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42" t="-1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68965" y="2971764"/>
            <a:ext cx="2057400" cy="2193925"/>
            <a:chOff x="624" y="2256"/>
            <a:chExt cx="1296" cy="1382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rgbClr val="66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rgbClr val="66CCFF"/>
                  </a:solidFill>
                  <a:latin typeface="Verdana" pitchFamily="34" charset="0"/>
                </a:rPr>
                <a:t>12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672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latin typeface="Verdana" pitchFamily="34" charset="0"/>
                </a:rPr>
                <a:t>8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488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latin typeface="Verdana" pitchFamily="34" charset="0"/>
                </a:rPr>
                <a:t>3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960" y="2544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44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624" y="3120"/>
              <a:ext cx="124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Blue node has heap property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429000" y="2911475"/>
            <a:ext cx="1981200" cy="2193925"/>
            <a:chOff x="2208" y="2256"/>
            <a:chExt cx="1248" cy="1382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592" y="2256"/>
              <a:ext cx="432" cy="336"/>
            </a:xfrm>
            <a:prstGeom prst="ellipse">
              <a:avLst/>
            </a:prstGeom>
            <a:noFill/>
            <a:ln w="15875">
              <a:solidFill>
                <a:srgbClr val="66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66CCFF"/>
                  </a:solidFill>
                  <a:latin typeface="Verdana" pitchFamily="34" charset="0"/>
                </a:rPr>
                <a:t>12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2208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latin typeface="Verdana" pitchFamily="34" charset="0"/>
                </a:rPr>
                <a:t>8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024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latin typeface="Verdana" pitchFamily="34" charset="0"/>
                </a:rPr>
                <a:t>12</a:t>
              </a:r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 flipH="1">
              <a:off x="2496" y="2544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2928" y="2544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2208" y="3120"/>
              <a:ext cx="124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Blue node has heap property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943600" y="2856541"/>
            <a:ext cx="2590800" cy="2193925"/>
            <a:chOff x="3600" y="2256"/>
            <a:chExt cx="1632" cy="1382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128" y="2256"/>
              <a:ext cx="432" cy="336"/>
            </a:xfrm>
            <a:prstGeom prst="ellipse">
              <a:avLst/>
            </a:prstGeom>
            <a:noFill/>
            <a:ln w="15875">
              <a:solidFill>
                <a:srgbClr val="66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rgbClr val="66CCFF"/>
                  </a:solidFill>
                  <a:latin typeface="Verdana" pitchFamily="34" charset="0"/>
                </a:rPr>
                <a:t>12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744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latin typeface="Verdana" pitchFamily="34" charset="0"/>
                </a:rPr>
                <a:t>8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4560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latin typeface="Verdana" pitchFamily="34" charset="0"/>
                </a:rPr>
                <a:t>14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4032" y="2544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464" y="2544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3600" y="3120"/>
              <a:ext cx="163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Blue node does not have heap property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796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Maxheapify</a:t>
            </a:r>
            <a:r>
              <a:rPr lang="en-US" dirty="0"/>
              <a:t> – Analysis 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2653" y="2363969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8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7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658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32753" y="3956231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961253" y="3735569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123053" y="3718699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47732" y="23931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97723" y="324200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32340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71600" y="39597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40084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" y="1368904"/>
            <a:ext cx="197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dirty="0" smtClean="0"/>
              <a:t>worst Case:</a:t>
            </a:r>
            <a:endParaRPr lang="en-US" dirty="0"/>
          </a:p>
        </p:txBody>
      </p:sp>
      <p:cxnSp>
        <p:nvCxnSpPr>
          <p:cNvPr id="3" name="Curved Connector 2"/>
          <p:cNvCxnSpPr>
            <a:stCxn id="6" idx="1"/>
            <a:endCxn id="7" idx="1"/>
          </p:cNvCxnSpPr>
          <p:nvPr/>
        </p:nvCxnSpPr>
        <p:spPr bwMode="auto">
          <a:xfrm rot="16200000" flipH="1" flipV="1">
            <a:off x="2985486" y="2289684"/>
            <a:ext cx="838200" cy="1143000"/>
          </a:xfrm>
          <a:prstGeom prst="curvedConnector3">
            <a:avLst>
              <a:gd name="adj1" fmla="val -36592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urved Connector 13"/>
          <p:cNvCxnSpPr>
            <a:stCxn id="7" idx="6"/>
            <a:endCxn id="12" idx="7"/>
          </p:cNvCxnSpPr>
          <p:nvPr/>
        </p:nvCxnSpPr>
        <p:spPr bwMode="auto">
          <a:xfrm>
            <a:off x="3418453" y="3468869"/>
            <a:ext cx="699667" cy="565477"/>
          </a:xfrm>
          <a:prstGeom prst="curved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736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Maxheapify</a:t>
            </a:r>
            <a:r>
              <a:rPr lang="en-US" dirty="0"/>
              <a:t> – Analysis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35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None/>
                </a:pPr>
                <a:r>
                  <a:rPr lang="en-US" sz="2400" b="0" dirty="0" smtClean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/3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pt-BR" sz="2400" dirty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 smtClean="0"/>
                  <a:t>		by MT</a:t>
                </a:r>
              </a:p>
              <a:p>
                <a:pPr>
                  <a:buNone/>
                </a:pPr>
                <a:endParaRPr lang="en-US" sz="2400" dirty="0"/>
              </a:p>
              <a:p>
                <a:pPr>
                  <a:buFontTx/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28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138" t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69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35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None/>
                </a:pPr>
                <a:r>
                  <a:rPr lang="en-US" sz="2400" dirty="0" smtClean="0"/>
                  <a:t> BULD-MAX-HEAP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𝐴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𝐻</m:t>
                    </m:r>
                    <m:r>
                      <a:rPr lang="en-US" sz="2400" i="1">
                        <a:latin typeface="Cambria Math"/>
                      </a:rPr>
                      <m:t>𝑒𝑎𝑝𝑆𝑖𝑧𝑒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.</m:t>
                    </m:r>
                    <m:r>
                      <a:rPr lang="en-US" sz="2400" b="0" i="1" smtClean="0">
                        <a:latin typeface="Cambria Math"/>
                      </a:rPr>
                      <m:t>𝑙𝑒𝑛𝑔𝑡h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None/>
                </a:pPr>
                <a:r>
                  <a:rPr lang="en-US" sz="2400" dirty="0" smtClean="0"/>
                  <a:t>	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.</m:t>
                    </m:r>
                    <m:r>
                      <a:rPr lang="en-US" sz="2400" b="0" i="1" smtClean="0">
                        <a:latin typeface="Cambria Math"/>
                      </a:rPr>
                      <m:t>𝑙𝑒𝑛𝑔𝑡h</m:t>
                    </m:r>
                    <m:r>
                      <a:rPr lang="en-US" sz="2400" b="0" i="1" smtClean="0">
                        <a:latin typeface="Cambria Math"/>
                      </a:rPr>
                      <m:t>/2</m:t>
                    </m:r>
                  </m:oMath>
                </a14:m>
                <a:r>
                  <a:rPr lang="en-US" sz="2400" dirty="0" smtClean="0"/>
                  <a:t>   </a:t>
                </a:r>
                <a:r>
                  <a:rPr lang="en-US" sz="2400" dirty="0" err="1" smtClean="0"/>
                  <a:t>downto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1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MAX</m:t>
                    </m:r>
                    <m:r>
                      <m:rPr>
                        <m:nor/>
                      </m:rPr>
                      <a:rPr lang="en-US" sz="2400" dirty="0"/>
                      <m:t>−</m:t>
                    </m:r>
                    <m:r>
                      <m:rPr>
                        <m:nor/>
                      </m:rPr>
                      <a:rPr lang="en-US" sz="2400" dirty="0"/>
                      <m:t>HEAPIFY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𝐴</m:t>
                    </m:r>
                    <m:r>
                      <a:rPr lang="en-US" sz="2400" i="1" dirty="0">
                        <a:latin typeface="Cambria Math"/>
                      </a:rPr>
                      <m:t>,</m:t>
                    </m:r>
                    <m:r>
                      <a:rPr lang="en-US" sz="2400" b="0" i="1" dirty="0" smtClean="0">
                        <a:latin typeface="Cambria Math"/>
                      </a:rPr>
                      <m:t>𝑖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28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138" t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8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658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Verdana" pitchFamily="34" charset="0"/>
              </a:rPr>
              <a:t>2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32753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648200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715000" y="3956231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525066" y="3735569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961253" y="3735569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123053" y="3718699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4991100" y="3735568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71446" y="23622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97723" y="324200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32340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71600" y="39597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40084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3400" y="40049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0714" y="39641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graphicFrame>
        <p:nvGraphicFramePr>
          <p:cNvPr id="2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189395"/>
              </p:ext>
            </p:extLst>
          </p:nvPr>
        </p:nvGraphicFramePr>
        <p:xfrm>
          <a:off x="1998120" y="12192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09600" y="48006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1981200" y="4821866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035598" y="4821866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961360" y="4425834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2084953" y="4489631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369677" y="4452416"/>
            <a:ext cx="478508" cy="369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76225" y="484376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33121" y="488186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95575" y="486281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3810000" y="23622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2667000" y="32004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Verdana" pitchFamily="34" charset="0"/>
              </a:rPr>
              <a:t>1</a:t>
            </a: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5116513" y="32004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Verdana" pitchFamily="34" charset="0"/>
              </a:rPr>
              <a:t>3</a:t>
            </a:r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3067050" y="2819400"/>
            <a:ext cx="89535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>
            <a:off x="4343400" y="2852738"/>
            <a:ext cx="1116013" cy="347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20379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Verdana" pitchFamily="34" charset="0"/>
                </a:rPr>
                <a:t>3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Verdana" pitchFamily="34" charset="0"/>
              </a:rPr>
              <a:t>2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34095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34095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33926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34095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20671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2915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2908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3633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36824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3678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363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44745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40997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2508485" y="41635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41440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85800" y="4524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42696" y="45624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105150" y="45434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3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20379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Verdana" pitchFamily="34" charset="0"/>
                </a:rPr>
                <a:t>3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Verdana" pitchFamily="34" charset="0"/>
              </a:rPr>
              <a:t>2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36301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34095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34095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33926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34095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20671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2915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2908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3633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36824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3678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363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44745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40997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2508485" y="41635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41440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85800" y="4524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42696" y="45624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105150" y="45434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1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20379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Verdana" pitchFamily="34" charset="0"/>
                </a:rPr>
                <a:t>3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36301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Verdana" pitchFamily="34" charset="0"/>
              </a:rPr>
              <a:t>2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34095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34095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33926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34095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20671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2915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2908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3633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36824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3678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363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44745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40997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2508485" y="41635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41440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85800" y="4524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42696" y="45624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150" y="45434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20379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Verdana" pitchFamily="34" charset="0"/>
                </a:rPr>
                <a:t>3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36301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Verdana" pitchFamily="34" charset="0"/>
              </a:rPr>
              <a:t>2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34095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34095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33926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34095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20671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2915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2908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3633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36824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3678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363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44745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40997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2508485" y="41635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41440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 bwMode="auto">
          <a:xfrm>
            <a:off x="1168475" y="4539186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5800" y="4524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42696" y="45624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150" y="45434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20379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Verdana" pitchFamily="34" charset="0"/>
                </a:rPr>
                <a:t>3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36301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Verdana" pitchFamily="34" charset="0"/>
              </a:rPr>
              <a:t>2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34095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34095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33926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34095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20671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2915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2908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3633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36824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3678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363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44745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40997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2508485" y="41635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41440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 bwMode="auto">
          <a:xfrm>
            <a:off x="1168475" y="4539186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220464" y="3686175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" name="Curved Connector 2"/>
          <p:cNvCxnSpPr>
            <a:stCxn id="37" idx="2"/>
            <a:endCxn id="36" idx="1"/>
          </p:cNvCxnSpPr>
          <p:nvPr/>
        </p:nvCxnSpPr>
        <p:spPr bwMode="auto">
          <a:xfrm rot="10800000" flipV="1">
            <a:off x="1233870" y="3895724"/>
            <a:ext cx="986595" cy="704837"/>
          </a:xfrm>
          <a:prstGeom prst="curved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Curved Connector 25"/>
          <p:cNvCxnSpPr>
            <a:stCxn id="36" idx="6"/>
            <a:endCxn id="37" idx="4"/>
          </p:cNvCxnSpPr>
          <p:nvPr/>
        </p:nvCxnSpPr>
        <p:spPr bwMode="auto">
          <a:xfrm flipV="1">
            <a:off x="1615011" y="4105275"/>
            <a:ext cx="828721" cy="643461"/>
          </a:xfrm>
          <a:prstGeom prst="curved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685800" y="4524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42696" y="45624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05150" y="45434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6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20379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Verdana" pitchFamily="34" charset="0"/>
                </a:rPr>
                <a:t>3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34095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34095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33926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34095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20671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2915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2908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3633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36824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3678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363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4474534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40997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2508485" y="41635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41440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685800" y="4524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42696" y="45624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05150" y="45434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7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35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For every node, we can compute parent, left, right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𝐿𝑎𝑠𝑡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𝑃𝑎𝑟𝑒𝑛𝑡</m:t>
                      </m:r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h𝑒𝑎𝑝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𝑠𝑖𝑧𝑒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8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138" t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141538"/>
            <a:ext cx="2895600" cy="1371600"/>
            <a:chOff x="336" y="2256"/>
            <a:chExt cx="1824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5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728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Verdana" pitchFamily="34" charset="0"/>
                </a:rPr>
                <a:t>2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44"/>
              <a:ext cx="55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752600" y="3733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3619500" y="3733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495800" y="3733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5562600" y="3733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Line 8"/>
          <p:cNvSpPr>
            <a:spLocks noChangeShapeType="1"/>
          </p:cNvSpPr>
          <p:nvPr/>
        </p:nvSpPr>
        <p:spPr bwMode="auto">
          <a:xfrm>
            <a:off x="5467350" y="3496267"/>
            <a:ext cx="438150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3048000" y="3513138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 flipH="1">
            <a:off x="2209800" y="3496268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4838700" y="3496267"/>
            <a:ext cx="6477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38995" y="21202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39404" y="30435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723778" y="30222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4132" y="37949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287233" y="37993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67611" y="42538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58947" y="37842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3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20379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Verdana" pitchFamily="34" charset="0"/>
                </a:rPr>
                <a:t>3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34095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34095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33926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34095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20671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2915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2908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3633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36824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3678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363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44745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40997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2508485" y="41635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41440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85800" y="4524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42696" y="45624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105150" y="45434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20379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Verdana" pitchFamily="34" charset="0"/>
                </a:rPr>
                <a:t>3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34095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34095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33926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34095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20671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2915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2908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3633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36824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3678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363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44745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40997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2508485" y="41635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41440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/>
          <p:cNvSpPr/>
          <p:nvPr/>
        </p:nvSpPr>
        <p:spPr bwMode="auto">
          <a:xfrm>
            <a:off x="6277214" y="3699718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5800" y="4524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42696" y="45624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05150" y="45434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20379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Verdana" pitchFamily="34" charset="0"/>
                </a:rPr>
                <a:t>3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34095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34095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33926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34095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20671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2915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2908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3633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36824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3678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363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44745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40997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2508485" y="41635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41440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 bwMode="auto">
          <a:xfrm>
            <a:off x="5725330" y="2937221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276880" y="3700148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" name="Curved Connector 2"/>
          <p:cNvCxnSpPr>
            <a:stCxn id="36" idx="6"/>
            <a:endCxn id="37" idx="7"/>
          </p:cNvCxnSpPr>
          <p:nvPr/>
        </p:nvCxnSpPr>
        <p:spPr bwMode="auto">
          <a:xfrm>
            <a:off x="6171866" y="3146771"/>
            <a:ext cx="486156" cy="614753"/>
          </a:xfrm>
          <a:prstGeom prst="curved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Curved Connector 25"/>
          <p:cNvCxnSpPr>
            <a:stCxn id="37" idx="2"/>
            <a:endCxn id="36" idx="3"/>
          </p:cNvCxnSpPr>
          <p:nvPr/>
        </p:nvCxnSpPr>
        <p:spPr bwMode="auto">
          <a:xfrm rot="10800000">
            <a:off x="5790724" y="3294946"/>
            <a:ext cx="486156" cy="614753"/>
          </a:xfrm>
          <a:prstGeom prst="curved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685800" y="4524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42696" y="45624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05150" y="45434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8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20379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34095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34095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33926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34095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20671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2915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2908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3633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36824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3678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363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44745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40997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2508485" y="41635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41440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685800" y="4524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42696" y="45624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05150" y="45434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20379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36301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34095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34095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33926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34095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20671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2915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2908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3633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36824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3678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363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44745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40997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2508485" y="41635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41440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85800" y="4524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42696" y="45624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105150" y="45434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20379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34095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34095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33926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34095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20671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2915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2908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3633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36824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3678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363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44745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40997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2508485" y="41635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41440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85800" y="4524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042696" y="45624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105150" y="45434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24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20379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34095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34095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33926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34095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20671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2915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2908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3633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36824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3678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363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44745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40997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2508485" y="41635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41440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 bwMode="auto">
          <a:xfrm>
            <a:off x="4086225" y="3700148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5800" y="4524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42696" y="45624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150" y="45434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5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20379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34095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34095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33926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34095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20671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2915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2908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3633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36824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3678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363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44745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40997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2508485" y="41635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41440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 bwMode="auto">
          <a:xfrm>
            <a:off x="4086225" y="3700148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3276600" y="2943225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" name="Curved Connector 2"/>
          <p:cNvCxnSpPr>
            <a:stCxn id="37" idx="6"/>
            <a:endCxn id="36" idx="0"/>
          </p:cNvCxnSpPr>
          <p:nvPr/>
        </p:nvCxnSpPr>
        <p:spPr bwMode="auto">
          <a:xfrm>
            <a:off x="3723136" y="3152775"/>
            <a:ext cx="586357" cy="547373"/>
          </a:xfrm>
          <a:prstGeom prst="curved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Curved Connector 39"/>
          <p:cNvCxnSpPr>
            <a:stCxn id="36" idx="2"/>
            <a:endCxn id="37" idx="3"/>
          </p:cNvCxnSpPr>
          <p:nvPr/>
        </p:nvCxnSpPr>
        <p:spPr bwMode="auto">
          <a:xfrm rot="10800000">
            <a:off x="3341995" y="3300950"/>
            <a:ext cx="744231" cy="608749"/>
          </a:xfrm>
          <a:prstGeom prst="curved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685800" y="4524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42696" y="45624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105150" y="45434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20379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16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34095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34095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33926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34095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20671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2915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2908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3633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36824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3678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363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44745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40997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2508485" y="41635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41440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685800" y="4524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42696" y="45624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05150" y="45434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49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20379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16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36301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34095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34095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33926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34095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20671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2915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2908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3633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36824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3678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363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44745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40997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2508485" y="41635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41440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 bwMode="auto">
          <a:xfrm>
            <a:off x="3582539" y="455295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5800" y="4524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42696" y="45624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150" y="45434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2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35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For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smtClean="0"/>
                  <a:t>: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𝑃𝑎𝑟𝑒𝑛𝑡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𝐿𝑒𝑓𝑡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2∗</m:t>
                      </m:r>
                      <m:r>
                        <a:rPr lang="en-US" sz="2400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𝑅𝑖𝑔h𝑡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=2∗</m:t>
                      </m:r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z="2400" dirty="0" smtClean="0"/>
                  <a:t>, Find Parent, Left, Right: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28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138" t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3962400"/>
            <a:ext cx="2895600" cy="1371600"/>
            <a:chOff x="336" y="2256"/>
            <a:chExt cx="1824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5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728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Verdana" pitchFamily="34" charset="0"/>
                </a:rPr>
                <a:t>2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44"/>
              <a:ext cx="55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752600" y="5554662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3619500" y="5554662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495800" y="5554662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5562600" y="5554662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Line 8"/>
          <p:cNvSpPr>
            <a:spLocks noChangeShapeType="1"/>
          </p:cNvSpPr>
          <p:nvPr/>
        </p:nvSpPr>
        <p:spPr bwMode="auto">
          <a:xfrm>
            <a:off x="5467350" y="5334000"/>
            <a:ext cx="438150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3048000" y="5334000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 flipH="1">
            <a:off x="2209800" y="5317130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4838700" y="5317129"/>
            <a:ext cx="6477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34479" y="39916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84470" y="484043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25547" y="48324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58347" y="55581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87147" y="56069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62304" y="60897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48314" y="55626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50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20379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16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36301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34095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34095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33926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34095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20671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2915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2908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3633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36824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3678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363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44745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40997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2508485" y="41635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41440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 bwMode="auto">
          <a:xfrm>
            <a:off x="3582539" y="455295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5800" y="4524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42696" y="45624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150" y="45434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 bwMode="auto">
          <a:xfrm>
            <a:off x="4086225" y="36957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" name="Curved Connector 2"/>
          <p:cNvCxnSpPr>
            <a:stCxn id="40" idx="2"/>
            <a:endCxn id="36" idx="1"/>
          </p:cNvCxnSpPr>
          <p:nvPr/>
        </p:nvCxnSpPr>
        <p:spPr bwMode="auto">
          <a:xfrm rot="10800000" flipV="1">
            <a:off x="3647933" y="3905250"/>
            <a:ext cx="438292" cy="709076"/>
          </a:xfrm>
          <a:prstGeom prst="curved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Curved Connector 25"/>
          <p:cNvCxnSpPr>
            <a:stCxn id="36" idx="6"/>
            <a:endCxn id="40" idx="5"/>
          </p:cNvCxnSpPr>
          <p:nvPr/>
        </p:nvCxnSpPr>
        <p:spPr bwMode="auto">
          <a:xfrm flipV="1">
            <a:off x="4029075" y="4053424"/>
            <a:ext cx="438292" cy="709076"/>
          </a:xfrm>
          <a:prstGeom prst="curved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9199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51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20379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16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34095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34095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33926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34095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20671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2915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2908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3633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36824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3678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363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44745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40997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2508485" y="41635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41440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85800" y="4524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42696" y="45624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150" y="45434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20379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16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34095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34095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33926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34095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20671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2915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2908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3633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36824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3678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363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44745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44958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40997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2508485" y="41635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41440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85800" y="4524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42696" y="45624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150" y="45434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20379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16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34095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34095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33926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34095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20671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2915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2908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3633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36824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3678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363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44745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40997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2508485" y="41635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41440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85800" y="4524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42696" y="45624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150" y="45434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5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54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20379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16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34095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34095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33926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34095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20671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2915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2908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3633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36824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3678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363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44745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40997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2508485" y="41635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41440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85800" y="4524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42696" y="45624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150" y="45434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 bwMode="auto">
          <a:xfrm>
            <a:off x="3286125" y="2943225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55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20379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16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34095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34095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33926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34095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20671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2915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2908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3633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36824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3678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363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44745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40997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2508485" y="41635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41440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85800" y="4524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42696" y="45624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150" y="45434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 bwMode="auto">
          <a:xfrm>
            <a:off x="3286125" y="2943225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4439789" y="2105025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" name="Curved Connector 2"/>
          <p:cNvCxnSpPr>
            <a:stCxn id="40" idx="2"/>
            <a:endCxn id="36" idx="1"/>
          </p:cNvCxnSpPr>
          <p:nvPr/>
        </p:nvCxnSpPr>
        <p:spPr bwMode="auto">
          <a:xfrm rot="10800000" flipV="1">
            <a:off x="3351519" y="2314575"/>
            <a:ext cx="1088270" cy="690026"/>
          </a:xfrm>
          <a:prstGeom prst="curved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urved Connector 40"/>
          <p:cNvCxnSpPr>
            <a:stCxn id="36" idx="6"/>
            <a:endCxn id="40" idx="5"/>
          </p:cNvCxnSpPr>
          <p:nvPr/>
        </p:nvCxnSpPr>
        <p:spPr bwMode="auto">
          <a:xfrm flipV="1">
            <a:off x="3732661" y="2462749"/>
            <a:ext cx="1088270" cy="690026"/>
          </a:xfrm>
          <a:prstGeom prst="curved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293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56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20379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16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34095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34095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33926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34095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20671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2915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2908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3633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36824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3678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363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44745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40997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2508485" y="41635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41440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85800" y="4524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42696" y="45624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150" y="45434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57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20379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16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34095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34095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33926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34095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20671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2915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2908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3633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36824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3678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363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44745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40997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2508485" y="41635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41440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85800" y="4524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42696" y="45624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150" y="45434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 bwMode="auto">
          <a:xfrm>
            <a:off x="2219325" y="36957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58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20379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16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34095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34095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33926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34095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20671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2915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2908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3633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36824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3678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363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44745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40997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2508485" y="41635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41440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85800" y="4524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42696" y="45624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150" y="45434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 bwMode="auto">
          <a:xfrm>
            <a:off x="2219325" y="36957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3287264" y="29337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" name="Curved Connector 2"/>
          <p:cNvCxnSpPr>
            <a:stCxn id="36" idx="1"/>
            <a:endCxn id="40" idx="2"/>
          </p:cNvCxnSpPr>
          <p:nvPr/>
        </p:nvCxnSpPr>
        <p:spPr bwMode="auto">
          <a:xfrm rot="5400000" flipH="1" flipV="1">
            <a:off x="2479078" y="2948891"/>
            <a:ext cx="613826" cy="1002545"/>
          </a:xfrm>
          <a:prstGeom prst="curved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Curved Connector 25"/>
          <p:cNvCxnSpPr>
            <a:stCxn id="40" idx="5"/>
            <a:endCxn id="36" idx="6"/>
          </p:cNvCxnSpPr>
          <p:nvPr/>
        </p:nvCxnSpPr>
        <p:spPr bwMode="auto">
          <a:xfrm rot="5400000">
            <a:off x="2860221" y="3097065"/>
            <a:ext cx="613826" cy="1002545"/>
          </a:xfrm>
          <a:prstGeom prst="curved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204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59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20379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16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34095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34095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33926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34095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20671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2915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2908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3633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36824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3678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363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44745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40997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2508485" y="41635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41440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85800" y="4524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42696" y="45624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150" y="45434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35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=2</m:t>
                    </m:r>
                  </m:oMath>
                </a14:m>
                <a:r>
                  <a:rPr lang="en-US" sz="2400" dirty="0"/>
                  <a:t>, Find Parent, Left, Right</a:t>
                </a:r>
                <a:r>
                  <a:rPr lang="en-US" sz="2400" dirty="0" smtClean="0"/>
                  <a:t>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0" dirty="0" smtClean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𝑃𝑎𝑟𝑒𝑛𝑡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b="0" dirty="0" smtClean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𝐿𝑒𝑓𝑡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2∗2=4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b="0" dirty="0" smtClean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𝑅𝑖𝑔h𝑡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=2∗</m:t>
                    </m:r>
                    <m:r>
                      <a:rPr lang="en-US" sz="2400" b="0" i="1" smtClean="0">
                        <a:latin typeface="Cambria Math"/>
                      </a:rPr>
                      <m:t>2+1=5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28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138" t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148468"/>
            <a:ext cx="2895600" cy="1371600"/>
            <a:chOff x="336" y="2256"/>
            <a:chExt cx="1824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5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728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Verdana" pitchFamily="34" charset="0"/>
                </a:rPr>
                <a:t>2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44"/>
              <a:ext cx="55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752600" y="574073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3619500" y="574073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495800" y="574073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5562600" y="574073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Line 8"/>
          <p:cNvSpPr>
            <a:spLocks noChangeShapeType="1"/>
          </p:cNvSpPr>
          <p:nvPr/>
        </p:nvSpPr>
        <p:spPr bwMode="auto">
          <a:xfrm>
            <a:off x="5467350" y="5520068"/>
            <a:ext cx="438150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3048000" y="5520068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 flipH="1">
            <a:off x="2209800" y="5503198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4838700" y="5503197"/>
            <a:ext cx="6477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34479" y="41776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84470" y="50265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25547" y="50185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58347" y="57442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87147" y="57929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62304" y="627583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48314" y="57486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60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20379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16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36301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34095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34095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33926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34095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20671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2915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2908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3633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36824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3678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363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44745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40997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2508485" y="41635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41440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85800" y="4524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42696" y="45624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150" y="45434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 bwMode="auto">
          <a:xfrm>
            <a:off x="2544314" y="4562475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4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61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20379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16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36301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34095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34095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33926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34095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20671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2915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2908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3633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36824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3678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363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44745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40997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2508485" y="41635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41440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85800" y="4524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42696" y="45624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150" y="45434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 bwMode="auto">
          <a:xfrm>
            <a:off x="2525264" y="4562475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2209800" y="3686175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" name="Curved Connector 2"/>
          <p:cNvCxnSpPr>
            <a:stCxn id="40" idx="3"/>
            <a:endCxn id="36" idx="2"/>
          </p:cNvCxnSpPr>
          <p:nvPr/>
        </p:nvCxnSpPr>
        <p:spPr bwMode="auto">
          <a:xfrm rot="16200000" flipH="1">
            <a:off x="2036166" y="4282927"/>
            <a:ext cx="728126" cy="250070"/>
          </a:xfrm>
          <a:prstGeom prst="curved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Curved Connector 25"/>
          <p:cNvCxnSpPr>
            <a:stCxn id="36" idx="6"/>
            <a:endCxn id="40" idx="6"/>
          </p:cNvCxnSpPr>
          <p:nvPr/>
        </p:nvCxnSpPr>
        <p:spPr bwMode="auto">
          <a:xfrm flipH="1" flipV="1">
            <a:off x="2656336" y="3895725"/>
            <a:ext cx="315464" cy="876300"/>
          </a:xfrm>
          <a:prstGeom prst="curvedConnector3">
            <a:avLst>
              <a:gd name="adj1" fmla="val -72465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092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62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20379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16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34095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34095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33926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34095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20671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2915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2908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3633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36824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3678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363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44745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44958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40997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41440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85800" y="4524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42696" y="45624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150" y="45434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>
            <a:off x="2508485" y="41635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63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20379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16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36301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34095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34095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33926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34095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20671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2915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2908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3633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36824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3678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363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44745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44958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40997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41440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85800" y="4524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42696" y="45624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150" y="45434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>
            <a:off x="2508485" y="41635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64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BuildingHeap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35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None/>
                </a:pPr>
                <a:r>
                  <a:rPr lang="en-US" sz="2400" dirty="0" smtClean="0"/>
                  <a:t> BULD-MAX-HEAP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𝐴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𝐻</m:t>
                    </m:r>
                    <m:r>
                      <a:rPr lang="en-US" sz="2400" i="1">
                        <a:latin typeface="Cambria Math"/>
                      </a:rPr>
                      <m:t>𝑒𝑎𝑝𝑆𝑖𝑧𝑒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.</m:t>
                    </m:r>
                    <m:r>
                      <a:rPr lang="en-US" sz="2400" b="0" i="1" smtClean="0">
                        <a:latin typeface="Cambria Math"/>
                      </a:rPr>
                      <m:t>𝑙𝑒𝑛𝑔𝑡h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None/>
                </a:pPr>
                <a:r>
                  <a:rPr lang="en-US" sz="2400" dirty="0" smtClean="0"/>
                  <a:t>	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.</m:t>
                    </m:r>
                    <m:r>
                      <a:rPr lang="en-US" sz="2400" b="0" i="1" smtClean="0">
                        <a:latin typeface="Cambria Math"/>
                      </a:rPr>
                      <m:t>𝑙𝑒𝑛𝑔𝑡h</m:t>
                    </m:r>
                    <m:r>
                      <a:rPr lang="en-US" sz="2400" b="0" i="1" smtClean="0">
                        <a:latin typeface="Cambria Math"/>
                      </a:rPr>
                      <m:t>/2</m:t>
                    </m:r>
                  </m:oMath>
                </a14:m>
                <a:r>
                  <a:rPr lang="en-US" sz="2400" dirty="0" smtClean="0"/>
                  <a:t>   </a:t>
                </a:r>
                <a:r>
                  <a:rPr lang="en-US" sz="2400" dirty="0" err="1" smtClean="0"/>
                  <a:t>downto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1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MAX</m:t>
                    </m:r>
                    <m:r>
                      <m:rPr>
                        <m:nor/>
                      </m:rPr>
                      <a:rPr lang="en-US" sz="2400" dirty="0"/>
                      <m:t>−</m:t>
                    </m:r>
                    <m:r>
                      <m:rPr>
                        <m:nor/>
                      </m:rPr>
                      <a:rPr lang="en-US" sz="2400" dirty="0"/>
                      <m:t>HEAPIFY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𝐴</m:t>
                    </m:r>
                    <m:r>
                      <a:rPr lang="en-US" sz="2400" i="1" dirty="0">
                        <a:latin typeface="Cambria Math"/>
                      </a:rPr>
                      <m:t>,</m:t>
                    </m:r>
                    <m:r>
                      <a:rPr lang="en-US" sz="2400" b="0" i="1" dirty="0" smtClean="0">
                        <a:latin typeface="Cambria Math"/>
                      </a:rPr>
                      <m:t>𝑖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28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138" t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1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65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BuildingHeap</a:t>
            </a:r>
            <a:r>
              <a:rPr lang="en-US" dirty="0" smtClean="0"/>
              <a:t> – Analysis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35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None/>
                </a:pPr>
                <a:r>
                  <a:rPr lang="en-US" sz="2400" dirty="0" smtClean="0"/>
                  <a:t> BULD-MAX-HEAP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𝐴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𝐻</m:t>
                    </m:r>
                    <m:r>
                      <a:rPr lang="en-US" sz="2400" i="1">
                        <a:latin typeface="Cambria Math"/>
                      </a:rPr>
                      <m:t>𝑒𝑎𝑝𝑆𝑖𝑧𝑒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.</m:t>
                    </m:r>
                    <m:r>
                      <a:rPr lang="en-US" sz="2400" b="0" i="1" smtClean="0">
                        <a:latin typeface="Cambria Math"/>
                      </a:rPr>
                      <m:t>𝑙𝑒𝑛𝑔𝑡h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None/>
                </a:pPr>
                <a:r>
                  <a:rPr lang="en-US" sz="2400" dirty="0" smtClean="0"/>
                  <a:t>	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.</m:t>
                    </m:r>
                    <m:r>
                      <a:rPr lang="en-US" sz="2400" b="0" i="1" smtClean="0">
                        <a:latin typeface="Cambria Math"/>
                      </a:rPr>
                      <m:t>𝑙𝑒𝑛𝑔𝑡h</m:t>
                    </m:r>
                    <m:r>
                      <a:rPr lang="en-US" sz="2400" b="0" i="1" smtClean="0">
                        <a:latin typeface="Cambria Math"/>
                      </a:rPr>
                      <m:t>/2</m:t>
                    </m:r>
                  </m:oMath>
                </a14:m>
                <a:r>
                  <a:rPr lang="en-US" sz="2400" dirty="0" smtClean="0"/>
                  <a:t>   </a:t>
                </a:r>
                <a:r>
                  <a:rPr lang="en-US" sz="2400" dirty="0" err="1" smtClean="0"/>
                  <a:t>downto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1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MAX</m:t>
                    </m:r>
                    <m:r>
                      <m:rPr>
                        <m:nor/>
                      </m:rPr>
                      <a:rPr lang="en-US" sz="2400" dirty="0"/>
                      <m:t>−</m:t>
                    </m:r>
                    <m:r>
                      <m:rPr>
                        <m:nor/>
                      </m:rPr>
                      <a:rPr lang="en-US" sz="2400" dirty="0"/>
                      <m:t>HEAPIFY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𝐴</m:t>
                    </m:r>
                    <m:r>
                      <a:rPr lang="en-US" sz="2400" i="1" dirty="0">
                        <a:latin typeface="Cambria Math"/>
                      </a:rPr>
                      <m:t>,</m:t>
                    </m:r>
                    <m:r>
                      <a:rPr lang="en-US" sz="2400" b="0" i="1" dirty="0" smtClean="0">
                        <a:latin typeface="Cambria Math"/>
                      </a:rPr>
                      <m:t>𝑖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28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138" t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 bwMode="auto">
          <a:xfrm flipH="1">
            <a:off x="4343400" y="2073302"/>
            <a:ext cx="12938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60122" y="1824335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122" y="1824335"/>
                <a:ext cx="431528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225" t="-10526" r="-3802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 bwMode="auto">
          <a:xfrm flipH="1">
            <a:off x="4876800" y="2492402"/>
            <a:ext cx="12938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93522" y="2243435"/>
                <a:ext cx="12997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/2+1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522" y="2243435"/>
                <a:ext cx="1299779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r="-1215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 bwMode="auto">
          <a:xfrm flipH="1">
            <a:off x="4343400" y="3016277"/>
            <a:ext cx="12938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60122" y="2767310"/>
                <a:ext cx="12836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/2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122" y="2767310"/>
                <a:ext cx="1283621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526" r="-1238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4400" y="4243728"/>
                <a:ext cx="477874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/2+1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𝑐𝑛</m:t>
                    </m:r>
                    <m:r>
                      <a:rPr lang="en-US" b="0" i="1" smtClean="0">
                        <a:latin typeface="Cambria Math"/>
                      </a:rPr>
                      <m:t>/2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∴</m:t>
                    </m:r>
                    <m:r>
                      <a:rPr lang="en-US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243728"/>
                <a:ext cx="4778744" cy="1200329"/>
              </a:xfrm>
              <a:prstGeom prst="rect">
                <a:avLst/>
              </a:prstGeom>
              <a:blipFill rotWithShape="1">
                <a:blip r:embed="rId7"/>
                <a:stretch>
                  <a:fillRect l="-1913" t="-4061" r="-255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85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66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35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None/>
                </a:pPr>
                <a:r>
                  <a:rPr lang="en-US" sz="2400" dirty="0" smtClean="0"/>
                  <a:t> HEAPSORT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𝐴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buNone/>
                </a:pPr>
                <a:r>
                  <a:rPr lang="en-US" sz="2400" dirty="0" smtClean="0"/>
                  <a:t>	</a:t>
                </a:r>
                <a:r>
                  <a:rPr lang="en-US" sz="2400" dirty="0"/>
                  <a:t>BULD-MAX-HEAP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𝐴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None/>
                </a:pPr>
                <a:r>
                  <a:rPr lang="en-US" sz="2400" dirty="0" smtClean="0"/>
                  <a:t>	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.</m:t>
                    </m:r>
                    <m:r>
                      <a:rPr lang="en-US" sz="2400" b="0" i="1" smtClean="0">
                        <a:latin typeface="Cambria Math"/>
                      </a:rPr>
                      <m:t>𝑙𝑒𝑛𝑔𝑡h</m:t>
                    </m:r>
                  </m:oMath>
                </a14:m>
                <a:r>
                  <a:rPr lang="en-US" sz="2400" dirty="0" smtClean="0"/>
                  <a:t>   </a:t>
                </a:r>
                <a:r>
                  <a:rPr lang="en-US" sz="2400" dirty="0" err="1" smtClean="0"/>
                  <a:t>downto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2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𝑒𝑥𝑐h𝑎𝑛𝑔𝑒</m:t>
                    </m:r>
                    <m:r>
                      <a:rPr lang="en-US" sz="2400" b="0" i="1" smtClean="0">
                        <a:latin typeface="Cambria Math"/>
                      </a:rPr>
                      <m:t>  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↔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>
                  <a:buFontTx/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𝐻𝑒𝑎𝑝𝑆𝑖𝑧𝑒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𝐻𝑒𝑎𝑝𝑆𝑖𝑧𝑒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 −1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MAX</m:t>
                    </m:r>
                    <m:r>
                      <m:rPr>
                        <m:nor/>
                      </m:rPr>
                      <a:rPr lang="en-US" sz="2400" dirty="0"/>
                      <m:t>−</m:t>
                    </m:r>
                    <m:r>
                      <m:rPr>
                        <m:nor/>
                      </m:rPr>
                      <a:rPr lang="en-US" sz="2400" dirty="0"/>
                      <m:t>HEAPIFY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𝐴</m:t>
                    </m:r>
                    <m:r>
                      <a:rPr lang="en-US" sz="2400" i="1" dirty="0">
                        <a:latin typeface="Cambria Math"/>
                      </a:rPr>
                      <m:t>,1)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28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138" t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3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67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16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44763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44763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51665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52108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3784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378454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6195" t="-10667" r="-1150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769669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Line 8"/>
          <p:cNvSpPr>
            <a:spLocks noChangeShapeType="1"/>
          </p:cNvSpPr>
          <p:nvPr/>
        </p:nvSpPr>
        <p:spPr bwMode="auto">
          <a:xfrm>
            <a:off x="2508485" y="52303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6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68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16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44763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44763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51665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52108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3784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378454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6195" t="-10667" r="-1150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281678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Line 8"/>
          <p:cNvSpPr>
            <a:spLocks noChangeShapeType="1"/>
          </p:cNvSpPr>
          <p:nvPr/>
        </p:nvSpPr>
        <p:spPr bwMode="auto">
          <a:xfrm>
            <a:off x="2508485" y="52303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Oval 40"/>
          <p:cNvSpPr/>
          <p:nvPr/>
        </p:nvSpPr>
        <p:spPr bwMode="auto">
          <a:xfrm>
            <a:off x="3238500" y="18161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8278364" y="18161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15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69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44763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44763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51665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3793209" y="5210868"/>
            <a:ext cx="505976" cy="3517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3784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378454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6195" t="-10667" r="-1150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45826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Line 8"/>
          <p:cNvSpPr>
            <a:spLocks noChangeShapeType="1"/>
          </p:cNvSpPr>
          <p:nvPr/>
        </p:nvSpPr>
        <p:spPr bwMode="auto">
          <a:xfrm>
            <a:off x="2508485" y="52303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9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height of node </a:t>
            </a:r>
            <a:r>
              <a:rPr lang="en-US" b="1" i="1" dirty="0">
                <a:latin typeface="Cambria Math"/>
              </a:rPr>
              <a:t>h</a:t>
            </a:r>
            <a:r>
              <a:rPr lang="en-US" dirty="0"/>
              <a:t> is the number of edges in the longest path from the node to the leaf</a:t>
            </a:r>
          </a:p>
          <a:p>
            <a:r>
              <a:rPr lang="en-US" dirty="0"/>
              <a:t>The height of the tree is the height of its root.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749494-052D-4D4C-BA3A-307D06196A1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2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70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44763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44763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51665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3784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378454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6195" t="-10667" r="-1150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220145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" name="Line 8"/>
          <p:cNvSpPr>
            <a:spLocks noChangeShapeType="1"/>
          </p:cNvSpPr>
          <p:nvPr/>
        </p:nvSpPr>
        <p:spPr bwMode="auto">
          <a:xfrm>
            <a:off x="2508485" y="52303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71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44763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44763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51665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3784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378454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6195" t="-10667" r="-1150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310489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" name="Line 8"/>
          <p:cNvSpPr>
            <a:spLocks noChangeShapeType="1"/>
          </p:cNvSpPr>
          <p:nvPr/>
        </p:nvSpPr>
        <p:spPr bwMode="auto">
          <a:xfrm>
            <a:off x="2508485" y="52303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Oval 40"/>
          <p:cNvSpPr/>
          <p:nvPr/>
        </p:nvSpPr>
        <p:spPr bwMode="auto">
          <a:xfrm>
            <a:off x="3287264" y="40005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72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44763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44763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51665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3784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378454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6195" t="-10667" r="-1150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215882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" name="Line 8"/>
          <p:cNvSpPr>
            <a:spLocks noChangeShapeType="1"/>
          </p:cNvSpPr>
          <p:nvPr/>
        </p:nvSpPr>
        <p:spPr bwMode="auto">
          <a:xfrm>
            <a:off x="2508485" y="52303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Oval 40"/>
          <p:cNvSpPr/>
          <p:nvPr/>
        </p:nvSpPr>
        <p:spPr bwMode="auto">
          <a:xfrm>
            <a:off x="3287264" y="40005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4417564" y="31750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" name="Curved Connector 2"/>
          <p:cNvCxnSpPr>
            <a:stCxn id="42" idx="2"/>
            <a:endCxn id="41" idx="1"/>
          </p:cNvCxnSpPr>
          <p:nvPr/>
        </p:nvCxnSpPr>
        <p:spPr bwMode="auto">
          <a:xfrm rot="10800000" flipV="1">
            <a:off x="3352658" y="3384550"/>
            <a:ext cx="1064906" cy="677326"/>
          </a:xfrm>
          <a:prstGeom prst="curved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Curved Connector 25"/>
          <p:cNvCxnSpPr>
            <a:stCxn id="41" idx="6"/>
            <a:endCxn id="42" idx="5"/>
          </p:cNvCxnSpPr>
          <p:nvPr/>
        </p:nvCxnSpPr>
        <p:spPr bwMode="auto">
          <a:xfrm flipV="1">
            <a:off x="3733800" y="3532724"/>
            <a:ext cx="1064906" cy="677326"/>
          </a:xfrm>
          <a:prstGeom prst="curved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73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44763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44763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51665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3784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378454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6195" t="-10667" r="-1150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658014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" name="Line 8"/>
          <p:cNvSpPr>
            <a:spLocks noChangeShapeType="1"/>
          </p:cNvSpPr>
          <p:nvPr/>
        </p:nvSpPr>
        <p:spPr bwMode="auto">
          <a:xfrm>
            <a:off x="2508485" y="52303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3" name="Oval 42"/>
          <p:cNvSpPr/>
          <p:nvPr/>
        </p:nvSpPr>
        <p:spPr bwMode="auto">
          <a:xfrm>
            <a:off x="2209800" y="47625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5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74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44763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44763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51665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3784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378454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6195" t="-10667" r="-1150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17694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" name="Line 8"/>
          <p:cNvSpPr>
            <a:spLocks noChangeShapeType="1"/>
          </p:cNvSpPr>
          <p:nvPr/>
        </p:nvSpPr>
        <p:spPr bwMode="auto">
          <a:xfrm>
            <a:off x="2508485" y="52303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3" name="Oval 42"/>
          <p:cNvSpPr/>
          <p:nvPr/>
        </p:nvSpPr>
        <p:spPr bwMode="auto">
          <a:xfrm>
            <a:off x="2209800" y="47498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3276600" y="40132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" name="Curved Connector 2"/>
          <p:cNvCxnSpPr>
            <a:endCxn id="43" idx="1"/>
          </p:cNvCxnSpPr>
          <p:nvPr/>
        </p:nvCxnSpPr>
        <p:spPr bwMode="auto">
          <a:xfrm rot="10800000" flipV="1">
            <a:off x="2275195" y="4205634"/>
            <a:ext cx="999233" cy="605542"/>
          </a:xfrm>
          <a:prstGeom prst="curved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Curved Connector 25"/>
          <p:cNvCxnSpPr>
            <a:stCxn id="43" idx="6"/>
            <a:endCxn id="41" idx="5"/>
          </p:cNvCxnSpPr>
          <p:nvPr/>
        </p:nvCxnSpPr>
        <p:spPr bwMode="auto">
          <a:xfrm flipV="1">
            <a:off x="2656336" y="4370924"/>
            <a:ext cx="1001406" cy="588426"/>
          </a:xfrm>
          <a:prstGeom prst="curved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75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8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44763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44763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51665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3784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378454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6195" t="-10667" r="-1150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462033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" name="Line 8"/>
          <p:cNvSpPr>
            <a:spLocks noChangeShapeType="1"/>
          </p:cNvSpPr>
          <p:nvPr/>
        </p:nvSpPr>
        <p:spPr bwMode="auto">
          <a:xfrm>
            <a:off x="2508485" y="52303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Oval 40"/>
          <p:cNvSpPr/>
          <p:nvPr/>
        </p:nvSpPr>
        <p:spPr bwMode="auto">
          <a:xfrm>
            <a:off x="2525264" y="56261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6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76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8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44763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44763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51665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3784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378454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6195" t="-10667" r="-1150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99504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" name="Line 8"/>
          <p:cNvSpPr>
            <a:spLocks noChangeShapeType="1"/>
          </p:cNvSpPr>
          <p:nvPr/>
        </p:nvSpPr>
        <p:spPr bwMode="auto">
          <a:xfrm>
            <a:off x="2508485" y="52303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Oval 40"/>
          <p:cNvSpPr/>
          <p:nvPr/>
        </p:nvSpPr>
        <p:spPr bwMode="auto">
          <a:xfrm>
            <a:off x="2525264" y="56261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2209800" y="47625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43" name="Curved Connector 42"/>
          <p:cNvCxnSpPr>
            <a:stCxn id="41" idx="2"/>
            <a:endCxn id="42" idx="3"/>
          </p:cNvCxnSpPr>
          <p:nvPr/>
        </p:nvCxnSpPr>
        <p:spPr bwMode="auto">
          <a:xfrm rot="10800000">
            <a:off x="2275194" y="5120224"/>
            <a:ext cx="250070" cy="715426"/>
          </a:xfrm>
          <a:prstGeom prst="curved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Curved Connector 43"/>
          <p:cNvCxnSpPr>
            <a:stCxn id="42" idx="6"/>
          </p:cNvCxnSpPr>
          <p:nvPr/>
        </p:nvCxnSpPr>
        <p:spPr bwMode="auto">
          <a:xfrm>
            <a:off x="2656336" y="4972050"/>
            <a:ext cx="309349" cy="849957"/>
          </a:xfrm>
          <a:prstGeom prst="curved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77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8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44763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44763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51665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3784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378454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6195" t="-10667" r="-1150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285927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" name="Line 8"/>
          <p:cNvSpPr>
            <a:spLocks noChangeShapeType="1"/>
          </p:cNvSpPr>
          <p:nvPr/>
        </p:nvSpPr>
        <p:spPr bwMode="auto">
          <a:xfrm>
            <a:off x="2508485" y="52303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5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78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8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44763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44763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51665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819598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" name="Line 8"/>
          <p:cNvSpPr>
            <a:spLocks noChangeShapeType="1"/>
          </p:cNvSpPr>
          <p:nvPr/>
        </p:nvSpPr>
        <p:spPr bwMode="auto">
          <a:xfrm>
            <a:off x="2508485" y="52303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Oval 41"/>
          <p:cNvSpPr/>
          <p:nvPr/>
        </p:nvSpPr>
        <p:spPr bwMode="auto">
          <a:xfrm>
            <a:off x="3238500" y="18161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7744964" y="18161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6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79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8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44763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44763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51665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i="1" dirty="0">
                        <a:latin typeface="Cambria Math"/>
                      </a:rPr>
                      <m:t>=9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624458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" name="Line 8"/>
          <p:cNvSpPr>
            <a:spLocks noChangeShapeType="1"/>
          </p:cNvSpPr>
          <p:nvPr/>
        </p:nvSpPr>
        <p:spPr bwMode="auto">
          <a:xfrm>
            <a:off x="2508485" y="5230365"/>
            <a:ext cx="266700" cy="332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7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835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a heap of height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𝒉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 has </a:t>
                </a:r>
                <a:r>
                  <a:rPr lang="en-US" sz="2400" dirty="0"/>
                  <a:t>the </a:t>
                </a:r>
                <a:r>
                  <a:rPr lang="en-US" sz="2400" u="sng" dirty="0"/>
                  <a:t>minimum number </a:t>
                </a:r>
                <a:r>
                  <a:rPr lang="en-US" sz="2400" dirty="0"/>
                  <a:t>of elements when it has just </a:t>
                </a:r>
                <a:r>
                  <a:rPr lang="en-US" sz="2400" b="1" dirty="0"/>
                  <a:t>one node</a:t>
                </a:r>
                <a:r>
                  <a:rPr lang="en-US" sz="2400" dirty="0"/>
                  <a:t> at the lowest level</a:t>
                </a:r>
                <a:r>
                  <a:rPr lang="en-US" sz="2400" dirty="0" smtClean="0"/>
                  <a:t>.</a:t>
                </a:r>
              </a:p>
              <a:p>
                <a:pPr lvl="2"/>
                <a:r>
                  <a:rPr lang="en-US" dirty="0" smtClean="0"/>
                  <a:t>Hence </a:t>
                </a:r>
                <a:r>
                  <a:rPr lang="en-US" b="1" dirty="0"/>
                  <a:t>minimum</a:t>
                </a:r>
                <a:r>
                  <a:rPr lang="en-US" dirty="0"/>
                  <a:t> number of nodes possible in a heap of height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𝒉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/>
                          </a:rPr>
                          <m:t>𝒉</m:t>
                        </m:r>
                      </m:sup>
                    </m:s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nodes</a:t>
                </a:r>
              </a:p>
              <a:p>
                <a:pPr marL="914400" lvl="2" indent="0">
                  <a:buNone/>
                </a:pPr>
                <a:endParaRPr lang="en-US" b="1" dirty="0"/>
              </a:p>
              <a:p>
                <a:pPr marL="914400" lvl="2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228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42" t="-1024" r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148468"/>
            <a:ext cx="2895600" cy="1371600"/>
            <a:chOff x="336" y="2256"/>
            <a:chExt cx="1824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5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728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Verdana" pitchFamily="34" charset="0"/>
                </a:rPr>
                <a:t>2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44"/>
              <a:ext cx="55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752600" y="574073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 flipH="1">
            <a:off x="2209800" y="5503198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34479" y="41776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84470" y="50265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25547" y="50185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58347" y="57442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6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80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8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44763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44763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51665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i="1" dirty="0">
                        <a:latin typeface="Cambria Math"/>
                      </a:rPr>
                      <m:t>=9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220575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" name="Oval 40"/>
          <p:cNvSpPr/>
          <p:nvPr/>
        </p:nvSpPr>
        <p:spPr bwMode="auto">
          <a:xfrm>
            <a:off x="5738364" y="40005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81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8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44763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44763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51665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i="1" dirty="0">
                        <a:latin typeface="Cambria Math"/>
                      </a:rPr>
                      <m:t>=9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80415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" name="Oval 40"/>
          <p:cNvSpPr/>
          <p:nvPr/>
        </p:nvSpPr>
        <p:spPr bwMode="auto">
          <a:xfrm>
            <a:off x="5738364" y="40005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4432300" y="31623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42" name="Curved Connector 41"/>
          <p:cNvCxnSpPr>
            <a:endCxn id="40" idx="4"/>
          </p:cNvCxnSpPr>
          <p:nvPr/>
        </p:nvCxnSpPr>
        <p:spPr bwMode="auto">
          <a:xfrm rot="10800000">
            <a:off x="4655568" y="3581401"/>
            <a:ext cx="1101964" cy="734029"/>
          </a:xfrm>
          <a:prstGeom prst="curved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urved Connector 42"/>
          <p:cNvCxnSpPr>
            <a:endCxn id="8" idx="0"/>
          </p:cNvCxnSpPr>
          <p:nvPr/>
        </p:nvCxnSpPr>
        <p:spPr bwMode="auto">
          <a:xfrm>
            <a:off x="4832585" y="3327424"/>
            <a:ext cx="1116013" cy="615479"/>
          </a:xfrm>
          <a:prstGeom prst="curved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0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82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8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44763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44763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51665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i="1" dirty="0">
                        <a:latin typeface="Cambria Math"/>
                      </a:rPr>
                      <m:t>=9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302531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Oval 43"/>
          <p:cNvSpPr/>
          <p:nvPr/>
        </p:nvSpPr>
        <p:spPr bwMode="auto">
          <a:xfrm>
            <a:off x="5181600" y="47498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5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83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8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44763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44763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51665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i="1" dirty="0">
                        <a:latin typeface="Cambria Math"/>
                      </a:rPr>
                      <m:t>=9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17469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Oval 43"/>
          <p:cNvSpPr/>
          <p:nvPr/>
        </p:nvSpPr>
        <p:spPr bwMode="auto">
          <a:xfrm>
            <a:off x="5181600" y="47498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40" name="Curved Connector 39"/>
          <p:cNvCxnSpPr>
            <a:stCxn id="44" idx="1"/>
            <a:endCxn id="42" idx="2"/>
          </p:cNvCxnSpPr>
          <p:nvPr/>
        </p:nvCxnSpPr>
        <p:spPr bwMode="auto">
          <a:xfrm rot="5400000" flipH="1" flipV="1">
            <a:off x="5185766" y="4271278"/>
            <a:ext cx="601126" cy="478670"/>
          </a:xfrm>
          <a:prstGeom prst="curved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Curved Connector 40"/>
          <p:cNvCxnSpPr>
            <a:stCxn id="42" idx="5"/>
            <a:endCxn id="44" idx="6"/>
          </p:cNvCxnSpPr>
          <p:nvPr/>
        </p:nvCxnSpPr>
        <p:spPr bwMode="auto">
          <a:xfrm rot="5400000">
            <a:off x="5566908" y="4419452"/>
            <a:ext cx="601126" cy="478670"/>
          </a:xfrm>
          <a:prstGeom prst="curved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Oval 41"/>
          <p:cNvSpPr/>
          <p:nvPr/>
        </p:nvSpPr>
        <p:spPr bwMode="auto">
          <a:xfrm>
            <a:off x="5725664" y="40005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84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8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9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44763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44763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51665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i="1" dirty="0">
                        <a:latin typeface="Cambria Math"/>
                      </a:rPr>
                      <m:t>=9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69137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85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8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9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44763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44763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51665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13488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Oval 33"/>
          <p:cNvSpPr/>
          <p:nvPr/>
        </p:nvSpPr>
        <p:spPr bwMode="auto">
          <a:xfrm>
            <a:off x="3238500" y="18034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7186164" y="18034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3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86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2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8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9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44763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44763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1384892" y="5166568"/>
            <a:ext cx="838200" cy="3747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002607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87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2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8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9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44763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44763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63490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0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88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9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8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3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44763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44763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370083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89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9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8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3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44763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44763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527990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Oval 32"/>
          <p:cNvSpPr/>
          <p:nvPr/>
        </p:nvSpPr>
        <p:spPr bwMode="auto">
          <a:xfrm>
            <a:off x="3238500" y="18034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6601964" y="18034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35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a heap of height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𝒉</m:t>
                    </m:r>
                  </m:oMath>
                </a14:m>
                <a:r>
                  <a:rPr lang="en-US" sz="2400" dirty="0"/>
                  <a:t>  has the </a:t>
                </a:r>
                <a:r>
                  <a:rPr lang="en-US" sz="2400" u="sng" dirty="0"/>
                  <a:t>maximum number </a:t>
                </a:r>
                <a:r>
                  <a:rPr lang="en-US" sz="2400" dirty="0"/>
                  <a:t>of elements when its lowest level is completely filled.</a:t>
                </a:r>
              </a:p>
              <a:p>
                <a:pPr lvl="2"/>
                <a:r>
                  <a:rPr lang="en-US" b="1" dirty="0" smtClean="0"/>
                  <a:t>maximum</a:t>
                </a:r>
                <a:r>
                  <a:rPr lang="en-US" dirty="0" smtClean="0"/>
                  <a:t> </a:t>
                </a:r>
                <a:r>
                  <a:rPr lang="en-US" dirty="0"/>
                  <a:t>number of nodes possible in a heap of </a:t>
                </a:r>
                <a:r>
                  <a:rPr lang="en-US" dirty="0" smtClean="0"/>
                  <a:t>height 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𝒉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 dirty="0">
                            <a:latin typeface="Cambria Math"/>
                          </a:rPr>
                          <m:t>𝒉</m:t>
                        </m:r>
                        <m:r>
                          <a:rPr lang="en-US" b="1" i="1" dirty="0" smtClean="0"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1" i="1" dirty="0" smtClean="0"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 smtClean="0"/>
                  <a:t>  </a:t>
                </a:r>
                <a:r>
                  <a:rPr lang="en-US" dirty="0" smtClean="0"/>
                  <a:t>nodes</a:t>
                </a:r>
                <a:endParaRPr lang="en-US" b="1" dirty="0"/>
              </a:p>
            </p:txBody>
          </p:sp>
        </mc:Choice>
        <mc:Fallback xmlns="">
          <p:sp>
            <p:nvSpPr>
              <p:cNvPr id="228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42" t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148468"/>
            <a:ext cx="2895600" cy="1371600"/>
            <a:chOff x="336" y="2256"/>
            <a:chExt cx="1824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10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5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728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Verdana" pitchFamily="34" charset="0"/>
                </a:rPr>
                <a:t>2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44"/>
              <a:ext cx="55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1752600" y="574073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3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3619500" y="574073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495800" y="574073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5562600" y="5740730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Line 8"/>
          <p:cNvSpPr>
            <a:spLocks noChangeShapeType="1"/>
          </p:cNvSpPr>
          <p:nvPr/>
        </p:nvSpPr>
        <p:spPr bwMode="auto">
          <a:xfrm>
            <a:off x="5467350" y="5520068"/>
            <a:ext cx="438150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3048000" y="5520068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 flipH="1">
            <a:off x="2209800" y="5503198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 flipH="1">
            <a:off x="4838700" y="5503197"/>
            <a:ext cx="6477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34479" y="41776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84470" y="50265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25547" y="50185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58347" y="57442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87147" y="57929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62304" y="627583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48314" y="57486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90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2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8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3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948598" y="4476303"/>
            <a:ext cx="532834" cy="2375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44763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167652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9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91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2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8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3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44763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71974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2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92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2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8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3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7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44763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362527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93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8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7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3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44763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378806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94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8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7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3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44763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790787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Oval 31"/>
          <p:cNvSpPr/>
          <p:nvPr/>
        </p:nvSpPr>
        <p:spPr bwMode="auto">
          <a:xfrm>
            <a:off x="3225800" y="18161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032500" y="18161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95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7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3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5414632" y="4476302"/>
            <a:ext cx="533966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619766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1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96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7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3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015081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7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97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1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7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3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1222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98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7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3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78554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1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99</a:t>
            </a:fld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6185" y="3104703"/>
            <a:ext cx="3135313" cy="1371600"/>
            <a:chOff x="336" y="2256"/>
            <a:chExt cx="1975" cy="86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7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36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4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79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Verdana" pitchFamily="34" charset="0"/>
                </a:rPr>
                <a:t>3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588" y="2544"/>
              <a:ext cx="5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2565"/>
              <a:ext cx="703" cy="2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893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56285" y="4696965"/>
            <a:ext cx="685800" cy="5334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2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717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8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38532" y="4696965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9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384785" y="4476303"/>
            <a:ext cx="914400" cy="229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2546585" y="4459433"/>
            <a:ext cx="838200" cy="246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71264" y="313390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1255" y="39827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90932" y="39748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32" y="47004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23932" y="47492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6932" y="47456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24246" y="4704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33132" y="5541334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10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04732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14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459130" y="5562600"/>
            <a:ext cx="685800" cy="533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Verdana" pitchFamily="34" charset="0"/>
              </a:rPr>
              <a:t>16</a:t>
            </a:r>
            <a:endParaRPr lang="en-US" dirty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6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68904"/>
                <a:ext cx="120853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071" t="-10667" r="-1313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428531"/>
              </p:ext>
            </p:extLst>
          </p:nvPr>
        </p:nvGraphicFramePr>
        <p:xfrm>
          <a:off x="3156185" y="1752600"/>
          <a:ext cx="5638798" cy="533400"/>
        </p:xfrm>
        <a:graphic>
          <a:graphicData uri="http://schemas.openxmlformats.org/drawingml/2006/table">
            <a:tbl>
              <a:tblPr/>
              <a:tblGrid>
                <a:gridCol w="569161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  <a:gridCol w="56329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Oval 31"/>
          <p:cNvSpPr/>
          <p:nvPr/>
        </p:nvSpPr>
        <p:spPr bwMode="auto">
          <a:xfrm>
            <a:off x="3225800" y="18161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473700" y="1816100"/>
            <a:ext cx="446536" cy="41910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5800" y="5591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42696" y="56292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143057" y="56102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8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ke9">
  <a:themeElements>
    <a:clrScheme name="">
      <a:dk1>
        <a:srgbClr val="000000"/>
      </a:dk1>
      <a:lt1>
        <a:srgbClr val="FFFFFF"/>
      </a:lt1>
      <a:dk2>
        <a:srgbClr val="FF0000"/>
      </a:dk2>
      <a:lt2>
        <a:srgbClr val="804000"/>
      </a:lt2>
      <a:accent1>
        <a:srgbClr val="007F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0AA"/>
      </a:accent5>
      <a:accent6>
        <a:srgbClr val="2D00E7"/>
      </a:accent6>
      <a:hlink>
        <a:srgbClr val="BF00FF"/>
      </a:hlink>
      <a:folHlink>
        <a:srgbClr val="0073D9"/>
      </a:folHlink>
    </a:clrScheme>
    <a:fontScheme name="duke9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duke9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9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9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8">
        <a:dk1>
          <a:srgbClr val="000000"/>
        </a:dk1>
        <a:lt1>
          <a:srgbClr val="FFFFFF"/>
        </a:lt1>
        <a:dk2>
          <a:srgbClr val="FF0000"/>
        </a:dk2>
        <a:lt2>
          <a:srgbClr val="FF9900"/>
        </a:lt2>
        <a:accent1>
          <a:srgbClr val="0099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5C2D"/>
        </a:accent6>
        <a:hlink>
          <a:srgbClr val="CC00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MEMOREX512:Teaching:cit594-2008:Lectures:duke9.pot</Template>
  <TotalTime>3242</TotalTime>
  <Words>3467</Words>
  <Application>Microsoft Office PowerPoint</Application>
  <PresentationFormat>On-screen Show (4:3)</PresentationFormat>
  <Paragraphs>3014</Paragraphs>
  <Slides>119</Slides>
  <Notes>118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8" baseType="lpstr">
      <vt:lpstr>MS PGothic</vt:lpstr>
      <vt:lpstr>MS PGothic</vt:lpstr>
      <vt:lpstr>Arial</vt:lpstr>
      <vt:lpstr>Cambria Math</vt:lpstr>
      <vt:lpstr>Times</vt:lpstr>
      <vt:lpstr>Times New Roman</vt:lpstr>
      <vt:lpstr>Verdana</vt:lpstr>
      <vt:lpstr>Wingdings</vt:lpstr>
      <vt:lpstr>duke9</vt:lpstr>
      <vt:lpstr>Heap sort</vt:lpstr>
      <vt:lpstr>Heap sort</vt:lpstr>
      <vt:lpstr>Max heap property</vt:lpstr>
      <vt:lpstr>Heap Tree</vt:lpstr>
      <vt:lpstr>Heap Tree</vt:lpstr>
      <vt:lpstr>Heap Tree</vt:lpstr>
      <vt:lpstr>Heap Tree</vt:lpstr>
      <vt:lpstr>Heap Tree</vt:lpstr>
      <vt:lpstr>Heap Tree</vt:lpstr>
      <vt:lpstr>Heap Tree</vt:lpstr>
      <vt:lpstr>Maxheapify</vt:lpstr>
      <vt:lpstr>Maxheapify</vt:lpstr>
      <vt:lpstr>Maxheapify</vt:lpstr>
      <vt:lpstr>Maxheapify</vt:lpstr>
      <vt:lpstr>Maxheapify</vt:lpstr>
      <vt:lpstr>Maxheapify</vt:lpstr>
      <vt:lpstr>Maxheapify</vt:lpstr>
      <vt:lpstr>Maxheapify</vt:lpstr>
      <vt:lpstr>Maxheapify</vt:lpstr>
      <vt:lpstr>Maxheapify</vt:lpstr>
      <vt:lpstr>Maxheapify</vt:lpstr>
      <vt:lpstr>Maxheapify</vt:lpstr>
      <vt:lpstr>Maxheapify</vt:lpstr>
      <vt:lpstr>Maxheapify – Analysis  </vt:lpstr>
      <vt:lpstr>Maxheapify – Analysis </vt:lpstr>
      <vt:lpstr>Maxheapify – Analysis </vt:lpstr>
      <vt:lpstr>Maxheapify – Analysis </vt:lpstr>
      <vt:lpstr>Maxheapify – Analysis </vt:lpstr>
      <vt:lpstr>Maxheapify – Analysis </vt:lpstr>
      <vt:lpstr>Maxheapify – Analysis </vt:lpstr>
      <vt:lpstr>Maxheapify – Analysis </vt:lpstr>
      <vt:lpstr>BuildingHeap</vt:lpstr>
      <vt:lpstr>BuildingHeap</vt:lpstr>
      <vt:lpstr>BuildingHeap</vt:lpstr>
      <vt:lpstr>BuildingHeap</vt:lpstr>
      <vt:lpstr>BuildingHeap</vt:lpstr>
      <vt:lpstr>BuildingHeap</vt:lpstr>
      <vt:lpstr>BuildingHeap</vt:lpstr>
      <vt:lpstr>BuildingHeap</vt:lpstr>
      <vt:lpstr>BuildingHeap</vt:lpstr>
      <vt:lpstr>BuildingHeap</vt:lpstr>
      <vt:lpstr>BuildingHeap</vt:lpstr>
      <vt:lpstr>BuildingHeap</vt:lpstr>
      <vt:lpstr>BuildingHeap</vt:lpstr>
      <vt:lpstr>BuildingHeap</vt:lpstr>
      <vt:lpstr>BuildingHeap</vt:lpstr>
      <vt:lpstr>BuildingHeap</vt:lpstr>
      <vt:lpstr>BuildingHeap</vt:lpstr>
      <vt:lpstr>BuildingHeap</vt:lpstr>
      <vt:lpstr>BuildingHeap</vt:lpstr>
      <vt:lpstr>BuildingHeap</vt:lpstr>
      <vt:lpstr>BuildingHeap</vt:lpstr>
      <vt:lpstr>BuildingHeap</vt:lpstr>
      <vt:lpstr>BuildingHeap</vt:lpstr>
      <vt:lpstr>BuildingHeap</vt:lpstr>
      <vt:lpstr>BuildingHeap</vt:lpstr>
      <vt:lpstr>BuildingHeap</vt:lpstr>
      <vt:lpstr>BuildingHeap</vt:lpstr>
      <vt:lpstr>BuildingHeap</vt:lpstr>
      <vt:lpstr>BuildingHeap</vt:lpstr>
      <vt:lpstr>BuildingHeap</vt:lpstr>
      <vt:lpstr>BuildingHeap</vt:lpstr>
      <vt:lpstr>BuildingHeap</vt:lpstr>
      <vt:lpstr>BuildingHeap</vt:lpstr>
      <vt:lpstr>BuildingHeap – Analysis 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 – Analysis </vt:lpstr>
    </vt:vector>
  </TitlesOfParts>
  <Company>House of Chaos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Sorting Algorithms</dc:title>
  <dc:creator>David Matuszek</dc:creator>
  <cp:lastModifiedBy>Amr El-Edkawy</cp:lastModifiedBy>
  <cp:revision>374</cp:revision>
  <dcterms:created xsi:type="dcterms:W3CDTF">2003-01-20T20:23:55Z</dcterms:created>
  <dcterms:modified xsi:type="dcterms:W3CDTF">2015-11-25T13:12:03Z</dcterms:modified>
</cp:coreProperties>
</file>