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71" r:id="rId6"/>
    <p:sldId id="279" r:id="rId7"/>
    <p:sldId id="281" r:id="rId8"/>
    <p:sldId id="280" r:id="rId9"/>
    <p:sldId id="257" r:id="rId10"/>
    <p:sldId id="275" r:id="rId11"/>
    <p:sldId id="276" r:id="rId12"/>
    <p:sldId id="283" r:id="rId13"/>
    <p:sldId id="284" r:id="rId14"/>
    <p:sldId id="286" r:id="rId15"/>
    <p:sldId id="287" r:id="rId16"/>
    <p:sldId id="288" r:id="rId17"/>
    <p:sldId id="289" r:id="rId18"/>
    <p:sldId id="290" r:id="rId19"/>
    <p:sldId id="285"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1"/>
            <p14:sldId id="279"/>
            <p14:sldId id="281"/>
            <p14:sldId id="280"/>
            <p14:sldId id="257"/>
            <p14:sldId id="275"/>
            <p14:sldId id="276"/>
            <p14:sldId id="283"/>
            <p14:sldId id="284"/>
            <p14:sldId id="286"/>
            <p14:sldId id="287"/>
            <p14:sldId id="288"/>
            <p14:sldId id="289"/>
            <p14:sldId id="290"/>
            <p14:sldId id="285"/>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72" d="100"/>
          <a:sy n="72" d="100"/>
        </p:scale>
        <p:origin x="61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23/12/2020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23/12/2020</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138672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268094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245119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12432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23/12/2020</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23/12/2020</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datamanagement.techtarget.com/definition/relational-databa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earchsqlserver.techtarget.com/definition/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ostgresql.org/docs/current/history.html" TargetMode="External"/><Relationship Id="rId7"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ostgis.net/" TargetMode="External"/><Relationship Id="rId5" Type="http://schemas.openxmlformats.org/officeDocument/2006/relationships/hyperlink" Target="https://en.wikipedia.org/wiki/ACID" TargetMode="External"/><Relationship Id="rId4" Type="http://schemas.openxmlformats.org/officeDocument/2006/relationships/hyperlink" Target="https://www.postgresql.org/downloa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ostgresql.org/about/featurematrix/" TargetMode="Externa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postgresql.org/docs/current/features.html" TargetMode="External"/><Relationship Id="rId5" Type="http://schemas.openxmlformats.org/officeDocument/2006/relationships/hyperlink" Target="https://www.postgresql.org/docs/current/xplang.html" TargetMode="External"/><Relationship Id="rId4" Type="http://schemas.openxmlformats.org/officeDocument/2006/relationships/hyperlink" Target="https://www.postgresql.org/about/licens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r>
              <a:rPr lang="fr-FR" sz="4800" dirty="0">
                <a:solidFill>
                  <a:schemeClr val="bg1"/>
                </a:solidFill>
              </a:rPr>
              <a:t>Check Point : RDBMR (</a:t>
            </a:r>
            <a:r>
              <a:rPr lang="fr-FR" sz="4800" dirty="0" err="1">
                <a:solidFill>
                  <a:schemeClr val="bg1"/>
                </a:solidFill>
              </a:rPr>
              <a:t>Relational</a:t>
            </a:r>
            <a:r>
              <a:rPr lang="fr-FR" sz="4800" dirty="0">
                <a:solidFill>
                  <a:schemeClr val="bg1"/>
                </a:solidFill>
              </a:rPr>
              <a:t> </a:t>
            </a:r>
            <a:r>
              <a:rPr lang="fr-FR" sz="4800" dirty="0" err="1">
                <a:solidFill>
                  <a:schemeClr val="bg1"/>
                </a:solidFill>
              </a:rPr>
              <a:t>Database</a:t>
            </a:r>
            <a:r>
              <a:rPr lang="fr-FR" sz="4800" dirty="0">
                <a:solidFill>
                  <a:schemeClr val="bg1"/>
                </a:solidFill>
              </a:rPr>
              <a:t> Management system)</a:t>
            </a:r>
            <a:br>
              <a:rPr lang="fr-FR" sz="4800" dirty="0">
                <a:solidFill>
                  <a:schemeClr val="bg1"/>
                </a:solidFill>
              </a:rPr>
            </a:br>
            <a:r>
              <a:rPr lang="fr-FR" sz="4800" dirty="0">
                <a:solidFill>
                  <a:schemeClr val="bg1"/>
                </a:solidFill>
              </a:rPr>
              <a:t> </a:t>
            </a:r>
          </a:p>
        </p:txBody>
      </p:sp>
      <p:sp>
        <p:nvSpPr>
          <p:cNvPr id="3" name="Sous-titre 2"/>
          <p:cNvSpPr>
            <a:spLocks noGrp="1"/>
          </p:cNvSpPr>
          <p:nvPr>
            <p:ph type="subTitle" idx="4294967295"/>
          </p:nvPr>
        </p:nvSpPr>
        <p:spPr>
          <a:xfrm>
            <a:off x="855620" y="2933105"/>
            <a:ext cx="9582736" cy="1137793"/>
          </a:xfrm>
        </p:spPr>
        <p:txBody>
          <a:bodyPr rtlCol="0">
            <a:normAutofit/>
          </a:bodyPr>
          <a:lstStyle/>
          <a:p>
            <a:pPr marL="0" indent="0" rtl="0">
              <a:buNone/>
            </a:pPr>
            <a:r>
              <a:rPr lang="fr-FR" sz="2400" dirty="0" err="1">
                <a:solidFill>
                  <a:schemeClr val="bg1"/>
                </a:solidFill>
                <a:latin typeface="+mj-lt"/>
              </a:rPr>
              <a:t>Tayachi</a:t>
            </a:r>
            <a:r>
              <a:rPr lang="fr-FR" sz="2400" dirty="0">
                <a:solidFill>
                  <a:schemeClr val="bg1"/>
                </a:solidFill>
                <a:latin typeface="+mj-lt"/>
              </a:rPr>
              <a:t> </a:t>
            </a:r>
            <a:r>
              <a:rPr lang="fr-FR" sz="2400" dirty="0" err="1">
                <a:solidFill>
                  <a:schemeClr val="bg1"/>
                </a:solidFill>
                <a:latin typeface="+mj-lt"/>
              </a:rPr>
              <a:t>Yosra</a:t>
            </a:r>
            <a:endParaRPr lang="fr-F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EF78-5DDC-40BC-8F1B-6592892F8E76}"/>
              </a:ext>
            </a:extLst>
          </p:cNvPr>
          <p:cNvSpPr>
            <a:spLocks noGrp="1"/>
          </p:cNvSpPr>
          <p:nvPr>
            <p:ph type="title"/>
          </p:nvPr>
        </p:nvSpPr>
        <p:spPr/>
        <p:txBody>
          <a:bodyPr>
            <a:normAutofit/>
          </a:bodyPr>
          <a:lstStyle/>
          <a:p>
            <a:r>
              <a:rPr lang="fr-FR" dirty="0"/>
              <a:t>SQLOS</a:t>
            </a:r>
          </a:p>
        </p:txBody>
      </p:sp>
      <p:sp>
        <p:nvSpPr>
          <p:cNvPr id="3" name="Espace réservé du contenu 2">
            <a:extLst>
              <a:ext uri="{FF2B5EF4-FFF2-40B4-BE49-F238E27FC236}">
                <a16:creationId xmlns:a16="http://schemas.microsoft.com/office/drawing/2014/main" id="{85023582-019A-4CFC-904C-B35E04212482}"/>
              </a:ext>
            </a:extLst>
          </p:cNvPr>
          <p:cNvSpPr>
            <a:spLocks noGrp="1"/>
          </p:cNvSpPr>
          <p:nvPr>
            <p:ph sz="quarter" idx="10"/>
          </p:nvPr>
        </p:nvSpPr>
        <p:spPr>
          <a:xfrm>
            <a:off x="539495" y="1435607"/>
            <a:ext cx="11056157" cy="4819419"/>
          </a:xfrm>
        </p:spPr>
        <p:txBody>
          <a:bodyPr>
            <a:normAutofit/>
          </a:body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Under the relational engine and storage engine is the SQL Server Operating System or SQLOS.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SQLOS provides many operating system services such as memory and I/O management. Other services include exception handling and synchronization services.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SQL Server Services and Tools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Microsoft provides both data management and business intelligence (BI) tools and services together with SQL Server.</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For data management, SQL Server includes SQL Server Integration Services (SSIS), SQL Server Data Quality Services, and SQL Server Master Data Services. To develop databases, SQL Server provides SQL Server Data tools; and to manage, deploy, and monitor databases SQL Server has SQL Server Management Studio (SSMS).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For data analysis, SQL Server offers SQL Server Analysis Services (SSAS). SQL Server Reporting Services (SSRS) provides reports and visualization of data. The Machine Learning Services technology appeared first in SQL Server 2016 which was renamed from the R Services</a:t>
            </a:r>
            <a:r>
              <a:rPr lang="en-US" b="0" i="0" dirty="0">
                <a:solidFill>
                  <a:srgbClr val="000000"/>
                </a:solidFill>
                <a:effectLst/>
                <a:latin typeface="-apple-system"/>
              </a:rPr>
              <a:t>.</a:t>
            </a:r>
          </a:p>
          <a:p>
            <a:endParaRPr lang="fr-FR" dirty="0"/>
          </a:p>
        </p:txBody>
      </p:sp>
    </p:spTree>
    <p:extLst>
      <p:ext uri="{BB962C8B-B14F-4D97-AF65-F5344CB8AC3E}">
        <p14:creationId xmlns:p14="http://schemas.microsoft.com/office/powerpoint/2010/main" val="32178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B6028-A669-4785-9CF4-A3CFC35DA85D}"/>
              </a:ext>
            </a:extLst>
          </p:cNvPr>
          <p:cNvSpPr>
            <a:spLocks noGrp="1"/>
          </p:cNvSpPr>
          <p:nvPr>
            <p:ph type="title"/>
          </p:nvPr>
        </p:nvSpPr>
        <p:spPr/>
        <p:txBody>
          <a:bodyPr/>
          <a:lstStyle/>
          <a:p>
            <a:r>
              <a:rPr lang="fr-FR" dirty="0"/>
              <a:t>PostgreSQL vs SQL Server</a:t>
            </a:r>
          </a:p>
        </p:txBody>
      </p:sp>
      <p:sp>
        <p:nvSpPr>
          <p:cNvPr id="3" name="Espace réservé du contenu 2">
            <a:extLst>
              <a:ext uri="{FF2B5EF4-FFF2-40B4-BE49-F238E27FC236}">
                <a16:creationId xmlns:a16="http://schemas.microsoft.com/office/drawing/2014/main" id="{C5368F57-ABD8-4F44-9BEF-6339FCCF9B24}"/>
              </a:ext>
            </a:extLst>
          </p:cNvPr>
          <p:cNvSpPr>
            <a:spLocks noGrp="1"/>
          </p:cNvSpPr>
          <p:nvPr>
            <p:ph sz="quarter" idx="10"/>
          </p:nvPr>
        </p:nvSpPr>
        <p:spPr>
          <a:xfrm>
            <a:off x="539495" y="1435607"/>
            <a:ext cx="11122417" cy="2791835"/>
          </a:xfrm>
        </p:spPr>
        <p:txBody>
          <a:bodyPr>
            <a:normAutofit/>
          </a:bodyPr>
          <a:lstStyle/>
          <a:p>
            <a:r>
              <a:rPr lang="en-US" dirty="0">
                <a:solidFill>
                  <a:prstClr val="black">
                    <a:lumMod val="75000"/>
                    <a:lumOff val="25000"/>
                  </a:prstClr>
                </a:solidFill>
                <a:latin typeface="Segoe UI" panose="020B0502040204020203" pitchFamily="34" charset="0"/>
                <a:cs typeface="Segoe UI" panose="020B0502040204020203" pitchFamily="34" charset="0"/>
              </a:rPr>
              <a:t>PostgreSQL and SQL Server (or MSSQL) are two widely used relational databases. Although they share a number of core traits, there are major differences between them. In this article, we provide a detailed rundown of the similarities and differences between PostgreSQL and SQL Server. Among the most significant distinctions is that PostgreSQL is open source, while SQL Server is owned and licensed by Microsoft. In addition, you will learn about differences between the two systems when it comes to licensing and cost, ease of use, SQL syntax and compliance, data types, available features, performance, and security, among many others. Over 40 topics are covered in head-to-head comparisons. It will be particularly useful for organizations who are thinking of making the switch from a commercial to an open-source database, but need more information on the possible trade-offs and advantages of the two systems. However, it is intended for anyone who is curious to learn more about relational databases. We conclude that SQL Server has historically been popular with organizations that rely on other Microsoft products, but PostgreSQL has risen to the top of the field not only because of the advantages of going open source but also for its robust features and active community of users. </a:t>
            </a:r>
          </a:p>
          <a:p>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40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C1FB8C6D-8A35-4AD2-B564-EF6C74D8374A}"/>
              </a:ext>
            </a:extLst>
          </p:cNvPr>
          <p:cNvPicPr>
            <a:picLocks noGrp="1" noChangeAspect="1"/>
          </p:cNvPicPr>
          <p:nvPr>
            <p:ph sz="quarter" idx="13"/>
          </p:nvPr>
        </p:nvPicPr>
        <p:blipFill>
          <a:blip r:embed="rId2"/>
          <a:stretch>
            <a:fillRect/>
          </a:stretch>
        </p:blipFill>
        <p:spPr>
          <a:xfrm>
            <a:off x="278296" y="2332383"/>
            <a:ext cx="11688417" cy="4267200"/>
          </a:xfrm>
        </p:spPr>
      </p:pic>
    </p:spTree>
    <p:extLst>
      <p:ext uri="{BB962C8B-B14F-4D97-AF65-F5344CB8AC3E}">
        <p14:creationId xmlns:p14="http://schemas.microsoft.com/office/powerpoint/2010/main" val="171797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97E9D1D-D154-4C9D-86E8-10D967B4DF06}"/>
              </a:ext>
            </a:extLst>
          </p:cNvPr>
          <p:cNvPicPr>
            <a:picLocks noGrp="1" noChangeAspect="1"/>
          </p:cNvPicPr>
          <p:nvPr>
            <p:ph sz="quarter" idx="13"/>
          </p:nvPr>
        </p:nvPicPr>
        <p:blipFill>
          <a:blip r:embed="rId2"/>
          <a:stretch>
            <a:fillRect/>
          </a:stretch>
        </p:blipFill>
        <p:spPr>
          <a:xfrm>
            <a:off x="265044" y="2345635"/>
            <a:ext cx="11648660" cy="3922849"/>
          </a:xfrm>
        </p:spPr>
      </p:pic>
    </p:spTree>
    <p:extLst>
      <p:ext uri="{BB962C8B-B14F-4D97-AF65-F5344CB8AC3E}">
        <p14:creationId xmlns:p14="http://schemas.microsoft.com/office/powerpoint/2010/main" val="183605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C72DCDC2-65BA-44B8-9CA8-460DD0BA10E8}"/>
              </a:ext>
            </a:extLst>
          </p:cNvPr>
          <p:cNvPicPr>
            <a:picLocks noGrp="1" noChangeAspect="1"/>
          </p:cNvPicPr>
          <p:nvPr>
            <p:ph sz="quarter" idx="13"/>
          </p:nvPr>
        </p:nvPicPr>
        <p:blipFill>
          <a:blip r:embed="rId2"/>
          <a:stretch>
            <a:fillRect/>
          </a:stretch>
        </p:blipFill>
        <p:spPr>
          <a:xfrm>
            <a:off x="257375" y="2345635"/>
            <a:ext cx="11682834" cy="4253948"/>
          </a:xfrm>
        </p:spPr>
      </p:pic>
    </p:spTree>
    <p:extLst>
      <p:ext uri="{BB962C8B-B14F-4D97-AF65-F5344CB8AC3E}">
        <p14:creationId xmlns:p14="http://schemas.microsoft.com/office/powerpoint/2010/main" val="285994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4F913C1-F976-4361-AEE5-19563449D7B3}"/>
              </a:ext>
            </a:extLst>
          </p:cNvPr>
          <p:cNvPicPr>
            <a:picLocks noGrp="1" noChangeAspect="1"/>
          </p:cNvPicPr>
          <p:nvPr>
            <p:ph sz="quarter" idx="13"/>
          </p:nvPr>
        </p:nvPicPr>
        <p:blipFill>
          <a:blip r:embed="rId2"/>
          <a:stretch>
            <a:fillRect/>
          </a:stretch>
        </p:blipFill>
        <p:spPr>
          <a:xfrm>
            <a:off x="225287" y="2358887"/>
            <a:ext cx="11661913" cy="4090597"/>
          </a:xfrm>
        </p:spPr>
      </p:pic>
    </p:spTree>
    <p:extLst>
      <p:ext uri="{BB962C8B-B14F-4D97-AF65-F5344CB8AC3E}">
        <p14:creationId xmlns:p14="http://schemas.microsoft.com/office/powerpoint/2010/main" val="119020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341D8D2-8B55-4EF7-80A0-56B0A727778E}"/>
              </a:ext>
            </a:extLst>
          </p:cNvPr>
          <p:cNvSpPr>
            <a:spLocks noGrp="1"/>
          </p:cNvSpPr>
          <p:nvPr>
            <p:ph type="title"/>
          </p:nvPr>
        </p:nvSpPr>
        <p:spPr>
          <a:xfrm>
            <a:off x="1895062" y="1762539"/>
            <a:ext cx="8921496" cy="2068002"/>
          </a:xfrm>
        </p:spPr>
        <p:txBody>
          <a:bodyPr>
            <a:noAutofit/>
          </a:bodyPr>
          <a:lstStyle/>
          <a:p>
            <a:r>
              <a:rPr lang="en-US" sz="4000" dirty="0">
                <a:solidFill>
                  <a:schemeClr val="bg1"/>
                </a:solidFill>
              </a:rPr>
              <a:t>THANK YOU FOR YOUR ATTENTION</a:t>
            </a:r>
            <a:endParaRPr lang="fr-FR" sz="4000" dirty="0">
              <a:solidFill>
                <a:schemeClr val="bg1"/>
              </a:solidFill>
            </a:endParaRPr>
          </a:p>
        </p:txBody>
      </p:sp>
    </p:spTree>
    <p:extLst>
      <p:ext uri="{BB962C8B-B14F-4D97-AF65-F5344CB8AC3E}">
        <p14:creationId xmlns:p14="http://schemas.microsoft.com/office/powerpoint/2010/main" val="115111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11200530" cy="640080"/>
          </a:xfrm>
        </p:spPr>
        <p:txBody>
          <a:bodyPr rtlCol="0">
            <a:no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a RDBMS ?</a:t>
            </a:r>
          </a:p>
        </p:txBody>
      </p:sp>
      <p:sp>
        <p:nvSpPr>
          <p:cNvPr id="38" name="Espace réservé du contenu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b="0" i="0" dirty="0">
                <a:solidFill>
                  <a:srgbClr val="6C6C6C"/>
                </a:solidFill>
                <a:effectLst/>
                <a:latin typeface="Arial" panose="020B0604020202020204" pitchFamily="34" charset="0"/>
              </a:rPr>
              <a:t>A relational database management system (RDBMS) is a collection of programs and capabilities that enable IT teams and others to create, update, administer and otherwise interact with a </a:t>
            </a:r>
            <a:r>
              <a:rPr lang="en-US" b="0" i="0" u="sng" dirty="0">
                <a:solidFill>
                  <a:srgbClr val="00B3AC"/>
                </a:solidFill>
                <a:effectLst/>
                <a:latin typeface="Arial" panose="020B0604020202020204" pitchFamily="34" charset="0"/>
                <a:hlinkClick r:id="rId3"/>
              </a:rPr>
              <a:t>relational database</a:t>
            </a:r>
            <a:r>
              <a:rPr lang="en-US" b="0" i="0" dirty="0">
                <a:solidFill>
                  <a:srgbClr val="6C6C6C"/>
                </a:solidFill>
                <a:effectLst/>
                <a:latin typeface="Arial" panose="020B0604020202020204" pitchFamily="34" charset="0"/>
              </a:rPr>
              <a:t>. </a:t>
            </a:r>
            <a:r>
              <a:rPr lang="en-US" b="0" i="0" dirty="0" err="1">
                <a:solidFill>
                  <a:srgbClr val="6C6C6C"/>
                </a:solidFill>
                <a:effectLst/>
                <a:latin typeface="Arial" panose="020B0604020202020204" pitchFamily="34" charset="0"/>
              </a:rPr>
              <a:t>RDBMSes</a:t>
            </a:r>
            <a:r>
              <a:rPr lang="en-US" b="0" i="0" dirty="0">
                <a:solidFill>
                  <a:srgbClr val="6C6C6C"/>
                </a:solidFill>
                <a:effectLst/>
                <a:latin typeface="Arial" panose="020B0604020202020204" pitchFamily="34" charset="0"/>
              </a:rPr>
              <a:t> store data in the form of tables, with most commercial relational database management systems using </a:t>
            </a:r>
            <a:r>
              <a:rPr lang="en-US" b="0" i="0" u="sng" dirty="0">
                <a:solidFill>
                  <a:srgbClr val="00B3AC"/>
                </a:solidFill>
                <a:effectLst/>
                <a:latin typeface="Arial" panose="020B0604020202020204" pitchFamily="34" charset="0"/>
                <a:hlinkClick r:id="rId4"/>
              </a:rPr>
              <a:t>Structured Query Language</a:t>
            </a:r>
            <a:r>
              <a:rPr lang="en-US" b="0" i="0" dirty="0">
                <a:solidFill>
                  <a:srgbClr val="6C6C6C"/>
                </a:solidFill>
                <a:effectLst/>
                <a:latin typeface="Arial" panose="020B0604020202020204" pitchFamily="34" charset="0"/>
              </a:rPr>
              <a:t> (</a:t>
            </a:r>
            <a:r>
              <a:rPr lang="en-US" b="0" i="0" u="none" strike="noStrike" dirty="0">
                <a:solidFill>
                  <a:srgbClr val="6C6C6C"/>
                </a:solidFill>
                <a:effectLst/>
                <a:latin typeface="Arial" panose="020B0604020202020204" pitchFamily="34" charset="0"/>
              </a:rPr>
              <a:t>SQL</a:t>
            </a:r>
            <a:r>
              <a:rPr lang="en-US" b="0" i="0" dirty="0">
                <a:solidFill>
                  <a:srgbClr val="6C6C6C"/>
                </a:solidFill>
                <a:effectLst/>
                <a:latin typeface="Arial" panose="020B0604020202020204" pitchFamily="34" charset="0"/>
              </a:rPr>
              <a:t>) to access the database. However, since SQL was invented after the initial development of the relational model, it is not necessary for RDBMS use.</a:t>
            </a:r>
          </a:p>
          <a:p>
            <a:pPr marL="0" lvl="0" indent="0" rtl="0">
              <a:spcAft>
                <a:spcPts val="600"/>
              </a:spcAft>
              <a:buNone/>
              <a:defRPr/>
            </a:pPr>
            <a:r>
              <a:rPr lang="en-US" b="0" i="0" dirty="0">
                <a:solidFill>
                  <a:srgbClr val="6C6C6C"/>
                </a:solidFill>
                <a:effectLst/>
                <a:latin typeface="Arial" panose="020B0604020202020204" pitchFamily="34" charset="0"/>
              </a:rPr>
              <a:t>The RDBMS is the most popular database system among organizations across the world. It provides a dependable method of storing and retrieving large amounts of data while offering a combination of system performance and ease of implementation.</a:t>
            </a:r>
            <a:endParaRPr lang="fr-FR" dirty="0">
              <a:latin typeface="Segoe UI" panose="020B0502040204020203" pitchFamily="34" charset="0"/>
              <a:cs typeface="Segoe UI" panose="020B0502040204020203" pitchFamily="34" charset="0"/>
            </a:endParaRPr>
          </a:p>
        </p:txBody>
      </p:sp>
      <p:pic>
        <p:nvPicPr>
          <p:cNvPr id="6" name="Image 5">
            <a:extLst>
              <a:ext uri="{FF2B5EF4-FFF2-40B4-BE49-F238E27FC236}">
                <a16:creationId xmlns:a16="http://schemas.microsoft.com/office/drawing/2014/main" id="{7CF1ECE7-B960-4D56-8ECE-DE3EAD01626C}"/>
              </a:ext>
            </a:extLst>
          </p:cNvPr>
          <p:cNvPicPr>
            <a:picLocks noChangeAspect="1"/>
          </p:cNvPicPr>
          <p:nvPr/>
        </p:nvPicPr>
        <p:blipFill>
          <a:blip r:embed="rId5"/>
          <a:stretch>
            <a:fillRect/>
          </a:stretch>
        </p:blipFill>
        <p:spPr>
          <a:xfrm>
            <a:off x="4863313" y="1524708"/>
            <a:ext cx="6858423" cy="4279744"/>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41609" y="1187353"/>
            <a:ext cx="6877119" cy="227513"/>
          </a:xfrm>
        </p:spPr>
        <p:txBody>
          <a:bodyPr rtlCol="0">
            <a:normAutofit fontScale="90000"/>
          </a:bodyPr>
          <a:lstStyle/>
          <a:p>
            <a:r>
              <a:rPr lang="fr-FR" sz="3100" dirty="0">
                <a:latin typeface="Segoe UI Light" panose="020B0502040204020203" pitchFamily="34" charset="0"/>
                <a:cs typeface="Segoe UI Light" panose="020B0502040204020203" pitchFamily="34" charset="0"/>
              </a:rPr>
              <a:t>RDBMS</a:t>
            </a:r>
            <a:r>
              <a:rPr lang="fr-FR" b="1" i="0" dirty="0">
                <a:solidFill>
                  <a:srgbClr val="323232"/>
                </a:solidFill>
                <a:effectLst/>
                <a:latin typeface="Arial" panose="020B0604020202020204" pitchFamily="34" charset="0"/>
              </a:rPr>
              <a:t> </a:t>
            </a:r>
            <a:r>
              <a:rPr lang="fr-FR" sz="3100" dirty="0">
                <a:latin typeface="Segoe UI Light" panose="020B0502040204020203" pitchFamily="34" charset="0"/>
                <a:cs typeface="Segoe UI Light" panose="020B0502040204020203" pitchFamily="34" charset="0"/>
              </a:rPr>
              <a:t>vs. DBMS</a:t>
            </a:r>
            <a:br>
              <a:rPr lang="fr-FR" b="1" i="0" dirty="0">
                <a:solidFill>
                  <a:srgbClr val="323232"/>
                </a:solidFill>
                <a:effectLst/>
                <a:latin typeface="Arial" panose="020B0604020202020204" pitchFamily="34" charset="0"/>
              </a:rPr>
            </a:br>
            <a:endParaRPr lang="fr-FR" noProof="1">
              <a:latin typeface="Segoe UI Light" panose="020B0502040204020203" pitchFamily="34" charset="0"/>
              <a:cs typeface="Segoe UI Light" panose="020B0502040204020203" pitchFamily="34" charset="0"/>
            </a:endParaRPr>
          </a:p>
        </p:txBody>
      </p:sp>
      <p:sp>
        <p:nvSpPr>
          <p:cNvPr id="25" name="Espace réservé du contenu 17"/>
          <p:cNvSpPr txBox="1">
            <a:spLocks/>
          </p:cNvSpPr>
          <p:nvPr/>
        </p:nvSpPr>
        <p:spPr>
          <a:xfrm>
            <a:off x="541609" y="1455491"/>
            <a:ext cx="5110161" cy="19735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Furthermore, </a:t>
            </a:r>
            <a:r>
              <a:rPr lang="en-US" dirty="0" err="1">
                <a:solidFill>
                  <a:prstClr val="black">
                    <a:lumMod val="75000"/>
                    <a:lumOff val="25000"/>
                  </a:prstClr>
                </a:solidFill>
                <a:latin typeface="Segoe UI" panose="020B0502040204020203" pitchFamily="34" charset="0"/>
                <a:cs typeface="Segoe UI" panose="020B0502040204020203" pitchFamily="34" charset="0"/>
              </a:rPr>
              <a:t>RDBMSes</a:t>
            </a:r>
            <a:r>
              <a:rPr lang="en-US" dirty="0">
                <a:solidFill>
                  <a:prstClr val="black">
                    <a:lumMod val="75000"/>
                    <a:lumOff val="25000"/>
                  </a:prstClr>
                </a:solidFill>
                <a:latin typeface="Segoe UI" panose="020B0502040204020203" pitchFamily="34" charset="0"/>
                <a:cs typeface="Segoe UI" panose="020B0502040204020203" pitchFamily="34" charset="0"/>
              </a:rPr>
              <a:t> make it easy to add new data to the system or alter existing tables while ensuring consistency with the previously available content.</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Other advantages of the RDBMS include:</a:t>
            </a:r>
          </a:p>
          <a:p>
            <a:pPr marL="0" indent="0" rtl="0">
              <a:spcAft>
                <a:spcPts val="2000"/>
              </a:spcAft>
              <a:buNone/>
            </a:pPr>
            <a:endParaRPr lang="fr-FR" noProof="1">
              <a:latin typeface="Segoe UI" panose="020B0502040204020203" pitchFamily="34" charset="0"/>
              <a:cs typeface="Segoe UI" panose="020B0502040204020203" pitchFamily="34" charset="0"/>
            </a:endParaRPr>
          </a:p>
        </p:txBody>
      </p:sp>
      <p:grpSp>
        <p:nvGrpSpPr>
          <p:cNvPr id="18" name="Groupe 17" descr="Petit cercle contenant le chiffre 1 pour indiquer la première étape"/>
          <p:cNvGrpSpPr/>
          <p:nvPr/>
        </p:nvGrpSpPr>
        <p:grpSpPr bwMode="blackWhite">
          <a:xfrm>
            <a:off x="531552" y="3150449"/>
            <a:ext cx="558179" cy="409838"/>
            <a:chOff x="6953426" y="711274"/>
            <a:chExt cx="558179" cy="409838"/>
          </a:xfrm>
        </p:grpSpPr>
        <p:sp>
          <p:nvSpPr>
            <p:cNvPr id="19" name="Ovale 18"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20" name="Zone de texte 19"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1</a:t>
              </a:r>
            </a:p>
          </p:txBody>
        </p:sp>
      </p:grpSp>
      <p:sp>
        <p:nvSpPr>
          <p:cNvPr id="21" name="Espace réservé du contenu 17"/>
          <p:cNvSpPr txBox="1">
            <a:spLocks/>
          </p:cNvSpPr>
          <p:nvPr/>
        </p:nvSpPr>
        <p:spPr>
          <a:xfrm>
            <a:off x="1056513" y="3217143"/>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Number of allowed users. </a:t>
            </a:r>
            <a:r>
              <a:rPr lang="en-US" dirty="0">
                <a:solidFill>
                  <a:prstClr val="black">
                    <a:lumMod val="75000"/>
                    <a:lumOff val="25000"/>
                  </a:prstClr>
                </a:solidFill>
                <a:latin typeface="Segoe UI" panose="020B0502040204020203" pitchFamily="34" charset="0"/>
                <a:cs typeface="Segoe UI" panose="020B0502040204020203" pitchFamily="34" charset="0"/>
              </a:rPr>
              <a:t>While a DBMS can only accept one user at a time, an RDBMS can operate with multiple users</a:t>
            </a:r>
            <a:r>
              <a:rPr lang="en-US" b="0" i="0" dirty="0">
                <a:solidFill>
                  <a:srgbClr val="666666"/>
                </a:solidFill>
                <a:effectLst/>
                <a:latin typeface="Arial" panose="020B0604020202020204" pitchFamily="34" charset="0"/>
              </a:rPr>
              <a:t>.</a:t>
            </a:r>
          </a:p>
        </p:txBody>
      </p:sp>
      <p:grpSp>
        <p:nvGrpSpPr>
          <p:cNvPr id="33" name="Groupe 32" descr="Petit cercle contenant le chiffre 2 pour indiquer la deuxième étape"/>
          <p:cNvGrpSpPr/>
          <p:nvPr/>
        </p:nvGrpSpPr>
        <p:grpSpPr bwMode="blackWhite">
          <a:xfrm>
            <a:off x="531552" y="4042384"/>
            <a:ext cx="558179" cy="409838"/>
            <a:chOff x="6953426" y="711274"/>
            <a:chExt cx="558179" cy="409838"/>
          </a:xfrm>
        </p:grpSpPr>
        <p:sp>
          <p:nvSpPr>
            <p:cNvPr id="34" name="Ellipse 3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5" name="Zone de texte 34"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2</a:t>
              </a:r>
            </a:p>
          </p:txBody>
        </p:sp>
      </p:grpSp>
      <p:sp>
        <p:nvSpPr>
          <p:cNvPr id="36" name="Espace réservé du contenu 17"/>
          <p:cNvSpPr txBox="1">
            <a:spLocks/>
          </p:cNvSpPr>
          <p:nvPr/>
        </p:nvSpPr>
        <p:spPr>
          <a:xfrm>
            <a:off x="1056513" y="4095831"/>
            <a:ext cx="4504252" cy="14430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r>
              <a:rPr lang="en-US" dirty="0">
                <a:solidFill>
                  <a:srgbClr val="D24726"/>
                </a:solidFill>
                <a:latin typeface="Segoe UI Semibold" panose="020B0702040204020203" pitchFamily="34" charset="0"/>
                <a:cs typeface="Segoe UI Semibold" panose="020B0702040204020203" pitchFamily="34" charset="0"/>
              </a:rPr>
              <a:t>Hardware and software requirements</a:t>
            </a:r>
            <a:r>
              <a:rPr lang="en-US" dirty="0">
                <a:solidFill>
                  <a:prstClr val="black">
                    <a:lumMod val="75000"/>
                    <a:lumOff val="25000"/>
                  </a:prstClr>
                </a:solidFill>
                <a:latin typeface="Segoe UI" panose="020B0502040204020203" pitchFamily="34" charset="0"/>
                <a:cs typeface="Segoe UI" panose="020B0502040204020203" pitchFamily="34" charset="0"/>
              </a:rPr>
              <a:t>. A DBMS needs less software and hardware than an RDBMS.</a:t>
            </a:r>
          </a:p>
          <a:p>
            <a:pPr marL="0" lvl="0" indent="0" rtl="0">
              <a:spcAft>
                <a:spcPts val="2000"/>
              </a:spcAft>
              <a:buNone/>
              <a:defRPr/>
            </a:pPr>
            <a:endParaRPr lang="fr-FR" noProof="1">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e 21" descr="Petit cercle contenant le chiffre 3 pour indiquer la troisième étape"/>
          <p:cNvGrpSpPr/>
          <p:nvPr/>
        </p:nvGrpSpPr>
        <p:grpSpPr bwMode="blackWhite">
          <a:xfrm rot="769893">
            <a:off x="531552" y="4685376"/>
            <a:ext cx="558179" cy="409838"/>
            <a:chOff x="6953426" y="711274"/>
            <a:chExt cx="558179" cy="409838"/>
          </a:xfrm>
        </p:grpSpPr>
        <p:sp>
          <p:nvSpPr>
            <p:cNvPr id="24" name="Ellipse 2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0" name="Zone de texte 29" descr="Chiffre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3</a:t>
              </a:r>
            </a:p>
          </p:txBody>
        </p:sp>
      </p:grpSp>
      <p:sp>
        <p:nvSpPr>
          <p:cNvPr id="32" name="Espace réservé du contenu 17"/>
          <p:cNvSpPr txBox="1">
            <a:spLocks/>
          </p:cNvSpPr>
          <p:nvPr/>
        </p:nvSpPr>
        <p:spPr>
          <a:xfrm>
            <a:off x="1056513" y="4766548"/>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Amount of data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RDBMSes</a:t>
            </a:r>
            <a:r>
              <a:rPr lang="en-US" dirty="0">
                <a:solidFill>
                  <a:prstClr val="black">
                    <a:lumMod val="75000"/>
                    <a:lumOff val="25000"/>
                  </a:prstClr>
                </a:solidFill>
                <a:latin typeface="Segoe UI" panose="020B0502040204020203" pitchFamily="34" charset="0"/>
                <a:cs typeface="Segoe UI" panose="020B0502040204020203" pitchFamily="34" charset="0"/>
              </a:rPr>
              <a:t> can handle any amount of data, from small to large, while a DBMS can only manage small amounts.</a:t>
            </a:r>
          </a:p>
        </p:txBody>
      </p:sp>
      <p:grpSp>
        <p:nvGrpSpPr>
          <p:cNvPr id="37" name="Groupe 36" descr="Petit cercle contenant le chiffre 4 pour indiquer la quatrième étape"/>
          <p:cNvGrpSpPr/>
          <p:nvPr/>
        </p:nvGrpSpPr>
        <p:grpSpPr bwMode="blackWhite">
          <a:xfrm>
            <a:off x="531552" y="5461861"/>
            <a:ext cx="558179" cy="409838"/>
            <a:chOff x="6953426" y="711274"/>
            <a:chExt cx="558179" cy="409838"/>
          </a:xfrm>
        </p:grpSpPr>
        <p:sp>
          <p:nvSpPr>
            <p:cNvPr id="38" name="Ovale 37"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9" name="Zone de texte 38" descr="Chiffre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4</a:t>
              </a:r>
            </a:p>
          </p:txBody>
        </p:sp>
      </p:grpSp>
      <p:sp>
        <p:nvSpPr>
          <p:cNvPr id="40" name="Espace réservé du contenu 17"/>
          <p:cNvSpPr txBox="1">
            <a:spLocks/>
          </p:cNvSpPr>
          <p:nvPr/>
        </p:nvSpPr>
        <p:spPr>
          <a:xfrm>
            <a:off x="1013033" y="5552945"/>
            <a:ext cx="4504252" cy="11902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Database structure. </a:t>
            </a:r>
            <a:r>
              <a:rPr lang="en-US" dirty="0">
                <a:solidFill>
                  <a:prstClr val="black">
                    <a:lumMod val="75000"/>
                    <a:lumOff val="25000"/>
                  </a:prstClr>
                </a:solidFill>
                <a:latin typeface="Segoe UI" panose="020B0502040204020203" pitchFamily="34" charset="0"/>
                <a:cs typeface="Segoe UI" panose="020B0502040204020203" pitchFamily="34" charset="0"/>
              </a:rPr>
              <a:t>In a DBMS, data is kept in a hierarchical form, whereas an RDBMS utilizes a table where the headers are used as column names and the rows contain the corresponding values</a:t>
            </a:r>
            <a:r>
              <a:rPr lang="en-US" b="0" i="0" dirty="0">
                <a:solidFill>
                  <a:srgbClr val="666666"/>
                </a:solidFill>
                <a:effectLst/>
                <a:latin typeface="Arial" panose="020B0604020202020204" pitchFamily="34" charset="0"/>
              </a:rPr>
              <a:t>.</a:t>
            </a:r>
          </a:p>
        </p:txBody>
      </p:sp>
      <p:pic>
        <p:nvPicPr>
          <p:cNvPr id="3" name="Image 2">
            <a:extLst>
              <a:ext uri="{FF2B5EF4-FFF2-40B4-BE49-F238E27FC236}">
                <a16:creationId xmlns:a16="http://schemas.microsoft.com/office/drawing/2014/main" id="{29BC9D78-2246-456C-A3D7-6025CE233120}"/>
              </a:ext>
            </a:extLst>
          </p:cNvPr>
          <p:cNvPicPr>
            <a:picLocks noChangeAspect="1"/>
          </p:cNvPicPr>
          <p:nvPr/>
        </p:nvPicPr>
        <p:blipFill>
          <a:blip r:embed="rId3"/>
          <a:stretch>
            <a:fillRect/>
          </a:stretch>
        </p:blipFill>
        <p:spPr>
          <a:xfrm>
            <a:off x="5517285" y="1917996"/>
            <a:ext cx="6133106" cy="40454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SQL ?(</a:t>
            </a:r>
            <a:r>
              <a:rPr lang="fr-FR" dirty="0" err="1">
                <a:latin typeface="Segoe UI Light" panose="020B0502040204020203" pitchFamily="34" charset="0"/>
                <a:cs typeface="Segoe UI Light" panose="020B0502040204020203" pitchFamily="34" charset="0"/>
              </a:rPr>
              <a:t>Structured</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Query</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Language</a:t>
            </a:r>
            <a:r>
              <a:rPr lang="fr-FR" dirty="0">
                <a:latin typeface="Segoe UI Light" panose="020B0502040204020203" pitchFamily="34" charset="0"/>
                <a:cs typeface="Segoe UI Light" panose="020B0502040204020203" pitchFamily="34" charset="0"/>
              </a:rPr>
              <a:t>)</a:t>
            </a:r>
          </a:p>
        </p:txBody>
      </p:sp>
      <p:sp>
        <p:nvSpPr>
          <p:cNvPr id="5" name="Espace réservé du contenu 4"/>
          <p:cNvSpPr>
            <a:spLocks noGrp="1"/>
          </p:cNvSpPr>
          <p:nvPr>
            <p:ph sz="half" idx="4294967295"/>
          </p:nvPr>
        </p:nvSpPr>
        <p:spPr>
          <a:xfrm>
            <a:off x="541610" y="1431010"/>
            <a:ext cx="4557164" cy="4790886"/>
          </a:xfrm>
        </p:spPr>
        <p:txBody>
          <a:bodyPr vert="horz" lIns="91440" tIns="45720" rIns="91440" bIns="45720" rtlCol="0">
            <a:normAutofit/>
          </a:bodyPr>
          <a:lstStyle/>
          <a:p>
            <a:pPr algn="l" fontAlgn="base"/>
            <a:r>
              <a:rPr lang="en-US" dirty="0">
                <a:solidFill>
                  <a:prstClr val="black">
                    <a:lumMod val="75000"/>
                    <a:lumOff val="25000"/>
                  </a:prstClr>
                </a:solidFill>
                <a:latin typeface="Segoe UI" panose="020B0502040204020203" pitchFamily="34" charset="0"/>
                <a:cs typeface="Segoe UI" panose="020B0502040204020203" pitchFamily="34" charset="0"/>
              </a:rPr>
              <a:t>SQL Stands for Structured Query Language which is specially designed to communicate with databases so its can be perform database activity like writing statement like insert, update, delete, create, alter and drop database </a:t>
            </a:r>
            <a:r>
              <a:rPr lang="en-US" dirty="0" err="1">
                <a:solidFill>
                  <a:prstClr val="black">
                    <a:lumMod val="75000"/>
                    <a:lumOff val="25000"/>
                  </a:prstClr>
                </a:solidFill>
                <a:latin typeface="Segoe UI" panose="020B0502040204020203" pitchFamily="34" charset="0"/>
                <a:cs typeface="Segoe UI" panose="020B0502040204020203" pitchFamily="34" charset="0"/>
              </a:rPr>
              <a:t>objects,etc</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gn="l" fontAlgn="base"/>
            <a:r>
              <a:rPr lang="en-US" dirty="0">
                <a:solidFill>
                  <a:prstClr val="black">
                    <a:lumMod val="75000"/>
                    <a:lumOff val="25000"/>
                  </a:prstClr>
                </a:solidFill>
                <a:latin typeface="Segoe UI" panose="020B0502040204020203" pitchFamily="34" charset="0"/>
                <a:cs typeface="Segoe UI" panose="020B0502040204020203" pitchFamily="34" charset="0"/>
              </a:rPr>
              <a:t>RDBMS manage and maintain entity relationship(ER) so its have major components are </a:t>
            </a:r>
            <a:r>
              <a:rPr lang="en-US" dirty="0" err="1">
                <a:solidFill>
                  <a:prstClr val="black">
                    <a:lumMod val="75000"/>
                    <a:lumOff val="25000"/>
                  </a:prstClr>
                </a:solidFill>
                <a:latin typeface="Segoe UI" panose="020B0502040204020203" pitchFamily="34" charset="0"/>
                <a:cs typeface="Segoe UI" panose="020B0502040204020203" pitchFamily="34" charset="0"/>
              </a:rPr>
              <a:t>Table,Column</a:t>
            </a:r>
            <a:r>
              <a:rPr lang="en-US" dirty="0">
                <a:solidFill>
                  <a:prstClr val="black">
                    <a:lumMod val="75000"/>
                    <a:lumOff val="25000"/>
                  </a:prstClr>
                </a:solidFill>
                <a:latin typeface="Segoe UI" panose="020B0502040204020203" pitchFamily="34" charset="0"/>
                <a:cs typeface="Segoe UI" panose="020B0502040204020203" pitchFamily="34" charset="0"/>
              </a:rPr>
              <a:t>(Attribute) and row(Record).</a:t>
            </a:r>
          </a:p>
          <a:p>
            <a:pPr marL="0" indent="0" rtl="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 pure relational database, as designed by Codd, is built on tuples grouped into relations, consistent with first-order predicate logic. Real-world relational databases have tables that contain fields, constraints, and triggers, and tables are related through foreign keys. SQL is used to declare the data to be returned, and a SQL query processor and query optimizer turn the SQL declaration into a query plan that is executed by the database engine.</a:t>
            </a: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Espace réservé du contenu 7">
            <a:extLst>
              <a:ext uri="{FF2B5EF4-FFF2-40B4-BE49-F238E27FC236}">
                <a16:creationId xmlns:a16="http://schemas.microsoft.com/office/drawing/2014/main" id="{A75BB84D-5CA7-4C32-9E2F-236D478FF03F}"/>
              </a:ext>
            </a:extLst>
          </p:cNvPr>
          <p:cNvPicPr>
            <a:picLocks noGrp="1" noChangeAspect="1"/>
          </p:cNvPicPr>
          <p:nvPr>
            <p:ph sz="quarter" idx="10"/>
          </p:nvPr>
        </p:nvPicPr>
        <p:blipFill>
          <a:blip r:embed="rId3"/>
          <a:stretch>
            <a:fillRect/>
          </a:stretch>
        </p:blipFill>
        <p:spPr>
          <a:xfrm>
            <a:off x="5694845" y="1507830"/>
            <a:ext cx="5847798" cy="4402640"/>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noProof="1"/>
              <a:t>What is PostgreSQL</a:t>
            </a:r>
            <a:endParaRPr lang="fr-FR" noProof="1">
              <a:latin typeface="Segoe UI Light" panose="020B0502040204020203" pitchFamily="34" charset="0"/>
              <a:cs typeface="Segoe UI Light" panose="020B0502040204020203" pitchFamily="34" charset="0"/>
            </a:endParaRPr>
          </a:p>
        </p:txBody>
      </p:sp>
      <p:sp>
        <p:nvSpPr>
          <p:cNvPr id="30" name="Espace réservé du contenu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noProof="1"/>
              <a:t>Essayez par vous-même avec ces deux simples « planètes » :</a:t>
            </a:r>
          </a:p>
        </p:txBody>
      </p:sp>
      <p:sp>
        <p:nvSpPr>
          <p:cNvPr id="29" name="Espace réservé du contenu 17"/>
          <p:cNvSpPr txBox="1">
            <a:spLocks/>
          </p:cNvSpPr>
          <p:nvPr/>
        </p:nvSpPr>
        <p:spPr>
          <a:xfrm>
            <a:off x="541609" y="1934288"/>
            <a:ext cx="4374948" cy="42942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rPr>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US" dirty="0">
                <a:solidFill>
                  <a:prstClr val="black">
                    <a:lumMod val="75000"/>
                    <a:lumOff val="25000"/>
                  </a:prstClr>
                </a:solidFill>
                <a:hlinkClick r:id="rId3">
                  <a:extLst>
                    <a:ext uri="{A12FA001-AC4F-418D-AE19-62706E023703}">
                      <ahyp:hlinkClr xmlns:ahyp="http://schemas.microsoft.com/office/drawing/2018/hyperlinkcolor" val="tx"/>
                    </a:ext>
                  </a:extLst>
                </a:hlinkClick>
              </a:rPr>
              <a:t>POSTGRES</a:t>
            </a:r>
            <a:r>
              <a:rPr lang="en-US" dirty="0">
                <a:solidFill>
                  <a:prstClr val="black">
                    <a:lumMod val="75000"/>
                    <a:lumOff val="25000"/>
                  </a:prstClr>
                </a:solidFill>
              </a:rPr>
              <a:t> project at the University of California at Berkeley and has more than 30 years of active development on the core platform.</a:t>
            </a:r>
          </a:p>
          <a:p>
            <a:pPr marL="0" indent="0" algn="l">
              <a:buNone/>
            </a:pPr>
            <a:r>
              <a:rPr lang="en-US" dirty="0">
                <a:solidFill>
                  <a:prstClr val="black">
                    <a:lumMod val="75000"/>
                    <a:lumOff val="25000"/>
                  </a:prstClr>
                </a:solidFill>
              </a:rPr>
              <a:t>PostgreSQL has earned a strong reputation for its proven architecture, reliability, data integrity, robust feature set, extensibility, and the dedication of the open source community behind the software to consistently deliver performant and innovative solutions. PostgreSQL runs on </a:t>
            </a:r>
            <a:r>
              <a:rPr lang="en-US" dirty="0">
                <a:solidFill>
                  <a:prstClr val="black">
                    <a:lumMod val="75000"/>
                    <a:lumOff val="25000"/>
                  </a:prstClr>
                </a:solidFill>
                <a:hlinkClick r:id="rId4">
                  <a:extLst>
                    <a:ext uri="{A12FA001-AC4F-418D-AE19-62706E023703}">
                      <ahyp:hlinkClr xmlns:ahyp="http://schemas.microsoft.com/office/drawing/2018/hyperlinkcolor" val="tx"/>
                    </a:ext>
                  </a:extLst>
                </a:hlinkClick>
              </a:rPr>
              <a:t>all major operating systems</a:t>
            </a:r>
            <a:r>
              <a:rPr lang="en-US" dirty="0">
                <a:solidFill>
                  <a:prstClr val="black">
                    <a:lumMod val="75000"/>
                    <a:lumOff val="25000"/>
                  </a:prstClr>
                </a:solidFill>
              </a:rPr>
              <a:t>, has been </a:t>
            </a:r>
            <a:r>
              <a:rPr lang="en-US" dirty="0">
                <a:solidFill>
                  <a:prstClr val="black">
                    <a:lumMod val="75000"/>
                    <a:lumOff val="25000"/>
                  </a:prstClr>
                </a:solidFill>
                <a:hlinkClick r:id="rId5">
                  <a:extLst>
                    <a:ext uri="{A12FA001-AC4F-418D-AE19-62706E023703}">
                      <ahyp:hlinkClr xmlns:ahyp="http://schemas.microsoft.com/office/drawing/2018/hyperlinkcolor" val="tx"/>
                    </a:ext>
                  </a:extLst>
                </a:hlinkClick>
              </a:rPr>
              <a:t>ACID</a:t>
            </a:r>
            <a:r>
              <a:rPr lang="en-US" dirty="0">
                <a:solidFill>
                  <a:prstClr val="black">
                    <a:lumMod val="75000"/>
                    <a:lumOff val="25000"/>
                  </a:prstClr>
                </a:solidFill>
              </a:rPr>
              <a:t>-compliant since 2001, and has powerful add-ons such as the popular </a:t>
            </a:r>
            <a:r>
              <a:rPr lang="en-US" dirty="0" err="1">
                <a:solidFill>
                  <a:prstClr val="black">
                    <a:lumMod val="75000"/>
                    <a:lumOff val="25000"/>
                  </a:prstClr>
                </a:solidFill>
                <a:hlinkClick r:id="rId6">
                  <a:extLst>
                    <a:ext uri="{A12FA001-AC4F-418D-AE19-62706E023703}">
                      <ahyp:hlinkClr xmlns:ahyp="http://schemas.microsoft.com/office/drawing/2018/hyperlinkcolor" val="tx"/>
                    </a:ext>
                  </a:extLst>
                </a:hlinkClick>
              </a:rPr>
              <a:t>PostGIS</a:t>
            </a:r>
            <a:r>
              <a:rPr lang="en-US" dirty="0">
                <a:solidFill>
                  <a:prstClr val="black">
                    <a:lumMod val="75000"/>
                    <a:lumOff val="25000"/>
                  </a:prstClr>
                </a:solidFill>
              </a:rPr>
              <a:t> geospatial database extender. It is no surprise that PostgreSQL has become the open source relational database of choice for many people and </a:t>
            </a:r>
            <a:r>
              <a:rPr lang="en-US" dirty="0" err="1">
                <a:solidFill>
                  <a:prstClr val="black">
                    <a:lumMod val="75000"/>
                    <a:lumOff val="25000"/>
                  </a:prstClr>
                </a:solidFill>
              </a:rPr>
              <a:t>organisations</a:t>
            </a:r>
            <a:r>
              <a:rPr lang="en-US" dirty="0">
                <a:solidFill>
                  <a:prstClr val="black">
                    <a:lumMod val="75000"/>
                    <a:lumOff val="25000"/>
                  </a:prstClr>
                </a:solidFill>
              </a:rPr>
              <a:t>.</a:t>
            </a:r>
          </a:p>
        </p:txBody>
      </p:sp>
      <p:pic>
        <p:nvPicPr>
          <p:cNvPr id="7" name="Image 6">
            <a:extLst>
              <a:ext uri="{FF2B5EF4-FFF2-40B4-BE49-F238E27FC236}">
                <a16:creationId xmlns:a16="http://schemas.microsoft.com/office/drawing/2014/main" id="{F999D757-EF06-4A40-A7B7-9191E71755EB}"/>
              </a:ext>
            </a:extLst>
          </p:cNvPr>
          <p:cNvPicPr>
            <a:picLocks noChangeAspect="1"/>
          </p:cNvPicPr>
          <p:nvPr/>
        </p:nvPicPr>
        <p:blipFill>
          <a:blip r:embed="rId7"/>
          <a:stretch>
            <a:fillRect/>
          </a:stretch>
        </p:blipFill>
        <p:spPr>
          <a:xfrm>
            <a:off x="5022574" y="1934287"/>
            <a:ext cx="6676266" cy="381000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rtl="0"/>
            <a:r>
              <a:rPr lang="fr-FR" dirty="0" err="1">
                <a:latin typeface="Segoe UI Light" panose="020B0502040204020203" pitchFamily="34" charset="0"/>
                <a:cs typeface="Segoe UI Light" panose="020B0502040204020203" pitchFamily="34" charset="0"/>
              </a:rPr>
              <a:t>Why</a:t>
            </a:r>
            <a:r>
              <a:rPr lang="fr-FR" dirty="0">
                <a:latin typeface="Segoe UI Light" panose="020B0502040204020203" pitchFamily="34" charset="0"/>
                <a:cs typeface="Segoe UI Light" panose="020B0502040204020203" pitchFamily="34" charset="0"/>
              </a:rPr>
              <a:t> use PostgreSQL </a:t>
            </a:r>
          </a:p>
        </p:txBody>
      </p:sp>
      <p:sp>
        <p:nvSpPr>
          <p:cNvPr id="5" name="Espace réservé du contenu 4"/>
          <p:cNvSpPr>
            <a:spLocks noGrp="1"/>
          </p:cNvSpPr>
          <p:nvPr>
            <p:ph sz="half" idx="4294967295"/>
          </p:nvPr>
        </p:nvSpPr>
        <p:spPr>
          <a:xfrm>
            <a:off x="541611" y="1431010"/>
            <a:ext cx="4413626" cy="4625233"/>
          </a:xfrm>
        </p:spPr>
        <p:txBody>
          <a:bodyPr vert="horz" lIns="91440" tIns="45720" rIns="91440" bIns="45720" rtlCol="0">
            <a:normAutofit fontScale="77500" lnSpcReduction="20000"/>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PostgreSQL comes with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many features</a:t>
            </a:r>
            <a:r>
              <a:rPr lang="en-US" sz="1400" dirty="0">
                <a:solidFill>
                  <a:schemeClr val="tx1">
                    <a:lumMod val="75000"/>
                    <a:lumOff val="25000"/>
                  </a:schemeClr>
                </a:solidFill>
                <a:latin typeface="Segoe UI" panose="020B0502040204020203" pitchFamily="34" charset="0"/>
                <a:cs typeface="Segoe UI" panose="020B0502040204020203" pitchFamily="34" charset="0"/>
              </a:rPr>
              <a:t> aimed to help developers build applications, administrators to protect data integrity and build fault-tolerant environments, and help you manage your data no matter how big or small the dataset. In addition to being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free and open source</a:t>
            </a:r>
            <a:r>
              <a:rPr lang="en-US" sz="1400" dirty="0">
                <a:solidFill>
                  <a:schemeClr val="tx1">
                    <a:lumMod val="75000"/>
                    <a:lumOff val="25000"/>
                  </a:schemeClr>
                </a:solidFill>
                <a:latin typeface="Segoe UI" panose="020B0502040204020203" pitchFamily="34" charset="0"/>
                <a:cs typeface="Segoe UI" panose="020B0502040204020203" pitchFamily="34" charset="0"/>
              </a:rPr>
              <a:t>, PostgreSQL is highly extensible. For example, you can define your own data types, build out custom functions, even write code from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different programming languages</a:t>
            </a:r>
            <a:r>
              <a:rPr lang="en-US" sz="1400" dirty="0">
                <a:solidFill>
                  <a:schemeClr val="tx1">
                    <a:lumMod val="75000"/>
                    <a:lumOff val="25000"/>
                  </a:schemeClr>
                </a:solidFill>
                <a:latin typeface="Segoe UI" panose="020B0502040204020203" pitchFamily="34" charset="0"/>
                <a:cs typeface="Segoe UI" panose="020B0502040204020203" pitchFamily="34" charset="0"/>
              </a:rPr>
              <a:t> without recompiling your database!</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PostgreSQL tries to conform with the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SQL standard</a:t>
            </a:r>
            <a:r>
              <a:rPr lang="en-US" sz="1400" dirty="0">
                <a:solidFill>
                  <a:schemeClr val="tx1">
                    <a:lumMod val="75000"/>
                    <a:lumOff val="25000"/>
                  </a:schemeClr>
                </a:solidFill>
                <a:latin typeface="Segoe UI" panose="020B0502040204020203" pitchFamily="34" charset="0"/>
                <a:cs typeface="Segoe UI" panose="020B0502040204020203" pitchFamily="34" charset="0"/>
              </a:rPr>
              <a:t> where such conformance does not contradict traditional features or could lead to poor architectural decisions. Many of the features required by the SQL standard are supported, though sometimes with slightly differing syntax or function. Further moves towards conformance can be expected over time. As of the version 13 release in September 2020, PostgreSQL conforms to at least 170 of the 179 mandatory features for SQL:2016 Core conformance. As of this writing, no relational database meets full conformance with this standard.</a:t>
            </a:r>
          </a:p>
          <a:p>
            <a:pPr algn="l"/>
            <a:endParaRPr lang="fr-FR" b="1" i="0" dirty="0">
              <a:solidFill>
                <a:srgbClr val="336791"/>
              </a:solidFill>
              <a:effectLst/>
              <a:latin typeface="Open Sans"/>
            </a:endParaRPr>
          </a:p>
        </p:txBody>
      </p:sp>
      <p:pic>
        <p:nvPicPr>
          <p:cNvPr id="4" name="Image 3">
            <a:extLst>
              <a:ext uri="{FF2B5EF4-FFF2-40B4-BE49-F238E27FC236}">
                <a16:creationId xmlns:a16="http://schemas.microsoft.com/office/drawing/2014/main" id="{51774393-4FBA-4B69-A859-4BAF7BA2E810}"/>
              </a:ext>
            </a:extLst>
          </p:cNvPr>
          <p:cNvPicPr>
            <a:picLocks noChangeAspect="1"/>
          </p:cNvPicPr>
          <p:nvPr/>
        </p:nvPicPr>
        <p:blipFill>
          <a:blip r:embed="rId7"/>
          <a:stretch>
            <a:fillRect/>
          </a:stretch>
        </p:blipFill>
        <p:spPr>
          <a:xfrm>
            <a:off x="4823791" y="1431011"/>
            <a:ext cx="6983896" cy="399598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21207" y="448056"/>
            <a:ext cx="10904439" cy="640080"/>
          </a:xfrm>
        </p:spPr>
        <p:txBody>
          <a:bodyPr rtlCol="0">
            <a:norm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SQL Server</a:t>
            </a:r>
          </a:p>
        </p:txBody>
      </p:sp>
      <p:sp>
        <p:nvSpPr>
          <p:cNvPr id="38" name="Espace réservé du contenu 17"/>
          <p:cNvSpPr txBox="1">
            <a:spLocks/>
          </p:cNvSpPr>
          <p:nvPr/>
        </p:nvSpPr>
        <p:spPr>
          <a:xfrm>
            <a:off x="541609" y="1296100"/>
            <a:ext cx="5878660" cy="46143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SQL Server is a relational database management system, or RDBMS, developed and marketed by Microsoft.</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SQL Server works exclusively on Windows environment for more than 20 years. In 2016, Microsoft made it available on Linux. SQL Server 2017 became generally available in October 2016 that ran on both Windows and Linux.</a:t>
            </a:r>
          </a:p>
        </p:txBody>
      </p:sp>
      <p:pic>
        <p:nvPicPr>
          <p:cNvPr id="9" name="Image 8">
            <a:extLst>
              <a:ext uri="{FF2B5EF4-FFF2-40B4-BE49-F238E27FC236}">
                <a16:creationId xmlns:a16="http://schemas.microsoft.com/office/drawing/2014/main" id="{ED4BF837-EAD6-4882-BBA9-C4647CFC320E}"/>
              </a:ext>
            </a:extLst>
          </p:cNvPr>
          <p:cNvPicPr>
            <a:picLocks noChangeAspect="1"/>
          </p:cNvPicPr>
          <p:nvPr/>
        </p:nvPicPr>
        <p:blipFill>
          <a:blip r:embed="rId3"/>
          <a:stretch>
            <a:fillRect/>
          </a:stretch>
        </p:blipFill>
        <p:spPr>
          <a:xfrm>
            <a:off x="4810539" y="1497496"/>
            <a:ext cx="6315422" cy="4412973"/>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SQL Server Architecture</a:t>
            </a:r>
          </a:p>
        </p:txBody>
      </p:sp>
      <p:pic>
        <p:nvPicPr>
          <p:cNvPr id="3" name="Image 2">
            <a:extLst>
              <a:ext uri="{FF2B5EF4-FFF2-40B4-BE49-F238E27FC236}">
                <a16:creationId xmlns:a16="http://schemas.microsoft.com/office/drawing/2014/main" id="{86AE2D49-4891-4270-AF03-7F9D23E15992}"/>
              </a:ext>
            </a:extLst>
          </p:cNvPr>
          <p:cNvPicPr>
            <a:picLocks noChangeAspect="1"/>
          </p:cNvPicPr>
          <p:nvPr/>
        </p:nvPicPr>
        <p:blipFill>
          <a:blip r:embed="rId3"/>
          <a:stretch>
            <a:fillRect/>
          </a:stretch>
        </p:blipFill>
        <p:spPr>
          <a:xfrm>
            <a:off x="1565607" y="1351722"/>
            <a:ext cx="8795742" cy="4094921"/>
          </a:xfrm>
          <a:prstGeom prst="rect">
            <a:avLst/>
          </a:prstGeom>
        </p:spPr>
      </p:pic>
      <p:sp>
        <p:nvSpPr>
          <p:cNvPr id="19" name="Espace réservé du contenu 17">
            <a:extLst>
              <a:ext uri="{FF2B5EF4-FFF2-40B4-BE49-F238E27FC236}">
                <a16:creationId xmlns:a16="http://schemas.microsoft.com/office/drawing/2014/main" id="{D9B178BE-B87A-4848-B427-C6FDA000F0DD}"/>
              </a:ext>
            </a:extLst>
          </p:cNvPr>
          <p:cNvSpPr txBox="1">
            <a:spLocks/>
          </p:cNvSpPr>
          <p:nvPr/>
        </p:nvSpPr>
        <p:spPr>
          <a:xfrm>
            <a:off x="985839" y="5506278"/>
            <a:ext cx="6753431" cy="90366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SQL Server consists of two main components:   Database Engine , SQLOS</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1D686-834E-4360-AFB3-0010220539BE}"/>
              </a:ext>
            </a:extLst>
          </p:cNvPr>
          <p:cNvSpPr>
            <a:spLocks noGrp="1"/>
          </p:cNvSpPr>
          <p:nvPr>
            <p:ph type="title"/>
          </p:nvPr>
        </p:nvSpPr>
        <p:spPr/>
        <p:txBody>
          <a:bodyPr/>
          <a:lstStyle/>
          <a:p>
            <a:r>
              <a:rPr lang="fr-FR" dirty="0"/>
              <a:t>Data Engine :</a:t>
            </a:r>
          </a:p>
        </p:txBody>
      </p:sp>
      <p:sp>
        <p:nvSpPr>
          <p:cNvPr id="3" name="Espace réservé du contenu 2">
            <a:extLst>
              <a:ext uri="{FF2B5EF4-FFF2-40B4-BE49-F238E27FC236}">
                <a16:creationId xmlns:a16="http://schemas.microsoft.com/office/drawing/2014/main" id="{7B87DC52-0B0A-4B9D-B45A-C9E6848A4E34}"/>
              </a:ext>
            </a:extLst>
          </p:cNvPr>
          <p:cNvSpPr>
            <a:spLocks noGrp="1"/>
          </p:cNvSpPr>
          <p:nvPr>
            <p:ph sz="quarter" idx="10"/>
          </p:nvPr>
        </p:nvSpPr>
        <p:spPr>
          <a:xfrm>
            <a:off x="539495" y="1435607"/>
            <a:ext cx="11122417" cy="4554375"/>
          </a:xfrm>
        </p:spPr>
        <p:txBody>
          <a:bodyPr>
            <a:normAutofit lnSpcReduction="10000"/>
          </a:body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The core component of the SQL Server is the Database Engine. The Database Engine consists of a relational engine that processes queries and a storage engine that manages database files, pages, pages, index, etc. The database objects such as stored procedures, views, and triggers are also created and executed by the Database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Relational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Relational Engine contains the components that determine the best way to execute a query. The relational engine is also known as the query processor.</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relational engine requests data from the storage engine based on the input query and processed the results.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Some tasks of the relational engine include querying processing, memory management, thread and task management, buffer management, and distributed query processing.</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Storage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storage engine is in charge of storage and retrieval of data from the storage systems such as disks and SAN</a:t>
            </a:r>
            <a:r>
              <a:rPr lang="en-US" b="0" i="0" dirty="0">
                <a:solidFill>
                  <a:srgbClr val="000000"/>
                </a:solidFill>
                <a:effectLst/>
                <a:latin typeface="-apple-system"/>
              </a:rPr>
              <a:t>.</a:t>
            </a:r>
          </a:p>
          <a:p>
            <a:endParaRPr lang="fr-FR" dirty="0"/>
          </a:p>
        </p:txBody>
      </p:sp>
    </p:spTree>
    <p:extLst>
      <p:ext uri="{BB962C8B-B14F-4D97-AF65-F5344CB8AC3E}">
        <p14:creationId xmlns:p14="http://schemas.microsoft.com/office/powerpoint/2010/main" val="427361399"/>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{76A6C2EE-4E22-4591-8A16-B429A6A88452}tf10001108_win32</Template>
  <TotalTime>204</TotalTime>
  <Words>1503</Words>
  <Application>Microsoft Office PowerPoint</Application>
  <PresentationFormat>Grand écran</PresentationFormat>
  <Paragraphs>59</Paragraphs>
  <Slides>16</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-apple-system</vt:lpstr>
      <vt:lpstr>Arial</vt:lpstr>
      <vt:lpstr>Calibri</vt:lpstr>
      <vt:lpstr>Open Sans</vt:lpstr>
      <vt:lpstr>Segoe UI</vt:lpstr>
      <vt:lpstr>Segoe UI Light</vt:lpstr>
      <vt:lpstr>Segoe UI Semibold</vt:lpstr>
      <vt:lpstr>DocBienvenue</vt:lpstr>
      <vt:lpstr>Check Point : RDBMR (Relational Database Management system)  </vt:lpstr>
      <vt:lpstr>What is a RDBMS ?</vt:lpstr>
      <vt:lpstr>RDBMS vs. DBMS </vt:lpstr>
      <vt:lpstr>What is SQL ?(Structured Query Language)</vt:lpstr>
      <vt:lpstr>What is PostgreSQL</vt:lpstr>
      <vt:lpstr>Why use PostgreSQL </vt:lpstr>
      <vt:lpstr>What is SQL Server</vt:lpstr>
      <vt:lpstr>SQL Server Architecture</vt:lpstr>
      <vt:lpstr>Data Engine :</vt:lpstr>
      <vt:lpstr>SQLOS</vt:lpstr>
      <vt:lpstr>PostgreSQL vs SQL Server</vt:lpstr>
      <vt:lpstr>Présentation PowerPoint</vt:lpstr>
      <vt:lpstr>Présentation PowerPoint</vt:lpstr>
      <vt:lpstr>Présentation PowerPoint</vt:lpstr>
      <vt:lpstr>Présentation PowerPoint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 RDBMR (Relational Database Management system )</dc:title>
  <dc:creator>tayac</dc:creator>
  <cp:keywords/>
  <cp:lastModifiedBy>tayac</cp:lastModifiedBy>
  <cp:revision>21</cp:revision>
  <dcterms:created xsi:type="dcterms:W3CDTF">2020-12-23T11:35:23Z</dcterms:created>
  <dcterms:modified xsi:type="dcterms:W3CDTF">2020-12-23T15:27:16Z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