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63" r:id="rId3"/>
    <p:sldId id="258" r:id="rId4"/>
    <p:sldId id="259" r:id="rId5"/>
    <p:sldId id="260" r:id="rId6"/>
    <p:sldId id="261" r:id="rId7"/>
    <p:sldId id="297" r:id="rId8"/>
    <p:sldId id="269" r:id="rId9"/>
    <p:sldId id="298" r:id="rId10"/>
    <p:sldId id="262" r:id="rId11"/>
    <p:sldId id="264" r:id="rId12"/>
    <p:sldId id="299" r:id="rId13"/>
    <p:sldId id="300" r:id="rId14"/>
    <p:sldId id="301" r:id="rId15"/>
    <p:sldId id="268" r:id="rId16"/>
    <p:sldId id="278" r:id="rId17"/>
  </p:sldIdLst>
  <p:sldSz cx="9144000" cy="5143500" type="screen16x9"/>
  <p:notesSz cx="6858000" cy="9144000"/>
  <p:embeddedFontLst>
    <p:embeddedFont>
      <p:font typeface="Advent Pro SemiBold" panose="020B0604020202020204" charset="0"/>
      <p:regular r:id="rId19"/>
      <p:bold r:id="rId20"/>
      <p:italic r:id="rId21"/>
      <p:boldItalic r:id="rId22"/>
    </p:embeddedFont>
    <p:embeddedFont>
      <p:font typeface="Fira Sans Condensed Medium" panose="020B06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Maven Pro" panose="020B0604020202020204" charset="0"/>
      <p:regular r:id="rId31"/>
      <p:bold r:id="rId32"/>
    </p:embeddedFont>
    <p:embeddedFont>
      <p:font typeface="Share Tech"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91505-859C-43E7-BA7A-D5AC25301C7F}">
  <a:tblStyle styleId="{D4C91505-859C-43E7-BA7A-D5AC25301C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8" autoAdjust="0"/>
  </p:normalViewPr>
  <p:slideViewPr>
    <p:cSldViewPr snapToGrid="0">
      <p:cViewPr varScale="1">
        <p:scale>
          <a:sx n="91" d="100"/>
          <a:sy n="91" d="100"/>
        </p:scale>
        <p:origin x="12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Learning Rate and Optimizer</a:t>
            </a:r>
            <a:r>
              <a:rPr lang="en-US" dirty="0"/>
              <a:t>: Discuss the choice of the Adam optimizer and how the learning rate impacts model convergence.</a:t>
            </a:r>
          </a:p>
          <a:p>
            <a:pPr>
              <a:buFont typeface="Arial" panose="020B0604020202020204" pitchFamily="34" charset="0"/>
              <a:buChar char="•"/>
            </a:pPr>
            <a:r>
              <a:rPr lang="en-US" b="1" dirty="0"/>
              <a:t>Callbacks</a:t>
            </a:r>
            <a:r>
              <a:rPr lang="en-US" dirty="0"/>
              <a:t>: Explain the use of </a:t>
            </a:r>
            <a:r>
              <a:rPr lang="en-US" dirty="0" err="1"/>
              <a:t>EarlyStopping</a:t>
            </a:r>
            <a:r>
              <a:rPr lang="en-US" dirty="0"/>
              <a:t> to halt training when performance stops improving and </a:t>
            </a:r>
            <a:r>
              <a:rPr lang="en-US" dirty="0" err="1"/>
              <a:t>ReduceLROnPlateau</a:t>
            </a:r>
            <a:r>
              <a:rPr lang="en-US" dirty="0"/>
              <a:t> to dynamically reduce the learning rate.</a:t>
            </a:r>
          </a:p>
          <a:p>
            <a:pPr>
              <a:buFont typeface="Arial" panose="020B0604020202020204" pitchFamily="34" charset="0"/>
              <a:buChar char="•"/>
            </a:pPr>
            <a:r>
              <a:rPr lang="en-US" b="1" dirty="0"/>
              <a:t>Batch Size</a:t>
            </a:r>
            <a:r>
              <a:rPr lang="en-US" dirty="0"/>
              <a:t>: Present the reasoning behind selecting a batch size of 16, which balances training stability and computational efficiency.</a:t>
            </a:r>
          </a:p>
          <a:p>
            <a:pPr>
              <a:buFont typeface="Arial" panose="020B0604020202020204" pitchFamily="34" charset="0"/>
              <a:buChar char="•"/>
            </a:pPr>
            <a:r>
              <a:rPr lang="en-US" b="1" dirty="0"/>
              <a:t>Epochs</a:t>
            </a:r>
            <a:r>
              <a:rPr lang="en-US" dirty="0"/>
              <a:t>: Justify setting the maximum number of epochs to 100, ensuring sufficient training while using callbacks to prevent overfitting.</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Training Dataset Split</a:t>
            </a:r>
            <a:r>
              <a:rPr lang="en-US" dirty="0"/>
              <a:t>: Walk through the training process, including the split between training and validation datasets (80/20 split) to prevent overfitting.</a:t>
            </a:r>
          </a:p>
          <a:p>
            <a:pPr>
              <a:buFont typeface="Arial" panose="020B0604020202020204" pitchFamily="34" charset="0"/>
              <a:buChar char="•"/>
            </a:pPr>
            <a:r>
              <a:rPr lang="en-US" b="1" dirty="0"/>
              <a:t>Evaluation Metrics</a:t>
            </a:r>
            <a:r>
              <a:rPr lang="en-US" dirty="0"/>
              <a:t>: Explain the metrics used to evaluate the model's performance, such as accuracy, precision, recall, and F1-score, and why they are important.</a:t>
            </a:r>
          </a:p>
          <a:p>
            <a:pPr>
              <a:buFont typeface="Arial" panose="020B0604020202020204" pitchFamily="34" charset="0"/>
              <a:buChar char="•"/>
            </a:pPr>
            <a:r>
              <a:rPr lang="en-US" b="1" dirty="0"/>
              <a:t>Overfitting Prevention</a:t>
            </a:r>
            <a:r>
              <a:rPr lang="en-US" dirty="0"/>
              <a:t>: Discuss strategies used to prevent overfitting, including Dropout and </a:t>
            </a:r>
            <a:r>
              <a:rPr lang="en-US" dirty="0" err="1"/>
              <a:t>EarlyStopping</a:t>
            </a:r>
            <a:r>
              <a:rPr lang="en-US" dirty="0"/>
              <a:t>.</a:t>
            </a:r>
          </a:p>
          <a:p>
            <a:pPr>
              <a:buFont typeface="Arial" panose="020B0604020202020204" pitchFamily="34" charset="0"/>
              <a:buChar char="•"/>
            </a:pPr>
            <a:r>
              <a:rPr lang="en-US" b="1" dirty="0"/>
              <a:t>Handling Class Imbalance</a:t>
            </a:r>
            <a:r>
              <a:rPr lang="en-US" dirty="0"/>
              <a:t>: Explain the challenges related to class imbalance and how oversampling techniques were used to ensure balanced learning.</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34142627-F99D-A88E-E537-38EA9B8EF9F3}"/>
            </a:ext>
          </a:extLst>
        </p:cNvPr>
        <p:cNvGrpSpPr/>
        <p:nvPr/>
      </p:nvGrpSpPr>
      <p:grpSpPr>
        <a:xfrm>
          <a:off x="0" y="0"/>
          <a:ext cx="0" cy="0"/>
          <a:chOff x="0" y="0"/>
          <a:chExt cx="0" cy="0"/>
        </a:xfrm>
      </p:grpSpPr>
      <p:sp>
        <p:nvSpPr>
          <p:cNvPr id="468" name="Google Shape;468;g6c4305b01e_0_0:notes">
            <a:extLst>
              <a:ext uri="{FF2B5EF4-FFF2-40B4-BE49-F238E27FC236}">
                <a16:creationId xmlns:a16="http://schemas.microsoft.com/office/drawing/2014/main" id="{C6806367-588B-CB64-A73A-00D93EFA98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a:extLst>
              <a:ext uri="{FF2B5EF4-FFF2-40B4-BE49-F238E27FC236}">
                <a16:creationId xmlns:a16="http://schemas.microsoft.com/office/drawing/2014/main" id="{90C08FD7-1BD7-BBB0-DEF5-449529D89F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16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a:extLst>
            <a:ext uri="{FF2B5EF4-FFF2-40B4-BE49-F238E27FC236}">
              <a16:creationId xmlns:a16="http://schemas.microsoft.com/office/drawing/2014/main" id="{82DF8A76-BD34-D8ED-7E43-CC8CFAB3C3A5}"/>
            </a:ext>
          </a:extLst>
        </p:cNvPr>
        <p:cNvGrpSpPr/>
        <p:nvPr/>
      </p:nvGrpSpPr>
      <p:grpSpPr>
        <a:xfrm>
          <a:off x="0" y="0"/>
          <a:ext cx="0" cy="0"/>
          <a:chOff x="0" y="0"/>
          <a:chExt cx="0" cy="0"/>
        </a:xfrm>
      </p:grpSpPr>
      <p:sp>
        <p:nvSpPr>
          <p:cNvPr id="684" name="Google Shape;684;g6c60e245bf_1_31323:notes">
            <a:extLst>
              <a:ext uri="{FF2B5EF4-FFF2-40B4-BE49-F238E27FC236}">
                <a16:creationId xmlns:a16="http://schemas.microsoft.com/office/drawing/2014/main" id="{FC857E8E-C0DD-B498-773F-A3D78CF901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a:extLst>
              <a:ext uri="{FF2B5EF4-FFF2-40B4-BE49-F238E27FC236}">
                <a16:creationId xmlns:a16="http://schemas.microsoft.com/office/drawing/2014/main" id="{736746CC-FC12-8D0C-40E4-C2D650ABF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75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AE659C8-BA41-9F7F-1167-578130EA8800}"/>
            </a:ext>
          </a:extLst>
        </p:cNvPr>
        <p:cNvGrpSpPr/>
        <p:nvPr/>
      </p:nvGrpSpPr>
      <p:grpSpPr>
        <a:xfrm>
          <a:off x="0" y="0"/>
          <a:ext cx="0" cy="0"/>
          <a:chOff x="0" y="0"/>
          <a:chExt cx="0" cy="0"/>
        </a:xfrm>
      </p:grpSpPr>
      <p:sp>
        <p:nvSpPr>
          <p:cNvPr id="695" name="Google Shape;695;g6c4305b01e_0_25:notes">
            <a:extLst>
              <a:ext uri="{FF2B5EF4-FFF2-40B4-BE49-F238E27FC236}">
                <a16:creationId xmlns:a16="http://schemas.microsoft.com/office/drawing/2014/main" id="{B138401D-F6B4-2EC5-C781-E070BB7D6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a:extLst>
              <a:ext uri="{FF2B5EF4-FFF2-40B4-BE49-F238E27FC236}">
                <a16:creationId xmlns:a16="http://schemas.microsoft.com/office/drawing/2014/main" id="{E3EE95AA-CAEC-C92A-D0EF-5B311D8801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Training Dataset Split</a:t>
            </a:r>
            <a:r>
              <a:rPr lang="en-US" dirty="0"/>
              <a:t>: Walk through the training process, including the split between training and validation datasets (80/20 split) to prevent overfitting.</a:t>
            </a:r>
          </a:p>
          <a:p>
            <a:pPr>
              <a:buFont typeface="Arial" panose="020B0604020202020204" pitchFamily="34" charset="0"/>
              <a:buChar char="•"/>
            </a:pPr>
            <a:r>
              <a:rPr lang="en-US" b="1" dirty="0"/>
              <a:t>Evaluation Metrics</a:t>
            </a:r>
            <a:r>
              <a:rPr lang="en-US" dirty="0"/>
              <a:t>: Explain the metrics used to evaluate the model's performance, such as accuracy, precision, recall, and F1-score, and why they are important.</a:t>
            </a:r>
          </a:p>
          <a:p>
            <a:pPr>
              <a:buFont typeface="Arial" panose="020B0604020202020204" pitchFamily="34" charset="0"/>
              <a:buChar char="•"/>
            </a:pPr>
            <a:r>
              <a:rPr lang="en-US" b="1" dirty="0"/>
              <a:t>Overfitting Prevention</a:t>
            </a:r>
            <a:r>
              <a:rPr lang="en-US" dirty="0"/>
              <a:t>: Discuss strategies used to prevent overfitting, including Dropout and </a:t>
            </a:r>
            <a:r>
              <a:rPr lang="en-US" dirty="0" err="1"/>
              <a:t>EarlyStopping</a:t>
            </a:r>
            <a:r>
              <a:rPr lang="en-US" dirty="0"/>
              <a:t>.</a:t>
            </a:r>
          </a:p>
          <a:p>
            <a:pPr>
              <a:buFont typeface="Arial" panose="020B0604020202020204" pitchFamily="34" charset="0"/>
              <a:buChar char="•"/>
            </a:pPr>
            <a:r>
              <a:rPr lang="en-US" b="1" dirty="0"/>
              <a:t>Handling Class Imbalance</a:t>
            </a:r>
            <a:r>
              <a:rPr lang="en-US" dirty="0"/>
              <a:t>: Explain the challenges related to class imbalance and how oversampling techniques were used to ensure balanced learning.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3767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Project Summary</a:t>
            </a:r>
            <a:r>
              <a:rPr lang="en-US" dirty="0"/>
              <a:t>: Summarize the key components of the project, including data preprocessing, model design, and deployment.</a:t>
            </a:r>
          </a:p>
          <a:p>
            <a:pPr>
              <a:buFont typeface="Arial" panose="020B0604020202020204" pitchFamily="34" charset="0"/>
              <a:buChar char="•"/>
            </a:pPr>
            <a:r>
              <a:rPr lang="en-US" b="1" dirty="0"/>
              <a:t>Key Achievements</a:t>
            </a:r>
            <a:r>
              <a:rPr lang="en-US" dirty="0"/>
              <a:t>: Highlight the successful deployment of the sentiment analysis model and the insights gained from the project.</a:t>
            </a:r>
          </a:p>
          <a:p>
            <a:pPr>
              <a:buFont typeface="Arial" panose="020B0604020202020204" pitchFamily="34" charset="0"/>
              <a:buChar char="•"/>
            </a:pPr>
            <a:r>
              <a:rPr lang="en-US" b="1" dirty="0"/>
              <a:t>Limitations</a:t>
            </a:r>
            <a:r>
              <a:rPr lang="en-US" dirty="0"/>
              <a:t>: Discuss any limitations, such as the model's performance on complex reviews or domain-specific biases.</a:t>
            </a:r>
          </a:p>
          <a:p>
            <a:pPr>
              <a:buFont typeface="Arial" panose="020B0604020202020204" pitchFamily="34" charset="0"/>
              <a:buChar char="•"/>
            </a:pPr>
            <a:r>
              <a:rPr lang="en-US" b="1" dirty="0"/>
              <a:t>Future Improvements</a:t>
            </a:r>
            <a:r>
              <a:rPr lang="en-US" dirty="0"/>
              <a:t>: Suggest future improvements, such as adding an attention mechanism, expanding to more domains, or deploying on a cloud platform for scalability.</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mj-lt"/>
              <a:buAutoNum type="arabicPeriod"/>
            </a:pPr>
            <a:r>
              <a:rPr lang="en-US" b="1" dirty="0"/>
              <a:t>Dataset Complexity</a:t>
            </a:r>
            <a:r>
              <a:rPr lang="en-US" dirty="0"/>
              <a:t>: The Multi-Domain Sentiment Dataset contains product reviews from 4 different domains—Kitchen, Books, DVDs, and Electronics. Each domain includes thousands of reviews, each with varying formats, which introduces challenges in handling a wide variety of data types and ensuring consistency across domains.</a:t>
            </a:r>
          </a:p>
          <a:p>
            <a:pPr>
              <a:buFont typeface="+mj-lt"/>
              <a:buAutoNum type="arabicPeriod"/>
            </a:pPr>
            <a:r>
              <a:rPr lang="en-US" b="1" dirty="0"/>
              <a:t>Data Structure Issues</a:t>
            </a:r>
            <a:r>
              <a:rPr lang="en-US" dirty="0"/>
              <a:t>: The dataset is organized into directories containing positive, negative, and unlabeled reviews. Positive reviews express favorable opinions about the products, while negative reviews highlight dissatisfaction. These reviews are encoded in a pseudo-XML format, which required careful parsing and preprocessing. Moreover, inconsistencies like repeated unique IDs added complexity to the data cleaning process.</a:t>
            </a:r>
          </a:p>
          <a:p>
            <a:pPr>
              <a:buFont typeface="+mj-lt"/>
              <a:buAutoNum type="arabicPeriod"/>
            </a:pPr>
            <a:r>
              <a:rPr lang="en-US" b="1" dirty="0"/>
              <a:t>Labeling Challenges</a:t>
            </a:r>
            <a:r>
              <a:rPr lang="en-US" dirty="0"/>
              <a:t>: The star ratings provided (ranging from 1 to 5 stars) could be converted into binary sentiment labels, categorizing reviews as either positive or negative. However, determining the threshold between positive and negative reviews required careful consideration to avoid introducing bias into the labeling process.</a:t>
            </a:r>
          </a:p>
          <a:p>
            <a:pPr>
              <a:buFont typeface="+mj-lt"/>
              <a:buAutoNum type="arabicPeriod"/>
            </a:pPr>
            <a:r>
              <a:rPr lang="en-US" b="1" dirty="0"/>
              <a:t>Domain Variability</a:t>
            </a:r>
            <a:r>
              <a:rPr lang="en-US" dirty="0"/>
              <a:t>: The differing nature of product reviews from domains like Kitchen or Books presents unique challenges. The language used in positive reviews, such as praising product quality, can be quite different from the language used in negative reviews, which often focuses on faults or disappointments. This variability requires our model to generalize well across different writing styles and terminologies to effectively understand sentiment in each context.</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a:extLst>
            <a:ext uri="{FF2B5EF4-FFF2-40B4-BE49-F238E27FC236}">
              <a16:creationId xmlns:a16="http://schemas.microsoft.com/office/drawing/2014/main" id="{15559A5D-709E-46B6-0127-16E573967F9C}"/>
            </a:ext>
          </a:extLst>
        </p:cNvPr>
        <p:cNvGrpSpPr/>
        <p:nvPr/>
      </p:nvGrpSpPr>
      <p:grpSpPr>
        <a:xfrm>
          <a:off x="0" y="0"/>
          <a:ext cx="0" cy="0"/>
          <a:chOff x="0" y="0"/>
          <a:chExt cx="0" cy="0"/>
        </a:xfrm>
      </p:grpSpPr>
      <p:sp>
        <p:nvSpPr>
          <p:cNvPr id="684" name="Google Shape;684;g6c60e245bf_1_31323:notes">
            <a:extLst>
              <a:ext uri="{FF2B5EF4-FFF2-40B4-BE49-F238E27FC236}">
                <a16:creationId xmlns:a16="http://schemas.microsoft.com/office/drawing/2014/main" id="{5A2A8117-9A73-AC53-8E10-2652661EB3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a:extLst>
              <a:ext uri="{FF2B5EF4-FFF2-40B4-BE49-F238E27FC236}">
                <a16:creationId xmlns:a16="http://schemas.microsoft.com/office/drawing/2014/main" id="{5BA4F5F6-FA03-77C0-F296-4CA15901E4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52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Model Architecture</a:t>
            </a:r>
            <a:r>
              <a:rPr lang="en-US" dirty="0"/>
              <a:t>: Introduce the model architecture, which is based on GRU (Gated Recurrent Unit) layers for sentiment analysis.</a:t>
            </a:r>
          </a:p>
          <a:p>
            <a:pPr>
              <a:buFont typeface="Arial" panose="020B0604020202020204" pitchFamily="34" charset="0"/>
              <a:buChar char="•"/>
            </a:pPr>
            <a:r>
              <a:rPr lang="en-US" b="1" dirty="0"/>
              <a:t>Why GRU?</a:t>
            </a:r>
            <a:r>
              <a:rPr lang="en-US" dirty="0"/>
              <a:t>: Explain why GRU was chosen over LSTM: GRUs are computationally less intensive and provide similar accuracy, making them an ideal choice for this use case.</a:t>
            </a:r>
          </a:p>
          <a:p>
            <a:pPr>
              <a:buFont typeface="Arial" panose="020B0604020202020204" pitchFamily="34" charset="0"/>
              <a:buChar char="•"/>
            </a:pPr>
            <a:r>
              <a:rPr lang="en-US" b="1" dirty="0"/>
              <a:t>Pre-trained Embeddings</a:t>
            </a:r>
            <a:r>
              <a:rPr lang="en-US" dirty="0"/>
              <a:t>: Highlight the use of </a:t>
            </a:r>
            <a:r>
              <a:rPr lang="en-US" dirty="0" err="1"/>
              <a:t>GloVe</a:t>
            </a:r>
            <a:r>
              <a:rPr lang="en-US" dirty="0"/>
              <a:t> pre-trained embeddings to leverage semantic understanding of words from the dataset.</a:t>
            </a:r>
          </a:p>
          <a:p>
            <a:pPr>
              <a:buFont typeface="Arial" panose="020B0604020202020204" pitchFamily="34" charset="0"/>
              <a:buChar char="•"/>
            </a:pPr>
            <a:r>
              <a:rPr lang="en-US" b="1" dirty="0"/>
              <a:t>Model Goal</a:t>
            </a:r>
            <a:r>
              <a:rPr lang="en-US" dirty="0"/>
              <a:t>: Emphasize the goal of the model, which is to efficiently classify product reviews as positive or negative, providing meaningful insights.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a:extLst>
            <a:ext uri="{FF2B5EF4-FFF2-40B4-BE49-F238E27FC236}">
              <a16:creationId xmlns:a16="http://schemas.microsoft.com/office/drawing/2014/main" id="{11EF99BD-DEB0-E30D-FA89-DFA63129A563}"/>
            </a:ext>
          </a:extLst>
        </p:cNvPr>
        <p:cNvGrpSpPr/>
        <p:nvPr/>
      </p:nvGrpSpPr>
      <p:grpSpPr>
        <a:xfrm>
          <a:off x="0" y="0"/>
          <a:ext cx="0" cy="0"/>
          <a:chOff x="0" y="0"/>
          <a:chExt cx="0" cy="0"/>
        </a:xfrm>
      </p:grpSpPr>
      <p:sp>
        <p:nvSpPr>
          <p:cNvPr id="1082" name="Google Shape;1082;g6c4305b01e_0_40:notes">
            <a:extLst>
              <a:ext uri="{FF2B5EF4-FFF2-40B4-BE49-F238E27FC236}">
                <a16:creationId xmlns:a16="http://schemas.microsoft.com/office/drawing/2014/main" id="{55515FEE-4537-54A6-23E7-B708891025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a:extLst>
              <a:ext uri="{FF2B5EF4-FFF2-40B4-BE49-F238E27FC236}">
                <a16:creationId xmlns:a16="http://schemas.microsoft.com/office/drawing/2014/main" id="{53BF3F4C-074E-7BCA-0706-66FED58E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Embedding Layer</a:t>
            </a:r>
            <a:r>
              <a:rPr lang="en-US" dirty="0"/>
              <a:t>: Discuss how the embedding layer uses </a:t>
            </a:r>
            <a:r>
              <a:rPr lang="en-US" dirty="0" err="1"/>
              <a:t>GloVe</a:t>
            </a:r>
            <a:r>
              <a:rPr lang="en-US" dirty="0"/>
              <a:t> vectors to represent words in a dense space, capturing semantic relationships between words.</a:t>
            </a:r>
          </a:p>
          <a:p>
            <a:pPr>
              <a:buFont typeface="Arial" panose="020B0604020202020204" pitchFamily="34" charset="0"/>
              <a:buChar char="•"/>
            </a:pPr>
            <a:r>
              <a:rPr lang="en-US" b="1" dirty="0"/>
              <a:t>GRU Layers</a:t>
            </a:r>
            <a:r>
              <a:rPr lang="en-US" dirty="0"/>
              <a:t>: Explain the two GRU layers used in the model. Highlight the role of GRU in capturing temporal relationships in text and why using two layers helps in better feature extraction.</a:t>
            </a:r>
          </a:p>
          <a:p>
            <a:pPr>
              <a:buFont typeface="Arial" panose="020B0604020202020204" pitchFamily="34" charset="0"/>
              <a:buChar char="•"/>
            </a:pPr>
            <a:r>
              <a:rPr lang="en-US" b="1" dirty="0"/>
              <a:t>Dropout Layer</a:t>
            </a:r>
            <a:r>
              <a:rPr lang="en-US" dirty="0"/>
              <a:t>: Explain the importance of Dropout for preventing overfitting by randomly deactivating neurons during training.</a:t>
            </a:r>
          </a:p>
          <a:p>
            <a:pPr>
              <a:buFont typeface="Arial" panose="020B0604020202020204" pitchFamily="34" charset="0"/>
              <a:buChar char="•"/>
            </a:pPr>
            <a:r>
              <a:rPr lang="en-US" b="1" dirty="0"/>
              <a:t>Batch Normalization</a:t>
            </a:r>
            <a:r>
              <a:rPr lang="en-US" dirty="0"/>
              <a:t>: Describe how Batch Normalization stabilizes and speeds up the training process by normalizing activations.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414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6" name="Google Shape;376;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7" name="Google Shape;377;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transition spd="slow">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9" r:id="rId8"/>
    <p:sldLayoutId id="2147483663" r:id="rId9"/>
    <p:sldLayoutId id="2147483665" r:id="rId10"/>
    <p:sldLayoutId id="2147483667" r:id="rId11"/>
    <p:sldLayoutId id="2147483668" r:id="rId12"/>
  </p:sldLayoutIdLst>
  <p:transition spd="slow">
    <p:blinds/>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vTu7Se8kTXNeu0nfne0enewkuZP5gXoWv1ZuVc1MnJg/copy"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vTu7Se8kTXNeu0nfne0enewkuZP5gXoWv1ZuVc1MnJg/copy"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Final Group Project</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ISY503 </a:t>
            </a:r>
            <a:br>
              <a:rPr lang="en-GB" dirty="0"/>
            </a:br>
            <a:r>
              <a:rPr lang="en-GB" dirty="0">
                <a:solidFill>
                  <a:schemeClr val="accent2"/>
                </a:solidFill>
              </a:rPr>
              <a:t>Intelligent Systems</a:t>
            </a:r>
            <a:endParaRPr dirty="0">
              <a:solidFill>
                <a:schemeClr val="accent2"/>
              </a:solidFill>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8008096" y="2108910"/>
            <a:ext cx="199001" cy="2139769"/>
            <a:chOff x="8008096" y="2108910"/>
            <a:chExt cx="199001" cy="2139769"/>
          </a:xfrm>
        </p:grpSpPr>
        <p:sp>
          <p:nvSpPr>
            <p:cNvPr id="451" name="Google Shape;451;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5"/>
          <p:cNvGrpSpPr/>
          <p:nvPr/>
        </p:nvGrpSpPr>
        <p:grpSpPr>
          <a:xfrm>
            <a:off x="1608717" y="1280046"/>
            <a:ext cx="199237" cy="2828935"/>
            <a:chOff x="1608717" y="1280046"/>
            <a:chExt cx="199237" cy="2828935"/>
          </a:xfrm>
        </p:grpSpPr>
        <p:sp>
          <p:nvSpPr>
            <p:cNvPr id="454" name="Google Shape;454;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r>
              <a:rPr lang="en-GB" dirty="0"/>
              <a:t>MODEL HYPERPARAMETERS</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618825" y="1268419"/>
            <a:ext cx="2906775" cy="393300"/>
          </a:xfrm>
          <a:prstGeom prst="rect">
            <a:avLst/>
          </a:prstGeom>
        </p:spPr>
        <p:txBody>
          <a:bodyPr spcFirstLastPara="1" wrap="square" lIns="91425" tIns="91425" rIns="91425" bIns="91425" anchor="b" anchorCtr="0">
            <a:noAutofit/>
          </a:bodyPr>
          <a:lstStyle/>
          <a:p>
            <a:pPr algn="r"/>
            <a:r>
              <a:rPr lang="en-GB" sz="1800" dirty="0">
                <a:solidFill>
                  <a:schemeClr val="accent1"/>
                </a:solidFill>
              </a:rPr>
              <a:t>Learning Rate and Optimizer</a:t>
            </a:r>
            <a:endParaRPr sz="1800" dirty="0">
              <a:solidFill>
                <a:schemeClr val="accent1"/>
              </a:solidFill>
            </a:endParaRPr>
          </a:p>
        </p:txBody>
      </p:sp>
      <p:sp>
        <p:nvSpPr>
          <p:cNvPr id="677" name="Google Shape;677;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algn="r"/>
            <a:r>
              <a:rPr lang="en" sz="1800" dirty="0">
                <a:solidFill>
                  <a:schemeClr val="accent2"/>
                </a:solidFill>
              </a:rPr>
              <a:t> </a:t>
            </a:r>
            <a:r>
              <a:rPr lang="en-GB" sz="1800" dirty="0">
                <a:solidFill>
                  <a:schemeClr val="accent2"/>
                </a:solidFill>
              </a:rPr>
              <a:t>Callbacks</a:t>
            </a:r>
            <a:endParaRPr sz="1800" dirty="0">
              <a:solidFill>
                <a:schemeClr val="accent2"/>
              </a:solidFill>
            </a:endParaRPr>
          </a:p>
        </p:txBody>
      </p:sp>
      <p:sp>
        <p:nvSpPr>
          <p:cNvPr id="679" name="Google Shape;679;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algn="r"/>
            <a:r>
              <a:rPr lang="en-GB" sz="1800" dirty="0">
                <a:solidFill>
                  <a:schemeClr val="accent3"/>
                </a:solidFill>
              </a:rPr>
              <a:t>Batch Size</a:t>
            </a:r>
            <a:endParaRPr sz="1800" dirty="0">
              <a:solidFill>
                <a:schemeClr val="accent3"/>
              </a:solidFill>
            </a:endParaRPr>
          </a:p>
        </p:txBody>
      </p:sp>
      <p:sp>
        <p:nvSpPr>
          <p:cNvPr id="681" name="Google Shape;681;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algn="r"/>
            <a:r>
              <a:rPr lang="en" sz="1800" dirty="0"/>
              <a:t> </a:t>
            </a:r>
            <a:r>
              <a:rPr lang="en-GB" sz="1800" dirty="0"/>
              <a:t>Epochs</a:t>
            </a:r>
            <a:endParaRPr sz="1800" dirty="0"/>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pic>
        <p:nvPicPr>
          <p:cNvPr id="698" name="Google Shape;698;p33">
            <a:hlinkClick r:id="rId3"/>
          </p:cNvPr>
          <p:cNvPicPr preferRelativeResize="0"/>
          <p:nvPr/>
        </p:nvPicPr>
        <p:blipFill>
          <a:blip r:embed="rId4">
            <a:alphaModFix/>
          </a:blip>
          <a:stretch>
            <a:fillRect/>
          </a:stretch>
        </p:blipFill>
        <p:spPr>
          <a:xfrm>
            <a:off x="805432" y="1603200"/>
            <a:ext cx="3593593" cy="2268154"/>
          </a:xfrm>
          <a:prstGeom prst="rect">
            <a:avLst/>
          </a:prstGeom>
          <a:noFill/>
          <a:ln>
            <a:noFill/>
          </a:ln>
        </p:spPr>
      </p:pic>
      <p:sp>
        <p:nvSpPr>
          <p:cNvPr id="699" name="Google Shape;699;p33"/>
          <p:cNvSpPr txBox="1">
            <a:spLocks noGrp="1"/>
          </p:cNvSpPr>
          <p:nvPr>
            <p:ph type="ctrTitle"/>
          </p:nvPr>
        </p:nvSpPr>
        <p:spPr>
          <a:xfrm>
            <a:off x="618825" y="411675"/>
            <a:ext cx="5932938" cy="577800"/>
          </a:xfrm>
          <a:prstGeom prst="rect">
            <a:avLst/>
          </a:prstGeom>
        </p:spPr>
        <p:txBody>
          <a:bodyPr spcFirstLastPara="1" wrap="square" lIns="91425" tIns="91425" rIns="91425" bIns="91425" anchor="b" anchorCtr="0">
            <a:noAutofit/>
          </a:bodyPr>
          <a:lstStyle/>
          <a:p>
            <a:r>
              <a:rPr lang="en" dirty="0"/>
              <a:t>RESEARCH </a:t>
            </a:r>
            <a:r>
              <a:rPr lang="en-GB" dirty="0">
                <a:solidFill>
                  <a:schemeClr val="bg1"/>
                </a:solidFill>
              </a:rPr>
              <a:t>TRAINING AND VALIDATION</a:t>
            </a:r>
            <a:endParaRPr dirty="0">
              <a:solidFill>
                <a:schemeClr val="bg1"/>
              </a:solidFill>
            </a:endParaRPr>
          </a:p>
        </p:txBody>
      </p:sp>
      <p:sp>
        <p:nvSpPr>
          <p:cNvPr id="700" name="Google Shape;700;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algn="ctr"/>
            <a:r>
              <a:rPr lang="en-GB" sz="1800" dirty="0"/>
              <a:t>Training Dataset Split</a:t>
            </a:r>
            <a:endParaRPr sz="1800" dirty="0"/>
          </a:p>
        </p:txBody>
      </p:sp>
      <p:sp>
        <p:nvSpPr>
          <p:cNvPr id="702" name="Google Shape;702;p33"/>
          <p:cNvSpPr/>
          <p:nvPr/>
        </p:nvSpPr>
        <p:spPr>
          <a:xfrm>
            <a:off x="5439938" y="116580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txBox="1">
            <a:spLocks noGrp="1"/>
          </p:cNvSpPr>
          <p:nvPr>
            <p:ph type="ctrTitle" idx="4294967295"/>
          </p:nvPr>
        </p:nvSpPr>
        <p:spPr>
          <a:xfrm>
            <a:off x="6732025" y="2594476"/>
            <a:ext cx="1451100" cy="285600"/>
          </a:xfrm>
          <a:prstGeom prst="rect">
            <a:avLst/>
          </a:prstGeom>
        </p:spPr>
        <p:txBody>
          <a:bodyPr spcFirstLastPara="1" wrap="square" lIns="91425" tIns="91425" rIns="91425" bIns="91425" anchor="b" anchorCtr="0">
            <a:noAutofit/>
          </a:bodyPr>
          <a:lstStyle/>
          <a:p>
            <a:pPr algn="ctr"/>
            <a:r>
              <a:rPr lang="en-GB" sz="1800" dirty="0"/>
              <a:t>Overfitting Prevention</a:t>
            </a:r>
            <a:endParaRPr sz="1800" dirty="0"/>
          </a:p>
        </p:txBody>
      </p:sp>
      <p:sp>
        <p:nvSpPr>
          <p:cNvPr id="705" name="Google Shape;705;p33"/>
          <p:cNvSpPr/>
          <p:nvPr/>
        </p:nvSpPr>
        <p:spPr>
          <a:xfrm>
            <a:off x="7408972" y="195751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txBox="1">
            <a:spLocks noGrp="1"/>
          </p:cNvSpPr>
          <p:nvPr>
            <p:ph type="ctrTitle" idx="4294967295"/>
          </p:nvPr>
        </p:nvSpPr>
        <p:spPr>
          <a:xfrm>
            <a:off x="4792350" y="3747104"/>
            <a:ext cx="1451100" cy="285600"/>
          </a:xfrm>
          <a:prstGeom prst="rect">
            <a:avLst/>
          </a:prstGeom>
        </p:spPr>
        <p:txBody>
          <a:bodyPr spcFirstLastPara="1" wrap="square" lIns="91425" tIns="91425" rIns="91425" bIns="91425" anchor="b" anchorCtr="0">
            <a:noAutofit/>
          </a:bodyPr>
          <a:lstStyle/>
          <a:p>
            <a:pPr algn="ctr"/>
            <a:r>
              <a:rPr lang="en-GB" sz="1800" dirty="0"/>
              <a:t>Evaluation Metrics</a:t>
            </a:r>
            <a:endParaRPr sz="1800" dirty="0"/>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70D5564F-7FBD-2C48-64B0-A9AD7F946817}"/>
            </a:ext>
          </a:extLst>
        </p:cNvPr>
        <p:cNvGrpSpPr/>
        <p:nvPr/>
      </p:nvGrpSpPr>
      <p:grpSpPr>
        <a:xfrm>
          <a:off x="0" y="0"/>
          <a:ext cx="0" cy="0"/>
          <a:chOff x="0" y="0"/>
          <a:chExt cx="0" cy="0"/>
        </a:xfrm>
      </p:grpSpPr>
      <p:sp>
        <p:nvSpPr>
          <p:cNvPr id="476" name="Google Shape;476;p27">
            <a:extLst>
              <a:ext uri="{FF2B5EF4-FFF2-40B4-BE49-F238E27FC236}">
                <a16:creationId xmlns:a16="http://schemas.microsoft.com/office/drawing/2014/main" id="{075ABE25-FA26-719A-6732-B99C99DDED6F}"/>
              </a:ext>
            </a:extLst>
          </p:cNvPr>
          <p:cNvSpPr txBox="1">
            <a:spLocks noGrp="1"/>
          </p:cNvSpPr>
          <p:nvPr>
            <p:ph type="title" idx="3"/>
          </p:nvPr>
        </p:nvSpPr>
        <p:spPr>
          <a:xfrm>
            <a:off x="768482" y="3107900"/>
            <a:ext cx="2310923" cy="577800"/>
          </a:xfrm>
          <a:prstGeom prst="rect">
            <a:avLst/>
          </a:prstGeom>
        </p:spPr>
        <p:txBody>
          <a:bodyPr spcFirstLastPara="1" wrap="square" lIns="91425" tIns="91425" rIns="91425" bIns="91425" anchor="ctr" anchorCtr="0">
            <a:noAutofit/>
          </a:bodyPr>
          <a:lstStyle/>
          <a:p>
            <a:r>
              <a:rPr lang="en-GB" sz="3200" b="1" dirty="0"/>
              <a:t>Model Performance</a:t>
            </a:r>
            <a:endParaRPr sz="3200" dirty="0"/>
          </a:p>
        </p:txBody>
      </p:sp>
      <p:sp>
        <p:nvSpPr>
          <p:cNvPr id="478" name="Google Shape;478;p27">
            <a:extLst>
              <a:ext uri="{FF2B5EF4-FFF2-40B4-BE49-F238E27FC236}">
                <a16:creationId xmlns:a16="http://schemas.microsoft.com/office/drawing/2014/main" id="{FF915099-572A-0DB8-B703-B0BECFBDDCF4}"/>
              </a:ext>
            </a:extLst>
          </p:cNvPr>
          <p:cNvSpPr txBox="1">
            <a:spLocks noGrp="1"/>
          </p:cNvSpPr>
          <p:nvPr>
            <p:ph type="title" idx="6"/>
          </p:nvPr>
        </p:nvSpPr>
        <p:spPr>
          <a:xfrm>
            <a:off x="3942827" y="2645886"/>
            <a:ext cx="2172730" cy="2605621"/>
          </a:xfrm>
          <a:prstGeom prst="rect">
            <a:avLst/>
          </a:prstGeom>
        </p:spPr>
        <p:txBody>
          <a:bodyPr spcFirstLastPara="1" wrap="square" lIns="91425" tIns="91425" rIns="91425" bIns="91425" anchor="ctr" anchorCtr="0">
            <a:noAutofit/>
          </a:bodyPr>
          <a:lstStyle/>
          <a:p>
            <a:r>
              <a:rPr lang="en-GB" sz="3200" b="1" dirty="0"/>
              <a:t>Examples of Predictions</a:t>
            </a:r>
            <a:endParaRPr dirty="0"/>
          </a:p>
        </p:txBody>
      </p:sp>
      <p:sp>
        <p:nvSpPr>
          <p:cNvPr id="479" name="Google Shape;479;p27">
            <a:extLst>
              <a:ext uri="{FF2B5EF4-FFF2-40B4-BE49-F238E27FC236}">
                <a16:creationId xmlns:a16="http://schemas.microsoft.com/office/drawing/2014/main" id="{5FADFF79-46DE-FABA-8DEC-C833694C4C4D}"/>
              </a:ext>
            </a:extLst>
          </p:cNvPr>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RESULTS</a:t>
            </a:r>
            <a:endParaRPr dirty="0"/>
          </a:p>
        </p:txBody>
      </p:sp>
      <p:sp>
        <p:nvSpPr>
          <p:cNvPr id="480" name="Google Shape;480;p27">
            <a:extLst>
              <a:ext uri="{FF2B5EF4-FFF2-40B4-BE49-F238E27FC236}">
                <a16:creationId xmlns:a16="http://schemas.microsoft.com/office/drawing/2014/main" id="{840915B2-53E6-EF1A-3DD1-199778D72B12}"/>
              </a:ext>
            </a:extLst>
          </p:cNvPr>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Insights</a:t>
            </a:r>
            <a:endParaRPr sz="3200" dirty="0"/>
          </a:p>
        </p:txBody>
      </p:sp>
      <p:sp>
        <p:nvSpPr>
          <p:cNvPr id="481" name="Google Shape;481;p27">
            <a:extLst>
              <a:ext uri="{FF2B5EF4-FFF2-40B4-BE49-F238E27FC236}">
                <a16:creationId xmlns:a16="http://schemas.microsoft.com/office/drawing/2014/main" id="{DBDDAD5B-258B-4158-B9B2-56B9C702969A}"/>
              </a:ext>
            </a:extLst>
          </p:cNvPr>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a:extLst>
              <a:ext uri="{FF2B5EF4-FFF2-40B4-BE49-F238E27FC236}">
                <a16:creationId xmlns:a16="http://schemas.microsoft.com/office/drawing/2014/main" id="{882069A7-AC9E-F5A8-8B05-5B1653CBB524}"/>
              </a:ext>
            </a:extLst>
          </p:cNvPr>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a:extLst>
              <a:ext uri="{FF2B5EF4-FFF2-40B4-BE49-F238E27FC236}">
                <a16:creationId xmlns:a16="http://schemas.microsoft.com/office/drawing/2014/main" id="{3C023AC3-9751-78B6-624F-3E9FF2CDE224}"/>
              </a:ext>
            </a:extLst>
          </p:cNvPr>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a:extLst>
              <a:ext uri="{FF2B5EF4-FFF2-40B4-BE49-F238E27FC236}">
                <a16:creationId xmlns:a16="http://schemas.microsoft.com/office/drawing/2014/main" id="{9E3D259E-F822-C399-62DD-BBA296A06832}"/>
              </a:ext>
            </a:extLst>
          </p:cNvPr>
          <p:cNvCxnSpPr>
            <a:cxnSpLocks/>
            <a:stCxn id="481" idx="1"/>
            <a:endCxn id="476" idx="1"/>
          </p:cNvCxnSpPr>
          <p:nvPr/>
        </p:nvCxnSpPr>
        <p:spPr>
          <a:xfrm rot="10800000" flipV="1">
            <a:off x="768482" y="1974800"/>
            <a:ext cx="454818" cy="1422000"/>
          </a:xfrm>
          <a:prstGeom prst="bentConnector3">
            <a:avLst>
              <a:gd name="adj1" fmla="val 150262"/>
            </a:avLst>
          </a:prstGeom>
          <a:noFill/>
          <a:ln w="9525" cap="flat" cmpd="sng">
            <a:solidFill>
              <a:schemeClr val="lt1"/>
            </a:solidFill>
            <a:prstDash val="solid"/>
            <a:round/>
            <a:headEnd type="none" w="med" len="med"/>
            <a:tailEnd type="none" w="med" len="med"/>
          </a:ln>
        </p:spPr>
      </p:cxnSp>
      <p:cxnSp>
        <p:nvCxnSpPr>
          <p:cNvPr id="485" name="Google Shape;485;p27">
            <a:extLst>
              <a:ext uri="{FF2B5EF4-FFF2-40B4-BE49-F238E27FC236}">
                <a16:creationId xmlns:a16="http://schemas.microsoft.com/office/drawing/2014/main" id="{80F76AAE-DC1D-5979-E43C-BA6298F5AACF}"/>
              </a:ext>
            </a:extLst>
          </p:cNvPr>
          <p:cNvCxnSpPr>
            <a:cxnSpLocks/>
            <a:stCxn id="482" idx="1"/>
            <a:endCxn id="478" idx="1"/>
          </p:cNvCxnSpPr>
          <p:nvPr/>
        </p:nvCxnSpPr>
        <p:spPr>
          <a:xfrm rot="10800000" flipV="1">
            <a:off x="3942827" y="1974799"/>
            <a:ext cx="12700" cy="1973897"/>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6" name="Google Shape;486;p27">
            <a:extLst>
              <a:ext uri="{FF2B5EF4-FFF2-40B4-BE49-F238E27FC236}">
                <a16:creationId xmlns:a16="http://schemas.microsoft.com/office/drawing/2014/main" id="{4816E7E6-DF19-CB94-714B-4644A30C67FB}"/>
              </a:ext>
            </a:extLst>
          </p:cNvPr>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a:extLst>
              <a:ext uri="{FF2B5EF4-FFF2-40B4-BE49-F238E27FC236}">
                <a16:creationId xmlns:a16="http://schemas.microsoft.com/office/drawing/2014/main" id="{158D8EC4-9416-8FCF-7918-105E91B5888C}"/>
              </a:ext>
            </a:extLst>
          </p:cNvPr>
          <p:cNvSpPr/>
          <p:nvPr/>
        </p:nvSpPr>
        <p:spPr>
          <a:xfrm>
            <a:off x="8619086" y="209316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a:extLst>
              <a:ext uri="{FF2B5EF4-FFF2-40B4-BE49-F238E27FC236}">
                <a16:creationId xmlns:a16="http://schemas.microsoft.com/office/drawing/2014/main" id="{C1B5505C-A917-3907-30DC-CD9D0A12EEEF}"/>
              </a:ext>
            </a:extLst>
          </p:cNvPr>
          <p:cNvSpPr/>
          <p:nvPr/>
        </p:nvSpPr>
        <p:spPr>
          <a:xfrm>
            <a:off x="5576660" y="281577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a:extLst>
              <a:ext uri="{FF2B5EF4-FFF2-40B4-BE49-F238E27FC236}">
                <a16:creationId xmlns:a16="http://schemas.microsoft.com/office/drawing/2014/main" id="{0DC0DA42-D24D-A490-0561-6796EBD5E1D9}"/>
              </a:ext>
            </a:extLst>
          </p:cNvPr>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a:extLst>
              <a:ext uri="{FF2B5EF4-FFF2-40B4-BE49-F238E27FC236}">
                <a16:creationId xmlns:a16="http://schemas.microsoft.com/office/drawing/2014/main" id="{30FCEC07-EF48-87C0-2403-13C85340AEA1}"/>
              </a:ext>
            </a:extLst>
          </p:cNvPr>
          <p:cNvGrpSpPr/>
          <p:nvPr/>
        </p:nvGrpSpPr>
        <p:grpSpPr>
          <a:xfrm>
            <a:off x="4075558" y="1684660"/>
            <a:ext cx="577210" cy="580282"/>
            <a:chOff x="3095745" y="3805393"/>
            <a:chExt cx="352840" cy="354717"/>
          </a:xfrm>
        </p:grpSpPr>
        <p:sp>
          <p:nvSpPr>
            <p:cNvPr id="491" name="Google Shape;491;p27">
              <a:extLst>
                <a:ext uri="{FF2B5EF4-FFF2-40B4-BE49-F238E27FC236}">
                  <a16:creationId xmlns:a16="http://schemas.microsoft.com/office/drawing/2014/main" id="{2706948A-6DB7-0E31-9755-C7757BBDFA22}"/>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a:extLst>
                <a:ext uri="{FF2B5EF4-FFF2-40B4-BE49-F238E27FC236}">
                  <a16:creationId xmlns:a16="http://schemas.microsoft.com/office/drawing/2014/main" id="{E77A7EBB-CEE3-45B8-1110-CFC260A248F0}"/>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a:extLst>
                <a:ext uri="{FF2B5EF4-FFF2-40B4-BE49-F238E27FC236}">
                  <a16:creationId xmlns:a16="http://schemas.microsoft.com/office/drawing/2014/main" id="{856E3994-2936-91A7-6957-AB22685A1226}"/>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a:extLst>
                <a:ext uri="{FF2B5EF4-FFF2-40B4-BE49-F238E27FC236}">
                  <a16:creationId xmlns:a16="http://schemas.microsoft.com/office/drawing/2014/main" id="{A060EDC2-E3B0-6ECC-D45F-AF4DC39E1979}"/>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a:extLst>
                <a:ext uri="{FF2B5EF4-FFF2-40B4-BE49-F238E27FC236}">
                  <a16:creationId xmlns:a16="http://schemas.microsoft.com/office/drawing/2014/main" id="{237A9AE8-C0AB-AD71-F4A1-50DDBDB8E418}"/>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a:extLst>
                <a:ext uri="{FF2B5EF4-FFF2-40B4-BE49-F238E27FC236}">
                  <a16:creationId xmlns:a16="http://schemas.microsoft.com/office/drawing/2014/main" id="{4C9CBA11-C43D-A007-C880-6438D30DE738}"/>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a:extLst>
              <a:ext uri="{FF2B5EF4-FFF2-40B4-BE49-F238E27FC236}">
                <a16:creationId xmlns:a16="http://schemas.microsoft.com/office/drawing/2014/main" id="{0AAC8179-A6F4-5A9C-9BE2-31D948F4A293}"/>
              </a:ext>
            </a:extLst>
          </p:cNvPr>
          <p:cNvGrpSpPr/>
          <p:nvPr/>
        </p:nvGrpSpPr>
        <p:grpSpPr>
          <a:xfrm>
            <a:off x="6789168" y="1684647"/>
            <a:ext cx="583817" cy="580314"/>
            <a:chOff x="3541011" y="3367320"/>
            <a:chExt cx="348257" cy="346188"/>
          </a:xfrm>
        </p:grpSpPr>
        <p:sp>
          <p:nvSpPr>
            <p:cNvPr id="498" name="Google Shape;498;p27">
              <a:extLst>
                <a:ext uri="{FF2B5EF4-FFF2-40B4-BE49-F238E27FC236}">
                  <a16:creationId xmlns:a16="http://schemas.microsoft.com/office/drawing/2014/main" id="{E45B846E-308A-C60C-532A-58FA86B1915F}"/>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a:extLst>
                <a:ext uri="{FF2B5EF4-FFF2-40B4-BE49-F238E27FC236}">
                  <a16:creationId xmlns:a16="http://schemas.microsoft.com/office/drawing/2014/main" id="{88F7697B-2091-CDF3-E406-6D7D4C7339E9}"/>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a:extLst>
                <a:ext uri="{FF2B5EF4-FFF2-40B4-BE49-F238E27FC236}">
                  <a16:creationId xmlns:a16="http://schemas.microsoft.com/office/drawing/2014/main" id="{BB74BB43-000F-30A0-8900-0DE3C8B769B0}"/>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a:extLst>
                <a:ext uri="{FF2B5EF4-FFF2-40B4-BE49-F238E27FC236}">
                  <a16:creationId xmlns:a16="http://schemas.microsoft.com/office/drawing/2014/main" id="{4EE14F1C-470D-17B6-606A-B16A9D1B1D36}"/>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271540"/>
      </p:ext>
    </p:extLst>
  </p:cSld>
  <p:clrMapOvr>
    <a:masterClrMapping/>
  </p:clrMapOvr>
  <p:transition spd="slow">
    <p:blind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a:extLst>
            <a:ext uri="{FF2B5EF4-FFF2-40B4-BE49-F238E27FC236}">
              <a16:creationId xmlns:a16="http://schemas.microsoft.com/office/drawing/2014/main" id="{D4F94269-5514-1173-5A7F-7D2836833AC1}"/>
            </a:ext>
          </a:extLst>
        </p:cNvPr>
        <p:cNvGrpSpPr/>
        <p:nvPr/>
      </p:nvGrpSpPr>
      <p:grpSpPr>
        <a:xfrm>
          <a:off x="0" y="0"/>
          <a:ext cx="0" cy="0"/>
          <a:chOff x="0" y="0"/>
          <a:chExt cx="0" cy="0"/>
        </a:xfrm>
      </p:grpSpPr>
      <p:sp>
        <p:nvSpPr>
          <p:cNvPr id="687" name="Google Shape;687;p32">
            <a:extLst>
              <a:ext uri="{FF2B5EF4-FFF2-40B4-BE49-F238E27FC236}">
                <a16:creationId xmlns:a16="http://schemas.microsoft.com/office/drawing/2014/main" id="{77F85820-5959-35D9-4678-59152120644B}"/>
              </a:ext>
            </a:extLst>
          </p:cNvPr>
          <p:cNvSpPr txBox="1">
            <a:spLocks noGrp="1"/>
          </p:cNvSpPr>
          <p:nvPr>
            <p:ph type="ctrTitle"/>
          </p:nvPr>
        </p:nvSpPr>
        <p:spPr>
          <a:xfrm>
            <a:off x="2276025" y="1992475"/>
            <a:ext cx="321637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FRONT END</a:t>
            </a:r>
            <a:endParaRPr dirty="0"/>
          </a:p>
        </p:txBody>
      </p:sp>
      <p:sp>
        <p:nvSpPr>
          <p:cNvPr id="689" name="Google Shape;689;p32">
            <a:extLst>
              <a:ext uri="{FF2B5EF4-FFF2-40B4-BE49-F238E27FC236}">
                <a16:creationId xmlns:a16="http://schemas.microsoft.com/office/drawing/2014/main" id="{9D676AF7-2379-2C41-53D0-10DB6638C81A}"/>
              </a:ext>
            </a:extLst>
          </p:cNvPr>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a:extLst>
              <a:ext uri="{FF2B5EF4-FFF2-40B4-BE49-F238E27FC236}">
                <a16:creationId xmlns:a16="http://schemas.microsoft.com/office/drawing/2014/main" id="{59E7B848-89BA-36D1-9179-0749F1867734}"/>
              </a:ext>
            </a:extLst>
          </p:cNvPr>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a:extLst>
              <a:ext uri="{FF2B5EF4-FFF2-40B4-BE49-F238E27FC236}">
                <a16:creationId xmlns:a16="http://schemas.microsoft.com/office/drawing/2014/main" id="{80A6C159-FAC5-5AAD-7F90-1AABB7BA5341}"/>
              </a:ext>
            </a:extLst>
          </p:cNvPr>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a:extLst>
              <a:ext uri="{FF2B5EF4-FFF2-40B4-BE49-F238E27FC236}">
                <a16:creationId xmlns:a16="http://schemas.microsoft.com/office/drawing/2014/main" id="{99997A54-BF59-1FB7-26F6-D0B326C01AD9}"/>
              </a:ext>
            </a:extLst>
          </p:cNvPr>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a:extLst>
              <a:ext uri="{FF2B5EF4-FFF2-40B4-BE49-F238E27FC236}">
                <a16:creationId xmlns:a16="http://schemas.microsoft.com/office/drawing/2014/main" id="{C2393F97-78F5-F047-01B0-A0C4555E10DA}"/>
              </a:ext>
            </a:extLst>
          </p:cNvPr>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667398227"/>
      </p:ext>
    </p:extLst>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0BDD8F73-F889-CB62-7299-061C060B851D}"/>
            </a:ext>
          </a:extLst>
        </p:cNvPr>
        <p:cNvGrpSpPr/>
        <p:nvPr/>
      </p:nvGrpSpPr>
      <p:grpSpPr>
        <a:xfrm>
          <a:off x="0" y="0"/>
          <a:ext cx="0" cy="0"/>
          <a:chOff x="0" y="0"/>
          <a:chExt cx="0" cy="0"/>
        </a:xfrm>
      </p:grpSpPr>
      <p:pic>
        <p:nvPicPr>
          <p:cNvPr id="698" name="Google Shape;698;p33">
            <a:hlinkClick r:id="rId3"/>
            <a:extLst>
              <a:ext uri="{FF2B5EF4-FFF2-40B4-BE49-F238E27FC236}">
                <a16:creationId xmlns:a16="http://schemas.microsoft.com/office/drawing/2014/main" id="{9A007EB4-6569-286C-84C3-FBF2D831D5B4}"/>
              </a:ext>
            </a:extLst>
          </p:cNvPr>
          <p:cNvPicPr preferRelativeResize="0"/>
          <p:nvPr/>
        </p:nvPicPr>
        <p:blipFill>
          <a:blip r:embed="rId4">
            <a:alphaModFix/>
          </a:blip>
          <a:stretch>
            <a:fillRect/>
          </a:stretch>
        </p:blipFill>
        <p:spPr>
          <a:xfrm>
            <a:off x="805432" y="1603200"/>
            <a:ext cx="3593593" cy="2268154"/>
          </a:xfrm>
          <a:prstGeom prst="rect">
            <a:avLst/>
          </a:prstGeom>
          <a:noFill/>
          <a:ln>
            <a:noFill/>
          </a:ln>
        </p:spPr>
      </p:pic>
      <p:sp>
        <p:nvSpPr>
          <p:cNvPr id="699" name="Google Shape;699;p33">
            <a:extLst>
              <a:ext uri="{FF2B5EF4-FFF2-40B4-BE49-F238E27FC236}">
                <a16:creationId xmlns:a16="http://schemas.microsoft.com/office/drawing/2014/main" id="{F74EF025-D611-45B5-3CC7-CB5E94C44A0F}"/>
              </a:ext>
            </a:extLst>
          </p:cNvPr>
          <p:cNvSpPr txBox="1">
            <a:spLocks noGrp="1"/>
          </p:cNvSpPr>
          <p:nvPr>
            <p:ph type="ctrTitle"/>
          </p:nvPr>
        </p:nvSpPr>
        <p:spPr>
          <a:xfrm>
            <a:off x="618825" y="411675"/>
            <a:ext cx="5932938" cy="577800"/>
          </a:xfrm>
          <a:prstGeom prst="rect">
            <a:avLst/>
          </a:prstGeom>
        </p:spPr>
        <p:txBody>
          <a:bodyPr spcFirstLastPara="1" wrap="square" lIns="91425" tIns="91425" rIns="91425" bIns="91425" anchor="b" anchorCtr="0">
            <a:noAutofit/>
          </a:bodyPr>
          <a:lstStyle/>
          <a:p>
            <a:r>
              <a:rPr lang="en-GB" b="1" dirty="0"/>
              <a:t>FLASK INTEGRATION</a:t>
            </a:r>
            <a:endParaRPr dirty="0">
              <a:solidFill>
                <a:schemeClr val="bg1"/>
              </a:solidFill>
            </a:endParaRPr>
          </a:p>
        </p:txBody>
      </p:sp>
      <p:sp>
        <p:nvSpPr>
          <p:cNvPr id="700" name="Google Shape;700;p33">
            <a:extLst>
              <a:ext uri="{FF2B5EF4-FFF2-40B4-BE49-F238E27FC236}">
                <a16:creationId xmlns:a16="http://schemas.microsoft.com/office/drawing/2014/main" id="{86596D08-AD7B-7A68-040B-6295EC6635AF}"/>
              </a:ext>
            </a:extLst>
          </p:cNvPr>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algn="ctr"/>
            <a:r>
              <a:rPr lang="en-GB" sz="1800" dirty="0"/>
              <a:t>Purpose of Flask</a:t>
            </a:r>
          </a:p>
        </p:txBody>
      </p:sp>
      <p:sp>
        <p:nvSpPr>
          <p:cNvPr id="702" name="Google Shape;702;p33">
            <a:extLst>
              <a:ext uri="{FF2B5EF4-FFF2-40B4-BE49-F238E27FC236}">
                <a16:creationId xmlns:a16="http://schemas.microsoft.com/office/drawing/2014/main" id="{BF15F34E-44E5-EAE2-1415-E19936897B07}"/>
              </a:ext>
            </a:extLst>
          </p:cNvPr>
          <p:cNvSpPr/>
          <p:nvPr/>
        </p:nvSpPr>
        <p:spPr>
          <a:xfrm>
            <a:off x="5439938" y="116580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a:extLst>
              <a:ext uri="{FF2B5EF4-FFF2-40B4-BE49-F238E27FC236}">
                <a16:creationId xmlns:a16="http://schemas.microsoft.com/office/drawing/2014/main" id="{98361B63-6FB5-3845-12A3-88F9F7A9DAA8}"/>
              </a:ext>
            </a:extLst>
          </p:cNvPr>
          <p:cNvSpPr txBox="1">
            <a:spLocks noGrp="1"/>
          </p:cNvSpPr>
          <p:nvPr>
            <p:ph type="ctrTitle" idx="4294967295"/>
          </p:nvPr>
        </p:nvSpPr>
        <p:spPr>
          <a:xfrm>
            <a:off x="6442464" y="2386196"/>
            <a:ext cx="2046215" cy="788804"/>
          </a:xfrm>
          <a:prstGeom prst="rect">
            <a:avLst/>
          </a:prstGeom>
        </p:spPr>
        <p:txBody>
          <a:bodyPr spcFirstLastPara="1" wrap="square" lIns="91425" tIns="91425" rIns="91425" bIns="91425" anchor="b" anchorCtr="0">
            <a:noAutofit/>
          </a:bodyPr>
          <a:lstStyle/>
          <a:p>
            <a:pPr algn="ctr"/>
            <a:r>
              <a:rPr lang="en-GB" sz="1800" dirty="0"/>
              <a:t>Web Application Flow</a:t>
            </a:r>
            <a:br>
              <a:rPr lang="en-GB" sz="1800" dirty="0"/>
            </a:br>
            <a:endParaRPr sz="1800" dirty="0"/>
          </a:p>
        </p:txBody>
      </p:sp>
      <p:sp>
        <p:nvSpPr>
          <p:cNvPr id="705" name="Google Shape;705;p33">
            <a:extLst>
              <a:ext uri="{FF2B5EF4-FFF2-40B4-BE49-F238E27FC236}">
                <a16:creationId xmlns:a16="http://schemas.microsoft.com/office/drawing/2014/main" id="{F3F56646-41BE-3B81-663C-F73487A70EEE}"/>
              </a:ext>
            </a:extLst>
          </p:cNvPr>
          <p:cNvSpPr/>
          <p:nvPr/>
        </p:nvSpPr>
        <p:spPr>
          <a:xfrm>
            <a:off x="7408972" y="195751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a:extLst>
              <a:ext uri="{FF2B5EF4-FFF2-40B4-BE49-F238E27FC236}">
                <a16:creationId xmlns:a16="http://schemas.microsoft.com/office/drawing/2014/main" id="{A283CE6B-7209-393C-3EAD-2E31A9BE65F5}"/>
              </a:ext>
            </a:extLst>
          </p:cNvPr>
          <p:cNvSpPr txBox="1">
            <a:spLocks noGrp="1"/>
          </p:cNvSpPr>
          <p:nvPr>
            <p:ph type="ctrTitle" idx="4294967295"/>
          </p:nvPr>
        </p:nvSpPr>
        <p:spPr>
          <a:xfrm>
            <a:off x="4792350" y="3447384"/>
            <a:ext cx="1451100" cy="285600"/>
          </a:xfrm>
          <a:prstGeom prst="rect">
            <a:avLst/>
          </a:prstGeom>
        </p:spPr>
        <p:txBody>
          <a:bodyPr spcFirstLastPara="1" wrap="square" lIns="91425" tIns="91425" rIns="91425" bIns="91425" anchor="b" anchorCtr="0">
            <a:noAutofit/>
          </a:bodyPr>
          <a:lstStyle/>
          <a:p>
            <a:pPr algn="ctr"/>
            <a:r>
              <a:rPr lang="en-GB" sz="1800" dirty="0"/>
              <a:t>Ease of Use</a:t>
            </a:r>
            <a:endParaRPr sz="1800" dirty="0"/>
          </a:p>
        </p:txBody>
      </p:sp>
      <p:sp>
        <p:nvSpPr>
          <p:cNvPr id="708" name="Google Shape;708;p33">
            <a:extLst>
              <a:ext uri="{FF2B5EF4-FFF2-40B4-BE49-F238E27FC236}">
                <a16:creationId xmlns:a16="http://schemas.microsoft.com/office/drawing/2014/main" id="{6C0BFCA6-750E-7E6A-F601-4631317AA69D}"/>
              </a:ext>
            </a:extLst>
          </p:cNvPr>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740862"/>
      </p:ext>
    </p:extLst>
  </p:cSld>
  <p:clrMapOvr>
    <a:masterClrMapping/>
  </p:clrMapOvr>
  <p:transition spd="slow">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945858" y="1288120"/>
            <a:ext cx="7252283"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CONCLUSION &amp;</a:t>
            </a:r>
            <a:br>
              <a:rPr lang="en" sz="3600" dirty="0"/>
            </a:br>
            <a:r>
              <a:rPr lang="en" sz="3600" dirty="0">
                <a:solidFill>
                  <a:schemeClr val="accent3"/>
                </a:solidFill>
              </a:rPr>
              <a:t>FUTURE RECOMMENDATIONS</a:t>
            </a:r>
            <a:endParaRPr sz="3600" dirty="0">
              <a:solidFill>
                <a:schemeClr val="accent3"/>
              </a:solidFill>
            </a:endParaRPr>
          </a:p>
        </p:txBody>
      </p:sp>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47"/>
          <p:cNvSpPr txBox="1">
            <a:spLocks noGrp="1"/>
          </p:cNvSpPr>
          <p:nvPr>
            <p:ph type="title"/>
          </p:nvPr>
        </p:nvSpPr>
        <p:spPr>
          <a:xfrm>
            <a:off x="2491470" y="2342628"/>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
        <p:nvSpPr>
          <p:cNvPr id="1357" name="Google Shape;1357;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47"/>
          <p:cNvGrpSpPr/>
          <p:nvPr/>
        </p:nvGrpSpPr>
        <p:grpSpPr>
          <a:xfrm>
            <a:off x="7981434" y="-1177061"/>
            <a:ext cx="203789" cy="1274754"/>
            <a:chOff x="2877432" y="975334"/>
            <a:chExt cx="188886" cy="1181531"/>
          </a:xfrm>
        </p:grpSpPr>
        <p:sp>
          <p:nvSpPr>
            <p:cNvPr id="1359" name="Google Shape;1359;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0431E8EC-7ED4-1447-0B2B-DE0D697D0EE8}"/>
              </a:ext>
            </a:extLst>
          </p:cNvPr>
          <p:cNvPicPr>
            <a:picLocks noChangeAspect="1"/>
          </p:cNvPicPr>
          <p:nvPr/>
        </p:nvPicPr>
        <p:blipFill>
          <a:blip r:embed="rId3"/>
          <a:stretch>
            <a:fillRect/>
          </a:stretch>
        </p:blipFill>
        <p:spPr>
          <a:xfrm>
            <a:off x="1426128" y="3464028"/>
            <a:ext cx="5146646" cy="1178578"/>
          </a:xfrm>
          <a:prstGeom prst="rect">
            <a:avLst/>
          </a:prstGeom>
        </p:spPr>
      </p:pic>
    </p:spTree>
  </p:cSld>
  <p:clrMapOvr>
    <a:masterClrMapping/>
  </p:clrMapOvr>
  <p:transition spd="slow">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276025" y="1992475"/>
            <a:ext cx="321637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ransition spd="slow">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ven Pro"/>
                <a:sym typeface="Maven Pro"/>
              </a:rPr>
              <a:t>Natasha Mathews</a:t>
            </a:r>
            <a:endParaRPr dirty="0">
              <a:latin typeface="Maven Pro"/>
              <a:sym typeface="Maven Pro"/>
            </a:endParaRPr>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A00136182</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a:buSzPts val="1000"/>
            </a:pPr>
            <a:r>
              <a:rPr lang="en" dirty="0">
                <a:latin typeface="Maven Pro"/>
                <a:sym typeface="Maven Pro"/>
              </a:rPr>
              <a:t>Yousuf Agha</a:t>
            </a:r>
            <a:endParaRPr dirty="0">
              <a:latin typeface="Maven Pro"/>
              <a:sym typeface="Maven Pro"/>
            </a:endParaRPr>
          </a:p>
        </p:txBody>
      </p:sp>
      <p:sp>
        <p:nvSpPr>
          <p:cNvPr id="474" name="Google Shape;474;p27"/>
          <p:cNvSpPr txBox="1">
            <a:spLocks noGrp="1"/>
          </p:cNvSpPr>
          <p:nvPr>
            <p:ph type="ctrTitle"/>
          </p:nvPr>
        </p:nvSpPr>
        <p:spPr>
          <a:xfrm>
            <a:off x="1223300" y="3396800"/>
            <a:ext cx="184647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aven Pro"/>
                <a:sym typeface="Maven Pro"/>
              </a:rPr>
              <a:t>Zhengmin Zhu</a:t>
            </a:r>
            <a:endParaRPr dirty="0">
              <a:latin typeface="Maven Pro"/>
              <a:sym typeface="Maven Pro"/>
            </a:endParaRPr>
          </a:p>
        </p:txBody>
      </p:sp>
      <p:sp>
        <p:nvSpPr>
          <p:cNvPr id="475" name="Google Shape;475;p27"/>
          <p:cNvSpPr txBox="1">
            <a:spLocks noGrp="1"/>
          </p:cNvSpPr>
          <p:nvPr>
            <p:ph type="subTitle" idx="2"/>
          </p:nvPr>
        </p:nvSpPr>
        <p:spPr>
          <a:xfrm>
            <a:off x="1223300" y="3829680"/>
            <a:ext cx="1755600" cy="4338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A00154491</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A00138948</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GROUP</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80429" y="252687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576660" y="281577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96773" y="1052422"/>
            <a:ext cx="4035438" cy="2870063"/>
          </a:xfrm>
          <a:prstGeom prst="rect">
            <a:avLst/>
          </a:prstGeom>
        </p:spPr>
        <p:txBody>
          <a:bodyPr spcFirstLastPara="1" wrap="square" lIns="91425" tIns="91425" rIns="91425" bIns="91425" anchor="t" anchorCtr="0">
            <a:noAutofit/>
          </a:bodyPr>
          <a:lstStyle/>
          <a:p>
            <a:pPr marL="0" indent="0">
              <a:buNone/>
            </a:pPr>
            <a:r>
              <a:rPr lang="en-US" dirty="0"/>
              <a:t>We aim to build a sophisticated Intelligent System that focuses on Natural Language Processing. This project will allow us to delve into the complexities of language understanding, sentiment analysis, and other NLP applications, sharpening our technical skills in this exciting field. </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GOAL</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3" y="1196026"/>
            <a:ext cx="168133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Negative Reviews</a:t>
            </a:r>
            <a:endParaRPr dirty="0"/>
          </a:p>
        </p:txBody>
      </p:sp>
      <p:sp>
        <p:nvSpPr>
          <p:cNvPr id="574" name="Google Shape;574;p29"/>
          <p:cNvSpPr txBox="1">
            <a:spLocks noGrp="1"/>
          </p:cNvSpPr>
          <p:nvPr>
            <p:ph type="ctrTitle" idx="2"/>
          </p:nvPr>
        </p:nvSpPr>
        <p:spPr>
          <a:xfrm>
            <a:off x="6934200" y="1196025"/>
            <a:ext cx="1253479"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Positive Reviews</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r>
              <a:rPr lang="en-GB" dirty="0"/>
              <a:t>Cost-Effective Model Design</a:t>
            </a:r>
          </a:p>
        </p:txBody>
      </p:sp>
      <p:sp>
        <p:nvSpPr>
          <p:cNvPr id="602" name="Google Shape;602;p30"/>
          <p:cNvSpPr txBox="1">
            <a:spLocks noGrp="1"/>
          </p:cNvSpPr>
          <p:nvPr>
            <p:ph type="ctrTitle" idx="4"/>
          </p:nvPr>
        </p:nvSpPr>
        <p:spPr>
          <a:xfrm>
            <a:off x="1218541" y="2829612"/>
            <a:ext cx="1881300" cy="644700"/>
          </a:xfrm>
          <a:prstGeom prst="rect">
            <a:avLst/>
          </a:prstGeom>
        </p:spPr>
        <p:txBody>
          <a:bodyPr spcFirstLastPara="1" wrap="square" lIns="91425" tIns="91425" rIns="91425" bIns="91425" anchor="b" anchorCtr="0">
            <a:noAutofit/>
          </a:bodyPr>
          <a:lstStyle/>
          <a:p>
            <a:r>
              <a:rPr lang="en-GB" dirty="0"/>
              <a:t>Team Collaboration</a:t>
            </a:r>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r>
              <a:rPr lang="en-GB" dirty="0"/>
              <a:t>Time Efficiency</a:t>
            </a:r>
            <a:endParaRPr dirty="0"/>
          </a:p>
        </p:txBody>
      </p:sp>
      <p:sp>
        <p:nvSpPr>
          <p:cNvPr id="605" name="Google Shape;605;p30"/>
          <p:cNvSpPr txBox="1">
            <a:spLocks noGrp="1"/>
          </p:cNvSpPr>
          <p:nvPr>
            <p:ph type="subTitle" idx="1"/>
          </p:nvPr>
        </p:nvSpPr>
        <p:spPr>
          <a:xfrm>
            <a:off x="-29029" y="1865495"/>
            <a:ext cx="3128870" cy="644700"/>
          </a:xfrm>
          <a:prstGeom prst="rect">
            <a:avLst/>
          </a:prstGeom>
        </p:spPr>
        <p:txBody>
          <a:bodyPr spcFirstLastPara="1" wrap="square" lIns="91425" tIns="91425" rIns="91425" bIns="91425" anchor="t" anchorCtr="0">
            <a:noAutofit/>
          </a:bodyPr>
          <a:lstStyle/>
          <a:p>
            <a:pPr algn="r"/>
            <a:r>
              <a:rPr lang="en-US" sz="1000" dirty="0"/>
              <a:t>Our data preprocessing pipeline was streamlined to </a:t>
            </a:r>
            <a:r>
              <a:rPr lang="en-GB" sz="1000" dirty="0"/>
              <a:t>minimise</a:t>
            </a:r>
            <a:r>
              <a:rPr lang="en-US" sz="1000" dirty="0"/>
              <a:t> delays, including using efficient libraries for </a:t>
            </a:r>
            <a:r>
              <a:rPr lang="en-US" sz="1000" dirty="0" err="1"/>
              <a:t>tokenisation</a:t>
            </a:r>
            <a:r>
              <a:rPr lang="en-US" sz="1000" dirty="0"/>
              <a:t> and </a:t>
            </a:r>
            <a:r>
              <a:rPr lang="en-US" sz="1000" dirty="0" err="1"/>
              <a:t>stopword</a:t>
            </a:r>
            <a:r>
              <a:rPr lang="en-US" sz="1000" dirty="0"/>
              <a:t> removal. This saved significant time in preparing the data for modelling.</a:t>
            </a:r>
          </a:p>
        </p:txBody>
      </p:sp>
      <p:sp>
        <p:nvSpPr>
          <p:cNvPr id="606" name="Google Shape;606;p30"/>
          <p:cNvSpPr txBox="1">
            <a:spLocks noGrp="1"/>
          </p:cNvSpPr>
          <p:nvPr>
            <p:ph type="subTitle" idx="3"/>
          </p:nvPr>
        </p:nvSpPr>
        <p:spPr>
          <a:xfrm>
            <a:off x="6054555" y="1862967"/>
            <a:ext cx="2871731" cy="826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We opted for a GRU-based architecture over other complex models to reduce computational resources while maintaining accuracy </a:t>
            </a:r>
          </a:p>
        </p:txBody>
      </p:sp>
      <p:sp>
        <p:nvSpPr>
          <p:cNvPr id="607" name="Google Shape;607;p30"/>
          <p:cNvSpPr txBox="1">
            <a:spLocks noGrp="1"/>
          </p:cNvSpPr>
          <p:nvPr>
            <p:ph type="subTitle" idx="5"/>
          </p:nvPr>
        </p:nvSpPr>
        <p:spPr>
          <a:xfrm>
            <a:off x="72671" y="3271106"/>
            <a:ext cx="3128870" cy="644700"/>
          </a:xfrm>
          <a:prstGeom prst="rect">
            <a:avLst/>
          </a:prstGeom>
        </p:spPr>
        <p:txBody>
          <a:bodyPr spcFirstLastPara="1" wrap="square" lIns="91425" tIns="91425" rIns="91425" bIns="91425" anchor="t" anchorCtr="0">
            <a:noAutofit/>
          </a:bodyPr>
          <a:lstStyle/>
          <a:p>
            <a:pPr algn="r"/>
            <a:r>
              <a:rPr lang="en-US" sz="1000" dirty="0"/>
              <a:t>Effective teamwork was key to tuning hyperparameters efficiently. We leveraged collective expertise to fine-tune parameters such as learning rates and dropout rates, which led to faster convergence and better model performance.</a:t>
            </a:r>
          </a:p>
        </p:txBody>
      </p:sp>
      <p:sp>
        <p:nvSpPr>
          <p:cNvPr id="608" name="Google Shape;608;p30"/>
          <p:cNvSpPr txBox="1">
            <a:spLocks noGrp="1"/>
          </p:cNvSpPr>
          <p:nvPr>
            <p:ph type="ctrTitle" idx="6"/>
          </p:nvPr>
        </p:nvSpPr>
        <p:spPr>
          <a:xfrm>
            <a:off x="6054555" y="2778806"/>
            <a:ext cx="2077074" cy="644700"/>
          </a:xfrm>
          <a:prstGeom prst="rect">
            <a:avLst/>
          </a:prstGeom>
        </p:spPr>
        <p:txBody>
          <a:bodyPr spcFirstLastPara="1" wrap="square" lIns="91425" tIns="91425" rIns="91425" bIns="91425" anchor="b" anchorCtr="0">
            <a:noAutofit/>
          </a:bodyPr>
          <a:lstStyle/>
          <a:p>
            <a:r>
              <a:rPr lang="en-GB" dirty="0"/>
              <a:t>Results-Oriented Deployment</a:t>
            </a:r>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06;p30">
            <a:extLst>
              <a:ext uri="{FF2B5EF4-FFF2-40B4-BE49-F238E27FC236}">
                <a16:creationId xmlns:a16="http://schemas.microsoft.com/office/drawing/2014/main" id="{85793037-CB83-AC3C-2E19-54B19DDC6027}"/>
              </a:ext>
            </a:extLst>
          </p:cNvPr>
          <p:cNvSpPr txBox="1">
            <a:spLocks/>
          </p:cNvSpPr>
          <p:nvPr/>
        </p:nvSpPr>
        <p:spPr>
          <a:xfrm>
            <a:off x="6054554" y="3271106"/>
            <a:ext cx="2871731" cy="826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000" dirty="0"/>
              <a:t>Our deployment via a Flask web app ensured that users could easily interact with the model. The focus being on delivering quick, accurate sentiment analysis results, providing real-time insights to users.</a:t>
            </a:r>
          </a:p>
          <a:p>
            <a:pPr marL="0" indent="0" algn="l"/>
            <a:endParaRPr lang="en-US" sz="1000" dirty="0"/>
          </a:p>
        </p:txBody>
      </p:sp>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a:extLst>
            <a:ext uri="{FF2B5EF4-FFF2-40B4-BE49-F238E27FC236}">
              <a16:creationId xmlns:a16="http://schemas.microsoft.com/office/drawing/2014/main" id="{0F772C2A-479E-7134-2D9E-871979F64FFD}"/>
            </a:ext>
          </a:extLst>
        </p:cNvPr>
        <p:cNvGrpSpPr/>
        <p:nvPr/>
      </p:nvGrpSpPr>
      <p:grpSpPr>
        <a:xfrm>
          <a:off x="0" y="0"/>
          <a:ext cx="0" cy="0"/>
          <a:chOff x="0" y="0"/>
          <a:chExt cx="0" cy="0"/>
        </a:xfrm>
      </p:grpSpPr>
      <p:sp>
        <p:nvSpPr>
          <p:cNvPr id="687" name="Google Shape;687;p32">
            <a:extLst>
              <a:ext uri="{FF2B5EF4-FFF2-40B4-BE49-F238E27FC236}">
                <a16:creationId xmlns:a16="http://schemas.microsoft.com/office/drawing/2014/main" id="{7CDC535B-D6A3-D595-F222-BFCABF52B9EE}"/>
              </a:ext>
            </a:extLst>
          </p:cNvPr>
          <p:cNvSpPr txBox="1">
            <a:spLocks noGrp="1"/>
          </p:cNvSpPr>
          <p:nvPr>
            <p:ph type="ctrTitle"/>
          </p:nvPr>
        </p:nvSpPr>
        <p:spPr>
          <a:xfrm>
            <a:off x="2276025" y="1992475"/>
            <a:ext cx="321637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a:t>
            </a:r>
            <a:endParaRPr dirty="0"/>
          </a:p>
        </p:txBody>
      </p:sp>
      <p:sp>
        <p:nvSpPr>
          <p:cNvPr id="689" name="Google Shape;689;p32">
            <a:extLst>
              <a:ext uri="{FF2B5EF4-FFF2-40B4-BE49-F238E27FC236}">
                <a16:creationId xmlns:a16="http://schemas.microsoft.com/office/drawing/2014/main" id="{2FE7C2B9-506E-E848-544D-6477A18511D5}"/>
              </a:ext>
            </a:extLst>
          </p:cNvPr>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a:extLst>
              <a:ext uri="{FF2B5EF4-FFF2-40B4-BE49-F238E27FC236}">
                <a16:creationId xmlns:a16="http://schemas.microsoft.com/office/drawing/2014/main" id="{A720B6AE-9FBD-0573-7460-0E8968024C16}"/>
              </a:ext>
            </a:extLst>
          </p:cNvPr>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a:extLst>
              <a:ext uri="{FF2B5EF4-FFF2-40B4-BE49-F238E27FC236}">
                <a16:creationId xmlns:a16="http://schemas.microsoft.com/office/drawing/2014/main" id="{D70C0144-48ED-B822-62C4-E8184330C107}"/>
              </a:ext>
            </a:extLst>
          </p:cNvPr>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a:extLst>
              <a:ext uri="{FF2B5EF4-FFF2-40B4-BE49-F238E27FC236}">
                <a16:creationId xmlns:a16="http://schemas.microsoft.com/office/drawing/2014/main" id="{BF8BA02D-C41B-7225-6AF8-F79791D01E47}"/>
              </a:ext>
            </a:extLst>
          </p:cNvPr>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a:extLst>
              <a:ext uri="{FF2B5EF4-FFF2-40B4-BE49-F238E27FC236}">
                <a16:creationId xmlns:a16="http://schemas.microsoft.com/office/drawing/2014/main" id="{081D6E89-4E28-627C-8BDC-EBC047795A6E}"/>
              </a:ext>
            </a:extLst>
          </p:cNvPr>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09963735"/>
      </p:ext>
    </p:extLst>
  </p:cSld>
  <p:clrMapOvr>
    <a:masterClrMapping/>
  </p:clrMapOvr>
  <p:transition spd="slow">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5" name="Google Shape;1085;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9" name="Google Shape;1089;p38"/>
          <p:cNvSpPr txBox="1">
            <a:spLocks noGrp="1"/>
          </p:cNvSpPr>
          <p:nvPr>
            <p:ph type="ctrTitle"/>
          </p:nvPr>
        </p:nvSpPr>
        <p:spPr>
          <a:xfrm>
            <a:off x="610438" y="41167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Overview</a:t>
            </a:r>
            <a:endParaRPr dirty="0"/>
          </a:p>
        </p:txBody>
      </p:sp>
      <p:cxnSp>
        <p:nvCxnSpPr>
          <p:cNvPr id="1090" name="Google Shape;1090;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1" name="Google Shape;1091;p38"/>
          <p:cNvGrpSpPr/>
          <p:nvPr/>
        </p:nvGrpSpPr>
        <p:grpSpPr>
          <a:xfrm>
            <a:off x="1372725" y="2731350"/>
            <a:ext cx="373500" cy="373500"/>
            <a:chOff x="1372725" y="1912500"/>
            <a:chExt cx="373500" cy="373500"/>
          </a:xfrm>
        </p:grpSpPr>
        <p:sp>
          <p:nvSpPr>
            <p:cNvPr id="1092" name="Google Shape;1092;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38"/>
          <p:cNvGrpSpPr/>
          <p:nvPr/>
        </p:nvGrpSpPr>
        <p:grpSpPr>
          <a:xfrm>
            <a:off x="3401092" y="2731350"/>
            <a:ext cx="373500" cy="373500"/>
            <a:chOff x="3212675" y="1912500"/>
            <a:chExt cx="373500" cy="373500"/>
          </a:xfrm>
        </p:grpSpPr>
        <p:sp>
          <p:nvSpPr>
            <p:cNvPr id="1095" name="Google Shape;1095;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38"/>
          <p:cNvGrpSpPr/>
          <p:nvPr/>
        </p:nvGrpSpPr>
        <p:grpSpPr>
          <a:xfrm>
            <a:off x="5429458" y="2731350"/>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7457825" y="2731350"/>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8"/>
          <p:cNvSpPr txBox="1">
            <a:spLocks noGrp="1"/>
          </p:cNvSpPr>
          <p:nvPr>
            <p:ph type="ctrTitle" idx="4294967295"/>
          </p:nvPr>
        </p:nvSpPr>
        <p:spPr>
          <a:xfrm>
            <a:off x="642834" y="3272517"/>
            <a:ext cx="1804196" cy="1048831"/>
          </a:xfrm>
          <a:prstGeom prst="rect">
            <a:avLst/>
          </a:prstGeom>
        </p:spPr>
        <p:txBody>
          <a:bodyPr spcFirstLastPara="1" wrap="square" lIns="91425" tIns="91425" rIns="91425" bIns="91425" anchor="ctr" anchorCtr="0">
            <a:noAutofit/>
          </a:bodyPr>
          <a:lstStyle/>
          <a:p>
            <a:pPr algn="ctr"/>
            <a:r>
              <a:rPr lang="en-GB" sz="2000" dirty="0">
                <a:solidFill>
                  <a:schemeClr val="accent2"/>
                </a:solidFill>
              </a:rPr>
              <a:t>Model Architecture</a:t>
            </a:r>
            <a:br>
              <a:rPr lang="en-GB" sz="2000" dirty="0">
                <a:solidFill>
                  <a:schemeClr val="accent2"/>
                </a:solidFill>
              </a:rPr>
            </a:br>
            <a:endParaRPr lang="en-GB" sz="2000" dirty="0">
              <a:solidFill>
                <a:schemeClr val="accent2"/>
              </a:solidFill>
            </a:endParaRPr>
          </a:p>
        </p:txBody>
      </p:sp>
      <p:sp>
        <p:nvSpPr>
          <p:cNvPr id="1112" name="Google Shape;1112;p38"/>
          <p:cNvSpPr txBox="1">
            <a:spLocks noGrp="1"/>
          </p:cNvSpPr>
          <p:nvPr>
            <p:ph type="ctrTitle" idx="4294967295"/>
          </p:nvPr>
        </p:nvSpPr>
        <p:spPr>
          <a:xfrm>
            <a:off x="2816500" y="2109614"/>
            <a:ext cx="1583850" cy="427800"/>
          </a:xfrm>
          <a:prstGeom prst="rect">
            <a:avLst/>
          </a:prstGeom>
        </p:spPr>
        <p:txBody>
          <a:bodyPr spcFirstLastPara="1" wrap="square" lIns="91425" tIns="91425" rIns="91425" bIns="91425" anchor="ctr" anchorCtr="0">
            <a:noAutofit/>
          </a:bodyPr>
          <a:lstStyle/>
          <a:p>
            <a:pPr algn="ctr"/>
            <a:r>
              <a:rPr lang="en-GB" sz="2000" dirty="0">
                <a:solidFill>
                  <a:schemeClr val="accent1"/>
                </a:solidFill>
              </a:rPr>
              <a:t>Why GRU?</a:t>
            </a:r>
          </a:p>
        </p:txBody>
      </p:sp>
      <p:sp>
        <p:nvSpPr>
          <p:cNvPr id="1113" name="Google Shape;1113;p38"/>
          <p:cNvSpPr txBox="1">
            <a:spLocks noGrp="1"/>
          </p:cNvSpPr>
          <p:nvPr>
            <p:ph type="ctrTitle" idx="4294967295"/>
          </p:nvPr>
        </p:nvSpPr>
        <p:spPr>
          <a:xfrm>
            <a:off x="4860999" y="3536120"/>
            <a:ext cx="1568991" cy="427800"/>
          </a:xfrm>
          <a:prstGeom prst="rect">
            <a:avLst/>
          </a:prstGeom>
        </p:spPr>
        <p:txBody>
          <a:bodyPr spcFirstLastPara="1" wrap="square" lIns="91425" tIns="91425" rIns="91425" bIns="91425" anchor="ctr" anchorCtr="0">
            <a:noAutofit/>
          </a:bodyPr>
          <a:lstStyle/>
          <a:p>
            <a:pPr algn="ctr"/>
            <a:r>
              <a:rPr lang="en-GB" sz="2000" dirty="0">
                <a:solidFill>
                  <a:schemeClr val="accent3"/>
                </a:solidFill>
              </a:rPr>
              <a:t>Pre-trained Embeddings</a:t>
            </a:r>
            <a:br>
              <a:rPr lang="en-GB" sz="2000" dirty="0">
                <a:solidFill>
                  <a:schemeClr val="accent3"/>
                </a:solidFill>
              </a:rPr>
            </a:br>
            <a:endParaRPr sz="2000" dirty="0">
              <a:solidFill>
                <a:schemeClr val="accent3"/>
              </a:solidFill>
            </a:endParaRPr>
          </a:p>
        </p:txBody>
      </p:sp>
      <p:sp>
        <p:nvSpPr>
          <p:cNvPr id="1114" name="Google Shape;1114;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algn="ctr"/>
            <a:r>
              <a:rPr lang="en-GB" sz="2000" dirty="0">
                <a:solidFill>
                  <a:schemeClr val="accent4"/>
                </a:solidFill>
              </a:rPr>
              <a:t>Model Goal</a:t>
            </a:r>
            <a:endParaRPr sz="2400" dirty="0">
              <a:solidFill>
                <a:schemeClr val="accent4"/>
              </a:solidFill>
            </a:endParaRPr>
          </a:p>
        </p:txBody>
      </p:sp>
    </p:spTree>
  </p:cSld>
  <p:clrMapOvr>
    <a:masterClrMapping/>
  </p:clrMapOvr>
  <p:transition spd="slow">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4">
          <a:extLst>
            <a:ext uri="{FF2B5EF4-FFF2-40B4-BE49-F238E27FC236}">
              <a16:creationId xmlns:a16="http://schemas.microsoft.com/office/drawing/2014/main" id="{81DFE749-1A43-4C17-3AE0-82D1AD75344A}"/>
            </a:ext>
          </a:extLst>
        </p:cNvPr>
        <p:cNvGrpSpPr/>
        <p:nvPr/>
      </p:nvGrpSpPr>
      <p:grpSpPr>
        <a:xfrm>
          <a:off x="0" y="0"/>
          <a:ext cx="0" cy="0"/>
          <a:chOff x="0" y="0"/>
          <a:chExt cx="0" cy="0"/>
        </a:xfrm>
      </p:grpSpPr>
      <p:sp>
        <p:nvSpPr>
          <p:cNvPr id="1089" name="Google Shape;1089;p38">
            <a:extLst>
              <a:ext uri="{FF2B5EF4-FFF2-40B4-BE49-F238E27FC236}">
                <a16:creationId xmlns:a16="http://schemas.microsoft.com/office/drawing/2014/main" id="{E3978577-A1C9-0790-9632-877F0B45B433}"/>
              </a:ext>
            </a:extLst>
          </p:cNvPr>
          <p:cNvSpPr txBox="1">
            <a:spLocks noGrp="1"/>
          </p:cNvSpPr>
          <p:nvPr>
            <p:ph type="ctrTitle"/>
          </p:nvPr>
        </p:nvSpPr>
        <p:spPr>
          <a:xfrm>
            <a:off x="610438" y="41167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Layers</a:t>
            </a:r>
            <a:endParaRPr dirty="0"/>
          </a:p>
        </p:txBody>
      </p:sp>
      <p:sp>
        <p:nvSpPr>
          <p:cNvPr id="2" name="TextBox 1">
            <a:extLst>
              <a:ext uri="{FF2B5EF4-FFF2-40B4-BE49-F238E27FC236}">
                <a16:creationId xmlns:a16="http://schemas.microsoft.com/office/drawing/2014/main" id="{9703ED63-D0DF-105B-56D0-3C2FC88641E0}"/>
              </a:ext>
            </a:extLst>
          </p:cNvPr>
          <p:cNvSpPr txBox="1"/>
          <p:nvPr/>
        </p:nvSpPr>
        <p:spPr>
          <a:xfrm flipH="1">
            <a:off x="3135237" y="1892137"/>
            <a:ext cx="2873525" cy="1631216"/>
          </a:xfrm>
          <a:prstGeom prst="rect">
            <a:avLst/>
          </a:prstGeom>
          <a:noFill/>
        </p:spPr>
        <p:txBody>
          <a:bodyPr wrap="square" rtlCol="0">
            <a:spAutoFit/>
          </a:bodyPr>
          <a:lstStyle/>
          <a:p>
            <a:pPr marL="342900" indent="-342900">
              <a:buClr>
                <a:schemeClr val="bg1"/>
              </a:buClr>
              <a:buFont typeface="+mj-lt"/>
              <a:buAutoNum type="arabicPeriod"/>
            </a:pPr>
            <a:r>
              <a:rPr lang="en-US" sz="2000" dirty="0">
                <a:solidFill>
                  <a:schemeClr val="bg1"/>
                </a:solidFill>
                <a:latin typeface="Maven Pro"/>
                <a:sym typeface="Maven Pro"/>
              </a:rPr>
              <a:t>Embedding Layer</a:t>
            </a:r>
          </a:p>
          <a:p>
            <a:pPr marL="342900" indent="-342900">
              <a:buClr>
                <a:schemeClr val="bg1"/>
              </a:buClr>
              <a:buFont typeface="+mj-lt"/>
              <a:buAutoNum type="arabicPeriod"/>
            </a:pPr>
            <a:r>
              <a:rPr lang="en-US" sz="2000" dirty="0">
                <a:solidFill>
                  <a:schemeClr val="bg1"/>
                </a:solidFill>
                <a:latin typeface="Maven Pro"/>
                <a:sym typeface="Maven Pro"/>
              </a:rPr>
              <a:t>GRU Layers</a:t>
            </a:r>
          </a:p>
          <a:p>
            <a:pPr marL="342900" indent="-342900">
              <a:buClr>
                <a:schemeClr val="bg1"/>
              </a:buClr>
              <a:buFont typeface="+mj-lt"/>
              <a:buAutoNum type="arabicPeriod"/>
            </a:pPr>
            <a:r>
              <a:rPr lang="en-US" sz="2000" dirty="0">
                <a:solidFill>
                  <a:schemeClr val="bg1"/>
                </a:solidFill>
                <a:latin typeface="Maven Pro"/>
                <a:sym typeface="Maven Pro"/>
              </a:rPr>
              <a:t>Dropout Layer</a:t>
            </a:r>
          </a:p>
          <a:p>
            <a:pPr marL="342900" indent="-342900">
              <a:buClr>
                <a:schemeClr val="bg1"/>
              </a:buClr>
              <a:buFont typeface="+mj-lt"/>
              <a:buAutoNum type="arabicPeriod"/>
            </a:pPr>
            <a:r>
              <a:rPr lang="en-US" sz="2000" dirty="0">
                <a:solidFill>
                  <a:schemeClr val="bg1"/>
                </a:solidFill>
                <a:latin typeface="Maven Pro"/>
                <a:sym typeface="Maven Pro"/>
              </a:rPr>
              <a:t>Batch Normalization</a:t>
            </a:r>
          </a:p>
          <a:p>
            <a:pPr marL="342900" indent="-342900">
              <a:buClr>
                <a:schemeClr val="bg1"/>
              </a:buClr>
              <a:buFont typeface="+mj-lt"/>
              <a:buAutoNum type="arabicPeriod"/>
            </a:pPr>
            <a:endParaRPr lang="en-GB" sz="2000" dirty="0">
              <a:solidFill>
                <a:schemeClr val="bg1"/>
              </a:solidFill>
            </a:endParaRPr>
          </a:p>
        </p:txBody>
      </p:sp>
    </p:spTree>
    <p:extLst>
      <p:ext uri="{BB962C8B-B14F-4D97-AF65-F5344CB8AC3E}">
        <p14:creationId xmlns:p14="http://schemas.microsoft.com/office/powerpoint/2010/main" val="2504121486"/>
      </p:ext>
    </p:extLst>
  </p:cSld>
  <p:clrMapOvr>
    <a:masterClrMapping/>
  </p:clrMapOvr>
  <p:transition spd="slow">
    <p:blinds/>
  </p:transition>
</p:sld>
</file>

<file path=ppt/theme/theme1.xml><?xml version="1.0" encoding="utf-8"?>
<a:theme xmlns:a="http://schemas.openxmlformats.org/drawingml/2006/main" name="Data Science Consulting by Slidesgo">
  <a:themeElements>
    <a:clrScheme name="Simple Light">
      <a:dk1>
        <a:srgbClr val="A71334"/>
      </a:dk1>
      <a:lt1>
        <a:srgbClr val="FFFFFF"/>
      </a:lt1>
      <a:dk2>
        <a:srgbClr val="3A030A"/>
      </a:dk2>
      <a:lt2>
        <a:srgbClr val="C4FFD8"/>
      </a:lt2>
      <a:accent1>
        <a:srgbClr val="35D87B"/>
      </a:accent1>
      <a:accent2>
        <a:srgbClr val="FA5780"/>
      </a:accent2>
      <a:accent3>
        <a:srgbClr val="00FFC6"/>
      </a:accent3>
      <a:accent4>
        <a:srgbClr val="24D553"/>
      </a:accent4>
      <a:accent5>
        <a:srgbClr val="E462BC"/>
      </a:accent5>
      <a:accent6>
        <a:srgbClr val="00FCA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1088</Words>
  <Application>Microsoft Office PowerPoint</Application>
  <PresentationFormat>On-screen Show (16:9)</PresentationFormat>
  <Paragraphs>89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Maven Pro</vt:lpstr>
      <vt:lpstr>Advent Pro SemiBold</vt:lpstr>
      <vt:lpstr>Fira Sans Extra Condensed Medium</vt:lpstr>
      <vt:lpstr>Share Tech</vt:lpstr>
      <vt:lpstr>Fira Sans Condensed Medium</vt:lpstr>
      <vt:lpstr>Arial</vt:lpstr>
      <vt:lpstr>Data Science Consulting by Slidesgo</vt:lpstr>
      <vt:lpstr>ISY503  Intelligent Systems</vt:lpstr>
      <vt:lpstr>Introduction</vt:lpstr>
      <vt:lpstr>Natasha Mathews</vt:lpstr>
      <vt:lpstr>OUR GOAL</vt:lpstr>
      <vt:lpstr>UNDERSTANDING THE PROBLEM</vt:lpstr>
      <vt:lpstr>OUR SOLUTION</vt:lpstr>
      <vt:lpstr>Model</vt:lpstr>
      <vt:lpstr>Model Overview</vt:lpstr>
      <vt:lpstr>Model Layers</vt:lpstr>
      <vt:lpstr>MODEL HYPERPARAMETERS</vt:lpstr>
      <vt:lpstr>RESEARCH TRAINING AND VALIDATION</vt:lpstr>
      <vt:lpstr>Model Performance</vt:lpstr>
      <vt:lpstr>FRONT END</vt:lpstr>
      <vt:lpstr>FLASK INTEGRATION</vt:lpstr>
      <vt:lpstr>CONCLUSION &amp; FUTURE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Yousuf Agha</dc:creator>
  <cp:lastModifiedBy>Yousuf Agha</cp:lastModifiedBy>
  <cp:revision>2</cp:revision>
  <dcterms:modified xsi:type="dcterms:W3CDTF">2024-12-04T10:04:40Z</dcterms:modified>
</cp:coreProperties>
</file>