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p:scale>
          <a:sx n="25" d="100"/>
          <a:sy n="25" d="100"/>
        </p:scale>
        <p:origin x="1728" y="-1378"/>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23274" y="-49533"/>
            <a:ext cx="32004000" cy="36360518"/>
            <a:chOff x="0" y="-419"/>
            <a:chExt cx="32004000" cy="3636051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6000" dirty="0"/>
            </a:p>
          </p:txBody>
        </p:sp>
        <p:sp>
          <p:nvSpPr>
            <p:cNvPr id="7" name="Rectangle 6">
              <a:extLst>
                <a:ext uri="{FF2B5EF4-FFF2-40B4-BE49-F238E27FC236}">
                  <a16:creationId xmlns:a16="http://schemas.microsoft.com/office/drawing/2014/main" id="{FA4C99A5-2D2A-0664-FDD2-FFD52F55F8C4}"/>
                </a:ext>
              </a:extLst>
            </p:cNvPr>
            <p:cNvSpPr/>
            <p:nvPr/>
          </p:nvSpPr>
          <p:spPr>
            <a:xfrm>
              <a:off x="0" y="-419"/>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6000" dirty="0"/>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6249068" y="513691"/>
              <a:ext cx="20431124" cy="205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r>
                <a:rPr lang="en-US" sz="9600" b="1" i="0" u="none" strike="noStrike" cap="none" dirty="0">
                  <a:solidFill>
                    <a:srgbClr val="007069"/>
                  </a:solidFill>
                  <a:latin typeface="Open Sans" panose="020B0606030504020204"/>
                </a:rPr>
                <a:t>SAFE GUARD SMART IOT HELMET  ACCESSORY</a:t>
              </a:r>
            </a:p>
            <a:p>
              <a:pPr algn="ctr" eaLnBrk="1" hangingPunct="1">
                <a:spcBef>
                  <a:spcPts val="0"/>
                </a:spcBef>
              </a:pPr>
              <a:endParaRPr lang="en-US" altLang="zh-CN" sz="6600"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689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60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49122" y="3923934"/>
              <a:ext cx="27241501" cy="689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6000" baseline="0" dirty="0">
                  <a:latin typeface="Poppins" panose="00000500000000000000" pitchFamily="2" charset="0"/>
                  <a:ea typeface="SimSun" pitchFamily="2" charset="-122"/>
                  <a:cs typeface="Poppins" panose="00000500000000000000" pitchFamily="2" charset="0"/>
                </a:rPr>
                <a:t>Supervisor : &lt;&lt; Dr. Subhashish Tiwari&gt;&gt;</a:t>
              </a:r>
            </a:p>
          </p:txBody>
        </p:sp>
        <p:sp>
          <p:nvSpPr>
            <p:cNvPr id="14" name="Rectangle: Rounded Corners 13">
              <a:extLst>
                <a:ext uri="{FF2B5EF4-FFF2-40B4-BE49-F238E27FC236}">
                  <a16:creationId xmlns:a16="http://schemas.microsoft.com/office/drawing/2014/main" id="{0F391B89-288B-55E3-59B4-96DD91436B8B}"/>
                </a:ext>
              </a:extLst>
            </p:cNvPr>
            <p:cNvSpPr/>
            <p:nvPr/>
          </p:nvSpPr>
          <p:spPr>
            <a:xfrm>
              <a:off x="159408" y="5134051"/>
              <a:ext cx="10391013" cy="14083711"/>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6000"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9710033"/>
              <a:ext cx="10391013" cy="1632972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6000"/>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41820" y="5134051"/>
              <a:ext cx="9857616" cy="17912606"/>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6000"/>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5045266"/>
              <a:ext cx="10515597" cy="9383831"/>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6000"/>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66193" y="28193260"/>
              <a:ext cx="20651949" cy="4529235"/>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6000" dirty="0"/>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792584" y="23463946"/>
              <a:ext cx="20878086" cy="432057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6000" dirty="0"/>
            </a:p>
          </p:txBody>
        </p:sp>
        <p:sp>
          <p:nvSpPr>
            <p:cNvPr id="21" name="TextBox 20">
              <a:extLst>
                <a:ext uri="{FF2B5EF4-FFF2-40B4-BE49-F238E27FC236}">
                  <a16:creationId xmlns:a16="http://schemas.microsoft.com/office/drawing/2014/main" id="{D759992F-D3CE-1ADE-F378-14B9B5E09BDA}"/>
                </a:ext>
              </a:extLst>
            </p:cNvPr>
            <p:cNvSpPr txBox="1"/>
            <p:nvPr/>
          </p:nvSpPr>
          <p:spPr>
            <a:xfrm>
              <a:off x="784599" y="5770055"/>
              <a:ext cx="3645550" cy="1015663"/>
            </a:xfrm>
            <a:prstGeom prst="rect">
              <a:avLst/>
            </a:prstGeom>
            <a:noFill/>
          </p:spPr>
          <p:txBody>
            <a:bodyPr wrap="square" rtlCol="0">
              <a:spAutoFit/>
            </a:bodyPr>
            <a:lstStyle/>
            <a:p>
              <a:r>
                <a:rPr lang="en-IN" sz="60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726047" y="20193493"/>
              <a:ext cx="5057795" cy="1015663"/>
            </a:xfrm>
            <a:prstGeom prst="rect">
              <a:avLst/>
            </a:prstGeom>
            <a:noFill/>
          </p:spPr>
          <p:txBody>
            <a:bodyPr wrap="none" rtlCol="0">
              <a:spAutoFit/>
            </a:bodyPr>
            <a:lstStyle/>
            <a:p>
              <a:r>
                <a:rPr lang="en-IN" sz="60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242155" y="5729888"/>
              <a:ext cx="3640740" cy="1015663"/>
            </a:xfrm>
            <a:prstGeom prst="rect">
              <a:avLst/>
            </a:prstGeom>
            <a:noFill/>
          </p:spPr>
          <p:txBody>
            <a:bodyPr wrap="none" rtlCol="0">
              <a:spAutoFit/>
            </a:bodyPr>
            <a:lstStyle/>
            <a:p>
              <a:r>
                <a:rPr lang="en-IN" sz="60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488398" y="5658822"/>
              <a:ext cx="3247867" cy="1015663"/>
            </a:xfrm>
            <a:prstGeom prst="rect">
              <a:avLst/>
            </a:prstGeom>
            <a:noFill/>
          </p:spPr>
          <p:txBody>
            <a:bodyPr wrap="square" rtlCol="0">
              <a:spAutoFit/>
            </a:bodyPr>
            <a:lstStyle/>
            <a:p>
              <a:r>
                <a:rPr lang="en-IN" sz="60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242155" y="23523230"/>
              <a:ext cx="8024954" cy="1015663"/>
            </a:xfrm>
            <a:prstGeom prst="rect">
              <a:avLst/>
            </a:prstGeom>
            <a:noFill/>
          </p:spPr>
          <p:txBody>
            <a:bodyPr wrap="none" rtlCol="0">
              <a:spAutoFit/>
            </a:bodyPr>
            <a:lstStyle/>
            <a:p>
              <a:r>
                <a:rPr lang="en-IN" sz="60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281366" y="28384639"/>
              <a:ext cx="7314823" cy="1015663"/>
            </a:xfrm>
            <a:prstGeom prst="rect">
              <a:avLst/>
            </a:prstGeom>
            <a:noFill/>
          </p:spPr>
          <p:txBody>
            <a:bodyPr wrap="none" rtlCol="0">
              <a:spAutoFit/>
            </a:bodyPr>
            <a:lstStyle/>
            <a:p>
              <a:r>
                <a:rPr lang="en-IN" sz="6000" b="1" dirty="0">
                  <a:latin typeface="Poppins" panose="00000500000000000000" pitchFamily="2" charset="0"/>
                  <a:cs typeface="Poppins" panose="00000500000000000000" pitchFamily="2" charset="0"/>
                </a:rPr>
                <a:t>Impact on Society</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528441" y="29351188"/>
            <a:ext cx="19609675" cy="3046988"/>
          </a:xfrm>
          <a:prstGeom prst="rect">
            <a:avLst/>
          </a:prstGeom>
          <a:noFill/>
        </p:spPr>
        <p:txBody>
          <a:bodyPr wrap="square" rtlCol="0">
            <a:spAutoFit/>
          </a:bodyPr>
          <a:lstStyle/>
          <a:p>
            <a:r>
              <a:rPr lang="en-GB" sz="3200" dirty="0"/>
              <a:t>Reduces Road Fatalities: Prevents major causes of motorcycle accidents—helmet negligence, drunk riding, and slow emergency response.  Encourages Safer Riding: Enforces responsible riding behaviours through real-time monitoring and automated interventions.  Faster Emergency Assistance: GPS &amp; GSM-based alerts ensure timely medical help, reducing accident fatality rates.  Cost-Effective &amp; Scalable: Since it’s an accessory rather than a new helmet, it is affordable and widely adoptable Promotes Technological Advancement: Encourages smart transport innovations for enhanced road safety globally. </a:t>
            </a:r>
            <a:endParaRPr lang="en-IN" sz="3200" dirty="0"/>
          </a:p>
        </p:txBody>
      </p:sp>
      <p:sp>
        <p:nvSpPr>
          <p:cNvPr id="35" name="TextBox 34">
            <a:extLst>
              <a:ext uri="{FF2B5EF4-FFF2-40B4-BE49-F238E27FC236}">
                <a16:creationId xmlns:a16="http://schemas.microsoft.com/office/drawing/2014/main" id="{0A972737-0112-D5F2-F6B2-E40D2CFCB1EA}"/>
              </a:ext>
            </a:extLst>
          </p:cNvPr>
          <p:cNvSpPr txBox="1"/>
          <p:nvPr/>
        </p:nvSpPr>
        <p:spPr>
          <a:xfrm>
            <a:off x="11528441" y="6951912"/>
            <a:ext cx="8301614" cy="15050274"/>
          </a:xfrm>
          <a:prstGeom prst="rect">
            <a:avLst/>
          </a:prstGeom>
          <a:noFill/>
        </p:spPr>
        <p:txBody>
          <a:bodyPr wrap="square" rtlCol="0">
            <a:spAutoFit/>
          </a:bodyPr>
          <a:lstStyle/>
          <a:p>
            <a:r>
              <a:rPr lang="en-IN" sz="3600" dirty="0"/>
              <a:t>I</a:t>
            </a:r>
            <a:r>
              <a:rPr lang="en-GB" sz="3600" dirty="0"/>
              <a:t>The development of this smart helmet accessory follows a structured approach:  </a:t>
            </a:r>
          </a:p>
          <a:p>
            <a:r>
              <a:rPr lang="en-GB" sz="3600" dirty="0"/>
              <a:t>1.Problem Identification:   Non-compliance with helmet usage laws.   Drink-and-drive cases leading to severe accidents.  Delayed response time after accidents due to lack of immediate alerts. </a:t>
            </a:r>
          </a:p>
          <a:p>
            <a:r>
              <a:rPr lang="en-GB" sz="3600" dirty="0"/>
              <a:t> 2. Hardware Integration:MQ-2 Alcohol Sensor: Detects alcohol levels in the rider’s breath and prevents ignition. IR Sensor: Ensures the helmet is worn before allowing the vehicle to start. MEMS Accelerometer: Detects falls and sudden impacts to identify accidents. GPS &amp; GSM Modules: Provides real-time location tracking and sends emergency alerts. Relay-Controlled Ignition Delay: Instead of instant ignition cut-off, a delay is introduced for safety. Buzzer &amp; LCD Display: Alerts the rider and displays status messages. </a:t>
            </a:r>
          </a:p>
          <a:p>
            <a:r>
              <a:rPr lang="en-GB" sz="3600" dirty="0"/>
              <a:t> 3. Implementation &amp; Testing : The accessory is attached to various helmet models to ensure compatibility.  Testing is conducted in different scenarios, including helmet-worn detection, alcohol consumption, and simulated accidents to validate system responsiveness. </a:t>
            </a:r>
            <a:endParaRPr lang="en-IN" sz="3600" dirty="0"/>
          </a:p>
        </p:txBody>
      </p:sp>
      <p:sp>
        <p:nvSpPr>
          <p:cNvPr id="36" name="TextBox 35">
            <a:extLst>
              <a:ext uri="{FF2B5EF4-FFF2-40B4-BE49-F238E27FC236}">
                <a16:creationId xmlns:a16="http://schemas.microsoft.com/office/drawing/2014/main" id="{298ED9DB-29F4-1396-3469-2884A260F26E}"/>
              </a:ext>
            </a:extLst>
          </p:cNvPr>
          <p:cNvSpPr txBox="1"/>
          <p:nvPr/>
        </p:nvSpPr>
        <p:spPr>
          <a:xfrm>
            <a:off x="21698050" y="6711653"/>
            <a:ext cx="8736543" cy="6001643"/>
          </a:xfrm>
          <a:prstGeom prst="rect">
            <a:avLst/>
          </a:prstGeom>
          <a:noFill/>
        </p:spPr>
        <p:txBody>
          <a:bodyPr wrap="square" rtlCol="0">
            <a:spAutoFit/>
          </a:bodyPr>
          <a:lstStyle/>
          <a:p>
            <a:r>
              <a:rPr lang="en-IN" sz="3200" dirty="0"/>
              <a:t>T</a:t>
            </a:r>
            <a:r>
              <a:rPr lang="en-GB" sz="3200" dirty="0"/>
              <a:t>he system successfully enforced helmet usage, allowing ignition only when the helmet was worn.  - The MQ-2 alcohol sensor accurately detected intoxication and prevented the vehicle from starting.  -Accident detection via the MEMS sensor was reliable, automatically triggering emergency notifications.  Ignition Delay Implementation: Instead of an abrupt shutoff, the motor *continued for a short delay before stopping, ensuring controlled deactivation for safety.  - GPS tracking and GSM alerts effectively reduced emergency response time, improving rider safety. </a:t>
            </a:r>
            <a:endParaRPr lang="en-IN" sz="3200" dirty="0"/>
          </a:p>
        </p:txBody>
      </p:sp>
      <p:sp>
        <p:nvSpPr>
          <p:cNvPr id="37" name="TextBox 36">
            <a:extLst>
              <a:ext uri="{FF2B5EF4-FFF2-40B4-BE49-F238E27FC236}">
                <a16:creationId xmlns:a16="http://schemas.microsoft.com/office/drawing/2014/main" id="{B412C119-3668-82FF-BE7B-25EECC898EC5}"/>
              </a:ext>
            </a:extLst>
          </p:cNvPr>
          <p:cNvSpPr txBox="1"/>
          <p:nvPr/>
        </p:nvSpPr>
        <p:spPr>
          <a:xfrm>
            <a:off x="986079" y="7076331"/>
            <a:ext cx="8828121" cy="10618291"/>
          </a:xfrm>
          <a:prstGeom prst="rect">
            <a:avLst/>
          </a:prstGeom>
          <a:noFill/>
        </p:spPr>
        <p:txBody>
          <a:bodyPr wrap="square" rtlCol="0">
            <a:spAutoFit/>
          </a:bodyPr>
          <a:lstStyle/>
          <a:p>
            <a:r>
              <a:rPr lang="en-GB" sz="3600" dirty="0"/>
              <a:t>The Safe Guard IoT-Based Smart Helmet Accessory is an advanced safety solution designed to enhance motorcycle rider protection by integrating seamlessly with existing helmets. This device ensures helmet compliance, detects alcohol consumption, monitors accidents, and enhances emergency response through IoT-based real-time monitoring. Equipped with an MQ-2 alcohol sensor, IR sensor, MEMS accelerometer, GPS, GSM module, and a relay-controlled ignition delay mechanism, the system prevents unsafe riding conditions. In case of accidents or intoxication, it triggers alerts, stops the vehicle after a brief delay, and shares the rider's location for timely assistance. With affordability, adaptability, and smart connectivity, this accessory offers a practical and scalable solution for road safety. </a:t>
            </a:r>
            <a:endParaRPr lang="en-IN" sz="3600" dirty="0"/>
          </a:p>
        </p:txBody>
      </p:sp>
      <p:sp>
        <p:nvSpPr>
          <p:cNvPr id="38" name="TextBox 37">
            <a:extLst>
              <a:ext uri="{FF2B5EF4-FFF2-40B4-BE49-F238E27FC236}">
                <a16:creationId xmlns:a16="http://schemas.microsoft.com/office/drawing/2014/main" id="{BBDE6B47-93C1-4A30-E741-DD059543FFBB}"/>
              </a:ext>
            </a:extLst>
          </p:cNvPr>
          <p:cNvSpPr txBox="1"/>
          <p:nvPr/>
        </p:nvSpPr>
        <p:spPr>
          <a:xfrm>
            <a:off x="814669" y="21704161"/>
            <a:ext cx="8850287" cy="7109639"/>
          </a:xfrm>
          <a:prstGeom prst="rect">
            <a:avLst/>
          </a:prstGeom>
          <a:noFill/>
        </p:spPr>
        <p:txBody>
          <a:bodyPr wrap="square" rtlCol="0">
            <a:spAutoFit/>
          </a:bodyPr>
          <a:lstStyle/>
          <a:p>
            <a:r>
              <a:rPr lang="en-GB" sz="3600" dirty="0"/>
              <a:t>Motorcycle accidents account for a significant portion of road fatalities, often caused by helmet non-compliance, drunk driving, and delayed emergency response. Traditional helmets provide only passive protection, lacking real-time intelligence to prevent accidents before they occur. By leveraging IoT and embedded systems, the Safe Guard accessory bridges this gap, making helmets smarter, more responsive, and life-saving without requiring a new helmet purchase. </a:t>
            </a:r>
          </a:p>
          <a:p>
            <a:r>
              <a:rPr lang="en-GB" sz="5500" b="1" dirty="0">
                <a:latin typeface="Arial Black" panose="020B0A04020102020204" pitchFamily="34" charset="0"/>
              </a:rPr>
              <a:t>ARCHITECTURE</a:t>
            </a:r>
            <a:endParaRPr lang="en-IN" sz="5500" b="1" dirty="0">
              <a:latin typeface="Arial Black" panose="020B0A04020102020204" pitchFamily="34" charset="0"/>
            </a:endParaRPr>
          </a:p>
        </p:txBody>
      </p:sp>
      <p:sp>
        <p:nvSpPr>
          <p:cNvPr id="10" name="TextBox 9">
            <a:extLst>
              <a:ext uri="{FF2B5EF4-FFF2-40B4-BE49-F238E27FC236}">
                <a16:creationId xmlns:a16="http://schemas.microsoft.com/office/drawing/2014/main" id="{68A829BF-150C-1E1A-F6A1-168F21475341}"/>
              </a:ext>
            </a:extLst>
          </p:cNvPr>
          <p:cNvSpPr txBox="1"/>
          <p:nvPr/>
        </p:nvSpPr>
        <p:spPr>
          <a:xfrm>
            <a:off x="2636725" y="2863660"/>
            <a:ext cx="26898600" cy="784830"/>
          </a:xfrm>
          <a:prstGeom prst="rect">
            <a:avLst/>
          </a:prstGeom>
          <a:noFill/>
        </p:spPr>
        <p:txBody>
          <a:bodyPr wrap="square">
            <a:spAutoFit/>
          </a:bodyPr>
          <a:lstStyle/>
          <a:p>
            <a:pPr marL="285750" marR="0" lvl="0" indent="-285750" algn="ctr" rtl="0">
              <a:lnSpc>
                <a:spcPct val="100000"/>
              </a:lnSpc>
              <a:spcBef>
                <a:spcPts val="0"/>
              </a:spcBef>
              <a:spcAft>
                <a:spcPts val="0"/>
              </a:spcAft>
              <a:buClr>
                <a:srgbClr val="000000"/>
              </a:buClr>
              <a:buSzPct val="100000"/>
              <a:buFont typeface="Arial" panose="020B0604020202020204"/>
              <a:buChar char="•"/>
            </a:pPr>
            <a:r>
              <a:rPr lang="en-US" sz="1800" dirty="0">
                <a:latin typeface="Poppins" panose="00000500000000000000" pitchFamily="2" charset="0"/>
                <a:cs typeface="Poppins" panose="00000500000000000000" pitchFamily="2" charset="0"/>
              </a:rPr>
              <a:t>[</a:t>
            </a:r>
            <a:r>
              <a:rPr lang="en-US" sz="4500" b="1" dirty="0">
                <a:latin typeface="Poppins" panose="00000500000000000000" pitchFamily="2" charset="0"/>
                <a:ea typeface="SimSun" pitchFamily="2" charset="-122"/>
                <a:cs typeface="Poppins" panose="00000500000000000000" pitchFamily="2" charset="0"/>
              </a:rPr>
              <a:t>Insert team members </a:t>
            </a:r>
            <a:r>
              <a:rPr lang="en-US" sz="3600" b="1" dirty="0">
                <a:latin typeface="Poppins" panose="00000500000000000000" pitchFamily="2" charset="0"/>
                <a:ea typeface="SimSun" pitchFamily="2" charset="-122"/>
                <a:cs typeface="Poppins" panose="00000500000000000000" pitchFamily="2" charset="0"/>
              </a:rPr>
              <a:t>name (</a:t>
            </a:r>
            <a:r>
              <a:rPr lang="en-US" sz="3600" i="0" u="none" strike="noStrike" cap="none" dirty="0">
                <a:solidFill>
                  <a:schemeClr val="dk1"/>
                </a:solidFill>
                <a:latin typeface="Montserrat-medium" panose="00000600000000000000"/>
              </a:rPr>
              <a:t>T Syed Yousuf Ali, K </a:t>
            </a:r>
            <a:r>
              <a:rPr lang="en-US" sz="3600" dirty="0" err="1">
                <a:solidFill>
                  <a:schemeClr val="dk1"/>
                </a:solidFill>
                <a:latin typeface="Montserrat-medium" panose="00000600000000000000"/>
              </a:rPr>
              <a:t>S</a:t>
            </a:r>
            <a:r>
              <a:rPr lang="en-US" sz="3600" i="0" u="none" strike="noStrike" cap="none" dirty="0" err="1">
                <a:solidFill>
                  <a:schemeClr val="dk1"/>
                </a:solidFill>
                <a:latin typeface="Montserrat-medium" panose="00000600000000000000"/>
              </a:rPr>
              <a:t>teev</a:t>
            </a:r>
            <a:r>
              <a:rPr lang="en-US" sz="3600" i="0" u="none" strike="noStrike" cap="none">
                <a:solidFill>
                  <a:schemeClr val="dk1"/>
                </a:solidFill>
                <a:latin typeface="Montserrat-medium" panose="00000600000000000000"/>
              </a:rPr>
              <a:t> S</a:t>
            </a:r>
            <a:r>
              <a:rPr lang="en-US" sz="3600">
                <a:solidFill>
                  <a:schemeClr val="dk1"/>
                </a:solidFill>
                <a:latin typeface="Montserrat-medium" panose="00000600000000000000"/>
              </a:rPr>
              <a:t>ushanth</a:t>
            </a:r>
            <a:r>
              <a:rPr lang="en-US" sz="3600" i="0" u="none" strike="noStrike" cap="none" dirty="0">
                <a:solidFill>
                  <a:schemeClr val="dk1"/>
                </a:solidFill>
                <a:latin typeface="Montserrat-medium" panose="00000600000000000000"/>
              </a:rPr>
              <a:t>, M Praveen Kumar</a:t>
            </a:r>
            <a:r>
              <a:rPr lang="en-US" sz="3600" b="1" dirty="0">
                <a:latin typeface="Poppins" panose="00000500000000000000" pitchFamily="2" charset="0"/>
                <a:ea typeface="SimSun" pitchFamily="2" charset="-122"/>
                <a:cs typeface="Poppins" panose="00000500000000000000" pitchFamily="2" charset="0"/>
              </a:rPr>
              <a:t>)</a:t>
            </a:r>
            <a:endParaRPr lang="en-IN" sz="3600" b="1" dirty="0">
              <a:latin typeface="Poppins" panose="00000500000000000000" pitchFamily="2" charset="0"/>
              <a:ea typeface="SimSun" pitchFamily="2" charset="-122"/>
              <a:cs typeface="Poppins" panose="00000500000000000000" pitchFamily="2" charset="0"/>
            </a:endParaRPr>
          </a:p>
        </p:txBody>
      </p:sp>
      <p:sp>
        <p:nvSpPr>
          <p:cNvPr id="4" name="Rectangle: Rounded Corners 3">
            <a:extLst>
              <a:ext uri="{FF2B5EF4-FFF2-40B4-BE49-F238E27FC236}">
                <a16:creationId xmlns:a16="http://schemas.microsoft.com/office/drawing/2014/main" id="{E05C3FB2-1855-4CF1-388D-5C6E150555AC}"/>
              </a:ext>
            </a:extLst>
          </p:cNvPr>
          <p:cNvSpPr/>
          <p:nvPr/>
        </p:nvSpPr>
        <p:spPr>
          <a:xfrm>
            <a:off x="21098035" y="14931865"/>
            <a:ext cx="10515597" cy="814401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308388" y="15363397"/>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11" name="TextBox 10">
            <a:extLst>
              <a:ext uri="{FF2B5EF4-FFF2-40B4-BE49-F238E27FC236}">
                <a16:creationId xmlns:a16="http://schemas.microsoft.com/office/drawing/2014/main" id="{AF3F89E9-01CC-2628-EE6A-C504790AD10C}"/>
              </a:ext>
            </a:extLst>
          </p:cNvPr>
          <p:cNvSpPr txBox="1"/>
          <p:nvPr/>
        </p:nvSpPr>
        <p:spPr>
          <a:xfrm>
            <a:off x="21590122" y="16450480"/>
            <a:ext cx="9202748" cy="6186309"/>
          </a:xfrm>
          <a:prstGeom prst="rect">
            <a:avLst/>
          </a:prstGeom>
          <a:noFill/>
        </p:spPr>
        <p:txBody>
          <a:bodyPr wrap="square" rtlCol="0">
            <a:spAutoFit/>
          </a:bodyPr>
          <a:lstStyle/>
          <a:p>
            <a:r>
              <a:rPr lang="en-GB" sz="3600" dirty="0"/>
              <a:t>The Safe Guard IoT-Based Smart Helmet Accessory provides a cost-effective and practical approach to enhancing rider safety without requiring the purchase of a new helmet. By integrating helmet compliance enforcement, alcohol detection, accident monitoring, and emergency alerts, the system reduces risks associated with unsafe riding behaviours. Its adaptability to existing helmets makes it an accessible and scalable solution for mass adoption. </a:t>
            </a:r>
            <a:endParaRPr lang="en-IN" sz="3600" dirty="0"/>
          </a:p>
        </p:txBody>
      </p:sp>
      <p:pic>
        <p:nvPicPr>
          <p:cNvPr id="40" name="Picture 39">
            <a:extLst>
              <a:ext uri="{FF2B5EF4-FFF2-40B4-BE49-F238E27FC236}">
                <a16:creationId xmlns:a16="http://schemas.microsoft.com/office/drawing/2014/main" id="{62B22832-CBC2-E34A-62BC-91F29AC8EB40}"/>
              </a:ext>
            </a:extLst>
          </p:cNvPr>
          <p:cNvPicPr>
            <a:picLocks noChangeAspect="1"/>
          </p:cNvPicPr>
          <p:nvPr/>
        </p:nvPicPr>
        <p:blipFill>
          <a:blip r:embed="rId2"/>
          <a:stretch>
            <a:fillRect/>
          </a:stretch>
        </p:blipFill>
        <p:spPr>
          <a:xfrm>
            <a:off x="23274" y="-240453"/>
            <a:ext cx="5538950" cy="3042162"/>
          </a:xfrm>
          <a:prstGeom prst="rect">
            <a:avLst/>
          </a:prstGeom>
        </p:spPr>
      </p:pic>
      <p:pic>
        <p:nvPicPr>
          <p:cNvPr id="5" name="Picture 4">
            <a:extLst>
              <a:ext uri="{FF2B5EF4-FFF2-40B4-BE49-F238E27FC236}">
                <a16:creationId xmlns:a16="http://schemas.microsoft.com/office/drawing/2014/main" id="{6BC36FE7-C19A-3B9B-5540-8BB91AE04D95}"/>
              </a:ext>
            </a:extLst>
          </p:cNvPr>
          <p:cNvPicPr>
            <a:picLocks noChangeAspect="1"/>
          </p:cNvPicPr>
          <p:nvPr/>
        </p:nvPicPr>
        <p:blipFill>
          <a:blip r:embed="rId3"/>
          <a:stretch>
            <a:fillRect/>
          </a:stretch>
        </p:blipFill>
        <p:spPr>
          <a:xfrm>
            <a:off x="26273476" y="-299640"/>
            <a:ext cx="5501547" cy="3345646"/>
          </a:xfrm>
          <a:prstGeom prst="rect">
            <a:avLst/>
          </a:prstGeom>
        </p:spPr>
      </p:pic>
      <p:sp>
        <p:nvSpPr>
          <p:cNvPr id="9" name="Rectangle: Rounded Corners 8">
            <a:extLst>
              <a:ext uri="{FF2B5EF4-FFF2-40B4-BE49-F238E27FC236}">
                <a16:creationId xmlns:a16="http://schemas.microsoft.com/office/drawing/2014/main" id="{D3DD19E9-B27A-C1B6-1366-75190C8E3FC9}"/>
              </a:ext>
            </a:extLst>
          </p:cNvPr>
          <p:cNvSpPr/>
          <p:nvPr/>
        </p:nvSpPr>
        <p:spPr>
          <a:xfrm>
            <a:off x="10842919" y="33082122"/>
            <a:ext cx="20983570" cy="2973388"/>
          </a:xfrm>
          <a:prstGeom prst="roundRect">
            <a:avLst>
              <a:gd name="adj" fmla="val 32521"/>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B7353B8-4ED1-FA4F-BE2B-828924DF71E8}"/>
              </a:ext>
            </a:extLst>
          </p:cNvPr>
          <p:cNvSpPr txBox="1"/>
          <p:nvPr/>
        </p:nvSpPr>
        <p:spPr>
          <a:xfrm>
            <a:off x="10585114" y="32732130"/>
            <a:ext cx="617188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To know more</a:t>
            </a:r>
          </a:p>
        </p:txBody>
      </p:sp>
      <p:sp>
        <p:nvSpPr>
          <p:cNvPr id="41" name="TextBox 40">
            <a:extLst>
              <a:ext uri="{FF2B5EF4-FFF2-40B4-BE49-F238E27FC236}">
                <a16:creationId xmlns:a16="http://schemas.microsoft.com/office/drawing/2014/main" id="{B32D3E79-306C-6867-B378-9F8A9F8FA380}"/>
              </a:ext>
            </a:extLst>
          </p:cNvPr>
          <p:cNvSpPr txBox="1"/>
          <p:nvPr/>
        </p:nvSpPr>
        <p:spPr>
          <a:xfrm>
            <a:off x="11218881" y="33245908"/>
            <a:ext cx="16315806" cy="3016210"/>
          </a:xfrm>
          <a:prstGeom prst="rect">
            <a:avLst/>
          </a:prstGeom>
          <a:noFill/>
        </p:spPr>
        <p:txBody>
          <a:bodyPr wrap="square" rtlCol="0">
            <a:spAutoFit/>
          </a:bodyPr>
          <a:lstStyle/>
          <a:p>
            <a:r>
              <a:rPr lang="en-IN" sz="5500" dirty="0"/>
              <a:t>GitHub </a:t>
            </a:r>
            <a:r>
              <a:rPr lang="en-IN" sz="4400" dirty="0"/>
              <a:t>:  </a:t>
            </a:r>
            <a:r>
              <a:rPr lang="en-IN" sz="4400" dirty="0" err="1"/>
              <a:t>link:https</a:t>
            </a:r>
            <a:r>
              <a:rPr lang="en-IN" sz="4400" dirty="0"/>
              <a:t>://github.com/yousufali102003/PROJ3999-A13</a:t>
            </a:r>
          </a:p>
          <a:p>
            <a:r>
              <a:rPr lang="en-IN" sz="5500" dirty="0"/>
              <a:t>Video link: </a:t>
            </a:r>
            <a:r>
              <a:rPr lang="en-IN" sz="4000" dirty="0"/>
              <a:t>https://drive.google.com/file/d/1oE5ei70bsziNlEjBpLAxYVy08PSxn5dg/view?usp=drive_link</a:t>
            </a:r>
          </a:p>
        </p:txBody>
      </p:sp>
      <p:sp>
        <p:nvSpPr>
          <p:cNvPr id="44" name="TextBox 43">
            <a:extLst>
              <a:ext uri="{FF2B5EF4-FFF2-40B4-BE49-F238E27FC236}">
                <a16:creationId xmlns:a16="http://schemas.microsoft.com/office/drawing/2014/main" id="{95EDF279-8B74-42C7-BC3F-5B17B692240D}"/>
              </a:ext>
            </a:extLst>
          </p:cNvPr>
          <p:cNvSpPr txBox="1"/>
          <p:nvPr/>
        </p:nvSpPr>
        <p:spPr>
          <a:xfrm>
            <a:off x="11496061" y="24532402"/>
            <a:ext cx="18360201" cy="2862322"/>
          </a:xfrm>
          <a:prstGeom prst="rect">
            <a:avLst/>
          </a:prstGeom>
          <a:noFill/>
        </p:spPr>
        <p:txBody>
          <a:bodyPr wrap="square">
            <a:spAutoFit/>
          </a:bodyPr>
          <a:lstStyle/>
          <a:p>
            <a:r>
              <a:rPr lang="en-IN" sz="3600" dirty="0"/>
              <a:t>To further improve rider safety and user experience, the system can be enhanced with:  Wireless Communication: Bluetooth/Wi-Fi integration between the helmet accessory and bike ignition for seamless control.  AI-Powered Voice Assistant: Enabling hands-free interaction for navigation, weather updates, and emergency support. Smart Airbag System: Deploying an airbag in case of a detected accident to reduce impact injuries. </a:t>
            </a:r>
          </a:p>
        </p:txBody>
      </p:sp>
      <p:pic>
        <p:nvPicPr>
          <p:cNvPr id="34" name="Picture 33">
            <a:extLst>
              <a:ext uri="{FF2B5EF4-FFF2-40B4-BE49-F238E27FC236}">
                <a16:creationId xmlns:a16="http://schemas.microsoft.com/office/drawing/2014/main" id="{E4ABFBC6-DC84-E0A3-DE51-158D01B1B99A}"/>
              </a:ext>
            </a:extLst>
          </p:cNvPr>
          <p:cNvPicPr>
            <a:picLocks noChangeAspect="1"/>
          </p:cNvPicPr>
          <p:nvPr/>
        </p:nvPicPr>
        <p:blipFill>
          <a:blip r:embed="rId4"/>
          <a:stretch>
            <a:fillRect/>
          </a:stretch>
        </p:blipFill>
        <p:spPr>
          <a:xfrm>
            <a:off x="27618226" y="33360945"/>
            <a:ext cx="3613014" cy="2479584"/>
          </a:xfrm>
          <a:prstGeom prst="rect">
            <a:avLst/>
          </a:prstGeom>
        </p:spPr>
      </p:pic>
      <p:pic>
        <p:nvPicPr>
          <p:cNvPr id="39" name="Picture 38">
            <a:extLst>
              <a:ext uri="{FF2B5EF4-FFF2-40B4-BE49-F238E27FC236}">
                <a16:creationId xmlns:a16="http://schemas.microsoft.com/office/drawing/2014/main" id="{73D1DE94-650B-4FF8-7B05-D98FA4573D91}"/>
              </a:ext>
            </a:extLst>
          </p:cNvPr>
          <p:cNvPicPr>
            <a:picLocks noChangeAspect="1"/>
          </p:cNvPicPr>
          <p:nvPr/>
        </p:nvPicPr>
        <p:blipFill>
          <a:blip r:embed="rId5"/>
          <a:stretch>
            <a:fillRect/>
          </a:stretch>
        </p:blipFill>
        <p:spPr>
          <a:xfrm>
            <a:off x="230196" y="28720052"/>
            <a:ext cx="9434760" cy="6325578"/>
          </a:xfrm>
          <a:prstGeom prst="rect">
            <a:avLst/>
          </a:prstGeom>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6699</TotalTime>
  <Words>798</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Arial Black</vt:lpstr>
      <vt:lpstr>Calibri</vt:lpstr>
      <vt:lpstr>Calibri Light</vt:lpstr>
      <vt:lpstr>Montserrat-medium</vt:lpstr>
      <vt:lpstr>Open Sans</vt:lpstr>
      <vt:lpstr>Poppins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mohammad</cp:lastModifiedBy>
  <cp:revision>204</cp:revision>
  <cp:lastPrinted>2013-08-04T02:58:23Z</cp:lastPrinted>
  <dcterms:created xsi:type="dcterms:W3CDTF">2011-10-21T15:46:33Z</dcterms:created>
  <dcterms:modified xsi:type="dcterms:W3CDTF">2025-03-25T07:19:11Z</dcterms:modified>
</cp:coreProperties>
</file>