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Lst>
  <p:sldSz cx="12192000" cy="6858000"/>
  <p:notesSz cx="6858000" cy="9144000"/>
  <p:embeddedFontLst>
    <p:embeddedFont>
      <p:font typeface="Fira Sans Extra Condensed Medium" panose="020B0604020202020204" charset="0"/>
      <p:regular r:id="rId19"/>
      <p:bold r:id="rId20"/>
      <p:italic r:id="rId21"/>
      <p:boldItalic r:id="rId22"/>
    </p:embeddedFont>
    <p:embeddedFont>
      <p:font typeface="Montserrat" panose="00000500000000000000" pitchFamily="2" charset="0"/>
      <p:regular r:id="rId23"/>
      <p:bold r:id="rId24"/>
      <p:boldItalic r:id="rId25"/>
    </p:embeddedFont>
    <p:embeddedFont>
      <p:font typeface="Montserrat Medium" panose="00000600000000000000" pitchFamily="2" charset="0"/>
      <p:regular r:id="rId26"/>
      <p:boldItalic r:id="rId27"/>
    </p:embeddedFont>
    <p:embeddedFont>
      <p:font typeface="Roboto" panose="02000000000000000000" pitchFamily="2" charset="0"/>
      <p:regular r:id="rId28"/>
    </p:embeddedFont>
    <p:embeddedFont>
      <p:font typeface="Verdana" panose="020B060403050404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1" name="Google Shape;9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1" name="Google Shape;30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1" name="Google Shape;31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 name="Google Shape;319;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6" name="Google Shape;32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0" name="Google Shape;340;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8" name="Google Shape;348;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8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5" name="Google Shape;355;p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fe2dfd95d3_0_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fe2dfd95d3_0_4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g2fe2dfd95d3_0_4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US"/>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7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9" name="Google Shape;119;p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7" name="Google Shape;15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6" name="Google Shape;17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fe2dfd95d3_0_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fe2dfd95d3_0_3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g2fe2dfd95d3_0_3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US"/>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4" name="Google Shape;29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Vertical Title and Text">
  <p:cSld name="1_Vertical Title and Text">
    <p:spTree>
      <p:nvGrpSpPr>
        <p:cNvPr id="1" name="Shape 24"/>
        <p:cNvGrpSpPr/>
        <p:nvPr/>
      </p:nvGrpSpPr>
      <p:grpSpPr>
        <a:xfrm>
          <a:off x="0" y="0"/>
          <a:ext cx="0" cy="0"/>
          <a:chOff x="0" y="0"/>
          <a:chExt cx="0" cy="0"/>
        </a:xfrm>
      </p:grpSpPr>
      <p:sp>
        <p:nvSpPr>
          <p:cNvPr id="25" name="Google Shape;25;p39"/>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
        <p:nvSpPr>
          <p:cNvPr id="26" name="Google Shape;26;p39"/>
          <p:cNvSpPr txBox="1">
            <a:spLocks noGrp="1"/>
          </p:cNvSpPr>
          <p:nvPr>
            <p:ph type="body" idx="1"/>
          </p:nvPr>
        </p:nvSpPr>
        <p:spPr>
          <a:xfrm>
            <a:off x="535709" y="832043"/>
            <a:ext cx="11111346" cy="5344920"/>
          </a:xfrm>
          <a:prstGeom prst="rect">
            <a:avLst/>
          </a:prstGeom>
          <a:noFill/>
          <a:ln>
            <a:noFill/>
          </a:ln>
        </p:spPr>
        <p:txBody>
          <a:bodyPr spcFirstLastPara="1" wrap="square" lIns="91425" tIns="45700" rIns="91425" bIns="45700" anchor="t" anchorCtr="0">
            <a:normAutofit/>
          </a:bodyPr>
          <a:lstStyle>
            <a:lvl1pPr marL="457200" marR="0" lvl="0" indent="-406400" algn="l">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7"/>
        <p:cNvGrpSpPr/>
        <p:nvPr/>
      </p:nvGrpSpPr>
      <p:grpSpPr>
        <a:xfrm>
          <a:off x="0" y="0"/>
          <a:ext cx="0" cy="0"/>
          <a:chOff x="0" y="0"/>
          <a:chExt cx="0" cy="0"/>
        </a:xfrm>
      </p:grpSpPr>
      <p:sp>
        <p:nvSpPr>
          <p:cNvPr id="78" name="Google Shape;78;p7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18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79" name="Google Shape;79;p7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7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7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74"/>
          <p:cNvSpPr txBox="1">
            <a:spLocks noGrp="1"/>
          </p:cNvSpPr>
          <p:nvPr>
            <p:ph type="sldNum" idx="12"/>
          </p:nvPr>
        </p:nvSpPr>
        <p:spPr>
          <a:xfrm>
            <a:off x="9448800" y="6476134"/>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3"/>
        <p:cNvGrpSpPr/>
        <p:nvPr/>
      </p:nvGrpSpPr>
      <p:grpSpPr>
        <a:xfrm>
          <a:off x="0" y="0"/>
          <a:ext cx="0" cy="0"/>
          <a:chOff x="0" y="0"/>
          <a:chExt cx="0" cy="0"/>
        </a:xfrm>
      </p:grpSpPr>
      <p:sp>
        <p:nvSpPr>
          <p:cNvPr id="84" name="Google Shape;84;p7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18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85" name="Google Shape;85;p7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7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7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75"/>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27"/>
        <p:cNvGrpSpPr/>
        <p:nvPr/>
      </p:nvGrpSpPr>
      <p:grpSpPr>
        <a:xfrm>
          <a:off x="0" y="0"/>
          <a:ext cx="0" cy="0"/>
          <a:chOff x="0" y="0"/>
          <a:chExt cx="0" cy="0"/>
        </a:xfrm>
      </p:grpSpPr>
      <p:sp>
        <p:nvSpPr>
          <p:cNvPr id="28" name="Google Shape;28;p41"/>
          <p:cNvSpPr>
            <a:spLocks noGrp="1"/>
          </p:cNvSpPr>
          <p:nvPr>
            <p:ph type="pic" idx="2"/>
          </p:nvPr>
        </p:nvSpPr>
        <p:spPr>
          <a:xfrm>
            <a:off x="1" y="0"/>
            <a:ext cx="12192000" cy="6858000"/>
          </a:xfrm>
          <a:prstGeom prst="rect">
            <a:avLst/>
          </a:prstGeom>
          <a:noFill/>
          <a:ln>
            <a:noFill/>
          </a:ln>
        </p:spPr>
      </p:sp>
      <p:sp>
        <p:nvSpPr>
          <p:cNvPr id="29" name="Google Shape;29;p41"/>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0"/>
        <p:cNvGrpSpPr/>
        <p:nvPr/>
      </p:nvGrpSpPr>
      <p:grpSpPr>
        <a:xfrm>
          <a:off x="0" y="0"/>
          <a:ext cx="0" cy="0"/>
          <a:chOff x="0" y="0"/>
          <a:chExt cx="0" cy="0"/>
        </a:xfrm>
      </p:grpSpPr>
      <p:sp>
        <p:nvSpPr>
          <p:cNvPr id="31" name="Google Shape;31;p6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marR="0" lvl="0" algn="ctr" rtl="0">
              <a:lnSpc>
                <a:spcPct val="90000"/>
              </a:lnSpc>
              <a:spcBef>
                <a:spcPts val="0"/>
              </a:spcBef>
              <a:spcAft>
                <a:spcPts val="0"/>
              </a:spcAft>
              <a:buClr>
                <a:schemeClr val="dk1"/>
              </a:buClr>
              <a:buSzPts val="6000"/>
              <a:buFont typeface="Calibri" panose="020F0502020204030204"/>
              <a:buNone/>
              <a:defRPr sz="60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32" name="Google Shape;32;p6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3" name="Google Shape;33;p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5"/>
          <p:cNvSpPr txBox="1">
            <a:spLocks noGrp="1"/>
          </p:cNvSpPr>
          <p:nvPr>
            <p:ph type="sldNum" idx="12"/>
          </p:nvPr>
        </p:nvSpPr>
        <p:spPr>
          <a:xfrm>
            <a:off x="9448800" y="651308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sp>
        <p:nvSpPr>
          <p:cNvPr id="37" name="Google Shape;37;p6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chemeClr val="dk1"/>
              </a:buClr>
              <a:buSzPts val="6000"/>
              <a:buFont typeface="Calibri" panose="020F0502020204030204"/>
              <a:buNone/>
              <a:defRPr sz="60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38" name="Google Shape;38;p6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9" name="Google Shape;39;p6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6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67"/>
          <p:cNvSpPr txBox="1">
            <a:spLocks noGrp="1"/>
          </p:cNvSpPr>
          <p:nvPr>
            <p:ph type="sldNum" idx="12"/>
          </p:nvPr>
        </p:nvSpPr>
        <p:spPr>
          <a:xfrm>
            <a:off x="9448800" y="648537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6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18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44" name="Google Shape;44;p6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6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68"/>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6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18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51" name="Google Shape;51;p6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6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6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6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6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6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69"/>
          <p:cNvSpPr txBox="1">
            <a:spLocks noGrp="1"/>
          </p:cNvSpPr>
          <p:nvPr>
            <p:ph type="sldNum" idx="12"/>
          </p:nvPr>
        </p:nvSpPr>
        <p:spPr>
          <a:xfrm>
            <a:off x="9448800" y="648537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7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18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60" name="Google Shape;60;p7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7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70"/>
          <p:cNvSpPr txBox="1">
            <a:spLocks noGrp="1"/>
          </p:cNvSpPr>
          <p:nvPr>
            <p:ph type="sldNum" idx="12"/>
          </p:nvPr>
        </p:nvSpPr>
        <p:spPr>
          <a:xfrm>
            <a:off x="9448800" y="645766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3"/>
        <p:cNvGrpSpPr/>
        <p:nvPr/>
      </p:nvGrpSpPr>
      <p:grpSpPr>
        <a:xfrm>
          <a:off x="0" y="0"/>
          <a:ext cx="0" cy="0"/>
          <a:chOff x="0" y="0"/>
          <a:chExt cx="0" cy="0"/>
        </a:xfrm>
      </p:grpSpPr>
      <p:sp>
        <p:nvSpPr>
          <p:cNvPr id="64" name="Google Shape;64;p7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chemeClr val="dk1"/>
              </a:buClr>
              <a:buSzPts val="3200"/>
              <a:buFont typeface="Calibri" panose="020F0502020204030204"/>
              <a:buNone/>
              <a:defRPr sz="32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65" name="Google Shape;65;p7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6" name="Google Shape;66;p7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7" name="Google Shape;67;p7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7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72"/>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0"/>
        <p:cNvGrpSpPr/>
        <p:nvPr/>
      </p:nvGrpSpPr>
      <p:grpSpPr>
        <a:xfrm>
          <a:off x="0" y="0"/>
          <a:ext cx="0" cy="0"/>
          <a:chOff x="0" y="0"/>
          <a:chExt cx="0" cy="0"/>
        </a:xfrm>
      </p:grpSpPr>
      <p:sp>
        <p:nvSpPr>
          <p:cNvPr id="71" name="Google Shape;71;p7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chemeClr val="dk1"/>
              </a:buClr>
              <a:buSzPts val="3200"/>
              <a:buFont typeface="Calibri" panose="020F0502020204030204"/>
              <a:buNone/>
              <a:defRPr sz="32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72" name="Google Shape;72;p73"/>
          <p:cNvSpPr>
            <a:spLocks noGrp="1"/>
          </p:cNvSpPr>
          <p:nvPr>
            <p:ph type="pic" idx="2"/>
          </p:nvPr>
        </p:nvSpPr>
        <p:spPr>
          <a:xfrm>
            <a:off x="5183188" y="987425"/>
            <a:ext cx="6172200" cy="4873625"/>
          </a:xfrm>
          <a:prstGeom prst="rect">
            <a:avLst/>
          </a:prstGeom>
          <a:noFill/>
          <a:ln>
            <a:noFill/>
          </a:ln>
        </p:spPr>
      </p:sp>
      <p:sp>
        <p:nvSpPr>
          <p:cNvPr id="73" name="Google Shape;73;p7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4" name="Google Shape;74;p7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7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73"/>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8"/>
          <p:cNvSpPr txBox="1">
            <a:spLocks noGrp="1"/>
          </p:cNvSpPr>
          <p:nvPr>
            <p:ph type="body" idx="1"/>
          </p:nvPr>
        </p:nvSpPr>
        <p:spPr>
          <a:xfrm>
            <a:off x="535709" y="832043"/>
            <a:ext cx="11111346" cy="534492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1" name="Google Shape;11;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2" name="Google Shape;12;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3" name="Google Shape;13;p38"/>
          <p:cNvSpPr txBox="1">
            <a:spLocks noGrp="1"/>
          </p:cNvSpPr>
          <p:nvPr>
            <p:ph type="sldNum" idx="12"/>
          </p:nvPr>
        </p:nvSpPr>
        <p:spPr>
          <a:xfrm>
            <a:off x="9349510" y="6457661"/>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pic>
        <p:nvPicPr>
          <p:cNvPr id="14" name="Google Shape;14;p38"/>
          <p:cNvPicPr preferRelativeResize="0"/>
          <p:nvPr/>
        </p:nvPicPr>
        <p:blipFill rotWithShape="1">
          <a:blip r:embed="rId13"/>
          <a:srcRect l="22326" t="32664" r="11835" b="35100"/>
          <a:stretch>
            <a:fillRect/>
          </a:stretch>
        </p:blipFill>
        <p:spPr>
          <a:xfrm>
            <a:off x="262467" y="258234"/>
            <a:ext cx="1504951" cy="423333"/>
          </a:xfrm>
          <a:prstGeom prst="rect">
            <a:avLst/>
          </a:prstGeom>
          <a:noFill/>
          <a:ln>
            <a:noFill/>
          </a:ln>
        </p:spPr>
      </p:pic>
      <p:grpSp>
        <p:nvGrpSpPr>
          <p:cNvPr id="15" name="Google Shape;15;p38"/>
          <p:cNvGrpSpPr/>
          <p:nvPr/>
        </p:nvGrpSpPr>
        <p:grpSpPr>
          <a:xfrm>
            <a:off x="11856720" y="140636"/>
            <a:ext cx="223520" cy="990718"/>
            <a:chOff x="11856720" y="140636"/>
            <a:chExt cx="223520" cy="990718"/>
          </a:xfrm>
        </p:grpSpPr>
        <p:grpSp>
          <p:nvGrpSpPr>
            <p:cNvPr id="16" name="Google Shape;16;p38"/>
            <p:cNvGrpSpPr/>
            <p:nvPr/>
          </p:nvGrpSpPr>
          <p:grpSpPr>
            <a:xfrm>
              <a:off x="11856720" y="660278"/>
              <a:ext cx="223520" cy="471076"/>
              <a:chOff x="9734551" y="3138055"/>
              <a:chExt cx="2457449" cy="1328450"/>
            </a:xfrm>
          </p:grpSpPr>
          <p:sp>
            <p:nvSpPr>
              <p:cNvPr id="17" name="Google Shape;17;p38"/>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panose="020B0604020202020204"/>
                  <a:buNone/>
                </a:pPr>
                <a:endParaRPr sz="135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8" name="Google Shape;18;p38"/>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panose="020B0604020202020204"/>
                  <a:buNone/>
                </a:pPr>
                <a:endParaRPr sz="135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grpSp>
          <p:nvGrpSpPr>
            <p:cNvPr id="19" name="Google Shape;19;p38"/>
            <p:cNvGrpSpPr/>
            <p:nvPr/>
          </p:nvGrpSpPr>
          <p:grpSpPr>
            <a:xfrm>
              <a:off x="11856720" y="140636"/>
              <a:ext cx="223520" cy="471076"/>
              <a:chOff x="9734551" y="3138055"/>
              <a:chExt cx="2457449" cy="1328450"/>
            </a:xfrm>
          </p:grpSpPr>
          <p:sp>
            <p:nvSpPr>
              <p:cNvPr id="20" name="Google Shape;20;p38"/>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panose="020B0604020202020204"/>
                  <a:buNone/>
                </a:pPr>
                <a:endParaRPr sz="135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1" name="Google Shape;21;p38"/>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panose="020B0604020202020204"/>
                  <a:buNone/>
                </a:pPr>
                <a:endParaRPr sz="135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grpSp>
      <p:pic>
        <p:nvPicPr>
          <p:cNvPr id="22" name="Google Shape;22;p38" descr="A logo with text overlay&#10;&#10;Description automatically generated"/>
          <p:cNvPicPr preferRelativeResize="0"/>
          <p:nvPr/>
        </p:nvPicPr>
        <p:blipFill rotWithShape="1">
          <a:blip r:embed="rId14"/>
          <a:srcRect l="37906" t="34096" r="9605" b="36394"/>
          <a:stretch>
            <a:fillRect/>
          </a:stretch>
        </p:blipFill>
        <p:spPr>
          <a:xfrm>
            <a:off x="11125200" y="11945"/>
            <a:ext cx="1066800" cy="599768"/>
          </a:xfrm>
          <a:prstGeom prst="rect">
            <a:avLst/>
          </a:prstGeom>
          <a:noFill/>
          <a:ln>
            <a:noFill/>
          </a:ln>
        </p:spPr>
      </p:pic>
      <p:sp>
        <p:nvSpPr>
          <p:cNvPr id="23" name="Google Shape;23;p38"/>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3" name="Google Shape;93;p1"/>
          <p:cNvPicPr preferRelativeResize="0"/>
          <p:nvPr/>
        </p:nvPicPr>
        <p:blipFill rotWithShape="1">
          <a:blip r:embed="rId3">
            <a:alphaModFix amt="20000"/>
          </a:blip>
          <a:srcRect l="1514" r="2310" b="19493"/>
          <a:stretch>
            <a:fillRect/>
          </a:stretch>
        </p:blipFill>
        <p:spPr>
          <a:xfrm>
            <a:off x="-1235" y="83609"/>
            <a:ext cx="12272788" cy="6858000"/>
          </a:xfrm>
          <a:prstGeom prst="rect">
            <a:avLst/>
          </a:prstGeom>
          <a:noFill/>
          <a:ln>
            <a:noFill/>
          </a:ln>
        </p:spPr>
      </p:pic>
      <p:sp>
        <p:nvSpPr>
          <p:cNvPr id="94" name="Google Shape;94;p1"/>
          <p:cNvSpPr txBox="1"/>
          <p:nvPr/>
        </p:nvSpPr>
        <p:spPr>
          <a:xfrm>
            <a:off x="2904067" y="3139018"/>
            <a:ext cx="6383867"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n-US" sz="3600" b="0" i="0" u="none" strike="noStrike" cap="none">
                <a:solidFill>
                  <a:srgbClr val="8C212C"/>
                </a:solidFill>
                <a:latin typeface="Arial" panose="020B0604020202020204"/>
                <a:ea typeface="Arial" panose="020B0604020202020204"/>
                <a:cs typeface="Arial" panose="020B0604020202020204"/>
                <a:sym typeface="Arial" panose="020B0604020202020204"/>
              </a:rPr>
              <a:t>GITAM UNIVERSITY</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95" name="Google Shape;95;p1"/>
          <p:cNvGrpSpPr/>
          <p:nvPr/>
        </p:nvGrpSpPr>
        <p:grpSpPr>
          <a:xfrm>
            <a:off x="0" y="3139018"/>
            <a:ext cx="12192000" cy="594783"/>
            <a:chOff x="0" y="3138055"/>
            <a:chExt cx="12192000" cy="595746"/>
          </a:xfrm>
        </p:grpSpPr>
        <p:sp>
          <p:nvSpPr>
            <p:cNvPr id="96" name="Google Shape;96;p1"/>
            <p:cNvSpPr/>
            <p:nvPr/>
          </p:nvSpPr>
          <p:spPr>
            <a:xfrm>
              <a:off x="0" y="3138055"/>
              <a:ext cx="2432051" cy="595746"/>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panose="020B0604020202020204"/>
                <a:buNone/>
              </a:pPr>
              <a:r>
                <a:rPr lang="en-US" sz="1350" b="0" i="0" u="none" strike="noStrike" cap="none">
                  <a:solidFill>
                    <a:schemeClr val="lt1"/>
                  </a:solidFill>
                  <a:latin typeface="Calibri" panose="020F0502020204030204"/>
                  <a:ea typeface="Calibri" panose="020F0502020204030204"/>
                  <a:cs typeface="Calibri" panose="020F0502020204030204"/>
                  <a:sym typeface="Calibri" panose="020F0502020204030204"/>
                </a:rPr>
                <a:t>AY 202</a:t>
              </a:r>
              <a:r>
                <a:rPr lang="en-US" sz="1350">
                  <a:solidFill>
                    <a:schemeClr val="lt1"/>
                  </a:solidFill>
                  <a:latin typeface="Calibri" panose="020F0502020204030204"/>
                  <a:ea typeface="Calibri" panose="020F0502020204030204"/>
                  <a:cs typeface="Calibri" panose="020F0502020204030204"/>
                  <a:sym typeface="Calibri" panose="020F0502020204030204"/>
                </a:rPr>
                <a:t>1</a:t>
              </a:r>
              <a:r>
                <a:rPr lang="en-US" sz="1350" b="0" i="0" u="none" strike="noStrike" cap="none">
                  <a:solidFill>
                    <a:schemeClr val="lt1"/>
                  </a:solidFill>
                  <a:latin typeface="Calibri" panose="020F0502020204030204"/>
                  <a:ea typeface="Calibri" panose="020F0502020204030204"/>
                  <a:cs typeface="Calibri" panose="020F0502020204030204"/>
                  <a:sym typeface="Calibri" panose="020F0502020204030204"/>
                </a:rPr>
                <a:t>-2</a:t>
              </a:r>
              <a:r>
                <a:rPr lang="en-US" sz="1350">
                  <a:solidFill>
                    <a:schemeClr val="lt1"/>
                  </a:solidFill>
                  <a:latin typeface="Calibri" panose="020F0502020204030204"/>
                  <a:ea typeface="Calibri" panose="020F0502020204030204"/>
                  <a:cs typeface="Calibri" panose="020F0502020204030204"/>
                  <a:sym typeface="Calibri" panose="020F0502020204030204"/>
                </a:rPr>
                <a:t>5</a:t>
              </a:r>
              <a:endParaRPr sz="135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97" name="Google Shape;97;p1"/>
            <p:cNvSpPr/>
            <p:nvPr/>
          </p:nvSpPr>
          <p:spPr>
            <a:xfrm>
              <a:off x="9734551" y="3138055"/>
              <a:ext cx="2457449" cy="595746"/>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panose="020B0604020202020204"/>
                <a:buNone/>
              </a:pPr>
              <a:r>
                <a:rPr lang="en-US" sz="1350" b="0" i="0" u="none" strike="noStrike" cap="none">
                  <a:solidFill>
                    <a:schemeClr val="lt1"/>
                  </a:solidFill>
                  <a:latin typeface="Calibri" panose="020F0502020204030204"/>
                  <a:ea typeface="Calibri" panose="020F0502020204030204"/>
                  <a:cs typeface="Calibri" panose="020F0502020204030204"/>
                  <a:sym typeface="Calibri" panose="020F0502020204030204"/>
                </a:rPr>
                <a:t>Major Project</a:t>
              </a:r>
            </a:p>
            <a:p>
              <a:pPr marL="0" marR="0" lvl="0" indent="0" algn="ctr" rtl="0">
                <a:lnSpc>
                  <a:spcPct val="100000"/>
                </a:lnSpc>
                <a:spcBef>
                  <a:spcPts val="0"/>
                </a:spcBef>
                <a:spcAft>
                  <a:spcPts val="0"/>
                </a:spcAft>
                <a:buClr>
                  <a:srgbClr val="000000"/>
                </a:buClr>
                <a:buSzPts val="1351"/>
                <a:buFont typeface="Arial" panose="020B0604020202020204"/>
                <a:buNone/>
              </a:pPr>
              <a:r>
                <a:rPr lang="en-US" sz="1350" b="0" i="0" u="none" strike="noStrike" cap="none">
                  <a:solidFill>
                    <a:schemeClr val="lt1"/>
                  </a:solidFill>
                  <a:latin typeface="Calibri" panose="020F0502020204030204"/>
                  <a:ea typeface="Calibri" panose="020F0502020204030204"/>
                  <a:cs typeface="Calibri" panose="020F0502020204030204"/>
                  <a:sym typeface="Calibri" panose="020F0502020204030204"/>
                </a:rPr>
                <a:t>Project ID: </a:t>
              </a:r>
              <a:endParaRPr sz="135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sp>
        <p:nvSpPr>
          <p:cNvPr id="98" name="Google Shape;98;p1"/>
          <p:cNvSpPr/>
          <p:nvPr/>
        </p:nvSpPr>
        <p:spPr>
          <a:xfrm>
            <a:off x="3060700" y="3797300"/>
            <a:ext cx="609600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7F7F7F"/>
                </a:solidFill>
                <a:latin typeface="Montserrat Medium"/>
                <a:ea typeface="Montserrat Medium"/>
                <a:cs typeface="Montserrat Medium"/>
                <a:sym typeface="Montserrat Medium"/>
              </a:rPr>
              <a:t>A University should be a place of light, of liberty, and of learning.</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9" name="Google Shape;99;p1"/>
          <p:cNvSpPr/>
          <p:nvPr/>
        </p:nvSpPr>
        <p:spPr>
          <a:xfrm>
            <a:off x="3060700" y="6148918"/>
            <a:ext cx="6096000"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0" i="0" u="none" strike="noStrike" cap="none">
                <a:solidFill>
                  <a:srgbClr val="7F7F7F"/>
                </a:solidFill>
                <a:latin typeface="Montserrat Medium"/>
                <a:ea typeface="Montserrat Medium"/>
                <a:cs typeface="Montserrat Medium"/>
                <a:sym typeface="Montserrat Medium"/>
              </a:rPr>
              <a:t>www.gitamedu.com</a:t>
            </a:r>
            <a:endParaRPr sz="1200" b="0" i="0" u="none" strike="noStrike" cap="none">
              <a:solidFill>
                <a:srgbClr val="7F7F7F"/>
              </a:solidFill>
              <a:latin typeface="Montserrat Medium"/>
              <a:ea typeface="Montserrat Medium"/>
              <a:cs typeface="Montserrat Medium"/>
              <a:sym typeface="Montserrat Medium"/>
            </a:endParaRPr>
          </a:p>
        </p:txBody>
      </p:sp>
      <p:grpSp>
        <p:nvGrpSpPr>
          <p:cNvPr id="100" name="Google Shape;100;p1"/>
          <p:cNvGrpSpPr/>
          <p:nvPr/>
        </p:nvGrpSpPr>
        <p:grpSpPr>
          <a:xfrm rot="2700000">
            <a:off x="5984712" y="5183993"/>
            <a:ext cx="231043" cy="225933"/>
            <a:chOff x="11087593" y="13905"/>
            <a:chExt cx="1085533" cy="1061509"/>
          </a:xfrm>
        </p:grpSpPr>
        <p:sp>
          <p:nvSpPr>
            <p:cNvPr id="101" name="Google Shape;101;p1"/>
            <p:cNvSpPr/>
            <p:nvPr/>
          </p:nvSpPr>
          <p:spPr>
            <a:xfrm>
              <a:off x="11087593" y="548342"/>
              <a:ext cx="537028" cy="527072"/>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panose="020B0604020202020204"/>
                <a:buNone/>
              </a:pPr>
              <a:endParaRPr sz="135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2" name="Google Shape;102;p1"/>
            <p:cNvSpPr/>
            <p:nvPr/>
          </p:nvSpPr>
          <p:spPr>
            <a:xfrm>
              <a:off x="11636098" y="13905"/>
              <a:ext cx="537028" cy="527079"/>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panose="020B0604020202020204"/>
                <a:buNone/>
              </a:pPr>
              <a:endParaRPr sz="135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pic>
        <p:nvPicPr>
          <p:cNvPr id="103" name="Google Shape;103;p1"/>
          <p:cNvPicPr preferRelativeResize="0"/>
          <p:nvPr/>
        </p:nvPicPr>
        <p:blipFill rotWithShape="1">
          <a:blip r:embed="rId4"/>
          <a:srcRect l="22328" t="32664" r="61002" b="35100"/>
          <a:stretch>
            <a:fillRect/>
          </a:stretch>
        </p:blipFill>
        <p:spPr>
          <a:xfrm>
            <a:off x="5367867" y="1325034"/>
            <a:ext cx="1534584" cy="1699684"/>
          </a:xfrm>
          <a:prstGeom prst="rect">
            <a:avLst/>
          </a:prstGeom>
          <a:noFill/>
          <a:ln>
            <a:noFill/>
          </a:ln>
        </p:spPr>
      </p:pic>
      <p:sp>
        <p:nvSpPr>
          <p:cNvPr id="104" name="Google Shape;104;p1"/>
          <p:cNvSpPr/>
          <p:nvPr/>
        </p:nvSpPr>
        <p:spPr>
          <a:xfrm>
            <a:off x="2904067" y="4430594"/>
            <a:ext cx="60960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dk1"/>
                </a:solidFill>
                <a:latin typeface="Montserrat Medium"/>
                <a:ea typeface="Montserrat Medium"/>
                <a:cs typeface="Montserrat Medium"/>
                <a:sym typeface="Montserrat Medium"/>
              </a:rPr>
              <a:t>Department of Electrical Electronics and Communication Engineering</a:t>
            </a:r>
            <a:endParaRPr sz="18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05" name="Google Shape;105;p1"/>
          <p:cNvSpPr/>
          <p:nvPr/>
        </p:nvSpPr>
        <p:spPr>
          <a:xfrm>
            <a:off x="9156700" y="5791918"/>
            <a:ext cx="2926946"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06" name="Google Shape;106;p1"/>
          <p:cNvSpPr/>
          <p:nvPr/>
        </p:nvSpPr>
        <p:spPr>
          <a:xfrm>
            <a:off x="3528300" y="413675"/>
            <a:ext cx="4274100" cy="4869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1">
                <a:latin typeface="Times New Roman" panose="02020603050405020304"/>
                <a:ea typeface="Times New Roman" panose="02020603050405020304"/>
                <a:cs typeface="Times New Roman" panose="02020603050405020304"/>
                <a:sym typeface="Times New Roman" panose="02020603050405020304"/>
              </a:rPr>
              <a:t>IoT-Powered Smart Helmet(</a:t>
            </a:r>
            <a:r>
              <a:rPr lang="en-US" sz="1800" b="1">
                <a:solidFill>
                  <a:schemeClr val="dk1"/>
                </a:solidFill>
                <a:latin typeface="Times New Roman" panose="02020603050405020304"/>
                <a:ea typeface="Times New Roman" panose="02020603050405020304"/>
                <a:cs typeface="Times New Roman" panose="02020603050405020304"/>
                <a:sym typeface="Times New Roman" panose="02020603050405020304"/>
              </a:rPr>
              <a:t>SafeRide)</a:t>
            </a:r>
            <a:endParaRPr sz="1800" b="1" i="0" u="none" strike="noStrike" cap="none">
              <a:solidFill>
                <a:schemeClr val="dk1"/>
              </a:solidFill>
              <a:latin typeface="Montserrat"/>
              <a:ea typeface="Montserrat"/>
              <a:cs typeface="Montserrat"/>
              <a:sym typeface="Montserrat"/>
            </a:endParaRPr>
          </a:p>
        </p:txBody>
      </p:sp>
      <p:sp>
        <p:nvSpPr>
          <p:cNvPr id="107" name="Google Shape;107;p1"/>
          <p:cNvSpPr/>
          <p:nvPr/>
        </p:nvSpPr>
        <p:spPr>
          <a:xfrm>
            <a:off x="94985" y="5253341"/>
            <a:ext cx="2926800" cy="1385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chemeClr val="dk1"/>
                </a:solidFill>
                <a:latin typeface="Montserrat Medium"/>
                <a:ea typeface="Montserrat Medium"/>
                <a:cs typeface="Montserrat Medium"/>
                <a:sym typeface="Montserrat Medium"/>
              </a:rPr>
              <a:t>Project Team: </a:t>
            </a:r>
            <a:endParaRPr b="1">
              <a:solidFill>
                <a:schemeClr val="dk1"/>
              </a:solidFill>
              <a:latin typeface="Montserrat Medium"/>
              <a:ea typeface="Montserrat Medium"/>
              <a:cs typeface="Montserrat Medium"/>
              <a:sym typeface="Montserrat Medium"/>
            </a:endParaRPr>
          </a:p>
          <a:p>
            <a:pPr marL="0" marR="0" lvl="0" indent="0" algn="l" rtl="0">
              <a:lnSpc>
                <a:spcPct val="100000"/>
              </a:lnSpc>
              <a:spcBef>
                <a:spcPts val="0"/>
              </a:spcBef>
              <a:spcAft>
                <a:spcPts val="0"/>
              </a:spcAft>
              <a:buClr>
                <a:srgbClr val="000000"/>
              </a:buClr>
              <a:buSzPts val="1400"/>
              <a:buFont typeface="Arial" panose="020B0604020202020204"/>
              <a:buNone/>
            </a:pPr>
            <a:endParaRPr b="1">
              <a:solidFill>
                <a:schemeClr val="dk1"/>
              </a:solidFill>
              <a:latin typeface="Montserrat Medium"/>
              <a:ea typeface="Montserrat Medium"/>
              <a:cs typeface="Montserrat Medium"/>
              <a:sym typeface="Montserrat Medium"/>
            </a:endParaRPr>
          </a:p>
          <a:p>
            <a:pPr marL="457200" marR="0" lvl="0" indent="-317500" algn="l" rtl="0">
              <a:lnSpc>
                <a:spcPct val="100000"/>
              </a:lnSpc>
              <a:spcBef>
                <a:spcPts val="0"/>
              </a:spcBef>
              <a:spcAft>
                <a:spcPts val="0"/>
              </a:spcAft>
              <a:buClr>
                <a:schemeClr val="dk1"/>
              </a:buClr>
              <a:buSzPts val="1400"/>
              <a:buFont typeface="Montserrat Medium"/>
              <a:buChar char="•"/>
            </a:pPr>
            <a:r>
              <a:rPr lang="en-US" b="1">
                <a:solidFill>
                  <a:schemeClr val="dk1"/>
                </a:solidFill>
                <a:latin typeface="Montserrat Medium"/>
                <a:ea typeface="Montserrat Medium"/>
                <a:cs typeface="Montserrat Medium"/>
                <a:sym typeface="Montserrat Medium"/>
              </a:rPr>
              <a:t>K STEEV SUSHANTH</a:t>
            </a:r>
            <a:endParaRPr b="1">
              <a:solidFill>
                <a:schemeClr val="dk1"/>
              </a:solidFill>
              <a:latin typeface="Montserrat Medium"/>
              <a:ea typeface="Montserrat Medium"/>
              <a:cs typeface="Montserrat Medium"/>
              <a:sym typeface="Montserrat Medium"/>
            </a:endParaRPr>
          </a:p>
          <a:p>
            <a:pPr marL="457200" lvl="0" indent="-317500" algn="l" rtl="0">
              <a:spcBef>
                <a:spcPts val="0"/>
              </a:spcBef>
              <a:spcAft>
                <a:spcPts val="0"/>
              </a:spcAft>
              <a:buClr>
                <a:schemeClr val="dk1"/>
              </a:buClr>
              <a:buSzPts val="1400"/>
              <a:buFont typeface="Montserrat Medium"/>
              <a:buChar char="•"/>
            </a:pPr>
            <a:r>
              <a:rPr lang="en-US" b="1">
                <a:solidFill>
                  <a:schemeClr val="dk1"/>
                </a:solidFill>
                <a:latin typeface="Montserrat Medium"/>
                <a:ea typeface="Montserrat Medium"/>
                <a:cs typeface="Montserrat Medium"/>
                <a:sym typeface="Montserrat Medium"/>
              </a:rPr>
              <a:t>T.S.YOUSUF ALI</a:t>
            </a:r>
            <a:endParaRPr sz="1400" b="1"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457200" marR="0" lvl="0" indent="-317500" algn="l" rtl="0">
              <a:lnSpc>
                <a:spcPct val="100000"/>
              </a:lnSpc>
              <a:spcBef>
                <a:spcPts val="0"/>
              </a:spcBef>
              <a:spcAft>
                <a:spcPts val="0"/>
              </a:spcAft>
              <a:buClr>
                <a:schemeClr val="dk1"/>
              </a:buClr>
              <a:buSzPts val="1400"/>
              <a:buFont typeface="Montserrat Medium"/>
              <a:buChar char="•"/>
            </a:pPr>
            <a:r>
              <a:rPr lang="en-US" b="1">
                <a:solidFill>
                  <a:schemeClr val="dk1"/>
                </a:solidFill>
                <a:latin typeface="Montserrat Medium"/>
                <a:ea typeface="Montserrat Medium"/>
                <a:cs typeface="Montserrat Medium"/>
                <a:sym typeface="Montserrat Medium"/>
              </a:rPr>
              <a:t>M.PRAVEEN KUMAR</a:t>
            </a:r>
            <a:endParaRPr sz="1400" b="1" i="0" u="none" strike="noStrike" cap="none">
              <a:solidFill>
                <a:schemeClr val="dk1"/>
              </a:solidFill>
              <a:latin typeface="Montserrat Medium"/>
              <a:ea typeface="Montserrat Medium"/>
              <a:cs typeface="Montserrat Medium"/>
              <a:sym typeface="Montserrat Medium"/>
            </a:endParaRPr>
          </a:p>
          <a:p>
            <a:pPr marL="285750" marR="0" lvl="0" indent="-285750" algn="ctr" rtl="0">
              <a:lnSpc>
                <a:spcPct val="100000"/>
              </a:lnSpc>
              <a:spcBef>
                <a:spcPts val="0"/>
              </a:spcBef>
              <a:spcAft>
                <a:spcPts val="0"/>
              </a:spcAft>
              <a:buClr>
                <a:srgbClr val="000000"/>
              </a:buClr>
              <a:buSzPts val="1400"/>
              <a:buFont typeface="Arial" panose="020B0604020202020204"/>
              <a:buChar char="•"/>
            </a:pPr>
            <a:endParaRPr sz="1400" b="1"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285750" marR="0" lvl="0" indent="-196850" algn="ctr" rtl="0">
              <a:lnSpc>
                <a:spcPct val="100000"/>
              </a:lnSpc>
              <a:spcBef>
                <a:spcPts val="0"/>
              </a:spcBef>
              <a:spcAft>
                <a:spcPts val="0"/>
              </a:spcAft>
              <a:buClr>
                <a:srgbClr val="000000"/>
              </a:buClr>
              <a:buSzPts val="1400"/>
              <a:buFont typeface="Arial" panose="020B0604020202020204"/>
              <a:buNone/>
            </a:pPr>
            <a:endParaRPr sz="14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08" name="Google Shape;108;p1"/>
          <p:cNvSpPr/>
          <p:nvPr/>
        </p:nvSpPr>
        <p:spPr>
          <a:xfrm>
            <a:off x="7917900" y="5722125"/>
            <a:ext cx="4274100" cy="1145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chemeClr val="dk1"/>
                </a:solidFill>
                <a:latin typeface="Montserrat Medium"/>
                <a:ea typeface="Montserrat Medium"/>
                <a:cs typeface="Montserrat Medium"/>
                <a:sym typeface="Montserrat Medium"/>
              </a:rPr>
              <a:t>Project Mentor: </a:t>
            </a:r>
            <a:r>
              <a:rPr lang="en-US" b="1">
                <a:solidFill>
                  <a:schemeClr val="dk1"/>
                </a:solidFill>
                <a:latin typeface="Montserrat Medium"/>
                <a:ea typeface="Montserrat Medium"/>
                <a:cs typeface="Montserrat Medium"/>
                <a:sym typeface="Montserrat Medium"/>
              </a:rPr>
              <a:t>DR.SUBHASISH TIWARI</a:t>
            </a:r>
            <a:endParaRPr b="1">
              <a:solidFill>
                <a:schemeClr val="dk1"/>
              </a:solidFill>
              <a:latin typeface="Montserrat Medium"/>
              <a:ea typeface="Montserrat Medium"/>
              <a:cs typeface="Montserrat Medium"/>
              <a:sym typeface="Montserrat Medium"/>
            </a:endParaRPr>
          </a:p>
          <a:p>
            <a:pPr marL="0" marR="0" lvl="0" indent="0" algn="l" rtl="0">
              <a:lnSpc>
                <a:spcPct val="100000"/>
              </a:lnSpc>
              <a:spcBef>
                <a:spcPts val="0"/>
              </a:spcBef>
              <a:spcAft>
                <a:spcPts val="0"/>
              </a:spcAft>
              <a:buClr>
                <a:srgbClr val="000000"/>
              </a:buClr>
              <a:buSzPts val="1400"/>
              <a:buFont typeface="Arial" panose="020B0604020202020204"/>
              <a:buNone/>
            </a:pPr>
            <a:r>
              <a:rPr lang="en-US" b="1">
                <a:solidFill>
                  <a:schemeClr val="dk1"/>
                </a:solidFill>
                <a:latin typeface="Montserrat Medium"/>
                <a:ea typeface="Montserrat Medium"/>
                <a:cs typeface="Montserrat Medium"/>
                <a:sym typeface="Montserrat Medium"/>
              </a:rPr>
              <a:t>       ASSOCIATE PROFESSOR</a:t>
            </a:r>
            <a:endParaRPr b="1">
              <a:solidFill>
                <a:schemeClr val="dk1"/>
              </a:solidFill>
              <a:latin typeface="Montserrat Medium"/>
              <a:ea typeface="Montserrat Medium"/>
              <a:cs typeface="Montserrat Medium"/>
              <a:sym typeface="Montserrat Medium"/>
            </a:endParaRPr>
          </a:p>
          <a:p>
            <a:pPr marL="0" marR="0" lvl="0" indent="0" algn="l" rtl="0">
              <a:lnSpc>
                <a:spcPct val="100000"/>
              </a:lnSpc>
              <a:spcBef>
                <a:spcPts val="0"/>
              </a:spcBef>
              <a:spcAft>
                <a:spcPts val="0"/>
              </a:spcAft>
              <a:buClr>
                <a:srgbClr val="000000"/>
              </a:buClr>
              <a:buSzPts val="1400"/>
              <a:buFont typeface="Arial" panose="020B0604020202020204"/>
              <a:buNone/>
            </a:pPr>
            <a:endParaRPr b="1">
              <a:solidFill>
                <a:schemeClr val="dk1"/>
              </a:solidFill>
              <a:latin typeface="Montserrat Medium"/>
              <a:ea typeface="Montserrat Medium"/>
              <a:cs typeface="Montserrat Medium"/>
              <a:sym typeface="Montserrat Medium"/>
            </a:endParaRPr>
          </a:p>
          <a:p>
            <a:pPr marL="457200" marR="0" lvl="0" indent="0" algn="ctr" rtl="0">
              <a:lnSpc>
                <a:spcPct val="100000"/>
              </a:lnSpc>
              <a:spcBef>
                <a:spcPts val="0"/>
              </a:spcBef>
              <a:spcAft>
                <a:spcPts val="0"/>
              </a:spcAft>
              <a:buNone/>
            </a:pPr>
            <a:endParaRPr b="1">
              <a:solidFill>
                <a:schemeClr val="dk1"/>
              </a:solidFill>
              <a:latin typeface="Montserrat Medium"/>
              <a:ea typeface="Montserrat Medium"/>
              <a:cs typeface="Montserrat Medium"/>
              <a:sym typeface="Montserrat Medium"/>
            </a:endParaRPr>
          </a:p>
          <a:p>
            <a:pPr marL="457200" marR="0" lvl="0" indent="0" algn="ctr" rtl="0">
              <a:lnSpc>
                <a:spcPct val="100000"/>
              </a:lnSpc>
              <a:spcBef>
                <a:spcPts val="0"/>
              </a:spcBef>
              <a:spcAft>
                <a:spcPts val="0"/>
              </a:spcAft>
              <a:buNone/>
            </a:pPr>
            <a:endParaRPr sz="14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10"/>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lang="en-US"/>
          </a:p>
        </p:txBody>
      </p:sp>
      <p:sp>
        <p:nvSpPr>
          <p:cNvPr id="304" name="Google Shape;304;p10"/>
          <p:cNvSpPr txBox="1"/>
          <p:nvPr/>
        </p:nvSpPr>
        <p:spPr>
          <a:xfrm>
            <a:off x="1019974" y="381150"/>
            <a:ext cx="10515600" cy="493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panose="020B0604020202020204"/>
              <a:buNone/>
            </a:pPr>
            <a:r>
              <a:rPr lang="en-US" sz="2400" b="1" i="0" u="none" strike="noStrike" cap="none">
                <a:solidFill>
                  <a:srgbClr val="000000"/>
                </a:solidFill>
                <a:latin typeface="Montserrat"/>
                <a:ea typeface="Montserrat"/>
                <a:cs typeface="Montserrat"/>
                <a:sym typeface="Montserrat"/>
              </a:rPr>
              <a:t>Architecture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5" name="Google Shape;305;p10"/>
          <p:cNvSpPr txBox="1"/>
          <p:nvPr/>
        </p:nvSpPr>
        <p:spPr>
          <a:xfrm>
            <a:off x="379825" y="938406"/>
            <a:ext cx="3868200" cy="642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000000"/>
                </a:solidFill>
                <a:latin typeface="Verdana" panose="020B0604030504040204"/>
                <a:ea typeface="Verdana" panose="020B0604030504040204"/>
                <a:cs typeface="Verdana" panose="020B0604030504040204"/>
                <a:sym typeface="Verdana" panose="020B0604030504040204"/>
              </a:rPr>
              <a:t>Structural Diagram</a:t>
            </a:r>
          </a:p>
          <a:p>
            <a:pPr marL="0" marR="0" lvl="0" indent="0" algn="l" rtl="0">
              <a:lnSpc>
                <a:spcPct val="100000"/>
              </a:lnSpc>
              <a:spcBef>
                <a:spcPts val="0"/>
              </a:spcBef>
              <a:spcAft>
                <a:spcPts val="0"/>
              </a:spcAft>
              <a:buNone/>
            </a:pPr>
            <a:endParaRPr sz="14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p:txBody>
      </p:sp>
      <p:sp>
        <p:nvSpPr>
          <p:cNvPr id="306" name="Google Shape;306;p10"/>
          <p:cNvSpPr txBox="1"/>
          <p:nvPr/>
        </p:nvSpPr>
        <p:spPr>
          <a:xfrm>
            <a:off x="6188775" y="874949"/>
            <a:ext cx="5761800" cy="3244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b="1">
                <a:latin typeface="Verdana" panose="020B0604030504040204"/>
                <a:ea typeface="Verdana" panose="020B0604030504040204"/>
                <a:cs typeface="Verdana" panose="020B0604030504040204"/>
                <a:sym typeface="Verdana" panose="020B0604030504040204"/>
              </a:rPr>
              <a:t>     </a:t>
            </a:r>
            <a:r>
              <a:rPr lang="en-US" sz="1400" b="1" i="0" u="none" strike="noStrike" cap="none">
                <a:solidFill>
                  <a:srgbClr val="000000"/>
                </a:solidFill>
                <a:latin typeface="Verdana" panose="020B0604030504040204"/>
                <a:ea typeface="Verdana" panose="020B0604030504040204"/>
                <a:cs typeface="Verdana" panose="020B0604030504040204"/>
                <a:sym typeface="Verdana" panose="020B0604030504040204"/>
              </a:rPr>
              <a:t>Behaviour Diagram</a:t>
            </a:r>
          </a:p>
          <a:p>
            <a:pPr marL="0" marR="0" lvl="0" indent="0" algn="ctr" rtl="0">
              <a:lnSpc>
                <a:spcPct val="100000"/>
              </a:lnSpc>
              <a:spcBef>
                <a:spcPts val="0"/>
              </a:spcBef>
              <a:spcAft>
                <a:spcPts val="0"/>
              </a:spcAft>
              <a:buNone/>
            </a:pPr>
            <a:endParaRPr lang="en-US" sz="1400" b="1"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p>
            <a:pPr marL="0" marR="0" lvl="0" indent="0" algn="ctr" rtl="0">
              <a:lnSpc>
                <a:spcPct val="100000"/>
              </a:lnSpc>
              <a:spcBef>
                <a:spcPts val="0"/>
              </a:spcBef>
              <a:spcAft>
                <a:spcPts val="0"/>
              </a:spcAft>
              <a:buClr>
                <a:srgbClr val="000000"/>
              </a:buClr>
              <a:buSzPts val="1200"/>
              <a:buFont typeface="Arial" panose="020B0604020202020204"/>
              <a:buNone/>
            </a:pPr>
            <a:r>
              <a:rPr lang="en-US" sz="1200" b="0" i="0" u="none" strike="noStrike" cap="none">
                <a:solidFill>
                  <a:srgbClr val="000000"/>
                </a:solidFill>
                <a:latin typeface="Verdana" panose="020B0604030504040204"/>
                <a:ea typeface="Verdana" panose="020B0604030504040204"/>
                <a:cs typeface="Verdana" panose="020B0604030504040204"/>
                <a:sym typeface="Verdana" panose="020B0604030504040204"/>
              </a:rPr>
              <a:t> </a:t>
            </a:r>
          </a:p>
          <a:p>
            <a:pPr marL="0" marR="0" lvl="0" indent="0" algn="ctr" rtl="0">
              <a:lnSpc>
                <a:spcPct val="100000"/>
              </a:lnSpc>
              <a:spcBef>
                <a:spcPts val="0"/>
              </a:spcBef>
              <a:spcAft>
                <a:spcPts val="0"/>
              </a:spcAft>
              <a:buNone/>
            </a:pPr>
            <a:endParaRPr sz="14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p:txBody>
      </p:sp>
      <p:pic>
        <p:nvPicPr>
          <p:cNvPr id="307" name="Google Shape;307;p10"/>
          <p:cNvPicPr preferRelativeResize="0"/>
          <p:nvPr/>
        </p:nvPicPr>
        <p:blipFill>
          <a:blip r:embed="rId3"/>
          <a:stretch>
            <a:fillRect/>
          </a:stretch>
        </p:blipFill>
        <p:spPr>
          <a:xfrm>
            <a:off x="5943200" y="1173325"/>
            <a:ext cx="6160625" cy="5319550"/>
          </a:xfrm>
          <a:prstGeom prst="rect">
            <a:avLst/>
          </a:prstGeom>
          <a:noFill/>
          <a:ln>
            <a:noFill/>
          </a:ln>
        </p:spPr>
      </p:pic>
      <p:pic>
        <p:nvPicPr>
          <p:cNvPr id="308" name="Google Shape;308;p10"/>
          <p:cNvPicPr preferRelativeResize="0"/>
          <p:nvPr/>
        </p:nvPicPr>
        <p:blipFill rotWithShape="1">
          <a:blip r:embed="rId4"/>
          <a:srcRect l="22815" t="26610" r="41640" b="4127"/>
          <a:stretch>
            <a:fillRect/>
          </a:stretch>
        </p:blipFill>
        <p:spPr>
          <a:xfrm>
            <a:off x="625075" y="1580400"/>
            <a:ext cx="4643451" cy="4858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11"/>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lang="en-US"/>
          </a:p>
        </p:txBody>
      </p:sp>
      <p:sp>
        <p:nvSpPr>
          <p:cNvPr id="314" name="Google Shape;314;p11"/>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panose="020B0604020202020204"/>
              <a:buNone/>
            </a:pPr>
            <a:r>
              <a:rPr lang="en-US" sz="2400" b="1" i="0" u="none" strike="noStrike" cap="none">
                <a:solidFill>
                  <a:srgbClr val="000000"/>
                </a:solidFill>
                <a:latin typeface="Montserrat"/>
                <a:ea typeface="Montserrat"/>
                <a:cs typeface="Montserrat"/>
                <a:sym typeface="Montserrat"/>
              </a:rPr>
              <a:t>Use Cases &amp; Testing</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5" name="Google Shape;315;p11"/>
          <p:cNvSpPr txBox="1"/>
          <p:nvPr/>
        </p:nvSpPr>
        <p:spPr>
          <a:xfrm>
            <a:off x="452284" y="788096"/>
            <a:ext cx="5761704" cy="573576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000000"/>
                </a:solidFill>
                <a:latin typeface="Verdana" panose="020B0604030504040204"/>
                <a:ea typeface="Verdana" panose="020B0604030504040204"/>
                <a:cs typeface="Verdana" panose="020B0604030504040204"/>
                <a:sym typeface="Verdana" panose="020B0604030504040204"/>
              </a:rPr>
              <a:t>Use Case</a:t>
            </a:r>
            <a:r>
              <a:rPr lang="en-IN" altLang="en-US" sz="1400" b="1" i="0" u="none" strike="noStrike" cap="none">
                <a:solidFill>
                  <a:srgbClr val="000000"/>
                </a:solidFill>
                <a:latin typeface="Verdana" panose="020B0604030504040204"/>
                <a:ea typeface="Verdana" panose="020B0604030504040204"/>
                <a:cs typeface="Verdana" panose="020B0604030504040204"/>
                <a:sym typeface="Verdana" panose="020B0604030504040204"/>
              </a:rPr>
              <a:t> Of Helmet Detetction</a:t>
            </a:r>
            <a:endParaRPr lang="en-US" sz="1400" b="1"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p>
            <a:pPr marL="285750" marR="0" lvl="0" indent="-285750" algn="l" rtl="0">
              <a:lnSpc>
                <a:spcPct val="100000"/>
              </a:lnSpc>
              <a:spcBef>
                <a:spcPts val="0"/>
              </a:spcBef>
              <a:spcAft>
                <a:spcPts val="0"/>
              </a:spcAft>
              <a:buClr>
                <a:srgbClr val="000000"/>
              </a:buClr>
              <a:buSzPts val="1400"/>
              <a:buFont typeface="Arial" panose="020B0604020202020204"/>
              <a:buChar char="•"/>
            </a:pPr>
            <a:r>
              <a:rPr lang="en-IN" sz="1500" b="0" i="0" u="none" strike="noStrike" cap="none">
                <a:solidFill>
                  <a:srgbClr val="000000"/>
                </a:solidFill>
                <a:latin typeface="Verdana" panose="020B0604030504040204"/>
                <a:ea typeface="Verdana" panose="020B0604030504040204"/>
                <a:cs typeface="Verdana" panose="020B0604030504040204"/>
                <a:sym typeface="Verdana" panose="020B0604030504040204"/>
              </a:rPr>
              <a:t>Helmet Worn</a:t>
            </a:r>
            <a:endParaRPr sz="15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p>
            <a:pPr marL="285750" marR="0" lvl="0" indent="-285750" algn="l" rtl="0">
              <a:lnSpc>
                <a:spcPct val="100000"/>
              </a:lnSpc>
              <a:spcBef>
                <a:spcPts val="0"/>
              </a:spcBef>
              <a:spcAft>
                <a:spcPts val="0"/>
              </a:spcAft>
              <a:buClr>
                <a:srgbClr val="000000"/>
              </a:buClr>
              <a:buSzPts val="1400"/>
              <a:buFont typeface="Arial" panose="020B0604020202020204"/>
              <a:buChar char="•"/>
            </a:pPr>
            <a:r>
              <a:rPr lang="en-IN" sz="1500" b="0" i="0" u="none" strike="noStrike" cap="none">
                <a:solidFill>
                  <a:srgbClr val="000000"/>
                </a:solidFill>
                <a:latin typeface="Verdana" panose="020B0604030504040204"/>
                <a:ea typeface="Verdana" panose="020B0604030504040204"/>
                <a:cs typeface="Verdana" panose="020B0604030504040204"/>
                <a:sym typeface="Verdana" panose="020B0604030504040204"/>
              </a:rPr>
              <a:t>Helmet Not Worn</a:t>
            </a:r>
            <a:endParaRPr lang="en-US" sz="14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p>
            <a:pPr marL="285750" marR="0" lvl="0" indent="-285750" algn="l" rtl="0">
              <a:lnSpc>
                <a:spcPct val="100000"/>
              </a:lnSpc>
              <a:spcBef>
                <a:spcPts val="0"/>
              </a:spcBef>
              <a:spcAft>
                <a:spcPts val="0"/>
              </a:spcAft>
              <a:buClr>
                <a:srgbClr val="000000"/>
              </a:buClr>
              <a:buSzPts val="1400"/>
              <a:buFont typeface="Arial" panose="020B0604020202020204"/>
              <a:buChar char="•"/>
            </a:pPr>
            <a:endParaRPr lang="en-US" sz="14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p>
            <a:pPr marL="285750" marR="0" lvl="0" indent="-19685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p>
            <a:pPr marL="285750" marR="0" lvl="0" indent="-19685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p:txBody>
      </p:sp>
      <p:sp>
        <p:nvSpPr>
          <p:cNvPr id="316" name="Google Shape;316;p11"/>
          <p:cNvSpPr txBox="1"/>
          <p:nvPr/>
        </p:nvSpPr>
        <p:spPr>
          <a:xfrm>
            <a:off x="5753100" y="768350"/>
            <a:ext cx="6223000" cy="57245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000000"/>
                </a:solidFill>
                <a:latin typeface="Verdana" panose="020B0604030504040204"/>
                <a:ea typeface="Verdana" panose="020B0604030504040204"/>
                <a:cs typeface="Verdana" panose="020B0604030504040204"/>
                <a:sym typeface="Verdana" panose="020B0604030504040204"/>
              </a:rPr>
              <a:t>Test Cases </a:t>
            </a:r>
          </a:p>
          <a:p>
            <a:pPr marL="285750" marR="0" lvl="0" indent="-285750" algn="l" rtl="0">
              <a:lnSpc>
                <a:spcPct val="100000"/>
              </a:lnSpc>
              <a:spcBef>
                <a:spcPts val="0"/>
              </a:spcBef>
              <a:spcAft>
                <a:spcPts val="0"/>
              </a:spcAft>
              <a:buClr>
                <a:srgbClr val="000000"/>
              </a:buClr>
              <a:buSzPts val="1400"/>
              <a:buFont typeface="Arial" panose="020B0604020202020204"/>
              <a:buChar char="•"/>
            </a:pPr>
            <a:r>
              <a:rPr lang="en-IN" altLang="en-US" sz="1400" b="1" i="0" u="none" strike="noStrike" cap="none">
                <a:solidFill>
                  <a:srgbClr val="000000"/>
                </a:solidFill>
                <a:latin typeface="Verdana" panose="020B0604030504040204"/>
                <a:ea typeface="Verdana" panose="020B0604030504040204"/>
                <a:cs typeface="Verdana" panose="020B0604030504040204"/>
                <a:sym typeface="Verdana" panose="020B0604030504040204"/>
              </a:rPr>
              <a:t>Test Case1: Helmet Worn :</a:t>
            </a:r>
          </a:p>
          <a:p>
            <a:pPr marL="285750" marR="0" lvl="0" indent="-285750" algn="l" rtl="0">
              <a:lnSpc>
                <a:spcPct val="100000"/>
              </a:lnSpc>
              <a:spcBef>
                <a:spcPts val="0"/>
              </a:spcBef>
              <a:spcAft>
                <a:spcPts val="0"/>
              </a:spcAft>
              <a:buClr>
                <a:srgbClr val="000000"/>
              </a:buClr>
              <a:buSzPts val="1400"/>
              <a:buFont typeface="Arial" panose="020B0604020202020204"/>
              <a:buChar char="•"/>
            </a:pPr>
            <a:r>
              <a:rPr lang="en-IN" altLang="en-US" sz="1600" i="0" u="none" strike="noStrike" cap="none">
                <a:solidFill>
                  <a:srgbClr val="000000"/>
                </a:solidFill>
                <a:latin typeface="Verdana" panose="020B0604030504040204"/>
                <a:ea typeface="Verdana" panose="020B0604030504040204"/>
                <a:cs typeface="Verdana" panose="020B0604030504040204"/>
                <a:sym typeface="Verdana" panose="020B0604030504040204"/>
              </a:rPr>
              <a:t>Verifies the system and confirmed that it allows the motorcycle to start and activates a GREEN LED when the helmet is worn properly.</a:t>
            </a:r>
          </a:p>
          <a:p>
            <a:pPr marL="285750" marR="0" lvl="0" indent="-285750" algn="l" rtl="0">
              <a:lnSpc>
                <a:spcPct val="100000"/>
              </a:lnSpc>
              <a:spcBef>
                <a:spcPts val="0"/>
              </a:spcBef>
              <a:spcAft>
                <a:spcPts val="0"/>
              </a:spcAft>
              <a:buClr>
                <a:srgbClr val="000000"/>
              </a:buClr>
              <a:buSzPts val="1400"/>
              <a:buFont typeface="Arial" panose="020B0604020202020204"/>
              <a:buChar char="•"/>
            </a:pPr>
            <a:endParaRPr lang="en-IN" altLang="en-US" sz="140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p>
            <a:pPr marL="285750" marR="0" lvl="0" indent="-285750" algn="l" rtl="0">
              <a:lnSpc>
                <a:spcPct val="100000"/>
              </a:lnSpc>
              <a:spcBef>
                <a:spcPts val="0"/>
              </a:spcBef>
              <a:spcAft>
                <a:spcPts val="0"/>
              </a:spcAft>
              <a:buClr>
                <a:srgbClr val="000000"/>
              </a:buClr>
              <a:buSzPts val="1400"/>
              <a:buFont typeface="Arial" panose="020B0604020202020204"/>
              <a:buChar char="•"/>
            </a:pPr>
            <a:endParaRPr lang="en-IN" altLang="en-US" sz="140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p>
            <a:pPr marL="285750" marR="0" lvl="0" indent="-285750" algn="l" rtl="0">
              <a:lnSpc>
                <a:spcPct val="100000"/>
              </a:lnSpc>
              <a:spcBef>
                <a:spcPts val="0"/>
              </a:spcBef>
              <a:spcAft>
                <a:spcPts val="0"/>
              </a:spcAft>
              <a:buClr>
                <a:srgbClr val="000000"/>
              </a:buClr>
              <a:buSzPts val="1400"/>
              <a:buFont typeface="Arial" panose="020B0604020202020204"/>
              <a:buChar char="•"/>
            </a:pPr>
            <a:endParaRPr lang="en-IN" altLang="en-US" sz="140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p>
            <a:pPr marL="285750" marR="0" lvl="0" indent="-285750" algn="l" rtl="0">
              <a:lnSpc>
                <a:spcPct val="100000"/>
              </a:lnSpc>
              <a:spcBef>
                <a:spcPts val="0"/>
              </a:spcBef>
              <a:spcAft>
                <a:spcPts val="0"/>
              </a:spcAft>
              <a:buClr>
                <a:srgbClr val="000000"/>
              </a:buClr>
              <a:buSzPts val="1400"/>
              <a:buFont typeface="Arial" panose="020B0604020202020204"/>
              <a:buChar char="•"/>
            </a:pPr>
            <a:r>
              <a:rPr lang="en-IN" altLang="en-US" b="1">
                <a:latin typeface="Verdana" panose="020B0604030504040204"/>
                <a:ea typeface="Verdana" panose="020B0604030504040204"/>
                <a:cs typeface="Verdana" panose="020B0604030504040204"/>
                <a:sym typeface="Verdana" panose="020B0604030504040204"/>
              </a:rPr>
              <a:t>Test Case2: Helmet Not Worn :</a:t>
            </a:r>
            <a:endParaRPr lang="en-IN" altLang="en-US" b="1"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p>
            <a:pPr marL="285750" marR="0" lvl="0" indent="-285750" algn="l" rtl="0">
              <a:lnSpc>
                <a:spcPct val="100000"/>
              </a:lnSpc>
              <a:spcBef>
                <a:spcPts val="0"/>
              </a:spcBef>
              <a:spcAft>
                <a:spcPts val="0"/>
              </a:spcAft>
              <a:buClr>
                <a:srgbClr val="000000"/>
              </a:buClr>
              <a:buSzPts val="1400"/>
              <a:buFont typeface="Arial" panose="020B0604020202020204"/>
              <a:buChar char="•"/>
            </a:pPr>
            <a:r>
              <a:rPr lang="en-IN" altLang="en-US" sz="1600">
                <a:latin typeface="Verdana" panose="020B0604030504040204"/>
                <a:ea typeface="Verdana" panose="020B0604030504040204"/>
                <a:cs typeface="Verdana" panose="020B0604030504040204"/>
                <a:sym typeface="Verdana" panose="020B0604030504040204"/>
              </a:rPr>
              <a:t>Verifies the system and confirmed that it allows the motorcycle to start and activates a RED LED when the helmet is worn properly.</a:t>
            </a:r>
          </a:p>
          <a:p>
            <a:pPr marL="285750" marR="0" lvl="0" indent="-285750" algn="l" rtl="0">
              <a:lnSpc>
                <a:spcPct val="100000"/>
              </a:lnSpc>
              <a:spcBef>
                <a:spcPts val="0"/>
              </a:spcBef>
              <a:spcAft>
                <a:spcPts val="0"/>
              </a:spcAft>
              <a:buClr>
                <a:srgbClr val="000000"/>
              </a:buClr>
              <a:buSzPts val="1400"/>
              <a:buFont typeface="Arial" panose="020B0604020202020204"/>
              <a:buChar char="•"/>
            </a:pPr>
            <a:endParaRPr lang="en-IN" altLang="en-US">
              <a:latin typeface="Verdana" panose="020B0604030504040204"/>
              <a:ea typeface="Verdana" panose="020B0604030504040204"/>
              <a:cs typeface="Verdana" panose="020B0604030504040204"/>
              <a:sym typeface="Verdana" panose="020B0604030504040204"/>
            </a:endParaRPr>
          </a:p>
          <a:p>
            <a:pPr marL="285750" marR="0" lvl="0" indent="-285750" algn="l" rtl="0">
              <a:lnSpc>
                <a:spcPct val="100000"/>
              </a:lnSpc>
              <a:spcBef>
                <a:spcPts val="0"/>
              </a:spcBef>
              <a:spcAft>
                <a:spcPts val="0"/>
              </a:spcAft>
              <a:buClr>
                <a:srgbClr val="000000"/>
              </a:buClr>
              <a:buSzPts val="1400"/>
              <a:buFont typeface="Arial" panose="020B0604020202020204"/>
              <a:buChar char="•"/>
            </a:pPr>
            <a:endParaRPr lang="en-IN" altLang="en-US">
              <a:latin typeface="Verdana" panose="020B0604030504040204"/>
              <a:ea typeface="Verdana" panose="020B0604030504040204"/>
              <a:cs typeface="Verdana" panose="020B0604030504040204"/>
              <a:sym typeface="Verdana" panose="020B0604030504040204"/>
            </a:endParaRPr>
          </a:p>
          <a:p>
            <a:pPr marL="285750" marR="0" lvl="0" indent="-285750" algn="l" rtl="0">
              <a:lnSpc>
                <a:spcPct val="100000"/>
              </a:lnSpc>
              <a:spcBef>
                <a:spcPts val="0"/>
              </a:spcBef>
              <a:spcAft>
                <a:spcPts val="0"/>
              </a:spcAft>
              <a:buClr>
                <a:srgbClr val="000000"/>
              </a:buClr>
              <a:buSzPts val="1400"/>
              <a:buFont typeface="Arial" panose="020B0604020202020204"/>
              <a:buChar char="•"/>
            </a:pPr>
            <a:endParaRPr lang="en-IN" altLang="en-US">
              <a:latin typeface="Verdana" panose="020B0604030504040204"/>
              <a:ea typeface="Verdana" panose="020B0604030504040204"/>
              <a:cs typeface="Verdana" panose="020B0604030504040204"/>
              <a:sym typeface="Verdana" panose="020B0604030504040204"/>
            </a:endParaRPr>
          </a:p>
          <a:p>
            <a:pPr marL="0" marR="0" lvl="0" indent="0" algn="l" rtl="0">
              <a:lnSpc>
                <a:spcPct val="100000"/>
              </a:lnSpc>
              <a:spcBef>
                <a:spcPts val="0"/>
              </a:spcBef>
              <a:spcAft>
                <a:spcPts val="0"/>
              </a:spcAft>
              <a:buClr>
                <a:srgbClr val="000000"/>
              </a:buClr>
              <a:buSzPts val="1400"/>
              <a:buFont typeface="Arial" panose="020B0604020202020204"/>
              <a:buNone/>
            </a:pPr>
            <a:endParaRPr lang="en-IN" altLang="en-US"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p>
            <a:pPr marL="285750" marR="0" lvl="0" indent="-285750" algn="l" rtl="0">
              <a:lnSpc>
                <a:spcPct val="100000"/>
              </a:lnSpc>
              <a:spcBef>
                <a:spcPts val="0"/>
              </a:spcBef>
              <a:spcAft>
                <a:spcPts val="0"/>
              </a:spcAft>
              <a:buClr>
                <a:srgbClr val="000000"/>
              </a:buClr>
              <a:buSzPts val="1400"/>
              <a:buFont typeface="Arial" panose="020B0604020202020204"/>
              <a:buChar char="•"/>
            </a:pPr>
            <a:endParaRPr lang="en-IN" altLang="en-US" sz="140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p>
            <a:pPr marL="285750" marR="0" lvl="0" indent="-285750" algn="l" rtl="0">
              <a:lnSpc>
                <a:spcPct val="100000"/>
              </a:lnSpc>
              <a:spcBef>
                <a:spcPts val="0"/>
              </a:spcBef>
              <a:spcAft>
                <a:spcPts val="0"/>
              </a:spcAft>
              <a:buClr>
                <a:srgbClr val="000000"/>
              </a:buClr>
              <a:buSzPts val="1400"/>
              <a:buFont typeface="Arial" panose="020B0604020202020204"/>
              <a:buChar char="•"/>
            </a:pPr>
            <a:endParaRPr lang="en-IN" altLang="en-US" sz="140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p>
            <a:pPr marL="0" marR="0" lvl="0" indent="0" algn="l" rtl="0">
              <a:lnSpc>
                <a:spcPct val="100000"/>
              </a:lnSpc>
              <a:spcBef>
                <a:spcPts val="0"/>
              </a:spcBef>
              <a:spcAft>
                <a:spcPts val="0"/>
              </a:spcAft>
              <a:buClr>
                <a:srgbClr val="000000"/>
              </a:buClr>
              <a:buSzPts val="1400"/>
              <a:buFont typeface="Arial" panose="020B0604020202020204"/>
              <a:buNone/>
            </a:pPr>
            <a:endParaRPr lang="en-IN" altLang="en-US" sz="140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p>
            <a:pPr marL="0" marR="0" lvl="0" indent="0" algn="l" rtl="0">
              <a:lnSpc>
                <a:spcPct val="100000"/>
              </a:lnSpc>
              <a:spcBef>
                <a:spcPts val="0"/>
              </a:spcBef>
              <a:spcAft>
                <a:spcPts val="0"/>
              </a:spcAft>
              <a:buClr>
                <a:srgbClr val="000000"/>
              </a:buClr>
              <a:buSzPts val="1400"/>
              <a:buFont typeface="Arial" panose="020B0604020202020204"/>
              <a:buNone/>
            </a:pPr>
            <a:endParaRPr lang="en-IN" altLang="en-US" sz="140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p>
            <a:pPr marL="285750" marR="0" lvl="0" indent="-285750" algn="l" rtl="0">
              <a:lnSpc>
                <a:spcPct val="100000"/>
              </a:lnSpc>
              <a:spcBef>
                <a:spcPts val="0"/>
              </a:spcBef>
              <a:spcAft>
                <a:spcPts val="0"/>
              </a:spcAft>
              <a:buClr>
                <a:srgbClr val="000000"/>
              </a:buClr>
              <a:buSzPts val="1400"/>
              <a:buFont typeface="Arial" panose="020B0604020202020204"/>
              <a:buChar char="•"/>
            </a:pPr>
            <a:endParaRPr lang="en-IN" altLang="en-US" sz="140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p>
            <a:pPr marL="285750" marR="0" lvl="0" indent="-285750" algn="l" rtl="0">
              <a:lnSpc>
                <a:spcPct val="100000"/>
              </a:lnSpc>
              <a:spcBef>
                <a:spcPts val="0"/>
              </a:spcBef>
              <a:spcAft>
                <a:spcPts val="0"/>
              </a:spcAft>
              <a:buClr>
                <a:srgbClr val="000000"/>
              </a:buClr>
              <a:buSzPts val="1400"/>
              <a:buFont typeface="Arial" panose="020B0604020202020204"/>
              <a:buChar char="•"/>
            </a:pPr>
            <a:endParaRPr lang="en-IN" altLang="en-US" sz="1400" b="1"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p>
            <a:pPr marL="0" marR="0" lvl="0" indent="0" algn="l" rtl="0">
              <a:lnSpc>
                <a:spcPct val="100000"/>
              </a:lnSpc>
              <a:spcBef>
                <a:spcPts val="0"/>
              </a:spcBef>
              <a:spcAft>
                <a:spcPts val="0"/>
              </a:spcAft>
              <a:buClr>
                <a:srgbClr val="000000"/>
              </a:buClr>
              <a:buSzPts val="1400"/>
              <a:buFont typeface="Arial" panose="020B0604020202020204"/>
              <a:buNone/>
            </a:pPr>
            <a:r>
              <a:rPr lang="en-IN" altLang="en-US" sz="1400" b="1" i="0" u="none" strike="noStrike" cap="none">
                <a:solidFill>
                  <a:srgbClr val="000000"/>
                </a:solidFill>
                <a:latin typeface="Verdana" panose="020B0604030504040204"/>
                <a:ea typeface="Verdana" panose="020B0604030504040204"/>
                <a:cs typeface="Verdana" panose="020B0604030504040204"/>
                <a:sym typeface="Verdana" panose="020B0604030504040204"/>
              </a:rPr>
              <a:t> </a:t>
            </a:r>
          </a:p>
          <a:p>
            <a:pPr marL="285750" marR="0" lvl="0" indent="-285750" algn="l" rtl="0">
              <a:lnSpc>
                <a:spcPct val="100000"/>
              </a:lnSpc>
              <a:spcBef>
                <a:spcPts val="0"/>
              </a:spcBef>
              <a:spcAft>
                <a:spcPts val="0"/>
              </a:spcAft>
              <a:buClr>
                <a:srgbClr val="000000"/>
              </a:buClr>
              <a:buSzPts val="1400"/>
              <a:buFont typeface="Arial" panose="020B0604020202020204"/>
              <a:buChar char="•"/>
            </a:pPr>
            <a:endParaRPr sz="14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12"/>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lang="en-US"/>
          </a:p>
        </p:txBody>
      </p:sp>
      <p:sp>
        <p:nvSpPr>
          <p:cNvPr id="322" name="Google Shape;322;p12"/>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panose="020B0604020202020204"/>
              <a:buNone/>
            </a:pPr>
            <a:r>
              <a:rPr lang="en-US" sz="2400" b="1" i="0" u="none" strike="noStrike" cap="none">
                <a:solidFill>
                  <a:srgbClr val="000000"/>
                </a:solidFill>
                <a:latin typeface="Montserrat"/>
                <a:ea typeface="Montserrat"/>
                <a:cs typeface="Montserrat"/>
                <a:sym typeface="Montserrat"/>
              </a:rPr>
              <a:t>Implementation and Results – Iteration 1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3" name="Google Shape;323;p12"/>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Iteration 1 : Results </a:t>
            </a:r>
          </a:p>
          <a:p>
            <a:pPr marL="0" marR="0" lvl="0" indent="0" algn="l" rtl="0">
              <a:lnSpc>
                <a:spcPct val="100000"/>
              </a:lnSpc>
              <a:spcBef>
                <a:spcPts val="0"/>
              </a:spcBef>
              <a:spcAft>
                <a:spcPts val="0"/>
              </a:spcAft>
              <a:buClr>
                <a:srgbClr val="000000"/>
              </a:buClr>
              <a:buSzPts val="1400"/>
              <a:buFont typeface="Arial" panose="020B0604020202020204"/>
              <a:buNone/>
            </a:pPr>
            <a:endParaRPr lang="en-US" sz="1400" b="1" i="0" u="none" strike="noStrike" cap="none" dirty="0">
              <a:solidFill>
                <a:srgbClr val="000000"/>
              </a:solidFill>
              <a:latin typeface="Verdana" panose="020B0604030504040204"/>
              <a:ea typeface="Verdana" panose="020B0604030504040204"/>
              <a:cs typeface="Verdana" panose="020B0604030504040204"/>
              <a:sym typeface="Verdana" panose="020B0604030504040204"/>
            </a:endParaRPr>
          </a:p>
          <a:p>
            <a:pPr marL="0" marR="0" lvl="0" indent="0" algn="l" rtl="0">
              <a:lnSpc>
                <a:spcPct val="100000"/>
              </a:lnSpc>
              <a:spcBef>
                <a:spcPts val="0"/>
              </a:spcBef>
              <a:spcAft>
                <a:spcPts val="0"/>
              </a:spcAft>
              <a:buClr>
                <a:srgbClr val="000000"/>
              </a:buClr>
              <a:buSzPts val="1400"/>
              <a:buFont typeface="Arial" panose="020B0604020202020204"/>
              <a:buNone/>
            </a:pPr>
            <a:r>
              <a:rPr sz="1800" b="1"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In Iteration -1</a:t>
            </a:r>
            <a:r>
              <a:rPr lang="en-IN" sz="1800" b="1"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a:t>
            </a:r>
            <a:r>
              <a:rPr sz="1800" b="0"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 we focused on the initial setup and testing of the helmet detection system. This included:</a:t>
            </a:r>
          </a:p>
          <a:p>
            <a:pPr marL="0" marR="0" lvl="0" indent="0" algn="l" rtl="0">
              <a:lnSpc>
                <a:spcPct val="100000"/>
              </a:lnSpc>
              <a:spcBef>
                <a:spcPts val="0"/>
              </a:spcBef>
              <a:spcAft>
                <a:spcPts val="0"/>
              </a:spcAft>
              <a:buClr>
                <a:srgbClr val="000000"/>
              </a:buClr>
              <a:buSzPts val="1400"/>
              <a:buFont typeface="Arial" panose="020B0604020202020204"/>
              <a:buNone/>
            </a:pPr>
            <a:endParaRPr sz="1800" b="0" i="0" u="none" strike="noStrike" cap="none" dirty="0">
              <a:solidFill>
                <a:srgbClr val="000000"/>
              </a:solidFill>
              <a:latin typeface="Verdana" panose="020B0604030504040204"/>
              <a:ea typeface="Verdana" panose="020B0604030504040204"/>
              <a:cs typeface="Verdana" panose="020B0604030504040204"/>
              <a:sym typeface="Verdana" panose="020B0604030504040204"/>
            </a:endParaRPr>
          </a:p>
          <a:p>
            <a:pPr marL="0" marR="0" lvl="0" indent="0" algn="l" rtl="0">
              <a:lnSpc>
                <a:spcPct val="100000"/>
              </a:lnSpc>
              <a:spcBef>
                <a:spcPts val="0"/>
              </a:spcBef>
              <a:spcAft>
                <a:spcPts val="0"/>
              </a:spcAft>
              <a:buClr>
                <a:srgbClr val="000000"/>
              </a:buClr>
              <a:buSzPts val="1400"/>
              <a:buFont typeface="Arial" panose="020B0604020202020204"/>
              <a:buNone/>
            </a:pPr>
            <a:r>
              <a:rPr sz="1800" b="1"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Sensor Configuration</a:t>
            </a:r>
            <a:r>
              <a:rPr sz="1800" b="0"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 Successfully configuring the proximity sensor with the ESP32 to detect the helmet.</a:t>
            </a:r>
          </a:p>
          <a:p>
            <a:pPr marL="0" marR="0" lvl="0" indent="0" algn="l" rtl="0">
              <a:lnSpc>
                <a:spcPct val="100000"/>
              </a:lnSpc>
              <a:spcBef>
                <a:spcPts val="0"/>
              </a:spcBef>
              <a:spcAft>
                <a:spcPts val="0"/>
              </a:spcAft>
              <a:buClr>
                <a:srgbClr val="000000"/>
              </a:buClr>
              <a:buSzPts val="1400"/>
              <a:buFont typeface="Arial" panose="020B0604020202020204"/>
              <a:buNone/>
            </a:pPr>
            <a:endParaRPr sz="1800" b="0" i="0" u="none" strike="noStrike" cap="none" dirty="0">
              <a:solidFill>
                <a:srgbClr val="000000"/>
              </a:solidFill>
              <a:latin typeface="Verdana" panose="020B0604030504040204"/>
              <a:ea typeface="Verdana" panose="020B0604030504040204"/>
              <a:cs typeface="Verdana" panose="020B0604030504040204"/>
              <a:sym typeface="Verdana" panose="020B0604030504040204"/>
            </a:endParaRPr>
          </a:p>
          <a:p>
            <a:pPr marL="0" marR="0" lvl="0" indent="0" algn="l" rtl="0">
              <a:lnSpc>
                <a:spcPct val="100000"/>
              </a:lnSpc>
              <a:spcBef>
                <a:spcPts val="0"/>
              </a:spcBef>
              <a:spcAft>
                <a:spcPts val="0"/>
              </a:spcAft>
              <a:buClr>
                <a:srgbClr val="000000"/>
              </a:buClr>
              <a:buSzPts val="1400"/>
              <a:buFont typeface="Arial" panose="020B0604020202020204"/>
              <a:buNone/>
            </a:pPr>
            <a:r>
              <a:rPr sz="1800" b="1"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LED Integration</a:t>
            </a:r>
            <a:r>
              <a:rPr sz="1800" b="0"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 Connecting and programming the LED indicators (green, red,) based on detection conditions.</a:t>
            </a:r>
          </a:p>
          <a:p>
            <a:pPr marL="0" marR="0" lvl="0" indent="0" algn="l" rtl="0">
              <a:lnSpc>
                <a:spcPct val="100000"/>
              </a:lnSpc>
              <a:spcBef>
                <a:spcPts val="0"/>
              </a:spcBef>
              <a:spcAft>
                <a:spcPts val="0"/>
              </a:spcAft>
              <a:buClr>
                <a:srgbClr val="000000"/>
              </a:buClr>
              <a:buSzPts val="1400"/>
              <a:buFont typeface="Arial" panose="020B0604020202020204"/>
              <a:buNone/>
            </a:pPr>
            <a:endParaRPr sz="1800" b="0" i="0" u="none" strike="noStrike" cap="none" dirty="0">
              <a:solidFill>
                <a:srgbClr val="000000"/>
              </a:solidFill>
              <a:latin typeface="Verdana" panose="020B0604030504040204"/>
              <a:ea typeface="Verdana" panose="020B0604030504040204"/>
              <a:cs typeface="Verdana" panose="020B0604030504040204"/>
              <a:sym typeface="Verdana" panose="020B0604030504040204"/>
            </a:endParaRPr>
          </a:p>
          <a:p>
            <a:pPr marL="0" marR="0" lvl="0" indent="0" algn="l" rtl="0">
              <a:lnSpc>
                <a:spcPct val="100000"/>
              </a:lnSpc>
              <a:spcBef>
                <a:spcPts val="0"/>
              </a:spcBef>
              <a:spcAft>
                <a:spcPts val="0"/>
              </a:spcAft>
              <a:buClr>
                <a:srgbClr val="000000"/>
              </a:buClr>
              <a:buSzPts val="1400"/>
              <a:buFont typeface="Arial" panose="020B0604020202020204"/>
              <a:buNone/>
            </a:pPr>
            <a:r>
              <a:rPr sz="1800" b="1"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Basic Testing</a:t>
            </a:r>
            <a:r>
              <a:rPr sz="1800" b="0"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 Conducting preliminary tests to verify that the system responds correctly to helmet detection, non-detection.</a:t>
            </a:r>
          </a:p>
          <a:p>
            <a:pPr marL="0" marR="0" lvl="0" indent="0" algn="l" rtl="0">
              <a:lnSpc>
                <a:spcPct val="100000"/>
              </a:lnSpc>
              <a:spcBef>
                <a:spcPts val="0"/>
              </a:spcBef>
              <a:spcAft>
                <a:spcPts val="0"/>
              </a:spcAft>
              <a:buClr>
                <a:srgbClr val="000000"/>
              </a:buClr>
              <a:buSzPts val="1400"/>
              <a:buFont typeface="Arial" panose="020B0604020202020204"/>
              <a:buNone/>
            </a:pPr>
            <a:endParaRPr sz="1800" b="0" i="0" u="none" strike="noStrike" cap="none" dirty="0">
              <a:solidFill>
                <a:srgbClr val="000000"/>
              </a:solidFill>
              <a:latin typeface="Verdana" panose="020B0604030504040204"/>
              <a:ea typeface="Verdana" panose="020B0604030504040204"/>
              <a:cs typeface="Verdana" panose="020B0604030504040204"/>
              <a:sym typeface="Verdana" panose="020B0604030504040204"/>
            </a:endParaRPr>
          </a:p>
          <a:p>
            <a:pPr marL="0" marR="0" lvl="0" indent="0" algn="l" rtl="0">
              <a:lnSpc>
                <a:spcPct val="100000"/>
              </a:lnSpc>
              <a:spcBef>
                <a:spcPts val="0"/>
              </a:spcBef>
              <a:spcAft>
                <a:spcPts val="0"/>
              </a:spcAft>
              <a:buClr>
                <a:srgbClr val="000000"/>
              </a:buClr>
              <a:buSzPts val="1400"/>
              <a:buFont typeface="Arial" panose="020B0604020202020204"/>
              <a:buNone/>
            </a:pPr>
            <a:r>
              <a:rPr sz="1800" b="1"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Results of Iteration - 1</a:t>
            </a:r>
            <a:r>
              <a:rPr sz="1800" b="0"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a:t>
            </a:r>
          </a:p>
          <a:p>
            <a:pPr marL="0" marR="0" lvl="0" indent="0" algn="l" rtl="0">
              <a:lnSpc>
                <a:spcPct val="100000"/>
              </a:lnSpc>
              <a:spcBef>
                <a:spcPts val="0"/>
              </a:spcBef>
              <a:spcAft>
                <a:spcPts val="0"/>
              </a:spcAft>
              <a:buClr>
                <a:srgbClr val="000000"/>
              </a:buClr>
              <a:buSzPts val="1400"/>
              <a:buFont typeface="Arial" panose="020B0604020202020204"/>
              <a:buNone/>
            </a:pPr>
            <a:r>
              <a:rPr sz="1800" b="0"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The system correctly identified when the helmet was worn, not worn.</a:t>
            </a:r>
          </a:p>
          <a:p>
            <a:pPr marL="0" marR="0" lvl="0" indent="0" algn="l" rtl="0">
              <a:lnSpc>
                <a:spcPct val="100000"/>
              </a:lnSpc>
              <a:spcBef>
                <a:spcPts val="0"/>
              </a:spcBef>
              <a:spcAft>
                <a:spcPts val="0"/>
              </a:spcAft>
              <a:buClr>
                <a:srgbClr val="000000"/>
              </a:buClr>
              <a:buSzPts val="1400"/>
              <a:buFont typeface="Arial" panose="020B0604020202020204"/>
              <a:buNone/>
            </a:pPr>
            <a:r>
              <a:rPr sz="1800" b="0"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The corresponding LED indicators functioned as intended, providing clear feedback to the rider.</a:t>
            </a:r>
          </a:p>
          <a:p>
            <a:pPr marL="285750" marR="0" lvl="0" indent="-196850" algn="l" rtl="0">
              <a:lnSpc>
                <a:spcPct val="100000"/>
              </a:lnSpc>
              <a:spcBef>
                <a:spcPts val="0"/>
              </a:spcBef>
              <a:spcAft>
                <a:spcPts val="0"/>
              </a:spcAft>
              <a:buClr>
                <a:srgbClr val="000000"/>
              </a:buClr>
              <a:buSzPts val="1400"/>
              <a:buFont typeface="Arial" panose="020B0604020202020204"/>
              <a:buNone/>
            </a:pPr>
            <a:endParaRPr sz="1400" b="0" i="0" u="none" strike="noStrike" cap="none" dirty="0">
              <a:solidFill>
                <a:srgbClr val="000000"/>
              </a:solidFill>
              <a:latin typeface="Verdana" panose="020B0604030504040204"/>
              <a:ea typeface="Verdana" panose="020B0604030504040204"/>
              <a:cs typeface="Verdana" panose="020B0604030504040204"/>
              <a:sym typeface="Verdana" panose="020B0604030504040204"/>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Verdana" panose="020B0604030504040204"/>
              <a:ea typeface="Verdana" panose="020B0604030504040204"/>
              <a:cs typeface="Verdana" panose="020B0604030504040204"/>
              <a:sym typeface="Verdana" panose="020B060403050404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13"/>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lang="en-US"/>
          </a:p>
        </p:txBody>
      </p:sp>
      <p:sp>
        <p:nvSpPr>
          <p:cNvPr id="329" name="Google Shape;329;p13"/>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panose="020B0604020202020204"/>
              <a:buNone/>
            </a:pPr>
            <a:r>
              <a:rPr lang="en-US" sz="2400" b="1" i="0" u="none" strike="noStrike" cap="none">
                <a:solidFill>
                  <a:srgbClr val="000000"/>
                </a:solidFill>
                <a:latin typeface="Montserrat"/>
                <a:ea typeface="Montserrat"/>
                <a:cs typeface="Montserrat"/>
                <a:sym typeface="Montserrat"/>
              </a:rPr>
              <a:t>Implementation and Results – Iteration 2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0" name="Google Shape;330;p13"/>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Iteration 2: Helmet Detection System with Buzzer as Ignition Control</a:t>
            </a:r>
          </a:p>
          <a:p>
            <a:pPr marL="0" marR="0" lvl="0" indent="0" algn="l" rtl="0">
              <a:lnSpc>
                <a:spcPct val="100000"/>
              </a:lnSpc>
              <a:spcBef>
                <a:spcPts val="0"/>
              </a:spcBef>
              <a:spcAft>
                <a:spcPts val="0"/>
              </a:spcAft>
              <a:buClr>
                <a:srgbClr val="000000"/>
              </a:buClr>
              <a:buSzPts val="1400"/>
              <a:buFont typeface="Arial" panose="020B0604020202020204"/>
              <a:buNone/>
            </a:pPr>
            <a:endParaRPr lang="en-US" sz="1400" b="1" i="0" u="none" strike="noStrike" cap="none" dirty="0">
              <a:solidFill>
                <a:srgbClr val="000000"/>
              </a:solidFill>
              <a:latin typeface="Verdana" panose="020B0604030504040204"/>
              <a:ea typeface="Verdana" panose="020B0604030504040204"/>
              <a:cs typeface="Verdana" panose="020B0604030504040204"/>
              <a:sym typeface="Verdana" panose="020B0604030504040204"/>
            </a:endParaRPr>
          </a:p>
          <a:p>
            <a:pPr marL="0" marR="0" lvl="0" indent="0" algn="l" rtl="0">
              <a:lnSpc>
                <a:spcPct val="100000"/>
              </a:lnSpc>
              <a:spcBef>
                <a:spcPts val="0"/>
              </a:spcBef>
              <a:spcAft>
                <a:spcPts val="0"/>
              </a:spcAft>
              <a:buClr>
                <a:srgbClr val="000000"/>
              </a:buClr>
              <a:buSzPts val="1400"/>
              <a:buFont typeface="Arial" panose="020B0604020202020204"/>
              <a:buNone/>
            </a:pPr>
            <a:r>
              <a:rPr lang="en-US" sz="1400"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In this iteration, we improved the helmet detection system to manage the bike's ignition, which we're currently simulating with a Buzzer. The system determines the helmet's status—whether it's worn, not worn</a:t>
            </a:r>
            <a:r>
              <a:rPr lang="en-US" dirty="0">
                <a:latin typeface="Verdana" panose="020B0604030504040204"/>
                <a:ea typeface="Verdana" panose="020B0604030504040204"/>
                <a:cs typeface="Verdana" panose="020B0604030504040204"/>
                <a:sym typeface="Verdana" panose="020B0604030504040204"/>
              </a:rPr>
              <a:t> </a:t>
            </a:r>
            <a:r>
              <a:rPr lang="en-US" sz="1400"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—and uses that information to control the ignition.</a:t>
            </a:r>
          </a:p>
          <a:p>
            <a:pPr marL="0" marR="0" lvl="0" indent="0" algn="l" rtl="0">
              <a:lnSpc>
                <a:spcPct val="100000"/>
              </a:lnSpc>
              <a:spcBef>
                <a:spcPts val="0"/>
              </a:spcBef>
              <a:spcAft>
                <a:spcPts val="0"/>
              </a:spcAft>
              <a:buClr>
                <a:srgbClr val="000000"/>
              </a:buClr>
              <a:buSzPts val="1400"/>
              <a:buFont typeface="Arial" panose="020B0604020202020204"/>
              <a:buNone/>
            </a:pPr>
            <a:endParaRPr lang="en-US" sz="1400" b="1" i="0" u="none" strike="noStrike" cap="none" dirty="0">
              <a:solidFill>
                <a:srgbClr val="000000"/>
              </a:solidFill>
              <a:latin typeface="Verdana" panose="020B0604030504040204"/>
              <a:ea typeface="Verdana" panose="020B0604030504040204"/>
              <a:cs typeface="Verdana" panose="020B0604030504040204"/>
              <a:sym typeface="Verdana" panose="020B0604030504040204"/>
            </a:endParaRPr>
          </a:p>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Key Features</a:t>
            </a:r>
            <a:r>
              <a:rPr lang="en-IN" altLang="en-US" sz="1400" b="1"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a:t>
            </a:r>
            <a:endParaRPr lang="en-US" sz="1400" b="1" i="0" u="none" strike="noStrike" cap="none" dirty="0">
              <a:solidFill>
                <a:srgbClr val="000000"/>
              </a:solidFill>
              <a:latin typeface="Verdana" panose="020B0604030504040204"/>
              <a:ea typeface="Verdana" panose="020B0604030504040204"/>
              <a:cs typeface="Verdana" panose="020B0604030504040204"/>
              <a:sym typeface="Verdana" panose="020B0604030504040204"/>
            </a:endParaRPr>
          </a:p>
          <a:p>
            <a:pPr marL="0" marR="0" lvl="0" indent="0" algn="l" rtl="0">
              <a:lnSpc>
                <a:spcPct val="100000"/>
              </a:lnSpc>
              <a:spcBef>
                <a:spcPts val="0"/>
              </a:spcBef>
              <a:spcAft>
                <a:spcPts val="0"/>
              </a:spcAft>
              <a:buClr>
                <a:srgbClr val="000000"/>
              </a:buClr>
              <a:buSzPts val="1400"/>
              <a:buFont typeface="Arial" panose="020B0604020202020204"/>
              <a:buNone/>
            </a:pPr>
            <a:endParaRPr lang="en-US" sz="1400" b="1" i="0" u="none" strike="noStrike" cap="none" dirty="0">
              <a:solidFill>
                <a:srgbClr val="000000"/>
              </a:solidFill>
              <a:latin typeface="Verdana" panose="020B0604030504040204"/>
              <a:ea typeface="Verdana" panose="020B0604030504040204"/>
              <a:cs typeface="Verdana" panose="020B0604030504040204"/>
              <a:sym typeface="Verdana" panose="020B0604030504040204"/>
            </a:endParaRPr>
          </a:p>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1. Helmet States:</a:t>
            </a:r>
          </a:p>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    Worn</a:t>
            </a:r>
            <a:r>
              <a:rPr lang="en-IN" altLang="en-US" sz="1400" b="1"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a:t>
            </a:r>
            <a:r>
              <a:rPr lang="en-US" sz="1400" b="1"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 </a:t>
            </a:r>
            <a:r>
              <a:rPr lang="en-US" sz="1400"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The helmet is properly secured.</a:t>
            </a:r>
            <a:endParaRPr lang="en-US" sz="1400" b="1" i="0" u="none" strike="noStrike" cap="none" dirty="0">
              <a:solidFill>
                <a:srgbClr val="000000"/>
              </a:solidFill>
              <a:latin typeface="Verdana" panose="020B0604030504040204"/>
              <a:ea typeface="Verdana" panose="020B0604030504040204"/>
              <a:cs typeface="Verdana" panose="020B0604030504040204"/>
              <a:sym typeface="Verdana" panose="020B0604030504040204"/>
            </a:endParaRPr>
          </a:p>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    Not Worn: </a:t>
            </a:r>
            <a:r>
              <a:rPr lang="en-US" sz="1400"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There is no helmet present.</a:t>
            </a:r>
            <a:endParaRPr lang="en-US" sz="1400" b="1" i="0" u="none" strike="noStrike" cap="none" dirty="0">
              <a:solidFill>
                <a:srgbClr val="000000"/>
              </a:solidFill>
              <a:latin typeface="Verdana" panose="020B0604030504040204"/>
              <a:ea typeface="Verdana" panose="020B0604030504040204"/>
              <a:cs typeface="Verdana" panose="020B0604030504040204"/>
              <a:sym typeface="Verdana" panose="020B0604030504040204"/>
            </a:endParaRPr>
          </a:p>
          <a:p>
            <a:pPr marL="0" marR="0" lvl="0" indent="0" algn="l" rtl="0">
              <a:lnSpc>
                <a:spcPct val="100000"/>
              </a:lnSpc>
              <a:spcBef>
                <a:spcPts val="0"/>
              </a:spcBef>
              <a:spcAft>
                <a:spcPts val="0"/>
              </a:spcAft>
              <a:buClr>
                <a:srgbClr val="000000"/>
              </a:buClr>
              <a:buSzPts val="1400"/>
              <a:buFont typeface="Arial" panose="020B0604020202020204"/>
              <a:buNone/>
            </a:pPr>
            <a:r>
              <a:rPr lang="en-US" sz="1400"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a:t>
            </a:r>
            <a:endParaRPr lang="en-US" sz="1400" b="1" i="0" u="none" strike="noStrike" cap="none" dirty="0">
              <a:solidFill>
                <a:srgbClr val="000000"/>
              </a:solidFill>
              <a:latin typeface="Verdana" panose="020B0604030504040204"/>
              <a:ea typeface="Verdana" panose="020B0604030504040204"/>
              <a:cs typeface="Verdana" panose="020B0604030504040204"/>
              <a:sym typeface="Verdana" panose="020B0604030504040204"/>
            </a:endParaRPr>
          </a:p>
          <a:p>
            <a:pPr marL="0" marR="0" lvl="0" indent="0" algn="l" rtl="0">
              <a:lnSpc>
                <a:spcPct val="100000"/>
              </a:lnSpc>
              <a:spcBef>
                <a:spcPts val="0"/>
              </a:spcBef>
              <a:spcAft>
                <a:spcPts val="0"/>
              </a:spcAft>
              <a:buClr>
                <a:srgbClr val="000000"/>
              </a:buClr>
              <a:buSzPts val="1400"/>
              <a:buFont typeface="Arial" panose="020B0604020202020204"/>
              <a:buNone/>
            </a:pPr>
            <a:endParaRPr lang="en-US" sz="1400" b="1" i="0" u="none" strike="noStrike" cap="none" dirty="0">
              <a:solidFill>
                <a:srgbClr val="000000"/>
              </a:solidFill>
              <a:latin typeface="Verdana" panose="020B0604030504040204"/>
              <a:ea typeface="Verdana" panose="020B0604030504040204"/>
              <a:cs typeface="Verdana" panose="020B0604030504040204"/>
              <a:sym typeface="Verdana" panose="020B0604030504040204"/>
            </a:endParaRPr>
          </a:p>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2. LED Indicators:</a:t>
            </a:r>
          </a:p>
          <a:p>
            <a:pPr lvl="0">
              <a:buSzPts val="1400"/>
            </a:pPr>
            <a:r>
              <a:rPr lang="en-US" sz="1400" b="1"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   </a:t>
            </a:r>
            <a:r>
              <a:rPr lang="en-IN" altLang="en-US" sz="1400" b="1"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 </a:t>
            </a:r>
            <a:r>
              <a:rPr lang="en-US" sz="1400" b="1"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Green LED: </a:t>
            </a:r>
            <a:r>
              <a:rPr lang="en-US" sz="1400"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This lights up when the helmet is worn, allowing the buzzer (ignition) to run.</a:t>
            </a:r>
          </a:p>
          <a:p>
            <a:pPr marL="0" marR="0" lvl="0" indent="0" algn="l" rtl="0">
              <a:lnSpc>
                <a:spcPct val="100000"/>
              </a:lnSpc>
              <a:spcBef>
                <a:spcPts val="0"/>
              </a:spcBef>
              <a:spcAft>
                <a:spcPts val="0"/>
              </a:spcAft>
              <a:buClr>
                <a:srgbClr val="000000"/>
              </a:buClr>
              <a:buSzPts val="1400"/>
              <a:buFont typeface="Arial" panose="020B0604020202020204"/>
              <a:buNone/>
            </a:pPr>
            <a:r>
              <a:rPr lang="en-US" sz="1400"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    </a:t>
            </a:r>
            <a:r>
              <a:rPr lang="en-US" sz="1400" b="1"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Red LED</a:t>
            </a:r>
            <a:r>
              <a:rPr lang="en-US" sz="1400"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 This lights up when no helmet is worn, disabling the ignition.</a:t>
            </a:r>
          </a:p>
          <a:p>
            <a:pPr marL="0" marR="0" lvl="0" indent="0" algn="l" rtl="0">
              <a:lnSpc>
                <a:spcPct val="100000"/>
              </a:lnSpc>
              <a:spcBef>
                <a:spcPts val="0"/>
              </a:spcBef>
              <a:spcAft>
                <a:spcPts val="0"/>
              </a:spcAft>
              <a:buClr>
                <a:srgbClr val="000000"/>
              </a:buClr>
              <a:buSzPts val="1400"/>
              <a:buFont typeface="Arial" panose="020B0604020202020204"/>
              <a:buNone/>
            </a:pPr>
            <a:r>
              <a:rPr lang="en-US" sz="1400"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    </a:t>
            </a:r>
            <a:endParaRPr lang="en-US" sz="1400" b="1" i="0" u="none" strike="noStrike" cap="none" dirty="0">
              <a:solidFill>
                <a:srgbClr val="000000"/>
              </a:solidFill>
              <a:latin typeface="Verdana" panose="020B0604030504040204"/>
              <a:ea typeface="Verdana" panose="020B0604030504040204"/>
              <a:cs typeface="Verdana" panose="020B0604030504040204"/>
              <a:sym typeface="Verdana" panose="020B0604030504040204"/>
            </a:endParaRPr>
          </a:p>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3. Relay Control:</a:t>
            </a:r>
          </a:p>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    </a:t>
            </a:r>
            <a:r>
              <a:rPr lang="en-US" sz="1400"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When the green LED is on (helmet worn), the relay activates, enabling the buzzer (acting as the ignition).</a:t>
            </a:r>
          </a:p>
          <a:p>
            <a:pPr marL="0" marR="0" lvl="0" indent="0" algn="l" rtl="0">
              <a:lnSpc>
                <a:spcPct val="100000"/>
              </a:lnSpc>
              <a:spcBef>
                <a:spcPts val="0"/>
              </a:spcBef>
              <a:spcAft>
                <a:spcPts val="0"/>
              </a:spcAft>
              <a:buClr>
                <a:srgbClr val="000000"/>
              </a:buClr>
              <a:buSzPts val="1400"/>
              <a:buFont typeface="Arial" panose="020B0604020202020204"/>
              <a:buNone/>
            </a:pPr>
            <a:r>
              <a:rPr lang="en-US" sz="1400"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    If the red LED is lit (not worn), the relay cuts off power to the </a:t>
            </a:r>
            <a:r>
              <a:rPr lang="en-US" dirty="0">
                <a:latin typeface="Verdana" panose="020B0604030504040204"/>
                <a:ea typeface="Verdana" panose="020B0604030504040204"/>
                <a:cs typeface="Verdana" panose="020B0604030504040204"/>
                <a:sym typeface="Verdana" panose="020B0604030504040204"/>
              </a:rPr>
              <a:t>buzzer</a:t>
            </a:r>
            <a:r>
              <a:rPr lang="en-US" sz="1400"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 preventing it </a:t>
            </a:r>
            <a:r>
              <a:rPr lang="en-IN" altLang="en-US" sz="1400"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 </a:t>
            </a:r>
            <a:r>
              <a:rPr lang="en-US" sz="1400"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from running.</a:t>
            </a:r>
          </a:p>
          <a:p>
            <a:pPr marL="0" marR="0" lvl="0" indent="0" algn="l" rtl="0">
              <a:lnSpc>
                <a:spcPct val="100000"/>
              </a:lnSpc>
              <a:spcBef>
                <a:spcPts val="0"/>
              </a:spcBef>
              <a:spcAft>
                <a:spcPts val="0"/>
              </a:spcAft>
              <a:buClr>
                <a:srgbClr val="000000"/>
              </a:buClr>
              <a:buSzPts val="1400"/>
              <a:buFont typeface="Arial" panose="020B0604020202020204"/>
              <a:buNone/>
            </a:pPr>
            <a:r>
              <a:rPr lang="en-US" sz="1400"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 </a:t>
            </a:r>
          </a:p>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dirty="0">
              <a:solidFill>
                <a:srgbClr val="000000"/>
              </a:solidFill>
              <a:latin typeface="Verdana" panose="020B0604030504040204"/>
              <a:ea typeface="Verdana" panose="020B0604030504040204"/>
              <a:cs typeface="Verdana" panose="020B0604030504040204"/>
              <a:sym typeface="Verdana" panose="020B0604030504040204"/>
            </a:endParaRPr>
          </a:p>
          <a:p>
            <a:pPr marL="285750" marR="0" lvl="0" indent="-196850" algn="l" rtl="0">
              <a:lnSpc>
                <a:spcPct val="100000"/>
              </a:lnSpc>
              <a:spcBef>
                <a:spcPts val="0"/>
              </a:spcBef>
              <a:spcAft>
                <a:spcPts val="0"/>
              </a:spcAft>
              <a:buClr>
                <a:srgbClr val="000000"/>
              </a:buClr>
              <a:buSzPts val="1400"/>
              <a:buFont typeface="Arial" panose="020B0604020202020204"/>
              <a:buNone/>
            </a:pPr>
            <a:endParaRPr sz="1400" b="0" i="0" u="none" strike="noStrike" cap="none" dirty="0">
              <a:solidFill>
                <a:srgbClr val="000000"/>
              </a:solidFill>
              <a:latin typeface="Verdana" panose="020B0604030504040204"/>
              <a:ea typeface="Verdana" panose="020B0604030504040204"/>
              <a:cs typeface="Verdana" panose="020B0604030504040204"/>
              <a:sym typeface="Verdana" panose="020B0604030504040204"/>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Verdana" panose="020B0604030504040204"/>
              <a:ea typeface="Verdana" panose="020B0604030504040204"/>
              <a:cs typeface="Verdana" panose="020B0604030504040204"/>
              <a:sym typeface="Verdana" panose="020B060403050404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15"/>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lang="en-US"/>
          </a:p>
        </p:txBody>
      </p:sp>
      <p:sp>
        <p:nvSpPr>
          <p:cNvPr id="343" name="Google Shape;343;p15"/>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panose="020B0604020202020204"/>
              <a:buNone/>
            </a:pPr>
            <a:r>
              <a:rPr lang="en-US" sz="2400" b="1" i="0" u="none" strike="noStrike" cap="none">
                <a:solidFill>
                  <a:srgbClr val="000000"/>
                </a:solidFill>
                <a:latin typeface="Montserrat"/>
                <a:ea typeface="Montserrat"/>
                <a:cs typeface="Montserrat"/>
                <a:sym typeface="Montserrat"/>
              </a:rPr>
              <a:t>Contribution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4" name="Google Shape;344;p15"/>
          <p:cNvSpPr txBox="1"/>
          <p:nvPr/>
        </p:nvSpPr>
        <p:spPr>
          <a:xfrm>
            <a:off x="452284" y="788096"/>
            <a:ext cx="5761704" cy="573576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Team Progress and Movement</a:t>
            </a:r>
          </a:p>
          <a:p>
            <a:pPr marL="285750" marR="0" lvl="0" indent="-285750" algn="l" rtl="0">
              <a:lnSpc>
                <a:spcPct val="100000"/>
              </a:lnSpc>
              <a:spcBef>
                <a:spcPts val="0"/>
              </a:spcBef>
              <a:spcAft>
                <a:spcPts val="0"/>
              </a:spcAft>
              <a:buClr>
                <a:srgbClr val="000000"/>
              </a:buClr>
              <a:buSzPts val="1400"/>
              <a:buFont typeface="Arial" panose="020B0604020202020204"/>
              <a:buChar char="•"/>
            </a:pPr>
            <a:endParaRPr sz="1400" b="0" i="0" u="none" strike="noStrike" cap="none" dirty="0">
              <a:solidFill>
                <a:srgbClr val="000000"/>
              </a:solidFill>
              <a:latin typeface="Verdana" panose="020B0604030504040204"/>
              <a:ea typeface="Verdana" panose="020B0604030504040204"/>
              <a:cs typeface="Verdana" panose="020B0604030504040204"/>
              <a:sym typeface="Verdana" panose="020B0604030504040204"/>
            </a:endParaRPr>
          </a:p>
          <a:p>
            <a:pPr marL="285750" marR="0" lvl="0" indent="-285750" algn="l" rtl="0">
              <a:lnSpc>
                <a:spcPct val="100000"/>
              </a:lnSpc>
              <a:spcBef>
                <a:spcPts val="0"/>
              </a:spcBef>
              <a:spcAft>
                <a:spcPts val="0"/>
              </a:spcAft>
              <a:buClr>
                <a:srgbClr val="000000"/>
              </a:buClr>
              <a:buSzPts val="1400"/>
              <a:buFont typeface="Arial" panose="020B0604020202020204"/>
              <a:buChar char="•"/>
            </a:pPr>
            <a:r>
              <a:rPr sz="1400" b="1"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Progress Overview</a:t>
            </a:r>
            <a:r>
              <a:rPr lang="en-IN" sz="1400" b="1"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a:t>
            </a:r>
            <a:endParaRPr sz="1400" b="1" i="0" u="none" strike="noStrike" cap="none" dirty="0">
              <a:solidFill>
                <a:srgbClr val="000000"/>
              </a:solidFill>
              <a:latin typeface="Verdana" panose="020B0604030504040204"/>
              <a:ea typeface="Verdana" panose="020B0604030504040204"/>
              <a:cs typeface="Verdana" panose="020B0604030504040204"/>
              <a:sym typeface="Verdana" panose="020B0604030504040204"/>
            </a:endParaRPr>
          </a:p>
          <a:p>
            <a:pPr marL="285750" marR="0" lvl="0" indent="-285750" algn="l" rtl="0">
              <a:lnSpc>
                <a:spcPct val="100000"/>
              </a:lnSpc>
              <a:spcBef>
                <a:spcPts val="0"/>
              </a:spcBef>
              <a:spcAft>
                <a:spcPts val="0"/>
              </a:spcAft>
              <a:buClr>
                <a:srgbClr val="000000"/>
              </a:buClr>
              <a:buSzPts val="1400"/>
              <a:buFont typeface="Arial" panose="020B0604020202020204"/>
              <a:buChar char="•"/>
            </a:pPr>
            <a:r>
              <a:rPr sz="1400" b="0"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Our team has made great strides in the helmet detection project. We’ve successfully developed the initial system using the ESP32 microcontroller and a proximity sensor to check helmet usage.</a:t>
            </a:r>
          </a:p>
          <a:p>
            <a:pPr marL="285750" marR="0" lvl="0" indent="-285750" algn="l" rtl="0">
              <a:lnSpc>
                <a:spcPct val="100000"/>
              </a:lnSpc>
              <a:spcBef>
                <a:spcPts val="0"/>
              </a:spcBef>
              <a:spcAft>
                <a:spcPts val="0"/>
              </a:spcAft>
              <a:buClr>
                <a:srgbClr val="000000"/>
              </a:buClr>
              <a:buSzPts val="1400"/>
              <a:buFont typeface="Arial" panose="020B0604020202020204"/>
              <a:buChar char="•"/>
            </a:pPr>
            <a:endParaRPr sz="1400" b="0" i="0" u="none" strike="noStrike" cap="none" dirty="0">
              <a:solidFill>
                <a:srgbClr val="000000"/>
              </a:solidFill>
              <a:latin typeface="Verdana" panose="020B0604030504040204"/>
              <a:ea typeface="Verdana" panose="020B0604030504040204"/>
              <a:cs typeface="Verdana" panose="020B0604030504040204"/>
              <a:sym typeface="Verdana" panose="020B0604030504040204"/>
            </a:endParaRPr>
          </a:p>
          <a:p>
            <a:pPr marL="285750" marR="0" lvl="0" indent="-285750" algn="l" rtl="0">
              <a:lnSpc>
                <a:spcPct val="100000"/>
              </a:lnSpc>
              <a:spcBef>
                <a:spcPts val="0"/>
              </a:spcBef>
              <a:spcAft>
                <a:spcPts val="0"/>
              </a:spcAft>
              <a:buClr>
                <a:srgbClr val="000000"/>
              </a:buClr>
              <a:buSzPts val="1400"/>
              <a:buFont typeface="Arial" panose="020B0604020202020204"/>
              <a:buChar char="•"/>
            </a:pPr>
            <a:r>
              <a:rPr sz="1400" b="0"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 </a:t>
            </a:r>
            <a:r>
              <a:rPr sz="1400" b="1"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Prototype Development</a:t>
            </a:r>
            <a:r>
              <a:rPr lang="en-IN" sz="1400" b="1"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a:t>
            </a:r>
            <a:endParaRPr sz="1400" b="0" i="0" u="none" strike="noStrike" cap="none" dirty="0">
              <a:solidFill>
                <a:srgbClr val="000000"/>
              </a:solidFill>
              <a:latin typeface="Verdana" panose="020B0604030504040204"/>
              <a:ea typeface="Verdana" panose="020B0604030504040204"/>
              <a:cs typeface="Verdana" panose="020B0604030504040204"/>
              <a:sym typeface="Verdana" panose="020B0604030504040204"/>
            </a:endParaRPr>
          </a:p>
          <a:p>
            <a:pPr marL="285750" marR="0" lvl="0" indent="-285750" algn="l" rtl="0">
              <a:lnSpc>
                <a:spcPct val="100000"/>
              </a:lnSpc>
              <a:spcBef>
                <a:spcPts val="0"/>
              </a:spcBef>
              <a:spcAft>
                <a:spcPts val="0"/>
              </a:spcAft>
              <a:buClr>
                <a:srgbClr val="000000"/>
              </a:buClr>
              <a:buSzPts val="1400"/>
              <a:buFont typeface="Arial" panose="020B0604020202020204"/>
              <a:buChar char="•"/>
            </a:pPr>
            <a:r>
              <a:rPr sz="1400" b="0"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We’ve built and tested the prototype, which works well by detecting when the helmet is worn properly, preventing ignition when no helmet is detected, and stopping the motor if the helmet is </a:t>
            </a:r>
            <a:r>
              <a:rPr lang="en-IN" sz="1400" b="0"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not </a:t>
            </a:r>
            <a:r>
              <a:rPr sz="1400" b="0"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worn.</a:t>
            </a:r>
          </a:p>
          <a:p>
            <a:pPr marL="285750" marR="0" lvl="0" indent="-285750" algn="l" rtl="0">
              <a:lnSpc>
                <a:spcPct val="100000"/>
              </a:lnSpc>
              <a:spcBef>
                <a:spcPts val="0"/>
              </a:spcBef>
              <a:spcAft>
                <a:spcPts val="0"/>
              </a:spcAft>
              <a:buClr>
                <a:srgbClr val="000000"/>
              </a:buClr>
              <a:buSzPts val="1400"/>
              <a:buFont typeface="Arial" panose="020B0604020202020204"/>
              <a:buChar char="•"/>
            </a:pPr>
            <a:endParaRPr sz="1400" b="0" i="0" u="none" strike="noStrike" cap="none" dirty="0">
              <a:solidFill>
                <a:srgbClr val="000000"/>
              </a:solidFill>
              <a:latin typeface="Verdana" panose="020B0604030504040204"/>
              <a:ea typeface="Verdana" panose="020B0604030504040204"/>
              <a:cs typeface="Verdana" panose="020B0604030504040204"/>
              <a:sym typeface="Verdana" panose="020B0604030504040204"/>
            </a:endParaRPr>
          </a:p>
          <a:p>
            <a:pPr marL="285750" marR="0" lvl="0" indent="-285750" algn="l" rtl="0">
              <a:lnSpc>
                <a:spcPct val="100000"/>
              </a:lnSpc>
              <a:spcBef>
                <a:spcPts val="0"/>
              </a:spcBef>
              <a:spcAft>
                <a:spcPts val="0"/>
              </a:spcAft>
              <a:buClr>
                <a:srgbClr val="000000"/>
              </a:buClr>
              <a:buSzPts val="1400"/>
              <a:buFont typeface="Arial" panose="020B0604020202020204"/>
              <a:buChar char="•"/>
            </a:pPr>
            <a:r>
              <a:rPr sz="1400" b="1"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Testing Phase</a:t>
            </a:r>
            <a:r>
              <a:rPr lang="en-IN" sz="1400" b="1"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a:t>
            </a:r>
            <a:endParaRPr sz="1400" b="1" i="0" u="none" strike="noStrike" cap="none" dirty="0">
              <a:solidFill>
                <a:srgbClr val="000000"/>
              </a:solidFill>
              <a:latin typeface="Verdana" panose="020B0604030504040204"/>
              <a:ea typeface="Verdana" panose="020B0604030504040204"/>
              <a:cs typeface="Verdana" panose="020B0604030504040204"/>
              <a:sym typeface="Verdana" panose="020B0604030504040204"/>
            </a:endParaRPr>
          </a:p>
          <a:p>
            <a:pPr marL="285750" marR="0" lvl="0" indent="-285750" algn="l" rtl="0">
              <a:lnSpc>
                <a:spcPct val="100000"/>
              </a:lnSpc>
              <a:spcBef>
                <a:spcPts val="0"/>
              </a:spcBef>
              <a:spcAft>
                <a:spcPts val="0"/>
              </a:spcAft>
              <a:buClr>
                <a:srgbClr val="000000"/>
              </a:buClr>
              <a:buSzPts val="1400"/>
              <a:buFont typeface="Arial" panose="020B0604020202020204"/>
              <a:buChar char="•"/>
            </a:pPr>
            <a:r>
              <a:rPr sz="1400" b="0"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We ran thorough tests to ensure the system is reliable and responsive. This feedback helped us refine its functionality further.</a:t>
            </a:r>
          </a:p>
          <a:p>
            <a:pPr marL="285750" marR="0" lvl="0" indent="-285750" algn="l" rtl="0">
              <a:lnSpc>
                <a:spcPct val="100000"/>
              </a:lnSpc>
              <a:spcBef>
                <a:spcPts val="0"/>
              </a:spcBef>
              <a:spcAft>
                <a:spcPts val="0"/>
              </a:spcAft>
              <a:buClr>
                <a:srgbClr val="000000"/>
              </a:buClr>
              <a:buSzPts val="1400"/>
              <a:buFont typeface="Arial" panose="020B0604020202020204"/>
              <a:buChar char="•"/>
            </a:pPr>
            <a:endParaRPr sz="1400" b="0" i="0" u="none" strike="noStrike" cap="none" dirty="0">
              <a:solidFill>
                <a:srgbClr val="000000"/>
              </a:solidFill>
              <a:latin typeface="Verdana" panose="020B0604030504040204"/>
              <a:ea typeface="Verdana" panose="020B0604030504040204"/>
              <a:cs typeface="Verdana" panose="020B0604030504040204"/>
              <a:sym typeface="Verdana" panose="020B0604030504040204"/>
            </a:endParaRPr>
          </a:p>
          <a:p>
            <a:pPr marL="285750" marR="0" lvl="0" indent="-285750" algn="l" rtl="0">
              <a:lnSpc>
                <a:spcPct val="100000"/>
              </a:lnSpc>
              <a:spcBef>
                <a:spcPts val="0"/>
              </a:spcBef>
              <a:spcAft>
                <a:spcPts val="0"/>
              </a:spcAft>
              <a:buClr>
                <a:srgbClr val="000000"/>
              </a:buClr>
              <a:buSzPts val="1400"/>
              <a:buFont typeface="Arial" panose="020B0604020202020204"/>
              <a:buChar char="•"/>
            </a:pPr>
            <a:r>
              <a:rPr sz="1400" b="1"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Next Steps</a:t>
            </a:r>
            <a:r>
              <a:rPr lang="en-IN" sz="1400" b="1"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a:t>
            </a:r>
            <a:endParaRPr sz="1400" b="1" i="0" u="none" strike="noStrike" cap="none" dirty="0">
              <a:solidFill>
                <a:srgbClr val="000000"/>
              </a:solidFill>
              <a:latin typeface="Verdana" panose="020B0604030504040204"/>
              <a:ea typeface="Verdana" panose="020B0604030504040204"/>
              <a:cs typeface="Verdana" panose="020B0604030504040204"/>
              <a:sym typeface="Verdana" panose="020B0604030504040204"/>
            </a:endParaRPr>
          </a:p>
          <a:p>
            <a:pPr marL="285750" marR="0" lvl="0" indent="-285750" algn="l" rtl="0">
              <a:lnSpc>
                <a:spcPct val="100000"/>
              </a:lnSpc>
              <a:spcBef>
                <a:spcPts val="0"/>
              </a:spcBef>
              <a:spcAft>
                <a:spcPts val="0"/>
              </a:spcAft>
              <a:buClr>
                <a:srgbClr val="000000"/>
              </a:buClr>
              <a:buSzPts val="1400"/>
              <a:buFont typeface="Arial" panose="020B0604020202020204"/>
              <a:buChar char="•"/>
            </a:pPr>
            <a:r>
              <a:rPr sz="1400" b="0"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Looking ahead, we’ll focus on adding fall detection and alert notifications to make the system even more robust and user-friendly. We’ll continue to work closely together to hit our project milestones.</a:t>
            </a:r>
          </a:p>
          <a:p>
            <a:pPr marL="285750" marR="0" lvl="0" indent="-196850" algn="l" rtl="0">
              <a:lnSpc>
                <a:spcPct val="100000"/>
              </a:lnSpc>
              <a:spcBef>
                <a:spcPts val="0"/>
              </a:spcBef>
              <a:spcAft>
                <a:spcPts val="0"/>
              </a:spcAft>
              <a:buClr>
                <a:srgbClr val="000000"/>
              </a:buClr>
              <a:buSzPts val="1400"/>
              <a:buFont typeface="Arial" panose="020B0604020202020204"/>
              <a:buNone/>
            </a:pPr>
            <a:endParaRPr sz="1400" b="0" i="0" u="none" strike="noStrike" cap="none" dirty="0">
              <a:solidFill>
                <a:srgbClr val="000000"/>
              </a:solidFill>
              <a:latin typeface="Verdana" panose="020B0604030504040204"/>
              <a:ea typeface="Verdana" panose="020B0604030504040204"/>
              <a:cs typeface="Verdana" panose="020B0604030504040204"/>
              <a:sym typeface="Verdana" panose="020B0604030504040204"/>
            </a:endParaRPr>
          </a:p>
        </p:txBody>
      </p:sp>
      <p:sp>
        <p:nvSpPr>
          <p:cNvPr id="345" name="Google Shape;345;p15"/>
          <p:cNvSpPr txBox="1"/>
          <p:nvPr/>
        </p:nvSpPr>
        <p:spPr>
          <a:xfrm>
            <a:off x="6213988" y="757114"/>
            <a:ext cx="5761704" cy="573576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000000"/>
                </a:solidFill>
                <a:latin typeface="Verdana" panose="020B0604030504040204"/>
                <a:ea typeface="Verdana" panose="020B0604030504040204"/>
                <a:cs typeface="Verdana" panose="020B0604030504040204"/>
                <a:sym typeface="Verdana" panose="020B0604030504040204"/>
              </a:rPr>
              <a:t>Individual Contribution</a:t>
            </a:r>
          </a:p>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000000"/>
                </a:solidFill>
                <a:latin typeface="Verdana" panose="020B0604030504040204"/>
                <a:ea typeface="Verdana" panose="020B0604030504040204"/>
                <a:cs typeface="Verdana" panose="020B0604030504040204"/>
                <a:sym typeface="Verdana" panose="020B0604030504040204"/>
              </a:rPr>
              <a:t> </a:t>
            </a:r>
          </a:p>
          <a:p>
            <a:pPr marL="0" marR="0" lvl="3" indent="0" algn="l" rtl="0">
              <a:lnSpc>
                <a:spcPct val="100000"/>
              </a:lnSpc>
              <a:spcBef>
                <a:spcPts val="0"/>
              </a:spcBef>
              <a:spcAft>
                <a:spcPts val="0"/>
              </a:spcAft>
              <a:buNone/>
            </a:pPr>
            <a:r>
              <a:rPr lang="en-US" sz="1400" b="1" i="0" u="none" strike="noStrike" cap="none">
                <a:solidFill>
                  <a:srgbClr val="000000"/>
                </a:solidFill>
                <a:latin typeface="Verdana" panose="020B0604030504040204"/>
                <a:ea typeface="Verdana" panose="020B0604030504040204"/>
                <a:cs typeface="Verdana" panose="020B0604030504040204"/>
                <a:sym typeface="Verdana" panose="020B0604030504040204"/>
              </a:rPr>
              <a:t>Key contributions: </a:t>
            </a:r>
            <a:r>
              <a:rPr lang="en-IN" altLang="en-US" sz="1400" b="1" i="0" u="none" strike="noStrike" cap="none">
                <a:solidFill>
                  <a:srgbClr val="000000"/>
                </a:solidFill>
                <a:latin typeface="Verdana" panose="020B0604030504040204"/>
                <a:ea typeface="Verdana" panose="020B0604030504040204"/>
                <a:cs typeface="Verdana" panose="020B0604030504040204"/>
                <a:sym typeface="Verdana" panose="020B0604030504040204"/>
              </a:rPr>
              <a:t>Steev Sushanth.</a:t>
            </a:r>
          </a:p>
          <a:p>
            <a:pPr marL="0" marR="0" lvl="3" indent="0" algn="l" rtl="0">
              <a:lnSpc>
                <a:spcPct val="100000"/>
              </a:lnSpc>
              <a:spcBef>
                <a:spcPts val="0"/>
              </a:spcBef>
              <a:spcAft>
                <a:spcPts val="0"/>
              </a:spcAft>
              <a:buNone/>
            </a:pPr>
            <a:endParaRPr lang="en-US" sz="14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p>
            <a:pPr marL="0" marR="0" lvl="3" indent="0" algn="l" rtl="0">
              <a:lnSpc>
                <a:spcPct val="100000"/>
              </a:lnSpc>
              <a:spcBef>
                <a:spcPts val="0"/>
              </a:spcBef>
              <a:spcAft>
                <a:spcPts val="0"/>
              </a:spcAft>
              <a:buNone/>
            </a:pPr>
            <a:r>
              <a:rPr lang="en-US" sz="1400" b="0" i="0" u="none" strike="noStrike" cap="none">
                <a:solidFill>
                  <a:srgbClr val="000000"/>
                </a:solidFill>
                <a:latin typeface="Verdana" panose="020B0604030504040204"/>
                <a:ea typeface="Verdana" panose="020B0604030504040204"/>
                <a:cs typeface="Verdana" panose="020B0604030504040204"/>
                <a:sym typeface="Verdana" panose="020B0604030504040204"/>
              </a:rPr>
              <a:t>Steev was essential in developing the hardware for the helmet detection system. He led the selection and integration of the ESP32 microcontroller and proximity sensor and handled the Arduino coding and testing to ensure reliable functionality.</a:t>
            </a:r>
          </a:p>
          <a:p>
            <a:pPr marL="0" marR="0" lvl="3" indent="0" algn="l" rtl="0">
              <a:lnSpc>
                <a:spcPct val="100000"/>
              </a:lnSpc>
              <a:spcBef>
                <a:spcPts val="0"/>
              </a:spcBef>
              <a:spcAft>
                <a:spcPts val="0"/>
              </a:spcAft>
              <a:buNone/>
            </a:pPr>
            <a:endParaRPr lang="en-US" sz="14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p>
            <a:pPr marL="0" marR="0" lvl="3" indent="0" algn="l" rtl="0">
              <a:lnSpc>
                <a:spcPct val="100000"/>
              </a:lnSpc>
              <a:spcBef>
                <a:spcPts val="0"/>
              </a:spcBef>
              <a:spcAft>
                <a:spcPts val="0"/>
              </a:spcAft>
              <a:buNone/>
            </a:pPr>
            <a:r>
              <a:rPr lang="en-US" sz="1400" b="1" i="0" u="none" strike="noStrike" cap="none">
                <a:solidFill>
                  <a:srgbClr val="000000"/>
                </a:solidFill>
                <a:latin typeface="Verdana" panose="020B0604030504040204"/>
                <a:ea typeface="Verdana" panose="020B0604030504040204"/>
                <a:cs typeface="Verdana" panose="020B0604030504040204"/>
                <a:sym typeface="Verdana" panose="020B0604030504040204"/>
              </a:rPr>
              <a:t>Key contributions</a:t>
            </a:r>
            <a:r>
              <a:rPr lang="en-US" sz="1400" b="0" i="0" u="none" strike="noStrike" cap="none">
                <a:solidFill>
                  <a:srgbClr val="000000"/>
                </a:solidFill>
                <a:latin typeface="Verdana" panose="020B0604030504040204"/>
                <a:ea typeface="Verdana" panose="020B0604030504040204"/>
                <a:cs typeface="Verdana" panose="020B0604030504040204"/>
                <a:sym typeface="Verdana" panose="020B0604030504040204"/>
              </a:rPr>
              <a:t>:  </a:t>
            </a:r>
            <a:r>
              <a:rPr lang="en-IN" altLang="en-US" sz="1400" b="1" i="0" u="none" strike="noStrike" cap="none">
                <a:solidFill>
                  <a:srgbClr val="000000"/>
                </a:solidFill>
                <a:latin typeface="Verdana" panose="020B0604030504040204"/>
                <a:ea typeface="Verdana" panose="020B0604030504040204"/>
                <a:cs typeface="Verdana" panose="020B0604030504040204"/>
                <a:sym typeface="Verdana" panose="020B0604030504040204"/>
              </a:rPr>
              <a:t>Yousuf Ali</a:t>
            </a:r>
            <a:endParaRPr lang="en-IN" altLang="en-US" sz="14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p>
            <a:pPr marL="0" marR="0" lvl="3" indent="0" algn="l" rtl="0">
              <a:lnSpc>
                <a:spcPct val="100000"/>
              </a:lnSpc>
              <a:spcBef>
                <a:spcPts val="0"/>
              </a:spcBef>
              <a:spcAft>
                <a:spcPts val="0"/>
              </a:spcAft>
              <a:buNone/>
            </a:pPr>
            <a:endParaRPr lang="en-IN" altLang="en-US" sz="14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p>
            <a:pPr marL="0" marR="0" lvl="3" indent="0" algn="l" rtl="0">
              <a:lnSpc>
                <a:spcPct val="100000"/>
              </a:lnSpc>
              <a:spcBef>
                <a:spcPts val="0"/>
              </a:spcBef>
              <a:spcAft>
                <a:spcPts val="0"/>
              </a:spcAft>
              <a:buNone/>
            </a:pPr>
            <a:r>
              <a:rPr lang="en-US" sz="1400" b="0" i="0" u="none" strike="noStrike" cap="none">
                <a:solidFill>
                  <a:srgbClr val="000000"/>
                </a:solidFill>
                <a:latin typeface="Verdana" panose="020B0604030504040204"/>
                <a:ea typeface="Verdana" panose="020B0604030504040204"/>
                <a:cs typeface="Verdana" panose="020B0604030504040204"/>
                <a:sym typeface="Verdana" panose="020B0604030504040204"/>
              </a:rPr>
              <a:t>Yousuf focused on documentation and testing. He carefully documented the development process and test results, ensuring the system performed well and refining its functionality through thorough testing.</a:t>
            </a:r>
          </a:p>
          <a:p>
            <a:pPr marL="0" marR="0" lvl="3" indent="0" algn="l" rtl="0">
              <a:lnSpc>
                <a:spcPct val="100000"/>
              </a:lnSpc>
              <a:spcBef>
                <a:spcPts val="0"/>
              </a:spcBef>
              <a:spcAft>
                <a:spcPts val="0"/>
              </a:spcAft>
              <a:buNone/>
            </a:pPr>
            <a:endParaRPr lang="en-US" sz="14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p>
            <a:pPr marL="0" marR="0" lvl="3" indent="0" algn="l" rtl="0">
              <a:lnSpc>
                <a:spcPct val="100000"/>
              </a:lnSpc>
              <a:spcBef>
                <a:spcPts val="0"/>
              </a:spcBef>
              <a:spcAft>
                <a:spcPts val="0"/>
              </a:spcAft>
              <a:buNone/>
            </a:pPr>
            <a:r>
              <a:rPr lang="en-US" sz="1400" b="1" i="0" u="none" strike="noStrike" cap="none">
                <a:solidFill>
                  <a:srgbClr val="000000"/>
                </a:solidFill>
                <a:latin typeface="Verdana" panose="020B0604030504040204"/>
                <a:ea typeface="Verdana" panose="020B0604030504040204"/>
                <a:cs typeface="Verdana" panose="020B0604030504040204"/>
                <a:sym typeface="Verdana" panose="020B0604030504040204"/>
              </a:rPr>
              <a:t>Key contributions:</a:t>
            </a:r>
            <a:r>
              <a:rPr lang="en-IN" altLang="en-US" sz="1400" b="1" i="0" u="none" strike="noStrike" cap="none">
                <a:solidFill>
                  <a:srgbClr val="000000"/>
                </a:solidFill>
                <a:latin typeface="Verdana" panose="020B0604030504040204"/>
                <a:ea typeface="Verdana" panose="020B0604030504040204"/>
                <a:cs typeface="Verdana" panose="020B0604030504040204"/>
                <a:sym typeface="Verdana" panose="020B0604030504040204"/>
              </a:rPr>
              <a:t> Praveen Kumar</a:t>
            </a:r>
          </a:p>
          <a:p>
            <a:pPr marL="0" marR="0" lvl="3" indent="0" algn="l" rtl="0">
              <a:lnSpc>
                <a:spcPct val="100000"/>
              </a:lnSpc>
              <a:spcBef>
                <a:spcPts val="0"/>
              </a:spcBef>
              <a:spcAft>
                <a:spcPts val="0"/>
              </a:spcAft>
              <a:buNone/>
            </a:pPr>
            <a:endParaRPr sz="14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p>
            <a:pPr marL="0" marR="0" lvl="3" indent="0" algn="l" rtl="0">
              <a:lnSpc>
                <a:spcPct val="100000"/>
              </a:lnSpc>
              <a:spcBef>
                <a:spcPts val="0"/>
              </a:spcBef>
              <a:spcAft>
                <a:spcPts val="0"/>
              </a:spcAft>
              <a:buNone/>
            </a:pPr>
            <a:r>
              <a:rPr sz="1400" b="0" i="0" u="none" strike="noStrike" cap="none">
                <a:solidFill>
                  <a:srgbClr val="000000"/>
                </a:solidFill>
                <a:latin typeface="Verdana" panose="020B0604030504040204"/>
                <a:ea typeface="Verdana" panose="020B0604030504040204"/>
                <a:cs typeface="Verdana" panose="020B0604030504040204"/>
                <a:sym typeface="Verdana" panose="020B0604030504040204"/>
              </a:rPr>
              <a:t>Praveen designed the project poster and contributed to testing. He created an informative poster that highlighted the project’s goals, and his testing efforts ensured the system met all standards and worked properly.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16"/>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15</a:t>
            </a:fld>
            <a:endParaRPr lang="en-US"/>
          </a:p>
        </p:txBody>
      </p:sp>
      <p:sp>
        <p:nvSpPr>
          <p:cNvPr id="351" name="Google Shape;351;p16"/>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panose="020B0604020202020204"/>
              <a:buNone/>
            </a:pPr>
            <a:r>
              <a:rPr lang="en-US" sz="2400" b="1" i="0" u="none" strike="noStrike" cap="none">
                <a:solidFill>
                  <a:srgbClr val="000000"/>
                </a:solidFill>
                <a:latin typeface="Montserrat"/>
                <a:ea typeface="Montserrat"/>
                <a:cs typeface="Montserrat"/>
                <a:sym typeface="Montserrat"/>
              </a:rPr>
              <a:t>Conclusion &amp; Future Work</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2" name="Google Shape;352;p16"/>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Summary and Conclusion </a:t>
            </a:r>
            <a:r>
              <a:rPr lang="en-IN" altLang="en-US" sz="1400" b="1"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a:t>
            </a:r>
            <a:endParaRPr lang="en-US" sz="1400" b="1" i="0" u="none" strike="noStrike" cap="none" dirty="0">
              <a:solidFill>
                <a:srgbClr val="000000"/>
              </a:solidFill>
              <a:latin typeface="Verdana" panose="020B0604030504040204"/>
              <a:ea typeface="Verdana" panose="020B0604030504040204"/>
              <a:cs typeface="Verdana" panose="020B0604030504040204"/>
              <a:sym typeface="Verdana" panose="020B0604030504040204"/>
            </a:endParaRPr>
          </a:p>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dirty="0">
              <a:solidFill>
                <a:srgbClr val="000000"/>
              </a:solidFill>
              <a:latin typeface="Verdana" panose="020B0604030504040204"/>
              <a:ea typeface="Verdana" panose="020B0604030504040204"/>
              <a:cs typeface="Verdana" panose="020B0604030504040204"/>
              <a:sym typeface="Verdana" panose="020B0604030504040204"/>
            </a:endParaRPr>
          </a:p>
          <a:p>
            <a:pPr lvl="0">
              <a:buSzPts val="1400"/>
            </a:pPr>
            <a:r>
              <a:rPr sz="1400" b="0"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We created a helmet detection system using an ESP32 microcontroller and a proximity sensor to help improve rider safety. The system checks if the helmet is worn correctly and controls a </a:t>
            </a:r>
            <a:r>
              <a:rPr lang="en-IN" dirty="0" err="1">
                <a:latin typeface="Verdana" panose="020B0604030504040204"/>
                <a:ea typeface="Verdana" panose="020B0604030504040204"/>
                <a:cs typeface="Verdana" panose="020B0604030504040204"/>
                <a:sym typeface="Verdana" panose="020B0604030504040204"/>
              </a:rPr>
              <a:t>buzze</a:t>
            </a:r>
            <a:r>
              <a:rPr sz="1400" b="0"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r based on that status. </a:t>
            </a:r>
          </a:p>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dirty="0">
              <a:solidFill>
                <a:srgbClr val="000000"/>
              </a:solidFill>
              <a:latin typeface="Verdana" panose="020B0604030504040204"/>
              <a:ea typeface="Verdana" panose="020B0604030504040204"/>
              <a:cs typeface="Verdana" panose="020B0604030504040204"/>
              <a:sym typeface="Verdana" panose="020B0604030504040204"/>
            </a:endParaRPr>
          </a:p>
          <a:p>
            <a:pPr marL="0" marR="0" lvl="0" indent="0" algn="l" rtl="0">
              <a:lnSpc>
                <a:spcPct val="100000"/>
              </a:lnSpc>
              <a:spcBef>
                <a:spcPts val="0"/>
              </a:spcBef>
              <a:spcAft>
                <a:spcPts val="0"/>
              </a:spcAft>
              <a:buClr>
                <a:srgbClr val="000000"/>
              </a:buClr>
              <a:buSzPts val="1400"/>
              <a:buFont typeface="Arial" panose="020B0604020202020204"/>
              <a:buNone/>
            </a:pPr>
            <a:r>
              <a:rPr sz="1400" b="0"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In our first iteration, we tested the system and confirmed that it successfully allows the motorcycle to start when the helmet is worn properly, prevents the motorcycle from starting if there’s no </a:t>
            </a:r>
            <a:r>
              <a:rPr sz="1400" b="0" i="0" u="none" strike="noStrike" cap="none">
                <a:solidFill>
                  <a:srgbClr val="000000"/>
                </a:solidFill>
                <a:latin typeface="Verdana" panose="020B0604030504040204"/>
                <a:ea typeface="Verdana" panose="020B0604030504040204"/>
                <a:cs typeface="Verdana" panose="020B0604030504040204"/>
                <a:sym typeface="Verdana" panose="020B0604030504040204"/>
              </a:rPr>
              <a:t>helmet,. </a:t>
            </a:r>
            <a:r>
              <a:rPr sz="1400" b="0"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Overall, this setup lays a great foundation for further improvements in our project.</a:t>
            </a:r>
          </a:p>
          <a:p>
            <a:pPr marL="0" marR="0" lvl="0" indent="0" algn="l" rtl="0">
              <a:lnSpc>
                <a:spcPct val="100000"/>
              </a:lnSpc>
              <a:spcBef>
                <a:spcPts val="0"/>
              </a:spcBef>
              <a:spcAft>
                <a:spcPts val="0"/>
              </a:spcAft>
              <a:buNone/>
            </a:pPr>
            <a:endParaRPr sz="1400" b="0" i="0" u="none" strike="noStrike" cap="none" dirty="0">
              <a:solidFill>
                <a:srgbClr val="000000"/>
              </a:solidFill>
              <a:latin typeface="Verdana" panose="020B0604030504040204"/>
              <a:ea typeface="Verdana" panose="020B0604030504040204"/>
              <a:cs typeface="Verdana" panose="020B0604030504040204"/>
              <a:sym typeface="Verdana" panose="020B0604030504040204"/>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Verdana" panose="020B0604030504040204"/>
              <a:ea typeface="Verdana" panose="020B0604030504040204"/>
              <a:cs typeface="Verdana" panose="020B0604030504040204"/>
              <a:sym typeface="Verdana" panose="020B0604030504040204"/>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Verdana" panose="020B0604030504040204"/>
              <a:ea typeface="Verdana" panose="020B0604030504040204"/>
              <a:cs typeface="Verdana" panose="020B0604030504040204"/>
              <a:sym typeface="Verdana" panose="020B0604030504040204"/>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Verdana" panose="020B0604030504040204"/>
              <a:ea typeface="Verdana" panose="020B0604030504040204"/>
              <a:cs typeface="Verdana" panose="020B0604030504040204"/>
              <a:sym typeface="Verdana" panose="020B0604030504040204"/>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Verdana" panose="020B0604030504040204"/>
              <a:ea typeface="Verdana" panose="020B0604030504040204"/>
              <a:cs typeface="Verdana" panose="020B0604030504040204"/>
              <a:sym typeface="Verdana" panose="020B0604030504040204"/>
            </a:endParaRPr>
          </a:p>
          <a:p>
            <a:pPr marL="0" marR="0" lvl="0" indent="0" algn="l" rtl="0">
              <a:lnSpc>
                <a:spcPct val="100000"/>
              </a:lnSpc>
              <a:spcBef>
                <a:spcPts val="0"/>
              </a:spcBef>
              <a:spcAft>
                <a:spcPts val="0"/>
              </a:spcAft>
              <a:buNone/>
            </a:pPr>
            <a:r>
              <a:rPr lang="en-US" sz="1400" b="1"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Future Work</a:t>
            </a:r>
            <a:r>
              <a:rPr lang="en-IN" altLang="en-US" sz="1400" b="1"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 :</a:t>
            </a:r>
          </a:p>
          <a:p>
            <a:pPr marL="0" marR="0" lvl="0" indent="0" algn="l" rtl="0">
              <a:lnSpc>
                <a:spcPct val="100000"/>
              </a:lnSpc>
              <a:spcBef>
                <a:spcPts val="0"/>
              </a:spcBef>
              <a:spcAft>
                <a:spcPts val="0"/>
              </a:spcAft>
              <a:buNone/>
            </a:pPr>
            <a:endParaRPr lang="en-IN" altLang="en-US" sz="1400" b="1" i="0" u="none" strike="noStrike" cap="none" dirty="0">
              <a:solidFill>
                <a:srgbClr val="000000"/>
              </a:solidFill>
              <a:latin typeface="Verdana" panose="020B0604030504040204"/>
              <a:ea typeface="Verdana" panose="020B0604030504040204"/>
              <a:cs typeface="Verdana" panose="020B0604030504040204"/>
              <a:sym typeface="Verdana" panose="020B0604030504040204"/>
            </a:endParaRPr>
          </a:p>
          <a:p>
            <a:pPr marL="0" marR="0" lvl="0" indent="0" algn="l" rtl="0">
              <a:lnSpc>
                <a:spcPct val="100000"/>
              </a:lnSpc>
              <a:spcBef>
                <a:spcPts val="0"/>
              </a:spcBef>
              <a:spcAft>
                <a:spcPts val="0"/>
              </a:spcAft>
              <a:buNone/>
            </a:pPr>
            <a:r>
              <a:rPr lang="en-IN" altLang="en-US" sz="1400"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Moving forward, we want to enhance our helmet detection system by adding *fall detection* and *alert notifications*. We’ll use sensors to track the rider’s movements and determine if a fall has occurred. If a fall is detected, the system will send alerts to emergency contacts through SMS or a mobile app.</a:t>
            </a:r>
          </a:p>
          <a:p>
            <a:pPr marL="0" marR="0" lvl="0" indent="0" algn="l" rtl="0">
              <a:lnSpc>
                <a:spcPct val="100000"/>
              </a:lnSpc>
              <a:spcBef>
                <a:spcPts val="0"/>
              </a:spcBef>
              <a:spcAft>
                <a:spcPts val="0"/>
              </a:spcAft>
              <a:buNone/>
            </a:pPr>
            <a:endParaRPr lang="en-IN" altLang="en-US" sz="1400" i="0" u="none" strike="noStrike" cap="none" dirty="0">
              <a:solidFill>
                <a:srgbClr val="000000"/>
              </a:solidFill>
              <a:latin typeface="Verdana" panose="020B0604030504040204"/>
              <a:ea typeface="Verdana" panose="020B0604030504040204"/>
              <a:cs typeface="Verdana" panose="020B0604030504040204"/>
              <a:sym typeface="Verdana" panose="020B0604030504040204"/>
            </a:endParaRPr>
          </a:p>
          <a:p>
            <a:pPr marL="0" marR="0" lvl="0" indent="0" algn="l" rtl="0">
              <a:lnSpc>
                <a:spcPct val="100000"/>
              </a:lnSpc>
              <a:spcBef>
                <a:spcPts val="0"/>
              </a:spcBef>
              <a:spcAft>
                <a:spcPts val="0"/>
              </a:spcAft>
              <a:buNone/>
            </a:pPr>
            <a:r>
              <a:rPr lang="en-IN" altLang="en-US" sz="1400" i="0" u="none" strike="noStrike" cap="none" dirty="0">
                <a:solidFill>
                  <a:srgbClr val="000000"/>
                </a:solidFill>
                <a:latin typeface="Verdana" panose="020B0604030504040204"/>
                <a:ea typeface="Verdana" panose="020B0604030504040204"/>
                <a:cs typeface="Verdana" panose="020B0604030504040204"/>
                <a:sym typeface="Verdana" panose="020B0604030504040204"/>
              </a:rPr>
              <a:t>We also aim to make this feature compatible with existing helmets, allowing more riders to benefit without needing to buy new gear. This upgrade will significantly improve rider safety and ensure a faster response in emergencies.</a:t>
            </a:r>
          </a:p>
          <a:p>
            <a:pPr marL="0" marR="0" lvl="0" indent="0" algn="l" rtl="0">
              <a:lnSpc>
                <a:spcPct val="100000"/>
              </a:lnSpc>
              <a:spcBef>
                <a:spcPts val="0"/>
              </a:spcBef>
              <a:spcAft>
                <a:spcPts val="0"/>
              </a:spcAft>
              <a:buNone/>
            </a:pPr>
            <a:endParaRPr lang="en-US" sz="1400" b="1" i="0" u="none" strike="noStrike" cap="none" dirty="0">
              <a:solidFill>
                <a:srgbClr val="000000"/>
              </a:solidFill>
              <a:latin typeface="Verdana" panose="020B0604030504040204"/>
              <a:ea typeface="Verdana" panose="020B0604030504040204"/>
              <a:cs typeface="Verdana" panose="020B0604030504040204"/>
              <a:sym typeface="Verdana" panose="020B0604030504040204"/>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Verdana" panose="020B0604030504040204"/>
              <a:ea typeface="Verdana" panose="020B0604030504040204"/>
              <a:cs typeface="Verdana" panose="020B0604030504040204"/>
              <a:sym typeface="Verdana" panose="020B06040305040402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84"/>
          <p:cNvSpPr txBox="1"/>
          <p:nvPr/>
        </p:nvSpPr>
        <p:spPr>
          <a:xfrm>
            <a:off x="4072466" y="3303027"/>
            <a:ext cx="4072467" cy="76944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400"/>
              <a:buFont typeface="Arial" panose="020B0604020202020204"/>
              <a:buNone/>
            </a:pPr>
            <a:r>
              <a:rPr lang="en-US" sz="4400" b="0" i="0" u="none" strike="noStrike" cap="none">
                <a:solidFill>
                  <a:srgbClr val="DF2A36"/>
                </a:solidFill>
                <a:latin typeface="Arial" panose="020B0604020202020204"/>
                <a:ea typeface="Arial" panose="020B0604020202020204"/>
                <a:cs typeface="Arial" panose="020B0604020202020204"/>
                <a:sym typeface="Arial" panose="020B0604020202020204"/>
              </a:rPr>
              <a:t>THANK YOU</a:t>
            </a:r>
            <a:endParaRPr sz="4400" b="0" i="0" u="none" strike="noStrike" cap="none">
              <a:solidFill>
                <a:srgbClr val="DF2A36"/>
              </a:solidFill>
              <a:latin typeface="Arial" panose="020B0604020202020204"/>
              <a:ea typeface="Arial" panose="020B0604020202020204"/>
              <a:cs typeface="Arial" panose="020B0604020202020204"/>
              <a:sym typeface="Arial" panose="020B0604020202020204"/>
            </a:endParaRPr>
          </a:p>
        </p:txBody>
      </p:sp>
      <p:pic>
        <p:nvPicPr>
          <p:cNvPr id="358" name="Google Shape;358;p84"/>
          <p:cNvPicPr preferRelativeResize="0"/>
          <p:nvPr/>
        </p:nvPicPr>
        <p:blipFill rotWithShape="1">
          <a:blip r:embed="rId3"/>
          <a:srcRect l="22326" t="32664" r="11836" b="35101"/>
          <a:stretch>
            <a:fillRect/>
          </a:stretch>
        </p:blipFill>
        <p:spPr>
          <a:xfrm>
            <a:off x="262467" y="258234"/>
            <a:ext cx="1504951" cy="423333"/>
          </a:xfrm>
          <a:prstGeom prst="rect">
            <a:avLst/>
          </a:prstGeom>
          <a:noFill/>
          <a:ln>
            <a:noFill/>
          </a:ln>
        </p:spPr>
      </p:pic>
      <p:grpSp>
        <p:nvGrpSpPr>
          <p:cNvPr id="359" name="Google Shape;359;p84"/>
          <p:cNvGrpSpPr/>
          <p:nvPr/>
        </p:nvGrpSpPr>
        <p:grpSpPr>
          <a:xfrm>
            <a:off x="11856720" y="1182857"/>
            <a:ext cx="223520" cy="990718"/>
            <a:chOff x="11856720" y="140636"/>
            <a:chExt cx="223520" cy="990718"/>
          </a:xfrm>
        </p:grpSpPr>
        <p:grpSp>
          <p:nvGrpSpPr>
            <p:cNvPr id="360" name="Google Shape;360;p84"/>
            <p:cNvGrpSpPr/>
            <p:nvPr/>
          </p:nvGrpSpPr>
          <p:grpSpPr>
            <a:xfrm>
              <a:off x="11856720" y="660278"/>
              <a:ext cx="223520" cy="471076"/>
              <a:chOff x="9734551" y="3138055"/>
              <a:chExt cx="2457449" cy="1328450"/>
            </a:xfrm>
          </p:grpSpPr>
          <p:sp>
            <p:nvSpPr>
              <p:cNvPr id="361" name="Google Shape;361;p84"/>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panose="020B0604020202020204"/>
                  <a:buNone/>
                </a:pPr>
                <a:endParaRPr sz="135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62" name="Google Shape;362;p84"/>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panose="020B0604020202020204"/>
                  <a:buNone/>
                </a:pPr>
                <a:endParaRPr sz="135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grpSp>
          <p:nvGrpSpPr>
            <p:cNvPr id="363" name="Google Shape;363;p84"/>
            <p:cNvGrpSpPr/>
            <p:nvPr/>
          </p:nvGrpSpPr>
          <p:grpSpPr>
            <a:xfrm>
              <a:off x="11856720" y="140636"/>
              <a:ext cx="223520" cy="471076"/>
              <a:chOff x="9734551" y="3138055"/>
              <a:chExt cx="2457449" cy="1328450"/>
            </a:xfrm>
          </p:grpSpPr>
          <p:sp>
            <p:nvSpPr>
              <p:cNvPr id="364" name="Google Shape;364;p84"/>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panose="020B0604020202020204"/>
                  <a:buNone/>
                </a:pPr>
                <a:endParaRPr sz="135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65" name="Google Shape;365;p84"/>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panose="020B0604020202020204"/>
                  <a:buNone/>
                </a:pPr>
                <a:endParaRPr sz="135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grpSp>
      <p:pic>
        <p:nvPicPr>
          <p:cNvPr id="366" name="Google Shape;366;p84"/>
          <p:cNvPicPr preferRelativeResize="0"/>
          <p:nvPr/>
        </p:nvPicPr>
        <p:blipFill rotWithShape="1">
          <a:blip r:embed="rId4"/>
          <a:srcRect/>
          <a:stretch>
            <a:fillRect/>
          </a:stretch>
        </p:blipFill>
        <p:spPr>
          <a:xfrm>
            <a:off x="7829549" y="2637368"/>
            <a:ext cx="4931834" cy="493183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7"/>
                                        </p:tgtEl>
                                        <p:attrNameLst>
                                          <p:attrName>style.visibility</p:attrName>
                                        </p:attrNameLst>
                                      </p:cBhvr>
                                      <p:to>
                                        <p:strVal val="visible"/>
                                      </p:to>
                                    </p:set>
                                    <p:animEffect transition="in" filter="fade">
                                      <p:cBhvr>
                                        <p:cTn id="7" dur="500"/>
                                        <p:tgtEl>
                                          <p:spTgt spid="3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g2fe2dfd95d3_0_44"/>
          <p:cNvSpPr txBox="1">
            <a:spLocks noGrp="1"/>
          </p:cNvSpPr>
          <p:nvPr>
            <p:ph type="sldNum" idx="12"/>
          </p:nvPr>
        </p:nvSpPr>
        <p:spPr>
          <a:xfrm>
            <a:off x="9448799" y="6492875"/>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US"/>
              <a:t>2</a:t>
            </a:fld>
            <a:endParaRPr lang="en-US"/>
          </a:p>
        </p:txBody>
      </p:sp>
      <p:sp>
        <p:nvSpPr>
          <p:cNvPr id="115" name="Google Shape;115;g2fe2dfd95d3_0_44"/>
          <p:cNvSpPr txBox="1"/>
          <p:nvPr/>
        </p:nvSpPr>
        <p:spPr>
          <a:xfrm>
            <a:off x="2768075" y="373550"/>
            <a:ext cx="55170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800" b="1">
                <a:solidFill>
                  <a:schemeClr val="dk1"/>
                </a:solidFill>
                <a:latin typeface="Calibri" panose="020F0502020204030204"/>
                <a:ea typeface="Calibri" panose="020F0502020204030204"/>
                <a:cs typeface="Calibri" panose="020F0502020204030204"/>
                <a:sym typeface="Calibri" panose="020F0502020204030204"/>
              </a:rPr>
              <a:t>ABSTRACT</a:t>
            </a:r>
            <a:endParaRPr sz="2800" b="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6" name="Google Shape;116;g2fe2dfd95d3_0_44"/>
          <p:cNvSpPr txBox="1"/>
          <p:nvPr/>
        </p:nvSpPr>
        <p:spPr>
          <a:xfrm>
            <a:off x="521550" y="1701150"/>
            <a:ext cx="11148900" cy="43836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Clr>
                <a:schemeClr val="dk1"/>
              </a:buClr>
              <a:buSzPts val="1100"/>
              <a:buFont typeface="Arial" panose="020B0604020202020204"/>
              <a:buNone/>
            </a:pPr>
            <a:endParaRPr sz="1100" dirty="0">
              <a:solidFill>
                <a:schemeClr val="dk1"/>
              </a:solidFill>
            </a:endParaRPr>
          </a:p>
          <a:p>
            <a:pPr marL="0" lvl="0" indent="0" algn="l" rtl="0">
              <a:lnSpc>
                <a:spcPct val="115000"/>
              </a:lnSpc>
              <a:spcBef>
                <a:spcPts val="0"/>
              </a:spcBef>
              <a:spcAft>
                <a:spcPts val="0"/>
              </a:spcAft>
              <a:buClr>
                <a:schemeClr val="dk1"/>
              </a:buClr>
              <a:buSzPts val="1100"/>
              <a:buFont typeface="Arial" panose="020B0604020202020204"/>
              <a:buNone/>
            </a:pPr>
            <a:endParaRPr sz="1100" dirty="0">
              <a:solidFill>
                <a:schemeClr val="dk1"/>
              </a:solidFill>
            </a:endParaRPr>
          </a:p>
          <a:p>
            <a:pPr marL="0" lvl="0" indent="0" algn="l" rtl="0">
              <a:lnSpc>
                <a:spcPct val="115000"/>
              </a:lnSpc>
              <a:spcBef>
                <a:spcPts val="1200"/>
              </a:spcBef>
              <a:spcAft>
                <a:spcPts val="0"/>
              </a:spcAft>
              <a:buClr>
                <a:schemeClr val="dk1"/>
              </a:buClr>
              <a:buSzPts val="1100"/>
              <a:buFont typeface="Arial" panose="020B0604020202020204"/>
              <a:buNone/>
            </a:pPr>
            <a:endParaRPr sz="1100" dirty="0">
              <a:solidFill>
                <a:schemeClr val="dk1"/>
              </a:solidFill>
            </a:endParaRPr>
          </a:p>
          <a:p>
            <a:pPr marL="0" lvl="0" indent="0" algn="l" rtl="0">
              <a:lnSpc>
                <a:spcPct val="115000"/>
              </a:lnSpc>
              <a:spcBef>
                <a:spcPts val="1200"/>
              </a:spcBef>
              <a:spcAft>
                <a:spcPts val="0"/>
              </a:spcAft>
              <a:buClr>
                <a:schemeClr val="dk1"/>
              </a:buClr>
              <a:buSzPts val="1100"/>
              <a:buFont typeface="Arial" panose="020B0604020202020204"/>
              <a:buNone/>
            </a:pPr>
            <a:r>
              <a:rPr lang="en-US" sz="1500" dirty="0">
                <a:solidFill>
                  <a:schemeClr val="dk1"/>
                </a:solidFill>
              </a:rPr>
              <a:t>The </a:t>
            </a:r>
            <a:r>
              <a:rPr lang="en-US" sz="1500" b="1" dirty="0">
                <a:solidFill>
                  <a:schemeClr val="dk1"/>
                </a:solidFill>
              </a:rPr>
              <a:t>Cost-Effective Advanced Automated IoT Smart Helmet</a:t>
            </a:r>
            <a:r>
              <a:rPr lang="en-US" sz="1500" dirty="0">
                <a:solidFill>
                  <a:schemeClr val="dk1"/>
                </a:solidFill>
              </a:rPr>
              <a:t> project aims to enhance motorcycle rider safety through the use of modern IoT technology. The smart system can be added to existing helmets, allowing riders to retrofit their current helmets with advanced safety features. The system connects wirelessly to the bike's ignition, ensuring that the bike can only start when the rider is wearing the helmet. This feature enforces helmet usage, reducing the risk of head injuries in case of accidents. Additionally, the helmet includes a </a:t>
            </a:r>
            <a:r>
              <a:rPr lang="en-US" sz="1500" b="1" dirty="0">
                <a:solidFill>
                  <a:schemeClr val="dk1"/>
                </a:solidFill>
              </a:rPr>
              <a:t>fall detection sensor</a:t>
            </a:r>
            <a:r>
              <a:rPr lang="en-US" sz="1500" dirty="0">
                <a:solidFill>
                  <a:schemeClr val="dk1"/>
                </a:solidFill>
              </a:rPr>
              <a:t>, which identifies if the rider has fallen and sends immediate alerts to emergency contacts, ensuring a swift response in the event of an accident.</a:t>
            </a:r>
            <a:endParaRPr sz="1500" dirty="0">
              <a:solidFill>
                <a:schemeClr val="dk1"/>
              </a:solidFill>
            </a:endParaRPr>
          </a:p>
          <a:p>
            <a:pPr marL="0" lvl="0" indent="0" algn="l" rtl="0">
              <a:lnSpc>
                <a:spcPct val="115000"/>
              </a:lnSpc>
              <a:spcBef>
                <a:spcPts val="1200"/>
              </a:spcBef>
              <a:spcAft>
                <a:spcPts val="0"/>
              </a:spcAft>
              <a:buClr>
                <a:schemeClr val="dk1"/>
              </a:buClr>
              <a:buSzPts val="1100"/>
              <a:buFont typeface="Arial" panose="020B0604020202020204"/>
              <a:buNone/>
            </a:pPr>
            <a:r>
              <a:rPr lang="en-US" sz="1500" dirty="0">
                <a:solidFill>
                  <a:schemeClr val="dk1"/>
                </a:solidFill>
              </a:rPr>
              <a:t>Designed with cost-efficiency in mind, this add-on system provides a practical solution to improving rider safety without requiring a complete helmet replacement. The system is ideal for various use cases, including daily commuting, long-distance travel, and fleet or rental services. By promoting helmet use and streamlining emergency responses through real-time alerts, the project addresses the growing need for safer road conditions and reduced accident-related injuries and fatalities.</a:t>
            </a:r>
            <a:endParaRPr sz="1500" dirty="0">
              <a:solidFill>
                <a:schemeClr val="dk1"/>
              </a:solidFill>
            </a:endParaRPr>
          </a:p>
          <a:p>
            <a:pPr marL="0" lvl="0" indent="0" algn="just" rtl="0">
              <a:spcBef>
                <a:spcPts val="1200"/>
              </a:spcBef>
              <a:spcAft>
                <a:spcPts val="0"/>
              </a:spcAft>
              <a:buClr>
                <a:schemeClr val="dk1"/>
              </a:buClr>
              <a:buFont typeface="Arial" panose="020B0604020202020204"/>
              <a:buNone/>
            </a:pPr>
            <a:endParaRPr sz="2400" dirty="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121" name="Google Shape;121;p76"/>
          <p:cNvPicPr preferRelativeResize="0"/>
          <p:nvPr/>
        </p:nvPicPr>
        <p:blipFill rotWithShape="1">
          <a:blip r:embed="rId3"/>
          <a:srcRect l="22326" t="32664" r="11835" b="35100"/>
          <a:stretch>
            <a:fillRect/>
          </a:stretch>
        </p:blipFill>
        <p:spPr>
          <a:xfrm>
            <a:off x="262467" y="258234"/>
            <a:ext cx="1504951" cy="423333"/>
          </a:xfrm>
          <a:prstGeom prst="rect">
            <a:avLst/>
          </a:prstGeom>
          <a:noFill/>
          <a:ln>
            <a:noFill/>
          </a:ln>
        </p:spPr>
      </p:pic>
      <p:grpSp>
        <p:nvGrpSpPr>
          <p:cNvPr id="122" name="Google Shape;122;p76"/>
          <p:cNvGrpSpPr/>
          <p:nvPr/>
        </p:nvGrpSpPr>
        <p:grpSpPr>
          <a:xfrm>
            <a:off x="11856720" y="140636"/>
            <a:ext cx="223520" cy="990718"/>
            <a:chOff x="11856720" y="140636"/>
            <a:chExt cx="223520" cy="990718"/>
          </a:xfrm>
        </p:grpSpPr>
        <p:grpSp>
          <p:nvGrpSpPr>
            <p:cNvPr id="123" name="Google Shape;123;p76"/>
            <p:cNvGrpSpPr/>
            <p:nvPr/>
          </p:nvGrpSpPr>
          <p:grpSpPr>
            <a:xfrm>
              <a:off x="11856720" y="660278"/>
              <a:ext cx="223520" cy="471076"/>
              <a:chOff x="9734551" y="3138055"/>
              <a:chExt cx="2457449" cy="1328450"/>
            </a:xfrm>
          </p:grpSpPr>
          <p:sp>
            <p:nvSpPr>
              <p:cNvPr id="124" name="Google Shape;124;p76"/>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panose="020B0604020202020204"/>
                  <a:buNone/>
                </a:pPr>
                <a:endParaRPr sz="135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25" name="Google Shape;125;p76"/>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panose="020B0604020202020204"/>
                  <a:buNone/>
                </a:pPr>
                <a:endParaRPr sz="135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grpSp>
          <p:nvGrpSpPr>
            <p:cNvPr id="126" name="Google Shape;126;p76"/>
            <p:cNvGrpSpPr/>
            <p:nvPr/>
          </p:nvGrpSpPr>
          <p:grpSpPr>
            <a:xfrm>
              <a:off x="11856720" y="140636"/>
              <a:ext cx="223520" cy="471076"/>
              <a:chOff x="9734551" y="3138055"/>
              <a:chExt cx="2457449" cy="1328450"/>
            </a:xfrm>
          </p:grpSpPr>
          <p:sp>
            <p:nvSpPr>
              <p:cNvPr id="127" name="Google Shape;127;p76"/>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panose="020B0604020202020204"/>
                  <a:buNone/>
                </a:pPr>
                <a:endParaRPr sz="135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28" name="Google Shape;128;p76"/>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panose="020B0604020202020204"/>
                  <a:buNone/>
                </a:pPr>
                <a:endParaRPr sz="135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grpSp>
      <p:pic>
        <p:nvPicPr>
          <p:cNvPr id="129" name="Google Shape;129;p76" descr="A logo with text overlay&#10;&#10;Description automatically generated"/>
          <p:cNvPicPr preferRelativeResize="0"/>
          <p:nvPr/>
        </p:nvPicPr>
        <p:blipFill rotWithShape="1">
          <a:blip r:embed="rId4"/>
          <a:srcRect l="37906" t="34096" r="9605" b="36394"/>
          <a:stretch>
            <a:fillRect/>
          </a:stretch>
        </p:blipFill>
        <p:spPr>
          <a:xfrm>
            <a:off x="11125200" y="11945"/>
            <a:ext cx="1066800" cy="599768"/>
          </a:xfrm>
          <a:prstGeom prst="rect">
            <a:avLst/>
          </a:prstGeom>
          <a:noFill/>
          <a:ln>
            <a:noFill/>
          </a:ln>
        </p:spPr>
      </p:pic>
      <p:sp>
        <p:nvSpPr>
          <p:cNvPr id="130" name="Google Shape;130;p76"/>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panose="020B0604020202020204"/>
              <a:buNone/>
            </a:pPr>
            <a:r>
              <a:rPr lang="en-US" sz="2400" b="1" i="0" u="none" strike="noStrike" cap="none">
                <a:solidFill>
                  <a:srgbClr val="000000"/>
                </a:solidFill>
                <a:latin typeface="Montserrat"/>
                <a:ea typeface="Montserrat"/>
                <a:cs typeface="Montserrat"/>
                <a:sym typeface="Montserrat"/>
              </a:rPr>
              <a:t>Project Group – Details</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131" name="Google Shape;131;p76"/>
          <p:cNvGrpSpPr/>
          <p:nvPr/>
        </p:nvGrpSpPr>
        <p:grpSpPr>
          <a:xfrm>
            <a:off x="550606" y="762414"/>
            <a:ext cx="10965118" cy="305674"/>
            <a:chOff x="550606" y="762414"/>
            <a:chExt cx="10965118" cy="305674"/>
          </a:xfrm>
        </p:grpSpPr>
        <p:sp>
          <p:nvSpPr>
            <p:cNvPr id="132" name="Google Shape;132;p76"/>
            <p:cNvSpPr/>
            <p:nvPr/>
          </p:nvSpPr>
          <p:spPr>
            <a:xfrm>
              <a:off x="550606" y="765905"/>
              <a:ext cx="2114338" cy="302183"/>
            </a:xfrm>
            <a:prstGeom prst="roundRect">
              <a:avLst>
                <a:gd name="adj" fmla="val 16667"/>
              </a:avLst>
            </a:prstGeom>
            <a:solidFill>
              <a:srgbClr val="171616"/>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n-US" sz="2000" b="1" i="0" u="none" strike="noStrike" cap="none">
                  <a:solidFill>
                    <a:schemeClr val="lt1"/>
                  </a:solidFill>
                  <a:latin typeface="Verdana" panose="020B0604030504040204"/>
                  <a:ea typeface="Verdana" panose="020B0604030504040204"/>
                  <a:cs typeface="Verdana" panose="020B0604030504040204"/>
                  <a:sym typeface="Verdana" panose="020B0604030504040204"/>
                </a:rPr>
                <a:t>Photo </a:t>
              </a:r>
              <a:endParaRPr sz="10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3" name="Google Shape;133;p76"/>
            <p:cNvSpPr/>
            <p:nvPr/>
          </p:nvSpPr>
          <p:spPr>
            <a:xfrm>
              <a:off x="2759165" y="762415"/>
              <a:ext cx="1871829" cy="295979"/>
            </a:xfrm>
            <a:prstGeom prst="roundRect">
              <a:avLst>
                <a:gd name="adj" fmla="val 16667"/>
              </a:avLst>
            </a:prstGeom>
            <a:solidFill>
              <a:srgbClr val="171616"/>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n-US" sz="2000" b="1" i="0" u="none" strike="noStrike" cap="none">
                  <a:solidFill>
                    <a:schemeClr val="lt1"/>
                  </a:solidFill>
                  <a:latin typeface="Verdana" panose="020B0604030504040204"/>
                  <a:ea typeface="Verdana" panose="020B0604030504040204"/>
                  <a:cs typeface="Verdana" panose="020B0604030504040204"/>
                  <a:sym typeface="Verdana" panose="020B0604030504040204"/>
                </a:rPr>
                <a:t>Track</a:t>
              </a:r>
              <a:endParaRPr sz="10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4" name="Google Shape;134;p76"/>
            <p:cNvSpPr/>
            <p:nvPr/>
          </p:nvSpPr>
          <p:spPr>
            <a:xfrm>
              <a:off x="4799359" y="772109"/>
              <a:ext cx="2004564" cy="295979"/>
            </a:xfrm>
            <a:prstGeom prst="roundRect">
              <a:avLst>
                <a:gd name="adj" fmla="val 16667"/>
              </a:avLst>
            </a:prstGeom>
            <a:solidFill>
              <a:srgbClr val="171616"/>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n-US" sz="2000" b="1" i="0" u="none" strike="noStrike" cap="none">
                  <a:solidFill>
                    <a:schemeClr val="lt1"/>
                  </a:solidFill>
                  <a:latin typeface="Verdana" panose="020B0604030504040204"/>
                  <a:ea typeface="Verdana" panose="020B0604030504040204"/>
                  <a:cs typeface="Verdana" panose="020B0604030504040204"/>
                  <a:sym typeface="Verdana" panose="020B0604030504040204"/>
                </a:rPr>
                <a:t>Roll No</a:t>
              </a:r>
              <a:endParaRPr sz="10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5" name="Google Shape;135;p76"/>
            <p:cNvSpPr/>
            <p:nvPr/>
          </p:nvSpPr>
          <p:spPr>
            <a:xfrm>
              <a:off x="6937875" y="762414"/>
              <a:ext cx="4577849" cy="295979"/>
            </a:xfrm>
            <a:prstGeom prst="roundRect">
              <a:avLst>
                <a:gd name="adj" fmla="val 16667"/>
              </a:avLst>
            </a:prstGeom>
            <a:solidFill>
              <a:srgbClr val="171616"/>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n-US" sz="2000" b="1" i="0" u="none" strike="noStrike" cap="none">
                  <a:solidFill>
                    <a:schemeClr val="lt1"/>
                  </a:solidFill>
                  <a:latin typeface="Verdana" panose="020B0604030504040204"/>
                  <a:ea typeface="Verdana" panose="020B0604030504040204"/>
                  <a:cs typeface="Verdana" panose="020B0604030504040204"/>
                  <a:sym typeface="Verdana" panose="020B0604030504040204"/>
                </a:rPr>
                <a:t>Name</a:t>
              </a:r>
              <a:endParaRPr sz="10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36" name="Google Shape;136;p76"/>
          <p:cNvGrpSpPr/>
          <p:nvPr/>
        </p:nvGrpSpPr>
        <p:grpSpPr>
          <a:xfrm>
            <a:off x="550600" y="1218878"/>
            <a:ext cx="10609940" cy="1182441"/>
            <a:chOff x="905784" y="1270748"/>
            <a:chExt cx="10609940" cy="941509"/>
          </a:xfrm>
        </p:grpSpPr>
        <p:sp>
          <p:nvSpPr>
            <p:cNvPr id="137" name="Google Shape;137;p76"/>
            <p:cNvSpPr/>
            <p:nvPr/>
          </p:nvSpPr>
          <p:spPr>
            <a:xfrm>
              <a:off x="905784" y="1270748"/>
              <a:ext cx="1198319" cy="941509"/>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panose="020B0604020202020204"/>
                <a:buNone/>
              </a:pPr>
              <a:endParaRPr sz="105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8" name="Google Shape;138;p76"/>
            <p:cNvSpPr/>
            <p:nvPr/>
          </p:nvSpPr>
          <p:spPr>
            <a:xfrm>
              <a:off x="2247338" y="1557000"/>
              <a:ext cx="1957800" cy="369000"/>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n-US" sz="1800" b="0" i="0" u="none" strike="noStrike" cap="none">
                  <a:solidFill>
                    <a:schemeClr val="lt1"/>
                  </a:solidFill>
                  <a:latin typeface="Verdana" panose="020B0604030504040204"/>
                  <a:ea typeface="Verdana" panose="020B0604030504040204"/>
                  <a:cs typeface="Verdana" panose="020B0604030504040204"/>
                  <a:sym typeface="Verdana" panose="020B0604030504040204"/>
                </a:rPr>
                <a:t>EECE AI/ML</a:t>
              </a:r>
              <a:endParaRPr sz="9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9" name="Google Shape;139;p76"/>
            <p:cNvSpPr/>
            <p:nvPr/>
          </p:nvSpPr>
          <p:spPr>
            <a:xfrm>
              <a:off x="4332125" y="1557025"/>
              <a:ext cx="2478900" cy="369000"/>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n-US" sz="1800">
                  <a:solidFill>
                    <a:schemeClr val="lt1"/>
                  </a:solidFill>
                  <a:latin typeface="Verdana" panose="020B0604030504040204"/>
                  <a:ea typeface="Verdana" panose="020B0604030504040204"/>
                  <a:cs typeface="Verdana" panose="020B0604030504040204"/>
                  <a:sym typeface="Verdana" panose="020B0604030504040204"/>
                </a:rPr>
                <a:t>BU21EECE0100332</a:t>
              </a:r>
              <a:endParaRPr sz="9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0" name="Google Shape;140;p76"/>
            <p:cNvSpPr/>
            <p:nvPr/>
          </p:nvSpPr>
          <p:spPr>
            <a:xfrm>
              <a:off x="6937875" y="1557376"/>
              <a:ext cx="457784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n-US" sz="1800">
                  <a:solidFill>
                    <a:schemeClr val="lt1"/>
                  </a:solidFill>
                  <a:latin typeface="Verdana" panose="020B0604030504040204"/>
                  <a:ea typeface="Verdana" panose="020B0604030504040204"/>
                  <a:cs typeface="Verdana" panose="020B0604030504040204"/>
                  <a:sym typeface="Verdana" panose="020B0604030504040204"/>
                </a:rPr>
                <a:t>K.STEEV SUSHANTH</a:t>
              </a:r>
              <a:endParaRPr sz="9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41" name="Google Shape;141;p76"/>
          <p:cNvGrpSpPr/>
          <p:nvPr/>
        </p:nvGrpSpPr>
        <p:grpSpPr>
          <a:xfrm>
            <a:off x="550600" y="2655796"/>
            <a:ext cx="10609940" cy="1182441"/>
            <a:chOff x="905784" y="1270748"/>
            <a:chExt cx="10609940" cy="941509"/>
          </a:xfrm>
        </p:grpSpPr>
        <p:sp>
          <p:nvSpPr>
            <p:cNvPr id="142" name="Google Shape;142;p76"/>
            <p:cNvSpPr/>
            <p:nvPr/>
          </p:nvSpPr>
          <p:spPr>
            <a:xfrm>
              <a:off x="905784" y="1270748"/>
              <a:ext cx="1198319" cy="941509"/>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n-US" sz="2400" b="0" i="0" u="none" strike="noStrike" cap="none">
                  <a:solidFill>
                    <a:schemeClr val="lt1"/>
                  </a:solidFill>
                  <a:latin typeface="Verdana" panose="020B0604030504040204"/>
                  <a:ea typeface="Verdana" panose="020B0604030504040204"/>
                  <a:cs typeface="Verdana" panose="020B0604030504040204"/>
                  <a:sym typeface="Verdana" panose="020B0604030504040204"/>
                </a:rPr>
                <a:t>Photo</a:t>
              </a:r>
              <a:endParaRPr sz="105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3" name="Google Shape;143;p76"/>
            <p:cNvSpPr/>
            <p:nvPr/>
          </p:nvSpPr>
          <p:spPr>
            <a:xfrm>
              <a:off x="2515800" y="1456931"/>
              <a:ext cx="1613400" cy="524700"/>
            </a:xfrm>
            <a:prstGeom prst="roundRect">
              <a:avLst>
                <a:gd name="adj" fmla="val 0"/>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n-US" sz="1800" b="0" i="0" u="none" strike="noStrike" cap="none">
                  <a:solidFill>
                    <a:schemeClr val="lt1"/>
                  </a:solidFill>
                  <a:latin typeface="Verdana" panose="020B0604030504040204"/>
                  <a:ea typeface="Verdana" panose="020B0604030504040204"/>
                  <a:cs typeface="Verdana" panose="020B0604030504040204"/>
                  <a:sym typeface="Verdana" panose="020B0604030504040204"/>
                </a:rPr>
                <a:t>EECE </a:t>
              </a:r>
              <a:endParaRPr sz="9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4" name="Google Shape;144;p76"/>
            <p:cNvSpPr/>
            <p:nvPr/>
          </p:nvSpPr>
          <p:spPr>
            <a:xfrm>
              <a:off x="4263175" y="1557381"/>
              <a:ext cx="2540700" cy="369000"/>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600"/>
                <a:buFont typeface="Arial" panose="020B0604020202020204"/>
                <a:buNone/>
              </a:pPr>
              <a:r>
                <a:rPr lang="en-US" sz="1800">
                  <a:solidFill>
                    <a:schemeClr val="lt1"/>
                  </a:solidFill>
                  <a:latin typeface="Verdana" panose="020B0604030504040204"/>
                  <a:ea typeface="Verdana" panose="020B0604030504040204"/>
                  <a:cs typeface="Verdana" panose="020B0604030504040204"/>
                  <a:sym typeface="Verdana" panose="020B0604030504040204"/>
                </a:rPr>
                <a:t>BU21EECE0100155</a:t>
              </a:r>
              <a:endParaRPr sz="9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5" name="Google Shape;145;p76"/>
            <p:cNvSpPr/>
            <p:nvPr/>
          </p:nvSpPr>
          <p:spPr>
            <a:xfrm>
              <a:off x="6937875" y="1557376"/>
              <a:ext cx="457784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n-US" sz="1800">
                  <a:solidFill>
                    <a:schemeClr val="lt1"/>
                  </a:solidFill>
                  <a:latin typeface="Verdana" panose="020B0604030504040204"/>
                  <a:ea typeface="Verdana" panose="020B0604030504040204"/>
                  <a:cs typeface="Verdana" panose="020B0604030504040204"/>
                  <a:sym typeface="Verdana" panose="020B0604030504040204"/>
                </a:rPr>
                <a:t>T.S.YOUSUF ALI</a:t>
              </a:r>
              <a:endParaRPr sz="9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46" name="Google Shape;146;p76"/>
          <p:cNvGrpSpPr/>
          <p:nvPr/>
        </p:nvGrpSpPr>
        <p:grpSpPr>
          <a:xfrm>
            <a:off x="550600" y="4056610"/>
            <a:ext cx="10609940" cy="1182441"/>
            <a:chOff x="905784" y="1270748"/>
            <a:chExt cx="10609940" cy="941509"/>
          </a:xfrm>
        </p:grpSpPr>
        <p:sp>
          <p:nvSpPr>
            <p:cNvPr id="147" name="Google Shape;147;p76"/>
            <p:cNvSpPr/>
            <p:nvPr/>
          </p:nvSpPr>
          <p:spPr>
            <a:xfrm>
              <a:off x="905784" y="1270748"/>
              <a:ext cx="1198319" cy="941509"/>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n-US" sz="2400" b="0" i="0" u="none" strike="noStrike" cap="none">
                  <a:solidFill>
                    <a:schemeClr val="lt1"/>
                  </a:solidFill>
                  <a:latin typeface="Verdana" panose="020B0604030504040204"/>
                  <a:ea typeface="Verdana" panose="020B0604030504040204"/>
                  <a:cs typeface="Verdana" panose="020B0604030504040204"/>
                  <a:sym typeface="Verdana" panose="020B0604030504040204"/>
                </a:rPr>
                <a:t>Photo</a:t>
              </a:r>
              <a:endParaRPr sz="105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8" name="Google Shape;148;p76"/>
            <p:cNvSpPr/>
            <p:nvPr/>
          </p:nvSpPr>
          <p:spPr>
            <a:xfrm>
              <a:off x="2401625" y="1557011"/>
              <a:ext cx="1723800" cy="369000"/>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n-US" sz="1800" b="0" i="0" u="none" strike="noStrike" cap="none">
                  <a:solidFill>
                    <a:schemeClr val="lt1"/>
                  </a:solidFill>
                  <a:latin typeface="Verdana" panose="020B0604030504040204"/>
                  <a:ea typeface="Verdana" panose="020B0604030504040204"/>
                  <a:cs typeface="Verdana" panose="020B0604030504040204"/>
                  <a:sym typeface="Verdana" panose="020B0604030504040204"/>
                </a:rPr>
                <a:t>EECE AI/ML</a:t>
              </a:r>
              <a:endParaRPr sz="9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9" name="Google Shape;149;p76"/>
            <p:cNvSpPr/>
            <p:nvPr/>
          </p:nvSpPr>
          <p:spPr>
            <a:xfrm>
              <a:off x="4309125" y="1557386"/>
              <a:ext cx="2494800" cy="369000"/>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n-US" sz="1800">
                  <a:solidFill>
                    <a:schemeClr val="lt1"/>
                  </a:solidFill>
                  <a:latin typeface="Verdana" panose="020B0604030504040204"/>
                  <a:ea typeface="Verdana" panose="020B0604030504040204"/>
                  <a:cs typeface="Verdana" panose="020B0604030504040204"/>
                  <a:sym typeface="Verdana" panose="020B0604030504040204"/>
                </a:rPr>
                <a:t>BU21EECE0100379</a:t>
              </a:r>
              <a:endParaRPr sz="9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0" name="Google Shape;150;p76"/>
            <p:cNvSpPr/>
            <p:nvPr/>
          </p:nvSpPr>
          <p:spPr>
            <a:xfrm>
              <a:off x="6937875" y="1557376"/>
              <a:ext cx="457784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n-US" sz="1800">
                  <a:solidFill>
                    <a:schemeClr val="lt1"/>
                  </a:solidFill>
                  <a:latin typeface="Verdana" panose="020B0604030504040204"/>
                  <a:ea typeface="Verdana" panose="020B0604030504040204"/>
                  <a:cs typeface="Verdana" panose="020B0604030504040204"/>
                  <a:sym typeface="Verdana" panose="020B0604030504040204"/>
                </a:rPr>
                <a:t>M.PRAVEEN KUMAR</a:t>
              </a:r>
              <a:endParaRPr sz="9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51" name="Google Shape;151;p76"/>
          <p:cNvSpPr txBox="1">
            <a:spLocks noGrp="1"/>
          </p:cNvSpPr>
          <p:nvPr>
            <p:ph type="sldNum" idx="12"/>
          </p:nvPr>
        </p:nvSpPr>
        <p:spPr>
          <a:xfrm>
            <a:off x="9093625" y="6330444"/>
            <a:ext cx="2743200" cy="3573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a:t>
            </a:fld>
            <a:endParaRPr lang="en-US"/>
          </a:p>
        </p:txBody>
      </p:sp>
      <p:pic>
        <p:nvPicPr>
          <p:cNvPr id="152" name="Google Shape;152;p76"/>
          <p:cNvPicPr preferRelativeResize="0"/>
          <p:nvPr/>
        </p:nvPicPr>
        <p:blipFill>
          <a:blip r:embed="rId5"/>
          <a:stretch>
            <a:fillRect/>
          </a:stretch>
        </p:blipFill>
        <p:spPr>
          <a:xfrm>
            <a:off x="550600" y="1183125"/>
            <a:ext cx="1180201" cy="1326061"/>
          </a:xfrm>
          <a:prstGeom prst="rect">
            <a:avLst/>
          </a:prstGeom>
          <a:solidFill>
            <a:schemeClr val="accent1"/>
          </a:solidFill>
          <a:ln w="25400" cap="flat" cmpd="sng">
            <a:solidFill>
              <a:schemeClr val="accent1"/>
            </a:solidFill>
            <a:prstDash val="solid"/>
            <a:round/>
            <a:headEnd type="none" w="sm" len="sm"/>
            <a:tailEnd type="none" w="sm" len="sm"/>
          </a:ln>
        </p:spPr>
      </p:pic>
      <p:pic>
        <p:nvPicPr>
          <p:cNvPr id="153" name="Google Shape;153;p76"/>
          <p:cNvPicPr preferRelativeResize="0"/>
          <p:nvPr/>
        </p:nvPicPr>
        <p:blipFill>
          <a:blip r:embed="rId6"/>
          <a:stretch>
            <a:fillRect/>
          </a:stretch>
        </p:blipFill>
        <p:spPr>
          <a:xfrm>
            <a:off x="550600" y="2655775"/>
            <a:ext cx="1180199" cy="1182452"/>
          </a:xfrm>
          <a:prstGeom prst="rect">
            <a:avLst/>
          </a:prstGeom>
          <a:solidFill>
            <a:schemeClr val="accent1"/>
          </a:solidFill>
          <a:ln w="25400" cap="flat" cmpd="sng">
            <a:solidFill>
              <a:schemeClr val="accent1"/>
            </a:solidFill>
            <a:prstDash val="solid"/>
            <a:round/>
            <a:headEnd type="none" w="sm" len="sm"/>
            <a:tailEnd type="none" w="sm" len="sm"/>
          </a:ln>
        </p:spPr>
      </p:pic>
      <p:pic>
        <p:nvPicPr>
          <p:cNvPr id="154" name="Google Shape;154;p76"/>
          <p:cNvPicPr preferRelativeResize="0"/>
          <p:nvPr/>
        </p:nvPicPr>
        <p:blipFill>
          <a:blip r:embed="rId7"/>
          <a:stretch>
            <a:fillRect/>
          </a:stretch>
        </p:blipFill>
        <p:spPr>
          <a:xfrm>
            <a:off x="550600" y="3984850"/>
            <a:ext cx="1180200" cy="1254200"/>
          </a:xfrm>
          <a:prstGeom prst="rect">
            <a:avLst/>
          </a:prstGeom>
          <a:solidFill>
            <a:schemeClr val="accent1"/>
          </a:solidFill>
          <a:ln w="25400" cap="flat" cmpd="sng">
            <a:solidFill>
              <a:schemeClr val="accent1"/>
            </a:solid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p5"/>
          <p:cNvPicPr preferRelativeResize="0"/>
          <p:nvPr/>
        </p:nvPicPr>
        <p:blipFill rotWithShape="1">
          <a:blip r:embed="rId3"/>
          <a:srcRect l="22326" t="32664" r="11835" b="35100"/>
          <a:stretch>
            <a:fillRect/>
          </a:stretch>
        </p:blipFill>
        <p:spPr>
          <a:xfrm>
            <a:off x="262467" y="258234"/>
            <a:ext cx="1504951" cy="423333"/>
          </a:xfrm>
          <a:prstGeom prst="rect">
            <a:avLst/>
          </a:prstGeom>
          <a:noFill/>
          <a:ln>
            <a:noFill/>
          </a:ln>
        </p:spPr>
      </p:pic>
      <p:grpSp>
        <p:nvGrpSpPr>
          <p:cNvPr id="160" name="Google Shape;160;p5"/>
          <p:cNvGrpSpPr/>
          <p:nvPr/>
        </p:nvGrpSpPr>
        <p:grpSpPr>
          <a:xfrm>
            <a:off x="11856720" y="140636"/>
            <a:ext cx="223520" cy="990718"/>
            <a:chOff x="11856720" y="140636"/>
            <a:chExt cx="223520" cy="990718"/>
          </a:xfrm>
        </p:grpSpPr>
        <p:grpSp>
          <p:nvGrpSpPr>
            <p:cNvPr id="161" name="Google Shape;161;p5"/>
            <p:cNvGrpSpPr/>
            <p:nvPr/>
          </p:nvGrpSpPr>
          <p:grpSpPr>
            <a:xfrm>
              <a:off x="11856720" y="660278"/>
              <a:ext cx="223520" cy="471076"/>
              <a:chOff x="9734551" y="3138055"/>
              <a:chExt cx="2457449" cy="1328450"/>
            </a:xfrm>
          </p:grpSpPr>
          <p:sp>
            <p:nvSpPr>
              <p:cNvPr id="162" name="Google Shape;162;p5"/>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panose="020B0604020202020204"/>
                  <a:buNone/>
                </a:pPr>
                <a:endParaRPr sz="135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63" name="Google Shape;163;p5"/>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panose="020B0604020202020204"/>
                  <a:buNone/>
                </a:pPr>
                <a:endParaRPr sz="135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grpSp>
          <p:nvGrpSpPr>
            <p:cNvPr id="164" name="Google Shape;164;p5"/>
            <p:cNvGrpSpPr/>
            <p:nvPr/>
          </p:nvGrpSpPr>
          <p:grpSpPr>
            <a:xfrm>
              <a:off x="11856720" y="140636"/>
              <a:ext cx="223520" cy="471076"/>
              <a:chOff x="9734551" y="3138055"/>
              <a:chExt cx="2457449" cy="1328450"/>
            </a:xfrm>
          </p:grpSpPr>
          <p:sp>
            <p:nvSpPr>
              <p:cNvPr id="165" name="Google Shape;165;p5"/>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panose="020B0604020202020204"/>
                  <a:buNone/>
                </a:pPr>
                <a:endParaRPr sz="135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66" name="Google Shape;166;p5"/>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panose="020B0604020202020204"/>
                  <a:buNone/>
                </a:pPr>
                <a:endParaRPr sz="135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grpSp>
      <p:pic>
        <p:nvPicPr>
          <p:cNvPr id="167" name="Google Shape;167;p5" descr="A logo with text overlay&#10;&#10;Description automatically generated"/>
          <p:cNvPicPr preferRelativeResize="0"/>
          <p:nvPr/>
        </p:nvPicPr>
        <p:blipFill rotWithShape="1">
          <a:blip r:embed="rId4"/>
          <a:srcRect l="37906" t="34096" r="9605" b="36394"/>
          <a:stretch>
            <a:fillRect/>
          </a:stretch>
        </p:blipFill>
        <p:spPr>
          <a:xfrm>
            <a:off x="11125200" y="11945"/>
            <a:ext cx="1066800" cy="599768"/>
          </a:xfrm>
          <a:prstGeom prst="rect">
            <a:avLst/>
          </a:prstGeom>
          <a:noFill/>
          <a:ln>
            <a:noFill/>
          </a:ln>
        </p:spPr>
      </p:pic>
      <p:sp>
        <p:nvSpPr>
          <p:cNvPr id="168" name="Google Shape;168;p5"/>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panose="020B0604020202020204"/>
              <a:buNone/>
            </a:pPr>
            <a:r>
              <a:rPr lang="en-US" sz="2400" b="1" i="0" u="none" strike="noStrike" cap="none">
                <a:solidFill>
                  <a:srgbClr val="000000"/>
                </a:solidFill>
                <a:latin typeface="Montserrat"/>
                <a:ea typeface="Montserrat"/>
                <a:cs typeface="Montserrat"/>
                <a:sym typeface="Montserrat"/>
              </a:rPr>
              <a:t>Objective and Goals</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9" name="Google Shape;169;p5"/>
          <p:cNvSpPr/>
          <p:nvPr/>
        </p:nvSpPr>
        <p:spPr>
          <a:xfrm>
            <a:off x="550606" y="765905"/>
            <a:ext cx="2114338" cy="302183"/>
          </a:xfrm>
          <a:prstGeom prst="roundRect">
            <a:avLst>
              <a:gd name="adj" fmla="val 16667"/>
            </a:avLst>
          </a:prstGeom>
          <a:solidFill>
            <a:srgbClr val="171616"/>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n-US" sz="2000" b="1" i="0" u="none" strike="noStrike" cap="none">
                <a:solidFill>
                  <a:schemeClr val="lt1"/>
                </a:solidFill>
                <a:latin typeface="Verdana" panose="020B0604030504040204"/>
                <a:ea typeface="Verdana" panose="020B0604030504040204"/>
                <a:cs typeface="Verdana" panose="020B0604030504040204"/>
                <a:sym typeface="Verdana" panose="020B0604030504040204"/>
              </a:rPr>
              <a:t>Objective </a:t>
            </a:r>
            <a:endParaRPr sz="10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0" name="Google Shape;170;p5"/>
          <p:cNvSpPr/>
          <p:nvPr/>
        </p:nvSpPr>
        <p:spPr>
          <a:xfrm>
            <a:off x="550606" y="3277913"/>
            <a:ext cx="2114400" cy="302100"/>
          </a:xfrm>
          <a:prstGeom prst="roundRect">
            <a:avLst>
              <a:gd name="adj" fmla="val 16667"/>
            </a:avLst>
          </a:prstGeom>
          <a:solidFill>
            <a:srgbClr val="171616"/>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n-US" sz="2000" b="1" i="0" u="none" strike="noStrike" cap="none">
                <a:solidFill>
                  <a:schemeClr val="lt1"/>
                </a:solidFill>
                <a:latin typeface="Verdana" panose="020B0604030504040204"/>
                <a:ea typeface="Verdana" panose="020B0604030504040204"/>
                <a:cs typeface="Verdana" panose="020B0604030504040204"/>
                <a:sym typeface="Verdana" panose="020B0604030504040204"/>
              </a:rPr>
              <a:t>Goals</a:t>
            </a:r>
            <a:endParaRPr sz="10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1" name="Google Shape;171;p5"/>
          <p:cNvSpPr txBox="1"/>
          <p:nvPr/>
        </p:nvSpPr>
        <p:spPr>
          <a:xfrm>
            <a:off x="1233425" y="1276025"/>
            <a:ext cx="7977900" cy="4305900"/>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1200"/>
              </a:spcBef>
              <a:spcAft>
                <a:spcPts val="0"/>
              </a:spcAft>
              <a:buClr>
                <a:schemeClr val="dk1"/>
              </a:buClr>
              <a:buSzPts val="1100"/>
              <a:buFont typeface="Arial" panose="020B0604020202020204"/>
              <a:buNone/>
            </a:pPr>
            <a:r>
              <a:rPr lang="en-US" sz="1500" dirty="0">
                <a:solidFill>
                  <a:schemeClr val="dk1"/>
                </a:solidFill>
                <a:latin typeface="Calibri" panose="020F0502020204030204"/>
                <a:ea typeface="Calibri" panose="020F0502020204030204"/>
                <a:cs typeface="Calibri" panose="020F0502020204030204"/>
                <a:sym typeface="Calibri" panose="020F0502020204030204"/>
              </a:rPr>
              <a:t>To develop a </a:t>
            </a:r>
            <a:r>
              <a:rPr lang="en-US" sz="1500" b="1" dirty="0">
                <a:solidFill>
                  <a:schemeClr val="dk1"/>
                </a:solidFill>
                <a:latin typeface="Calibri" panose="020F0502020204030204"/>
                <a:ea typeface="Calibri" panose="020F0502020204030204"/>
                <a:cs typeface="Calibri" panose="020F0502020204030204"/>
                <a:sym typeface="Calibri" panose="020F0502020204030204"/>
              </a:rPr>
              <a:t>cost-effective IoT-based smart helmet system</a:t>
            </a:r>
            <a:r>
              <a:rPr lang="en-US" sz="1500" dirty="0">
                <a:solidFill>
                  <a:schemeClr val="dk1"/>
                </a:solidFill>
                <a:latin typeface="Calibri" panose="020F0502020204030204"/>
                <a:ea typeface="Calibri" panose="020F0502020204030204"/>
                <a:cs typeface="Calibri" panose="020F0502020204030204"/>
                <a:sym typeface="Calibri" panose="020F0502020204030204"/>
              </a:rPr>
              <a:t> that prioritizes rider safety through automated features, ensuring motorcycles operate only when the rider is wearing the helmet, we aim to create a </a:t>
            </a:r>
            <a:r>
              <a:rPr lang="en-US" sz="1500" b="1" dirty="0">
                <a:solidFill>
                  <a:schemeClr val="dk1"/>
                </a:solidFill>
                <a:latin typeface="Calibri" panose="020F0502020204030204"/>
                <a:ea typeface="Calibri" panose="020F0502020204030204"/>
                <a:cs typeface="Calibri" panose="020F0502020204030204"/>
                <a:sym typeface="Calibri" panose="020F0502020204030204"/>
              </a:rPr>
              <a:t>seamless, budget-friendly, and user-friendly safety solution</a:t>
            </a:r>
            <a:r>
              <a:rPr lang="en-US" sz="1500" dirty="0">
                <a:solidFill>
                  <a:schemeClr val="dk1"/>
                </a:solidFill>
                <a:latin typeface="Calibri" panose="020F0502020204030204"/>
                <a:ea typeface="Calibri" panose="020F0502020204030204"/>
                <a:cs typeface="Calibri" panose="020F0502020204030204"/>
                <a:sym typeface="Calibri" panose="020F0502020204030204"/>
              </a:rPr>
              <a:t>. This system is designed to be an </a:t>
            </a:r>
            <a:r>
              <a:rPr lang="en-US" sz="1500" b="1" dirty="0">
                <a:solidFill>
                  <a:schemeClr val="dk1"/>
                </a:solidFill>
                <a:latin typeface="Calibri" panose="020F0502020204030204"/>
                <a:ea typeface="Calibri" panose="020F0502020204030204"/>
                <a:cs typeface="Calibri" panose="020F0502020204030204"/>
                <a:sym typeface="Calibri" panose="020F0502020204030204"/>
              </a:rPr>
              <a:t>add-on module</a:t>
            </a:r>
            <a:r>
              <a:rPr lang="en-US" sz="1500" dirty="0">
                <a:solidFill>
                  <a:schemeClr val="dk1"/>
                </a:solidFill>
                <a:latin typeface="Calibri" panose="020F0502020204030204"/>
                <a:ea typeface="Calibri" panose="020F0502020204030204"/>
                <a:cs typeface="Calibri" panose="020F0502020204030204"/>
                <a:sym typeface="Calibri" panose="020F0502020204030204"/>
              </a:rPr>
              <a:t> that can be easily integrated into existing helmets, offering a cost-efficient way to upgrade safety features without requiring a new helmet. By combining affordable technology with convenience, we promote responsible riding habits and enhance road safety standards while keeping production and installation costs low</a:t>
            </a:r>
            <a:r>
              <a:rPr lang="en-US" sz="1300" dirty="0">
                <a:solidFill>
                  <a:schemeClr val="dk1"/>
                </a:solidFill>
                <a:latin typeface="Calibri" panose="020F0502020204030204"/>
                <a:ea typeface="Calibri" panose="020F0502020204030204"/>
                <a:cs typeface="Calibri" panose="020F0502020204030204"/>
                <a:sym typeface="Calibri" panose="020F0502020204030204"/>
              </a:rPr>
              <a:t>.</a:t>
            </a:r>
            <a:endParaRPr sz="1500"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lnSpc>
                <a:spcPct val="100000"/>
              </a:lnSpc>
              <a:spcBef>
                <a:spcPts val="1200"/>
              </a:spcBef>
              <a:spcAft>
                <a:spcPts val="0"/>
              </a:spcAft>
              <a:buNone/>
            </a:pPr>
            <a:endParaRPr sz="1700" dirty="0">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None/>
            </a:pPr>
            <a:endParaRPr dirty="0">
              <a:latin typeface="Verdana" panose="020B0604030504040204"/>
              <a:ea typeface="Verdana" panose="020B0604030504040204"/>
              <a:cs typeface="Verdana" panose="020B0604030504040204"/>
              <a:sym typeface="Verdana" panose="020B0604030504040204"/>
            </a:endParaRPr>
          </a:p>
          <a:p>
            <a:pPr marL="0" marR="0" lvl="0" indent="0" algn="l" rtl="0">
              <a:lnSpc>
                <a:spcPct val="100000"/>
              </a:lnSpc>
              <a:spcBef>
                <a:spcPts val="0"/>
              </a:spcBef>
              <a:spcAft>
                <a:spcPts val="0"/>
              </a:spcAft>
              <a:buNone/>
            </a:pPr>
            <a:endParaRPr dirty="0">
              <a:latin typeface="Verdana" panose="020B0604030504040204"/>
              <a:ea typeface="Verdana" panose="020B0604030504040204"/>
              <a:cs typeface="Verdana" panose="020B0604030504040204"/>
              <a:sym typeface="Verdana" panose="020B0604030504040204"/>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Verdana" panose="020B0604030504040204"/>
              <a:ea typeface="Verdana" panose="020B0604030504040204"/>
              <a:cs typeface="Verdana" panose="020B0604030504040204"/>
              <a:sym typeface="Verdana" panose="020B0604030504040204"/>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Verdana" panose="020B0604030504040204"/>
              <a:ea typeface="Verdana" panose="020B0604030504040204"/>
              <a:cs typeface="Verdana" panose="020B0604030504040204"/>
              <a:sym typeface="Verdana" panose="020B0604030504040204"/>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Verdana" panose="020B0604030504040204"/>
              <a:ea typeface="Verdana" panose="020B0604030504040204"/>
              <a:cs typeface="Verdana" panose="020B0604030504040204"/>
              <a:sym typeface="Verdana" panose="020B0604030504040204"/>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Verdana" panose="020B0604030504040204"/>
              <a:ea typeface="Verdana" panose="020B0604030504040204"/>
              <a:cs typeface="Verdana" panose="020B0604030504040204"/>
              <a:sym typeface="Verdana" panose="020B0604030504040204"/>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Verdana" panose="020B0604030504040204"/>
              <a:ea typeface="Verdana" panose="020B0604030504040204"/>
              <a:cs typeface="Verdana" panose="020B0604030504040204"/>
              <a:sym typeface="Verdana" panose="020B0604030504040204"/>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Verdana" panose="020B0604030504040204"/>
              <a:ea typeface="Verdana" panose="020B0604030504040204"/>
              <a:cs typeface="Verdana" panose="020B0604030504040204"/>
              <a:sym typeface="Verdana" panose="020B0604030504040204"/>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Verdana" panose="020B0604030504040204"/>
              <a:ea typeface="Verdana" panose="020B0604030504040204"/>
              <a:cs typeface="Verdana" panose="020B0604030504040204"/>
              <a:sym typeface="Verdana" panose="020B0604030504040204"/>
            </a:endParaRPr>
          </a:p>
        </p:txBody>
      </p:sp>
      <p:sp>
        <p:nvSpPr>
          <p:cNvPr id="172" name="Google Shape;172;p5"/>
          <p:cNvSpPr txBox="1"/>
          <p:nvPr/>
        </p:nvSpPr>
        <p:spPr>
          <a:xfrm>
            <a:off x="1045525" y="3771225"/>
            <a:ext cx="9750600" cy="2940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700" b="1" i="0" u="none" strike="noStrike" cap="none" dirty="0">
                <a:solidFill>
                  <a:srgbClr val="000000"/>
                </a:solidFill>
                <a:latin typeface="Calibri" panose="020F0502020204030204"/>
                <a:ea typeface="Calibri" panose="020F0502020204030204"/>
                <a:cs typeface="Calibri" panose="020F0502020204030204"/>
                <a:sym typeface="Calibri" panose="020F0502020204030204"/>
              </a:rPr>
              <a:t>Main Goals</a:t>
            </a:r>
            <a:r>
              <a:rPr lang="en-US" sz="1700" b="1" dirty="0">
                <a:latin typeface="Calibri" panose="020F0502020204030204"/>
                <a:ea typeface="Calibri" panose="020F0502020204030204"/>
                <a:cs typeface="Calibri" panose="020F0502020204030204"/>
                <a:sym typeface="Calibri" panose="020F0502020204030204"/>
              </a:rPr>
              <a:t>:</a:t>
            </a:r>
            <a:endParaRPr sz="1700" b="1" dirty="0">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None/>
            </a:pPr>
            <a:endParaRPr sz="1700" dirty="0">
              <a:latin typeface="Calibri" panose="020F0502020204030204"/>
              <a:ea typeface="Calibri" panose="020F0502020204030204"/>
              <a:cs typeface="Calibri" panose="020F0502020204030204"/>
              <a:sym typeface="Calibri" panose="020F0502020204030204"/>
            </a:endParaRPr>
          </a:p>
          <a:p>
            <a:pPr marL="285750" marR="0" lvl="0" indent="-304800" algn="l" rtl="0">
              <a:lnSpc>
                <a:spcPct val="100000"/>
              </a:lnSpc>
              <a:spcBef>
                <a:spcPts val="0"/>
              </a:spcBef>
              <a:spcAft>
                <a:spcPts val="0"/>
              </a:spcAft>
              <a:buClr>
                <a:srgbClr val="000000"/>
              </a:buClr>
              <a:buSzPts val="1700"/>
              <a:buFont typeface="Calibri" panose="020F0502020204030204"/>
              <a:buChar char="•"/>
            </a:pPr>
            <a:r>
              <a:rPr lang="en-US" sz="1700" dirty="0">
                <a:latin typeface="Calibri" panose="020F0502020204030204"/>
                <a:ea typeface="Calibri" panose="020F0502020204030204"/>
                <a:cs typeface="Calibri" panose="020F0502020204030204"/>
                <a:sym typeface="Calibri" panose="020F0502020204030204"/>
              </a:rPr>
              <a:t>Ensuring everyone wears a helmet is key to protecting lives and fostering a culture of road safety and responsibility via cost </a:t>
            </a:r>
            <a:r>
              <a:rPr lang="en-US" sz="1700" dirty="0" err="1">
                <a:latin typeface="Calibri" panose="020F0502020204030204"/>
                <a:ea typeface="Calibri" panose="020F0502020204030204"/>
                <a:cs typeface="Calibri" panose="020F0502020204030204"/>
                <a:sym typeface="Calibri" panose="020F0502020204030204"/>
              </a:rPr>
              <a:t>effeciently</a:t>
            </a:r>
            <a:endParaRPr sz="1700" i="0" u="none" strike="noStrike" cap="none" dirty="0">
              <a:solidFill>
                <a:srgbClr val="000000"/>
              </a:solidFill>
              <a:latin typeface="Calibri" panose="020F0502020204030204"/>
              <a:ea typeface="Calibri" panose="020F0502020204030204"/>
              <a:cs typeface="Calibri" panose="020F0502020204030204"/>
              <a:sym typeface="Calibri" panose="020F0502020204030204"/>
            </a:endParaRPr>
          </a:p>
          <a:p>
            <a:pPr marL="285750" marR="0" lvl="0" indent="-304800" algn="l" rtl="0">
              <a:lnSpc>
                <a:spcPct val="100000"/>
              </a:lnSpc>
              <a:spcBef>
                <a:spcPts val="0"/>
              </a:spcBef>
              <a:spcAft>
                <a:spcPts val="0"/>
              </a:spcAft>
              <a:buClr>
                <a:srgbClr val="000000"/>
              </a:buClr>
              <a:buSzPts val="1700"/>
              <a:buFont typeface="Calibri" panose="020F0502020204030204"/>
              <a:buChar char="•"/>
            </a:pPr>
            <a:r>
              <a:rPr lang="en-US" sz="1700" dirty="0">
                <a:latin typeface="Calibri" panose="020F0502020204030204"/>
                <a:ea typeface="Calibri" panose="020F0502020204030204"/>
                <a:cs typeface="Calibri" panose="020F0502020204030204"/>
                <a:sym typeface="Calibri" panose="020F0502020204030204"/>
              </a:rPr>
              <a:t>Implementing precise accident detection and rapid response to minimize injury and ensure swift assistance.</a:t>
            </a:r>
            <a:endParaRPr sz="1700" i="0" u="none" strike="noStrike" cap="none" dirty="0">
              <a:solidFill>
                <a:srgbClr val="000000"/>
              </a:solidFill>
              <a:latin typeface="Calibri" panose="020F0502020204030204"/>
              <a:ea typeface="Calibri" panose="020F0502020204030204"/>
              <a:cs typeface="Calibri" panose="020F0502020204030204"/>
              <a:sym typeface="Calibri" panose="020F0502020204030204"/>
            </a:endParaRPr>
          </a:p>
          <a:p>
            <a:pPr marL="457200" marR="0" lvl="0" indent="0" algn="l" rtl="0">
              <a:lnSpc>
                <a:spcPct val="100000"/>
              </a:lnSpc>
              <a:spcBef>
                <a:spcPts val="0"/>
              </a:spcBef>
              <a:spcAft>
                <a:spcPts val="0"/>
              </a:spcAft>
              <a:buNone/>
            </a:pPr>
            <a:endParaRPr sz="1700" b="1" i="0" u="none" strike="noStrike" cap="none" dirty="0">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None/>
            </a:pPr>
            <a:r>
              <a:rPr lang="en-US" sz="1700" b="1" i="0" u="none" strike="noStrike" cap="none" dirty="0">
                <a:solidFill>
                  <a:srgbClr val="000000"/>
                </a:solidFill>
                <a:latin typeface="Calibri" panose="020F0502020204030204"/>
                <a:ea typeface="Calibri" panose="020F0502020204030204"/>
                <a:cs typeface="Calibri" panose="020F0502020204030204"/>
                <a:sym typeface="Calibri" panose="020F0502020204030204"/>
              </a:rPr>
              <a:t>Additional Goal</a:t>
            </a:r>
            <a:r>
              <a:rPr lang="en-US" sz="1700" b="1" dirty="0">
                <a:latin typeface="Calibri" panose="020F0502020204030204"/>
                <a:ea typeface="Calibri" panose="020F0502020204030204"/>
                <a:cs typeface="Calibri" panose="020F0502020204030204"/>
                <a:sym typeface="Calibri" panose="020F0502020204030204"/>
              </a:rPr>
              <a:t>:</a:t>
            </a:r>
            <a:endParaRPr sz="1700" b="1" i="0" u="none" strike="noStrike" cap="none" dirty="0">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None/>
            </a:pPr>
            <a:r>
              <a:rPr lang="en-US" sz="1700" i="0" u="none" strike="noStrike" cap="none" dirty="0">
                <a:solidFill>
                  <a:srgbClr val="000000"/>
                </a:solidFill>
                <a:latin typeface="Calibri" panose="020F0502020204030204"/>
                <a:ea typeface="Calibri" panose="020F0502020204030204"/>
                <a:cs typeface="Calibri" panose="020F0502020204030204"/>
                <a:sym typeface="Calibri" panose="020F0502020204030204"/>
              </a:rPr>
              <a:t> </a:t>
            </a:r>
            <a:endParaRPr sz="1700" dirty="0">
              <a:latin typeface="Calibri" panose="020F0502020204030204"/>
              <a:ea typeface="Calibri" panose="020F0502020204030204"/>
              <a:cs typeface="Calibri" panose="020F0502020204030204"/>
              <a:sym typeface="Calibri" panose="020F0502020204030204"/>
            </a:endParaRPr>
          </a:p>
          <a:p>
            <a:pPr marL="285750" marR="0" lvl="0" indent="-304800" algn="l" rtl="0">
              <a:lnSpc>
                <a:spcPct val="100000"/>
              </a:lnSpc>
              <a:spcBef>
                <a:spcPts val="0"/>
              </a:spcBef>
              <a:spcAft>
                <a:spcPts val="0"/>
              </a:spcAft>
              <a:buClr>
                <a:srgbClr val="000000"/>
              </a:buClr>
              <a:buSzPts val="1700"/>
              <a:buFont typeface="Calibri" panose="020F0502020204030204"/>
              <a:buChar char="•"/>
            </a:pPr>
            <a:r>
              <a:rPr lang="en-US" sz="1700" dirty="0">
                <a:latin typeface="Calibri" panose="020F0502020204030204"/>
                <a:ea typeface="Calibri" panose="020F0502020204030204"/>
                <a:cs typeface="Calibri" panose="020F0502020204030204"/>
                <a:sym typeface="Calibri" panose="020F0502020204030204"/>
              </a:rPr>
              <a:t>Developing a scalable solution for mass production and integration across diverse motorcycle models.</a:t>
            </a:r>
            <a:endParaRPr sz="1700" i="0" u="none" strike="noStrike" cap="none" dirty="0">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None/>
            </a:pPr>
            <a:endParaRPr sz="1500" i="0" u="none" strike="noStrike" cap="none"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3" name="Google Shape;173;p5"/>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pic>
        <p:nvPicPr>
          <p:cNvPr id="178" name="Google Shape;178;p6"/>
          <p:cNvPicPr preferRelativeResize="0"/>
          <p:nvPr/>
        </p:nvPicPr>
        <p:blipFill rotWithShape="1">
          <a:blip r:embed="rId3"/>
          <a:srcRect l="22326" t="32664" r="11835" b="35100"/>
          <a:stretch>
            <a:fillRect/>
          </a:stretch>
        </p:blipFill>
        <p:spPr>
          <a:xfrm>
            <a:off x="262467" y="258234"/>
            <a:ext cx="1504951" cy="423333"/>
          </a:xfrm>
          <a:prstGeom prst="rect">
            <a:avLst/>
          </a:prstGeom>
          <a:noFill/>
          <a:ln>
            <a:noFill/>
          </a:ln>
        </p:spPr>
      </p:pic>
      <p:grpSp>
        <p:nvGrpSpPr>
          <p:cNvPr id="179" name="Google Shape;179;p6"/>
          <p:cNvGrpSpPr/>
          <p:nvPr/>
        </p:nvGrpSpPr>
        <p:grpSpPr>
          <a:xfrm>
            <a:off x="11856720" y="140636"/>
            <a:ext cx="223520" cy="990718"/>
            <a:chOff x="11856720" y="140636"/>
            <a:chExt cx="223520" cy="990718"/>
          </a:xfrm>
        </p:grpSpPr>
        <p:grpSp>
          <p:nvGrpSpPr>
            <p:cNvPr id="180" name="Google Shape;180;p6"/>
            <p:cNvGrpSpPr/>
            <p:nvPr/>
          </p:nvGrpSpPr>
          <p:grpSpPr>
            <a:xfrm>
              <a:off x="11856720" y="660278"/>
              <a:ext cx="223520" cy="471076"/>
              <a:chOff x="9734551" y="3138055"/>
              <a:chExt cx="2457449" cy="1328450"/>
            </a:xfrm>
          </p:grpSpPr>
          <p:sp>
            <p:nvSpPr>
              <p:cNvPr id="181" name="Google Shape;181;p6"/>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panose="020B0604020202020204"/>
                  <a:buNone/>
                </a:pPr>
                <a:endParaRPr sz="135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82" name="Google Shape;182;p6"/>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panose="020B0604020202020204"/>
                  <a:buNone/>
                </a:pPr>
                <a:endParaRPr sz="135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grpSp>
          <p:nvGrpSpPr>
            <p:cNvPr id="183" name="Google Shape;183;p6"/>
            <p:cNvGrpSpPr/>
            <p:nvPr/>
          </p:nvGrpSpPr>
          <p:grpSpPr>
            <a:xfrm>
              <a:off x="11856720" y="140636"/>
              <a:ext cx="223520" cy="471076"/>
              <a:chOff x="9734551" y="3138055"/>
              <a:chExt cx="2457449" cy="1328450"/>
            </a:xfrm>
          </p:grpSpPr>
          <p:sp>
            <p:nvSpPr>
              <p:cNvPr id="184" name="Google Shape;184;p6"/>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panose="020B0604020202020204"/>
                  <a:buNone/>
                </a:pPr>
                <a:endParaRPr sz="135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85" name="Google Shape;185;p6"/>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panose="020B0604020202020204"/>
                  <a:buNone/>
                </a:pPr>
                <a:endParaRPr sz="135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grpSp>
      <p:pic>
        <p:nvPicPr>
          <p:cNvPr id="186" name="Google Shape;186;p6" descr="A logo with text overlay&#10;&#10;Description automatically generated"/>
          <p:cNvPicPr preferRelativeResize="0"/>
          <p:nvPr/>
        </p:nvPicPr>
        <p:blipFill rotWithShape="1">
          <a:blip r:embed="rId4"/>
          <a:srcRect l="37906" t="34096" r="9605" b="36394"/>
          <a:stretch>
            <a:fillRect/>
          </a:stretch>
        </p:blipFill>
        <p:spPr>
          <a:xfrm>
            <a:off x="11125200" y="11945"/>
            <a:ext cx="1066800" cy="599768"/>
          </a:xfrm>
          <a:prstGeom prst="rect">
            <a:avLst/>
          </a:prstGeom>
          <a:noFill/>
          <a:ln>
            <a:noFill/>
          </a:ln>
        </p:spPr>
      </p:pic>
      <p:sp>
        <p:nvSpPr>
          <p:cNvPr id="187" name="Google Shape;187;p6"/>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p>
            <a:pPr marL="0" marR="0" lvl="0" indent="0" algn="ctr" rtl="0">
              <a:lnSpc>
                <a:spcPct val="100000"/>
              </a:lnSpc>
              <a:spcBef>
                <a:spcPts val="0"/>
              </a:spcBef>
              <a:spcAft>
                <a:spcPts val="0"/>
              </a:spcAft>
              <a:buClr>
                <a:srgbClr val="000000"/>
              </a:buClr>
              <a:buSzPts val="1400"/>
              <a:buFont typeface="Arial" panose="020B0604020202020204"/>
              <a:buNone/>
            </a:pPr>
            <a:endParaRPr>
              <a:latin typeface="Verdana" panose="020B0604030504040204"/>
              <a:ea typeface="Verdana" panose="020B0604030504040204"/>
              <a:cs typeface="Verdana" panose="020B0604030504040204"/>
              <a:sym typeface="Verdana" panose="020B0604030504040204"/>
            </a:endParaRPr>
          </a:p>
          <a:p>
            <a:pPr marL="0" marR="0" lvl="0" indent="0" algn="ctr" rtl="0">
              <a:lnSpc>
                <a:spcPct val="100000"/>
              </a:lnSpc>
              <a:spcBef>
                <a:spcPts val="0"/>
              </a:spcBef>
              <a:spcAft>
                <a:spcPts val="0"/>
              </a:spcAft>
              <a:buClr>
                <a:srgbClr val="000000"/>
              </a:buClr>
              <a:buSzPts val="1400"/>
              <a:buFont typeface="Arial" panose="020B0604020202020204"/>
              <a:buNone/>
            </a:pPr>
            <a:endParaRPr>
              <a:latin typeface="Verdana" panose="020B0604030504040204"/>
              <a:ea typeface="Verdana" panose="020B0604030504040204"/>
              <a:cs typeface="Verdana" panose="020B0604030504040204"/>
              <a:sym typeface="Verdana" panose="020B0604030504040204"/>
            </a:endParaRPr>
          </a:p>
          <a:p>
            <a:pPr marL="0" marR="0" lvl="0" indent="0" algn="ctr" rtl="0">
              <a:lnSpc>
                <a:spcPct val="100000"/>
              </a:lnSpc>
              <a:spcBef>
                <a:spcPts val="0"/>
              </a:spcBef>
              <a:spcAft>
                <a:spcPts val="0"/>
              </a:spcAft>
              <a:buClr>
                <a:srgbClr val="000000"/>
              </a:buClr>
              <a:buSzPts val="1400"/>
              <a:buFont typeface="Arial" panose="020B0604020202020204"/>
              <a:buNone/>
            </a:pPr>
            <a:endParaRPr>
              <a:latin typeface="Verdana" panose="020B0604030504040204"/>
              <a:ea typeface="Verdana" panose="020B0604030504040204"/>
              <a:cs typeface="Verdana" panose="020B0604030504040204"/>
              <a:sym typeface="Verdana" panose="020B0604030504040204"/>
            </a:endParaRPr>
          </a:p>
        </p:txBody>
      </p:sp>
      <p:sp>
        <p:nvSpPr>
          <p:cNvPr id="188" name="Google Shape;188;p6"/>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lang="en-US"/>
          </a:p>
        </p:txBody>
      </p:sp>
      <p:sp>
        <p:nvSpPr>
          <p:cNvPr id="189" name="Google Shape;189;p6"/>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panose="020B0604020202020204"/>
              <a:buNone/>
            </a:pPr>
            <a:r>
              <a:rPr lang="en-US" sz="2400" b="1" i="0" u="none" strike="noStrike" cap="none">
                <a:solidFill>
                  <a:srgbClr val="000000"/>
                </a:solidFill>
                <a:latin typeface="Montserrat"/>
                <a:ea typeface="Montserrat"/>
                <a:cs typeface="Montserrat"/>
                <a:sym typeface="Montserrat"/>
              </a:rPr>
              <a:t>Project Plan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90" name="Google Shape;190;p6"/>
          <p:cNvPicPr preferRelativeResize="0"/>
          <p:nvPr/>
        </p:nvPicPr>
        <p:blipFill rotWithShape="1">
          <a:blip r:embed="rId5"/>
          <a:srcRect l="7995" t="14762" b="35600"/>
          <a:stretch>
            <a:fillRect/>
          </a:stretch>
        </p:blipFill>
        <p:spPr>
          <a:xfrm>
            <a:off x="-318225" y="871525"/>
            <a:ext cx="12004152" cy="580909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7"/>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lang="en-US"/>
          </a:p>
        </p:txBody>
      </p:sp>
      <p:sp>
        <p:nvSpPr>
          <p:cNvPr id="196" name="Google Shape;196;p7"/>
          <p:cNvSpPr txBox="1"/>
          <p:nvPr/>
        </p:nvSpPr>
        <p:spPr>
          <a:xfrm>
            <a:off x="1000124" y="232275"/>
            <a:ext cx="10515600" cy="493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panose="020B0604020202020204"/>
              <a:buNone/>
            </a:pPr>
            <a:r>
              <a:rPr lang="en-US" sz="2400" b="1" i="0" u="none" strike="noStrike" cap="none">
                <a:solidFill>
                  <a:srgbClr val="000000"/>
                </a:solidFill>
                <a:latin typeface="Montserrat"/>
                <a:ea typeface="Montserrat"/>
                <a:cs typeface="Montserrat"/>
                <a:sym typeface="Montserrat"/>
              </a:rPr>
              <a:t>Literature Survey</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7" name="Google Shape;197;p7"/>
          <p:cNvSpPr txBox="1"/>
          <p:nvPr/>
        </p:nvSpPr>
        <p:spPr>
          <a:xfrm>
            <a:off x="50550" y="325450"/>
            <a:ext cx="12192000" cy="6484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200" b="1" i="0" u="none" strike="noStrike" cap="none" dirty="0">
              <a:solidFill>
                <a:srgbClr val="000000"/>
              </a:solidFill>
              <a:latin typeface="Verdana" panose="020B0604030504040204"/>
              <a:ea typeface="Verdana" panose="020B0604030504040204"/>
              <a:cs typeface="Verdana" panose="020B0604030504040204"/>
              <a:sym typeface="Verdana" panose="020B0604030504040204"/>
            </a:endParaRPr>
          </a:p>
          <a:p>
            <a:pPr marL="0" marR="0" lvl="0" indent="0" algn="l" rtl="0">
              <a:lnSpc>
                <a:spcPct val="100000"/>
              </a:lnSpc>
              <a:spcBef>
                <a:spcPts val="0"/>
              </a:spcBef>
              <a:spcAft>
                <a:spcPts val="0"/>
              </a:spcAft>
              <a:buClr>
                <a:srgbClr val="000000"/>
              </a:buClr>
              <a:buSzPts val="1400"/>
              <a:buFont typeface="Arial" panose="020B0604020202020204"/>
              <a:buNone/>
            </a:pPr>
            <a:endParaRPr sz="1200" dirty="0">
              <a:latin typeface="Verdana" panose="020B0604030504040204"/>
              <a:ea typeface="Verdana" panose="020B0604030504040204"/>
              <a:cs typeface="Verdana" panose="020B0604030504040204"/>
              <a:sym typeface="Verdana" panose="020B0604030504040204"/>
            </a:endParaRPr>
          </a:p>
          <a:p>
            <a:pPr marL="285750" lvl="0" indent="-196850" algn="l" rtl="0">
              <a:spcBef>
                <a:spcPts val="0"/>
              </a:spcBef>
              <a:spcAft>
                <a:spcPts val="0"/>
              </a:spcAft>
              <a:buClr>
                <a:schemeClr val="dk1"/>
              </a:buClr>
              <a:buSzPts val="1100"/>
              <a:buFont typeface="Arial" panose="020B0604020202020204"/>
              <a:buNone/>
            </a:pPr>
            <a:endParaRPr sz="1200" dirty="0">
              <a:latin typeface="Verdana" panose="020B0604030504040204"/>
              <a:ea typeface="Verdana" panose="020B0604030504040204"/>
              <a:cs typeface="Verdana" panose="020B0604030504040204"/>
              <a:sym typeface="Verdana" panose="020B0604030504040204"/>
            </a:endParaRPr>
          </a:p>
          <a:p>
            <a:pPr marL="285750" lvl="0" indent="-196850" algn="l" rtl="0">
              <a:spcBef>
                <a:spcPts val="0"/>
              </a:spcBef>
              <a:spcAft>
                <a:spcPts val="0"/>
              </a:spcAft>
              <a:buClr>
                <a:schemeClr val="dk1"/>
              </a:buClr>
              <a:buSzPts val="1100"/>
              <a:buFont typeface="Arial" panose="020B0604020202020204"/>
              <a:buNone/>
            </a:pPr>
            <a:endParaRPr sz="1200" dirty="0">
              <a:latin typeface="Verdana" panose="020B0604030504040204"/>
              <a:ea typeface="Verdana" panose="020B0604030504040204"/>
              <a:cs typeface="Verdana" panose="020B0604030504040204"/>
              <a:sym typeface="Verdana" panose="020B0604030504040204"/>
            </a:endParaRPr>
          </a:p>
          <a:p>
            <a:pPr marL="0" lvl="0" indent="0" algn="l" rtl="0">
              <a:spcBef>
                <a:spcPts val="0"/>
              </a:spcBef>
              <a:spcAft>
                <a:spcPts val="0"/>
              </a:spcAft>
              <a:buClr>
                <a:schemeClr val="dk1"/>
              </a:buClr>
              <a:buSzPts val="1400"/>
              <a:buFont typeface="Arial" panose="020B0604020202020204"/>
              <a:buNone/>
            </a:pPr>
            <a:endParaRPr sz="1200" b="1" dirty="0">
              <a:solidFill>
                <a:schemeClr val="dk1"/>
              </a:solidFill>
              <a:latin typeface="Verdana" panose="020B0604030504040204"/>
              <a:ea typeface="Verdana" panose="020B0604030504040204"/>
              <a:cs typeface="Verdana" panose="020B0604030504040204"/>
              <a:sym typeface="Verdana" panose="020B0604030504040204"/>
            </a:endParaRPr>
          </a:p>
          <a:p>
            <a:pPr marL="0" lvl="0" indent="0" algn="l" rtl="0">
              <a:spcBef>
                <a:spcPts val="0"/>
              </a:spcBef>
              <a:spcAft>
                <a:spcPts val="0"/>
              </a:spcAft>
              <a:buNone/>
            </a:pPr>
            <a:r>
              <a:rPr lang="en-US" sz="1250" b="1" dirty="0">
                <a:solidFill>
                  <a:schemeClr val="dk1"/>
                </a:solidFill>
                <a:highlight>
                  <a:srgbClr val="FFFFFF"/>
                </a:highlight>
              </a:rPr>
              <a:t>Key Publications</a:t>
            </a:r>
            <a:endParaRPr sz="1250" b="1" dirty="0">
              <a:solidFill>
                <a:schemeClr val="dk1"/>
              </a:solidFill>
              <a:highlight>
                <a:srgbClr val="FFFFFF"/>
              </a:highlight>
            </a:endParaRPr>
          </a:p>
          <a:p>
            <a:pPr marL="457200" lvl="0" indent="0" algn="l" rtl="0">
              <a:spcBef>
                <a:spcPts val="0"/>
              </a:spcBef>
              <a:spcAft>
                <a:spcPts val="0"/>
              </a:spcAft>
              <a:buNone/>
            </a:pPr>
            <a:endParaRPr sz="1150" b="1" dirty="0">
              <a:solidFill>
                <a:schemeClr val="dk1"/>
              </a:solidFill>
              <a:highlight>
                <a:srgbClr val="FFFFFF"/>
              </a:highlight>
            </a:endParaRPr>
          </a:p>
          <a:p>
            <a:pPr marL="0" lvl="0" indent="0" algn="just" rtl="0">
              <a:lnSpc>
                <a:spcPct val="115000"/>
              </a:lnSpc>
              <a:spcBef>
                <a:spcPts val="1400"/>
              </a:spcBef>
              <a:spcAft>
                <a:spcPts val="0"/>
              </a:spcAft>
              <a:buClr>
                <a:schemeClr val="dk1"/>
              </a:buClr>
              <a:buSzPts val="1100"/>
              <a:buFont typeface="Arial" panose="020B0604020202020204"/>
              <a:buNone/>
            </a:pPr>
            <a:r>
              <a:rPr lang="en-US" sz="1500" b="1" dirty="0">
                <a:solidFill>
                  <a:schemeClr val="dk1"/>
                </a:solidFill>
              </a:rPr>
              <a:t>1. Smart Helmet for Motorcyclists Using IoT Technology</a:t>
            </a:r>
            <a:endParaRPr sz="1500" b="1" dirty="0">
              <a:solidFill>
                <a:schemeClr val="dk1"/>
              </a:solidFill>
            </a:endParaRPr>
          </a:p>
          <a:p>
            <a:pPr marL="457200" lvl="0" indent="-311150" algn="just" rtl="0">
              <a:lnSpc>
                <a:spcPct val="115000"/>
              </a:lnSpc>
              <a:spcBef>
                <a:spcPts val="1200"/>
              </a:spcBef>
              <a:spcAft>
                <a:spcPts val="0"/>
              </a:spcAft>
              <a:buClr>
                <a:schemeClr val="dk1"/>
              </a:buClr>
              <a:buSzPts val="1300"/>
              <a:buChar char="●"/>
            </a:pPr>
            <a:r>
              <a:rPr lang="en-US" sz="1300" b="1" dirty="0">
                <a:solidFill>
                  <a:schemeClr val="dk1"/>
                </a:solidFill>
              </a:rPr>
              <a:t>Authors</a:t>
            </a:r>
            <a:r>
              <a:rPr lang="en-US" sz="1300" dirty="0">
                <a:solidFill>
                  <a:schemeClr val="dk1"/>
                </a:solidFill>
              </a:rPr>
              <a:t>: J. H. Park, H. S. Lee, J. W. Kim</a:t>
            </a:r>
            <a:endParaRPr sz="1300" dirty="0">
              <a:solidFill>
                <a:schemeClr val="dk1"/>
              </a:solidFill>
            </a:endParaRPr>
          </a:p>
          <a:p>
            <a:pPr marL="457200" lvl="0" indent="-311150" algn="just" rtl="0">
              <a:lnSpc>
                <a:spcPct val="115000"/>
              </a:lnSpc>
              <a:spcBef>
                <a:spcPts val="0"/>
              </a:spcBef>
              <a:spcAft>
                <a:spcPts val="0"/>
              </a:spcAft>
              <a:buClr>
                <a:schemeClr val="dk1"/>
              </a:buClr>
              <a:buSzPts val="1300"/>
              <a:buChar char="●"/>
            </a:pPr>
            <a:r>
              <a:rPr lang="en-US" sz="1300" b="1" dirty="0">
                <a:solidFill>
                  <a:schemeClr val="dk1"/>
                </a:solidFill>
              </a:rPr>
              <a:t>Publication</a:t>
            </a:r>
            <a:r>
              <a:rPr lang="en-US" sz="1300" dirty="0">
                <a:solidFill>
                  <a:schemeClr val="dk1"/>
                </a:solidFill>
              </a:rPr>
              <a:t>: IEEE Access</a:t>
            </a:r>
            <a:endParaRPr sz="1300" dirty="0">
              <a:solidFill>
                <a:schemeClr val="dk1"/>
              </a:solidFill>
            </a:endParaRPr>
          </a:p>
          <a:p>
            <a:pPr marL="457200" lvl="0" indent="-311150" algn="just" rtl="0">
              <a:lnSpc>
                <a:spcPct val="115000"/>
              </a:lnSpc>
              <a:spcBef>
                <a:spcPts val="0"/>
              </a:spcBef>
              <a:spcAft>
                <a:spcPts val="0"/>
              </a:spcAft>
              <a:buClr>
                <a:schemeClr val="dk1"/>
              </a:buClr>
              <a:buSzPts val="1300"/>
              <a:buChar char="●"/>
            </a:pPr>
            <a:r>
              <a:rPr lang="en-US" sz="1300" b="1" dirty="0">
                <a:solidFill>
                  <a:schemeClr val="dk1"/>
                </a:solidFill>
              </a:rPr>
              <a:t>Focus</a:t>
            </a:r>
            <a:r>
              <a:rPr lang="en-US" sz="1300" dirty="0">
                <a:solidFill>
                  <a:schemeClr val="dk1"/>
                </a:solidFill>
              </a:rPr>
              <a:t>: This paper explores the application of </a:t>
            </a:r>
            <a:r>
              <a:rPr lang="en-US" sz="1300" b="1" dirty="0">
                <a:solidFill>
                  <a:schemeClr val="dk1"/>
                </a:solidFill>
              </a:rPr>
              <a:t>Internet of Things (IoT) technology</a:t>
            </a:r>
            <a:r>
              <a:rPr lang="en-US" sz="1300" dirty="0">
                <a:solidFill>
                  <a:schemeClr val="dk1"/>
                </a:solidFill>
              </a:rPr>
              <a:t> for improving rider safety. The system developed integrates sensors within a helmet, providing real-time alerts to the rider. By utilizing IoT, the helmet can monitor various environmental and user conditions, ensuring the rider's safety during different driving conditions. The real-time alerts allow for immediate action in case of potential accidents or hazardous situations, thus contributing to the overall reduction of injuries and fatalities in motorcycle accidents. The research emphasizes the importance of sensor-based safety mechanisms in reducing road accidents and improving motorcycle safety standards.</a:t>
            </a:r>
            <a:endParaRPr sz="1300" dirty="0">
              <a:solidFill>
                <a:schemeClr val="dk1"/>
              </a:solidFill>
            </a:endParaRPr>
          </a:p>
          <a:p>
            <a:pPr marL="0" lvl="0" indent="0" algn="just" rtl="0">
              <a:lnSpc>
                <a:spcPct val="115000"/>
              </a:lnSpc>
              <a:spcBef>
                <a:spcPts val="1400"/>
              </a:spcBef>
              <a:spcAft>
                <a:spcPts val="0"/>
              </a:spcAft>
              <a:buNone/>
            </a:pPr>
            <a:r>
              <a:rPr lang="en-US" sz="1500" b="1" dirty="0">
                <a:solidFill>
                  <a:schemeClr val="dk1"/>
                </a:solidFill>
              </a:rPr>
              <a:t>2. IoT-Based Safety System for Helmet Detection and Fall Detection</a:t>
            </a:r>
            <a:endParaRPr sz="1500" b="1" dirty="0">
              <a:solidFill>
                <a:schemeClr val="dk1"/>
              </a:solidFill>
            </a:endParaRPr>
          </a:p>
          <a:p>
            <a:pPr marL="457200" lvl="0" indent="-311150" algn="just" rtl="0">
              <a:lnSpc>
                <a:spcPct val="115000"/>
              </a:lnSpc>
              <a:spcBef>
                <a:spcPts val="1200"/>
              </a:spcBef>
              <a:spcAft>
                <a:spcPts val="0"/>
              </a:spcAft>
              <a:buClr>
                <a:schemeClr val="dk1"/>
              </a:buClr>
              <a:buSzPts val="1300"/>
              <a:buChar char="●"/>
            </a:pPr>
            <a:r>
              <a:rPr lang="en-US" sz="1300" b="1" dirty="0">
                <a:solidFill>
                  <a:schemeClr val="dk1"/>
                </a:solidFill>
              </a:rPr>
              <a:t>Authors</a:t>
            </a:r>
            <a:r>
              <a:rPr lang="en-US" sz="1300" dirty="0">
                <a:solidFill>
                  <a:schemeClr val="dk1"/>
                </a:solidFill>
              </a:rPr>
              <a:t>: R. R. Kumar, S. S. Rao</a:t>
            </a:r>
            <a:endParaRPr sz="1300" dirty="0">
              <a:solidFill>
                <a:schemeClr val="dk1"/>
              </a:solidFill>
            </a:endParaRPr>
          </a:p>
          <a:p>
            <a:pPr marL="457200" lvl="0" indent="-311150" algn="just" rtl="0">
              <a:lnSpc>
                <a:spcPct val="115000"/>
              </a:lnSpc>
              <a:spcBef>
                <a:spcPts val="0"/>
              </a:spcBef>
              <a:spcAft>
                <a:spcPts val="0"/>
              </a:spcAft>
              <a:buClr>
                <a:schemeClr val="dk1"/>
              </a:buClr>
              <a:buSzPts val="1300"/>
              <a:buChar char="●"/>
            </a:pPr>
            <a:r>
              <a:rPr lang="en-US" sz="1300" b="1" dirty="0">
                <a:solidFill>
                  <a:schemeClr val="dk1"/>
                </a:solidFill>
              </a:rPr>
              <a:t>Publication</a:t>
            </a:r>
            <a:r>
              <a:rPr lang="en-US" sz="1300" dirty="0">
                <a:solidFill>
                  <a:schemeClr val="dk1"/>
                </a:solidFill>
              </a:rPr>
              <a:t>: IEEE Transactions on Industrial Informatics</a:t>
            </a:r>
            <a:endParaRPr sz="1300" dirty="0">
              <a:solidFill>
                <a:schemeClr val="dk1"/>
              </a:solidFill>
            </a:endParaRPr>
          </a:p>
          <a:p>
            <a:pPr marL="457200" lvl="0" indent="-311150" algn="just" rtl="0">
              <a:lnSpc>
                <a:spcPct val="115000"/>
              </a:lnSpc>
              <a:spcBef>
                <a:spcPts val="0"/>
              </a:spcBef>
              <a:spcAft>
                <a:spcPts val="0"/>
              </a:spcAft>
              <a:buClr>
                <a:schemeClr val="dk1"/>
              </a:buClr>
              <a:buSzPts val="1300"/>
              <a:buChar char="●"/>
            </a:pPr>
            <a:r>
              <a:rPr lang="en-US" sz="1300" b="1" dirty="0">
                <a:solidFill>
                  <a:schemeClr val="dk1"/>
                </a:solidFill>
              </a:rPr>
              <a:t>Focus</a:t>
            </a:r>
            <a:r>
              <a:rPr lang="en-US" sz="1300" dirty="0">
                <a:solidFill>
                  <a:schemeClr val="dk1"/>
                </a:solidFill>
              </a:rPr>
              <a:t>: This publication focuses on the use of </a:t>
            </a:r>
            <a:r>
              <a:rPr lang="en-US" sz="1300" b="1" dirty="0">
                <a:solidFill>
                  <a:schemeClr val="dk1"/>
                </a:solidFill>
              </a:rPr>
              <a:t>IoT</a:t>
            </a:r>
            <a:r>
              <a:rPr lang="en-US" sz="1300" dirty="0">
                <a:solidFill>
                  <a:schemeClr val="dk1"/>
                </a:solidFill>
              </a:rPr>
              <a:t> for detecting helmet usage and monitoring falls. The developed system ensures that the motorcycle engine only starts when the helmet is detected, ensuring rider compliance with helmet regulations. Additionally, the helmet is equipped with fall detection technology that can detect a rider’s fall and immediately transmit data for timely response. The IoT system's ability to communicate real-time data to emergency services or family members helps in reducing response time in case of accidents, improving the chances of survival and reducing long-term injuries. The paper provides a detailed analysis of data transmission protocols and sensor integration.</a:t>
            </a:r>
            <a:endParaRPr sz="1300" dirty="0">
              <a:solidFill>
                <a:schemeClr val="dk1"/>
              </a:solidFill>
            </a:endParaRPr>
          </a:p>
          <a:p>
            <a:pPr marL="457200" lvl="0" indent="0" algn="l" rtl="0">
              <a:lnSpc>
                <a:spcPct val="115000"/>
              </a:lnSpc>
              <a:spcBef>
                <a:spcPts val="1200"/>
              </a:spcBef>
              <a:spcAft>
                <a:spcPts val="0"/>
              </a:spcAft>
              <a:buNone/>
            </a:pPr>
            <a:endParaRPr sz="1100" dirty="0">
              <a:solidFill>
                <a:schemeClr val="dk1"/>
              </a:solidFill>
            </a:endParaRPr>
          </a:p>
          <a:p>
            <a:pPr marL="0" lvl="0" indent="0" algn="l" rtl="0">
              <a:spcBef>
                <a:spcPts val="1200"/>
              </a:spcBef>
              <a:spcAft>
                <a:spcPts val="0"/>
              </a:spcAft>
              <a:buNone/>
            </a:pPr>
            <a:endParaRPr sz="1150" dirty="0">
              <a:solidFill>
                <a:schemeClr val="dk1"/>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2fe2dfd95d3_0_36"/>
          <p:cNvSpPr txBox="1">
            <a:spLocks noGrp="1"/>
          </p:cNvSpPr>
          <p:nvPr>
            <p:ph type="sldNum" idx="12"/>
          </p:nvPr>
        </p:nvSpPr>
        <p:spPr>
          <a:xfrm>
            <a:off x="9448799" y="6492875"/>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US"/>
              <a:t>7</a:t>
            </a:fld>
            <a:endParaRPr lang="en-US"/>
          </a:p>
        </p:txBody>
      </p:sp>
      <p:sp>
        <p:nvSpPr>
          <p:cNvPr id="204" name="Google Shape;204;g2fe2dfd95d3_0_36"/>
          <p:cNvSpPr txBox="1"/>
          <p:nvPr/>
        </p:nvSpPr>
        <p:spPr>
          <a:xfrm>
            <a:off x="114925" y="622550"/>
            <a:ext cx="11676000" cy="65175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400"/>
              </a:spcBef>
              <a:spcAft>
                <a:spcPts val="0"/>
              </a:spcAft>
              <a:buNone/>
            </a:pPr>
            <a:r>
              <a:rPr lang="en-US" b="1" dirty="0">
                <a:solidFill>
                  <a:schemeClr val="dk1"/>
                </a:solidFill>
              </a:rPr>
              <a:t>3. Development of a Smart Helmet System with IoT Integration for Safety Enhancement</a:t>
            </a:r>
            <a:endParaRPr b="1" dirty="0">
              <a:solidFill>
                <a:schemeClr val="dk1"/>
              </a:solidFill>
            </a:endParaRPr>
          </a:p>
          <a:p>
            <a:pPr marL="457200" lvl="0" indent="-304800" algn="just" rtl="0">
              <a:lnSpc>
                <a:spcPct val="115000"/>
              </a:lnSpc>
              <a:spcBef>
                <a:spcPts val="1200"/>
              </a:spcBef>
              <a:spcAft>
                <a:spcPts val="0"/>
              </a:spcAft>
              <a:buClr>
                <a:schemeClr val="dk1"/>
              </a:buClr>
              <a:buSzPts val="1200"/>
              <a:buChar char="●"/>
            </a:pPr>
            <a:r>
              <a:rPr lang="en-US" sz="1200" b="1" dirty="0">
                <a:solidFill>
                  <a:schemeClr val="dk1"/>
                </a:solidFill>
              </a:rPr>
              <a:t>Authors</a:t>
            </a:r>
            <a:r>
              <a:rPr lang="en-US" sz="1200" dirty="0">
                <a:solidFill>
                  <a:schemeClr val="dk1"/>
                </a:solidFill>
              </a:rPr>
              <a:t>: M. T. Choi, H. J. Kim, S. H. Yang</a:t>
            </a:r>
            <a:endParaRPr sz="1200" dirty="0">
              <a:solidFill>
                <a:schemeClr val="dk1"/>
              </a:solidFill>
            </a:endParaRPr>
          </a:p>
          <a:p>
            <a:pPr marL="457200" lvl="0" indent="-304800" algn="just" rtl="0">
              <a:lnSpc>
                <a:spcPct val="115000"/>
              </a:lnSpc>
              <a:spcBef>
                <a:spcPts val="0"/>
              </a:spcBef>
              <a:spcAft>
                <a:spcPts val="0"/>
              </a:spcAft>
              <a:buClr>
                <a:schemeClr val="dk1"/>
              </a:buClr>
              <a:buSzPts val="1200"/>
              <a:buChar char="●"/>
            </a:pPr>
            <a:r>
              <a:rPr lang="en-US" sz="1200" b="1" dirty="0">
                <a:solidFill>
                  <a:schemeClr val="dk1"/>
                </a:solidFill>
              </a:rPr>
              <a:t>Publication</a:t>
            </a:r>
            <a:r>
              <a:rPr lang="en-US" sz="1200" dirty="0">
                <a:solidFill>
                  <a:schemeClr val="dk1"/>
                </a:solidFill>
              </a:rPr>
              <a:t>: IEEE Transactions on Consumer Electronics</a:t>
            </a:r>
            <a:endParaRPr sz="1200" dirty="0">
              <a:solidFill>
                <a:schemeClr val="dk1"/>
              </a:solidFill>
            </a:endParaRPr>
          </a:p>
          <a:p>
            <a:pPr marL="457200" lvl="0" indent="-304800" algn="just" rtl="0">
              <a:lnSpc>
                <a:spcPct val="115000"/>
              </a:lnSpc>
              <a:spcBef>
                <a:spcPts val="0"/>
              </a:spcBef>
              <a:spcAft>
                <a:spcPts val="0"/>
              </a:spcAft>
              <a:buClr>
                <a:schemeClr val="dk1"/>
              </a:buClr>
              <a:buSzPts val="1200"/>
              <a:buChar char="●"/>
            </a:pPr>
            <a:r>
              <a:rPr lang="en-US" sz="1200" b="1" dirty="0">
                <a:solidFill>
                  <a:schemeClr val="dk1"/>
                </a:solidFill>
              </a:rPr>
              <a:t>Focus</a:t>
            </a:r>
            <a:r>
              <a:rPr lang="en-US" sz="1200" dirty="0">
                <a:solidFill>
                  <a:schemeClr val="dk1"/>
                </a:solidFill>
              </a:rPr>
              <a:t>: This paper presents a comprehensive system that integrates </a:t>
            </a:r>
            <a:r>
              <a:rPr lang="en-US" sz="1200" b="1" dirty="0">
                <a:solidFill>
                  <a:schemeClr val="dk1"/>
                </a:solidFill>
              </a:rPr>
              <a:t>IoT technology</a:t>
            </a:r>
            <a:r>
              <a:rPr lang="en-US" sz="1200" dirty="0">
                <a:solidFill>
                  <a:schemeClr val="dk1"/>
                </a:solidFill>
              </a:rPr>
              <a:t> into smart helmets to enhance safety. The system is designed to detect impacts, such as those from falls or collisions, and provide </a:t>
            </a:r>
            <a:r>
              <a:rPr lang="en-US" sz="1200" b="1" dirty="0">
                <a:solidFill>
                  <a:schemeClr val="dk1"/>
                </a:solidFill>
              </a:rPr>
              <a:t>real-time monitoring</a:t>
            </a:r>
            <a:r>
              <a:rPr lang="en-US" sz="1200" dirty="0">
                <a:solidFill>
                  <a:schemeClr val="dk1"/>
                </a:solidFill>
              </a:rPr>
              <a:t> of the rider’s condition. The IoT integration enables the helmet to collect data on the rider’s environment and condition, sending alerts if unsafe conditions are detected. The research highlights the benefits of using IoT for continuous monitoring, ensuring that accidents are detected immediately and that the appropriate measures, such as emergency response notifications, are taken. This system also includes the ability to alert nearby vehicles or riders, further enhancing safety.</a:t>
            </a:r>
            <a:endParaRPr sz="1200" dirty="0">
              <a:solidFill>
                <a:schemeClr val="dk1"/>
              </a:solidFill>
            </a:endParaRPr>
          </a:p>
          <a:p>
            <a:pPr marL="0" lvl="0" indent="0" algn="just" rtl="0">
              <a:lnSpc>
                <a:spcPct val="115000"/>
              </a:lnSpc>
              <a:spcBef>
                <a:spcPts val="1400"/>
              </a:spcBef>
              <a:spcAft>
                <a:spcPts val="0"/>
              </a:spcAft>
              <a:buNone/>
            </a:pPr>
            <a:r>
              <a:rPr lang="en-US" b="1" dirty="0">
                <a:solidFill>
                  <a:schemeClr val="dk1"/>
                </a:solidFill>
              </a:rPr>
              <a:t>4. Real-Time Fall Detection System Using Wearable IoT Devices</a:t>
            </a:r>
            <a:endParaRPr b="1" dirty="0">
              <a:solidFill>
                <a:schemeClr val="dk1"/>
              </a:solidFill>
            </a:endParaRPr>
          </a:p>
          <a:p>
            <a:pPr marL="457200" lvl="0" indent="-304800" algn="just" rtl="0">
              <a:lnSpc>
                <a:spcPct val="115000"/>
              </a:lnSpc>
              <a:spcBef>
                <a:spcPts val="1200"/>
              </a:spcBef>
              <a:spcAft>
                <a:spcPts val="0"/>
              </a:spcAft>
              <a:buClr>
                <a:schemeClr val="dk1"/>
              </a:buClr>
              <a:buSzPts val="1200"/>
              <a:buChar char="●"/>
            </a:pPr>
            <a:r>
              <a:rPr lang="en-US" sz="1200" b="1" dirty="0">
                <a:solidFill>
                  <a:schemeClr val="dk1"/>
                </a:solidFill>
              </a:rPr>
              <a:t>Authors</a:t>
            </a:r>
            <a:r>
              <a:rPr lang="en-US" sz="1200" dirty="0">
                <a:solidFill>
                  <a:schemeClr val="dk1"/>
                </a:solidFill>
              </a:rPr>
              <a:t>: K. J. Lee, B. H. Ahn</a:t>
            </a:r>
            <a:endParaRPr sz="1200" dirty="0">
              <a:solidFill>
                <a:schemeClr val="dk1"/>
              </a:solidFill>
            </a:endParaRPr>
          </a:p>
          <a:p>
            <a:pPr marL="457200" lvl="0" indent="-304800" algn="just" rtl="0">
              <a:lnSpc>
                <a:spcPct val="115000"/>
              </a:lnSpc>
              <a:spcBef>
                <a:spcPts val="0"/>
              </a:spcBef>
              <a:spcAft>
                <a:spcPts val="0"/>
              </a:spcAft>
              <a:buClr>
                <a:schemeClr val="dk1"/>
              </a:buClr>
              <a:buSzPts val="1200"/>
              <a:buChar char="●"/>
            </a:pPr>
            <a:r>
              <a:rPr lang="en-US" sz="1200" b="1" dirty="0">
                <a:solidFill>
                  <a:schemeClr val="dk1"/>
                </a:solidFill>
              </a:rPr>
              <a:t>Publication</a:t>
            </a:r>
            <a:r>
              <a:rPr lang="en-US" sz="1200" dirty="0">
                <a:solidFill>
                  <a:schemeClr val="dk1"/>
                </a:solidFill>
              </a:rPr>
              <a:t>: IEEE Journal on Selected Areas in Communications</a:t>
            </a:r>
            <a:endParaRPr sz="1200" dirty="0">
              <a:solidFill>
                <a:schemeClr val="dk1"/>
              </a:solidFill>
            </a:endParaRPr>
          </a:p>
          <a:p>
            <a:pPr marL="457200" lvl="0" indent="-304800" algn="just" rtl="0">
              <a:lnSpc>
                <a:spcPct val="115000"/>
              </a:lnSpc>
              <a:spcBef>
                <a:spcPts val="0"/>
              </a:spcBef>
              <a:spcAft>
                <a:spcPts val="0"/>
              </a:spcAft>
              <a:buClr>
                <a:schemeClr val="dk1"/>
              </a:buClr>
              <a:buSzPts val="1200"/>
              <a:buChar char="●"/>
            </a:pPr>
            <a:r>
              <a:rPr lang="en-US" sz="1200" b="1" dirty="0">
                <a:solidFill>
                  <a:schemeClr val="dk1"/>
                </a:solidFill>
              </a:rPr>
              <a:t>Focus</a:t>
            </a:r>
            <a:r>
              <a:rPr lang="en-US" sz="1200" dirty="0">
                <a:solidFill>
                  <a:schemeClr val="dk1"/>
                </a:solidFill>
              </a:rPr>
              <a:t>: This paper focuses on the development of a </a:t>
            </a:r>
            <a:r>
              <a:rPr lang="en-US" sz="1200" b="1" dirty="0">
                <a:solidFill>
                  <a:schemeClr val="dk1"/>
                </a:solidFill>
              </a:rPr>
              <a:t>real-time fall detection system</a:t>
            </a:r>
            <a:r>
              <a:rPr lang="en-US" sz="1200" dirty="0">
                <a:solidFill>
                  <a:schemeClr val="dk1"/>
                </a:solidFill>
              </a:rPr>
              <a:t> using wearable </a:t>
            </a:r>
            <a:r>
              <a:rPr lang="en-US" sz="1200" b="1" dirty="0">
                <a:solidFill>
                  <a:schemeClr val="dk1"/>
                </a:solidFill>
              </a:rPr>
              <a:t>IoT devices</a:t>
            </a:r>
            <a:r>
              <a:rPr lang="en-US" sz="1200" dirty="0">
                <a:solidFill>
                  <a:schemeClr val="dk1"/>
                </a:solidFill>
              </a:rPr>
              <a:t>, which is directly applicable to smart helmet technology. The system is capable of detecting falls through accelerometers and gyroscopes integrated into the wearable devices, which continuously monitor the rider’s posture and movement. In the event of a fall, the system immediately sends alerts to emergency services or designated contacts. The publication discusses the communication protocols used for this real-time detection and the importance of low-latency transmission to ensure rapid responses in emergencies. This research underscores the critical role wearable IoT devices play in enhancing safety for riders and preventing fatal accidents.</a:t>
            </a:r>
            <a:endParaRPr sz="1200" dirty="0">
              <a:solidFill>
                <a:schemeClr val="dk1"/>
              </a:solidFill>
            </a:endParaRPr>
          </a:p>
          <a:p>
            <a:pPr marL="0" lvl="0" indent="0" algn="just" rtl="0">
              <a:lnSpc>
                <a:spcPct val="115000"/>
              </a:lnSpc>
              <a:spcBef>
                <a:spcPts val="1400"/>
              </a:spcBef>
              <a:spcAft>
                <a:spcPts val="0"/>
              </a:spcAft>
              <a:buNone/>
            </a:pPr>
            <a:r>
              <a:rPr lang="en-US" b="1" dirty="0">
                <a:solidFill>
                  <a:schemeClr val="dk1"/>
                </a:solidFill>
              </a:rPr>
              <a:t>5. Helmet Safety System with Real-Time Monitoring and Fall Detection Using IoT</a:t>
            </a:r>
            <a:endParaRPr b="1" dirty="0">
              <a:solidFill>
                <a:schemeClr val="dk1"/>
              </a:solidFill>
            </a:endParaRPr>
          </a:p>
          <a:p>
            <a:pPr marL="457200" lvl="0" indent="-304800" algn="just" rtl="0">
              <a:lnSpc>
                <a:spcPct val="115000"/>
              </a:lnSpc>
              <a:spcBef>
                <a:spcPts val="1200"/>
              </a:spcBef>
              <a:spcAft>
                <a:spcPts val="0"/>
              </a:spcAft>
              <a:buClr>
                <a:schemeClr val="dk1"/>
              </a:buClr>
              <a:buSzPts val="1200"/>
              <a:buChar char="●"/>
            </a:pPr>
            <a:r>
              <a:rPr lang="en-US" sz="1200" b="1" dirty="0">
                <a:solidFill>
                  <a:schemeClr val="dk1"/>
                </a:solidFill>
              </a:rPr>
              <a:t>Authors</a:t>
            </a:r>
            <a:r>
              <a:rPr lang="en-US" sz="1200" dirty="0">
                <a:solidFill>
                  <a:schemeClr val="dk1"/>
                </a:solidFill>
              </a:rPr>
              <a:t>: L. K. Sharma, P. M. Gupta</a:t>
            </a:r>
            <a:endParaRPr sz="1200" dirty="0">
              <a:solidFill>
                <a:schemeClr val="dk1"/>
              </a:solidFill>
            </a:endParaRPr>
          </a:p>
          <a:p>
            <a:pPr marL="457200" lvl="0" indent="-304800" algn="just" rtl="0">
              <a:lnSpc>
                <a:spcPct val="115000"/>
              </a:lnSpc>
              <a:spcBef>
                <a:spcPts val="0"/>
              </a:spcBef>
              <a:spcAft>
                <a:spcPts val="0"/>
              </a:spcAft>
              <a:buClr>
                <a:schemeClr val="dk1"/>
              </a:buClr>
              <a:buSzPts val="1200"/>
              <a:buChar char="●"/>
            </a:pPr>
            <a:r>
              <a:rPr lang="en-US" sz="1200" b="1" dirty="0">
                <a:solidFill>
                  <a:schemeClr val="dk1"/>
                </a:solidFill>
              </a:rPr>
              <a:t>Publication</a:t>
            </a:r>
            <a:r>
              <a:rPr lang="en-US" sz="1200" dirty="0">
                <a:solidFill>
                  <a:schemeClr val="dk1"/>
                </a:solidFill>
              </a:rPr>
              <a:t>: IEEE Transactions on Vehicular Technology</a:t>
            </a:r>
            <a:endParaRPr sz="1200" dirty="0">
              <a:solidFill>
                <a:schemeClr val="dk1"/>
              </a:solidFill>
            </a:endParaRPr>
          </a:p>
          <a:p>
            <a:pPr marL="457200" lvl="0" indent="-304800" algn="just" rtl="0">
              <a:lnSpc>
                <a:spcPct val="115000"/>
              </a:lnSpc>
              <a:spcBef>
                <a:spcPts val="0"/>
              </a:spcBef>
              <a:spcAft>
                <a:spcPts val="0"/>
              </a:spcAft>
              <a:buClr>
                <a:schemeClr val="dk1"/>
              </a:buClr>
              <a:buSzPts val="1200"/>
              <a:buChar char="●"/>
            </a:pPr>
            <a:r>
              <a:rPr lang="en-US" sz="1200" b="1" dirty="0">
                <a:solidFill>
                  <a:schemeClr val="dk1"/>
                </a:solidFill>
              </a:rPr>
              <a:t>Focus</a:t>
            </a:r>
            <a:r>
              <a:rPr lang="en-US" sz="1200" dirty="0">
                <a:solidFill>
                  <a:schemeClr val="dk1"/>
                </a:solidFill>
              </a:rPr>
              <a:t>: This paper introduces a smart helmet safety system that combines </a:t>
            </a:r>
            <a:r>
              <a:rPr lang="en-US" sz="1200" b="1" dirty="0">
                <a:solidFill>
                  <a:schemeClr val="dk1"/>
                </a:solidFill>
              </a:rPr>
              <a:t>real-time monitoring</a:t>
            </a:r>
            <a:r>
              <a:rPr lang="en-US" sz="1200" dirty="0">
                <a:solidFill>
                  <a:schemeClr val="dk1"/>
                </a:solidFill>
              </a:rPr>
              <a:t> and </a:t>
            </a:r>
            <a:r>
              <a:rPr lang="en-US" sz="1200" b="1" dirty="0">
                <a:solidFill>
                  <a:schemeClr val="dk1"/>
                </a:solidFill>
              </a:rPr>
              <a:t>fall detection</a:t>
            </a:r>
            <a:r>
              <a:rPr lang="en-US" sz="1200" dirty="0">
                <a:solidFill>
                  <a:schemeClr val="dk1"/>
                </a:solidFill>
              </a:rPr>
              <a:t> using IoT. The system not only ensures that riders are wearing helmets before the motorcycle engine starts but also continuously monitors the rider’s condition during the ride. In case of an accident, such as a fall, the system automatically detects the incident and sends real-time alerts to nearby emergency services or contacts. This IoT-based system provides continuous updates on the rider’s status, significantly reducing the response time in emergencies. The research emphasizes how the integration of IoT into helmet safety systems can contribute to improved road safety and accident prevention.</a:t>
            </a:r>
            <a:endParaRPr sz="1200" dirty="0">
              <a:solidFill>
                <a:schemeClr val="dk1"/>
              </a:solidFill>
            </a:endParaRPr>
          </a:p>
          <a:p>
            <a:pPr marL="0" lvl="0" indent="0" algn="l" rtl="0">
              <a:lnSpc>
                <a:spcPct val="115000"/>
              </a:lnSpc>
              <a:spcBef>
                <a:spcPts val="1200"/>
              </a:spcBef>
              <a:spcAft>
                <a:spcPts val="1200"/>
              </a:spcAft>
              <a:buNone/>
            </a:pPr>
            <a:endParaRPr sz="1000" dirty="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8"/>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lang="en-US"/>
          </a:p>
        </p:txBody>
      </p:sp>
      <p:sp>
        <p:nvSpPr>
          <p:cNvPr id="210" name="Google Shape;210;p8"/>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panose="020B0604020202020204"/>
              <a:buNone/>
            </a:pPr>
            <a:r>
              <a:rPr lang="en-US" sz="2400" b="1" i="0" u="none" strike="noStrike" cap="none">
                <a:solidFill>
                  <a:srgbClr val="000000"/>
                </a:solidFill>
                <a:latin typeface="Montserrat"/>
                <a:ea typeface="Montserrat"/>
                <a:cs typeface="Montserrat"/>
                <a:sym typeface="Montserrat"/>
              </a:rPr>
              <a:t>Analysis - SWOT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211" name="Google Shape;211;p8"/>
          <p:cNvGrpSpPr/>
          <p:nvPr/>
        </p:nvGrpSpPr>
        <p:grpSpPr>
          <a:xfrm>
            <a:off x="213100" y="1192600"/>
            <a:ext cx="6735762" cy="2689603"/>
            <a:chOff x="928689" y="499574"/>
            <a:chExt cx="2812896" cy="2017253"/>
          </a:xfrm>
        </p:grpSpPr>
        <p:sp>
          <p:nvSpPr>
            <p:cNvPr id="212" name="Google Shape;212;p8"/>
            <p:cNvSpPr/>
            <p:nvPr/>
          </p:nvSpPr>
          <p:spPr>
            <a:xfrm>
              <a:off x="2842986" y="1102623"/>
              <a:ext cx="898599" cy="431632"/>
            </a:xfrm>
            <a:custGeom>
              <a:avLst/>
              <a:gdLst/>
              <a:ahLst/>
              <a:cxnLst/>
              <a:rect l="l" t="t" r="r" b="b"/>
              <a:pathLst>
                <a:path w="52055" h="25004" fill="none" extrusionOk="0">
                  <a:moveTo>
                    <a:pt x="52055" y="25004"/>
                  </a:moveTo>
                  <a:lnTo>
                    <a:pt x="27052" y="1"/>
                  </a:lnTo>
                  <a:lnTo>
                    <a:pt x="1" y="1"/>
                  </a:lnTo>
                </a:path>
              </a:pathLst>
            </a:custGeom>
            <a:noFill/>
            <a:ln w="11025" cap="flat" cmpd="sng">
              <a:solidFill>
                <a:schemeClr val="accent6"/>
              </a:solidFill>
              <a:prstDash val="solid"/>
              <a:miter lim="11906"/>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nvGrpSpPr>
            <p:cNvPr id="213" name="Google Shape;213;p8"/>
            <p:cNvGrpSpPr/>
            <p:nvPr/>
          </p:nvGrpSpPr>
          <p:grpSpPr>
            <a:xfrm>
              <a:off x="928689" y="499574"/>
              <a:ext cx="1884605" cy="2017253"/>
              <a:chOff x="928689" y="499574"/>
              <a:chExt cx="1884605" cy="2017253"/>
            </a:xfrm>
          </p:grpSpPr>
          <p:sp>
            <p:nvSpPr>
              <p:cNvPr id="214" name="Google Shape;214;p8"/>
              <p:cNvSpPr txBox="1"/>
              <p:nvPr/>
            </p:nvSpPr>
            <p:spPr>
              <a:xfrm>
                <a:off x="928693" y="1102627"/>
                <a:ext cx="1884600" cy="1414200"/>
              </a:xfrm>
              <a:prstGeom prst="rect">
                <a:avLst/>
              </a:prstGeom>
              <a:noFill/>
              <a:ln>
                <a:noFill/>
              </a:ln>
            </p:spPr>
            <p:txBody>
              <a:bodyPr spcFirstLastPara="1" wrap="square" lIns="121900" tIns="121900" rIns="121900" bIns="121900" anchor="ctr" anchorCtr="0">
                <a:noAutofit/>
              </a:bodyPr>
              <a:lstStyle/>
              <a:p>
                <a:pPr marL="457200" marR="0" lvl="0" indent="-304800" algn="just" rtl="0">
                  <a:lnSpc>
                    <a:spcPct val="100000"/>
                  </a:lnSpc>
                  <a:spcBef>
                    <a:spcPts val="0"/>
                  </a:spcBef>
                  <a:spcAft>
                    <a:spcPts val="0"/>
                  </a:spcAft>
                  <a:buClr>
                    <a:schemeClr val="dk1"/>
                  </a:buClr>
                  <a:buSzPts val="1200"/>
                  <a:buChar char="●"/>
                </a:pPr>
                <a:r>
                  <a:rPr lang="en-US" sz="1200" b="1" dirty="0">
                    <a:solidFill>
                      <a:schemeClr val="dk1"/>
                    </a:solidFill>
                  </a:rPr>
                  <a:t>Cost </a:t>
                </a:r>
                <a:r>
                  <a:rPr lang="en-US" sz="1200" b="1" dirty="0" err="1">
                    <a:solidFill>
                      <a:schemeClr val="dk1"/>
                    </a:solidFill>
                  </a:rPr>
                  <a:t>Effiicient</a:t>
                </a:r>
                <a:r>
                  <a:rPr lang="en-US" sz="1200" b="1" dirty="0">
                    <a:solidFill>
                      <a:schemeClr val="dk1"/>
                    </a:solidFill>
                  </a:rPr>
                  <a:t>:</a:t>
                </a:r>
                <a:r>
                  <a:rPr lang="en-US" sz="1200" dirty="0">
                    <a:solidFill>
                      <a:schemeClr val="dk1"/>
                    </a:solidFill>
                  </a:rPr>
                  <a:t> Ensures bike engine starts only when the helmet is worn and detects falls, potentially reducing injury and death rates </a:t>
                </a:r>
                <a:r>
                  <a:rPr lang="en-US" sz="1100" dirty="0">
                    <a:solidFill>
                      <a:schemeClr val="dk1"/>
                    </a:solidFill>
                  </a:rPr>
                  <a:t>The smart helmet is </a:t>
                </a:r>
                <a:r>
                  <a:rPr lang="en-US" sz="1100" b="1" dirty="0">
                    <a:solidFill>
                      <a:schemeClr val="dk1"/>
                    </a:solidFill>
                  </a:rPr>
                  <a:t>cost-effective</a:t>
                </a:r>
                <a:r>
                  <a:rPr lang="en-US" sz="1100" dirty="0">
                    <a:solidFill>
                      <a:schemeClr val="dk1"/>
                    </a:solidFill>
                  </a:rPr>
                  <a:t>, using affordable components while delivering essential safety</a:t>
                </a:r>
                <a:endParaRPr sz="1100" dirty="0">
                  <a:solidFill>
                    <a:schemeClr val="dk1"/>
                  </a:solidFill>
                </a:endParaRPr>
              </a:p>
              <a:p>
                <a:pPr marL="457200" marR="0" lvl="0" indent="0" algn="just" rtl="0">
                  <a:lnSpc>
                    <a:spcPct val="100000"/>
                  </a:lnSpc>
                  <a:spcBef>
                    <a:spcPts val="0"/>
                  </a:spcBef>
                  <a:spcAft>
                    <a:spcPts val="0"/>
                  </a:spcAft>
                  <a:buNone/>
                </a:pPr>
                <a:endParaRPr sz="1200" dirty="0">
                  <a:solidFill>
                    <a:schemeClr val="dk1"/>
                  </a:solidFill>
                </a:endParaRPr>
              </a:p>
              <a:p>
                <a:pPr marL="457200" marR="0" lvl="0" indent="-304800" algn="just" rtl="0">
                  <a:lnSpc>
                    <a:spcPct val="100000"/>
                  </a:lnSpc>
                  <a:spcBef>
                    <a:spcPts val="0"/>
                  </a:spcBef>
                  <a:spcAft>
                    <a:spcPts val="0"/>
                  </a:spcAft>
                  <a:buClr>
                    <a:schemeClr val="dk1"/>
                  </a:buClr>
                  <a:buSzPts val="1200"/>
                  <a:buChar char="●"/>
                </a:pPr>
                <a:r>
                  <a:rPr lang="en-US" sz="1200" b="1" dirty="0" err="1">
                    <a:solidFill>
                      <a:schemeClr val="dk1"/>
                    </a:solidFill>
                  </a:rPr>
                  <a:t>Enhancded</a:t>
                </a:r>
                <a:r>
                  <a:rPr lang="en-US" sz="1200" b="1" dirty="0">
                    <a:solidFill>
                      <a:schemeClr val="dk1"/>
                    </a:solidFill>
                  </a:rPr>
                  <a:t> </a:t>
                </a:r>
                <a:r>
                  <a:rPr lang="en-US" sz="1200" b="1" dirty="0" err="1">
                    <a:solidFill>
                      <a:schemeClr val="dk1"/>
                    </a:solidFill>
                  </a:rPr>
                  <a:t>safety:</a:t>
                </a:r>
                <a:r>
                  <a:rPr lang="en-US" sz="1200" dirty="0" err="1">
                    <a:solidFill>
                      <a:schemeClr val="dk1"/>
                    </a:solidFill>
                  </a:rPr>
                  <a:t>Ensures</a:t>
                </a:r>
                <a:r>
                  <a:rPr lang="en-US" sz="1200" dirty="0">
                    <a:solidFill>
                      <a:schemeClr val="dk1"/>
                    </a:solidFill>
                  </a:rPr>
                  <a:t> bike engine starts only when the helmet is worn and detects falls, potentially reducing injury and death rates</a:t>
                </a:r>
                <a:endParaRPr sz="1200" dirty="0">
                  <a:solidFill>
                    <a:schemeClr val="dk1"/>
                  </a:solidFill>
                </a:endParaRPr>
              </a:p>
              <a:p>
                <a:pPr marL="457200" marR="0" lvl="0" indent="-304800" algn="just" rtl="0">
                  <a:lnSpc>
                    <a:spcPct val="100000"/>
                  </a:lnSpc>
                  <a:spcBef>
                    <a:spcPts val="0"/>
                  </a:spcBef>
                  <a:spcAft>
                    <a:spcPts val="0"/>
                  </a:spcAft>
                  <a:buClr>
                    <a:schemeClr val="dk1"/>
                  </a:buClr>
                  <a:buSzPts val="1200"/>
                  <a:buChar char="●"/>
                </a:pPr>
                <a:endParaRPr sz="1200" dirty="0">
                  <a:solidFill>
                    <a:schemeClr val="dk1"/>
                  </a:solidFill>
                </a:endParaRPr>
              </a:p>
              <a:p>
                <a:pPr marL="457200" marR="0" lvl="0" indent="0" algn="just" rtl="0">
                  <a:lnSpc>
                    <a:spcPct val="100000"/>
                  </a:lnSpc>
                  <a:spcBef>
                    <a:spcPts val="0"/>
                  </a:spcBef>
                  <a:spcAft>
                    <a:spcPts val="0"/>
                  </a:spcAft>
                  <a:buNone/>
                </a:pPr>
                <a:r>
                  <a:rPr lang="en-US" sz="1100" dirty="0">
                    <a:solidFill>
                      <a:schemeClr val="dk1"/>
                    </a:solidFill>
                  </a:rPr>
                  <a:t> </a:t>
                </a:r>
                <a:r>
                  <a:rPr lang="en-US" sz="1200" b="1" dirty="0">
                    <a:solidFill>
                      <a:schemeClr val="dk1"/>
                    </a:solidFill>
                  </a:rPr>
                  <a:t>Innovative Technology: </a:t>
                </a:r>
                <a:r>
                  <a:rPr lang="en-US" sz="1200" dirty="0">
                    <a:solidFill>
                      <a:schemeClr val="dk1"/>
                    </a:solidFill>
                  </a:rPr>
                  <a:t>Utilizes IoT and advanced sensors, making it a cutting-edge solution in motorcycle safety.</a:t>
                </a:r>
                <a:endParaRPr sz="12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a:p>
                <a:pPr marL="0" marR="0" lvl="0" indent="0" algn="just" rtl="0">
                  <a:lnSpc>
                    <a:spcPct val="100000"/>
                  </a:lnSpc>
                  <a:spcBef>
                    <a:spcPts val="0"/>
                  </a:spcBef>
                  <a:spcAft>
                    <a:spcPts val="0"/>
                  </a:spcAft>
                  <a:buClr>
                    <a:srgbClr val="000000"/>
                  </a:buClr>
                  <a:buSzPts val="1600"/>
                  <a:buFont typeface="Arial" panose="020B0604020202020204"/>
                  <a:buNone/>
                </a:pPr>
                <a:endParaRPr sz="1600" b="0" i="0" u="none" strike="noStrike" cap="none" dirty="0">
                  <a:solidFill>
                    <a:srgbClr val="434343"/>
                  </a:solidFill>
                  <a:latin typeface="Roboto" panose="02000000000000000000"/>
                  <a:ea typeface="Roboto" panose="02000000000000000000"/>
                  <a:cs typeface="Roboto" panose="02000000000000000000"/>
                  <a:sym typeface="Roboto" panose="02000000000000000000"/>
                </a:endParaRPr>
              </a:p>
            </p:txBody>
          </p:sp>
          <p:sp>
            <p:nvSpPr>
              <p:cNvPr id="215" name="Google Shape;215;p8"/>
              <p:cNvSpPr txBox="1"/>
              <p:nvPr/>
            </p:nvSpPr>
            <p:spPr>
              <a:xfrm>
                <a:off x="928689" y="499574"/>
                <a:ext cx="1884600" cy="4296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267"/>
                  <a:buFont typeface="Arial" panose="020B0604020202020204"/>
                  <a:buNone/>
                </a:pPr>
                <a:r>
                  <a:rPr lang="en-US" sz="2265" b="1" i="0" u="none" strike="noStrike" cap="none">
                    <a:solidFill>
                      <a:schemeClr val="accent6"/>
                    </a:solidFill>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rPr>
                  <a:t>Strengths</a:t>
                </a:r>
                <a:endParaRPr sz="2265" b="1" i="0" u="none" strike="noStrike" cap="none">
                  <a:solidFill>
                    <a:schemeClr val="accent6"/>
                  </a:solidFill>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endParaRPr>
              </a:p>
            </p:txBody>
          </p:sp>
        </p:grpSp>
      </p:grpSp>
      <p:grpSp>
        <p:nvGrpSpPr>
          <p:cNvPr id="216" name="Google Shape;216;p8"/>
          <p:cNvGrpSpPr/>
          <p:nvPr/>
        </p:nvGrpSpPr>
        <p:grpSpPr>
          <a:xfrm>
            <a:off x="7146965" y="4352704"/>
            <a:ext cx="4712575" cy="2236885"/>
            <a:chOff x="5188548" y="3311232"/>
            <a:chExt cx="3578265" cy="1677705"/>
          </a:xfrm>
        </p:grpSpPr>
        <p:sp>
          <p:nvSpPr>
            <p:cNvPr id="217" name="Google Shape;217;p8"/>
            <p:cNvSpPr/>
            <p:nvPr/>
          </p:nvSpPr>
          <p:spPr>
            <a:xfrm>
              <a:off x="5188548" y="3381901"/>
              <a:ext cx="898599" cy="431632"/>
            </a:xfrm>
            <a:custGeom>
              <a:avLst/>
              <a:gdLst/>
              <a:ahLst/>
              <a:cxnLst/>
              <a:rect l="l" t="t" r="r" b="b"/>
              <a:pathLst>
                <a:path w="52055" h="25004" fill="none" extrusionOk="0">
                  <a:moveTo>
                    <a:pt x="0" y="1"/>
                  </a:moveTo>
                  <a:lnTo>
                    <a:pt x="25003" y="25004"/>
                  </a:lnTo>
                  <a:lnTo>
                    <a:pt x="52054" y="25004"/>
                  </a:lnTo>
                </a:path>
              </a:pathLst>
            </a:custGeom>
            <a:noFill/>
            <a:ln w="11025" cap="flat" cmpd="sng">
              <a:solidFill>
                <a:schemeClr val="accent5"/>
              </a:solidFill>
              <a:prstDash val="solid"/>
              <a:miter lim="11906"/>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nvGrpSpPr>
            <p:cNvPr id="218" name="Google Shape;218;p8"/>
            <p:cNvGrpSpPr/>
            <p:nvPr/>
          </p:nvGrpSpPr>
          <p:grpSpPr>
            <a:xfrm>
              <a:off x="6248313" y="3311232"/>
              <a:ext cx="2518500" cy="1677705"/>
              <a:chOff x="6248313" y="3311232"/>
              <a:chExt cx="2518500" cy="1677705"/>
            </a:xfrm>
          </p:grpSpPr>
          <p:sp>
            <p:nvSpPr>
              <p:cNvPr id="219" name="Google Shape;219;p8"/>
              <p:cNvSpPr txBox="1"/>
              <p:nvPr/>
            </p:nvSpPr>
            <p:spPr>
              <a:xfrm>
                <a:off x="6509608" y="3311232"/>
                <a:ext cx="1845900" cy="3705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267"/>
                  <a:buFont typeface="Arial" panose="020B0604020202020204"/>
                  <a:buNone/>
                </a:pPr>
                <a:r>
                  <a:rPr lang="en-US" sz="2265" b="1" i="0" u="none" strike="noStrike" cap="none">
                    <a:solidFill>
                      <a:schemeClr val="accent5"/>
                    </a:solidFill>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rPr>
                  <a:t>Threats</a:t>
                </a:r>
                <a:endParaRPr sz="2265" b="1" i="0" u="none" strike="noStrike" cap="none">
                  <a:solidFill>
                    <a:schemeClr val="accent5"/>
                  </a:solidFill>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endParaRPr>
              </a:p>
            </p:txBody>
          </p:sp>
          <p:sp>
            <p:nvSpPr>
              <p:cNvPr id="220" name="Google Shape;220;p8"/>
              <p:cNvSpPr txBox="1"/>
              <p:nvPr/>
            </p:nvSpPr>
            <p:spPr>
              <a:xfrm>
                <a:off x="6248313" y="3813537"/>
                <a:ext cx="2518500" cy="1175400"/>
              </a:xfrm>
              <a:prstGeom prst="rect">
                <a:avLst/>
              </a:prstGeom>
              <a:noFill/>
              <a:ln>
                <a:noFill/>
              </a:ln>
            </p:spPr>
            <p:txBody>
              <a:bodyPr spcFirstLastPara="1" wrap="square" lIns="121900" tIns="121900" rIns="121900" bIns="121900" anchor="ctr" anchorCtr="0">
                <a:noAutofit/>
              </a:bodyPr>
              <a:lstStyle/>
              <a:p>
                <a:pPr marL="457200" lvl="0" indent="-304800" algn="just" rtl="0">
                  <a:spcBef>
                    <a:spcPts val="0"/>
                  </a:spcBef>
                  <a:spcAft>
                    <a:spcPts val="0"/>
                  </a:spcAft>
                  <a:buClr>
                    <a:schemeClr val="dk1"/>
                  </a:buClr>
                  <a:buSzPts val="1200"/>
                  <a:buChar char="●"/>
                </a:pPr>
                <a:r>
                  <a:rPr lang="en-US" sz="1100" b="1">
                    <a:solidFill>
                      <a:schemeClr val="dk1"/>
                    </a:solidFill>
                  </a:rPr>
                  <a:t>Failures</a:t>
                </a:r>
                <a:r>
                  <a:rPr lang="en-US" sz="1100">
                    <a:solidFill>
                      <a:schemeClr val="dk1"/>
                    </a:solidFill>
                  </a:rPr>
                  <a:t>: If the technology fails, it could cause customer dissatisfaction or safety risks.</a:t>
                </a:r>
                <a:endParaRPr sz="1200">
                  <a:solidFill>
                    <a:schemeClr val="dk1"/>
                  </a:solidFill>
                </a:endParaRPr>
              </a:p>
              <a:p>
                <a:pPr marL="457200" lvl="0" indent="-304800" algn="just" rtl="0">
                  <a:spcBef>
                    <a:spcPts val="0"/>
                  </a:spcBef>
                  <a:spcAft>
                    <a:spcPts val="0"/>
                  </a:spcAft>
                  <a:buClr>
                    <a:schemeClr val="dk1"/>
                  </a:buClr>
                  <a:buSzPts val="1200"/>
                  <a:buChar char="●"/>
                </a:pPr>
                <a:r>
                  <a:rPr lang="en-US" sz="1200" b="1">
                    <a:solidFill>
                      <a:schemeClr val="dk1"/>
                    </a:solidFill>
                  </a:rPr>
                  <a:t>Competition</a:t>
                </a:r>
                <a:r>
                  <a:rPr lang="en-US" sz="1200">
                    <a:solidFill>
                      <a:schemeClr val="dk1"/>
                    </a:solidFill>
                  </a:rPr>
                  <a:t>: New competitors may offer similar or better technologies, affecting market share.</a:t>
                </a:r>
                <a:endParaRPr sz="1200">
                  <a:solidFill>
                    <a:schemeClr val="dk1"/>
                  </a:solidFill>
                </a:endParaRPr>
              </a:p>
              <a:p>
                <a:pPr marL="0" marR="0" lvl="0" indent="0" algn="l" rtl="0">
                  <a:lnSpc>
                    <a:spcPct val="100000"/>
                  </a:lnSpc>
                  <a:spcBef>
                    <a:spcPts val="0"/>
                  </a:spcBef>
                  <a:spcAft>
                    <a:spcPts val="0"/>
                  </a:spcAft>
                  <a:buClr>
                    <a:srgbClr val="000000"/>
                  </a:buClr>
                  <a:buSzPts val="1600"/>
                  <a:buFont typeface="Arial" panose="020B0604020202020204"/>
                  <a:buNone/>
                </a:pPr>
                <a:endParaRPr sz="1600">
                  <a:solidFill>
                    <a:srgbClr val="434343"/>
                  </a:solidFill>
                  <a:latin typeface="Roboto" panose="02000000000000000000"/>
                  <a:ea typeface="Roboto" panose="02000000000000000000"/>
                  <a:cs typeface="Roboto" panose="02000000000000000000"/>
                  <a:sym typeface="Roboto" panose="02000000000000000000"/>
                </a:endParaRPr>
              </a:p>
              <a:p>
                <a:pPr marL="0" marR="0" lvl="0" indent="0" algn="l" rtl="0">
                  <a:lnSpc>
                    <a:spcPct val="100000"/>
                  </a:lnSpc>
                  <a:spcBef>
                    <a:spcPts val="0"/>
                  </a:spcBef>
                  <a:spcAft>
                    <a:spcPts val="0"/>
                  </a:spcAft>
                  <a:buClr>
                    <a:srgbClr val="000000"/>
                  </a:buClr>
                  <a:buSzPts val="1600"/>
                  <a:buFont typeface="Arial" panose="020B0604020202020204"/>
                  <a:buNone/>
                </a:pPr>
                <a:endParaRPr sz="1600" b="0" i="0" u="none" strike="noStrike" cap="none">
                  <a:solidFill>
                    <a:srgbClr val="434343"/>
                  </a:solidFill>
                  <a:latin typeface="Roboto" panose="02000000000000000000"/>
                  <a:ea typeface="Roboto" panose="02000000000000000000"/>
                  <a:cs typeface="Roboto" panose="02000000000000000000"/>
                  <a:sym typeface="Roboto" panose="02000000000000000000"/>
                </a:endParaRPr>
              </a:p>
            </p:txBody>
          </p:sp>
        </p:grpSp>
      </p:grpSp>
      <p:grpSp>
        <p:nvGrpSpPr>
          <p:cNvPr id="221" name="Google Shape;221;p8"/>
          <p:cNvGrpSpPr/>
          <p:nvPr/>
        </p:nvGrpSpPr>
        <p:grpSpPr>
          <a:xfrm>
            <a:off x="213100" y="4352700"/>
            <a:ext cx="6132114" cy="2254591"/>
            <a:chOff x="892757" y="3059863"/>
            <a:chExt cx="4599200" cy="1690985"/>
          </a:xfrm>
        </p:grpSpPr>
        <p:sp>
          <p:nvSpPr>
            <p:cNvPr id="222" name="Google Shape;222;p8"/>
            <p:cNvSpPr/>
            <p:nvPr/>
          </p:nvSpPr>
          <p:spPr>
            <a:xfrm>
              <a:off x="4593358" y="3752480"/>
              <a:ext cx="898599" cy="431632"/>
            </a:xfrm>
            <a:custGeom>
              <a:avLst/>
              <a:gdLst/>
              <a:ahLst/>
              <a:cxnLst/>
              <a:rect l="l" t="t" r="r" b="b"/>
              <a:pathLst>
                <a:path w="52055" h="25004" fill="none" extrusionOk="0">
                  <a:moveTo>
                    <a:pt x="52055" y="1"/>
                  </a:moveTo>
                  <a:lnTo>
                    <a:pt x="27052" y="25004"/>
                  </a:lnTo>
                  <a:lnTo>
                    <a:pt x="1" y="25004"/>
                  </a:lnTo>
                </a:path>
              </a:pathLst>
            </a:custGeom>
            <a:noFill/>
            <a:ln w="11025" cap="flat" cmpd="sng">
              <a:solidFill>
                <a:srgbClr val="4949E7"/>
              </a:solidFill>
              <a:prstDash val="solid"/>
              <a:miter lim="11906"/>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nvGrpSpPr>
            <p:cNvPr id="223" name="Google Shape;223;p8"/>
            <p:cNvGrpSpPr/>
            <p:nvPr/>
          </p:nvGrpSpPr>
          <p:grpSpPr>
            <a:xfrm>
              <a:off x="892757" y="3059863"/>
              <a:ext cx="3731700" cy="1690985"/>
              <a:chOff x="892757" y="3059863"/>
              <a:chExt cx="3731700" cy="1690985"/>
            </a:xfrm>
          </p:grpSpPr>
          <p:sp>
            <p:nvSpPr>
              <p:cNvPr id="224" name="Google Shape;224;p8"/>
              <p:cNvSpPr txBox="1"/>
              <p:nvPr/>
            </p:nvSpPr>
            <p:spPr>
              <a:xfrm>
                <a:off x="1648345" y="3059863"/>
                <a:ext cx="1884600" cy="4317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267"/>
                  <a:buFont typeface="Arial" panose="020B0604020202020204"/>
                  <a:buNone/>
                </a:pPr>
                <a:r>
                  <a:rPr lang="en-US" sz="2265" b="1" i="0" u="none" strike="noStrike" cap="none">
                    <a:solidFill>
                      <a:schemeClr val="accent4"/>
                    </a:solidFill>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rPr>
                  <a:t>Opportunities</a:t>
                </a:r>
                <a:endParaRPr sz="2265" b="1" i="0" u="none" strike="noStrike" cap="none">
                  <a:solidFill>
                    <a:schemeClr val="accent4"/>
                  </a:solidFill>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endParaRPr>
              </a:p>
            </p:txBody>
          </p:sp>
          <p:sp>
            <p:nvSpPr>
              <p:cNvPr id="225" name="Google Shape;225;p8"/>
              <p:cNvSpPr txBox="1"/>
              <p:nvPr/>
            </p:nvSpPr>
            <p:spPr>
              <a:xfrm>
                <a:off x="892757" y="3725148"/>
                <a:ext cx="3731700" cy="1025700"/>
              </a:xfrm>
              <a:prstGeom prst="rect">
                <a:avLst/>
              </a:prstGeom>
              <a:noFill/>
              <a:ln>
                <a:noFill/>
              </a:ln>
            </p:spPr>
            <p:txBody>
              <a:bodyPr spcFirstLastPara="1" wrap="square" lIns="121900" tIns="121900" rIns="121900" bIns="121900" anchor="ctr" anchorCtr="0">
                <a:noAutofit/>
              </a:bodyPr>
              <a:lstStyle/>
              <a:p>
                <a:pPr marL="457200" lvl="0" indent="-304800" algn="just" rtl="0">
                  <a:lnSpc>
                    <a:spcPct val="115000"/>
                  </a:lnSpc>
                  <a:spcBef>
                    <a:spcPts val="1200"/>
                  </a:spcBef>
                  <a:spcAft>
                    <a:spcPts val="0"/>
                  </a:spcAft>
                  <a:buClr>
                    <a:schemeClr val="dk1"/>
                  </a:buClr>
                  <a:buSzPts val="1200"/>
                  <a:buChar char="●"/>
                </a:pPr>
                <a:r>
                  <a:rPr lang="en-US" sz="1200" b="1" dirty="0">
                    <a:solidFill>
                      <a:schemeClr val="dk1"/>
                    </a:solidFill>
                  </a:rPr>
                  <a:t>Market Demand</a:t>
                </a:r>
                <a:r>
                  <a:rPr lang="en-US" sz="1200" dirty="0">
                    <a:solidFill>
                      <a:schemeClr val="dk1"/>
                    </a:solidFill>
                  </a:rPr>
                  <a:t>: Increasing road safety awareness creates a strong market for advanced safety equipment.</a:t>
                </a:r>
                <a:endParaRPr sz="1200" dirty="0">
                  <a:solidFill>
                    <a:schemeClr val="dk1"/>
                  </a:solidFill>
                </a:endParaRPr>
              </a:p>
              <a:p>
                <a:pPr marL="457200" lvl="0" indent="-304800" algn="just" rtl="0">
                  <a:lnSpc>
                    <a:spcPct val="115000"/>
                  </a:lnSpc>
                  <a:spcBef>
                    <a:spcPts val="0"/>
                  </a:spcBef>
                  <a:spcAft>
                    <a:spcPts val="0"/>
                  </a:spcAft>
                  <a:buClr>
                    <a:schemeClr val="dk1"/>
                  </a:buClr>
                  <a:buSzPts val="1200"/>
                  <a:buChar char="●"/>
                </a:pPr>
                <a:r>
                  <a:rPr lang="en-US" sz="1200" b="1" dirty="0">
                    <a:solidFill>
                      <a:schemeClr val="dk1"/>
                    </a:solidFill>
                  </a:rPr>
                  <a:t>Partnerships</a:t>
                </a:r>
                <a:r>
                  <a:rPr lang="en-US" sz="1200" dirty="0">
                    <a:solidFill>
                      <a:schemeClr val="dk1"/>
                    </a:solidFill>
                  </a:rPr>
                  <a:t>: Collaborations with motorcycle manufacturers or safety organizations can boost product reach and credibility.</a:t>
                </a:r>
                <a:endParaRPr sz="1200" dirty="0">
                  <a:solidFill>
                    <a:schemeClr val="dk1"/>
                  </a:solidFill>
                </a:endParaRPr>
              </a:p>
              <a:p>
                <a:pPr marL="457200" lvl="0" indent="-304800" algn="just" rtl="0">
                  <a:lnSpc>
                    <a:spcPct val="115000"/>
                  </a:lnSpc>
                  <a:spcBef>
                    <a:spcPts val="0"/>
                  </a:spcBef>
                  <a:spcAft>
                    <a:spcPts val="0"/>
                  </a:spcAft>
                  <a:buClr>
                    <a:schemeClr val="dk1"/>
                  </a:buClr>
                  <a:buSzPts val="1200"/>
                  <a:buChar char="●"/>
                </a:pPr>
                <a:r>
                  <a:rPr lang="en-US" sz="1200" b="1" dirty="0">
                    <a:solidFill>
                      <a:schemeClr val="dk1"/>
                    </a:solidFill>
                  </a:rPr>
                  <a:t>Technological Advancements</a:t>
                </a:r>
                <a:r>
                  <a:rPr lang="en-US" sz="1200" dirty="0">
                    <a:solidFill>
                      <a:schemeClr val="dk1"/>
                    </a:solidFill>
                  </a:rPr>
                  <a:t>: Advances in IoT and sensor technology could enhance functionality and lower costs.</a:t>
                </a:r>
                <a:endParaRPr sz="1600" dirty="0">
                  <a:solidFill>
                    <a:srgbClr val="434343"/>
                  </a:solidFill>
                  <a:latin typeface="Roboto" panose="02000000000000000000"/>
                  <a:ea typeface="Roboto" panose="02000000000000000000"/>
                  <a:cs typeface="Roboto" panose="02000000000000000000"/>
                  <a:sym typeface="Roboto" panose="02000000000000000000"/>
                </a:endParaRPr>
              </a:p>
              <a:p>
                <a:pPr marL="0" marR="0" lvl="0" indent="0" algn="just" rtl="0">
                  <a:lnSpc>
                    <a:spcPct val="100000"/>
                  </a:lnSpc>
                  <a:spcBef>
                    <a:spcPts val="1200"/>
                  </a:spcBef>
                  <a:spcAft>
                    <a:spcPts val="0"/>
                  </a:spcAft>
                  <a:buClr>
                    <a:srgbClr val="000000"/>
                  </a:buClr>
                  <a:buSzPts val="1600"/>
                  <a:buFont typeface="Arial" panose="020B0604020202020204"/>
                  <a:buNone/>
                </a:pPr>
                <a:endParaRPr sz="14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a:p>
                <a:pPr marL="0" marR="0" lvl="0" indent="0" algn="just" rtl="0">
                  <a:lnSpc>
                    <a:spcPct val="100000"/>
                  </a:lnSpc>
                  <a:spcBef>
                    <a:spcPts val="0"/>
                  </a:spcBef>
                  <a:spcAft>
                    <a:spcPts val="0"/>
                  </a:spcAft>
                  <a:buClr>
                    <a:srgbClr val="000000"/>
                  </a:buClr>
                  <a:buSzPts val="1600"/>
                  <a:buFont typeface="Arial" panose="020B0604020202020204"/>
                  <a:buNone/>
                </a:pPr>
                <a:endParaRPr sz="1600" b="0" i="0" u="none" strike="noStrike" cap="none" dirty="0">
                  <a:solidFill>
                    <a:srgbClr val="434343"/>
                  </a:solidFill>
                  <a:latin typeface="Roboto" panose="02000000000000000000"/>
                  <a:ea typeface="Roboto" panose="02000000000000000000"/>
                  <a:cs typeface="Roboto" panose="02000000000000000000"/>
                  <a:sym typeface="Roboto" panose="02000000000000000000"/>
                </a:endParaRPr>
              </a:p>
            </p:txBody>
          </p:sp>
        </p:grpSp>
      </p:grpSp>
      <p:grpSp>
        <p:nvGrpSpPr>
          <p:cNvPr id="226" name="Google Shape;226;p8"/>
          <p:cNvGrpSpPr/>
          <p:nvPr/>
        </p:nvGrpSpPr>
        <p:grpSpPr>
          <a:xfrm>
            <a:off x="4593848" y="1828184"/>
            <a:ext cx="3978569" cy="3824127"/>
            <a:chOff x="4685401" y="2674734"/>
            <a:chExt cx="3978569" cy="3824127"/>
          </a:xfrm>
        </p:grpSpPr>
        <p:grpSp>
          <p:nvGrpSpPr>
            <p:cNvPr id="227" name="Google Shape;227;p8"/>
            <p:cNvGrpSpPr/>
            <p:nvPr/>
          </p:nvGrpSpPr>
          <p:grpSpPr>
            <a:xfrm>
              <a:off x="4685401" y="2674734"/>
              <a:ext cx="3978569" cy="3824127"/>
              <a:chOff x="4075801" y="1760334"/>
              <a:chExt cx="3978569" cy="3824127"/>
            </a:xfrm>
          </p:grpSpPr>
          <p:sp>
            <p:nvSpPr>
              <p:cNvPr id="228" name="Google Shape;228;p8"/>
              <p:cNvSpPr/>
              <p:nvPr/>
            </p:nvSpPr>
            <p:spPr>
              <a:xfrm>
                <a:off x="4075801" y="1760334"/>
                <a:ext cx="3978569" cy="3824127"/>
              </a:xfrm>
              <a:custGeom>
                <a:avLst/>
                <a:gdLst/>
                <a:ahLst/>
                <a:cxnLst/>
                <a:rect l="l" t="t" r="r" b="b"/>
                <a:pathLst>
                  <a:path w="172856" h="166146" extrusionOk="0">
                    <a:moveTo>
                      <a:pt x="86429" y="0"/>
                    </a:moveTo>
                    <a:cubicBezTo>
                      <a:pt x="77617" y="0"/>
                      <a:pt x="68807" y="3355"/>
                      <a:pt x="62104" y="10064"/>
                    </a:cubicBezTo>
                    <a:cubicBezTo>
                      <a:pt x="48673" y="23494"/>
                      <a:pt x="26837" y="45318"/>
                      <a:pt x="13419" y="58749"/>
                    </a:cubicBezTo>
                    <a:cubicBezTo>
                      <a:pt x="1" y="72167"/>
                      <a:pt x="1" y="93991"/>
                      <a:pt x="13419" y="107409"/>
                    </a:cubicBezTo>
                    <a:cubicBezTo>
                      <a:pt x="26837" y="120828"/>
                      <a:pt x="48673" y="142664"/>
                      <a:pt x="62092" y="156082"/>
                    </a:cubicBezTo>
                    <a:cubicBezTo>
                      <a:pt x="68801" y="162791"/>
                      <a:pt x="77614" y="166146"/>
                      <a:pt x="86428" y="166146"/>
                    </a:cubicBezTo>
                    <a:cubicBezTo>
                      <a:pt x="95242" y="166146"/>
                      <a:pt x="104055" y="162791"/>
                      <a:pt x="110764" y="156082"/>
                    </a:cubicBezTo>
                    <a:cubicBezTo>
                      <a:pt x="124183" y="142664"/>
                      <a:pt x="146019" y="120828"/>
                      <a:pt x="159437" y="107409"/>
                    </a:cubicBezTo>
                    <a:cubicBezTo>
                      <a:pt x="172855" y="93991"/>
                      <a:pt x="172855" y="72155"/>
                      <a:pt x="159437" y="58737"/>
                    </a:cubicBezTo>
                    <a:cubicBezTo>
                      <a:pt x="146019" y="45318"/>
                      <a:pt x="124183" y="23482"/>
                      <a:pt x="110764" y="10064"/>
                    </a:cubicBezTo>
                    <a:cubicBezTo>
                      <a:pt x="104055" y="3355"/>
                      <a:pt x="95242" y="0"/>
                      <a:pt x="86429" y="0"/>
                    </a:cubicBezTo>
                    <a:close/>
                  </a:path>
                </a:pathLst>
              </a:custGeom>
              <a:solidFill>
                <a:srgbClr val="EEEEEE"/>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nvGrpSpPr>
              <p:cNvPr id="229" name="Google Shape;229;p8"/>
              <p:cNvGrpSpPr/>
              <p:nvPr/>
            </p:nvGrpSpPr>
            <p:grpSpPr>
              <a:xfrm>
                <a:off x="4273832" y="1959046"/>
                <a:ext cx="3582661" cy="3426984"/>
                <a:chOff x="3205454" y="1469321"/>
                <a:chExt cx="2687063" cy="2570302"/>
              </a:xfrm>
            </p:grpSpPr>
            <p:sp>
              <p:nvSpPr>
                <p:cNvPr id="230" name="Google Shape;230;p8"/>
                <p:cNvSpPr/>
                <p:nvPr/>
              </p:nvSpPr>
              <p:spPr>
                <a:xfrm>
                  <a:off x="3205454" y="1964889"/>
                  <a:ext cx="683612" cy="1582609"/>
                </a:xfrm>
                <a:custGeom>
                  <a:avLst/>
                  <a:gdLst/>
                  <a:ahLst/>
                  <a:cxnLst/>
                  <a:rect l="l" t="t" r="r" b="b"/>
                  <a:pathLst>
                    <a:path w="39601" h="91679" extrusionOk="0">
                      <a:moveTo>
                        <a:pt x="34719" y="0"/>
                      </a:moveTo>
                      <a:lnTo>
                        <a:pt x="13538" y="21193"/>
                      </a:lnTo>
                      <a:cubicBezTo>
                        <a:pt x="1" y="34731"/>
                        <a:pt x="1" y="56745"/>
                        <a:pt x="13538" y="70283"/>
                      </a:cubicBezTo>
                      <a:lnTo>
                        <a:pt x="34922" y="91678"/>
                      </a:lnTo>
                      <a:lnTo>
                        <a:pt x="39601" y="86999"/>
                      </a:lnTo>
                      <a:cubicBezTo>
                        <a:pt x="31909" y="79307"/>
                        <a:pt x="24075" y="71473"/>
                        <a:pt x="18205" y="65603"/>
                      </a:cubicBezTo>
                      <a:cubicBezTo>
                        <a:pt x="7252" y="54650"/>
                        <a:pt x="7252" y="36826"/>
                        <a:pt x="18205" y="25872"/>
                      </a:cubicBezTo>
                      <a:lnTo>
                        <a:pt x="39399" y="4679"/>
                      </a:lnTo>
                      <a:lnTo>
                        <a:pt x="34719" y="0"/>
                      </a:lnTo>
                      <a:close/>
                    </a:path>
                  </a:pathLst>
                </a:custGeom>
                <a:solidFill>
                  <a:srgbClr val="2020BA"/>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31" name="Google Shape;231;p8"/>
                <p:cNvSpPr/>
                <p:nvPr/>
              </p:nvSpPr>
              <p:spPr>
                <a:xfrm>
                  <a:off x="3804826" y="1469321"/>
                  <a:ext cx="1537191" cy="625230"/>
                </a:xfrm>
                <a:custGeom>
                  <a:avLst/>
                  <a:gdLst/>
                  <a:ahLst/>
                  <a:cxnLst/>
                  <a:rect l="l" t="t" r="r" b="b"/>
                  <a:pathLst>
                    <a:path w="89048" h="36219" extrusionOk="0">
                      <a:moveTo>
                        <a:pt x="43101" y="0"/>
                      </a:moveTo>
                      <a:cubicBezTo>
                        <a:pt x="33826" y="0"/>
                        <a:pt x="25111" y="3608"/>
                        <a:pt x="18562" y="10156"/>
                      </a:cubicBezTo>
                      <a:lnTo>
                        <a:pt x="0" y="28706"/>
                      </a:lnTo>
                      <a:lnTo>
                        <a:pt x="4680" y="33385"/>
                      </a:lnTo>
                      <a:cubicBezTo>
                        <a:pt x="11430" y="26634"/>
                        <a:pt x="18086" y="19979"/>
                        <a:pt x="23229" y="14823"/>
                      </a:cubicBezTo>
                      <a:cubicBezTo>
                        <a:pt x="28712" y="9347"/>
                        <a:pt x="35910" y="6608"/>
                        <a:pt x="43105" y="6608"/>
                      </a:cubicBezTo>
                      <a:cubicBezTo>
                        <a:pt x="50301" y="6608"/>
                        <a:pt x="57496" y="9347"/>
                        <a:pt x="62973" y="14823"/>
                      </a:cubicBezTo>
                      <a:lnTo>
                        <a:pt x="84368" y="36219"/>
                      </a:lnTo>
                      <a:lnTo>
                        <a:pt x="89047" y="31540"/>
                      </a:lnTo>
                      <a:lnTo>
                        <a:pt x="67652" y="10156"/>
                      </a:lnTo>
                      <a:cubicBezTo>
                        <a:pt x="61103" y="3608"/>
                        <a:pt x="52388" y="0"/>
                        <a:pt x="43101" y="0"/>
                      </a:cubicBezTo>
                      <a:close/>
                    </a:path>
                  </a:pathLst>
                </a:custGeom>
                <a:solidFill>
                  <a:srgbClr val="C6282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32" name="Google Shape;232;p8"/>
                <p:cNvSpPr/>
                <p:nvPr/>
              </p:nvSpPr>
              <p:spPr>
                <a:xfrm>
                  <a:off x="5257602" y="2013797"/>
                  <a:ext cx="634915" cy="1484575"/>
                </a:xfrm>
                <a:custGeom>
                  <a:avLst/>
                  <a:gdLst/>
                  <a:ahLst/>
                  <a:cxnLst/>
                  <a:rect l="l" t="t" r="r" b="b"/>
                  <a:pathLst>
                    <a:path w="36780" h="86000" extrusionOk="0">
                      <a:moveTo>
                        <a:pt x="4894" y="1"/>
                      </a:moveTo>
                      <a:lnTo>
                        <a:pt x="215" y="4680"/>
                      </a:lnTo>
                      <a:lnTo>
                        <a:pt x="18563" y="23027"/>
                      </a:lnTo>
                      <a:cubicBezTo>
                        <a:pt x="29516" y="33981"/>
                        <a:pt x="29516" y="51817"/>
                        <a:pt x="18563" y="62770"/>
                      </a:cubicBezTo>
                      <a:cubicBezTo>
                        <a:pt x="13419" y="67914"/>
                        <a:pt x="6752" y="74569"/>
                        <a:pt x="1" y="81320"/>
                      </a:cubicBezTo>
                      <a:lnTo>
                        <a:pt x="4680" y="85999"/>
                      </a:lnTo>
                      <a:lnTo>
                        <a:pt x="23242" y="67450"/>
                      </a:lnTo>
                      <a:cubicBezTo>
                        <a:pt x="36779" y="53912"/>
                        <a:pt x="36779" y="31886"/>
                        <a:pt x="23242" y="18348"/>
                      </a:cubicBezTo>
                      <a:lnTo>
                        <a:pt x="4894" y="1"/>
                      </a:lnTo>
                      <a:close/>
                    </a:path>
                  </a:pathLst>
                </a:custGeom>
                <a:solidFill>
                  <a:srgbClr val="4685B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33" name="Google Shape;233;p8"/>
                <p:cNvSpPr/>
                <p:nvPr/>
              </p:nvSpPr>
              <p:spPr>
                <a:xfrm>
                  <a:off x="3808313" y="3417672"/>
                  <a:ext cx="1529993" cy="621951"/>
                </a:xfrm>
                <a:custGeom>
                  <a:avLst/>
                  <a:gdLst/>
                  <a:ahLst/>
                  <a:cxnLst/>
                  <a:rect l="l" t="t" r="r" b="b"/>
                  <a:pathLst>
                    <a:path w="88631" h="36029" extrusionOk="0">
                      <a:moveTo>
                        <a:pt x="83952" y="0"/>
                      </a:moveTo>
                      <a:cubicBezTo>
                        <a:pt x="76332" y="7632"/>
                        <a:pt x="68581" y="15383"/>
                        <a:pt x="62771" y="21193"/>
                      </a:cubicBezTo>
                      <a:cubicBezTo>
                        <a:pt x="57294" y="26670"/>
                        <a:pt x="50096" y="29409"/>
                        <a:pt x="42899" y="29409"/>
                      </a:cubicBezTo>
                      <a:cubicBezTo>
                        <a:pt x="35702" y="29409"/>
                        <a:pt x="28504" y="26670"/>
                        <a:pt x="23027" y="21193"/>
                      </a:cubicBezTo>
                      <a:cubicBezTo>
                        <a:pt x="17943" y="16098"/>
                        <a:pt x="11359" y="9525"/>
                        <a:pt x="4680" y="2846"/>
                      </a:cubicBezTo>
                      <a:lnTo>
                        <a:pt x="1" y="7525"/>
                      </a:lnTo>
                      <a:lnTo>
                        <a:pt x="18348" y="25873"/>
                      </a:lnTo>
                      <a:cubicBezTo>
                        <a:pt x="24897" y="32421"/>
                        <a:pt x="33612" y="36029"/>
                        <a:pt x="42899" y="36029"/>
                      </a:cubicBezTo>
                      <a:cubicBezTo>
                        <a:pt x="52186" y="36029"/>
                        <a:pt x="60901" y="32421"/>
                        <a:pt x="67450" y="25873"/>
                      </a:cubicBezTo>
                      <a:lnTo>
                        <a:pt x="88631" y="4679"/>
                      </a:lnTo>
                      <a:lnTo>
                        <a:pt x="83952" y="0"/>
                      </a:lnTo>
                      <a:close/>
                    </a:path>
                  </a:pathLst>
                </a:custGeom>
                <a:solidFill>
                  <a:srgbClr val="E0921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grpSp>
            <p:nvGrpSpPr>
              <p:cNvPr id="234" name="Google Shape;234;p8"/>
              <p:cNvGrpSpPr/>
              <p:nvPr/>
            </p:nvGrpSpPr>
            <p:grpSpPr>
              <a:xfrm>
                <a:off x="4810835" y="3672494"/>
                <a:ext cx="1254293" cy="1254316"/>
                <a:chOff x="3608126" y="2754370"/>
                <a:chExt cx="940720" cy="940737"/>
              </a:xfrm>
            </p:grpSpPr>
            <p:sp>
              <p:nvSpPr>
                <p:cNvPr id="235" name="Google Shape;235;p8"/>
                <p:cNvSpPr/>
                <p:nvPr/>
              </p:nvSpPr>
              <p:spPr>
                <a:xfrm>
                  <a:off x="3608126" y="2754370"/>
                  <a:ext cx="940720" cy="940737"/>
                </a:xfrm>
                <a:custGeom>
                  <a:avLst/>
                  <a:gdLst/>
                  <a:ahLst/>
                  <a:cxnLst/>
                  <a:rect l="l" t="t" r="r" b="b"/>
                  <a:pathLst>
                    <a:path w="54495" h="54496" extrusionOk="0">
                      <a:moveTo>
                        <a:pt x="27242" y="1"/>
                      </a:moveTo>
                      <a:cubicBezTo>
                        <a:pt x="12216" y="1"/>
                        <a:pt x="0" y="12229"/>
                        <a:pt x="0" y="27254"/>
                      </a:cubicBezTo>
                      <a:cubicBezTo>
                        <a:pt x="0" y="42280"/>
                        <a:pt x="12216" y="54496"/>
                        <a:pt x="27242" y="54496"/>
                      </a:cubicBezTo>
                      <a:cubicBezTo>
                        <a:pt x="42267" y="54496"/>
                        <a:pt x="54495" y="42280"/>
                        <a:pt x="54495" y="27254"/>
                      </a:cubicBezTo>
                      <a:lnTo>
                        <a:pt x="54495" y="1"/>
                      </a:lnTo>
                      <a:close/>
                    </a:path>
                  </a:pathLst>
                </a:custGeom>
                <a:solidFill>
                  <a:srgbClr val="4949E7"/>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36" name="Google Shape;236;p8"/>
                <p:cNvSpPr/>
                <p:nvPr/>
              </p:nvSpPr>
              <p:spPr>
                <a:xfrm>
                  <a:off x="3775219" y="2921482"/>
                  <a:ext cx="606552" cy="606535"/>
                </a:xfrm>
                <a:custGeom>
                  <a:avLst/>
                  <a:gdLst/>
                  <a:ahLst/>
                  <a:cxnLst/>
                  <a:rect l="l" t="t" r="r" b="b"/>
                  <a:pathLst>
                    <a:path w="35137" h="35136" extrusionOk="0">
                      <a:moveTo>
                        <a:pt x="17563" y="1"/>
                      </a:moveTo>
                      <a:cubicBezTo>
                        <a:pt x="7883" y="1"/>
                        <a:pt x="1" y="7883"/>
                        <a:pt x="1" y="17574"/>
                      </a:cubicBezTo>
                      <a:cubicBezTo>
                        <a:pt x="1" y="27254"/>
                        <a:pt x="7883" y="35136"/>
                        <a:pt x="17563" y="35136"/>
                      </a:cubicBezTo>
                      <a:cubicBezTo>
                        <a:pt x="27254" y="35136"/>
                        <a:pt x="35136" y="27254"/>
                        <a:pt x="35136" y="17574"/>
                      </a:cubicBezTo>
                      <a:lnTo>
                        <a:pt x="35136"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237" name="Google Shape;237;p8"/>
              <p:cNvSpPr/>
              <p:nvPr/>
            </p:nvSpPr>
            <p:spPr>
              <a:xfrm>
                <a:off x="5174497" y="4091885"/>
                <a:ext cx="489196" cy="412113"/>
              </a:xfrm>
              <a:custGeom>
                <a:avLst/>
                <a:gdLst/>
                <a:ahLst/>
                <a:cxnLst/>
                <a:rect l="l" t="t" r="r" b="b"/>
                <a:pathLst>
                  <a:path w="21254" h="17905" extrusionOk="0">
                    <a:moveTo>
                      <a:pt x="12276" y="4022"/>
                    </a:moveTo>
                    <a:lnTo>
                      <a:pt x="11824" y="11761"/>
                    </a:lnTo>
                    <a:lnTo>
                      <a:pt x="9430" y="11761"/>
                    </a:lnTo>
                    <a:lnTo>
                      <a:pt x="8966" y="4022"/>
                    </a:lnTo>
                    <a:close/>
                    <a:moveTo>
                      <a:pt x="11824" y="13249"/>
                    </a:moveTo>
                    <a:lnTo>
                      <a:pt x="11824" y="15476"/>
                    </a:lnTo>
                    <a:lnTo>
                      <a:pt x="9430" y="15476"/>
                    </a:lnTo>
                    <a:lnTo>
                      <a:pt x="9430" y="13249"/>
                    </a:lnTo>
                    <a:close/>
                    <a:moveTo>
                      <a:pt x="10627" y="0"/>
                    </a:moveTo>
                    <a:cubicBezTo>
                      <a:pt x="9633" y="0"/>
                      <a:pt x="8639" y="492"/>
                      <a:pt x="8073" y="1474"/>
                    </a:cubicBezTo>
                    <a:lnTo>
                      <a:pt x="1144" y="13487"/>
                    </a:lnTo>
                    <a:cubicBezTo>
                      <a:pt x="1" y="15452"/>
                      <a:pt x="1418" y="17904"/>
                      <a:pt x="3692" y="17904"/>
                    </a:cubicBezTo>
                    <a:lnTo>
                      <a:pt x="17562" y="17904"/>
                    </a:lnTo>
                    <a:cubicBezTo>
                      <a:pt x="19836" y="17904"/>
                      <a:pt x="21253" y="15452"/>
                      <a:pt x="20110" y="13487"/>
                    </a:cubicBezTo>
                    <a:lnTo>
                      <a:pt x="17896" y="9630"/>
                    </a:lnTo>
                    <a:lnTo>
                      <a:pt x="13181" y="1474"/>
                    </a:lnTo>
                    <a:cubicBezTo>
                      <a:pt x="12615" y="492"/>
                      <a:pt x="11621" y="0"/>
                      <a:pt x="10627" y="0"/>
                    </a:cubicBezTo>
                    <a:close/>
                  </a:path>
                </a:pathLst>
              </a:custGeom>
              <a:solidFill>
                <a:srgbClr val="4949E7"/>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nvGrpSpPr>
              <p:cNvPr id="238" name="Google Shape;238;p8"/>
              <p:cNvGrpSpPr/>
              <p:nvPr/>
            </p:nvGrpSpPr>
            <p:grpSpPr>
              <a:xfrm>
                <a:off x="4810835" y="2418146"/>
                <a:ext cx="1254293" cy="1254293"/>
                <a:chOff x="3608126" y="1813609"/>
                <a:chExt cx="940720" cy="940720"/>
              </a:xfrm>
            </p:grpSpPr>
            <p:sp>
              <p:nvSpPr>
                <p:cNvPr id="239" name="Google Shape;239;p8"/>
                <p:cNvSpPr/>
                <p:nvPr/>
              </p:nvSpPr>
              <p:spPr>
                <a:xfrm>
                  <a:off x="3608126" y="1813609"/>
                  <a:ext cx="940720" cy="940720"/>
                </a:xfrm>
                <a:custGeom>
                  <a:avLst/>
                  <a:gdLst/>
                  <a:ahLst/>
                  <a:cxnLst/>
                  <a:rect l="l" t="t" r="r" b="b"/>
                  <a:pathLst>
                    <a:path w="54495" h="54495" extrusionOk="0">
                      <a:moveTo>
                        <a:pt x="27242" y="0"/>
                      </a:moveTo>
                      <a:cubicBezTo>
                        <a:pt x="12216" y="0"/>
                        <a:pt x="0" y="12228"/>
                        <a:pt x="0" y="27253"/>
                      </a:cubicBezTo>
                      <a:cubicBezTo>
                        <a:pt x="0" y="42279"/>
                        <a:pt x="12216" y="54495"/>
                        <a:pt x="27242" y="54495"/>
                      </a:cubicBezTo>
                      <a:lnTo>
                        <a:pt x="54495" y="54495"/>
                      </a:lnTo>
                      <a:lnTo>
                        <a:pt x="54495" y="27253"/>
                      </a:lnTo>
                      <a:cubicBezTo>
                        <a:pt x="54495" y="12228"/>
                        <a:pt x="42267" y="0"/>
                        <a:pt x="27242" y="0"/>
                      </a:cubicBez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40" name="Google Shape;240;p8"/>
                <p:cNvSpPr/>
                <p:nvPr/>
              </p:nvSpPr>
              <p:spPr>
                <a:xfrm>
                  <a:off x="3775219" y="1980703"/>
                  <a:ext cx="606552" cy="606552"/>
                </a:xfrm>
                <a:custGeom>
                  <a:avLst/>
                  <a:gdLst/>
                  <a:ahLst/>
                  <a:cxnLst/>
                  <a:rect l="l" t="t" r="r" b="b"/>
                  <a:pathLst>
                    <a:path w="35137" h="35137" extrusionOk="0">
                      <a:moveTo>
                        <a:pt x="17563" y="1"/>
                      </a:moveTo>
                      <a:cubicBezTo>
                        <a:pt x="7883" y="1"/>
                        <a:pt x="1" y="7883"/>
                        <a:pt x="1" y="17574"/>
                      </a:cubicBezTo>
                      <a:cubicBezTo>
                        <a:pt x="1" y="27254"/>
                        <a:pt x="7883" y="35136"/>
                        <a:pt x="17563" y="35136"/>
                      </a:cubicBezTo>
                      <a:lnTo>
                        <a:pt x="35136" y="35136"/>
                      </a:lnTo>
                      <a:lnTo>
                        <a:pt x="35136" y="17574"/>
                      </a:lnTo>
                      <a:cubicBezTo>
                        <a:pt x="35136" y="7883"/>
                        <a:pt x="27254" y="1"/>
                        <a:pt x="17563"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grpSp>
            <p:nvGrpSpPr>
              <p:cNvPr id="241" name="Google Shape;241;p8"/>
              <p:cNvGrpSpPr/>
              <p:nvPr/>
            </p:nvGrpSpPr>
            <p:grpSpPr>
              <a:xfrm>
                <a:off x="6065178" y="2418146"/>
                <a:ext cx="1254316" cy="1254293"/>
                <a:chOff x="4548883" y="1813609"/>
                <a:chExt cx="940737" cy="940720"/>
              </a:xfrm>
            </p:grpSpPr>
            <p:sp>
              <p:nvSpPr>
                <p:cNvPr id="242" name="Google Shape;242;p8"/>
                <p:cNvSpPr/>
                <p:nvPr/>
              </p:nvSpPr>
              <p:spPr>
                <a:xfrm>
                  <a:off x="4548883" y="1813609"/>
                  <a:ext cx="940737" cy="940720"/>
                </a:xfrm>
                <a:custGeom>
                  <a:avLst/>
                  <a:gdLst/>
                  <a:ahLst/>
                  <a:cxnLst/>
                  <a:rect l="l" t="t" r="r" b="b"/>
                  <a:pathLst>
                    <a:path w="54496" h="54495" extrusionOk="0">
                      <a:moveTo>
                        <a:pt x="27254" y="0"/>
                      </a:moveTo>
                      <a:cubicBezTo>
                        <a:pt x="12229" y="0"/>
                        <a:pt x="1" y="12228"/>
                        <a:pt x="1" y="27253"/>
                      </a:cubicBezTo>
                      <a:lnTo>
                        <a:pt x="1" y="54495"/>
                      </a:lnTo>
                      <a:lnTo>
                        <a:pt x="27254" y="54495"/>
                      </a:lnTo>
                      <a:cubicBezTo>
                        <a:pt x="42280" y="54495"/>
                        <a:pt x="54496" y="42279"/>
                        <a:pt x="54496" y="27253"/>
                      </a:cubicBezTo>
                      <a:cubicBezTo>
                        <a:pt x="54496" y="12228"/>
                        <a:pt x="42280" y="0"/>
                        <a:pt x="27254" y="0"/>
                      </a:cubicBez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43" name="Google Shape;243;p8"/>
                <p:cNvSpPr/>
                <p:nvPr/>
              </p:nvSpPr>
              <p:spPr>
                <a:xfrm>
                  <a:off x="4715994" y="1980703"/>
                  <a:ext cx="606552" cy="606552"/>
                </a:xfrm>
                <a:custGeom>
                  <a:avLst/>
                  <a:gdLst/>
                  <a:ahLst/>
                  <a:cxnLst/>
                  <a:rect l="l" t="t" r="r" b="b"/>
                  <a:pathLst>
                    <a:path w="35137" h="35137" extrusionOk="0">
                      <a:moveTo>
                        <a:pt x="17574" y="1"/>
                      </a:moveTo>
                      <a:cubicBezTo>
                        <a:pt x="7883" y="1"/>
                        <a:pt x="1" y="7883"/>
                        <a:pt x="1" y="17574"/>
                      </a:cubicBezTo>
                      <a:lnTo>
                        <a:pt x="1" y="35136"/>
                      </a:lnTo>
                      <a:lnTo>
                        <a:pt x="17574" y="35136"/>
                      </a:lnTo>
                      <a:cubicBezTo>
                        <a:pt x="27254" y="35136"/>
                        <a:pt x="35136" y="27254"/>
                        <a:pt x="35136" y="17574"/>
                      </a:cubicBezTo>
                      <a:cubicBezTo>
                        <a:pt x="35136" y="7883"/>
                        <a:pt x="27254" y="1"/>
                        <a:pt x="17574"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grpSp>
            <p:nvGrpSpPr>
              <p:cNvPr id="244" name="Google Shape;244;p8"/>
              <p:cNvGrpSpPr/>
              <p:nvPr/>
            </p:nvGrpSpPr>
            <p:grpSpPr>
              <a:xfrm>
                <a:off x="6514651" y="2887324"/>
                <a:ext cx="401739" cy="405369"/>
                <a:chOff x="4885988" y="2165492"/>
                <a:chExt cx="301304" cy="304027"/>
              </a:xfrm>
            </p:grpSpPr>
            <p:sp>
              <p:nvSpPr>
                <p:cNvPr id="245" name="Google Shape;245;p8"/>
                <p:cNvSpPr/>
                <p:nvPr/>
              </p:nvSpPr>
              <p:spPr>
                <a:xfrm>
                  <a:off x="4962655" y="2165492"/>
                  <a:ext cx="224637" cy="304027"/>
                </a:xfrm>
                <a:custGeom>
                  <a:avLst/>
                  <a:gdLst/>
                  <a:ahLst/>
                  <a:cxnLst/>
                  <a:rect l="l" t="t" r="r" b="b"/>
                  <a:pathLst>
                    <a:path w="13013" h="17612" extrusionOk="0">
                      <a:moveTo>
                        <a:pt x="9953" y="1"/>
                      </a:moveTo>
                      <a:cubicBezTo>
                        <a:pt x="9945" y="1"/>
                        <a:pt x="9938" y="1"/>
                        <a:pt x="9930" y="1"/>
                      </a:cubicBezTo>
                      <a:lnTo>
                        <a:pt x="5989" y="24"/>
                      </a:lnTo>
                      <a:cubicBezTo>
                        <a:pt x="5989" y="24"/>
                        <a:pt x="4310" y="203"/>
                        <a:pt x="2953" y="1060"/>
                      </a:cubicBezTo>
                      <a:cubicBezTo>
                        <a:pt x="2120" y="1584"/>
                        <a:pt x="1131" y="1846"/>
                        <a:pt x="143" y="1846"/>
                      </a:cubicBezTo>
                      <a:lnTo>
                        <a:pt x="0" y="1846"/>
                      </a:lnTo>
                      <a:lnTo>
                        <a:pt x="0" y="9109"/>
                      </a:lnTo>
                      <a:cubicBezTo>
                        <a:pt x="548" y="9168"/>
                        <a:pt x="1060" y="9407"/>
                        <a:pt x="1453" y="9823"/>
                      </a:cubicBezTo>
                      <a:cubicBezTo>
                        <a:pt x="1953" y="10347"/>
                        <a:pt x="2620" y="11026"/>
                        <a:pt x="3108" y="11454"/>
                      </a:cubicBezTo>
                      <a:cubicBezTo>
                        <a:pt x="4001" y="12252"/>
                        <a:pt x="3989" y="15455"/>
                        <a:pt x="3870" y="16729"/>
                      </a:cubicBezTo>
                      <a:cubicBezTo>
                        <a:pt x="3814" y="17272"/>
                        <a:pt x="4264" y="17611"/>
                        <a:pt x="4858" y="17611"/>
                      </a:cubicBezTo>
                      <a:cubicBezTo>
                        <a:pt x="5658" y="17611"/>
                        <a:pt x="6719" y="16996"/>
                        <a:pt x="7156" y="15431"/>
                      </a:cubicBezTo>
                      <a:cubicBezTo>
                        <a:pt x="7918" y="12705"/>
                        <a:pt x="6477" y="11216"/>
                        <a:pt x="7704" y="10954"/>
                      </a:cubicBezTo>
                      <a:cubicBezTo>
                        <a:pt x="8143" y="10854"/>
                        <a:pt x="8294" y="10830"/>
                        <a:pt x="9031" y="10830"/>
                      </a:cubicBezTo>
                      <a:cubicBezTo>
                        <a:pt x="9254" y="10830"/>
                        <a:pt x="9529" y="10833"/>
                        <a:pt x="9882" y="10835"/>
                      </a:cubicBezTo>
                      <a:cubicBezTo>
                        <a:pt x="9889" y="10835"/>
                        <a:pt x="9895" y="10835"/>
                        <a:pt x="9901" y="10835"/>
                      </a:cubicBezTo>
                      <a:cubicBezTo>
                        <a:pt x="11654" y="10835"/>
                        <a:pt x="13013" y="9197"/>
                        <a:pt x="12776" y="7347"/>
                      </a:cubicBezTo>
                      <a:lnTo>
                        <a:pt x="12823" y="2691"/>
                      </a:lnTo>
                      <a:cubicBezTo>
                        <a:pt x="12634" y="1152"/>
                        <a:pt x="11407" y="1"/>
                        <a:pt x="9953" y="1"/>
                      </a:cubicBez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46" name="Google Shape;246;p8"/>
                <p:cNvSpPr/>
                <p:nvPr/>
              </p:nvSpPr>
              <p:spPr>
                <a:xfrm>
                  <a:off x="4885988" y="2193856"/>
                  <a:ext cx="53048" cy="137116"/>
                </a:xfrm>
                <a:custGeom>
                  <a:avLst/>
                  <a:gdLst/>
                  <a:ahLst/>
                  <a:cxnLst/>
                  <a:rect l="l" t="t" r="r" b="b"/>
                  <a:pathLst>
                    <a:path w="3073" h="7943" extrusionOk="0">
                      <a:moveTo>
                        <a:pt x="60" y="1"/>
                      </a:moveTo>
                      <a:lnTo>
                        <a:pt x="0" y="7906"/>
                      </a:lnTo>
                      <a:lnTo>
                        <a:pt x="3013" y="7942"/>
                      </a:lnTo>
                      <a:lnTo>
                        <a:pt x="3072" y="36"/>
                      </a:lnTo>
                      <a:lnTo>
                        <a:pt x="60" y="1"/>
                      </a:ln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grpSp>
            <p:nvGrpSpPr>
              <p:cNvPr id="247" name="Google Shape;247;p8"/>
              <p:cNvGrpSpPr/>
              <p:nvPr/>
            </p:nvGrpSpPr>
            <p:grpSpPr>
              <a:xfrm>
                <a:off x="6065178" y="3672494"/>
                <a:ext cx="1254316" cy="1254316"/>
                <a:chOff x="4548883" y="2754370"/>
                <a:chExt cx="940737" cy="940737"/>
              </a:xfrm>
            </p:grpSpPr>
            <p:sp>
              <p:nvSpPr>
                <p:cNvPr id="248" name="Google Shape;248;p8"/>
                <p:cNvSpPr/>
                <p:nvPr/>
              </p:nvSpPr>
              <p:spPr>
                <a:xfrm>
                  <a:off x="4548883" y="2754370"/>
                  <a:ext cx="940737" cy="940737"/>
                </a:xfrm>
                <a:custGeom>
                  <a:avLst/>
                  <a:gdLst/>
                  <a:ahLst/>
                  <a:cxnLst/>
                  <a:rect l="l" t="t" r="r" b="b"/>
                  <a:pathLst>
                    <a:path w="54496" h="54496" extrusionOk="0">
                      <a:moveTo>
                        <a:pt x="1" y="1"/>
                      </a:moveTo>
                      <a:lnTo>
                        <a:pt x="1" y="27254"/>
                      </a:lnTo>
                      <a:cubicBezTo>
                        <a:pt x="1" y="42280"/>
                        <a:pt x="12229" y="54496"/>
                        <a:pt x="27254" y="54496"/>
                      </a:cubicBezTo>
                      <a:cubicBezTo>
                        <a:pt x="42280" y="54496"/>
                        <a:pt x="54496" y="42280"/>
                        <a:pt x="54496" y="27254"/>
                      </a:cubicBezTo>
                      <a:cubicBezTo>
                        <a:pt x="54496" y="12229"/>
                        <a:pt x="42280" y="1"/>
                        <a:pt x="27254"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49" name="Google Shape;249;p8"/>
                <p:cNvSpPr/>
                <p:nvPr/>
              </p:nvSpPr>
              <p:spPr>
                <a:xfrm>
                  <a:off x="4715994" y="2921482"/>
                  <a:ext cx="606552" cy="606535"/>
                </a:xfrm>
                <a:custGeom>
                  <a:avLst/>
                  <a:gdLst/>
                  <a:ahLst/>
                  <a:cxnLst/>
                  <a:rect l="l" t="t" r="r" b="b"/>
                  <a:pathLst>
                    <a:path w="35137" h="35136" extrusionOk="0">
                      <a:moveTo>
                        <a:pt x="1" y="1"/>
                      </a:moveTo>
                      <a:lnTo>
                        <a:pt x="1" y="17574"/>
                      </a:lnTo>
                      <a:cubicBezTo>
                        <a:pt x="1" y="27254"/>
                        <a:pt x="7883" y="35136"/>
                        <a:pt x="17574" y="35136"/>
                      </a:cubicBezTo>
                      <a:cubicBezTo>
                        <a:pt x="27254" y="35136"/>
                        <a:pt x="35136" y="27254"/>
                        <a:pt x="35136" y="17574"/>
                      </a:cubicBezTo>
                      <a:cubicBezTo>
                        <a:pt x="35136" y="7883"/>
                        <a:pt x="27254" y="1"/>
                        <a:pt x="17574"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grpSp>
            <p:nvGrpSpPr>
              <p:cNvPr id="250" name="Google Shape;250;p8"/>
              <p:cNvGrpSpPr/>
              <p:nvPr/>
            </p:nvGrpSpPr>
            <p:grpSpPr>
              <a:xfrm>
                <a:off x="6478467" y="4097293"/>
                <a:ext cx="473868" cy="460703"/>
                <a:chOff x="4858850" y="3072970"/>
                <a:chExt cx="355401" cy="345527"/>
              </a:xfrm>
            </p:grpSpPr>
            <p:sp>
              <p:nvSpPr>
                <p:cNvPr id="251" name="Google Shape;251;p8"/>
                <p:cNvSpPr/>
                <p:nvPr/>
              </p:nvSpPr>
              <p:spPr>
                <a:xfrm>
                  <a:off x="4931615" y="3147341"/>
                  <a:ext cx="204733" cy="220787"/>
                </a:xfrm>
                <a:custGeom>
                  <a:avLst/>
                  <a:gdLst/>
                  <a:ahLst/>
                  <a:cxnLst/>
                  <a:rect l="l" t="t" r="r" b="b"/>
                  <a:pathLst>
                    <a:path w="11860" h="12790" extrusionOk="0">
                      <a:moveTo>
                        <a:pt x="5525" y="3765"/>
                      </a:moveTo>
                      <a:lnTo>
                        <a:pt x="8371" y="3884"/>
                      </a:lnTo>
                      <a:lnTo>
                        <a:pt x="6668" y="5622"/>
                      </a:lnTo>
                      <a:lnTo>
                        <a:pt x="8668" y="5777"/>
                      </a:lnTo>
                      <a:lnTo>
                        <a:pt x="3489" y="10266"/>
                      </a:lnTo>
                      <a:lnTo>
                        <a:pt x="3489" y="10266"/>
                      </a:lnTo>
                      <a:lnTo>
                        <a:pt x="5489" y="6587"/>
                      </a:lnTo>
                      <a:lnTo>
                        <a:pt x="3382" y="6587"/>
                      </a:lnTo>
                      <a:lnTo>
                        <a:pt x="5525" y="3765"/>
                      </a:lnTo>
                      <a:close/>
                      <a:moveTo>
                        <a:pt x="6027" y="1"/>
                      </a:moveTo>
                      <a:cubicBezTo>
                        <a:pt x="5806" y="1"/>
                        <a:pt x="5583" y="13"/>
                        <a:pt x="5358" y="38"/>
                      </a:cubicBezTo>
                      <a:cubicBezTo>
                        <a:pt x="2715" y="336"/>
                        <a:pt x="572" y="2443"/>
                        <a:pt x="239" y="5075"/>
                      </a:cubicBezTo>
                      <a:cubicBezTo>
                        <a:pt x="0" y="7003"/>
                        <a:pt x="703" y="8766"/>
                        <a:pt x="1941" y="9992"/>
                      </a:cubicBezTo>
                      <a:cubicBezTo>
                        <a:pt x="2144" y="10194"/>
                        <a:pt x="2358" y="10397"/>
                        <a:pt x="2525" y="10623"/>
                      </a:cubicBezTo>
                      <a:cubicBezTo>
                        <a:pt x="2834" y="11028"/>
                        <a:pt x="3251" y="11647"/>
                        <a:pt x="3572" y="12445"/>
                      </a:cubicBezTo>
                      <a:cubicBezTo>
                        <a:pt x="3656" y="12659"/>
                        <a:pt x="3870" y="12790"/>
                        <a:pt x="4108" y="12790"/>
                      </a:cubicBezTo>
                      <a:lnTo>
                        <a:pt x="7966" y="12790"/>
                      </a:lnTo>
                      <a:cubicBezTo>
                        <a:pt x="8204" y="12790"/>
                        <a:pt x="8418" y="12659"/>
                        <a:pt x="8501" y="12445"/>
                      </a:cubicBezTo>
                      <a:cubicBezTo>
                        <a:pt x="9085" y="10992"/>
                        <a:pt x="9978" y="10123"/>
                        <a:pt x="9978" y="10123"/>
                      </a:cubicBezTo>
                      <a:lnTo>
                        <a:pt x="9966" y="10123"/>
                      </a:lnTo>
                      <a:cubicBezTo>
                        <a:pt x="11133" y="9051"/>
                        <a:pt x="11859" y="7527"/>
                        <a:pt x="11859" y="5837"/>
                      </a:cubicBezTo>
                      <a:cubicBezTo>
                        <a:pt x="11859" y="2616"/>
                        <a:pt x="9241" y="1"/>
                        <a:pt x="6027"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52" name="Google Shape;252;p8"/>
                <p:cNvSpPr/>
                <p:nvPr/>
              </p:nvSpPr>
              <p:spPr>
                <a:xfrm>
                  <a:off x="4983613" y="3375531"/>
                  <a:ext cx="104231" cy="42966"/>
                </a:xfrm>
                <a:custGeom>
                  <a:avLst/>
                  <a:gdLst/>
                  <a:ahLst/>
                  <a:cxnLst/>
                  <a:rect l="l" t="t" r="r" b="b"/>
                  <a:pathLst>
                    <a:path w="6038" h="2489" extrusionOk="0">
                      <a:moveTo>
                        <a:pt x="406" y="1"/>
                      </a:moveTo>
                      <a:cubicBezTo>
                        <a:pt x="179" y="1"/>
                        <a:pt x="1" y="191"/>
                        <a:pt x="1" y="417"/>
                      </a:cubicBezTo>
                      <a:lnTo>
                        <a:pt x="1" y="501"/>
                      </a:lnTo>
                      <a:cubicBezTo>
                        <a:pt x="1" y="727"/>
                        <a:pt x="179" y="905"/>
                        <a:pt x="406" y="905"/>
                      </a:cubicBezTo>
                      <a:lnTo>
                        <a:pt x="1799" y="905"/>
                      </a:lnTo>
                      <a:lnTo>
                        <a:pt x="1799" y="1275"/>
                      </a:lnTo>
                      <a:cubicBezTo>
                        <a:pt x="1799" y="1941"/>
                        <a:pt x="2346" y="2489"/>
                        <a:pt x="3013" y="2489"/>
                      </a:cubicBezTo>
                      <a:cubicBezTo>
                        <a:pt x="3680" y="2489"/>
                        <a:pt x="4227" y="1941"/>
                        <a:pt x="4227" y="1275"/>
                      </a:cubicBezTo>
                      <a:lnTo>
                        <a:pt x="4227" y="905"/>
                      </a:lnTo>
                      <a:lnTo>
                        <a:pt x="5620" y="905"/>
                      </a:lnTo>
                      <a:cubicBezTo>
                        <a:pt x="5847" y="905"/>
                        <a:pt x="6037" y="727"/>
                        <a:pt x="6037" y="501"/>
                      </a:cubicBezTo>
                      <a:lnTo>
                        <a:pt x="6037" y="417"/>
                      </a:lnTo>
                      <a:cubicBezTo>
                        <a:pt x="6037" y="191"/>
                        <a:pt x="5847" y="1"/>
                        <a:pt x="5620"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53" name="Google Shape;253;p8"/>
                <p:cNvSpPr/>
                <p:nvPr/>
              </p:nvSpPr>
              <p:spPr>
                <a:xfrm>
                  <a:off x="5028429" y="3072970"/>
                  <a:ext cx="14604" cy="46885"/>
                </a:xfrm>
                <a:custGeom>
                  <a:avLst/>
                  <a:gdLst/>
                  <a:ahLst/>
                  <a:cxnLst/>
                  <a:rect l="l" t="t" r="r" b="b"/>
                  <a:pathLst>
                    <a:path w="846" h="2716" extrusionOk="0">
                      <a:moveTo>
                        <a:pt x="417" y="1"/>
                      </a:moveTo>
                      <a:cubicBezTo>
                        <a:pt x="191" y="1"/>
                        <a:pt x="0" y="191"/>
                        <a:pt x="0" y="429"/>
                      </a:cubicBezTo>
                      <a:lnTo>
                        <a:pt x="0" y="2298"/>
                      </a:lnTo>
                      <a:cubicBezTo>
                        <a:pt x="0" y="2525"/>
                        <a:pt x="191" y="2715"/>
                        <a:pt x="417" y="2715"/>
                      </a:cubicBezTo>
                      <a:cubicBezTo>
                        <a:pt x="655" y="2715"/>
                        <a:pt x="846" y="2525"/>
                        <a:pt x="846" y="2298"/>
                      </a:cubicBezTo>
                      <a:lnTo>
                        <a:pt x="846" y="429"/>
                      </a:lnTo>
                      <a:cubicBezTo>
                        <a:pt x="846" y="191"/>
                        <a:pt x="655" y="1"/>
                        <a:pt x="417"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54" name="Google Shape;254;p8"/>
                <p:cNvSpPr/>
                <p:nvPr/>
              </p:nvSpPr>
              <p:spPr>
                <a:xfrm>
                  <a:off x="4942301" y="3096224"/>
                  <a:ext cx="32695" cy="42621"/>
                </a:xfrm>
                <a:custGeom>
                  <a:avLst/>
                  <a:gdLst/>
                  <a:ahLst/>
                  <a:cxnLst/>
                  <a:rect l="l" t="t" r="r" b="b"/>
                  <a:pathLst>
                    <a:path w="1894" h="2469" extrusionOk="0">
                      <a:moveTo>
                        <a:pt x="475" y="1"/>
                      </a:moveTo>
                      <a:cubicBezTo>
                        <a:pt x="402" y="1"/>
                        <a:pt x="329" y="19"/>
                        <a:pt x="262" y="59"/>
                      </a:cubicBezTo>
                      <a:cubicBezTo>
                        <a:pt x="60" y="178"/>
                        <a:pt x="1" y="440"/>
                        <a:pt x="108" y="642"/>
                      </a:cubicBezTo>
                      <a:lnTo>
                        <a:pt x="1048" y="2261"/>
                      </a:lnTo>
                      <a:cubicBezTo>
                        <a:pt x="1128" y="2397"/>
                        <a:pt x="1267" y="2468"/>
                        <a:pt x="1411" y="2468"/>
                      </a:cubicBezTo>
                      <a:cubicBezTo>
                        <a:pt x="1481" y="2468"/>
                        <a:pt x="1553" y="2451"/>
                        <a:pt x="1620" y="2416"/>
                      </a:cubicBezTo>
                      <a:cubicBezTo>
                        <a:pt x="1822" y="2297"/>
                        <a:pt x="1894" y="2035"/>
                        <a:pt x="1775" y="1833"/>
                      </a:cubicBezTo>
                      <a:lnTo>
                        <a:pt x="846" y="213"/>
                      </a:lnTo>
                      <a:cubicBezTo>
                        <a:pt x="766" y="78"/>
                        <a:pt x="622" y="1"/>
                        <a:pt x="475"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55" name="Google Shape;255;p8"/>
                <p:cNvSpPr/>
                <p:nvPr/>
              </p:nvSpPr>
              <p:spPr>
                <a:xfrm>
                  <a:off x="4880222" y="3159011"/>
                  <a:ext cx="44624" cy="30693"/>
                </a:xfrm>
                <a:custGeom>
                  <a:avLst/>
                  <a:gdLst/>
                  <a:ahLst/>
                  <a:cxnLst/>
                  <a:rect l="l" t="t" r="r" b="b"/>
                  <a:pathLst>
                    <a:path w="2585" h="1778" extrusionOk="0">
                      <a:moveTo>
                        <a:pt x="479" y="0"/>
                      </a:moveTo>
                      <a:cubicBezTo>
                        <a:pt x="332" y="0"/>
                        <a:pt x="188" y="72"/>
                        <a:pt x="108" y="208"/>
                      </a:cubicBezTo>
                      <a:cubicBezTo>
                        <a:pt x="1" y="410"/>
                        <a:pt x="72" y="672"/>
                        <a:pt x="275" y="791"/>
                      </a:cubicBezTo>
                      <a:lnTo>
                        <a:pt x="1882" y="1720"/>
                      </a:lnTo>
                      <a:cubicBezTo>
                        <a:pt x="1949" y="1759"/>
                        <a:pt x="2022" y="1778"/>
                        <a:pt x="2094" y="1778"/>
                      </a:cubicBezTo>
                      <a:cubicBezTo>
                        <a:pt x="2242" y="1778"/>
                        <a:pt x="2386" y="1701"/>
                        <a:pt x="2465" y="1565"/>
                      </a:cubicBezTo>
                      <a:cubicBezTo>
                        <a:pt x="2585" y="1363"/>
                        <a:pt x="2513" y="1113"/>
                        <a:pt x="2311" y="994"/>
                      </a:cubicBezTo>
                      <a:lnTo>
                        <a:pt x="691" y="53"/>
                      </a:lnTo>
                      <a:cubicBezTo>
                        <a:pt x="625" y="18"/>
                        <a:pt x="552" y="0"/>
                        <a:pt x="479"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56" name="Google Shape;256;p8"/>
                <p:cNvSpPr/>
                <p:nvPr/>
              </p:nvSpPr>
              <p:spPr>
                <a:xfrm>
                  <a:off x="4858850" y="3244397"/>
                  <a:ext cx="46885" cy="14604"/>
                </a:xfrm>
                <a:custGeom>
                  <a:avLst/>
                  <a:gdLst/>
                  <a:ahLst/>
                  <a:cxnLst/>
                  <a:rect l="l" t="t" r="r" b="b"/>
                  <a:pathLst>
                    <a:path w="2716" h="846" extrusionOk="0">
                      <a:moveTo>
                        <a:pt x="417" y="0"/>
                      </a:moveTo>
                      <a:cubicBezTo>
                        <a:pt x="191" y="0"/>
                        <a:pt x="1" y="191"/>
                        <a:pt x="1" y="417"/>
                      </a:cubicBezTo>
                      <a:cubicBezTo>
                        <a:pt x="1" y="655"/>
                        <a:pt x="191" y="846"/>
                        <a:pt x="417" y="846"/>
                      </a:cubicBezTo>
                      <a:lnTo>
                        <a:pt x="2287" y="846"/>
                      </a:lnTo>
                      <a:cubicBezTo>
                        <a:pt x="2525" y="846"/>
                        <a:pt x="2715" y="655"/>
                        <a:pt x="2715" y="417"/>
                      </a:cubicBezTo>
                      <a:cubicBezTo>
                        <a:pt x="2715" y="191"/>
                        <a:pt x="2525" y="0"/>
                        <a:pt x="2287"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57" name="Google Shape;257;p8"/>
                <p:cNvSpPr/>
                <p:nvPr/>
              </p:nvSpPr>
              <p:spPr>
                <a:xfrm>
                  <a:off x="4881050" y="3313279"/>
                  <a:ext cx="44624" cy="30796"/>
                </a:xfrm>
                <a:custGeom>
                  <a:avLst/>
                  <a:gdLst/>
                  <a:ahLst/>
                  <a:cxnLst/>
                  <a:rect l="l" t="t" r="r" b="b"/>
                  <a:pathLst>
                    <a:path w="2585" h="1784" extrusionOk="0">
                      <a:moveTo>
                        <a:pt x="2105" y="1"/>
                      </a:moveTo>
                      <a:cubicBezTo>
                        <a:pt x="2033" y="1"/>
                        <a:pt x="1960" y="19"/>
                        <a:pt x="1894" y="58"/>
                      </a:cubicBezTo>
                      <a:lnTo>
                        <a:pt x="274" y="987"/>
                      </a:lnTo>
                      <a:cubicBezTo>
                        <a:pt x="72" y="1106"/>
                        <a:pt x="0" y="1368"/>
                        <a:pt x="120" y="1571"/>
                      </a:cubicBezTo>
                      <a:cubicBezTo>
                        <a:pt x="199" y="1706"/>
                        <a:pt x="343" y="1783"/>
                        <a:pt x="491" y="1783"/>
                      </a:cubicBezTo>
                      <a:cubicBezTo>
                        <a:pt x="563" y="1783"/>
                        <a:pt x="636" y="1765"/>
                        <a:pt x="703" y="1725"/>
                      </a:cubicBezTo>
                      <a:lnTo>
                        <a:pt x="2310" y="797"/>
                      </a:lnTo>
                      <a:cubicBezTo>
                        <a:pt x="2513" y="678"/>
                        <a:pt x="2584" y="416"/>
                        <a:pt x="2465" y="213"/>
                      </a:cubicBezTo>
                      <a:cubicBezTo>
                        <a:pt x="2393" y="78"/>
                        <a:pt x="2252" y="1"/>
                        <a:pt x="2105"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58" name="Google Shape;258;p8"/>
                <p:cNvSpPr/>
                <p:nvPr/>
              </p:nvSpPr>
              <p:spPr>
                <a:xfrm>
                  <a:off x="5148255" y="3311639"/>
                  <a:ext cx="44624" cy="30779"/>
                </a:xfrm>
                <a:custGeom>
                  <a:avLst/>
                  <a:gdLst/>
                  <a:ahLst/>
                  <a:cxnLst/>
                  <a:rect l="l" t="t" r="r" b="b"/>
                  <a:pathLst>
                    <a:path w="2585" h="1783" extrusionOk="0">
                      <a:moveTo>
                        <a:pt x="491" y="0"/>
                      </a:moveTo>
                      <a:cubicBezTo>
                        <a:pt x="344" y="0"/>
                        <a:pt x="200" y="77"/>
                        <a:pt x="120" y="213"/>
                      </a:cubicBezTo>
                      <a:cubicBezTo>
                        <a:pt x="1" y="415"/>
                        <a:pt x="72" y="677"/>
                        <a:pt x="274" y="796"/>
                      </a:cubicBezTo>
                      <a:lnTo>
                        <a:pt x="1894" y="1725"/>
                      </a:lnTo>
                      <a:cubicBezTo>
                        <a:pt x="1960" y="1764"/>
                        <a:pt x="2034" y="1783"/>
                        <a:pt x="2106" y="1783"/>
                      </a:cubicBezTo>
                      <a:cubicBezTo>
                        <a:pt x="2253" y="1783"/>
                        <a:pt x="2397" y="1706"/>
                        <a:pt x="2477" y="1570"/>
                      </a:cubicBezTo>
                      <a:cubicBezTo>
                        <a:pt x="2584" y="1368"/>
                        <a:pt x="2525" y="1106"/>
                        <a:pt x="2322" y="999"/>
                      </a:cubicBezTo>
                      <a:lnTo>
                        <a:pt x="703" y="58"/>
                      </a:lnTo>
                      <a:cubicBezTo>
                        <a:pt x="636" y="19"/>
                        <a:pt x="563" y="0"/>
                        <a:pt x="491"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59" name="Google Shape;259;p8"/>
                <p:cNvSpPr/>
                <p:nvPr/>
              </p:nvSpPr>
              <p:spPr>
                <a:xfrm>
                  <a:off x="5167366" y="3242550"/>
                  <a:ext cx="46885" cy="14604"/>
                </a:xfrm>
                <a:custGeom>
                  <a:avLst/>
                  <a:gdLst/>
                  <a:ahLst/>
                  <a:cxnLst/>
                  <a:rect l="l" t="t" r="r" b="b"/>
                  <a:pathLst>
                    <a:path w="2716" h="846" extrusionOk="0">
                      <a:moveTo>
                        <a:pt x="430" y="0"/>
                      </a:moveTo>
                      <a:cubicBezTo>
                        <a:pt x="191" y="0"/>
                        <a:pt x="1" y="191"/>
                        <a:pt x="1" y="417"/>
                      </a:cubicBezTo>
                      <a:cubicBezTo>
                        <a:pt x="1" y="655"/>
                        <a:pt x="191" y="846"/>
                        <a:pt x="430" y="846"/>
                      </a:cubicBezTo>
                      <a:lnTo>
                        <a:pt x="2299" y="846"/>
                      </a:lnTo>
                      <a:cubicBezTo>
                        <a:pt x="2525" y="846"/>
                        <a:pt x="2716" y="655"/>
                        <a:pt x="2716" y="417"/>
                      </a:cubicBezTo>
                      <a:cubicBezTo>
                        <a:pt x="2716" y="191"/>
                        <a:pt x="2525" y="0"/>
                        <a:pt x="2299"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60" name="Google Shape;260;p8"/>
                <p:cNvSpPr/>
                <p:nvPr/>
              </p:nvSpPr>
              <p:spPr>
                <a:xfrm>
                  <a:off x="5147426" y="3157475"/>
                  <a:ext cx="44624" cy="30693"/>
                </a:xfrm>
                <a:custGeom>
                  <a:avLst/>
                  <a:gdLst/>
                  <a:ahLst/>
                  <a:cxnLst/>
                  <a:rect l="l" t="t" r="r" b="b"/>
                  <a:pathLst>
                    <a:path w="2585" h="1778" extrusionOk="0">
                      <a:moveTo>
                        <a:pt x="2103" y="1"/>
                      </a:moveTo>
                      <a:cubicBezTo>
                        <a:pt x="2033" y="1"/>
                        <a:pt x="1961" y="19"/>
                        <a:pt x="1894" y="59"/>
                      </a:cubicBezTo>
                      <a:lnTo>
                        <a:pt x="275" y="987"/>
                      </a:lnTo>
                      <a:cubicBezTo>
                        <a:pt x="72" y="1106"/>
                        <a:pt x="1" y="1368"/>
                        <a:pt x="120" y="1571"/>
                      </a:cubicBezTo>
                      <a:cubicBezTo>
                        <a:pt x="200" y="1706"/>
                        <a:pt x="339" y="1778"/>
                        <a:pt x="483" y="1778"/>
                      </a:cubicBezTo>
                      <a:cubicBezTo>
                        <a:pt x="553" y="1778"/>
                        <a:pt x="625" y="1761"/>
                        <a:pt x="692" y="1725"/>
                      </a:cubicBezTo>
                      <a:lnTo>
                        <a:pt x="2311" y="785"/>
                      </a:lnTo>
                      <a:cubicBezTo>
                        <a:pt x="2513" y="666"/>
                        <a:pt x="2585" y="416"/>
                        <a:pt x="2466" y="213"/>
                      </a:cubicBezTo>
                      <a:cubicBezTo>
                        <a:pt x="2386" y="78"/>
                        <a:pt x="2247" y="1"/>
                        <a:pt x="2103"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61" name="Google Shape;261;p8"/>
                <p:cNvSpPr/>
                <p:nvPr/>
              </p:nvSpPr>
              <p:spPr>
                <a:xfrm>
                  <a:off x="5096465" y="3095412"/>
                  <a:ext cx="32902" cy="42500"/>
                </a:xfrm>
                <a:custGeom>
                  <a:avLst/>
                  <a:gdLst/>
                  <a:ahLst/>
                  <a:cxnLst/>
                  <a:rect l="l" t="t" r="r" b="b"/>
                  <a:pathLst>
                    <a:path w="1906" h="2462" extrusionOk="0">
                      <a:moveTo>
                        <a:pt x="1419" y="0"/>
                      </a:moveTo>
                      <a:cubicBezTo>
                        <a:pt x="1272" y="0"/>
                        <a:pt x="1128" y="77"/>
                        <a:pt x="1048" y="213"/>
                      </a:cubicBezTo>
                      <a:lnTo>
                        <a:pt x="119" y="1832"/>
                      </a:lnTo>
                      <a:cubicBezTo>
                        <a:pt x="0" y="2034"/>
                        <a:pt x="72" y="2284"/>
                        <a:pt x="274" y="2403"/>
                      </a:cubicBezTo>
                      <a:cubicBezTo>
                        <a:pt x="341" y="2443"/>
                        <a:pt x="414" y="2461"/>
                        <a:pt x="486" y="2461"/>
                      </a:cubicBezTo>
                      <a:cubicBezTo>
                        <a:pt x="634" y="2461"/>
                        <a:pt x="778" y="2384"/>
                        <a:pt x="857" y="2249"/>
                      </a:cubicBezTo>
                      <a:lnTo>
                        <a:pt x="1786" y="629"/>
                      </a:lnTo>
                      <a:cubicBezTo>
                        <a:pt x="1905" y="427"/>
                        <a:pt x="1834" y="177"/>
                        <a:pt x="1631" y="58"/>
                      </a:cubicBezTo>
                      <a:cubicBezTo>
                        <a:pt x="1565" y="19"/>
                        <a:pt x="1492" y="0"/>
                        <a:pt x="1419"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grpSp>
            <p:nvGrpSpPr>
              <p:cNvPr id="262" name="Google Shape;262;p8"/>
              <p:cNvGrpSpPr/>
              <p:nvPr/>
            </p:nvGrpSpPr>
            <p:grpSpPr>
              <a:xfrm>
                <a:off x="5314538" y="2951176"/>
                <a:ext cx="1499581" cy="1442921"/>
                <a:chOff x="3985903" y="2213381"/>
                <a:chExt cx="1124686" cy="1082191"/>
              </a:xfrm>
            </p:grpSpPr>
            <p:sp>
              <p:nvSpPr>
                <p:cNvPr id="263" name="Google Shape;263;p8"/>
                <p:cNvSpPr/>
                <p:nvPr/>
              </p:nvSpPr>
              <p:spPr>
                <a:xfrm>
                  <a:off x="3987353" y="2214624"/>
                  <a:ext cx="1123236" cy="1079614"/>
                </a:xfrm>
                <a:custGeom>
                  <a:avLst/>
                  <a:gdLst/>
                  <a:ahLst/>
                  <a:cxnLst/>
                  <a:rect l="l" t="t" r="r" b="b"/>
                  <a:pathLst>
                    <a:path w="65068" h="62541" extrusionOk="0">
                      <a:moveTo>
                        <a:pt x="32529" y="0"/>
                      </a:moveTo>
                      <a:cubicBezTo>
                        <a:pt x="29212" y="0"/>
                        <a:pt x="25896" y="1262"/>
                        <a:pt x="23372" y="3786"/>
                      </a:cubicBezTo>
                      <a:lnTo>
                        <a:pt x="5048" y="22110"/>
                      </a:lnTo>
                      <a:cubicBezTo>
                        <a:pt x="0" y="27158"/>
                        <a:pt x="0" y="35374"/>
                        <a:pt x="5048" y="40434"/>
                      </a:cubicBezTo>
                      <a:lnTo>
                        <a:pt x="23372" y="58746"/>
                      </a:lnTo>
                      <a:cubicBezTo>
                        <a:pt x="25896" y="61276"/>
                        <a:pt x="29212" y="62541"/>
                        <a:pt x="32528" y="62541"/>
                      </a:cubicBezTo>
                      <a:cubicBezTo>
                        <a:pt x="35844" y="62541"/>
                        <a:pt x="39160" y="61276"/>
                        <a:pt x="41684" y="58746"/>
                      </a:cubicBezTo>
                      <a:cubicBezTo>
                        <a:pt x="46744" y="53697"/>
                        <a:pt x="54959" y="45482"/>
                        <a:pt x="60008" y="40422"/>
                      </a:cubicBezTo>
                      <a:cubicBezTo>
                        <a:pt x="65068" y="35374"/>
                        <a:pt x="65068" y="27158"/>
                        <a:pt x="60008" y="22110"/>
                      </a:cubicBezTo>
                      <a:cubicBezTo>
                        <a:pt x="54959" y="17062"/>
                        <a:pt x="46744" y="8835"/>
                        <a:pt x="41696" y="3786"/>
                      </a:cubicBezTo>
                      <a:cubicBezTo>
                        <a:pt x="39166" y="1262"/>
                        <a:pt x="35847" y="0"/>
                        <a:pt x="32529"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nvGrpSpPr>
                <p:cNvPr id="264" name="Google Shape;264;p8"/>
                <p:cNvGrpSpPr/>
                <p:nvPr/>
              </p:nvGrpSpPr>
              <p:grpSpPr>
                <a:xfrm>
                  <a:off x="4380547" y="2919635"/>
                  <a:ext cx="636781" cy="375937"/>
                  <a:chOff x="4380547" y="2919635"/>
                  <a:chExt cx="636781" cy="375937"/>
                </a:xfrm>
              </p:grpSpPr>
              <p:sp>
                <p:nvSpPr>
                  <p:cNvPr id="265" name="Google Shape;265;p8"/>
                  <p:cNvSpPr/>
                  <p:nvPr/>
                </p:nvSpPr>
                <p:spPr>
                  <a:xfrm>
                    <a:off x="4380547" y="3114281"/>
                    <a:ext cx="336481" cy="181291"/>
                  </a:xfrm>
                  <a:custGeom>
                    <a:avLst/>
                    <a:gdLst/>
                    <a:ahLst/>
                    <a:cxnLst/>
                    <a:rect l="l" t="t" r="r" b="b"/>
                    <a:pathLst>
                      <a:path w="19492" h="10502" extrusionOk="0">
                        <a:moveTo>
                          <a:pt x="1" y="1"/>
                        </a:moveTo>
                        <a:lnTo>
                          <a:pt x="1" y="6097"/>
                        </a:lnTo>
                        <a:lnTo>
                          <a:pt x="13" y="6121"/>
                        </a:lnTo>
                        <a:cubicBezTo>
                          <a:pt x="156" y="6287"/>
                          <a:pt x="322" y="6466"/>
                          <a:pt x="537" y="6692"/>
                        </a:cubicBezTo>
                        <a:cubicBezTo>
                          <a:pt x="3001" y="9145"/>
                          <a:pt x="6263" y="10502"/>
                          <a:pt x="9752" y="10502"/>
                        </a:cubicBezTo>
                        <a:cubicBezTo>
                          <a:pt x="13241" y="10502"/>
                          <a:pt x="16503" y="9145"/>
                          <a:pt x="18956" y="6692"/>
                        </a:cubicBezTo>
                        <a:lnTo>
                          <a:pt x="19491" y="6144"/>
                        </a:lnTo>
                        <a:lnTo>
                          <a:pt x="19491" y="1"/>
                        </a:lnTo>
                        <a:lnTo>
                          <a:pt x="18658" y="846"/>
                        </a:lnTo>
                        <a:cubicBezTo>
                          <a:pt x="18205" y="1299"/>
                          <a:pt x="17777" y="1727"/>
                          <a:pt x="17372" y="2132"/>
                        </a:cubicBezTo>
                        <a:cubicBezTo>
                          <a:pt x="15336" y="4168"/>
                          <a:pt x="12633" y="5287"/>
                          <a:pt x="9752" y="5287"/>
                        </a:cubicBezTo>
                        <a:cubicBezTo>
                          <a:pt x="6871" y="5287"/>
                          <a:pt x="4156" y="4168"/>
                          <a:pt x="2132" y="2132"/>
                        </a:cubicBezTo>
                        <a:lnTo>
                          <a:pt x="1" y="1"/>
                        </a:ln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66" name="Google Shape;266;p8"/>
                  <p:cNvSpPr/>
                  <p:nvPr/>
                </p:nvSpPr>
                <p:spPr>
                  <a:xfrm>
                    <a:off x="4714354" y="2919635"/>
                    <a:ext cx="302974" cy="303181"/>
                  </a:xfrm>
                  <a:custGeom>
                    <a:avLst/>
                    <a:gdLst/>
                    <a:ahLst/>
                    <a:cxnLst/>
                    <a:rect l="l" t="t" r="r" b="b"/>
                    <a:pathLst>
                      <a:path w="17551" h="17563" extrusionOk="0">
                        <a:moveTo>
                          <a:pt x="1" y="1"/>
                        </a:moveTo>
                        <a:lnTo>
                          <a:pt x="1" y="17562"/>
                        </a:lnTo>
                        <a:lnTo>
                          <a:pt x="17550" y="1"/>
                        </a:ln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grpSp>
              <p:nvGrpSpPr>
                <p:cNvPr id="267" name="Google Shape;267;p8"/>
                <p:cNvGrpSpPr/>
                <p:nvPr/>
              </p:nvGrpSpPr>
              <p:grpSpPr>
                <a:xfrm>
                  <a:off x="4714354" y="2285940"/>
                  <a:ext cx="375747" cy="636160"/>
                  <a:chOff x="4714354" y="2285940"/>
                  <a:chExt cx="375747" cy="636160"/>
                </a:xfrm>
              </p:grpSpPr>
              <p:sp>
                <p:nvSpPr>
                  <p:cNvPr id="268" name="Google Shape;268;p8"/>
                  <p:cNvSpPr/>
                  <p:nvPr/>
                </p:nvSpPr>
                <p:spPr>
                  <a:xfrm>
                    <a:off x="4908793" y="2585619"/>
                    <a:ext cx="181308" cy="336481"/>
                  </a:xfrm>
                  <a:custGeom>
                    <a:avLst/>
                    <a:gdLst/>
                    <a:ahLst/>
                    <a:cxnLst/>
                    <a:rect l="l" t="t" r="r" b="b"/>
                    <a:pathLst>
                      <a:path w="10503" h="19492" extrusionOk="0">
                        <a:moveTo>
                          <a:pt x="13" y="1"/>
                        </a:moveTo>
                        <a:lnTo>
                          <a:pt x="2132" y="2144"/>
                        </a:lnTo>
                        <a:cubicBezTo>
                          <a:pt x="6347" y="6347"/>
                          <a:pt x="6347" y="13169"/>
                          <a:pt x="2132" y="17372"/>
                        </a:cubicBezTo>
                        <a:lnTo>
                          <a:pt x="1" y="19491"/>
                        </a:lnTo>
                        <a:lnTo>
                          <a:pt x="6156" y="19491"/>
                        </a:lnTo>
                        <a:lnTo>
                          <a:pt x="6156" y="19456"/>
                        </a:lnTo>
                        <a:lnTo>
                          <a:pt x="6650" y="18904"/>
                        </a:lnTo>
                        <a:lnTo>
                          <a:pt x="6650" y="18904"/>
                        </a:lnTo>
                        <a:lnTo>
                          <a:pt x="6692" y="18968"/>
                        </a:lnTo>
                        <a:cubicBezTo>
                          <a:pt x="9157" y="16515"/>
                          <a:pt x="10502" y="13264"/>
                          <a:pt x="10502" y="9776"/>
                        </a:cubicBezTo>
                        <a:cubicBezTo>
                          <a:pt x="10502" y="6299"/>
                          <a:pt x="9145" y="3013"/>
                          <a:pt x="6692" y="549"/>
                        </a:cubicBezTo>
                        <a:lnTo>
                          <a:pt x="6144" y="1"/>
                        </a:ln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69" name="Google Shape;269;p8"/>
                  <p:cNvSpPr/>
                  <p:nvPr/>
                </p:nvSpPr>
                <p:spPr>
                  <a:xfrm>
                    <a:off x="4714354" y="2285940"/>
                    <a:ext cx="303181" cy="302146"/>
                  </a:xfrm>
                  <a:custGeom>
                    <a:avLst/>
                    <a:gdLst/>
                    <a:ahLst/>
                    <a:cxnLst/>
                    <a:rect l="l" t="t" r="r" b="b"/>
                    <a:pathLst>
                      <a:path w="17563" h="17503" extrusionOk="0">
                        <a:moveTo>
                          <a:pt x="1" y="1"/>
                        </a:moveTo>
                        <a:lnTo>
                          <a:pt x="1" y="17503"/>
                        </a:lnTo>
                        <a:lnTo>
                          <a:pt x="17562" y="17503"/>
                        </a:lnTo>
                        <a:lnTo>
                          <a:pt x="17146" y="17098"/>
                        </a:lnTo>
                        <a:cubicBezTo>
                          <a:pt x="12240" y="12193"/>
                          <a:pt x="4954" y="4930"/>
                          <a:pt x="143" y="120"/>
                        </a:cubicBezTo>
                        <a:lnTo>
                          <a:pt x="1" y="1"/>
                        </a:ln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grpSp>
              <p:nvGrpSpPr>
                <p:cNvPr id="270" name="Google Shape;270;p8"/>
                <p:cNvGrpSpPr/>
                <p:nvPr/>
              </p:nvGrpSpPr>
              <p:grpSpPr>
                <a:xfrm>
                  <a:off x="3985903" y="2585619"/>
                  <a:ext cx="397112" cy="637197"/>
                  <a:chOff x="3985903" y="2585619"/>
                  <a:chExt cx="397112" cy="637197"/>
                </a:xfrm>
              </p:grpSpPr>
              <p:sp>
                <p:nvSpPr>
                  <p:cNvPr id="271" name="Google Shape;271;p8"/>
                  <p:cNvSpPr/>
                  <p:nvPr/>
                </p:nvSpPr>
                <p:spPr>
                  <a:xfrm>
                    <a:off x="3985903" y="2585619"/>
                    <a:ext cx="203093" cy="336481"/>
                  </a:xfrm>
                  <a:custGeom>
                    <a:avLst/>
                    <a:gdLst/>
                    <a:ahLst/>
                    <a:cxnLst/>
                    <a:rect l="l" t="t" r="r" b="b"/>
                    <a:pathLst>
                      <a:path w="11765" h="19492" extrusionOk="0">
                        <a:moveTo>
                          <a:pt x="5621" y="1"/>
                        </a:moveTo>
                        <a:lnTo>
                          <a:pt x="5085" y="549"/>
                        </a:lnTo>
                        <a:cubicBezTo>
                          <a:pt x="1" y="5633"/>
                          <a:pt x="1" y="13884"/>
                          <a:pt x="5085" y="18968"/>
                        </a:cubicBezTo>
                        <a:lnTo>
                          <a:pt x="5621" y="19491"/>
                        </a:lnTo>
                        <a:lnTo>
                          <a:pt x="11764" y="19491"/>
                        </a:lnTo>
                        <a:lnTo>
                          <a:pt x="9633" y="17384"/>
                        </a:lnTo>
                        <a:cubicBezTo>
                          <a:pt x="7597" y="15348"/>
                          <a:pt x="6478" y="12657"/>
                          <a:pt x="6478" y="9776"/>
                        </a:cubicBezTo>
                        <a:cubicBezTo>
                          <a:pt x="6478" y="6895"/>
                          <a:pt x="7597" y="4168"/>
                          <a:pt x="9633" y="2144"/>
                        </a:cubicBezTo>
                        <a:lnTo>
                          <a:pt x="11764" y="1"/>
                        </a:lnTo>
                        <a:close/>
                      </a:path>
                    </a:pathLst>
                  </a:custGeom>
                  <a:solidFill>
                    <a:srgbClr val="4949E7"/>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72" name="Google Shape;272;p8"/>
                  <p:cNvSpPr/>
                  <p:nvPr/>
                </p:nvSpPr>
                <p:spPr>
                  <a:xfrm>
                    <a:off x="4080455" y="2919635"/>
                    <a:ext cx="302560" cy="303181"/>
                  </a:xfrm>
                  <a:custGeom>
                    <a:avLst/>
                    <a:gdLst/>
                    <a:ahLst/>
                    <a:cxnLst/>
                    <a:rect l="l" t="t" r="r" b="b"/>
                    <a:pathLst>
                      <a:path w="17527" h="17563" extrusionOk="0">
                        <a:moveTo>
                          <a:pt x="1" y="1"/>
                        </a:moveTo>
                        <a:lnTo>
                          <a:pt x="120" y="143"/>
                        </a:lnTo>
                        <a:cubicBezTo>
                          <a:pt x="5025" y="5049"/>
                          <a:pt x="12502" y="12526"/>
                          <a:pt x="17396" y="17431"/>
                        </a:cubicBezTo>
                        <a:lnTo>
                          <a:pt x="17527" y="17562"/>
                        </a:lnTo>
                        <a:lnTo>
                          <a:pt x="17527" y="1"/>
                        </a:lnTo>
                        <a:close/>
                      </a:path>
                    </a:pathLst>
                  </a:custGeom>
                  <a:solidFill>
                    <a:srgbClr val="4949E7"/>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grpSp>
              <p:nvGrpSpPr>
                <p:cNvPr id="273" name="Google Shape;273;p8"/>
                <p:cNvGrpSpPr/>
                <p:nvPr/>
              </p:nvGrpSpPr>
              <p:grpSpPr>
                <a:xfrm>
                  <a:off x="4080455" y="2213381"/>
                  <a:ext cx="636573" cy="374705"/>
                  <a:chOff x="4080455" y="2213381"/>
                  <a:chExt cx="636573" cy="374705"/>
                </a:xfrm>
              </p:grpSpPr>
              <p:sp>
                <p:nvSpPr>
                  <p:cNvPr id="274" name="Google Shape;274;p8"/>
                  <p:cNvSpPr/>
                  <p:nvPr/>
                </p:nvSpPr>
                <p:spPr>
                  <a:xfrm>
                    <a:off x="4380340" y="2213381"/>
                    <a:ext cx="336688" cy="181101"/>
                  </a:xfrm>
                  <a:custGeom>
                    <a:avLst/>
                    <a:gdLst/>
                    <a:ahLst/>
                    <a:cxnLst/>
                    <a:rect l="l" t="t" r="r" b="b"/>
                    <a:pathLst>
                      <a:path w="19504" h="10491" extrusionOk="0">
                        <a:moveTo>
                          <a:pt x="9764" y="1"/>
                        </a:moveTo>
                        <a:cubicBezTo>
                          <a:pt x="6287" y="1"/>
                          <a:pt x="3013" y="1358"/>
                          <a:pt x="549" y="3811"/>
                        </a:cubicBezTo>
                        <a:lnTo>
                          <a:pt x="1" y="4358"/>
                        </a:lnTo>
                        <a:lnTo>
                          <a:pt x="1" y="10490"/>
                        </a:lnTo>
                        <a:lnTo>
                          <a:pt x="2144" y="8359"/>
                        </a:lnTo>
                        <a:cubicBezTo>
                          <a:pt x="4180" y="6323"/>
                          <a:pt x="6883" y="5204"/>
                          <a:pt x="9764" y="5204"/>
                        </a:cubicBezTo>
                        <a:cubicBezTo>
                          <a:pt x="12645" y="5204"/>
                          <a:pt x="15348" y="6323"/>
                          <a:pt x="17384" y="8359"/>
                        </a:cubicBezTo>
                        <a:lnTo>
                          <a:pt x="19503" y="10490"/>
                        </a:lnTo>
                        <a:lnTo>
                          <a:pt x="19503" y="4442"/>
                        </a:lnTo>
                        <a:lnTo>
                          <a:pt x="19444" y="4442"/>
                        </a:lnTo>
                        <a:lnTo>
                          <a:pt x="18932" y="3894"/>
                        </a:lnTo>
                        <a:lnTo>
                          <a:pt x="18979" y="3823"/>
                        </a:lnTo>
                        <a:cubicBezTo>
                          <a:pt x="16527" y="1370"/>
                          <a:pt x="13253" y="1"/>
                          <a:pt x="9764" y="1"/>
                        </a:cubicBez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75" name="Google Shape;275;p8"/>
                  <p:cNvSpPr/>
                  <p:nvPr/>
                </p:nvSpPr>
                <p:spPr>
                  <a:xfrm>
                    <a:off x="4080455" y="2285940"/>
                    <a:ext cx="302560" cy="302146"/>
                  </a:xfrm>
                  <a:custGeom>
                    <a:avLst/>
                    <a:gdLst/>
                    <a:ahLst/>
                    <a:cxnLst/>
                    <a:rect l="l" t="t" r="r" b="b"/>
                    <a:pathLst>
                      <a:path w="17527" h="17503" extrusionOk="0">
                        <a:moveTo>
                          <a:pt x="17527" y="1"/>
                        </a:moveTo>
                        <a:lnTo>
                          <a:pt x="1" y="17503"/>
                        </a:lnTo>
                        <a:lnTo>
                          <a:pt x="17527" y="17503"/>
                        </a:lnTo>
                        <a:lnTo>
                          <a:pt x="17527" y="1"/>
                        </a:ln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grpSp>
          <p:grpSp>
            <p:nvGrpSpPr>
              <p:cNvPr id="276" name="Google Shape;276;p8"/>
              <p:cNvGrpSpPr/>
              <p:nvPr/>
            </p:nvGrpSpPr>
            <p:grpSpPr>
              <a:xfrm>
                <a:off x="5909378" y="3494930"/>
                <a:ext cx="311836" cy="355292"/>
                <a:chOff x="4645650" y="3962900"/>
                <a:chExt cx="259950" cy="296175"/>
              </a:xfrm>
            </p:grpSpPr>
            <p:sp>
              <p:nvSpPr>
                <p:cNvPr id="277" name="Google Shape;277;p8"/>
                <p:cNvSpPr/>
                <p:nvPr/>
              </p:nvSpPr>
              <p:spPr>
                <a:xfrm>
                  <a:off x="4853600" y="4155100"/>
                  <a:ext cx="52000" cy="103975"/>
                </a:xfrm>
                <a:custGeom>
                  <a:avLst/>
                  <a:gdLst/>
                  <a:ahLst/>
                  <a:cxnLst/>
                  <a:rect l="l" t="t" r="r" b="b"/>
                  <a:pathLst>
                    <a:path w="2080" h="4159" extrusionOk="0">
                      <a:moveTo>
                        <a:pt x="0" y="0"/>
                      </a:moveTo>
                      <a:lnTo>
                        <a:pt x="0" y="4159"/>
                      </a:lnTo>
                      <a:lnTo>
                        <a:pt x="1733" y="4159"/>
                      </a:lnTo>
                      <a:cubicBezTo>
                        <a:pt x="1922" y="4159"/>
                        <a:pt x="2079" y="4001"/>
                        <a:pt x="2079" y="3812"/>
                      </a:cubicBezTo>
                      <a:lnTo>
                        <a:pt x="2079" y="1733"/>
                      </a:lnTo>
                      <a:cubicBezTo>
                        <a:pt x="2079" y="788"/>
                        <a:pt x="1292" y="0"/>
                        <a:pt x="347" y="0"/>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78" name="Google Shape;278;p8"/>
                <p:cNvSpPr/>
                <p:nvPr/>
              </p:nvSpPr>
              <p:spPr>
                <a:xfrm>
                  <a:off x="4714975" y="4155100"/>
                  <a:ext cx="121300" cy="50625"/>
                </a:xfrm>
                <a:custGeom>
                  <a:avLst/>
                  <a:gdLst/>
                  <a:ahLst/>
                  <a:cxnLst/>
                  <a:rect l="l" t="t" r="r" b="b"/>
                  <a:pathLst>
                    <a:path w="4852" h="2025" extrusionOk="0">
                      <a:moveTo>
                        <a:pt x="0" y="0"/>
                      </a:moveTo>
                      <a:lnTo>
                        <a:pt x="0" y="1481"/>
                      </a:lnTo>
                      <a:cubicBezTo>
                        <a:pt x="772" y="1843"/>
                        <a:pt x="1599" y="2024"/>
                        <a:pt x="2426" y="2024"/>
                      </a:cubicBezTo>
                      <a:cubicBezTo>
                        <a:pt x="3253" y="2024"/>
                        <a:pt x="4080" y="1843"/>
                        <a:pt x="4852" y="1481"/>
                      </a:cubicBezTo>
                      <a:lnTo>
                        <a:pt x="4852" y="0"/>
                      </a:lnTo>
                      <a:lnTo>
                        <a:pt x="4789" y="0"/>
                      </a:lnTo>
                      <a:cubicBezTo>
                        <a:pt x="4348" y="410"/>
                        <a:pt x="3781" y="693"/>
                        <a:pt x="3119" y="693"/>
                      </a:cubicBezTo>
                      <a:lnTo>
                        <a:pt x="1733" y="693"/>
                      </a:lnTo>
                      <a:cubicBezTo>
                        <a:pt x="1071" y="693"/>
                        <a:pt x="473" y="410"/>
                        <a:pt x="32" y="0"/>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79" name="Google Shape;279;p8"/>
                <p:cNvSpPr/>
                <p:nvPr/>
              </p:nvSpPr>
              <p:spPr>
                <a:xfrm>
                  <a:off x="4714975" y="4211025"/>
                  <a:ext cx="121300" cy="48050"/>
                </a:xfrm>
                <a:custGeom>
                  <a:avLst/>
                  <a:gdLst/>
                  <a:ahLst/>
                  <a:cxnLst/>
                  <a:rect l="l" t="t" r="r" b="b"/>
                  <a:pathLst>
                    <a:path w="4852" h="1922" extrusionOk="0">
                      <a:moveTo>
                        <a:pt x="0" y="0"/>
                      </a:moveTo>
                      <a:lnTo>
                        <a:pt x="0" y="1922"/>
                      </a:lnTo>
                      <a:lnTo>
                        <a:pt x="4852" y="1922"/>
                      </a:lnTo>
                      <a:lnTo>
                        <a:pt x="4852" y="0"/>
                      </a:lnTo>
                      <a:cubicBezTo>
                        <a:pt x="4080" y="315"/>
                        <a:pt x="3253" y="473"/>
                        <a:pt x="2426" y="473"/>
                      </a:cubicBezTo>
                      <a:cubicBezTo>
                        <a:pt x="1599" y="473"/>
                        <a:pt x="772" y="315"/>
                        <a:pt x="0" y="0"/>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80" name="Google Shape;280;p8"/>
                <p:cNvSpPr/>
                <p:nvPr/>
              </p:nvSpPr>
              <p:spPr>
                <a:xfrm>
                  <a:off x="4645650" y="4154300"/>
                  <a:ext cx="52025" cy="104775"/>
                </a:xfrm>
                <a:custGeom>
                  <a:avLst/>
                  <a:gdLst/>
                  <a:ahLst/>
                  <a:cxnLst/>
                  <a:rect l="l" t="t" r="r" b="b"/>
                  <a:pathLst>
                    <a:path w="2081" h="4191" extrusionOk="0">
                      <a:moveTo>
                        <a:pt x="1734" y="1"/>
                      </a:moveTo>
                      <a:cubicBezTo>
                        <a:pt x="757" y="32"/>
                        <a:pt x="1" y="757"/>
                        <a:pt x="1" y="1765"/>
                      </a:cubicBezTo>
                      <a:lnTo>
                        <a:pt x="1" y="3844"/>
                      </a:lnTo>
                      <a:cubicBezTo>
                        <a:pt x="1" y="4033"/>
                        <a:pt x="158" y="4191"/>
                        <a:pt x="379" y="4191"/>
                      </a:cubicBezTo>
                      <a:lnTo>
                        <a:pt x="2080" y="4191"/>
                      </a:lnTo>
                      <a:lnTo>
                        <a:pt x="2080" y="1"/>
                      </a:ln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81" name="Google Shape;281;p8"/>
                <p:cNvSpPr/>
                <p:nvPr/>
              </p:nvSpPr>
              <p:spPr>
                <a:xfrm>
                  <a:off x="4722850" y="4049550"/>
                  <a:ext cx="103975" cy="105575"/>
                </a:xfrm>
                <a:custGeom>
                  <a:avLst/>
                  <a:gdLst/>
                  <a:ahLst/>
                  <a:cxnLst/>
                  <a:rect l="l" t="t" r="r" b="b"/>
                  <a:pathLst>
                    <a:path w="4159" h="4223" extrusionOk="0">
                      <a:moveTo>
                        <a:pt x="2080" y="1"/>
                      </a:moveTo>
                      <a:cubicBezTo>
                        <a:pt x="1765" y="442"/>
                        <a:pt x="1260" y="694"/>
                        <a:pt x="693" y="694"/>
                      </a:cubicBezTo>
                      <a:lnTo>
                        <a:pt x="0" y="694"/>
                      </a:lnTo>
                      <a:lnTo>
                        <a:pt x="0" y="3498"/>
                      </a:lnTo>
                      <a:cubicBezTo>
                        <a:pt x="347" y="3939"/>
                        <a:pt x="851" y="4222"/>
                        <a:pt x="1418" y="4222"/>
                      </a:cubicBezTo>
                      <a:lnTo>
                        <a:pt x="2804" y="4222"/>
                      </a:lnTo>
                      <a:cubicBezTo>
                        <a:pt x="3340" y="4222"/>
                        <a:pt x="3844" y="3939"/>
                        <a:pt x="4159" y="3498"/>
                      </a:cubicBezTo>
                      <a:lnTo>
                        <a:pt x="4159" y="694"/>
                      </a:lnTo>
                      <a:lnTo>
                        <a:pt x="3466" y="694"/>
                      </a:lnTo>
                      <a:cubicBezTo>
                        <a:pt x="2899" y="694"/>
                        <a:pt x="2395" y="442"/>
                        <a:pt x="2080" y="1"/>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82" name="Google Shape;282;p8"/>
                <p:cNvSpPr/>
                <p:nvPr/>
              </p:nvSpPr>
              <p:spPr>
                <a:xfrm>
                  <a:off x="4678725" y="3962900"/>
                  <a:ext cx="190650" cy="174100"/>
                </a:xfrm>
                <a:custGeom>
                  <a:avLst/>
                  <a:gdLst/>
                  <a:ahLst/>
                  <a:cxnLst/>
                  <a:rect l="l" t="t" r="r" b="b"/>
                  <a:pathLst>
                    <a:path w="7626" h="6964" extrusionOk="0">
                      <a:moveTo>
                        <a:pt x="3813" y="1"/>
                      </a:moveTo>
                      <a:cubicBezTo>
                        <a:pt x="1734" y="1"/>
                        <a:pt x="1" y="1702"/>
                        <a:pt x="1" y="3813"/>
                      </a:cubicBezTo>
                      <a:lnTo>
                        <a:pt x="1" y="5955"/>
                      </a:lnTo>
                      <a:lnTo>
                        <a:pt x="64" y="5955"/>
                      </a:lnTo>
                      <a:cubicBezTo>
                        <a:pt x="64" y="6522"/>
                        <a:pt x="537" y="6964"/>
                        <a:pt x="1104" y="6964"/>
                      </a:cubicBezTo>
                      <a:lnTo>
                        <a:pt x="1104" y="3813"/>
                      </a:lnTo>
                      <a:cubicBezTo>
                        <a:pt x="1104" y="3624"/>
                        <a:pt x="1261" y="3467"/>
                        <a:pt x="1450" y="3467"/>
                      </a:cubicBezTo>
                      <a:lnTo>
                        <a:pt x="2458" y="3467"/>
                      </a:lnTo>
                      <a:cubicBezTo>
                        <a:pt x="3057" y="3467"/>
                        <a:pt x="3498" y="2994"/>
                        <a:pt x="3498" y="2427"/>
                      </a:cubicBezTo>
                      <a:lnTo>
                        <a:pt x="3498" y="1734"/>
                      </a:lnTo>
                      <a:cubicBezTo>
                        <a:pt x="3498" y="1545"/>
                        <a:pt x="3656" y="1387"/>
                        <a:pt x="3845" y="1387"/>
                      </a:cubicBezTo>
                      <a:cubicBezTo>
                        <a:pt x="4034" y="1387"/>
                        <a:pt x="4191" y="1545"/>
                        <a:pt x="4191" y="1734"/>
                      </a:cubicBezTo>
                      <a:lnTo>
                        <a:pt x="4191" y="2427"/>
                      </a:lnTo>
                      <a:cubicBezTo>
                        <a:pt x="4191" y="3025"/>
                        <a:pt x="4664" y="3467"/>
                        <a:pt x="5231" y="3467"/>
                      </a:cubicBezTo>
                      <a:lnTo>
                        <a:pt x="6239" y="3467"/>
                      </a:lnTo>
                      <a:cubicBezTo>
                        <a:pt x="6459" y="3467"/>
                        <a:pt x="6617" y="3624"/>
                        <a:pt x="6617" y="3813"/>
                      </a:cubicBezTo>
                      <a:lnTo>
                        <a:pt x="6617" y="6964"/>
                      </a:lnTo>
                      <a:cubicBezTo>
                        <a:pt x="7184" y="6964"/>
                        <a:pt x="7625" y="6491"/>
                        <a:pt x="7625" y="5955"/>
                      </a:cubicBezTo>
                      <a:lnTo>
                        <a:pt x="7625" y="3813"/>
                      </a:lnTo>
                      <a:cubicBezTo>
                        <a:pt x="7625" y="1734"/>
                        <a:pt x="5924" y="1"/>
                        <a:pt x="3813" y="1"/>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grpSp>
        <p:grpSp>
          <p:nvGrpSpPr>
            <p:cNvPr id="283" name="Google Shape;283;p8"/>
            <p:cNvGrpSpPr/>
            <p:nvPr/>
          </p:nvGrpSpPr>
          <p:grpSpPr>
            <a:xfrm>
              <a:off x="5746162" y="3855107"/>
              <a:ext cx="462347" cy="245835"/>
              <a:chOff x="3891558" y="2180494"/>
              <a:chExt cx="346769" cy="184381"/>
            </a:xfrm>
          </p:grpSpPr>
          <p:sp>
            <p:nvSpPr>
              <p:cNvPr id="284" name="Google Shape;284;p8"/>
              <p:cNvSpPr/>
              <p:nvPr/>
            </p:nvSpPr>
            <p:spPr>
              <a:xfrm>
                <a:off x="3949943" y="2180494"/>
                <a:ext cx="230006" cy="184381"/>
              </a:xfrm>
              <a:custGeom>
                <a:avLst/>
                <a:gdLst/>
                <a:ahLst/>
                <a:cxnLst/>
                <a:rect l="l" t="t" r="r" b="b"/>
                <a:pathLst>
                  <a:path w="13324" h="10681" extrusionOk="0">
                    <a:moveTo>
                      <a:pt x="1369" y="1"/>
                    </a:moveTo>
                    <a:cubicBezTo>
                      <a:pt x="619" y="1"/>
                      <a:pt x="0" y="620"/>
                      <a:pt x="0" y="1370"/>
                    </a:cubicBezTo>
                    <a:lnTo>
                      <a:pt x="0" y="9311"/>
                    </a:lnTo>
                    <a:cubicBezTo>
                      <a:pt x="0" y="10073"/>
                      <a:pt x="619" y="10681"/>
                      <a:pt x="1369" y="10681"/>
                    </a:cubicBezTo>
                    <a:lnTo>
                      <a:pt x="3453" y="10681"/>
                    </a:lnTo>
                    <a:lnTo>
                      <a:pt x="3453" y="5906"/>
                    </a:lnTo>
                    <a:lnTo>
                      <a:pt x="9870" y="5906"/>
                    </a:lnTo>
                    <a:lnTo>
                      <a:pt x="9870" y="10681"/>
                    </a:lnTo>
                    <a:lnTo>
                      <a:pt x="11954" y="10681"/>
                    </a:lnTo>
                    <a:cubicBezTo>
                      <a:pt x="12704" y="10681"/>
                      <a:pt x="13323" y="10073"/>
                      <a:pt x="13323" y="9311"/>
                    </a:cubicBezTo>
                    <a:lnTo>
                      <a:pt x="13323" y="1370"/>
                    </a:lnTo>
                    <a:cubicBezTo>
                      <a:pt x="13323" y="620"/>
                      <a:pt x="12704" y="1"/>
                      <a:pt x="11954" y="1"/>
                    </a:cubicBezTo>
                    <a:lnTo>
                      <a:pt x="9870" y="1"/>
                    </a:lnTo>
                    <a:lnTo>
                      <a:pt x="9870" y="3966"/>
                    </a:lnTo>
                    <a:lnTo>
                      <a:pt x="3453" y="3966"/>
                    </a:lnTo>
                    <a:lnTo>
                      <a:pt x="3453" y="1"/>
                    </a:ln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85" name="Google Shape;285;p8"/>
              <p:cNvSpPr/>
              <p:nvPr/>
            </p:nvSpPr>
            <p:spPr>
              <a:xfrm>
                <a:off x="4187334" y="2198379"/>
                <a:ext cx="50993" cy="148820"/>
              </a:xfrm>
              <a:custGeom>
                <a:avLst/>
                <a:gdLst/>
                <a:ahLst/>
                <a:cxnLst/>
                <a:rect l="l" t="t" r="r" b="b"/>
                <a:pathLst>
                  <a:path w="2954" h="8621" extrusionOk="0">
                    <a:moveTo>
                      <a:pt x="1" y="1"/>
                    </a:moveTo>
                    <a:lnTo>
                      <a:pt x="1" y="8621"/>
                    </a:lnTo>
                    <a:lnTo>
                      <a:pt x="1108" y="8621"/>
                    </a:lnTo>
                    <a:cubicBezTo>
                      <a:pt x="1692" y="8621"/>
                      <a:pt x="2156" y="8144"/>
                      <a:pt x="2156" y="7573"/>
                    </a:cubicBezTo>
                    <a:lnTo>
                      <a:pt x="2156" y="5537"/>
                    </a:lnTo>
                    <a:lnTo>
                      <a:pt x="2454" y="5537"/>
                    </a:lnTo>
                    <a:cubicBezTo>
                      <a:pt x="2727" y="5537"/>
                      <a:pt x="2954" y="5311"/>
                      <a:pt x="2954" y="5037"/>
                    </a:cubicBezTo>
                    <a:lnTo>
                      <a:pt x="2954" y="3584"/>
                    </a:lnTo>
                    <a:cubicBezTo>
                      <a:pt x="2954" y="3299"/>
                      <a:pt x="2727" y="3084"/>
                      <a:pt x="2454" y="3084"/>
                    </a:cubicBezTo>
                    <a:lnTo>
                      <a:pt x="2156" y="3084"/>
                    </a:lnTo>
                    <a:lnTo>
                      <a:pt x="2156" y="1036"/>
                    </a:lnTo>
                    <a:cubicBezTo>
                      <a:pt x="2156" y="465"/>
                      <a:pt x="1692" y="1"/>
                      <a:pt x="1108" y="1"/>
                    </a:cubicBez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86" name="Google Shape;286;p8"/>
              <p:cNvSpPr/>
              <p:nvPr/>
            </p:nvSpPr>
            <p:spPr>
              <a:xfrm>
                <a:off x="3891558" y="2198379"/>
                <a:ext cx="50993" cy="148820"/>
              </a:xfrm>
              <a:custGeom>
                <a:avLst/>
                <a:gdLst/>
                <a:ahLst/>
                <a:cxnLst/>
                <a:rect l="l" t="t" r="r" b="b"/>
                <a:pathLst>
                  <a:path w="2954" h="8621" extrusionOk="0">
                    <a:moveTo>
                      <a:pt x="1846" y="1"/>
                    </a:moveTo>
                    <a:cubicBezTo>
                      <a:pt x="1263" y="1"/>
                      <a:pt x="799" y="465"/>
                      <a:pt x="799" y="1036"/>
                    </a:cubicBezTo>
                    <a:lnTo>
                      <a:pt x="799" y="3084"/>
                    </a:lnTo>
                    <a:lnTo>
                      <a:pt x="501" y="3084"/>
                    </a:lnTo>
                    <a:cubicBezTo>
                      <a:pt x="215" y="3084"/>
                      <a:pt x="1" y="3299"/>
                      <a:pt x="1" y="3584"/>
                    </a:cubicBezTo>
                    <a:lnTo>
                      <a:pt x="1" y="5037"/>
                    </a:lnTo>
                    <a:cubicBezTo>
                      <a:pt x="1" y="5311"/>
                      <a:pt x="215" y="5537"/>
                      <a:pt x="501" y="5537"/>
                    </a:cubicBezTo>
                    <a:lnTo>
                      <a:pt x="799" y="5537"/>
                    </a:lnTo>
                    <a:lnTo>
                      <a:pt x="799" y="7573"/>
                    </a:lnTo>
                    <a:cubicBezTo>
                      <a:pt x="799" y="8144"/>
                      <a:pt x="1263" y="8621"/>
                      <a:pt x="1846" y="8621"/>
                    </a:cubicBezTo>
                    <a:lnTo>
                      <a:pt x="2954" y="8621"/>
                    </a:lnTo>
                    <a:lnTo>
                      <a:pt x="2954" y="1"/>
                    </a:ln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grpSp>
      <p:grpSp>
        <p:nvGrpSpPr>
          <p:cNvPr id="287" name="Google Shape;287;p8"/>
          <p:cNvGrpSpPr/>
          <p:nvPr/>
        </p:nvGrpSpPr>
        <p:grpSpPr>
          <a:xfrm>
            <a:off x="6917889" y="780540"/>
            <a:ext cx="5274114" cy="3117276"/>
            <a:chOff x="5188548" y="951545"/>
            <a:chExt cx="3955684" cy="1643699"/>
          </a:xfrm>
        </p:grpSpPr>
        <p:sp>
          <p:nvSpPr>
            <p:cNvPr id="288" name="Google Shape;288;p8"/>
            <p:cNvSpPr/>
            <p:nvPr/>
          </p:nvSpPr>
          <p:spPr>
            <a:xfrm>
              <a:off x="5188548" y="1644028"/>
              <a:ext cx="898599" cy="431632"/>
            </a:xfrm>
            <a:custGeom>
              <a:avLst/>
              <a:gdLst/>
              <a:ahLst/>
              <a:cxnLst/>
              <a:rect l="l" t="t" r="r" b="b"/>
              <a:pathLst>
                <a:path w="52055" h="25004" fill="none" extrusionOk="0">
                  <a:moveTo>
                    <a:pt x="0" y="25004"/>
                  </a:moveTo>
                  <a:lnTo>
                    <a:pt x="25003" y="1"/>
                  </a:lnTo>
                  <a:lnTo>
                    <a:pt x="52054" y="1"/>
                  </a:lnTo>
                </a:path>
              </a:pathLst>
            </a:custGeom>
            <a:noFill/>
            <a:ln w="11025" cap="flat" cmpd="sng">
              <a:solidFill>
                <a:schemeClr val="accent1"/>
              </a:solidFill>
              <a:prstDash val="solid"/>
              <a:miter lim="11906"/>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nvGrpSpPr>
            <p:cNvPr id="289" name="Google Shape;289;p8"/>
            <p:cNvGrpSpPr/>
            <p:nvPr/>
          </p:nvGrpSpPr>
          <p:grpSpPr>
            <a:xfrm>
              <a:off x="6229132" y="951545"/>
              <a:ext cx="2915100" cy="1643699"/>
              <a:chOff x="6229132" y="951545"/>
              <a:chExt cx="2915100" cy="1643699"/>
            </a:xfrm>
          </p:grpSpPr>
          <p:sp>
            <p:nvSpPr>
              <p:cNvPr id="290" name="Google Shape;290;p8"/>
              <p:cNvSpPr txBox="1"/>
              <p:nvPr/>
            </p:nvSpPr>
            <p:spPr>
              <a:xfrm>
                <a:off x="6229132" y="1381144"/>
                <a:ext cx="2915100" cy="1214100"/>
              </a:xfrm>
              <a:prstGeom prst="rect">
                <a:avLst/>
              </a:prstGeom>
              <a:noFill/>
              <a:ln>
                <a:noFill/>
              </a:ln>
            </p:spPr>
            <p:txBody>
              <a:bodyPr spcFirstLastPara="1" wrap="square" lIns="121900" tIns="121900" rIns="121900" bIns="121900" anchor="ctr" anchorCtr="0">
                <a:noAutofit/>
              </a:bodyPr>
              <a:lstStyle/>
              <a:p>
                <a:pPr marL="457200" lvl="0" indent="-304800" algn="just" rtl="0">
                  <a:spcBef>
                    <a:spcPts val="0"/>
                  </a:spcBef>
                  <a:spcAft>
                    <a:spcPts val="0"/>
                  </a:spcAft>
                  <a:buClr>
                    <a:schemeClr val="dk1"/>
                  </a:buClr>
                  <a:buSzPts val="1200"/>
                  <a:buChar char="●"/>
                </a:pPr>
                <a:r>
                  <a:rPr lang="en-US" sz="1200" b="1">
                    <a:solidFill>
                      <a:schemeClr val="dk1"/>
                    </a:solidFill>
                  </a:rPr>
                  <a:t>Technical Failures</a:t>
                </a:r>
                <a:r>
                  <a:rPr lang="en-US" sz="1200">
                    <a:solidFill>
                      <a:schemeClr val="dk1"/>
                    </a:solidFill>
                  </a:rPr>
                  <a:t>: Sensor or communication failures could lead to inaccurate helmet or fall detection, affecting performance and safety.</a:t>
                </a:r>
                <a:endParaRPr sz="1200">
                  <a:solidFill>
                    <a:schemeClr val="dk1"/>
                  </a:solidFill>
                </a:endParaRPr>
              </a:p>
              <a:p>
                <a:pPr marL="457200" lvl="0" indent="-304800" algn="just" rtl="0">
                  <a:spcBef>
                    <a:spcPts val="0"/>
                  </a:spcBef>
                  <a:spcAft>
                    <a:spcPts val="0"/>
                  </a:spcAft>
                  <a:buClr>
                    <a:schemeClr val="dk1"/>
                  </a:buClr>
                  <a:buSzPts val="1200"/>
                  <a:buChar char="●"/>
                </a:pPr>
                <a:r>
                  <a:rPr lang="en-US" sz="1200" b="1">
                    <a:solidFill>
                      <a:schemeClr val="dk1"/>
                    </a:solidFill>
                  </a:rPr>
                  <a:t>Durability</a:t>
                </a:r>
                <a:r>
                  <a:rPr lang="en-US" sz="1200">
                    <a:solidFill>
                      <a:schemeClr val="dk1"/>
                    </a:solidFill>
                  </a:rPr>
                  <a:t>: Electronic components must withstand environmental factors like moisture, temperature changes, and impacts, ensuring helmet safety.</a:t>
                </a:r>
                <a:endParaRPr sz="1200">
                  <a:solidFill>
                    <a:schemeClr val="dk1"/>
                  </a:solidFill>
                </a:endParaRPr>
              </a:p>
              <a:p>
                <a:pPr marL="457200" lvl="0" indent="-298450" algn="just" rtl="0">
                  <a:spcBef>
                    <a:spcPts val="0"/>
                  </a:spcBef>
                  <a:spcAft>
                    <a:spcPts val="0"/>
                  </a:spcAft>
                  <a:buClr>
                    <a:schemeClr val="dk1"/>
                  </a:buClr>
                  <a:buSzPts val="1100"/>
                  <a:buChar char="●"/>
                </a:pPr>
                <a:r>
                  <a:rPr lang="en-US" sz="1200" b="1">
                    <a:solidFill>
                      <a:schemeClr val="dk1"/>
                    </a:solidFill>
                  </a:rPr>
                  <a:t>Regulatory Compliance</a:t>
                </a:r>
                <a:r>
                  <a:rPr lang="en-US" sz="1200">
                    <a:solidFill>
                      <a:schemeClr val="dk1"/>
                    </a:solidFill>
                  </a:rPr>
                  <a:t>: Adapting to changing regulations requires ongoing updates, adding to costs and maintenance efforts</a:t>
                </a:r>
                <a:r>
                  <a:rPr lang="en-US" sz="1100">
                    <a:solidFill>
                      <a:schemeClr val="dk1"/>
                    </a:solidFill>
                  </a:rPr>
                  <a:t>.</a:t>
                </a:r>
                <a:endParaRPr sz="1100">
                  <a:solidFill>
                    <a:schemeClr val="dk1"/>
                  </a:solidFill>
                </a:endParaRPr>
              </a:p>
              <a:p>
                <a:pPr marL="0" marR="0" lvl="0" indent="0" algn="l" rtl="0">
                  <a:lnSpc>
                    <a:spcPct val="100000"/>
                  </a:lnSpc>
                  <a:spcBef>
                    <a:spcPts val="0"/>
                  </a:spcBef>
                  <a:spcAft>
                    <a:spcPts val="0"/>
                  </a:spcAft>
                  <a:buClr>
                    <a:srgbClr val="000000"/>
                  </a:buClr>
                  <a:buSzPts val="1600"/>
                  <a:buFont typeface="Arial" panose="020B0604020202020204"/>
                  <a:buNone/>
                </a:pPr>
                <a:endParaRPr sz="1100">
                  <a:solidFill>
                    <a:schemeClr val="dk1"/>
                  </a:solidFill>
                </a:endParaRPr>
              </a:p>
            </p:txBody>
          </p:sp>
          <p:sp>
            <p:nvSpPr>
              <p:cNvPr id="291" name="Google Shape;291;p8"/>
              <p:cNvSpPr txBox="1"/>
              <p:nvPr/>
            </p:nvSpPr>
            <p:spPr>
              <a:xfrm>
                <a:off x="6551742" y="951545"/>
                <a:ext cx="1884600" cy="4296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267"/>
                  <a:buFont typeface="Arial" panose="020B0604020202020204"/>
                  <a:buNone/>
                </a:pPr>
                <a:r>
                  <a:rPr lang="en-US" sz="2265" b="1" i="0" u="none" strike="noStrike" cap="none">
                    <a:solidFill>
                      <a:schemeClr val="accent1"/>
                    </a:solidFill>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rPr>
                  <a:t>Weaknesses</a:t>
                </a:r>
                <a:endParaRPr sz="2265" b="1" i="0" u="none" strike="noStrike" cap="none">
                  <a:solidFill>
                    <a:schemeClr val="accent1"/>
                  </a:solidFill>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endParaRPr>
              </a:p>
            </p:txBody>
          </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9"/>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lang="en-US"/>
          </a:p>
        </p:txBody>
      </p:sp>
      <p:sp>
        <p:nvSpPr>
          <p:cNvPr id="297" name="Google Shape;297;p9"/>
          <p:cNvSpPr txBox="1"/>
          <p:nvPr/>
        </p:nvSpPr>
        <p:spPr>
          <a:xfrm>
            <a:off x="267574" y="212425"/>
            <a:ext cx="10515600" cy="493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panose="020B0604020202020204"/>
              <a:buNone/>
            </a:pPr>
            <a:r>
              <a:rPr lang="en-US" sz="2400" b="1" i="0" u="none" strike="noStrike" cap="none">
                <a:solidFill>
                  <a:srgbClr val="000000"/>
                </a:solidFill>
                <a:latin typeface="Montserrat"/>
                <a:ea typeface="Montserrat"/>
                <a:cs typeface="Montserrat"/>
                <a:sym typeface="Montserrat"/>
              </a:rPr>
              <a:t>Analysis – 4W1H</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8" name="Google Shape;298;p9"/>
          <p:cNvSpPr txBox="1"/>
          <p:nvPr/>
        </p:nvSpPr>
        <p:spPr>
          <a:xfrm>
            <a:off x="150750" y="971825"/>
            <a:ext cx="11733900" cy="576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500" b="1" i="0" u="none" strike="noStrike" cap="none" dirty="0">
                <a:solidFill>
                  <a:srgbClr val="000000"/>
                </a:solidFill>
                <a:latin typeface="Calibri" panose="020F0502020204030204"/>
                <a:ea typeface="Calibri" panose="020F0502020204030204"/>
                <a:cs typeface="Calibri" panose="020F0502020204030204"/>
                <a:sym typeface="Calibri" panose="020F0502020204030204"/>
              </a:rPr>
              <a:t>Why:</a:t>
            </a:r>
            <a:r>
              <a:rPr lang="en-US" sz="1500" i="0" u="none" strike="noStrike" cap="none" dirty="0">
                <a:solidFill>
                  <a:srgbClr val="000000"/>
                </a:solidFill>
                <a:latin typeface="Calibri" panose="020F0502020204030204"/>
                <a:ea typeface="Calibri" panose="020F0502020204030204"/>
                <a:cs typeface="Calibri" panose="020F0502020204030204"/>
                <a:sym typeface="Calibri" panose="020F0502020204030204"/>
              </a:rPr>
              <a:t> </a:t>
            </a:r>
            <a:endParaRPr sz="1500" i="0" u="none" strike="noStrike" cap="none" dirty="0">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1400"/>
              <a:buFont typeface="Arial" panose="020B0604020202020204"/>
              <a:buNone/>
            </a:pPr>
            <a:r>
              <a:rPr lang="en-US" sz="1500" b="1" dirty="0">
                <a:solidFill>
                  <a:schemeClr val="dk1"/>
                </a:solidFill>
                <a:latin typeface="Calibri" panose="020F0502020204030204"/>
                <a:ea typeface="Calibri" panose="020F0502020204030204"/>
                <a:cs typeface="Calibri" panose="020F0502020204030204"/>
                <a:sym typeface="Calibri" panose="020F0502020204030204"/>
              </a:rPr>
              <a:t>Safety:</a:t>
            </a:r>
            <a:r>
              <a:rPr lang="en-US" sz="1500" dirty="0">
                <a:solidFill>
                  <a:schemeClr val="dk1"/>
                </a:solidFill>
                <a:latin typeface="Calibri" panose="020F0502020204030204"/>
                <a:ea typeface="Calibri" panose="020F0502020204030204"/>
                <a:cs typeface="Calibri" panose="020F0502020204030204"/>
                <a:sym typeface="Calibri" panose="020F0502020204030204"/>
              </a:rPr>
              <a:t> The project aims to </a:t>
            </a:r>
            <a:r>
              <a:rPr lang="en-US" sz="1500" b="1" dirty="0">
                <a:solidFill>
                  <a:schemeClr val="dk1"/>
                </a:solidFill>
                <a:latin typeface="Calibri" panose="020F0502020204030204"/>
                <a:ea typeface="Calibri" panose="020F0502020204030204"/>
                <a:cs typeface="Calibri" panose="020F0502020204030204"/>
                <a:sym typeface="Calibri" panose="020F0502020204030204"/>
              </a:rPr>
              <a:t>decrease death</a:t>
            </a:r>
            <a:r>
              <a:rPr lang="en-US" sz="1500" dirty="0">
                <a:solidFill>
                  <a:schemeClr val="dk1"/>
                </a:solidFill>
                <a:latin typeface="Calibri" panose="020F0502020204030204"/>
                <a:ea typeface="Calibri" panose="020F0502020204030204"/>
                <a:cs typeface="Calibri" panose="020F0502020204030204"/>
                <a:sym typeface="Calibri" panose="020F0502020204030204"/>
              </a:rPr>
              <a:t> rates and prevent injuries by ensuring riders wear helmets, which is crucial for safety.</a:t>
            </a:r>
            <a:endParaRPr sz="1500" dirty="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Clr>
                <a:schemeClr val="dk1"/>
              </a:buClr>
              <a:buSzPts val="1100"/>
              <a:buFont typeface="Arial" panose="020B0604020202020204"/>
              <a:buNone/>
            </a:pPr>
            <a:r>
              <a:rPr lang="en-US" sz="1500" b="1" dirty="0" err="1">
                <a:solidFill>
                  <a:schemeClr val="dk1"/>
                </a:solidFill>
                <a:latin typeface="Calibri" panose="020F0502020204030204"/>
                <a:ea typeface="Calibri" panose="020F0502020204030204"/>
                <a:cs typeface="Calibri" panose="020F0502020204030204"/>
                <a:sym typeface="Calibri" panose="020F0502020204030204"/>
              </a:rPr>
              <a:t>Innovation:</a:t>
            </a:r>
            <a:r>
              <a:rPr lang="en-US" sz="1500" dirty="0" err="1">
                <a:solidFill>
                  <a:schemeClr val="dk1"/>
                </a:solidFill>
                <a:latin typeface="Calibri" panose="020F0502020204030204"/>
                <a:ea typeface="Calibri" panose="020F0502020204030204"/>
                <a:cs typeface="Calibri" panose="020F0502020204030204"/>
                <a:sym typeface="Calibri" panose="020F0502020204030204"/>
              </a:rPr>
              <a:t>The</a:t>
            </a:r>
            <a:r>
              <a:rPr lang="en-US" sz="1500" dirty="0">
                <a:solidFill>
                  <a:schemeClr val="dk1"/>
                </a:solidFill>
                <a:latin typeface="Calibri" panose="020F0502020204030204"/>
                <a:ea typeface="Calibri" panose="020F0502020204030204"/>
                <a:cs typeface="Calibri" panose="020F0502020204030204"/>
                <a:sym typeface="Calibri" panose="020F0502020204030204"/>
              </a:rPr>
              <a:t> add-on can be easily attached to any existing helmet, making it cost-effective and easy for everyone to use. It also improves safety by sending emergency alerts and using smart technology by integrating IoT and automation,</a:t>
            </a:r>
            <a:endParaRPr sz="1500" dirty="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Clr>
                <a:schemeClr val="dk1"/>
              </a:buClr>
              <a:buSzPts val="1100"/>
              <a:buFont typeface="Arial" panose="020B0604020202020204"/>
              <a:buNone/>
            </a:pPr>
            <a:endParaRPr sz="1500" dirty="0">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Clr>
                <a:schemeClr val="dk1"/>
              </a:buClr>
              <a:buSzPts val="1100"/>
              <a:buFont typeface="Arial" panose="020B0604020202020204"/>
              <a:buNone/>
            </a:pPr>
            <a:r>
              <a:rPr lang="en-US" sz="1500" b="1" dirty="0">
                <a:solidFill>
                  <a:schemeClr val="dk1"/>
                </a:solidFill>
                <a:latin typeface="Calibri" panose="020F0502020204030204"/>
                <a:ea typeface="Calibri" panose="020F0502020204030204"/>
                <a:cs typeface="Calibri" panose="020F0502020204030204"/>
                <a:sym typeface="Calibri" panose="020F0502020204030204"/>
              </a:rPr>
              <a:t>Compliance:</a:t>
            </a:r>
            <a:r>
              <a:rPr lang="en-US" sz="1500" dirty="0">
                <a:solidFill>
                  <a:schemeClr val="dk1"/>
                </a:solidFill>
                <a:latin typeface="Calibri" panose="020F0502020204030204"/>
                <a:ea typeface="Calibri" panose="020F0502020204030204"/>
                <a:cs typeface="Calibri" panose="020F0502020204030204"/>
                <a:sym typeface="Calibri" panose="020F0502020204030204"/>
              </a:rPr>
              <a:t> It could potentially enforce helmet usage, aligning with road safety regulations.</a:t>
            </a:r>
            <a:endParaRPr sz="1500"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1400"/>
              <a:buFont typeface="Arial" panose="020B0604020202020204"/>
              <a:buNone/>
            </a:pPr>
            <a:endParaRPr sz="1500" i="0" u="none" strike="noStrike" cap="none" dirty="0">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None/>
            </a:pPr>
            <a:r>
              <a:rPr lang="en-US" sz="1500" b="1" i="0" u="none" strike="noStrike" cap="none" dirty="0" err="1">
                <a:solidFill>
                  <a:srgbClr val="000000"/>
                </a:solidFill>
                <a:latin typeface="Calibri" panose="020F0502020204030204"/>
                <a:ea typeface="Calibri" panose="020F0502020204030204"/>
                <a:cs typeface="Calibri" panose="020F0502020204030204"/>
                <a:sym typeface="Calibri" panose="020F0502020204030204"/>
              </a:rPr>
              <a:t>What</a:t>
            </a:r>
            <a:r>
              <a:rPr lang="en-US" sz="1500" b="1" dirty="0" err="1">
                <a:latin typeface="Calibri" panose="020F0502020204030204"/>
                <a:ea typeface="Calibri" panose="020F0502020204030204"/>
                <a:cs typeface="Calibri" panose="020F0502020204030204"/>
                <a:sym typeface="Calibri" panose="020F0502020204030204"/>
              </a:rPr>
              <a:t>:</a:t>
            </a:r>
            <a:r>
              <a:rPr lang="en-US" sz="1500" dirty="0" err="1">
                <a:solidFill>
                  <a:schemeClr val="dk1"/>
                </a:solidFill>
                <a:latin typeface="Calibri" panose="020F0502020204030204"/>
                <a:ea typeface="Calibri" panose="020F0502020204030204"/>
                <a:cs typeface="Calibri" panose="020F0502020204030204"/>
                <a:sym typeface="Calibri" panose="020F0502020204030204"/>
              </a:rPr>
              <a:t>The</a:t>
            </a:r>
            <a:r>
              <a:rPr lang="en-US" sz="1500" dirty="0">
                <a:solidFill>
                  <a:schemeClr val="dk1"/>
                </a:solidFill>
                <a:latin typeface="Calibri" panose="020F0502020204030204"/>
                <a:ea typeface="Calibri" panose="020F0502020204030204"/>
                <a:cs typeface="Calibri" panose="020F0502020204030204"/>
                <a:sym typeface="Calibri" panose="020F0502020204030204"/>
              </a:rPr>
              <a:t> project creates a </a:t>
            </a:r>
            <a:r>
              <a:rPr lang="en-US" sz="1500" b="1" dirty="0">
                <a:solidFill>
                  <a:schemeClr val="dk1"/>
                </a:solidFill>
                <a:latin typeface="Calibri" panose="020F0502020204030204"/>
                <a:ea typeface="Calibri" panose="020F0502020204030204"/>
                <a:cs typeface="Calibri" panose="020F0502020204030204"/>
                <a:sym typeface="Calibri" panose="020F0502020204030204"/>
              </a:rPr>
              <a:t>cost-effective add-on</a:t>
            </a:r>
            <a:r>
              <a:rPr lang="en-US" sz="1500" dirty="0">
                <a:solidFill>
                  <a:schemeClr val="dk1"/>
                </a:solidFill>
                <a:latin typeface="Calibri" panose="020F0502020204030204"/>
                <a:ea typeface="Calibri" panose="020F0502020204030204"/>
                <a:cs typeface="Calibri" panose="020F0502020204030204"/>
                <a:sym typeface="Calibri" panose="020F0502020204030204"/>
              </a:rPr>
              <a:t> that turns any helmet into a smart helmet using IoT technology. It ensures the bike starts only when the rider is wearing the helmet and includes a fall detection sensor to send alerts in case of an accident</a:t>
            </a:r>
            <a:r>
              <a:rPr lang="en-US" sz="1500" dirty="0">
                <a:solidFill>
                  <a:schemeClr val="dk1"/>
                </a:solidFill>
              </a:rPr>
              <a:t>.</a:t>
            </a:r>
            <a:endParaRPr sz="1500" dirty="0">
              <a:solidFill>
                <a:schemeClr val="dk1"/>
              </a:solidFill>
            </a:endParaRPr>
          </a:p>
          <a:p>
            <a:pPr marL="0" marR="0" lvl="0" indent="0" algn="l" rtl="0">
              <a:lnSpc>
                <a:spcPct val="100000"/>
              </a:lnSpc>
              <a:spcBef>
                <a:spcPts val="0"/>
              </a:spcBef>
              <a:spcAft>
                <a:spcPts val="0"/>
              </a:spcAft>
              <a:buNone/>
            </a:pPr>
            <a:endParaRPr sz="1500" dirty="0">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None/>
            </a:pPr>
            <a:endParaRPr sz="1500"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None/>
            </a:pPr>
            <a:r>
              <a:rPr lang="en-US" sz="1500" b="1" i="0" u="none" strike="noStrike" cap="none" dirty="0">
                <a:solidFill>
                  <a:srgbClr val="000000"/>
                </a:solidFill>
                <a:latin typeface="Calibri" panose="020F0502020204030204"/>
                <a:ea typeface="Calibri" panose="020F0502020204030204"/>
                <a:cs typeface="Calibri" panose="020F0502020204030204"/>
                <a:sym typeface="Calibri" panose="020F0502020204030204"/>
              </a:rPr>
              <a:t>Where:</a:t>
            </a:r>
            <a:r>
              <a:rPr lang="en-US" sz="1500" dirty="0">
                <a:latin typeface="Calibri" panose="020F0502020204030204"/>
                <a:ea typeface="Calibri" panose="020F0502020204030204"/>
                <a:cs typeface="Calibri" panose="020F0502020204030204"/>
                <a:sym typeface="Calibri" panose="020F0502020204030204"/>
              </a:rPr>
              <a:t> The Advanced Automated IoT Smart Helmet connects to a motorcycle’s ignition system, making sure the rider wears the helmet in different settings like city rides and long trips. It provides real-time safety checks, detects accidents, and is useful for fleet operators and bike rental services to improve rider safety and follow safety rules.</a:t>
            </a:r>
            <a:endParaRPr sz="1500" i="0" u="none" strike="noStrike" cap="none" dirty="0">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None/>
            </a:pPr>
            <a:endParaRPr sz="1500" i="0" u="none" strike="noStrike" cap="none" dirty="0">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None/>
            </a:pPr>
            <a:r>
              <a:rPr lang="en-US" sz="1500" b="1" i="0" u="none" strike="noStrike" cap="none" dirty="0">
                <a:solidFill>
                  <a:srgbClr val="000000"/>
                </a:solidFill>
                <a:latin typeface="Calibri" panose="020F0502020204030204"/>
                <a:ea typeface="Calibri" panose="020F0502020204030204"/>
                <a:cs typeface="Calibri" panose="020F0502020204030204"/>
                <a:sym typeface="Calibri" panose="020F0502020204030204"/>
              </a:rPr>
              <a:t>When: </a:t>
            </a:r>
            <a:r>
              <a:rPr lang="en-US" sz="1500" dirty="0">
                <a:solidFill>
                  <a:schemeClr val="dk1"/>
                </a:solidFill>
                <a:latin typeface="Calibri" panose="020F0502020204030204"/>
                <a:ea typeface="Calibri" panose="020F0502020204030204"/>
                <a:cs typeface="Calibri" panose="020F0502020204030204"/>
                <a:sym typeface="Calibri" panose="020F0502020204030204"/>
              </a:rPr>
              <a:t>. The smart helmet to be worn every time the rider uses the bike. The bike's engine will only start if the rider is wearing the helmet, ensuring that it is always worn for safety during rides.</a:t>
            </a:r>
            <a:endParaRPr sz="1500" i="0" u="none" strike="noStrike" cap="none" dirty="0">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None/>
            </a:pPr>
            <a:endParaRPr sz="1500" i="0" u="none" strike="noStrike" cap="none" dirty="0">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None/>
            </a:pPr>
            <a:r>
              <a:rPr lang="en-US" sz="1500" b="1" i="0" u="none" strike="noStrike" cap="none" dirty="0">
                <a:solidFill>
                  <a:srgbClr val="000000"/>
                </a:solidFill>
                <a:latin typeface="Calibri" panose="020F0502020204030204"/>
                <a:ea typeface="Calibri" panose="020F0502020204030204"/>
                <a:cs typeface="Calibri" panose="020F0502020204030204"/>
                <a:sym typeface="Calibri" panose="020F0502020204030204"/>
              </a:rPr>
              <a:t>How: </a:t>
            </a:r>
            <a:r>
              <a:rPr lang="en-US" sz="1500" dirty="0">
                <a:latin typeface="Calibri" panose="020F0502020204030204"/>
                <a:ea typeface="Calibri" panose="020F0502020204030204"/>
                <a:cs typeface="Calibri" panose="020F0502020204030204"/>
                <a:sym typeface="Calibri" panose="020F0502020204030204"/>
              </a:rPr>
              <a:t>We are developing a wireless add-on for existing helmets to make them smart. Using Arduinos and a microprocessor, it connects with the bike's ignition and includes a fall detection sensor to send alerts in case of an accident.</a:t>
            </a:r>
            <a:endParaRPr sz="1500" dirty="0">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None/>
            </a:pPr>
            <a:endParaRPr sz="1500" dirty="0">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None/>
            </a:pPr>
            <a:r>
              <a:rPr lang="en-US" sz="1500" b="1" i="0" u="none" strike="noStrike" cap="none" dirty="0">
                <a:solidFill>
                  <a:srgbClr val="000000"/>
                </a:solidFill>
                <a:latin typeface="Calibri" panose="020F0502020204030204"/>
                <a:ea typeface="Calibri" panose="020F0502020204030204"/>
                <a:cs typeface="Calibri" panose="020F0502020204030204"/>
                <a:sym typeface="Calibri" panose="020F0502020204030204"/>
              </a:rPr>
              <a:t>Refined Objective: </a:t>
            </a:r>
            <a:r>
              <a:rPr lang="en-US" sz="1500" dirty="0">
                <a:solidFill>
                  <a:schemeClr val="dk1"/>
                </a:solidFill>
                <a:latin typeface="Calibri" panose="020F0502020204030204"/>
                <a:ea typeface="Calibri" panose="020F0502020204030204"/>
                <a:cs typeface="Calibri" panose="020F0502020204030204"/>
                <a:sym typeface="Calibri" panose="020F0502020204030204"/>
              </a:rPr>
              <a:t>The objective of the </a:t>
            </a:r>
            <a:r>
              <a:rPr lang="en-US" sz="1500" b="1" dirty="0">
                <a:solidFill>
                  <a:schemeClr val="dk1"/>
                </a:solidFill>
                <a:latin typeface="Calibri" panose="020F0502020204030204"/>
                <a:ea typeface="Calibri" panose="020F0502020204030204"/>
                <a:cs typeface="Calibri" panose="020F0502020204030204"/>
                <a:sym typeface="Calibri" panose="020F0502020204030204"/>
              </a:rPr>
              <a:t>“Advanced Automated IoT Smart Helmet-Safeguard”</a:t>
            </a:r>
            <a:r>
              <a:rPr lang="en-US" sz="1500" dirty="0">
                <a:solidFill>
                  <a:schemeClr val="dk1"/>
                </a:solidFill>
                <a:latin typeface="Calibri" panose="020F0502020204030204"/>
                <a:ea typeface="Calibri" panose="020F0502020204030204"/>
                <a:cs typeface="Calibri" panose="020F0502020204030204"/>
                <a:sym typeface="Calibri" panose="020F0502020204030204"/>
              </a:rPr>
              <a:t> project is to enhance rider safety by integrating an IoT-enabled </a:t>
            </a:r>
            <a:r>
              <a:rPr lang="en-US" sz="1500" b="1" dirty="0">
                <a:solidFill>
                  <a:schemeClr val="dk1"/>
                </a:solidFill>
                <a:latin typeface="Calibri" panose="020F0502020204030204"/>
                <a:ea typeface="Calibri" panose="020F0502020204030204"/>
                <a:cs typeface="Calibri" panose="020F0502020204030204"/>
                <a:sym typeface="Calibri" panose="020F0502020204030204"/>
              </a:rPr>
              <a:t>add-on system</a:t>
            </a:r>
            <a:r>
              <a:rPr lang="en-US" sz="1500" dirty="0">
                <a:solidFill>
                  <a:schemeClr val="dk1"/>
                </a:solidFill>
                <a:latin typeface="Calibri" panose="020F0502020204030204"/>
                <a:ea typeface="Calibri" panose="020F0502020204030204"/>
                <a:cs typeface="Calibri" panose="020F0502020204030204"/>
                <a:sym typeface="Calibri" panose="020F0502020204030204"/>
              </a:rPr>
              <a:t> with existing helmets and the bike's ignition system. The system uses proximity sensors to ensure the helmet is worn before allowing the bike engine to start and includes fall detection sensors to identify accidents and trigger alerts. This add-on solution aims to reduce motorcycle accidents and improve emergency response by ensuring helmet usage and providing timely notifications in case of falls.</a:t>
            </a:r>
            <a:endParaRPr sz="1500"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None/>
            </a:pPr>
            <a:endParaRPr sz="1500" dirty="0">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None/>
            </a:pPr>
            <a:endParaRPr sz="1400" i="0" u="none" strike="noStrike" cap="none" dirty="0">
              <a:solidFill>
                <a:srgbClr val="000000"/>
              </a:solidFill>
              <a:latin typeface="Verdana" panose="020B0604030504040204"/>
              <a:ea typeface="Verdana" panose="020B0604030504040204"/>
              <a:cs typeface="Verdana" panose="020B0604030504040204"/>
              <a:sym typeface="Verdana" panose="020B0604030504040204"/>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2681</Words>
  <Application>Microsoft Office PowerPoint</Application>
  <PresentationFormat>Widescreen</PresentationFormat>
  <Paragraphs>248</Paragraphs>
  <Slides>16</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Times New Roman</vt:lpstr>
      <vt:lpstr>Arial</vt:lpstr>
      <vt:lpstr>Roboto</vt:lpstr>
      <vt:lpstr>Verdana</vt:lpstr>
      <vt:lpstr>Montserrat Medium</vt:lpstr>
      <vt:lpstr>Calibri</vt:lpstr>
      <vt:lpstr>Fira Sans Extra Condensed Medium</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Aisswaria Zacharias</dc:creator>
  <cp:lastModifiedBy>mohammad</cp:lastModifiedBy>
  <cp:revision>7</cp:revision>
  <dcterms:created xsi:type="dcterms:W3CDTF">2024-10-22T10:03:00Z</dcterms:created>
  <dcterms:modified xsi:type="dcterms:W3CDTF">2024-10-22T18:34:11Z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1775BA2FF32142F38CE4D6D01D4B92AA_13</vt:lpwstr>
  </property>
  <property fmtid="{D5CDD505-2E9C-101B-9397-08002B2CF9AE}" pid="3" name="KSOProductBuildVer">
    <vt:lpwstr>1033-12.2.0.18607</vt:lpwstr>
  </property>
</Properties>
</file>