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20"/>
  </p:notesMasterIdLst>
  <p:sldIdLst>
    <p:sldId id="278" r:id="rId2"/>
    <p:sldId id="279" r:id="rId3"/>
    <p:sldId id="280" r:id="rId4"/>
    <p:sldId id="292" r:id="rId5"/>
    <p:sldId id="294" r:id="rId6"/>
    <p:sldId id="282" r:id="rId7"/>
    <p:sldId id="296" r:id="rId8"/>
    <p:sldId id="297" r:id="rId9"/>
    <p:sldId id="298" r:id="rId10"/>
    <p:sldId id="299" r:id="rId11"/>
    <p:sldId id="300" r:id="rId12"/>
    <p:sldId id="301" r:id="rId13"/>
    <p:sldId id="289" r:id="rId14"/>
    <p:sldId id="302" r:id="rId15"/>
    <p:sldId id="303" r:id="rId16"/>
    <p:sldId id="290" r:id="rId17"/>
    <p:sldId id="304" r:id="rId18"/>
    <p:sldId id="293" r:id="rId19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48" d="100"/>
          <a:sy n="48" d="100"/>
        </p:scale>
        <p:origin x="67" y="854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uciml/breast" TargetMode="Externa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99874" y="721895"/>
            <a:ext cx="6400800" cy="4058651"/>
          </a:xfrm>
        </p:spPr>
        <p:txBody>
          <a:bodyPr/>
          <a:lstStyle/>
          <a:p>
            <a:r>
              <a:rPr lang="en-US" dirty="0"/>
              <a:t>BREAST CANCER PREDICTION USING KNN APPROACH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GROUP ENTITY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9BF3-AB9F-4811-BC1E-CDE55C14C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652" y="690291"/>
            <a:ext cx="6400800" cy="768096"/>
          </a:xfrm>
        </p:spPr>
        <p:txBody>
          <a:bodyPr/>
          <a:lstStyle/>
          <a:p>
            <a:r>
              <a:rPr lang="en-US" b="1" i="0" u="none" strike="noStrike" baseline="0" dirty="0">
                <a:latin typeface="AmericanTypewriter-Bold"/>
              </a:rPr>
              <a:t>Elaboration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811897-CEDA-40BB-874E-AEC3C0CDD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704" y="1713603"/>
            <a:ext cx="4973054" cy="37727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F756A5-B4E1-4023-A270-4E24BAB142BA}"/>
              </a:ext>
            </a:extLst>
          </p:cNvPr>
          <p:cNvSpPr txBox="1"/>
          <p:nvPr/>
        </p:nvSpPr>
        <p:spPr>
          <a:xfrm>
            <a:off x="3096126" y="5486400"/>
            <a:ext cx="48126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 baseline="0" dirty="0">
                <a:latin typeface="AmericanTypewriter"/>
              </a:rPr>
              <a:t>Figure: Texture mean Vs Radius mean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7945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80366-D5DB-4065-83B2-78FAF9D48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7853" y="251205"/>
            <a:ext cx="6400800" cy="768096"/>
          </a:xfrm>
        </p:spPr>
        <p:txBody>
          <a:bodyPr/>
          <a:lstStyle/>
          <a:p>
            <a:r>
              <a:rPr lang="en-US" b="1" i="0" u="none" strike="noStrike" baseline="0" dirty="0">
                <a:latin typeface="AmericanTypewriter-Bold"/>
              </a:rPr>
              <a:t>Elaboration..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FEF59-005C-4F9A-A9FE-ABDCBC7EC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70610" y="6246850"/>
            <a:ext cx="6400800" cy="512064"/>
          </a:xfrm>
        </p:spPr>
        <p:txBody>
          <a:bodyPr/>
          <a:lstStyle/>
          <a:p>
            <a:r>
              <a:rPr lang="en-US" sz="1800" b="0" i="0" u="none" strike="noStrike" baseline="0" dirty="0">
                <a:latin typeface="AmericanTypewriter"/>
              </a:rPr>
              <a:t>Figure: Compactness mean Vs Smoothness mean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97F99C-5738-41A9-AD4D-36363CF2A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368" y="1279966"/>
            <a:ext cx="5395285" cy="471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939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7549B-E78C-48DF-B15E-0BA390949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1936" y="210312"/>
            <a:ext cx="8510337" cy="768096"/>
          </a:xfrm>
        </p:spPr>
        <p:txBody>
          <a:bodyPr>
            <a:normAutofit/>
          </a:bodyPr>
          <a:lstStyle/>
          <a:p>
            <a:r>
              <a:rPr lang="en-US" b="1" i="0" u="none" strike="noStrike" baseline="0" dirty="0">
                <a:latin typeface="AmericanTypewriter-Bold"/>
              </a:rPr>
              <a:t>Assigning Size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D66E5C-C490-47F2-90E0-8C96D7EC1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A4B15DA-A5E7-4A55-9BE2-50AB03A99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636" y="1289657"/>
            <a:ext cx="9192284" cy="415140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B56817D-48C7-4EBF-99F7-0A97FE6DEC8D}"/>
              </a:ext>
            </a:extLst>
          </p:cNvPr>
          <p:cNvSpPr txBox="1"/>
          <p:nvPr/>
        </p:nvSpPr>
        <p:spPr>
          <a:xfrm>
            <a:off x="3982450" y="5777596"/>
            <a:ext cx="50693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 baseline="0" dirty="0">
                <a:latin typeface="AmericanTypewriter"/>
              </a:rPr>
              <a:t>Test Size: 20% | Training Size: 80%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6492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4042" y="115694"/>
            <a:ext cx="7053943" cy="731521"/>
          </a:xfrm>
        </p:spPr>
        <p:txBody>
          <a:bodyPr>
            <a:noAutofit/>
          </a:bodyPr>
          <a:lstStyle/>
          <a:p>
            <a:r>
              <a:rPr lang="en-US" sz="4000" b="1" i="0" u="none" strike="noStrike" baseline="0" dirty="0">
                <a:latin typeface="AmericanTypewriter-Bold"/>
              </a:rPr>
              <a:t>Accuracy Parameters</a:t>
            </a:r>
            <a:endParaRPr lang="en-US" sz="4000" dirty="0"/>
          </a:p>
        </p:txBody>
      </p:sp>
      <p:sp>
        <p:nvSpPr>
          <p:cNvPr id="175" name="Slide Number Placeholder 174">
            <a:extLst>
              <a:ext uri="{FF2B5EF4-FFF2-40B4-BE49-F238E27FC236}">
                <a16:creationId xmlns:a16="http://schemas.microsoft.com/office/drawing/2014/main" id="{1DECFA06-D307-B47D-DA95-31161374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41" name="Rectangle 140" descr="Timeline marker">
            <a:extLst>
              <a:ext uri="{FF2B5EF4-FFF2-40B4-BE49-F238E27FC236}">
                <a16:creationId xmlns:a16="http://schemas.microsoft.com/office/drawing/2014/main" id="{F2040969-B583-70C1-87C1-D19C7BB276E9}"/>
              </a:ext>
            </a:extLst>
          </p:cNvPr>
          <p:cNvSpPr/>
          <p:nvPr/>
        </p:nvSpPr>
        <p:spPr>
          <a:xfrm rot="16200000">
            <a:off x="3881150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 descr="Timeline marker">
            <a:extLst>
              <a:ext uri="{FF2B5EF4-FFF2-40B4-BE49-F238E27FC236}">
                <a16:creationId xmlns:a16="http://schemas.microsoft.com/office/drawing/2014/main" id="{916357F2-DD2F-AE73-F0FE-19F36A996C0A}"/>
              </a:ext>
            </a:extLst>
          </p:cNvPr>
          <p:cNvSpPr/>
          <p:nvPr/>
        </p:nvSpPr>
        <p:spPr>
          <a:xfrm rot="16200000">
            <a:off x="6045016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 descr="Timeline marker">
            <a:extLst>
              <a:ext uri="{FF2B5EF4-FFF2-40B4-BE49-F238E27FC236}">
                <a16:creationId xmlns:a16="http://schemas.microsoft.com/office/drawing/2014/main" id="{061F8191-7958-A3B6-D754-56FAB2742504}"/>
              </a:ext>
            </a:extLst>
          </p:cNvPr>
          <p:cNvSpPr/>
          <p:nvPr/>
        </p:nvSpPr>
        <p:spPr>
          <a:xfrm rot="16200000">
            <a:off x="8264631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 descr="Timeline marker">
            <a:extLst>
              <a:ext uri="{FF2B5EF4-FFF2-40B4-BE49-F238E27FC236}">
                <a16:creationId xmlns:a16="http://schemas.microsoft.com/office/drawing/2014/main" id="{FA6C0651-6CD9-1742-F030-13CC2F6DAC2F}"/>
              </a:ext>
            </a:extLst>
          </p:cNvPr>
          <p:cNvSpPr/>
          <p:nvPr/>
        </p:nvSpPr>
        <p:spPr>
          <a:xfrm rot="16200000">
            <a:off x="10475505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BF2C37F-C763-4BB5-90BF-D844D0A97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579" y="731520"/>
            <a:ext cx="9045341" cy="5279265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6858324-BCBF-466E-911B-3E118FA790A6}"/>
              </a:ext>
            </a:extLst>
          </p:cNvPr>
          <p:cNvSpPr txBox="1"/>
          <p:nvPr/>
        </p:nvSpPr>
        <p:spPr>
          <a:xfrm>
            <a:off x="3037836" y="6018623"/>
            <a:ext cx="67318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u="none" strike="noStrike" baseline="0" dirty="0">
                <a:latin typeface="AmericanTypewriter"/>
              </a:rPr>
              <a:t>Training Accuracy: 94.50% | Testing Accuracy: 92.29%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02887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26D19-C392-4D40-9347-265761B0E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268" y="157877"/>
            <a:ext cx="8641080" cy="768096"/>
          </a:xfrm>
        </p:spPr>
        <p:txBody>
          <a:bodyPr>
            <a:normAutofit fontScale="90000"/>
          </a:bodyPr>
          <a:lstStyle/>
          <a:p>
            <a:r>
              <a:rPr lang="en-US" sz="4000" b="1" i="0" u="none" strike="noStrike" baseline="0" dirty="0">
                <a:latin typeface="AmericanTypewriter-Bold"/>
              </a:rPr>
              <a:t>Comparison with Logistic Regression</a:t>
            </a:r>
            <a:endParaRPr lang="en-US" sz="4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9FF99B-3F90-409E-84E3-2A4DD7279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B82EF52-FDE0-478A-9679-68EA769D9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1" y="978408"/>
            <a:ext cx="9189720" cy="529184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FD56617-3E95-486D-8E81-1792C48D8853}"/>
              </a:ext>
            </a:extLst>
          </p:cNvPr>
          <p:cNvSpPr txBox="1"/>
          <p:nvPr/>
        </p:nvSpPr>
        <p:spPr>
          <a:xfrm>
            <a:off x="3192378" y="6302237"/>
            <a:ext cx="68339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 baseline="0" dirty="0">
                <a:latin typeface="AmericanTypewriter"/>
              </a:rPr>
              <a:t>Training Accuracy: 94.50% | Testing Accuracy: 94.73%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8454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1B199-D216-44BD-A896-D07FE614C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109247"/>
            <a:ext cx="10671048" cy="768096"/>
          </a:xfrm>
        </p:spPr>
        <p:txBody>
          <a:bodyPr>
            <a:normAutofit/>
          </a:bodyPr>
          <a:lstStyle/>
          <a:p>
            <a:r>
              <a:rPr lang="en-US" b="1" i="0" u="none" strike="noStrike" baseline="0" dirty="0">
                <a:latin typeface="AmericanTypewriter-Bold"/>
              </a:rPr>
              <a:t>Which type of cancer?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D2A2C4-A0A3-4985-9CD9-C041421FB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D67A6A3-A9F3-4E97-84A6-7E2930F3B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327" y="877343"/>
            <a:ext cx="9141594" cy="46742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23882FA-F8E1-45DB-A034-6EDDEB443C69}"/>
              </a:ext>
            </a:extLst>
          </p:cNvPr>
          <p:cNvSpPr txBox="1"/>
          <p:nvPr/>
        </p:nvSpPr>
        <p:spPr>
          <a:xfrm>
            <a:off x="4523872" y="5969406"/>
            <a:ext cx="59516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u="none" strike="noStrike" baseline="0" dirty="0">
                <a:latin typeface="AmericanTypewriter"/>
              </a:rPr>
              <a:t>The breast cancer is: Malignant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50434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5032" y="1133856"/>
            <a:ext cx="8165592" cy="768096"/>
          </a:xfrm>
        </p:spPr>
        <p:txBody>
          <a:bodyPr/>
          <a:lstStyle/>
          <a:p>
            <a:r>
              <a:rPr lang="en-US" b="1" i="0" u="none" strike="noStrike" baseline="0" dirty="0">
                <a:latin typeface="AmericanTypewriter-Bold"/>
              </a:rPr>
              <a:t>Discussions</a:t>
            </a:r>
            <a:br>
              <a:rPr lang="en-US" dirty="0"/>
            </a:b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16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E3C1BFF-2275-1E7D-0604-E6F5CFEC0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149643"/>
            <a:ext cx="8247888" cy="3850784"/>
          </a:xfrm>
        </p:spPr>
        <p:txBody>
          <a:bodyPr/>
          <a:lstStyle/>
          <a:p>
            <a:pPr marL="0" indent="0" algn="l">
              <a:buNone/>
            </a:pPr>
            <a:r>
              <a:rPr lang="en-US" sz="2000" b="0" i="0" u="none" strike="noStrike" baseline="0" dirty="0">
                <a:latin typeface="ArialMT"/>
              </a:rPr>
              <a:t>• </a:t>
            </a:r>
            <a:r>
              <a:rPr lang="en-US" sz="2000" b="0" i="0" u="none" strike="noStrike" baseline="0" dirty="0">
                <a:latin typeface="AmericanTypewriter"/>
              </a:rPr>
              <a:t>The reason behind the conduct of this study is to predict breast cancer using the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latin typeface="AmericanTypewriter"/>
              </a:rPr>
              <a:t>KNN approach.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latin typeface="ArialMT"/>
              </a:rPr>
              <a:t>• </a:t>
            </a:r>
            <a:r>
              <a:rPr lang="en-US" sz="2000" b="0" i="0" u="none" strike="noStrike" baseline="0" dirty="0">
                <a:latin typeface="AmericanTypewriter"/>
              </a:rPr>
              <a:t>We used Kaggle’s Breast Cancer Wisconsin (Diagnostic) Data Set consists of 699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latin typeface="AmericanTypewriter"/>
              </a:rPr>
              <a:t>instances in chronological format.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latin typeface="ArialMT"/>
              </a:rPr>
              <a:t>• </a:t>
            </a:r>
            <a:r>
              <a:rPr lang="en-US" sz="2000" b="0" i="0" u="none" strike="noStrike" baseline="0" dirty="0">
                <a:latin typeface="AmericanTypewriter"/>
              </a:rPr>
              <a:t>Features are computed from a digitized image of a fine needle aspirate (FNA) of a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latin typeface="AmericanTypewriter"/>
              </a:rPr>
              <a:t>breast mass. They describe characteristics of the cell nuclei present in the image.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381B8-4B8C-4F26-B738-403B30BA7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3647" y="210312"/>
            <a:ext cx="8165592" cy="768096"/>
          </a:xfrm>
        </p:spPr>
        <p:txBody>
          <a:bodyPr/>
          <a:lstStyle/>
          <a:p>
            <a:r>
              <a:rPr lang="en-US" b="1" i="0" u="none" strike="noStrike" baseline="0" dirty="0">
                <a:latin typeface="AmericanTypewriter-Bold"/>
              </a:rPr>
              <a:t>References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4A48F4-B28C-4F35-8D8F-E2794FA00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1" y="1106905"/>
            <a:ext cx="8034207" cy="5454995"/>
          </a:xfrm>
        </p:spPr>
        <p:txBody>
          <a:bodyPr/>
          <a:lstStyle/>
          <a:p>
            <a:pPr marL="0" indent="0" algn="l">
              <a:buNone/>
            </a:pPr>
            <a:r>
              <a:rPr lang="en-US" sz="1600" b="0" i="0" u="none" strike="noStrike" baseline="0" dirty="0">
                <a:latin typeface="ArialMT"/>
              </a:rPr>
              <a:t>• </a:t>
            </a:r>
            <a:r>
              <a:rPr lang="en-US" sz="1600" b="0" i="0" u="none" strike="noStrike" baseline="0" dirty="0" err="1">
                <a:latin typeface="AmericanTypewriter"/>
              </a:rPr>
              <a:t>Akinnuwesi</a:t>
            </a:r>
            <a:r>
              <a:rPr lang="en-US" sz="1600" b="0" i="0" u="none" strike="noStrike" baseline="0" dirty="0">
                <a:latin typeface="AmericanTypewriter"/>
              </a:rPr>
              <a:t>, B. A., Macaulay, B. O., &amp; Aribisala, B. S. (2020, October 21). Breast cancer risk</a:t>
            </a:r>
          </a:p>
          <a:p>
            <a:pPr marL="0" indent="0" algn="l">
              <a:buNone/>
            </a:pPr>
            <a:r>
              <a:rPr lang="en-US" sz="1600" b="0" i="0" u="none" strike="noStrike" baseline="0" dirty="0">
                <a:latin typeface="AmericanTypewriter"/>
              </a:rPr>
              <a:t>assessment and early diagnosis using principal component analysis and support Vector</a:t>
            </a:r>
          </a:p>
          <a:p>
            <a:pPr marL="0" indent="0" algn="l">
              <a:buNone/>
            </a:pPr>
            <a:r>
              <a:rPr lang="en-US" sz="1600" b="0" i="0" u="none" strike="noStrike" baseline="0" dirty="0">
                <a:latin typeface="AmericanTypewriter"/>
              </a:rPr>
              <a:t>Machine Techniques. Informatics in Medicine Unlocked. Retrieved June 15, 2022, from</a:t>
            </a:r>
          </a:p>
          <a:p>
            <a:pPr marL="0" indent="0" algn="l">
              <a:buNone/>
            </a:pPr>
            <a:r>
              <a:rPr lang="en-US" sz="1600" b="0" i="0" u="none" strike="noStrike" baseline="0" dirty="0">
                <a:latin typeface="AmericanTypewriter"/>
              </a:rPr>
              <a:t>https://www.sciencedirect.com/science/article/pii/S2352914820306092</a:t>
            </a:r>
          </a:p>
          <a:p>
            <a:pPr marL="0" indent="0" algn="l">
              <a:buNone/>
            </a:pPr>
            <a:r>
              <a:rPr lang="en-US" sz="1600" b="0" i="0" u="none" strike="noStrike" baseline="0" dirty="0">
                <a:latin typeface="ArialMT"/>
              </a:rPr>
              <a:t>• </a:t>
            </a:r>
            <a:r>
              <a:rPr lang="en-US" sz="1600" b="0" i="0" u="none" strike="noStrike" baseline="0" dirty="0">
                <a:latin typeface="AmericanTypewriter"/>
              </a:rPr>
              <a:t>Learning, U. C. I. M. (2016, September 25). Breast cancer </a:t>
            </a:r>
            <a:r>
              <a:rPr lang="en-US" sz="1600" b="0" i="0" u="none" strike="noStrike" baseline="0" dirty="0" err="1">
                <a:latin typeface="AmericanTypewriter"/>
              </a:rPr>
              <a:t>wisconsin</a:t>
            </a:r>
            <a:r>
              <a:rPr lang="en-US" sz="1600" b="0" i="0" u="none" strike="noStrike" baseline="0" dirty="0">
                <a:latin typeface="AmericanTypewriter"/>
              </a:rPr>
              <a:t> (diagnostic) data set.</a:t>
            </a:r>
          </a:p>
          <a:p>
            <a:pPr marL="0" indent="0" algn="l">
              <a:buNone/>
            </a:pPr>
            <a:r>
              <a:rPr lang="en-US" sz="1600" b="0" i="0" u="none" strike="noStrike" baseline="0" dirty="0">
                <a:latin typeface="AmericanTypewriter"/>
              </a:rPr>
              <a:t>Kaggle. Retrieved June 15, 2022, from </a:t>
            </a:r>
            <a:r>
              <a:rPr lang="en-US" sz="1600" b="0" i="0" u="none" strike="noStrike" baseline="0" dirty="0">
                <a:latin typeface="AmericanTypewriter"/>
                <a:hlinkClick r:id="rId2"/>
              </a:rPr>
              <a:t>https://www.kaggle.com/datasets/uciml/breast</a:t>
            </a:r>
            <a:endParaRPr lang="en-US" sz="1600" b="0" i="0" u="none" strike="noStrike" baseline="0" dirty="0">
              <a:latin typeface="AmericanTypewriter"/>
            </a:endParaRPr>
          </a:p>
          <a:p>
            <a:pPr marL="0" indent="0" algn="l">
              <a:buNone/>
            </a:pPr>
            <a:r>
              <a:rPr lang="en-US" sz="1600" b="0" i="0" u="none" strike="noStrike" baseline="0" dirty="0" err="1">
                <a:latin typeface="AmericanTypewriter"/>
              </a:rPr>
              <a:t>cancerwisconsin</a:t>
            </a:r>
            <a:r>
              <a:rPr lang="en-US" sz="1600" b="0" i="0" u="none" strike="noStrike" baseline="0" dirty="0">
                <a:latin typeface="AmericanTypewriter"/>
              </a:rPr>
              <a:t>-</a:t>
            </a:r>
          </a:p>
          <a:p>
            <a:pPr marL="0" indent="0" algn="l">
              <a:buNone/>
            </a:pPr>
            <a:r>
              <a:rPr lang="en-US" sz="1600" b="0" i="0" u="none" strike="noStrike" baseline="0" dirty="0" err="1">
                <a:latin typeface="AmericanTypewriter"/>
              </a:rPr>
              <a:t>data?resource</a:t>
            </a:r>
            <a:r>
              <a:rPr lang="en-US" sz="1600" b="0" i="0" u="none" strike="noStrike" baseline="0" dirty="0">
                <a:latin typeface="AmericanTypewriter"/>
              </a:rPr>
              <a:t>=download</a:t>
            </a:r>
          </a:p>
          <a:p>
            <a:pPr marL="0" indent="0" algn="l">
              <a:buNone/>
            </a:pPr>
            <a:r>
              <a:rPr lang="en-US" sz="1600" b="0" i="0" u="none" strike="noStrike" baseline="0" dirty="0">
                <a:latin typeface="ArialMT"/>
              </a:rPr>
              <a:t>• </a:t>
            </a:r>
            <a:r>
              <a:rPr lang="en-US" sz="1600" b="0" i="0" u="none" strike="noStrike" baseline="0" dirty="0" err="1">
                <a:latin typeface="AmericanTypewriter"/>
              </a:rPr>
              <a:t>Rajkeshav</a:t>
            </a:r>
            <a:r>
              <a:rPr lang="en-US" sz="1600" b="0" i="0" u="none" strike="noStrike" baseline="0" dirty="0">
                <a:latin typeface="AmericanTypewriter"/>
              </a:rPr>
              <a:t>. (n.d.). Breast Cancer Classification using KNN. Coding Ninjas </a:t>
            </a:r>
            <a:r>
              <a:rPr lang="en-US" sz="1600" b="0" i="0" u="none" strike="noStrike" baseline="0" dirty="0" err="1">
                <a:latin typeface="AmericanTypewriter"/>
              </a:rPr>
              <a:t>CodeStudio</a:t>
            </a:r>
            <a:r>
              <a:rPr lang="en-US" sz="1600" b="0" i="0" u="none" strike="noStrike" baseline="0" dirty="0">
                <a:latin typeface="AmericanTypewriter"/>
              </a:rPr>
              <a:t>. Retrieved</a:t>
            </a:r>
          </a:p>
          <a:p>
            <a:pPr marL="0" indent="0" algn="l">
              <a:buNone/>
            </a:pPr>
            <a:r>
              <a:rPr lang="en-US" sz="1600" b="0" i="0" u="none" strike="noStrike" baseline="0" dirty="0">
                <a:latin typeface="AmericanTypewriter"/>
              </a:rPr>
              <a:t>June 15, 2022, from https://www.codingninjas.com/codestudio/library/breast-cancerclassification-</a:t>
            </a:r>
          </a:p>
          <a:p>
            <a:pPr marL="0" indent="0" algn="l">
              <a:buNone/>
            </a:pPr>
            <a:r>
              <a:rPr lang="en-US" sz="1600" b="0" i="0" u="none" strike="noStrike" baseline="0" dirty="0">
                <a:latin typeface="AmericanTypewriter"/>
              </a:rPr>
              <a:t>using-</a:t>
            </a:r>
            <a:r>
              <a:rPr lang="en-US" sz="1600" b="0" i="0" u="none" strike="noStrike" baseline="0" dirty="0" err="1">
                <a:latin typeface="AmericanTypewriter"/>
              </a:rPr>
              <a:t>knn</a:t>
            </a:r>
            <a:endParaRPr lang="en-US" sz="1600" b="0" i="0" u="none" strike="noStrike" baseline="0" dirty="0">
              <a:latin typeface="AmericanTypewriter"/>
            </a:endParaRPr>
          </a:p>
          <a:p>
            <a:pPr marL="0" indent="0" algn="l">
              <a:buNone/>
            </a:pPr>
            <a:r>
              <a:rPr lang="en-US" sz="1600" b="0" i="0" u="none" strike="noStrike" baseline="0" dirty="0">
                <a:latin typeface="ArialMT"/>
              </a:rPr>
              <a:t>• </a:t>
            </a:r>
            <a:r>
              <a:rPr lang="en-US" sz="1600" b="0" i="0" u="none" strike="noStrike" baseline="0" dirty="0">
                <a:latin typeface="AmericanTypewriter"/>
              </a:rPr>
              <a:t>Breast cancer classification using K-nearest neighbors algorithm - TOJSAT. (n.d.). Retrieved</a:t>
            </a:r>
          </a:p>
          <a:p>
            <a:pPr marL="0" indent="0" algn="l">
              <a:buNone/>
            </a:pPr>
            <a:r>
              <a:rPr lang="en-US" sz="1600" b="0" i="0" u="none" strike="noStrike" baseline="0" dirty="0">
                <a:latin typeface="AmericanTypewriter"/>
              </a:rPr>
              <a:t>June 14, 2022, from https://tojsat.net/journals/tojsat/articles/v08i03/v08i03-06.pdf</a:t>
            </a:r>
          </a:p>
          <a:p>
            <a:pPr marL="0" indent="0" algn="l">
              <a:buNone/>
            </a:pPr>
            <a:r>
              <a:rPr lang="en-US" sz="1600" b="0" i="0" u="none" strike="noStrike" baseline="0" dirty="0">
                <a:latin typeface="ArialMT"/>
              </a:rPr>
              <a:t>• </a:t>
            </a:r>
            <a:r>
              <a:rPr lang="en-US" sz="1600" b="0" i="0" u="none" strike="noStrike" baseline="0" dirty="0">
                <a:latin typeface="AmericanTypewriter"/>
              </a:rPr>
              <a:t>Khorshid, S. F., &amp; </a:t>
            </a:r>
            <a:r>
              <a:rPr lang="en-US" sz="1600" b="0" i="0" u="none" strike="noStrike" baseline="0" dirty="0" err="1">
                <a:latin typeface="AmericanTypewriter"/>
              </a:rPr>
              <a:t>Abdulazeez</a:t>
            </a:r>
            <a:r>
              <a:rPr lang="en-US" sz="1600" b="0" i="0" u="none" strike="noStrike" baseline="0" dirty="0">
                <a:latin typeface="AmericanTypewriter"/>
              </a:rPr>
              <a:t>, A. M. (n.d.). Breast cancer diagnosis based on K-Nearest</a:t>
            </a:r>
          </a:p>
          <a:p>
            <a:pPr marL="0" indent="0" algn="l">
              <a:buNone/>
            </a:pPr>
            <a:r>
              <a:rPr lang="en-US" sz="1600" b="0" i="0" u="none" strike="noStrike" baseline="0" dirty="0">
                <a:latin typeface="AmericanTypewriter"/>
              </a:rPr>
              <a:t>Neighbors: A Review. </a:t>
            </a:r>
            <a:r>
              <a:rPr lang="en-US" sz="1600" b="0" i="0" u="none" strike="noStrike" baseline="0" dirty="0" err="1">
                <a:latin typeface="AmericanTypewriter"/>
              </a:rPr>
              <a:t>PalArch's</a:t>
            </a:r>
            <a:r>
              <a:rPr lang="en-US" sz="1600" b="0" i="0" u="none" strike="noStrike" baseline="0" dirty="0">
                <a:latin typeface="AmericanTypewriter"/>
              </a:rPr>
              <a:t> Journal of Archaeology of Egypt / Egyptology. Retrieved June</a:t>
            </a:r>
          </a:p>
          <a:p>
            <a:pPr marL="0" indent="0" algn="l">
              <a:buNone/>
            </a:pPr>
            <a:r>
              <a:rPr lang="en-US" sz="1600" b="0" i="0" u="none" strike="noStrike" baseline="0" dirty="0">
                <a:latin typeface="AmericanTypewriter"/>
              </a:rPr>
              <a:t>15, 2022, from https://archives.palarch.nl/index.php/jae/article/view/6601</a:t>
            </a:r>
            <a:endParaRPr lang="en-US" sz="16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A8B483-1BC1-402C-A8F0-E1D5637D7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012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75103"/>
            <a:ext cx="4169664" cy="304607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GROUP MEMBER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SHADHIN,MD.YOUSUF ALI </a:t>
            </a:r>
          </a:p>
          <a:p>
            <a:r>
              <a:rPr lang="en-US" dirty="0"/>
              <a:t>TAHSIN, FERDOUS</a:t>
            </a:r>
          </a:p>
          <a:p>
            <a:r>
              <a:rPr lang="en-US" dirty="0"/>
              <a:t>SYEDA, TASNIM CHOWDHURY</a:t>
            </a:r>
          </a:p>
          <a:p>
            <a:r>
              <a:rPr lang="en-US"/>
              <a:t>TOMALIKA, </a:t>
            </a:r>
            <a:r>
              <a:rPr lang="en-US" dirty="0"/>
              <a:t>BHOWMICK</a:t>
            </a:r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2611" y="1636295"/>
            <a:ext cx="6948477" cy="1408657"/>
          </a:xfrm>
        </p:spPr>
        <p:txBody>
          <a:bodyPr/>
          <a:lstStyle/>
          <a:p>
            <a:r>
              <a:rPr lang="en-US" sz="4400" dirty="0"/>
              <a:t>Presentation Structure</a:t>
            </a:r>
            <a:endParaRPr lang="en-US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3222751"/>
            <a:ext cx="6766560" cy="3049711"/>
          </a:xfrm>
        </p:spPr>
        <p:txBody>
          <a:bodyPr/>
          <a:lstStyle/>
          <a:p>
            <a:r>
              <a:rPr lang="en-US" sz="3600" dirty="0"/>
              <a:t>Introduction</a:t>
            </a:r>
          </a:p>
          <a:p>
            <a:r>
              <a:rPr lang="en-US" sz="3600" dirty="0"/>
              <a:t>Proposed method</a:t>
            </a:r>
          </a:p>
          <a:p>
            <a:r>
              <a:rPr lang="en-US" sz="3600" dirty="0"/>
              <a:t>Elaboration</a:t>
            </a:r>
          </a:p>
          <a:p>
            <a:r>
              <a:rPr lang="en-US" sz="3600" dirty="0"/>
              <a:t>Discussion</a:t>
            </a:r>
          </a:p>
          <a:p>
            <a:r>
              <a:rPr lang="en-US" sz="3600" dirty="0"/>
              <a:t>References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624" y="1499616"/>
            <a:ext cx="6766560" cy="768096"/>
          </a:xfrm>
        </p:spPr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A2433-990B-A170-369A-3DF4A9B33BF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5392" y="2651760"/>
            <a:ext cx="7491663" cy="2706624"/>
          </a:xfrm>
        </p:spPr>
        <p:txBody>
          <a:bodyPr/>
          <a:lstStyle/>
          <a:p>
            <a:r>
              <a:rPr lang="en-US" sz="1800" dirty="0"/>
              <a:t>MI is an application of AI, Computers observe and analyze along with predict based</a:t>
            </a:r>
          </a:p>
          <a:p>
            <a:r>
              <a:rPr lang="en-US" sz="1800" dirty="0"/>
              <a:t>on previous patterns using pre-programmed algorithms.</a:t>
            </a:r>
          </a:p>
          <a:p>
            <a:r>
              <a:rPr lang="en-US" sz="1800" dirty="0"/>
              <a:t>Breast cancer (BC) is a type of tumor that activates in the cells of the breast. A</a:t>
            </a:r>
          </a:p>
          <a:p>
            <a:r>
              <a:rPr lang="en-US" sz="1800" dirty="0"/>
              <a:t>tl-unor has the potential to spread to other parts of the body.</a:t>
            </a:r>
          </a:p>
          <a:p>
            <a:r>
              <a:rPr lang="en-US" sz="1800" dirty="0"/>
              <a:t>The goal of this project is to find out Breast cancer detection by efficiently using</a:t>
            </a:r>
          </a:p>
          <a:p>
            <a:r>
              <a:rPr lang="en-US" sz="1800" dirty="0"/>
              <a:t>Machine Learning approach.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5876F-2158-46E9-9A8D-FD263F2D5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2572" y="415001"/>
            <a:ext cx="6766560" cy="768096"/>
          </a:xfrm>
        </p:spPr>
        <p:txBody>
          <a:bodyPr/>
          <a:lstStyle/>
          <a:p>
            <a:r>
              <a:rPr lang="en-US" sz="3600" dirty="0"/>
              <a:t>Problem and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8F546-611D-4F98-A8FA-3B5791211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621C1386-9E49-454E-B745-C9465FE6DB6A}"/>
              </a:ext>
            </a:extLst>
          </p:cNvPr>
          <p:cNvSpPr txBox="1">
            <a:spLocks/>
          </p:cNvSpPr>
          <p:nvPr/>
        </p:nvSpPr>
        <p:spPr>
          <a:xfrm>
            <a:off x="1885572" y="2156773"/>
            <a:ext cx="3424364" cy="38173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0" i="0" u="none" strike="noStrike" baseline="0" dirty="0">
                <a:latin typeface="TimesNewRomanPSMT"/>
              </a:rPr>
              <a:t>● </a:t>
            </a:r>
            <a:r>
              <a:rPr lang="en-US" sz="1800" b="0" i="0" u="none" strike="noStrike" baseline="0" dirty="0">
                <a:latin typeface="AmericanTypewriter"/>
              </a:rPr>
              <a:t>Finding cancer cells in human</a:t>
            </a:r>
          </a:p>
          <a:p>
            <a:pPr algn="l"/>
            <a:r>
              <a:rPr lang="en-US" sz="1800" b="0" i="0" u="none" strike="noStrike" baseline="0" dirty="0">
                <a:latin typeface="AmericanTypewriter"/>
              </a:rPr>
              <a:t>eyes sometimes is quite</a:t>
            </a:r>
          </a:p>
          <a:p>
            <a:pPr algn="l"/>
            <a:r>
              <a:rPr lang="en-US" sz="1800" b="0" i="0" u="none" strike="noStrike" baseline="0" dirty="0">
                <a:latin typeface="AmericanTypewriter"/>
              </a:rPr>
              <a:t>difficult.</a:t>
            </a:r>
          </a:p>
          <a:p>
            <a:pPr algn="l"/>
            <a:r>
              <a:rPr lang="en-US" sz="1800" b="0" i="0" u="none" strike="noStrike" baseline="0" dirty="0">
                <a:latin typeface="TimesNewRomanPSMT"/>
              </a:rPr>
              <a:t>● </a:t>
            </a:r>
            <a:r>
              <a:rPr lang="en-US" sz="1800" b="0" i="0" u="none" strike="noStrike" baseline="0" dirty="0">
                <a:latin typeface="AmericanTypewriter"/>
              </a:rPr>
              <a:t>Finding entry stage cancer</a:t>
            </a:r>
          </a:p>
          <a:p>
            <a:pPr algn="l"/>
            <a:r>
              <a:rPr lang="en-US" sz="1800" b="0" i="0" u="none" strike="noStrike" baseline="0" dirty="0">
                <a:latin typeface="AmericanTypewriter"/>
              </a:rPr>
              <a:t>cells mostly impossible.</a:t>
            </a:r>
          </a:p>
          <a:p>
            <a:pPr algn="l"/>
            <a:r>
              <a:rPr lang="en-US" sz="1800" b="0" i="0" u="none" strike="noStrike" baseline="0" dirty="0">
                <a:latin typeface="TimesNewRomanPSMT"/>
              </a:rPr>
              <a:t>● </a:t>
            </a:r>
            <a:r>
              <a:rPr lang="en-US" sz="1800" b="0" i="0" u="none" strike="noStrike" baseline="0" dirty="0">
                <a:latin typeface="AmericanTypewriter"/>
              </a:rPr>
              <a:t>To make the computer</a:t>
            </a:r>
          </a:p>
          <a:p>
            <a:pPr algn="l"/>
            <a:r>
              <a:rPr lang="en-US" sz="1800" b="0" i="0" u="none" strike="noStrike" baseline="0" dirty="0">
                <a:latin typeface="AmericanTypewriter"/>
              </a:rPr>
              <a:t>understand cancer cells' image</a:t>
            </a:r>
          </a:p>
          <a:p>
            <a:pPr algn="l"/>
            <a:r>
              <a:rPr lang="en-US" sz="1800" b="0" i="0" u="none" strike="noStrike" baseline="0" dirty="0">
                <a:latin typeface="AmericanTypewriter"/>
              </a:rPr>
              <a:t>and finding it by programming</a:t>
            </a:r>
          </a:p>
          <a:p>
            <a:pPr algn="l"/>
            <a:r>
              <a:rPr lang="en-US" sz="1800" b="0" i="0" u="none" strike="noStrike" baseline="0" dirty="0">
                <a:latin typeface="AmericanTypewriter"/>
              </a:rPr>
              <a:t>isn’t a easy task.</a:t>
            </a:r>
            <a:endParaRPr lang="en-US" sz="1800" dirty="0"/>
          </a:p>
        </p:txBody>
      </p:sp>
      <p:pic>
        <p:nvPicPr>
          <p:cNvPr id="7" name="Picture Placeholder 291" descr="checklist icon">
            <a:extLst>
              <a:ext uri="{FF2B5EF4-FFF2-40B4-BE49-F238E27FC236}">
                <a16:creationId xmlns:a16="http://schemas.microsoft.com/office/drawing/2014/main" id="{98E16592-A62F-4C95-A23A-369AB52E91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431003" y="1354855"/>
            <a:ext cx="801917" cy="768096"/>
          </a:xfrm>
          <a:prstGeom prst="ellipse">
            <a:avLst/>
          </a:prstGeom>
        </p:spPr>
      </p:pic>
      <p:sp>
        <p:nvSpPr>
          <p:cNvPr id="8" name="Text Placeholder 19">
            <a:extLst>
              <a:ext uri="{FF2B5EF4-FFF2-40B4-BE49-F238E27FC236}">
                <a16:creationId xmlns:a16="http://schemas.microsoft.com/office/drawing/2014/main" id="{2DA84189-4788-44E0-B5A9-2C77FA9A645B}"/>
              </a:ext>
            </a:extLst>
          </p:cNvPr>
          <p:cNvSpPr txBox="1">
            <a:spLocks/>
          </p:cNvSpPr>
          <p:nvPr/>
        </p:nvSpPr>
        <p:spPr>
          <a:xfrm>
            <a:off x="5394222" y="2156774"/>
            <a:ext cx="3077425" cy="3137956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600" b="0" i="0" u="none" strike="noStrike" baseline="0" dirty="0">
                <a:latin typeface="TimesNewRomanPSMT"/>
              </a:rPr>
              <a:t>● </a:t>
            </a:r>
            <a:r>
              <a:rPr lang="en-US" sz="1600" b="0" i="0" u="none" strike="noStrike" baseline="0" dirty="0">
                <a:latin typeface="AmericanTypewriter"/>
              </a:rPr>
              <a:t>KNN is one of the simplest</a:t>
            </a:r>
          </a:p>
          <a:p>
            <a:pPr marL="0" indent="0" algn="l">
              <a:buNone/>
            </a:pPr>
            <a:r>
              <a:rPr lang="en-US" sz="1600" b="0" i="0" u="none" strike="noStrike" baseline="0" dirty="0">
                <a:latin typeface="AmericanTypewriter"/>
              </a:rPr>
              <a:t>algorithm which can conduct</a:t>
            </a:r>
          </a:p>
          <a:p>
            <a:pPr marL="0" indent="0" algn="l">
              <a:buNone/>
            </a:pPr>
            <a:r>
              <a:rPr lang="en-US" sz="1600" b="0" i="0" u="none" strike="noStrike" baseline="0" dirty="0">
                <a:latin typeface="AmericanTypewriter"/>
              </a:rPr>
              <a:t>accurate predictions.</a:t>
            </a:r>
          </a:p>
          <a:p>
            <a:pPr marL="0" indent="0" algn="l">
              <a:buNone/>
            </a:pPr>
            <a:r>
              <a:rPr lang="en-US" sz="1600" b="0" i="0" u="none" strike="noStrike" baseline="0" dirty="0">
                <a:latin typeface="TimesNewRomanPSMT"/>
              </a:rPr>
              <a:t>● </a:t>
            </a:r>
            <a:r>
              <a:rPr lang="en-US" sz="1600" b="0" i="0" u="none" strike="noStrike" baseline="0" dirty="0">
                <a:latin typeface="AmericanTypewriter"/>
              </a:rPr>
              <a:t>KNN approach can be perform</a:t>
            </a:r>
          </a:p>
          <a:p>
            <a:pPr marL="0" indent="0" algn="l">
              <a:buNone/>
            </a:pPr>
            <a:r>
              <a:rPr lang="en-US" sz="1600" b="0" i="0" u="none" strike="noStrike" baseline="0" dirty="0">
                <a:latin typeface="AmericanTypewriter"/>
              </a:rPr>
              <a:t>on large and unsorted datasets.</a:t>
            </a:r>
          </a:p>
          <a:p>
            <a:pPr marL="0" indent="0" algn="l">
              <a:buNone/>
            </a:pPr>
            <a:r>
              <a:rPr lang="en-US" sz="1600" b="0" i="0" u="none" strike="noStrike" baseline="0" dirty="0">
                <a:latin typeface="TimesNewRomanPSMT"/>
              </a:rPr>
              <a:t>● </a:t>
            </a:r>
            <a:r>
              <a:rPr lang="en-US" sz="1600" b="0" i="0" u="none" strike="noStrike" baseline="0" dirty="0">
                <a:latin typeface="AmericanTypewriter"/>
              </a:rPr>
              <a:t>KNN classifier classifies query</a:t>
            </a:r>
          </a:p>
          <a:p>
            <a:pPr marL="0" indent="0" algn="l">
              <a:buNone/>
            </a:pPr>
            <a:r>
              <a:rPr lang="en-US" sz="1600" b="0" i="0" u="none" strike="noStrike" baseline="0" dirty="0">
                <a:latin typeface="AmericanTypewriter"/>
              </a:rPr>
              <a:t>mammogram into normal &amp;</a:t>
            </a:r>
          </a:p>
          <a:p>
            <a:pPr marL="0" indent="0" algn="l">
              <a:buNone/>
            </a:pPr>
            <a:r>
              <a:rPr lang="en-US" sz="1600" b="0" i="0" u="none" strike="noStrike" baseline="0" dirty="0">
                <a:latin typeface="AmericanTypewriter"/>
              </a:rPr>
              <a:t>abnormal and detects the</a:t>
            </a:r>
          </a:p>
          <a:p>
            <a:pPr marL="0" indent="0" algn="l">
              <a:buNone/>
            </a:pPr>
            <a:r>
              <a:rPr lang="en-US" sz="1600" b="0" i="0" u="none" strike="noStrike" baseline="0" dirty="0">
                <a:latin typeface="AmericanTypewriter"/>
              </a:rPr>
              <a:t>tumor.</a:t>
            </a:r>
            <a:endParaRPr lang="en-US" sz="1600" dirty="0"/>
          </a:p>
        </p:txBody>
      </p:sp>
      <p:pic>
        <p:nvPicPr>
          <p:cNvPr id="9" name="Picture Placeholder 289" descr="person with loud speaker icon">
            <a:extLst>
              <a:ext uri="{FF2B5EF4-FFF2-40B4-BE49-F238E27FC236}">
                <a16:creationId xmlns:a16="http://schemas.microsoft.com/office/drawing/2014/main" id="{0A66C7DD-D8E8-4DC2-B477-E885C74CF6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3" b="113"/>
          <a:stretch/>
        </p:blipFill>
        <p:spPr>
          <a:xfrm>
            <a:off x="6079958" y="1354855"/>
            <a:ext cx="801917" cy="80191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161770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BD890-6A99-C160-C084-2916E23107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9061" y="357054"/>
            <a:ext cx="3932238" cy="588963"/>
          </a:xfrm>
        </p:spPr>
        <p:txBody>
          <a:bodyPr/>
          <a:lstStyle/>
          <a:p>
            <a:r>
              <a:rPr lang="en-US" sz="4400" b="1" i="0" u="none" strike="noStrike" baseline="0" dirty="0">
                <a:latin typeface="AmericanTypewriter-Bold"/>
              </a:rPr>
              <a:t>State-of-the-arts</a:t>
            </a:r>
            <a:endParaRPr lang="en-US" sz="4400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1B335F-1926-4CEC-BB27-57A1C18A7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305" y="1283368"/>
            <a:ext cx="6369839" cy="24285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D094195-175C-498C-B6BC-4CF5910A2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305" y="3711877"/>
            <a:ext cx="6369839" cy="302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676175A-4644-4525-BA61-EE726142B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3810" y="972632"/>
            <a:ext cx="3608190" cy="4693062"/>
          </a:xfrm>
        </p:spPr>
        <p:txBody>
          <a:bodyPr/>
          <a:lstStyle/>
          <a:p>
            <a:pPr algn="l"/>
            <a:r>
              <a:rPr lang="en-US" sz="1800" b="0" i="0" u="none" strike="noStrike" baseline="0" dirty="0">
                <a:solidFill>
                  <a:schemeClr val="tx1"/>
                </a:solidFill>
                <a:latin typeface="AmericanTypewriter"/>
              </a:rPr>
              <a:t>Samples arrive periodically as Dr.</a:t>
            </a:r>
          </a:p>
          <a:p>
            <a:pPr algn="l"/>
            <a:r>
              <a:rPr lang="en-US" sz="1800" b="0" i="0" u="none" strike="noStrike" baseline="0" dirty="0">
                <a:solidFill>
                  <a:schemeClr val="tx1"/>
                </a:solidFill>
                <a:latin typeface="AmericanTypewriter"/>
              </a:rPr>
              <a:t>Walberg reports his clinical cases.</a:t>
            </a:r>
          </a:p>
          <a:p>
            <a:pPr algn="l"/>
            <a:r>
              <a:rPr lang="en-US" sz="1800" b="0" i="0" u="none" strike="noStrike" baseline="0" dirty="0">
                <a:solidFill>
                  <a:schemeClr val="tx1"/>
                </a:solidFill>
                <a:latin typeface="AmericanTypewriter"/>
              </a:rPr>
              <a:t>The database therefore reflects this</a:t>
            </a:r>
          </a:p>
          <a:p>
            <a:pPr algn="l"/>
            <a:r>
              <a:rPr lang="en-US" sz="1800" b="0" i="0" u="none" strike="noStrike" baseline="0" dirty="0">
                <a:solidFill>
                  <a:schemeClr val="tx1"/>
                </a:solidFill>
                <a:latin typeface="AmericanTypewriter"/>
              </a:rPr>
              <a:t>chronological grouping of the data.</a:t>
            </a:r>
          </a:p>
          <a:p>
            <a:pPr algn="l"/>
            <a:r>
              <a:rPr lang="en-US" sz="1800" b="0" i="0" u="none" strike="noStrike" baseline="0" dirty="0">
                <a:solidFill>
                  <a:schemeClr val="tx1"/>
                </a:solidFill>
                <a:latin typeface="AmericanTypewriter"/>
              </a:rPr>
              <a:t>This grouping information appears</a:t>
            </a:r>
          </a:p>
          <a:p>
            <a:pPr algn="l"/>
            <a:r>
              <a:rPr lang="en-US" sz="1800" b="0" i="0" u="none" strike="noStrike" baseline="0" dirty="0">
                <a:solidFill>
                  <a:schemeClr val="tx1"/>
                </a:solidFill>
                <a:latin typeface="AmericanTypewriter"/>
              </a:rPr>
              <a:t>immediately below, having been</a:t>
            </a:r>
          </a:p>
          <a:p>
            <a:pPr algn="l"/>
            <a:r>
              <a:rPr lang="en-US" sz="1800" b="0" i="0" u="none" strike="noStrike" baseline="0" dirty="0">
                <a:solidFill>
                  <a:schemeClr val="tx1"/>
                </a:solidFill>
                <a:latin typeface="AmericanTypewriter"/>
              </a:rPr>
              <a:t>removed from the data itself.</a:t>
            </a:r>
          </a:p>
          <a:p>
            <a:pPr algn="l"/>
            <a:r>
              <a:rPr lang="en-US" sz="1800" b="0" i="0" u="none" strike="noStrike" baseline="0" dirty="0">
                <a:solidFill>
                  <a:schemeClr val="tx1"/>
                </a:solidFill>
                <a:latin typeface="ArialMT"/>
              </a:rPr>
              <a:t>• 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AmericanTypewriter"/>
              </a:rPr>
              <a:t>KNN was used to classify breast</a:t>
            </a:r>
          </a:p>
          <a:p>
            <a:pPr algn="l"/>
            <a:r>
              <a:rPr lang="en-US" sz="1800" b="0" i="0" u="none" strike="noStrike" baseline="0" dirty="0">
                <a:solidFill>
                  <a:schemeClr val="tx1"/>
                </a:solidFill>
                <a:latin typeface="AmericanTypewriter"/>
              </a:rPr>
              <a:t>cancer disease and implemented for</a:t>
            </a:r>
          </a:p>
          <a:p>
            <a:pPr algn="l"/>
            <a:r>
              <a:rPr lang="en-US" sz="1800" b="0" i="0" u="none" strike="noStrike" baseline="0" dirty="0">
                <a:solidFill>
                  <a:schemeClr val="tx1"/>
                </a:solidFill>
                <a:latin typeface="AmericanTypewriter"/>
              </a:rPr>
              <a:t>different k-fold cross-validation and</a:t>
            </a:r>
          </a:p>
          <a:p>
            <a:pPr algn="l"/>
            <a:r>
              <a:rPr lang="en-US" sz="1800" b="0" i="0" u="none" strike="noStrike" baseline="0" dirty="0">
                <a:solidFill>
                  <a:schemeClr val="tx1"/>
                </a:solidFill>
                <a:latin typeface="AmericanTypewriter"/>
              </a:rPr>
              <a:t>k values. Then, the obtained</a:t>
            </a:r>
          </a:p>
          <a:p>
            <a:pPr algn="l"/>
            <a:r>
              <a:rPr lang="en-US" sz="1800" b="0" i="0" u="none" strike="noStrike" baseline="0" dirty="0">
                <a:solidFill>
                  <a:schemeClr val="tx1"/>
                </a:solidFill>
                <a:latin typeface="AmericanTypewriter"/>
              </a:rPr>
              <a:t>classification accuracies were</a:t>
            </a:r>
          </a:p>
          <a:p>
            <a:pPr algn="l"/>
            <a:r>
              <a:rPr lang="en-US" sz="1800" b="0" i="0" u="none" strike="noStrike" baseline="0" dirty="0">
                <a:solidFill>
                  <a:schemeClr val="tx1"/>
                </a:solidFill>
                <a:latin typeface="AmericanTypewriter"/>
              </a:rPr>
              <a:t>compared with each othe</a:t>
            </a:r>
            <a:r>
              <a:rPr lang="en-US" sz="1400" b="0" i="0" u="none" strike="noStrike" baseline="0" dirty="0">
                <a:solidFill>
                  <a:schemeClr val="tx1"/>
                </a:solidFill>
                <a:latin typeface="AmericanTypewriter"/>
              </a:rPr>
              <a:t>r.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5D3754-C3DC-42A3-A6BD-183E78945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3" y="770021"/>
            <a:ext cx="6641474" cy="602389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6ABB678D-57E2-4AE7-9E1B-F7D199CDD6F2}"/>
              </a:ext>
            </a:extLst>
          </p:cNvPr>
          <p:cNvSpPr txBox="1">
            <a:spLocks/>
          </p:cNvSpPr>
          <p:nvPr/>
        </p:nvSpPr>
        <p:spPr>
          <a:xfrm>
            <a:off x="599012" y="64086"/>
            <a:ext cx="6764313" cy="739382"/>
          </a:xfrm>
          <a:prstGeom prst="rect">
            <a:avLst/>
          </a:prstGeom>
        </p:spPr>
        <p:txBody>
          <a:bodyPr vert="horz" lIns="91440" tIns="0" rIns="91440" bIns="45720" rtlCol="0" anchor="ctr">
            <a:noAutofit/>
          </a:bodyPr>
          <a:lstStyle>
            <a:lvl1pPr algn="l" defTabSz="914400" rtl="0" eaLnBrk="1" latinLnBrk="0" hangingPunct="1">
              <a:lnSpc>
                <a:spcPts val="4875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0" u="none" strike="noStrike" baseline="0" dirty="0">
                <a:latin typeface="AmericanTypewriter-Bold"/>
              </a:rPr>
              <a:t>Proposed Method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078945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16899-ECDE-46AD-B9A7-C07DC70A2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9307" y="161784"/>
            <a:ext cx="6764313" cy="739382"/>
          </a:xfrm>
        </p:spPr>
        <p:txBody>
          <a:bodyPr/>
          <a:lstStyle/>
          <a:p>
            <a:r>
              <a:rPr lang="en-US" b="1" i="0" u="none" strike="noStrike" baseline="0" dirty="0">
                <a:latin typeface="AmericanTypewriter-Bold"/>
              </a:rPr>
              <a:t>Proposed Dataset</a:t>
            </a:r>
            <a:endParaRPr lang="en-US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8182E-BF1F-4C12-B637-A8B67415C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4352" y="992806"/>
            <a:ext cx="8598568" cy="2177715"/>
          </a:xfrm>
        </p:spPr>
        <p:txBody>
          <a:bodyPr/>
          <a:lstStyle/>
          <a:p>
            <a:pPr algn="l"/>
            <a:r>
              <a:rPr lang="en-US" sz="2000" b="0" i="0" u="none" strike="noStrike" baseline="0" dirty="0">
                <a:latin typeface="ArialMT"/>
              </a:rPr>
              <a:t>• </a:t>
            </a:r>
            <a:r>
              <a:rPr lang="en-US" sz="2000" b="0" i="0" u="none" strike="noStrike" baseline="0" dirty="0">
                <a:latin typeface="AmericanTypewriter"/>
              </a:rPr>
              <a:t>Dataset: The dataset was downloaded from: https://www.kaggle.com/datasets/uciml/breastcancer-</a:t>
            </a:r>
          </a:p>
          <a:p>
            <a:pPr algn="l"/>
            <a:r>
              <a:rPr lang="en-US" sz="2000" b="0" i="0" u="none" strike="noStrike" baseline="0" dirty="0">
                <a:latin typeface="AmericanTypewriter"/>
              </a:rPr>
              <a:t>wisconsin-data?resource=download website where the dataset was collected in python’s</a:t>
            </a:r>
          </a:p>
          <a:p>
            <a:pPr algn="l"/>
            <a:r>
              <a:rPr lang="en-US" sz="2000" b="0" i="0" u="none" strike="noStrike" baseline="0" dirty="0">
                <a:latin typeface="AmericanTypewriter"/>
              </a:rPr>
              <a:t>format. Dataset file was in csv format.</a:t>
            </a:r>
          </a:p>
          <a:p>
            <a:pPr algn="l"/>
            <a:r>
              <a:rPr lang="en-US" sz="2000" b="0" i="0" u="none" strike="noStrike" baseline="0" dirty="0">
                <a:latin typeface="ArialMT"/>
              </a:rPr>
              <a:t>• </a:t>
            </a:r>
            <a:r>
              <a:rPr lang="en-US" sz="2000" b="0" i="0" u="none" strike="noStrike" baseline="0" dirty="0">
                <a:latin typeface="AmericanTypewriter"/>
              </a:rPr>
              <a:t>There are 8 groups and 699 information into the chronological grouping of the data.</a:t>
            </a: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CE1B61-0F52-4CF5-B68F-AF05ABCE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242A0E-2EA3-4F56-997B-5272B7DDA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8999"/>
            <a:ext cx="12191999" cy="34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256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58F2C-021F-4D91-8110-DCAF7FAB4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6802" y="347472"/>
            <a:ext cx="6766560" cy="768096"/>
          </a:xfrm>
        </p:spPr>
        <p:txBody>
          <a:bodyPr/>
          <a:lstStyle/>
          <a:p>
            <a:r>
              <a:rPr lang="en-US" b="1" i="0" u="none" strike="noStrike" baseline="0" dirty="0">
                <a:latin typeface="AmericanTypewriter-Bold"/>
              </a:rPr>
              <a:t>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AFE95-1B5C-4ADC-A2CA-C46975B3C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6802" y="1281657"/>
            <a:ext cx="8625198" cy="2700528"/>
          </a:xfrm>
        </p:spPr>
        <p:txBody>
          <a:bodyPr/>
          <a:lstStyle/>
          <a:p>
            <a:pPr algn="l"/>
            <a:r>
              <a:rPr lang="en-US" sz="1800" b="0" i="0" u="none" strike="noStrike" baseline="0" dirty="0">
                <a:latin typeface="ArialMT"/>
              </a:rPr>
              <a:t>• </a:t>
            </a:r>
            <a:r>
              <a:rPr lang="en-US" sz="1800" b="0" i="0" u="none" strike="noStrike" baseline="0" dirty="0">
                <a:latin typeface="AmericanTypewriter"/>
              </a:rPr>
              <a:t>The reason behind the conduct of this study is derived from the need to ensure proper</a:t>
            </a:r>
          </a:p>
          <a:p>
            <a:pPr algn="l"/>
            <a:r>
              <a:rPr lang="en-US" sz="1800" b="0" i="0" u="none" strike="noStrike" baseline="0" dirty="0">
                <a:latin typeface="AmericanTypewriter"/>
              </a:rPr>
              <a:t>risk assessment of patients who present with factors associated with possible onset of</a:t>
            </a:r>
          </a:p>
          <a:p>
            <a:pPr algn="l"/>
            <a:r>
              <a:rPr lang="en-US" sz="1800" b="0" i="0" u="none" strike="noStrike" baseline="0" dirty="0">
                <a:latin typeface="AmericanTypewriter"/>
              </a:rPr>
              <a:t>breast cancer.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• </a:t>
            </a:r>
            <a:r>
              <a:rPr lang="en-US" sz="1800" b="0" i="0" u="none" strike="noStrike" baseline="0" dirty="0">
                <a:latin typeface="AmericanTypewriter"/>
              </a:rPr>
              <a:t>Hanse, in this project we used Kaggle’s Breast Cancer Wisconsin (Diagnostic) Data Set.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D5CA3F-14E7-4FCB-8C31-9B9603FBA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867E53-1207-402A-AA66-7DE0E55E0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676" y="2631921"/>
            <a:ext cx="4217493" cy="401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946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{9497B8B2-C6CA-47C3-9DAB-3A672E6A262E}tf78438558_win32</Template>
  <TotalTime>178</TotalTime>
  <Words>810</Words>
  <Application>Microsoft Office PowerPoint</Application>
  <PresentationFormat>Widescreen</PresentationFormat>
  <Paragraphs>114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AmericanTypewriter</vt:lpstr>
      <vt:lpstr>AmericanTypewriter-Bold</vt:lpstr>
      <vt:lpstr>Arial</vt:lpstr>
      <vt:lpstr>Arial Black</vt:lpstr>
      <vt:lpstr>ArialMT</vt:lpstr>
      <vt:lpstr>Sabon Next LT</vt:lpstr>
      <vt:lpstr>TimesNewRomanPSMT</vt:lpstr>
      <vt:lpstr>Office Theme</vt:lpstr>
      <vt:lpstr>BREAST CANCER PREDICTION USING KNN APPROACH </vt:lpstr>
      <vt:lpstr>GROUP MEMBER</vt:lpstr>
      <vt:lpstr>Presentation Structure</vt:lpstr>
      <vt:lpstr>introduction </vt:lpstr>
      <vt:lpstr>Problem and solution</vt:lpstr>
      <vt:lpstr>PowerPoint Presentation</vt:lpstr>
      <vt:lpstr>PowerPoint Presentation</vt:lpstr>
      <vt:lpstr>Proposed Dataset</vt:lpstr>
      <vt:lpstr>Analysis</vt:lpstr>
      <vt:lpstr>Elaboration</vt:lpstr>
      <vt:lpstr>Elaboration..</vt:lpstr>
      <vt:lpstr>Assigning Size</vt:lpstr>
      <vt:lpstr>Accuracy Parameters</vt:lpstr>
      <vt:lpstr>Comparison with Logistic Regression</vt:lpstr>
      <vt:lpstr>Which type of cancer?</vt:lpstr>
      <vt:lpstr>Discussions 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BREAST CANCER PREDICTION USING KNN APPROACH</dc:title>
  <dc:subject/>
  <dc:creator>MD. YOUSUF ALI SHADHIN</dc:creator>
  <cp:lastModifiedBy>MD. YOUSUF ALI SHADHIN</cp:lastModifiedBy>
  <cp:revision>14</cp:revision>
  <dcterms:created xsi:type="dcterms:W3CDTF">2022-12-11T05:24:19Z</dcterms:created>
  <dcterms:modified xsi:type="dcterms:W3CDTF">2022-12-11T08:24:53Z</dcterms:modified>
</cp:coreProperties>
</file>