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3" r:id="rId12"/>
    <p:sldId id="2146847064" r:id="rId13"/>
    <p:sldId id="2146847062"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50" autoAdjust="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br>
              <a:rPr lang="en-GB" b="1" dirty="0">
                <a:solidFill>
                  <a:schemeClr val="accent1"/>
                </a:solidFill>
                <a:latin typeface="Arial" panose="020B0604020202020204" pitchFamily="34" charset="0"/>
                <a:cs typeface="Arial" panose="020B0604020202020204" pitchFamily="34" charset="0"/>
              </a:rPr>
            </a:br>
            <a:r>
              <a:rPr lang="en-GB" b="1" dirty="0">
                <a:solidFill>
                  <a:schemeClr val="accent1"/>
                </a:solidFill>
                <a:latin typeface="Arial" panose="020B0604020202020204" pitchFamily="34" charset="0"/>
                <a:cs typeface="Arial" panose="020B0604020202020204" pitchFamily="34" charset="0"/>
              </a:rPr>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 A YOUSUF ALI-ILAHIA COLLEGE OF ENGINEERING AND TECHNOLOGY-CYBER 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D6B7-4AAE-746B-0AD0-541B4CFDFFE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2A9E516-2192-548D-5158-02A35C7B393B}"/>
              </a:ext>
            </a:extLst>
          </p:cNvPr>
          <p:cNvPicPr>
            <a:picLocks noGrp="1" noChangeAspect="1"/>
          </p:cNvPicPr>
          <p:nvPr>
            <p:ph idx="1"/>
          </p:nvPr>
        </p:nvPicPr>
        <p:blipFill>
          <a:blip r:embed="rId2"/>
          <a:stretch>
            <a:fillRect/>
          </a:stretch>
        </p:blipFill>
        <p:spPr>
          <a:xfrm>
            <a:off x="1336430" y="1301750"/>
            <a:ext cx="9519139" cy="4673600"/>
          </a:xfrm>
        </p:spPr>
      </p:pic>
      <p:pic>
        <p:nvPicPr>
          <p:cNvPr id="7" name="Picture 6">
            <a:extLst>
              <a:ext uri="{FF2B5EF4-FFF2-40B4-BE49-F238E27FC236}">
                <a16:creationId xmlns:a16="http://schemas.microsoft.com/office/drawing/2014/main" id="{A3941398-7916-B41D-CDAD-570377225999}"/>
              </a:ext>
            </a:extLst>
          </p:cNvPr>
          <p:cNvPicPr>
            <a:picLocks noChangeAspect="1"/>
          </p:cNvPicPr>
          <p:nvPr/>
        </p:nvPicPr>
        <p:blipFill>
          <a:blip r:embed="rId3"/>
          <a:stretch>
            <a:fillRect/>
          </a:stretch>
        </p:blipFill>
        <p:spPr>
          <a:xfrm>
            <a:off x="0" y="300573"/>
            <a:ext cx="12192000" cy="6256853"/>
          </a:xfrm>
          <a:prstGeom prst="rect">
            <a:avLst/>
          </a:prstGeom>
        </p:spPr>
      </p:pic>
      <p:pic>
        <p:nvPicPr>
          <p:cNvPr id="9" name="Picture 8">
            <a:extLst>
              <a:ext uri="{FF2B5EF4-FFF2-40B4-BE49-F238E27FC236}">
                <a16:creationId xmlns:a16="http://schemas.microsoft.com/office/drawing/2014/main" id="{E6D014B1-F803-C0B8-C491-45C0531BCFF9}"/>
              </a:ext>
            </a:extLst>
          </p:cNvPr>
          <p:cNvPicPr>
            <a:picLocks noChangeAspect="1"/>
          </p:cNvPicPr>
          <p:nvPr/>
        </p:nvPicPr>
        <p:blipFill>
          <a:blip r:embed="rId4"/>
          <a:stretch>
            <a:fillRect/>
          </a:stretch>
        </p:blipFill>
        <p:spPr>
          <a:xfrm>
            <a:off x="2491427" y="1889626"/>
            <a:ext cx="7209145" cy="3078747"/>
          </a:xfrm>
          <a:prstGeom prst="rect">
            <a:avLst/>
          </a:prstGeom>
        </p:spPr>
      </p:pic>
    </p:spTree>
    <p:extLst>
      <p:ext uri="{BB962C8B-B14F-4D97-AF65-F5344CB8AC3E}">
        <p14:creationId xmlns:p14="http://schemas.microsoft.com/office/powerpoint/2010/main" val="184997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GB" sz="2000" dirty="0"/>
              <a:t>The proposed machine learning-based system for power system fault detection and classification demonstrates a practical and efficient approach to enhancing grid reliability. By </a:t>
            </a:r>
            <a:r>
              <a:rPr lang="en-GB" sz="2000" dirty="0" err="1"/>
              <a:t>analyzing</a:t>
            </a:r>
            <a:r>
              <a:rPr lang="en-GB" sz="2000" dirty="0"/>
              <a:t> electrical measurement data such as voltage and current phasors, the model can accurately identify and classify fault types including line-to-ground, line-to-line, and three-phase faults.</a:t>
            </a:r>
          </a:p>
          <a:p>
            <a:r>
              <a:rPr lang="en-GB" sz="2000" dirty="0"/>
              <a:t>Through effective data preprocessing, algorithm selection, and model training, the system ensures fast and reliable fault classification. The deployment of the model in a real-time environment further enables proactive fault response, reducing downtime and preventing damage to grid infrastructure.</a:t>
            </a:r>
          </a:p>
          <a:p>
            <a:r>
              <a:rPr lang="en-GB" sz="2000" dirty="0"/>
              <a:t>This project not only contributes to improved power system protection but also showcases the potential of machine learning in addressing critical challenges in the electrical engineering domain. Future enhancements may include integration with live PMU/SCADA systems and the use of advanced deep learning models for better accuracy under complex scenarios.</a:t>
            </a:r>
          </a:p>
          <a:p>
            <a:pPr marL="305435" indent="-305435"/>
            <a:endParaRPr lang="en-IN" sz="9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GB" dirty="0"/>
              <a:t>In the future, the model can be enhanced using deep learning techniques like LSTM or CNN for more accurate fault detection from raw waveform data. Real-time integration with SCADA and IoT-enabled devices can enable on-site, edge-based fault diagnosis. The system can also be extended to predict fault severity and suggest preventive actions. Additionally, a visual dashboard with live alerts can support faster decision-making by grid operators.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65491400-E104-F91D-34A2-CAC9BDB96F4E}"/>
              </a:ext>
            </a:extLst>
          </p:cNvPr>
          <p:cNvSpPr>
            <a:spLocks noGrp="1" noChangeArrowheads="1"/>
          </p:cNvSpPr>
          <p:nvPr>
            <p:ph idx="1"/>
          </p:nvPr>
        </p:nvSpPr>
        <p:spPr bwMode="auto">
          <a:xfrm>
            <a:off x="581192" y="3315523"/>
            <a:ext cx="98956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This project was done in IBM cloud with help of knowledge I got from IBM </a:t>
            </a:r>
            <a:r>
              <a:rPr lang="en-US" altLang="en-US" sz="1800" dirty="0" err="1">
                <a:solidFill>
                  <a:schemeClr val="tx1"/>
                </a:solidFill>
                <a:latin typeface="Arial" panose="020B0604020202020204" pitchFamily="34" charset="0"/>
              </a:rPr>
              <a:t>skillsBuild</a:t>
            </a:r>
            <a:r>
              <a:rPr lang="en-US" altLang="en-US" sz="1800" dirty="0">
                <a:solidFill>
                  <a:schemeClr val="tx1"/>
                </a:solidFill>
                <a:latin typeface="Arial" panose="020B0604020202020204" pitchFamily="34" charset="0"/>
              </a:rPr>
              <a:t> internship</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 on </a:t>
            </a:r>
            <a:r>
              <a:rPr lang="en-US" altLang="en-US" sz="1800" dirty="0" err="1">
                <a:solidFill>
                  <a:schemeClr val="tx1"/>
                </a:solidFill>
                <a:latin typeface="Arial" panose="020B0604020202020204" pitchFamily="34" charset="0"/>
              </a:rPr>
              <a:t>Ai&amp;cloud</a:t>
            </a:r>
            <a:r>
              <a:rPr lang="en-US" altLang="en-US" sz="1800" dirty="0">
                <a:solidFill>
                  <a:schemeClr val="tx1"/>
                </a:solidFill>
                <a:latin typeface="Arial" panose="020B0604020202020204" pitchFamily="34" charset="0"/>
              </a:rPr>
              <a:t> Technologies</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B7FE9BD-44EB-04BE-8CB8-D96C0CDC20B9}"/>
              </a:ext>
            </a:extLst>
          </p:cNvPr>
          <p:cNvPicPr>
            <a:picLocks noGrp="1" noChangeAspect="1"/>
          </p:cNvPicPr>
          <p:nvPr>
            <p:ph idx="1"/>
          </p:nvPr>
        </p:nvPicPr>
        <p:blipFill>
          <a:blip r:embed="rId2"/>
          <a:stretch>
            <a:fillRect/>
          </a:stretch>
        </p:blipFill>
        <p:spPr>
          <a:xfrm>
            <a:off x="2983714" y="1301750"/>
            <a:ext cx="6224572"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04E1A32-BEF9-B5C4-8F74-539394FD41C2}"/>
              </a:ext>
            </a:extLst>
          </p:cNvPr>
          <p:cNvPicPr>
            <a:picLocks noGrp="1" noChangeAspect="1"/>
          </p:cNvPicPr>
          <p:nvPr>
            <p:ph idx="1"/>
          </p:nvPr>
        </p:nvPicPr>
        <p:blipFill>
          <a:blip r:embed="rId2"/>
          <a:stretch>
            <a:fillRect/>
          </a:stretch>
        </p:blipFill>
        <p:spPr>
          <a:xfrm>
            <a:off x="2929567" y="1301750"/>
            <a:ext cx="6332866"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6B996193-3AAE-EA77-9646-13CE20037302}"/>
              </a:ext>
            </a:extLst>
          </p:cNvPr>
          <p:cNvPicPr>
            <a:picLocks noGrp="1" noChangeAspect="1"/>
          </p:cNvPicPr>
          <p:nvPr>
            <p:ph idx="1"/>
          </p:nvPr>
        </p:nvPicPr>
        <p:blipFill>
          <a:blip r:embed="rId2"/>
          <a:stretch>
            <a:fillRect/>
          </a:stretch>
        </p:blipFill>
        <p:spPr>
          <a:xfrm>
            <a:off x="1609566" y="1301750"/>
            <a:ext cx="8972868" cy="555625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GB" sz="2000" dirty="0" err="1">
                <a:solidFill>
                  <a:srgbClr val="0F0F0F"/>
                </a:solidFill>
                <a:ea typeface="+mn-lt"/>
                <a:cs typeface="+mn-lt"/>
              </a:rPr>
              <a:t>Example:Design</a:t>
            </a:r>
            <a:r>
              <a:rPr lang="en-GB" sz="2000" dirty="0">
                <a:solidFill>
                  <a:srgbClr val="0F0F0F"/>
                </a:solidFill>
                <a:ea typeface="+mn-lt"/>
                <a:cs typeface="+mn-lt"/>
              </a:rPr>
              <a:t> a machine learning model to detect and classify different types of faults in a power</a:t>
            </a:r>
          </a:p>
          <a:p>
            <a:pPr marL="0" indent="0">
              <a:buNone/>
            </a:pPr>
            <a:r>
              <a:rPr lang="en-GB" sz="2000" dirty="0">
                <a:solidFill>
                  <a:srgbClr val="0F0F0F"/>
                </a:solidFill>
                <a:ea typeface="+mn-lt"/>
                <a:cs typeface="+mn-lt"/>
              </a:rPr>
              <a:t>distribution system. Using electrical measurement data (e.g., voltage and current</a:t>
            </a:r>
          </a:p>
          <a:p>
            <a:pPr marL="0" indent="0">
              <a:buNone/>
            </a:pPr>
            <a:r>
              <a:rPr lang="en-GB" sz="2000" dirty="0">
                <a:solidFill>
                  <a:srgbClr val="0F0F0F"/>
                </a:solidFill>
                <a:ea typeface="+mn-lt"/>
                <a:cs typeface="+mn-lt"/>
              </a:rPr>
              <a:t>phasors), the model should be able to distinguish between normal operating conditions</a:t>
            </a:r>
          </a:p>
          <a:p>
            <a:pPr marL="0" indent="0">
              <a:buNone/>
            </a:pPr>
            <a:r>
              <a:rPr lang="en-GB" sz="2000" dirty="0">
                <a:solidFill>
                  <a:srgbClr val="0F0F0F"/>
                </a:solidFill>
                <a:ea typeface="+mn-lt"/>
                <a:cs typeface="+mn-lt"/>
              </a:rPr>
              <a:t>and various fault conditions (such as line-to-ground, line-to-line, or three-phase faults).</a:t>
            </a:r>
          </a:p>
          <a:p>
            <a:pPr marL="0" indent="0">
              <a:buNone/>
            </a:pPr>
            <a:r>
              <a:rPr lang="en-GB" sz="2000" dirty="0">
                <a:solidFill>
                  <a:srgbClr val="0F0F0F"/>
                </a:solidFill>
                <a:ea typeface="+mn-lt"/>
                <a:cs typeface="+mn-lt"/>
              </a:rPr>
              <a:t>The objective is to enable rapid and accurate fault identification, which is crucial for</a:t>
            </a:r>
          </a:p>
          <a:p>
            <a:pPr marL="0" indent="0">
              <a:buNone/>
            </a:pPr>
            <a:r>
              <a:rPr lang="en-GB" sz="2000" dirty="0">
                <a:solidFill>
                  <a:srgbClr val="0F0F0F"/>
                </a:solidFill>
                <a:ea typeface="+mn-lt"/>
                <a:cs typeface="+mn-lt"/>
              </a:rPr>
              <a:t>maintaining power grid stability and reliability.</a:t>
            </a:r>
            <a:r>
              <a:rPr lang="en-IN" sz="2000" dirty="0">
                <a:solidFill>
                  <a:srgbClr val="0F0F0F"/>
                </a:solidFill>
                <a:ea typeface="+mn-lt"/>
                <a:cs typeface="+mn-lt"/>
              </a:rPr>
              <a:t>.</a:t>
            </a:r>
            <a:endParaRPr lang="en-IN" sz="2000" dirty="0"/>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942957" y="539409"/>
            <a:ext cx="11029616" cy="128690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br>
              <a:rPr lang="en-US" sz="4400" b="1" dirty="0">
                <a:solidFill>
                  <a:schemeClr val="accent1"/>
                </a:solidFill>
                <a:latin typeface="Arial" panose="020B0604020202020204" pitchFamily="34" charset="0"/>
                <a:cs typeface="Arial" panose="020B0604020202020204" pitchFamily="34" charset="0"/>
              </a:rPr>
            </a:b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93889" y="1826309"/>
            <a:ext cx="11540161" cy="4920523"/>
          </a:xfrm>
        </p:spPr>
        <p:txBody>
          <a:bodyPr vert="horz" lIns="91440" tIns="45720" rIns="91440" bIns="45720" rtlCol="0" anchor="ctr">
            <a:noAutofit/>
          </a:bodyPr>
          <a:lstStyle/>
          <a:p>
            <a:pPr marL="0" indent="0">
              <a:buNone/>
            </a:pPr>
            <a:r>
              <a:rPr lang="en-GB" sz="800" b="1" dirty="0"/>
              <a:t>Proposed System</a:t>
            </a:r>
          </a:p>
          <a:p>
            <a:r>
              <a:rPr lang="en-GB" sz="800" dirty="0"/>
              <a:t>The proposed system aims to accurately detect and classify power distribution system faults using machine learning. By leveraging electrical measurement data such as voltage and current phasors, the system can enhance grid reliability through rapid fault identification and classification. The solution will consist of the following components:</a:t>
            </a:r>
          </a:p>
          <a:p>
            <a:pPr marL="0" indent="0">
              <a:buNone/>
            </a:pPr>
            <a:r>
              <a:rPr lang="en-GB" sz="800" b="1" dirty="0"/>
              <a:t> Data Collection:</a:t>
            </a:r>
          </a:p>
          <a:p>
            <a:r>
              <a:rPr lang="en-GB" sz="800" dirty="0"/>
              <a:t>Gather simulated or real-world power system data, including voltage and current phasors from different points in the grid.</a:t>
            </a:r>
          </a:p>
          <a:p>
            <a:r>
              <a:rPr lang="en-GB" sz="800" dirty="0"/>
              <a:t>Include various operating conditions: normal, line-to-ground, line-to-line, and three-phase faults.</a:t>
            </a:r>
          </a:p>
          <a:p>
            <a:pPr marL="0" indent="0">
              <a:buNone/>
            </a:pPr>
            <a:r>
              <a:rPr lang="en-GB" sz="800" b="1" dirty="0"/>
              <a:t>Data Preprocessing:</a:t>
            </a:r>
          </a:p>
          <a:p>
            <a:r>
              <a:rPr lang="en-GB" sz="800" dirty="0"/>
              <a:t>Clean and preprocess the collected data to handle missing values, noise, and inconsistencies.</a:t>
            </a:r>
          </a:p>
          <a:p>
            <a:r>
              <a:rPr lang="en-GB" sz="800" dirty="0"/>
              <a:t>Perform feature engineering to extract critical information like magnitude, phase angle, and derivative features (e.g., rate of change).</a:t>
            </a:r>
          </a:p>
          <a:p>
            <a:pPr marL="0" indent="0">
              <a:buNone/>
            </a:pPr>
            <a:br>
              <a:rPr lang="en-GB" sz="800" dirty="0"/>
            </a:br>
            <a:r>
              <a:rPr lang="en-GB" sz="800" dirty="0"/>
              <a:t> </a:t>
            </a:r>
            <a:r>
              <a:rPr lang="en-GB" sz="800" b="1" dirty="0"/>
              <a:t> Machine Learning Algorithm:</a:t>
            </a:r>
          </a:p>
          <a:p>
            <a:r>
              <a:rPr lang="en-GB" sz="800" dirty="0"/>
              <a:t>Train a supervised classification model (e.g., Decision Tree, SVM, Random Forest, or Neural Network) to distinguish between fault types.</a:t>
            </a:r>
          </a:p>
          <a:p>
            <a:r>
              <a:rPr lang="en-GB" sz="800" dirty="0"/>
              <a:t>Use cross-validation to avoid overfitting and ensure generalization.</a:t>
            </a:r>
          </a:p>
          <a:p>
            <a:pPr marL="0" indent="0">
              <a:buNone/>
            </a:pPr>
            <a:r>
              <a:rPr lang="en-GB" sz="800" b="1" dirty="0"/>
              <a:t> Deployment:</a:t>
            </a:r>
          </a:p>
          <a:p>
            <a:r>
              <a:rPr lang="en-GB" sz="800" dirty="0"/>
              <a:t>Develop a user-friendly dashboard or application to display fault status in real-time.</a:t>
            </a:r>
          </a:p>
          <a:p>
            <a:r>
              <a:rPr lang="en-GB" sz="800" dirty="0"/>
              <a:t>Integrate the model into the SCADA system or a simulated environment to test real-time responses.</a:t>
            </a:r>
          </a:p>
          <a:p>
            <a:pPr marL="0" indent="0">
              <a:buNone/>
            </a:pPr>
            <a:r>
              <a:rPr lang="en-GB" sz="800" b="1" dirty="0"/>
              <a:t>     Evaluation:</a:t>
            </a:r>
          </a:p>
          <a:p>
            <a:r>
              <a:rPr lang="en-GB" sz="800" dirty="0"/>
              <a:t>Evaluate model performance using metrics such as Accuracy, Precision, Recall, F1-Score, and Confusion Matrix.</a:t>
            </a:r>
          </a:p>
          <a:p>
            <a:r>
              <a:rPr lang="en-GB" sz="800" dirty="0"/>
              <a:t>Conduct tests under various scenarios to ensure robustness and reliability.</a:t>
            </a:r>
            <a:br>
              <a:rPr lang="en-GB" sz="800" dirty="0"/>
            </a:br>
            <a:endParaRPr lang="en-GB" sz="800" dirty="0"/>
          </a:p>
          <a:p>
            <a:pPr marL="0" indent="0">
              <a:buNone/>
            </a:pPr>
            <a:r>
              <a:rPr lang="en-GB" sz="800" b="1" dirty="0"/>
              <a:t> Result:</a:t>
            </a:r>
          </a:p>
          <a:p>
            <a:r>
              <a:rPr lang="en-GB" sz="800" dirty="0"/>
              <a:t>A scalable and accurate system that classifies power system faults in real time.</a:t>
            </a:r>
          </a:p>
          <a:p>
            <a:r>
              <a:rPr lang="en-GB" sz="800" dirty="0"/>
              <a:t>Improves response time for fault detection, reduces downtime, and contributes to overall grid stability and reliability</a:t>
            </a:r>
          </a:p>
          <a:p>
            <a:endParaRPr lang="en-IN" sz="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r>
              <a:rPr lang="en-GB" sz="1800" b="1" dirty="0"/>
              <a:t>System Approach for Power System Fault Detection and Classification:</a:t>
            </a:r>
            <a:endParaRPr lang="en-GB" sz="1800" dirty="0"/>
          </a:p>
          <a:p>
            <a:r>
              <a:rPr lang="en-GB" sz="1800" b="1" dirty="0"/>
              <a:t>Data Acquisition:</a:t>
            </a:r>
            <a:br>
              <a:rPr lang="en-GB" sz="1800" dirty="0"/>
            </a:br>
            <a:r>
              <a:rPr lang="en-GB" sz="1800" dirty="0"/>
              <a:t>Collect voltage and current phasor data from sensors, PMUs (Phasor Measurement Units), or simulation tools like MATLAB/Simulink.</a:t>
            </a:r>
          </a:p>
          <a:p>
            <a:r>
              <a:rPr lang="en-GB" sz="1800" b="1" dirty="0"/>
              <a:t>Preprocessing:</a:t>
            </a:r>
            <a:br>
              <a:rPr lang="en-GB" sz="1800" dirty="0"/>
            </a:br>
            <a:r>
              <a:rPr lang="en-GB" sz="1800" dirty="0"/>
              <a:t>Filter noise, normalize the data, and extract relevant features such as RMS values, phase angles, and sequence components.</a:t>
            </a:r>
          </a:p>
          <a:p>
            <a:r>
              <a:rPr lang="en-GB" sz="1800" b="1" dirty="0"/>
              <a:t>Feature Extraction:</a:t>
            </a:r>
            <a:br>
              <a:rPr lang="en-GB" sz="1800" dirty="0"/>
            </a:br>
            <a:r>
              <a:rPr lang="en-GB" sz="1800" dirty="0"/>
              <a:t>Calculate statistical and signal-based features (e.g., entropy, harmonics, sequence components) that indicate fault characteristics.</a:t>
            </a:r>
          </a:p>
          <a:p>
            <a:r>
              <a:rPr lang="en-GB" sz="1800" b="1" dirty="0"/>
              <a:t>Model Training:</a:t>
            </a:r>
            <a:br>
              <a:rPr lang="en-GB" sz="1800" dirty="0"/>
            </a:br>
            <a:r>
              <a:rPr lang="en-GB" sz="1800" dirty="0"/>
              <a:t>Use a supervised machine learning algorithm (e.g., Random Forest) to train the model on </a:t>
            </a:r>
            <a:r>
              <a:rPr lang="en-GB" sz="1800" dirty="0" err="1"/>
              <a:t>labeled</a:t>
            </a:r>
            <a:r>
              <a:rPr lang="en-GB" sz="1800" dirty="0"/>
              <a:t> fault data.</a:t>
            </a:r>
          </a:p>
          <a:p>
            <a:r>
              <a:rPr lang="en-GB" sz="1800" b="1" dirty="0"/>
              <a:t>Fault Classification:</a:t>
            </a:r>
            <a:br>
              <a:rPr lang="en-GB" sz="1800" dirty="0"/>
            </a:br>
            <a:r>
              <a:rPr lang="en-GB" sz="1800" dirty="0"/>
              <a:t>Apply the trained model to incoming data to detect and classify the type of fault in real time.</a:t>
            </a:r>
          </a:p>
          <a:p>
            <a:r>
              <a:rPr lang="en-GB" sz="1800" b="1" dirty="0"/>
              <a:t>System Response:</a:t>
            </a:r>
            <a:br>
              <a:rPr lang="en-GB" sz="1800" dirty="0"/>
            </a:br>
            <a:r>
              <a:rPr lang="en-GB" sz="1800" dirty="0"/>
              <a:t>Trigger automated alerts, isolate the faulted section, and assist operators in taking corrective actions to maintain grid stability.</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684887" y="1349161"/>
            <a:ext cx="11029615" cy="4673324"/>
          </a:xfrm>
        </p:spPr>
        <p:txBody>
          <a:bodyPr>
            <a:normAutofit/>
          </a:bodyPr>
          <a:lstStyle/>
          <a:p>
            <a:r>
              <a:rPr lang="en-GB" sz="1400" b="1" dirty="0"/>
              <a:t>Algorithm Selection:</a:t>
            </a:r>
          </a:p>
          <a:p>
            <a:r>
              <a:rPr lang="en-GB" sz="1400" dirty="0"/>
              <a:t>Random Forest Classifier is chosen for its robustness and high accuracy in multi-class classification tasks. It handles complex, high-dimensional electrical data effectively, making it suitable for identifying various power system faults.</a:t>
            </a:r>
          </a:p>
          <a:p>
            <a:r>
              <a:rPr lang="en-GB" sz="1400" b="1" dirty="0"/>
              <a:t>Data Input:</a:t>
            </a:r>
          </a:p>
          <a:p>
            <a:r>
              <a:rPr lang="en-GB" sz="1400" dirty="0"/>
              <a:t>Input features include voltage and current phasors, RMS values, phase angle differences, and sequence components, each </a:t>
            </a:r>
            <a:r>
              <a:rPr lang="en-GB" sz="1400" dirty="0" err="1"/>
              <a:t>labeled</a:t>
            </a:r>
            <a:r>
              <a:rPr lang="en-GB" sz="1400" dirty="0"/>
              <a:t> with a specific fault type (Normal, LG, LL, DLG, 3Φ).</a:t>
            </a:r>
          </a:p>
          <a:p>
            <a:r>
              <a:rPr lang="en-GB" sz="1400" b="1" dirty="0"/>
              <a:t>Training Process:</a:t>
            </a:r>
          </a:p>
          <a:p>
            <a:r>
              <a:rPr lang="en-GB" sz="1400" dirty="0"/>
              <a:t>The model is trained on </a:t>
            </a:r>
            <a:r>
              <a:rPr lang="en-GB" sz="1400" dirty="0" err="1"/>
              <a:t>preprocessed</a:t>
            </a:r>
            <a:r>
              <a:rPr lang="en-GB" sz="1400" dirty="0"/>
              <a:t> and </a:t>
            </a:r>
            <a:r>
              <a:rPr lang="en-GB" sz="1400" dirty="0" err="1"/>
              <a:t>labeled</a:t>
            </a:r>
            <a:r>
              <a:rPr lang="en-GB" sz="1400" dirty="0"/>
              <a:t> data using 70/30 train-test split, with hyperparameter tuning and cross-validation to improve accuracy and prevent overfitting.</a:t>
            </a:r>
          </a:p>
          <a:p>
            <a:r>
              <a:rPr lang="en-GB" sz="1400" b="1" dirty="0"/>
              <a:t>Prediction Process:</a:t>
            </a:r>
          </a:p>
          <a:p>
            <a:r>
              <a:rPr lang="en-GB" sz="1400" dirty="0"/>
              <a:t>Real-time phasor data is input into the trained model, which predicts the type of fault instantly, enabling rapid detection and response in the power system.</a:t>
            </a:r>
          </a:p>
          <a:p>
            <a:pPr marL="305435" indent="-305435"/>
            <a:endParaRPr lang="en-IN" sz="1200" dirty="0"/>
          </a:p>
        </p:txBody>
      </p:sp>
      <p:sp>
        <p:nvSpPr>
          <p:cNvPr id="6" name="Rectangle 3">
            <a:extLst>
              <a:ext uri="{FF2B5EF4-FFF2-40B4-BE49-F238E27FC236}">
                <a16:creationId xmlns:a16="http://schemas.microsoft.com/office/drawing/2014/main" id="{117AFD47-012A-11AA-7228-2B86E565B1A7}"/>
              </a:ext>
            </a:extLst>
          </p:cNvPr>
          <p:cNvSpPr>
            <a:spLocks noChangeArrowheads="1"/>
          </p:cNvSpPr>
          <p:nvPr/>
        </p:nvSpPr>
        <p:spPr bwMode="auto">
          <a:xfrm rot="19795481">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Rectangle 4">
            <a:extLst>
              <a:ext uri="{FF2B5EF4-FFF2-40B4-BE49-F238E27FC236}">
                <a16:creationId xmlns:a16="http://schemas.microsoft.com/office/drawing/2014/main" id="{B0EF0F29-4041-2EC9-4211-6CA13428E719}"/>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8" name="Rectangle 5">
            <a:extLst>
              <a:ext uri="{FF2B5EF4-FFF2-40B4-BE49-F238E27FC236}">
                <a16:creationId xmlns:a16="http://schemas.microsoft.com/office/drawing/2014/main" id="{406C2F0C-1507-F218-77B9-A25A786CC840}"/>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2B53273B-9ED6-CA25-4742-C10F51B0CB9B}"/>
              </a:ext>
            </a:extLst>
          </p:cNvPr>
          <p:cNvPicPr>
            <a:picLocks noChangeAspect="1"/>
          </p:cNvPicPr>
          <p:nvPr/>
        </p:nvPicPr>
        <p:blipFill>
          <a:blip r:embed="rId2"/>
          <a:stretch>
            <a:fillRect/>
          </a:stretch>
        </p:blipFill>
        <p:spPr>
          <a:xfrm>
            <a:off x="30530" y="653728"/>
            <a:ext cx="12161470" cy="58601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A22A7-86A0-1C25-3823-E2867E00D89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86AA78-15FF-9093-6623-13B45D5AB2E9}"/>
              </a:ext>
            </a:extLst>
          </p:cNvPr>
          <p:cNvPicPr>
            <a:picLocks noGrp="1" noChangeAspect="1"/>
          </p:cNvPicPr>
          <p:nvPr>
            <p:ph idx="1"/>
          </p:nvPr>
        </p:nvPicPr>
        <p:blipFill>
          <a:blip r:embed="rId2"/>
          <a:stretch>
            <a:fillRect/>
          </a:stretch>
        </p:blipFill>
        <p:spPr>
          <a:xfrm>
            <a:off x="1336430" y="1301750"/>
            <a:ext cx="9519139" cy="4673600"/>
          </a:xfrm>
        </p:spPr>
      </p:pic>
    </p:spTree>
    <p:extLst>
      <p:ext uri="{BB962C8B-B14F-4D97-AF65-F5344CB8AC3E}">
        <p14:creationId xmlns:p14="http://schemas.microsoft.com/office/powerpoint/2010/main" val="1584570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90DB0-7EBA-7FE2-3C81-9A2C0808BD1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23B401A-E747-14B6-6396-B8EC2F125033}"/>
              </a:ext>
            </a:extLst>
          </p:cNvPr>
          <p:cNvPicPr>
            <a:picLocks noGrp="1" noChangeAspect="1"/>
          </p:cNvPicPr>
          <p:nvPr>
            <p:ph idx="1"/>
          </p:nvPr>
        </p:nvPicPr>
        <p:blipFill>
          <a:blip r:embed="rId2"/>
          <a:stretch>
            <a:fillRect/>
          </a:stretch>
        </p:blipFill>
        <p:spPr>
          <a:xfrm>
            <a:off x="1542550" y="1301750"/>
            <a:ext cx="9106899" cy="4673600"/>
          </a:xfrm>
        </p:spPr>
      </p:pic>
    </p:spTree>
    <p:extLst>
      <p:ext uri="{BB962C8B-B14F-4D97-AF65-F5344CB8AC3E}">
        <p14:creationId xmlns:p14="http://schemas.microsoft.com/office/powerpoint/2010/main" val="8258858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151</TotalTime>
  <Words>984</Words>
  <Application>Microsoft Office PowerPoint</Application>
  <PresentationFormat>Widescreen</PresentationFormat>
  <Paragraphs>77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 Power System Fault Detection and Classification</vt:lpstr>
      <vt:lpstr>OUTLINE</vt:lpstr>
      <vt:lpstr>Problem Statement</vt:lpstr>
      <vt:lpstr>Proposed Solution </vt:lpstr>
      <vt:lpstr>System  Approach</vt:lpstr>
      <vt:lpstr>Algorithm &amp; Deployment</vt:lpstr>
      <vt:lpstr>Result</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kayousuf2004@gmail.com</cp:lastModifiedBy>
  <cp:revision>26</cp:revision>
  <dcterms:created xsi:type="dcterms:W3CDTF">2021-05-26T16:50:10Z</dcterms:created>
  <dcterms:modified xsi:type="dcterms:W3CDTF">2025-08-03T17:50:17Z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