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6"/>
  </p:notesMasterIdLst>
  <p:sldIdLst>
    <p:sldId id="410" r:id="rId2"/>
    <p:sldId id="412" r:id="rId3"/>
    <p:sldId id="422" r:id="rId4"/>
    <p:sldId id="411" r:id="rId5"/>
    <p:sldId id="438" r:id="rId6"/>
    <p:sldId id="413" r:id="rId7"/>
    <p:sldId id="417" r:id="rId8"/>
    <p:sldId id="418" r:id="rId9"/>
    <p:sldId id="419" r:id="rId10"/>
    <p:sldId id="420" r:id="rId11"/>
    <p:sldId id="421" r:id="rId12"/>
    <p:sldId id="257" r:id="rId13"/>
    <p:sldId id="437" r:id="rId14"/>
    <p:sldId id="259" r:id="rId15"/>
    <p:sldId id="344" r:id="rId16"/>
    <p:sldId id="261" r:id="rId17"/>
    <p:sldId id="262" r:id="rId18"/>
    <p:sldId id="263" r:id="rId19"/>
    <p:sldId id="264" r:id="rId20"/>
    <p:sldId id="265" r:id="rId21"/>
    <p:sldId id="268" r:id="rId22"/>
    <p:sldId id="345" r:id="rId23"/>
    <p:sldId id="346" r:id="rId24"/>
    <p:sldId id="269" r:id="rId25"/>
    <p:sldId id="270" r:id="rId26"/>
    <p:sldId id="267" r:id="rId27"/>
    <p:sldId id="277" r:id="rId28"/>
    <p:sldId id="347" r:id="rId29"/>
    <p:sldId id="343" r:id="rId30"/>
    <p:sldId id="281" r:id="rId31"/>
    <p:sldId id="284" r:id="rId32"/>
    <p:sldId id="285" r:id="rId33"/>
    <p:sldId id="286" r:id="rId34"/>
    <p:sldId id="348" r:id="rId35"/>
    <p:sldId id="423" r:id="rId36"/>
    <p:sldId id="287" r:id="rId37"/>
    <p:sldId id="349" r:id="rId38"/>
    <p:sldId id="350" r:id="rId39"/>
    <p:sldId id="290" r:id="rId40"/>
    <p:sldId id="291" r:id="rId41"/>
    <p:sldId id="293" r:id="rId42"/>
    <p:sldId id="351" r:id="rId43"/>
    <p:sldId id="424" r:id="rId44"/>
    <p:sldId id="425" r:id="rId45"/>
    <p:sldId id="296" r:id="rId46"/>
    <p:sldId id="297" r:id="rId47"/>
    <p:sldId id="298" r:id="rId48"/>
    <p:sldId id="352" r:id="rId49"/>
    <p:sldId id="355" r:id="rId50"/>
    <p:sldId id="357" r:id="rId51"/>
    <p:sldId id="358" r:id="rId52"/>
    <p:sldId id="359" r:id="rId53"/>
    <p:sldId id="361" r:id="rId54"/>
    <p:sldId id="362" r:id="rId55"/>
    <p:sldId id="369" r:id="rId56"/>
    <p:sldId id="430" r:id="rId57"/>
    <p:sldId id="431" r:id="rId58"/>
    <p:sldId id="436" r:id="rId59"/>
    <p:sldId id="432" r:id="rId60"/>
    <p:sldId id="433" r:id="rId61"/>
    <p:sldId id="434" r:id="rId62"/>
    <p:sldId id="435" r:id="rId63"/>
    <p:sldId id="371" r:id="rId64"/>
    <p:sldId id="372" r:id="rId65"/>
    <p:sldId id="373" r:id="rId66"/>
    <p:sldId id="374" r:id="rId67"/>
    <p:sldId id="377" r:id="rId68"/>
    <p:sldId id="429" r:id="rId69"/>
    <p:sldId id="382" r:id="rId70"/>
    <p:sldId id="383" r:id="rId71"/>
    <p:sldId id="386" r:id="rId72"/>
    <p:sldId id="388" r:id="rId73"/>
    <p:sldId id="404" r:id="rId74"/>
    <p:sldId id="405" r:id="rId7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C SYSTEM" initials="M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8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2188" autoAdjust="0"/>
  </p:normalViewPr>
  <p:slideViewPr>
    <p:cSldViewPr>
      <p:cViewPr>
        <p:scale>
          <a:sx n="61" d="100"/>
          <a:sy n="61" d="100"/>
        </p:scale>
        <p:origin x="-75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9650EB-3CFA-416C-B610-13740E3431B5}" type="doc">
      <dgm:prSet loTypeId="urn:microsoft.com/office/officeart/2005/8/layout/hierarchy5" loCatId="hierarchy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7367FA69-B130-4650-885B-9A68E16FE746}">
      <dgm:prSet phldrT="[文本]"/>
      <dgm:spPr/>
      <dgm:t>
        <a:bodyPr/>
        <a:lstStyle/>
        <a:p>
          <a:r>
            <a:rPr lang="en-US" altLang="zh-CN" b="1"/>
            <a:t>JSP</a:t>
          </a:r>
          <a:r>
            <a:rPr lang="zh-CN" altLang="en-US" b="1"/>
            <a:t>文件</a:t>
          </a:r>
        </a:p>
      </dgm:t>
    </dgm:pt>
    <dgm:pt modelId="{FBDD57BF-F097-45E1-BCE5-48E72A28FFF6}" type="parTrans" cxnId="{C0381CD3-19FD-4824-AEB7-285E44681073}">
      <dgm:prSet/>
      <dgm:spPr/>
      <dgm:t>
        <a:bodyPr/>
        <a:lstStyle/>
        <a:p>
          <a:endParaRPr lang="zh-CN" altLang="en-US" b="1"/>
        </a:p>
      </dgm:t>
    </dgm:pt>
    <dgm:pt modelId="{C981D241-C502-4495-8B61-8993E12E2635}" type="sibTrans" cxnId="{C0381CD3-19FD-4824-AEB7-285E44681073}">
      <dgm:prSet/>
      <dgm:spPr/>
      <dgm:t>
        <a:bodyPr/>
        <a:lstStyle/>
        <a:p>
          <a:endParaRPr lang="zh-CN" altLang="en-US" b="1"/>
        </a:p>
      </dgm:t>
    </dgm:pt>
    <dgm:pt modelId="{E0C46E46-E300-424D-BC29-A0A87760DB03}">
      <dgm:prSet phldrT="[文本]"/>
      <dgm:spPr/>
      <dgm:t>
        <a:bodyPr/>
        <a:lstStyle/>
        <a:p>
          <a:r>
            <a:rPr lang="en-US" altLang="zh-CN" b="1"/>
            <a:t>JSP</a:t>
          </a:r>
          <a:r>
            <a:rPr lang="zh-CN" altLang="en-US" b="1"/>
            <a:t>元素</a:t>
          </a:r>
        </a:p>
      </dgm:t>
    </dgm:pt>
    <dgm:pt modelId="{E6F47018-86D7-43BA-A2D0-E99401758D2E}" type="parTrans" cxnId="{0C948078-388B-424B-A340-BDF98909EE54}">
      <dgm:prSet/>
      <dgm:spPr/>
      <dgm:t>
        <a:bodyPr/>
        <a:lstStyle/>
        <a:p>
          <a:endParaRPr lang="zh-CN" altLang="en-US" b="1"/>
        </a:p>
      </dgm:t>
    </dgm:pt>
    <dgm:pt modelId="{404AE50B-1EE8-4877-B2B5-AAFD62B2218B}" type="sibTrans" cxnId="{0C948078-388B-424B-A340-BDF98909EE54}">
      <dgm:prSet/>
      <dgm:spPr/>
      <dgm:t>
        <a:bodyPr/>
        <a:lstStyle/>
        <a:p>
          <a:endParaRPr lang="zh-CN" altLang="en-US" b="1"/>
        </a:p>
      </dgm:t>
    </dgm:pt>
    <dgm:pt modelId="{F815C4AB-FC1E-4945-A398-CBD433E830D4}">
      <dgm:prSet phldrT="[文本]"/>
      <dgm:spPr/>
      <dgm:t>
        <a:bodyPr/>
        <a:lstStyle/>
        <a:p>
          <a:r>
            <a:rPr lang="zh-CN" altLang="en-US" b="1"/>
            <a:t>脚本元素</a:t>
          </a:r>
        </a:p>
      </dgm:t>
    </dgm:pt>
    <dgm:pt modelId="{45ED9E36-8D51-477E-B21A-040FA249B0D8}" type="parTrans" cxnId="{1738B2F6-0FC7-481B-8E3A-50D5A425079B}">
      <dgm:prSet/>
      <dgm:spPr/>
      <dgm:t>
        <a:bodyPr/>
        <a:lstStyle/>
        <a:p>
          <a:endParaRPr lang="zh-CN" altLang="en-US" b="1"/>
        </a:p>
      </dgm:t>
    </dgm:pt>
    <dgm:pt modelId="{87305A9A-0FB4-401C-9B5A-261A33755036}" type="sibTrans" cxnId="{1738B2F6-0FC7-481B-8E3A-50D5A425079B}">
      <dgm:prSet/>
      <dgm:spPr/>
      <dgm:t>
        <a:bodyPr/>
        <a:lstStyle/>
        <a:p>
          <a:endParaRPr lang="zh-CN" altLang="en-US" b="1"/>
        </a:p>
      </dgm:t>
    </dgm:pt>
    <dgm:pt modelId="{B697940D-575B-412B-BCD3-505E170B8ADB}">
      <dgm:prSet phldrT="[文本]"/>
      <dgm:spPr/>
      <dgm:t>
        <a:bodyPr/>
        <a:lstStyle/>
        <a:p>
          <a:r>
            <a:rPr lang="zh-CN" altLang="en-US" b="1"/>
            <a:t>指令元素</a:t>
          </a:r>
        </a:p>
      </dgm:t>
    </dgm:pt>
    <dgm:pt modelId="{1960E04B-80B2-440C-A08C-D1FFDAAA5D60}" type="parTrans" cxnId="{793BFFFF-126C-4AEB-AFFA-F1F4A135EF3F}">
      <dgm:prSet/>
      <dgm:spPr/>
      <dgm:t>
        <a:bodyPr/>
        <a:lstStyle/>
        <a:p>
          <a:endParaRPr lang="zh-CN" altLang="en-US" b="1"/>
        </a:p>
      </dgm:t>
    </dgm:pt>
    <dgm:pt modelId="{BCCB6569-67EA-4597-9444-3A75A233E9D9}" type="sibTrans" cxnId="{793BFFFF-126C-4AEB-AFFA-F1F4A135EF3F}">
      <dgm:prSet/>
      <dgm:spPr/>
      <dgm:t>
        <a:bodyPr/>
        <a:lstStyle/>
        <a:p>
          <a:endParaRPr lang="zh-CN" altLang="en-US" b="1"/>
        </a:p>
      </dgm:t>
    </dgm:pt>
    <dgm:pt modelId="{0238A587-A289-471C-8A7D-50D9B8759CA5}">
      <dgm:prSet phldrT="[文本]"/>
      <dgm:spPr/>
      <dgm:t>
        <a:bodyPr/>
        <a:lstStyle/>
        <a:p>
          <a:r>
            <a:rPr lang="zh-CN" altLang="en-US" b="1"/>
            <a:t>注释元素</a:t>
          </a:r>
        </a:p>
      </dgm:t>
    </dgm:pt>
    <dgm:pt modelId="{A2603629-227B-45AB-9299-C7DEF61935AD}" type="parTrans" cxnId="{2580C3D2-B700-4EF0-ABD1-D3F3CD20BD6F}">
      <dgm:prSet/>
      <dgm:spPr/>
      <dgm:t>
        <a:bodyPr/>
        <a:lstStyle/>
        <a:p>
          <a:endParaRPr lang="zh-CN" altLang="en-US" b="1"/>
        </a:p>
      </dgm:t>
    </dgm:pt>
    <dgm:pt modelId="{F29531DB-BC5D-49F7-BB71-4C1C6206A2F1}" type="sibTrans" cxnId="{2580C3D2-B700-4EF0-ABD1-D3F3CD20BD6F}">
      <dgm:prSet/>
      <dgm:spPr/>
      <dgm:t>
        <a:bodyPr/>
        <a:lstStyle/>
        <a:p>
          <a:endParaRPr lang="zh-CN" altLang="en-US" b="1"/>
        </a:p>
      </dgm:t>
    </dgm:pt>
    <dgm:pt modelId="{8D70FFA2-0864-47D8-BDE6-563C5AD168B0}">
      <dgm:prSet phldrT="[文本]"/>
      <dgm:spPr/>
      <dgm:t>
        <a:bodyPr/>
        <a:lstStyle/>
        <a:p>
          <a:r>
            <a:rPr lang="zh-CN" altLang="en-US" b="1"/>
            <a:t>动作元素</a:t>
          </a:r>
        </a:p>
      </dgm:t>
    </dgm:pt>
    <dgm:pt modelId="{360D1D26-D8C6-42FE-8B23-225E8C740DEC}" type="parTrans" cxnId="{C37C6ADE-77F1-476D-ABD5-02AB8003D02D}">
      <dgm:prSet/>
      <dgm:spPr/>
      <dgm:t>
        <a:bodyPr/>
        <a:lstStyle/>
        <a:p>
          <a:endParaRPr lang="zh-CN" altLang="en-US" b="1"/>
        </a:p>
      </dgm:t>
    </dgm:pt>
    <dgm:pt modelId="{4225A74D-55DE-43CF-953B-65F8D77EB6FB}" type="sibTrans" cxnId="{C37C6ADE-77F1-476D-ABD5-02AB8003D02D}">
      <dgm:prSet/>
      <dgm:spPr/>
      <dgm:t>
        <a:bodyPr/>
        <a:lstStyle/>
        <a:p>
          <a:endParaRPr lang="zh-CN" altLang="en-US" b="1"/>
        </a:p>
      </dgm:t>
    </dgm:pt>
    <dgm:pt modelId="{0E3F97A6-F00F-4D2C-8E09-3775136C5F49}">
      <dgm:prSet phldrT="[文本]"/>
      <dgm:spPr/>
      <dgm:t>
        <a:bodyPr/>
        <a:lstStyle/>
        <a:p>
          <a:r>
            <a:rPr lang="zh-CN" altLang="en-US" b="1"/>
            <a:t>模板数据（</a:t>
          </a:r>
          <a:r>
            <a:rPr lang="en-US" altLang="zh-CN" b="1"/>
            <a:t>HTML</a:t>
          </a:r>
          <a:r>
            <a:rPr lang="zh-CN" altLang="en-US" b="1"/>
            <a:t>）</a:t>
          </a:r>
        </a:p>
      </dgm:t>
    </dgm:pt>
    <dgm:pt modelId="{5F8BC97F-A93A-4C93-ADB6-C9E13EEFE15A}" type="parTrans" cxnId="{0AC08AF9-6722-4FA6-A051-BB027D47E291}">
      <dgm:prSet/>
      <dgm:spPr/>
      <dgm:t>
        <a:bodyPr/>
        <a:lstStyle/>
        <a:p>
          <a:endParaRPr lang="zh-CN" altLang="en-US" b="1"/>
        </a:p>
      </dgm:t>
    </dgm:pt>
    <dgm:pt modelId="{01C4FD2C-4F61-49C2-9DEC-DA55CC06B428}" type="sibTrans" cxnId="{0AC08AF9-6722-4FA6-A051-BB027D47E291}">
      <dgm:prSet/>
      <dgm:spPr/>
      <dgm:t>
        <a:bodyPr/>
        <a:lstStyle/>
        <a:p>
          <a:endParaRPr lang="zh-CN" altLang="en-US" b="1"/>
        </a:p>
      </dgm:t>
    </dgm:pt>
    <dgm:pt modelId="{FF89FACD-3D9D-4976-8816-1126C57E50A9}" type="pres">
      <dgm:prSet presAssocID="{E99650EB-3CFA-416C-B610-13740E3431B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69474C6-0ABE-4D3E-9AD3-A534EAC61E17}" type="pres">
      <dgm:prSet presAssocID="{E99650EB-3CFA-416C-B610-13740E3431B5}" presName="hierFlow" presStyleCnt="0"/>
      <dgm:spPr/>
      <dgm:t>
        <a:bodyPr/>
        <a:lstStyle/>
        <a:p>
          <a:endParaRPr lang="zh-CN" altLang="en-US"/>
        </a:p>
      </dgm:t>
    </dgm:pt>
    <dgm:pt modelId="{F62D9F3B-466D-4AAF-B303-143763DC6D0E}" type="pres">
      <dgm:prSet presAssocID="{E99650EB-3CFA-416C-B610-13740E3431B5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EB5E246-033D-4630-A23A-35A985D27F9A}" type="pres">
      <dgm:prSet presAssocID="{7367FA69-B130-4650-885B-9A68E16FE746}" presName="Name17" presStyleCnt="0"/>
      <dgm:spPr/>
      <dgm:t>
        <a:bodyPr/>
        <a:lstStyle/>
        <a:p>
          <a:endParaRPr lang="zh-CN" altLang="en-US"/>
        </a:p>
      </dgm:t>
    </dgm:pt>
    <dgm:pt modelId="{E197188C-7B04-4CD7-986D-B7C6A43079A7}" type="pres">
      <dgm:prSet presAssocID="{7367FA69-B130-4650-885B-9A68E16FE74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7E9722-F69B-4AE3-938F-9D0C578E9517}" type="pres">
      <dgm:prSet presAssocID="{7367FA69-B130-4650-885B-9A68E16FE746}" presName="hierChild2" presStyleCnt="0"/>
      <dgm:spPr/>
      <dgm:t>
        <a:bodyPr/>
        <a:lstStyle/>
        <a:p>
          <a:endParaRPr lang="zh-CN" altLang="en-US"/>
        </a:p>
      </dgm:t>
    </dgm:pt>
    <dgm:pt modelId="{319C6A1A-A944-4B3E-92CC-F2BBC1F18C70}" type="pres">
      <dgm:prSet presAssocID="{E6F47018-86D7-43BA-A2D0-E99401758D2E}" presName="Name25" presStyleLbl="parChTrans1D2" presStyleIdx="0" presStyleCnt="3"/>
      <dgm:spPr/>
      <dgm:t>
        <a:bodyPr/>
        <a:lstStyle/>
        <a:p>
          <a:endParaRPr lang="zh-CN" altLang="en-US"/>
        </a:p>
      </dgm:t>
    </dgm:pt>
    <dgm:pt modelId="{70786354-E4A4-4C35-B96E-FA5FE5B7358E}" type="pres">
      <dgm:prSet presAssocID="{E6F47018-86D7-43BA-A2D0-E99401758D2E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45F4A08F-C752-498C-9198-17E789C1D75C}" type="pres">
      <dgm:prSet presAssocID="{E0C46E46-E300-424D-BC29-A0A87760DB03}" presName="Name30" presStyleCnt="0"/>
      <dgm:spPr/>
      <dgm:t>
        <a:bodyPr/>
        <a:lstStyle/>
        <a:p>
          <a:endParaRPr lang="zh-CN" altLang="en-US"/>
        </a:p>
      </dgm:t>
    </dgm:pt>
    <dgm:pt modelId="{F42C2116-AE99-49BF-AF2F-8312560B44D2}" type="pres">
      <dgm:prSet presAssocID="{E0C46E46-E300-424D-BC29-A0A87760DB03}" presName="level2Shape" presStyleLbl="node2" presStyleIdx="0" presStyleCnt="3"/>
      <dgm:spPr/>
      <dgm:t>
        <a:bodyPr/>
        <a:lstStyle/>
        <a:p>
          <a:endParaRPr lang="zh-CN" altLang="en-US"/>
        </a:p>
      </dgm:t>
    </dgm:pt>
    <dgm:pt modelId="{C5085512-72DF-4CA6-AAAA-504C6C530031}" type="pres">
      <dgm:prSet presAssocID="{E0C46E46-E300-424D-BC29-A0A87760DB03}" presName="hierChild3" presStyleCnt="0"/>
      <dgm:spPr/>
      <dgm:t>
        <a:bodyPr/>
        <a:lstStyle/>
        <a:p>
          <a:endParaRPr lang="zh-CN" altLang="en-US"/>
        </a:p>
      </dgm:t>
    </dgm:pt>
    <dgm:pt modelId="{F2148247-F1B1-4E68-B405-C5D87099002E}" type="pres">
      <dgm:prSet presAssocID="{45ED9E36-8D51-477E-B21A-040FA249B0D8}" presName="Name25" presStyleLbl="parChTrans1D3" presStyleIdx="0" presStyleCnt="3"/>
      <dgm:spPr/>
      <dgm:t>
        <a:bodyPr/>
        <a:lstStyle/>
        <a:p>
          <a:endParaRPr lang="zh-CN" altLang="en-US"/>
        </a:p>
      </dgm:t>
    </dgm:pt>
    <dgm:pt modelId="{ACBDD9C1-2B9B-435F-AD62-5D1CFA9EEA46}" type="pres">
      <dgm:prSet presAssocID="{45ED9E36-8D51-477E-B21A-040FA249B0D8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6DDE1340-A59B-447C-B152-626EE97F6077}" type="pres">
      <dgm:prSet presAssocID="{F815C4AB-FC1E-4945-A398-CBD433E830D4}" presName="Name30" presStyleCnt="0"/>
      <dgm:spPr/>
      <dgm:t>
        <a:bodyPr/>
        <a:lstStyle/>
        <a:p>
          <a:endParaRPr lang="zh-CN" altLang="en-US"/>
        </a:p>
      </dgm:t>
    </dgm:pt>
    <dgm:pt modelId="{E22A3FD1-D98F-4483-9842-CD9C381858E5}" type="pres">
      <dgm:prSet presAssocID="{F815C4AB-FC1E-4945-A398-CBD433E830D4}" presName="level2Shape" presStyleLbl="node3" presStyleIdx="0" presStyleCnt="3"/>
      <dgm:spPr/>
      <dgm:t>
        <a:bodyPr/>
        <a:lstStyle/>
        <a:p>
          <a:endParaRPr lang="zh-CN" altLang="en-US"/>
        </a:p>
      </dgm:t>
    </dgm:pt>
    <dgm:pt modelId="{A91BCA80-152B-422B-B977-AFDBD0D679AC}" type="pres">
      <dgm:prSet presAssocID="{F815C4AB-FC1E-4945-A398-CBD433E830D4}" presName="hierChild3" presStyleCnt="0"/>
      <dgm:spPr/>
      <dgm:t>
        <a:bodyPr/>
        <a:lstStyle/>
        <a:p>
          <a:endParaRPr lang="zh-CN" altLang="en-US"/>
        </a:p>
      </dgm:t>
    </dgm:pt>
    <dgm:pt modelId="{9B50BAFF-9208-4C12-86AC-1B4B5BBC2552}" type="pres">
      <dgm:prSet presAssocID="{1960E04B-80B2-440C-A08C-D1FFDAAA5D60}" presName="Name25" presStyleLbl="parChTrans1D3" presStyleIdx="1" presStyleCnt="3"/>
      <dgm:spPr/>
      <dgm:t>
        <a:bodyPr/>
        <a:lstStyle/>
        <a:p>
          <a:endParaRPr lang="zh-CN" altLang="en-US"/>
        </a:p>
      </dgm:t>
    </dgm:pt>
    <dgm:pt modelId="{7F33B51D-7457-4EAA-90F7-B5674BA7F292}" type="pres">
      <dgm:prSet presAssocID="{1960E04B-80B2-440C-A08C-D1FFDAAA5D60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23493684-CB8D-4BFA-9EF6-820D9A6A0DEF}" type="pres">
      <dgm:prSet presAssocID="{B697940D-575B-412B-BCD3-505E170B8ADB}" presName="Name30" presStyleCnt="0"/>
      <dgm:spPr/>
      <dgm:t>
        <a:bodyPr/>
        <a:lstStyle/>
        <a:p>
          <a:endParaRPr lang="zh-CN" altLang="en-US"/>
        </a:p>
      </dgm:t>
    </dgm:pt>
    <dgm:pt modelId="{B3B1BB63-B044-4FD9-932F-02C654E74D49}" type="pres">
      <dgm:prSet presAssocID="{B697940D-575B-412B-BCD3-505E170B8ADB}" presName="level2Shape" presStyleLbl="node3" presStyleIdx="1" presStyleCnt="3"/>
      <dgm:spPr/>
      <dgm:t>
        <a:bodyPr/>
        <a:lstStyle/>
        <a:p>
          <a:endParaRPr lang="zh-CN" altLang="en-US"/>
        </a:p>
      </dgm:t>
    </dgm:pt>
    <dgm:pt modelId="{87CD49FF-B4DF-4382-8507-F7435D07B534}" type="pres">
      <dgm:prSet presAssocID="{B697940D-575B-412B-BCD3-505E170B8ADB}" presName="hierChild3" presStyleCnt="0"/>
      <dgm:spPr/>
      <dgm:t>
        <a:bodyPr/>
        <a:lstStyle/>
        <a:p>
          <a:endParaRPr lang="zh-CN" altLang="en-US"/>
        </a:p>
      </dgm:t>
    </dgm:pt>
    <dgm:pt modelId="{85FD25FA-FFD6-48E4-8A85-AA954B0A36B4}" type="pres">
      <dgm:prSet presAssocID="{360D1D26-D8C6-42FE-8B23-225E8C740DEC}" presName="Name25" presStyleLbl="parChTrans1D3" presStyleIdx="2" presStyleCnt="3"/>
      <dgm:spPr/>
      <dgm:t>
        <a:bodyPr/>
        <a:lstStyle/>
        <a:p>
          <a:endParaRPr lang="zh-CN" altLang="en-US"/>
        </a:p>
      </dgm:t>
    </dgm:pt>
    <dgm:pt modelId="{7E3EF232-5022-41CB-A83B-88680CE2156B}" type="pres">
      <dgm:prSet presAssocID="{360D1D26-D8C6-42FE-8B23-225E8C740DEC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E6DF947F-0071-4302-A518-8BFC646E6F6A}" type="pres">
      <dgm:prSet presAssocID="{8D70FFA2-0864-47D8-BDE6-563C5AD168B0}" presName="Name30" presStyleCnt="0"/>
      <dgm:spPr/>
      <dgm:t>
        <a:bodyPr/>
        <a:lstStyle/>
        <a:p>
          <a:endParaRPr lang="zh-CN" altLang="en-US"/>
        </a:p>
      </dgm:t>
    </dgm:pt>
    <dgm:pt modelId="{0928889F-B56F-4029-A0FC-AD8DD3D98F81}" type="pres">
      <dgm:prSet presAssocID="{8D70FFA2-0864-47D8-BDE6-563C5AD168B0}" presName="level2Shape" presStyleLbl="node3" presStyleIdx="2" presStyleCnt="3"/>
      <dgm:spPr/>
      <dgm:t>
        <a:bodyPr/>
        <a:lstStyle/>
        <a:p>
          <a:endParaRPr lang="zh-CN" altLang="en-US"/>
        </a:p>
      </dgm:t>
    </dgm:pt>
    <dgm:pt modelId="{FD7F9AC7-A2FF-4918-9657-D6B2F4C17D75}" type="pres">
      <dgm:prSet presAssocID="{8D70FFA2-0864-47D8-BDE6-563C5AD168B0}" presName="hierChild3" presStyleCnt="0"/>
      <dgm:spPr/>
      <dgm:t>
        <a:bodyPr/>
        <a:lstStyle/>
        <a:p>
          <a:endParaRPr lang="zh-CN" altLang="en-US"/>
        </a:p>
      </dgm:t>
    </dgm:pt>
    <dgm:pt modelId="{C8763FC5-7221-46A1-90E4-E2F031D10E79}" type="pres">
      <dgm:prSet presAssocID="{A2603629-227B-45AB-9299-C7DEF61935AD}" presName="Name25" presStyleLbl="parChTrans1D2" presStyleIdx="1" presStyleCnt="3"/>
      <dgm:spPr/>
      <dgm:t>
        <a:bodyPr/>
        <a:lstStyle/>
        <a:p>
          <a:endParaRPr lang="zh-CN" altLang="en-US"/>
        </a:p>
      </dgm:t>
    </dgm:pt>
    <dgm:pt modelId="{1A4E8481-703A-4F4B-B280-97CE349186ED}" type="pres">
      <dgm:prSet presAssocID="{A2603629-227B-45AB-9299-C7DEF61935AD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3F6B0C46-C751-4DB6-A162-B7EEFAA4DA1A}" type="pres">
      <dgm:prSet presAssocID="{0238A587-A289-471C-8A7D-50D9B8759CA5}" presName="Name30" presStyleCnt="0"/>
      <dgm:spPr/>
      <dgm:t>
        <a:bodyPr/>
        <a:lstStyle/>
        <a:p>
          <a:endParaRPr lang="zh-CN" altLang="en-US"/>
        </a:p>
      </dgm:t>
    </dgm:pt>
    <dgm:pt modelId="{B71D77E0-6FB7-4157-B032-40A22C52DDDB}" type="pres">
      <dgm:prSet presAssocID="{0238A587-A289-471C-8A7D-50D9B8759CA5}" presName="level2Shape" presStyleLbl="node2" presStyleIdx="1" presStyleCnt="3"/>
      <dgm:spPr/>
      <dgm:t>
        <a:bodyPr/>
        <a:lstStyle/>
        <a:p>
          <a:endParaRPr lang="zh-CN" altLang="en-US"/>
        </a:p>
      </dgm:t>
    </dgm:pt>
    <dgm:pt modelId="{9D1D2D26-DEA4-49E0-B8B2-632C9E2985EE}" type="pres">
      <dgm:prSet presAssocID="{0238A587-A289-471C-8A7D-50D9B8759CA5}" presName="hierChild3" presStyleCnt="0"/>
      <dgm:spPr/>
      <dgm:t>
        <a:bodyPr/>
        <a:lstStyle/>
        <a:p>
          <a:endParaRPr lang="zh-CN" altLang="en-US"/>
        </a:p>
      </dgm:t>
    </dgm:pt>
    <dgm:pt modelId="{8F5447A7-92DB-49AC-B7CE-6AA926832907}" type="pres">
      <dgm:prSet presAssocID="{5F8BC97F-A93A-4C93-ADB6-C9E13EEFE15A}" presName="Name25" presStyleLbl="parChTrans1D2" presStyleIdx="2" presStyleCnt="3"/>
      <dgm:spPr/>
      <dgm:t>
        <a:bodyPr/>
        <a:lstStyle/>
        <a:p>
          <a:endParaRPr lang="zh-CN" altLang="en-US"/>
        </a:p>
      </dgm:t>
    </dgm:pt>
    <dgm:pt modelId="{39731BD7-13DA-445F-A021-4D6FCB90B0CB}" type="pres">
      <dgm:prSet presAssocID="{5F8BC97F-A93A-4C93-ADB6-C9E13EEFE15A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AB186D5D-57A4-40A3-9520-18D75158F87C}" type="pres">
      <dgm:prSet presAssocID="{0E3F97A6-F00F-4D2C-8E09-3775136C5F49}" presName="Name30" presStyleCnt="0"/>
      <dgm:spPr/>
      <dgm:t>
        <a:bodyPr/>
        <a:lstStyle/>
        <a:p>
          <a:endParaRPr lang="zh-CN" altLang="en-US"/>
        </a:p>
      </dgm:t>
    </dgm:pt>
    <dgm:pt modelId="{9A370AD6-44DE-4E37-8E23-99B8012CAF1D}" type="pres">
      <dgm:prSet presAssocID="{0E3F97A6-F00F-4D2C-8E09-3775136C5F49}" presName="level2Shape" presStyleLbl="node2" presStyleIdx="2" presStyleCnt="3"/>
      <dgm:spPr/>
      <dgm:t>
        <a:bodyPr/>
        <a:lstStyle/>
        <a:p>
          <a:endParaRPr lang="zh-CN" altLang="en-US"/>
        </a:p>
      </dgm:t>
    </dgm:pt>
    <dgm:pt modelId="{6AFDF030-DC9F-4EC5-BFC5-A61DC7C9CBBC}" type="pres">
      <dgm:prSet presAssocID="{0E3F97A6-F00F-4D2C-8E09-3775136C5F49}" presName="hierChild3" presStyleCnt="0"/>
      <dgm:spPr/>
      <dgm:t>
        <a:bodyPr/>
        <a:lstStyle/>
        <a:p>
          <a:endParaRPr lang="zh-CN" altLang="en-US"/>
        </a:p>
      </dgm:t>
    </dgm:pt>
    <dgm:pt modelId="{B24D8A25-5AAA-42BD-BB3E-78FAF6648641}" type="pres">
      <dgm:prSet presAssocID="{E99650EB-3CFA-416C-B610-13740E3431B5}" presName="bgShapesFlow" presStyleCnt="0"/>
      <dgm:spPr/>
      <dgm:t>
        <a:bodyPr/>
        <a:lstStyle/>
        <a:p>
          <a:endParaRPr lang="zh-CN" altLang="en-US"/>
        </a:p>
      </dgm:t>
    </dgm:pt>
  </dgm:ptLst>
  <dgm:cxnLst>
    <dgm:cxn modelId="{5340A2EF-78C1-4016-BCBC-F4DA817CF2E9}" type="presOf" srcId="{E0C46E46-E300-424D-BC29-A0A87760DB03}" destId="{F42C2116-AE99-49BF-AF2F-8312560B44D2}" srcOrd="0" destOrd="0" presId="urn:microsoft.com/office/officeart/2005/8/layout/hierarchy5"/>
    <dgm:cxn modelId="{31C4145A-8759-40EB-A397-CEB11E828BF8}" type="presOf" srcId="{360D1D26-D8C6-42FE-8B23-225E8C740DEC}" destId="{85FD25FA-FFD6-48E4-8A85-AA954B0A36B4}" srcOrd="0" destOrd="0" presId="urn:microsoft.com/office/officeart/2005/8/layout/hierarchy5"/>
    <dgm:cxn modelId="{C0381CD3-19FD-4824-AEB7-285E44681073}" srcId="{E99650EB-3CFA-416C-B610-13740E3431B5}" destId="{7367FA69-B130-4650-885B-9A68E16FE746}" srcOrd="0" destOrd="0" parTransId="{FBDD57BF-F097-45E1-BCE5-48E72A28FFF6}" sibTransId="{C981D241-C502-4495-8B61-8993E12E2635}"/>
    <dgm:cxn modelId="{C37C6ADE-77F1-476D-ABD5-02AB8003D02D}" srcId="{E0C46E46-E300-424D-BC29-A0A87760DB03}" destId="{8D70FFA2-0864-47D8-BDE6-563C5AD168B0}" srcOrd="2" destOrd="0" parTransId="{360D1D26-D8C6-42FE-8B23-225E8C740DEC}" sibTransId="{4225A74D-55DE-43CF-953B-65F8D77EB6FB}"/>
    <dgm:cxn modelId="{7C5DCCCF-DD52-4D96-976D-460B40820C45}" type="presOf" srcId="{E6F47018-86D7-43BA-A2D0-E99401758D2E}" destId="{70786354-E4A4-4C35-B96E-FA5FE5B7358E}" srcOrd="1" destOrd="0" presId="urn:microsoft.com/office/officeart/2005/8/layout/hierarchy5"/>
    <dgm:cxn modelId="{0C948078-388B-424B-A340-BDF98909EE54}" srcId="{7367FA69-B130-4650-885B-9A68E16FE746}" destId="{E0C46E46-E300-424D-BC29-A0A87760DB03}" srcOrd="0" destOrd="0" parTransId="{E6F47018-86D7-43BA-A2D0-E99401758D2E}" sibTransId="{404AE50B-1EE8-4877-B2B5-AAFD62B2218B}"/>
    <dgm:cxn modelId="{418029F5-3E2A-40B4-BF03-55B8B62B19F7}" type="presOf" srcId="{1960E04B-80B2-440C-A08C-D1FFDAAA5D60}" destId="{7F33B51D-7457-4EAA-90F7-B5674BA7F292}" srcOrd="1" destOrd="0" presId="urn:microsoft.com/office/officeart/2005/8/layout/hierarchy5"/>
    <dgm:cxn modelId="{9B37B481-7EA9-42AF-AD34-0AFA73B08CB4}" type="presOf" srcId="{45ED9E36-8D51-477E-B21A-040FA249B0D8}" destId="{ACBDD9C1-2B9B-435F-AD62-5D1CFA9EEA46}" srcOrd="1" destOrd="0" presId="urn:microsoft.com/office/officeart/2005/8/layout/hierarchy5"/>
    <dgm:cxn modelId="{F2B20E6E-7E4A-412A-A441-A0197C49A85D}" type="presOf" srcId="{8D70FFA2-0864-47D8-BDE6-563C5AD168B0}" destId="{0928889F-B56F-4029-A0FC-AD8DD3D98F81}" srcOrd="0" destOrd="0" presId="urn:microsoft.com/office/officeart/2005/8/layout/hierarchy5"/>
    <dgm:cxn modelId="{A6713CC3-FB81-4031-BC04-4BAEA6AB7E13}" type="presOf" srcId="{F815C4AB-FC1E-4945-A398-CBD433E830D4}" destId="{E22A3FD1-D98F-4483-9842-CD9C381858E5}" srcOrd="0" destOrd="0" presId="urn:microsoft.com/office/officeart/2005/8/layout/hierarchy5"/>
    <dgm:cxn modelId="{C467B205-D9D7-4185-B95E-71D0E8793AFA}" type="presOf" srcId="{E6F47018-86D7-43BA-A2D0-E99401758D2E}" destId="{319C6A1A-A944-4B3E-92CC-F2BBC1F18C70}" srcOrd="0" destOrd="0" presId="urn:microsoft.com/office/officeart/2005/8/layout/hierarchy5"/>
    <dgm:cxn modelId="{3DA62B68-2FD6-4744-B48B-27326C1B7702}" type="presOf" srcId="{A2603629-227B-45AB-9299-C7DEF61935AD}" destId="{C8763FC5-7221-46A1-90E4-E2F031D10E79}" srcOrd="0" destOrd="0" presId="urn:microsoft.com/office/officeart/2005/8/layout/hierarchy5"/>
    <dgm:cxn modelId="{E0B7FE5E-7CBE-4A89-B5E0-654CFE9748B8}" type="presOf" srcId="{45ED9E36-8D51-477E-B21A-040FA249B0D8}" destId="{F2148247-F1B1-4E68-B405-C5D87099002E}" srcOrd="0" destOrd="0" presId="urn:microsoft.com/office/officeart/2005/8/layout/hierarchy5"/>
    <dgm:cxn modelId="{5171ED94-9FDF-49FA-8FDF-AEA7E29E9B6F}" type="presOf" srcId="{360D1D26-D8C6-42FE-8B23-225E8C740DEC}" destId="{7E3EF232-5022-41CB-A83B-88680CE2156B}" srcOrd="1" destOrd="0" presId="urn:microsoft.com/office/officeart/2005/8/layout/hierarchy5"/>
    <dgm:cxn modelId="{4F9AA5AE-3D94-4A47-B1E7-E56B89028587}" type="presOf" srcId="{E99650EB-3CFA-416C-B610-13740E3431B5}" destId="{FF89FACD-3D9D-4976-8816-1126C57E50A9}" srcOrd="0" destOrd="0" presId="urn:microsoft.com/office/officeart/2005/8/layout/hierarchy5"/>
    <dgm:cxn modelId="{B93BE21F-2B12-437E-A7E2-AE3448D7FFEF}" type="presOf" srcId="{5F8BC97F-A93A-4C93-ADB6-C9E13EEFE15A}" destId="{8F5447A7-92DB-49AC-B7CE-6AA926832907}" srcOrd="0" destOrd="0" presId="urn:microsoft.com/office/officeart/2005/8/layout/hierarchy5"/>
    <dgm:cxn modelId="{1B5E66CF-F6D2-44DE-9ED4-61334A33B5DB}" type="presOf" srcId="{0E3F97A6-F00F-4D2C-8E09-3775136C5F49}" destId="{9A370AD6-44DE-4E37-8E23-99B8012CAF1D}" srcOrd="0" destOrd="0" presId="urn:microsoft.com/office/officeart/2005/8/layout/hierarchy5"/>
    <dgm:cxn modelId="{276AB8D6-5D07-4316-997A-1A2E995DEB5C}" type="presOf" srcId="{1960E04B-80B2-440C-A08C-D1FFDAAA5D60}" destId="{9B50BAFF-9208-4C12-86AC-1B4B5BBC2552}" srcOrd="0" destOrd="0" presId="urn:microsoft.com/office/officeart/2005/8/layout/hierarchy5"/>
    <dgm:cxn modelId="{56E61D89-2DCA-44CA-B1D0-537FBDAB210B}" type="presOf" srcId="{A2603629-227B-45AB-9299-C7DEF61935AD}" destId="{1A4E8481-703A-4F4B-B280-97CE349186ED}" srcOrd="1" destOrd="0" presId="urn:microsoft.com/office/officeart/2005/8/layout/hierarchy5"/>
    <dgm:cxn modelId="{A3696C29-0DC7-429A-81FA-3463F38ED4FA}" type="presOf" srcId="{0238A587-A289-471C-8A7D-50D9B8759CA5}" destId="{B71D77E0-6FB7-4157-B032-40A22C52DDDB}" srcOrd="0" destOrd="0" presId="urn:microsoft.com/office/officeart/2005/8/layout/hierarchy5"/>
    <dgm:cxn modelId="{1738B2F6-0FC7-481B-8E3A-50D5A425079B}" srcId="{E0C46E46-E300-424D-BC29-A0A87760DB03}" destId="{F815C4AB-FC1E-4945-A398-CBD433E830D4}" srcOrd="0" destOrd="0" parTransId="{45ED9E36-8D51-477E-B21A-040FA249B0D8}" sibTransId="{87305A9A-0FB4-401C-9B5A-261A33755036}"/>
    <dgm:cxn modelId="{3233D70C-2481-4C13-A697-C731562A593C}" type="presOf" srcId="{5F8BC97F-A93A-4C93-ADB6-C9E13EEFE15A}" destId="{39731BD7-13DA-445F-A021-4D6FCB90B0CB}" srcOrd="1" destOrd="0" presId="urn:microsoft.com/office/officeart/2005/8/layout/hierarchy5"/>
    <dgm:cxn modelId="{793BFFFF-126C-4AEB-AFFA-F1F4A135EF3F}" srcId="{E0C46E46-E300-424D-BC29-A0A87760DB03}" destId="{B697940D-575B-412B-BCD3-505E170B8ADB}" srcOrd="1" destOrd="0" parTransId="{1960E04B-80B2-440C-A08C-D1FFDAAA5D60}" sibTransId="{BCCB6569-67EA-4597-9444-3A75A233E9D9}"/>
    <dgm:cxn modelId="{0AC08AF9-6722-4FA6-A051-BB027D47E291}" srcId="{7367FA69-B130-4650-885B-9A68E16FE746}" destId="{0E3F97A6-F00F-4D2C-8E09-3775136C5F49}" srcOrd="2" destOrd="0" parTransId="{5F8BC97F-A93A-4C93-ADB6-C9E13EEFE15A}" sibTransId="{01C4FD2C-4F61-49C2-9DEC-DA55CC06B428}"/>
    <dgm:cxn modelId="{2580C3D2-B700-4EF0-ABD1-D3F3CD20BD6F}" srcId="{7367FA69-B130-4650-885B-9A68E16FE746}" destId="{0238A587-A289-471C-8A7D-50D9B8759CA5}" srcOrd="1" destOrd="0" parTransId="{A2603629-227B-45AB-9299-C7DEF61935AD}" sibTransId="{F29531DB-BC5D-49F7-BB71-4C1C6206A2F1}"/>
    <dgm:cxn modelId="{4DC40FE5-7C79-4506-B284-9F521C549458}" type="presOf" srcId="{7367FA69-B130-4650-885B-9A68E16FE746}" destId="{E197188C-7B04-4CD7-986D-B7C6A43079A7}" srcOrd="0" destOrd="0" presId="urn:microsoft.com/office/officeart/2005/8/layout/hierarchy5"/>
    <dgm:cxn modelId="{33054A39-193F-4836-AF37-59586F311C24}" type="presOf" srcId="{B697940D-575B-412B-BCD3-505E170B8ADB}" destId="{B3B1BB63-B044-4FD9-932F-02C654E74D49}" srcOrd="0" destOrd="0" presId="urn:microsoft.com/office/officeart/2005/8/layout/hierarchy5"/>
    <dgm:cxn modelId="{CF3090D6-1B40-4937-9DDD-6524C0B9A78F}" type="presParOf" srcId="{FF89FACD-3D9D-4976-8816-1126C57E50A9}" destId="{969474C6-0ABE-4D3E-9AD3-A534EAC61E17}" srcOrd="0" destOrd="0" presId="urn:microsoft.com/office/officeart/2005/8/layout/hierarchy5"/>
    <dgm:cxn modelId="{5E5D34CE-143E-4A68-8A97-5351BD78B112}" type="presParOf" srcId="{969474C6-0ABE-4D3E-9AD3-A534EAC61E17}" destId="{F62D9F3B-466D-4AAF-B303-143763DC6D0E}" srcOrd="0" destOrd="0" presId="urn:microsoft.com/office/officeart/2005/8/layout/hierarchy5"/>
    <dgm:cxn modelId="{3CA3C541-3FAC-47B9-A99A-13A71D114B04}" type="presParOf" srcId="{F62D9F3B-466D-4AAF-B303-143763DC6D0E}" destId="{8EB5E246-033D-4630-A23A-35A985D27F9A}" srcOrd="0" destOrd="0" presId="urn:microsoft.com/office/officeart/2005/8/layout/hierarchy5"/>
    <dgm:cxn modelId="{55BED56B-BA80-42AA-8CDC-4C5F33C94055}" type="presParOf" srcId="{8EB5E246-033D-4630-A23A-35A985D27F9A}" destId="{E197188C-7B04-4CD7-986D-B7C6A43079A7}" srcOrd="0" destOrd="0" presId="urn:microsoft.com/office/officeart/2005/8/layout/hierarchy5"/>
    <dgm:cxn modelId="{55331872-84D9-4D26-A209-60AED1A829A5}" type="presParOf" srcId="{8EB5E246-033D-4630-A23A-35A985D27F9A}" destId="{B47E9722-F69B-4AE3-938F-9D0C578E9517}" srcOrd="1" destOrd="0" presId="urn:microsoft.com/office/officeart/2005/8/layout/hierarchy5"/>
    <dgm:cxn modelId="{60AFC354-A315-4738-882E-D588CC424C33}" type="presParOf" srcId="{B47E9722-F69B-4AE3-938F-9D0C578E9517}" destId="{319C6A1A-A944-4B3E-92CC-F2BBC1F18C70}" srcOrd="0" destOrd="0" presId="urn:microsoft.com/office/officeart/2005/8/layout/hierarchy5"/>
    <dgm:cxn modelId="{E2090AE6-78BB-4424-8A0A-FFE7C8958D37}" type="presParOf" srcId="{319C6A1A-A944-4B3E-92CC-F2BBC1F18C70}" destId="{70786354-E4A4-4C35-B96E-FA5FE5B7358E}" srcOrd="0" destOrd="0" presId="urn:microsoft.com/office/officeart/2005/8/layout/hierarchy5"/>
    <dgm:cxn modelId="{3D55466F-C9AA-42ED-B4B7-CA6E3C7176FE}" type="presParOf" srcId="{B47E9722-F69B-4AE3-938F-9D0C578E9517}" destId="{45F4A08F-C752-498C-9198-17E789C1D75C}" srcOrd="1" destOrd="0" presId="urn:microsoft.com/office/officeart/2005/8/layout/hierarchy5"/>
    <dgm:cxn modelId="{60AE568C-139C-442B-A192-504B8A20EC5B}" type="presParOf" srcId="{45F4A08F-C752-498C-9198-17E789C1D75C}" destId="{F42C2116-AE99-49BF-AF2F-8312560B44D2}" srcOrd="0" destOrd="0" presId="urn:microsoft.com/office/officeart/2005/8/layout/hierarchy5"/>
    <dgm:cxn modelId="{B936704A-2C69-41F9-B5D8-AAAE66EE1A98}" type="presParOf" srcId="{45F4A08F-C752-498C-9198-17E789C1D75C}" destId="{C5085512-72DF-4CA6-AAAA-504C6C530031}" srcOrd="1" destOrd="0" presId="urn:microsoft.com/office/officeart/2005/8/layout/hierarchy5"/>
    <dgm:cxn modelId="{9E473E35-95C0-469D-84DD-7D15750A477D}" type="presParOf" srcId="{C5085512-72DF-4CA6-AAAA-504C6C530031}" destId="{F2148247-F1B1-4E68-B405-C5D87099002E}" srcOrd="0" destOrd="0" presId="urn:microsoft.com/office/officeart/2005/8/layout/hierarchy5"/>
    <dgm:cxn modelId="{DD28FD6D-2C82-43B1-9935-82F4D3E50B04}" type="presParOf" srcId="{F2148247-F1B1-4E68-B405-C5D87099002E}" destId="{ACBDD9C1-2B9B-435F-AD62-5D1CFA9EEA46}" srcOrd="0" destOrd="0" presId="urn:microsoft.com/office/officeart/2005/8/layout/hierarchy5"/>
    <dgm:cxn modelId="{3E1103D7-2F45-478B-9877-0B99419F9AC1}" type="presParOf" srcId="{C5085512-72DF-4CA6-AAAA-504C6C530031}" destId="{6DDE1340-A59B-447C-B152-626EE97F6077}" srcOrd="1" destOrd="0" presId="urn:microsoft.com/office/officeart/2005/8/layout/hierarchy5"/>
    <dgm:cxn modelId="{79EDEBFB-DBE3-4DDA-B191-D64CC376AB6D}" type="presParOf" srcId="{6DDE1340-A59B-447C-B152-626EE97F6077}" destId="{E22A3FD1-D98F-4483-9842-CD9C381858E5}" srcOrd="0" destOrd="0" presId="urn:microsoft.com/office/officeart/2005/8/layout/hierarchy5"/>
    <dgm:cxn modelId="{DE0E1D31-FD98-4CF0-95EE-45DBE9082CBF}" type="presParOf" srcId="{6DDE1340-A59B-447C-B152-626EE97F6077}" destId="{A91BCA80-152B-422B-B977-AFDBD0D679AC}" srcOrd="1" destOrd="0" presId="urn:microsoft.com/office/officeart/2005/8/layout/hierarchy5"/>
    <dgm:cxn modelId="{05362337-6FA6-4EA0-BA88-3BC5688078C2}" type="presParOf" srcId="{C5085512-72DF-4CA6-AAAA-504C6C530031}" destId="{9B50BAFF-9208-4C12-86AC-1B4B5BBC2552}" srcOrd="2" destOrd="0" presId="urn:microsoft.com/office/officeart/2005/8/layout/hierarchy5"/>
    <dgm:cxn modelId="{ABA64B3B-F588-468D-BCA1-DC7A9CA349F2}" type="presParOf" srcId="{9B50BAFF-9208-4C12-86AC-1B4B5BBC2552}" destId="{7F33B51D-7457-4EAA-90F7-B5674BA7F292}" srcOrd="0" destOrd="0" presId="urn:microsoft.com/office/officeart/2005/8/layout/hierarchy5"/>
    <dgm:cxn modelId="{C6BEB2F0-819A-4719-A670-1BC1183EAD2F}" type="presParOf" srcId="{C5085512-72DF-4CA6-AAAA-504C6C530031}" destId="{23493684-CB8D-4BFA-9EF6-820D9A6A0DEF}" srcOrd="3" destOrd="0" presId="urn:microsoft.com/office/officeart/2005/8/layout/hierarchy5"/>
    <dgm:cxn modelId="{3CAA5486-B7A1-4EE4-9F9B-14003DB1CB88}" type="presParOf" srcId="{23493684-CB8D-4BFA-9EF6-820D9A6A0DEF}" destId="{B3B1BB63-B044-4FD9-932F-02C654E74D49}" srcOrd="0" destOrd="0" presId="urn:microsoft.com/office/officeart/2005/8/layout/hierarchy5"/>
    <dgm:cxn modelId="{BB348F0B-566D-4F6D-B4BC-093384C669F9}" type="presParOf" srcId="{23493684-CB8D-4BFA-9EF6-820D9A6A0DEF}" destId="{87CD49FF-B4DF-4382-8507-F7435D07B534}" srcOrd="1" destOrd="0" presId="urn:microsoft.com/office/officeart/2005/8/layout/hierarchy5"/>
    <dgm:cxn modelId="{F5FAE0C0-0484-4BC4-BCA4-F0EDA912B483}" type="presParOf" srcId="{C5085512-72DF-4CA6-AAAA-504C6C530031}" destId="{85FD25FA-FFD6-48E4-8A85-AA954B0A36B4}" srcOrd="4" destOrd="0" presId="urn:microsoft.com/office/officeart/2005/8/layout/hierarchy5"/>
    <dgm:cxn modelId="{8F226DBB-8B77-41D1-AF2A-8589A265BCEA}" type="presParOf" srcId="{85FD25FA-FFD6-48E4-8A85-AA954B0A36B4}" destId="{7E3EF232-5022-41CB-A83B-88680CE2156B}" srcOrd="0" destOrd="0" presId="urn:microsoft.com/office/officeart/2005/8/layout/hierarchy5"/>
    <dgm:cxn modelId="{CC1B8EA9-9FD2-4612-A883-5EF1B920A0C4}" type="presParOf" srcId="{C5085512-72DF-4CA6-AAAA-504C6C530031}" destId="{E6DF947F-0071-4302-A518-8BFC646E6F6A}" srcOrd="5" destOrd="0" presId="urn:microsoft.com/office/officeart/2005/8/layout/hierarchy5"/>
    <dgm:cxn modelId="{10E4BD8D-F83F-4755-A962-F248B282E796}" type="presParOf" srcId="{E6DF947F-0071-4302-A518-8BFC646E6F6A}" destId="{0928889F-B56F-4029-A0FC-AD8DD3D98F81}" srcOrd="0" destOrd="0" presId="urn:microsoft.com/office/officeart/2005/8/layout/hierarchy5"/>
    <dgm:cxn modelId="{D71C8B35-501A-467B-B495-99F378869E17}" type="presParOf" srcId="{E6DF947F-0071-4302-A518-8BFC646E6F6A}" destId="{FD7F9AC7-A2FF-4918-9657-D6B2F4C17D75}" srcOrd="1" destOrd="0" presId="urn:microsoft.com/office/officeart/2005/8/layout/hierarchy5"/>
    <dgm:cxn modelId="{2BE6268B-875D-4717-AE4E-0696FDC3A118}" type="presParOf" srcId="{B47E9722-F69B-4AE3-938F-9D0C578E9517}" destId="{C8763FC5-7221-46A1-90E4-E2F031D10E79}" srcOrd="2" destOrd="0" presId="urn:microsoft.com/office/officeart/2005/8/layout/hierarchy5"/>
    <dgm:cxn modelId="{084C1051-21CA-49F8-95E8-1999E2ECCB3D}" type="presParOf" srcId="{C8763FC5-7221-46A1-90E4-E2F031D10E79}" destId="{1A4E8481-703A-4F4B-B280-97CE349186ED}" srcOrd="0" destOrd="0" presId="urn:microsoft.com/office/officeart/2005/8/layout/hierarchy5"/>
    <dgm:cxn modelId="{058F51E5-B9C8-463C-AFAF-9EA93820BC66}" type="presParOf" srcId="{B47E9722-F69B-4AE3-938F-9D0C578E9517}" destId="{3F6B0C46-C751-4DB6-A162-B7EEFAA4DA1A}" srcOrd="3" destOrd="0" presId="urn:microsoft.com/office/officeart/2005/8/layout/hierarchy5"/>
    <dgm:cxn modelId="{2FC3C59C-4C1E-4A21-9A14-B2E3E5BB747F}" type="presParOf" srcId="{3F6B0C46-C751-4DB6-A162-B7EEFAA4DA1A}" destId="{B71D77E0-6FB7-4157-B032-40A22C52DDDB}" srcOrd="0" destOrd="0" presId="urn:microsoft.com/office/officeart/2005/8/layout/hierarchy5"/>
    <dgm:cxn modelId="{D4614B3E-9822-46B7-853C-838F3955FAFB}" type="presParOf" srcId="{3F6B0C46-C751-4DB6-A162-B7EEFAA4DA1A}" destId="{9D1D2D26-DEA4-49E0-B8B2-632C9E2985EE}" srcOrd="1" destOrd="0" presId="urn:microsoft.com/office/officeart/2005/8/layout/hierarchy5"/>
    <dgm:cxn modelId="{352B8CC3-F47E-45BD-B10A-99E9710C3EDD}" type="presParOf" srcId="{B47E9722-F69B-4AE3-938F-9D0C578E9517}" destId="{8F5447A7-92DB-49AC-B7CE-6AA926832907}" srcOrd="4" destOrd="0" presId="urn:microsoft.com/office/officeart/2005/8/layout/hierarchy5"/>
    <dgm:cxn modelId="{311717A4-F990-456D-B4F0-DC948DECB8FC}" type="presParOf" srcId="{8F5447A7-92DB-49AC-B7CE-6AA926832907}" destId="{39731BD7-13DA-445F-A021-4D6FCB90B0CB}" srcOrd="0" destOrd="0" presId="urn:microsoft.com/office/officeart/2005/8/layout/hierarchy5"/>
    <dgm:cxn modelId="{FB964B89-2C22-4FC2-A22E-FB56E8299288}" type="presParOf" srcId="{B47E9722-F69B-4AE3-938F-9D0C578E9517}" destId="{AB186D5D-57A4-40A3-9520-18D75158F87C}" srcOrd="5" destOrd="0" presId="urn:microsoft.com/office/officeart/2005/8/layout/hierarchy5"/>
    <dgm:cxn modelId="{48BAA208-A962-49F6-9584-9C8DBCD2C142}" type="presParOf" srcId="{AB186D5D-57A4-40A3-9520-18D75158F87C}" destId="{9A370AD6-44DE-4E37-8E23-99B8012CAF1D}" srcOrd="0" destOrd="0" presId="urn:microsoft.com/office/officeart/2005/8/layout/hierarchy5"/>
    <dgm:cxn modelId="{5F1C33C3-9F10-42C7-9189-41AF4B67D414}" type="presParOf" srcId="{AB186D5D-57A4-40A3-9520-18D75158F87C}" destId="{6AFDF030-DC9F-4EC5-BFC5-A61DC7C9CBBC}" srcOrd="1" destOrd="0" presId="urn:microsoft.com/office/officeart/2005/8/layout/hierarchy5"/>
    <dgm:cxn modelId="{C9B891E2-88DE-4220-BB33-B38F65CB7D4A}" type="presParOf" srcId="{FF89FACD-3D9D-4976-8816-1126C57E50A9}" destId="{B24D8A25-5AAA-42BD-BB3E-78FAF6648641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7188C-7B04-4CD7-986D-B7C6A43079A7}">
      <dsp:nvSpPr>
        <dsp:cNvPr id="0" name=""/>
        <dsp:cNvSpPr/>
      </dsp:nvSpPr>
      <dsp:spPr>
        <a:xfrm>
          <a:off x="1958493" y="1171663"/>
          <a:ext cx="1018356" cy="5091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5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/>
            <a:t>JSP</a:t>
          </a:r>
          <a:r>
            <a:rPr lang="zh-CN" altLang="en-US" sz="1400" b="1" kern="1200"/>
            <a:t>文件</a:t>
          </a:r>
        </a:p>
      </dsp:txBody>
      <dsp:txXfrm>
        <a:off x="1973406" y="1186576"/>
        <a:ext cx="988530" cy="479352"/>
      </dsp:txXfrm>
    </dsp:sp>
    <dsp:sp modelId="{319C6A1A-A944-4B3E-92CC-F2BBC1F18C70}">
      <dsp:nvSpPr>
        <dsp:cNvPr id="0" name=""/>
        <dsp:cNvSpPr/>
      </dsp:nvSpPr>
      <dsp:spPr>
        <a:xfrm rot="18289469">
          <a:off x="2823869" y="1113260"/>
          <a:ext cx="71330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13303" y="20214"/>
              </a:lnTo>
            </a:path>
          </a:pathLst>
        </a:custGeom>
        <a:noFill/>
        <a:ln w="55000" cap="flat" cmpd="thickThin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3162688" y="1115642"/>
        <a:ext cx="35665" cy="35665"/>
      </dsp:txXfrm>
    </dsp:sp>
    <dsp:sp modelId="{F42C2116-AE99-49BF-AF2F-8312560B44D2}">
      <dsp:nvSpPr>
        <dsp:cNvPr id="0" name=""/>
        <dsp:cNvSpPr/>
      </dsp:nvSpPr>
      <dsp:spPr>
        <a:xfrm>
          <a:off x="3384192" y="586108"/>
          <a:ext cx="1018356" cy="5091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5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/>
            <a:t>JSP</a:t>
          </a:r>
          <a:r>
            <a:rPr lang="zh-CN" altLang="en-US" sz="1400" b="1" kern="1200"/>
            <a:t>元素</a:t>
          </a:r>
        </a:p>
      </dsp:txBody>
      <dsp:txXfrm>
        <a:off x="3399105" y="601021"/>
        <a:ext cx="988530" cy="479352"/>
      </dsp:txXfrm>
    </dsp:sp>
    <dsp:sp modelId="{F2148247-F1B1-4E68-B405-C5D87099002E}">
      <dsp:nvSpPr>
        <dsp:cNvPr id="0" name=""/>
        <dsp:cNvSpPr/>
      </dsp:nvSpPr>
      <dsp:spPr>
        <a:xfrm rot="18289469">
          <a:off x="4249568" y="527705"/>
          <a:ext cx="71330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13303" y="20214"/>
              </a:lnTo>
            </a:path>
          </a:pathLst>
        </a:custGeom>
        <a:noFill/>
        <a:ln w="55000" cap="flat" cmpd="thickThin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4588387" y="530087"/>
        <a:ext cx="35665" cy="35665"/>
      </dsp:txXfrm>
    </dsp:sp>
    <dsp:sp modelId="{E22A3FD1-D98F-4483-9842-CD9C381858E5}">
      <dsp:nvSpPr>
        <dsp:cNvPr id="0" name=""/>
        <dsp:cNvSpPr/>
      </dsp:nvSpPr>
      <dsp:spPr>
        <a:xfrm>
          <a:off x="4809891" y="553"/>
          <a:ext cx="1018356" cy="5091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5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/>
            <a:t>脚本元素</a:t>
          </a:r>
        </a:p>
      </dsp:txBody>
      <dsp:txXfrm>
        <a:off x="4824804" y="15466"/>
        <a:ext cx="988530" cy="479352"/>
      </dsp:txXfrm>
    </dsp:sp>
    <dsp:sp modelId="{9B50BAFF-9208-4C12-86AC-1B4B5BBC2552}">
      <dsp:nvSpPr>
        <dsp:cNvPr id="0" name=""/>
        <dsp:cNvSpPr/>
      </dsp:nvSpPr>
      <dsp:spPr>
        <a:xfrm>
          <a:off x="4402549" y="820482"/>
          <a:ext cx="40734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407342" y="20214"/>
              </a:lnTo>
            </a:path>
          </a:pathLst>
        </a:custGeom>
        <a:noFill/>
        <a:ln w="55000" cap="flat" cmpd="thickThin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4596036" y="830513"/>
        <a:ext cx="20367" cy="20367"/>
      </dsp:txXfrm>
    </dsp:sp>
    <dsp:sp modelId="{B3B1BB63-B044-4FD9-932F-02C654E74D49}">
      <dsp:nvSpPr>
        <dsp:cNvPr id="0" name=""/>
        <dsp:cNvSpPr/>
      </dsp:nvSpPr>
      <dsp:spPr>
        <a:xfrm>
          <a:off x="4809891" y="586108"/>
          <a:ext cx="1018356" cy="5091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5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/>
            <a:t>指令元素</a:t>
          </a:r>
        </a:p>
      </dsp:txBody>
      <dsp:txXfrm>
        <a:off x="4824804" y="601021"/>
        <a:ext cx="988530" cy="479352"/>
      </dsp:txXfrm>
    </dsp:sp>
    <dsp:sp modelId="{85FD25FA-FFD6-48E4-8A85-AA954B0A36B4}">
      <dsp:nvSpPr>
        <dsp:cNvPr id="0" name=""/>
        <dsp:cNvSpPr/>
      </dsp:nvSpPr>
      <dsp:spPr>
        <a:xfrm rot="3310531">
          <a:off x="4249568" y="1113260"/>
          <a:ext cx="71330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13303" y="20214"/>
              </a:lnTo>
            </a:path>
          </a:pathLst>
        </a:custGeom>
        <a:noFill/>
        <a:ln w="55000" cap="flat" cmpd="thickThin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4588387" y="1115642"/>
        <a:ext cx="35665" cy="35665"/>
      </dsp:txXfrm>
    </dsp:sp>
    <dsp:sp modelId="{0928889F-B56F-4029-A0FC-AD8DD3D98F81}">
      <dsp:nvSpPr>
        <dsp:cNvPr id="0" name=""/>
        <dsp:cNvSpPr/>
      </dsp:nvSpPr>
      <dsp:spPr>
        <a:xfrm>
          <a:off x="4809891" y="1171663"/>
          <a:ext cx="1018356" cy="5091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5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/>
            <a:t>动作元素</a:t>
          </a:r>
        </a:p>
      </dsp:txBody>
      <dsp:txXfrm>
        <a:off x="4824804" y="1186576"/>
        <a:ext cx="988530" cy="479352"/>
      </dsp:txXfrm>
    </dsp:sp>
    <dsp:sp modelId="{C8763FC5-7221-46A1-90E4-E2F031D10E79}">
      <dsp:nvSpPr>
        <dsp:cNvPr id="0" name=""/>
        <dsp:cNvSpPr/>
      </dsp:nvSpPr>
      <dsp:spPr>
        <a:xfrm>
          <a:off x="2976850" y="1406037"/>
          <a:ext cx="40734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407342" y="20214"/>
              </a:lnTo>
            </a:path>
          </a:pathLst>
        </a:custGeom>
        <a:noFill/>
        <a:ln w="55000" cap="flat" cmpd="thickThin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3170337" y="1416068"/>
        <a:ext cx="20367" cy="20367"/>
      </dsp:txXfrm>
    </dsp:sp>
    <dsp:sp modelId="{B71D77E0-6FB7-4157-B032-40A22C52DDDB}">
      <dsp:nvSpPr>
        <dsp:cNvPr id="0" name=""/>
        <dsp:cNvSpPr/>
      </dsp:nvSpPr>
      <dsp:spPr>
        <a:xfrm>
          <a:off x="3384192" y="1171663"/>
          <a:ext cx="1018356" cy="5091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5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/>
            <a:t>注释元素</a:t>
          </a:r>
        </a:p>
      </dsp:txBody>
      <dsp:txXfrm>
        <a:off x="3399105" y="1186576"/>
        <a:ext cx="988530" cy="479352"/>
      </dsp:txXfrm>
    </dsp:sp>
    <dsp:sp modelId="{8F5447A7-92DB-49AC-B7CE-6AA926832907}">
      <dsp:nvSpPr>
        <dsp:cNvPr id="0" name=""/>
        <dsp:cNvSpPr/>
      </dsp:nvSpPr>
      <dsp:spPr>
        <a:xfrm rot="3310531">
          <a:off x="2823869" y="1698815"/>
          <a:ext cx="71330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13303" y="20214"/>
              </a:lnTo>
            </a:path>
          </a:pathLst>
        </a:custGeom>
        <a:noFill/>
        <a:ln w="55000" cap="flat" cmpd="thickThin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3162688" y="1701197"/>
        <a:ext cx="35665" cy="35665"/>
      </dsp:txXfrm>
    </dsp:sp>
    <dsp:sp modelId="{9A370AD6-44DE-4E37-8E23-99B8012CAF1D}">
      <dsp:nvSpPr>
        <dsp:cNvPr id="0" name=""/>
        <dsp:cNvSpPr/>
      </dsp:nvSpPr>
      <dsp:spPr>
        <a:xfrm>
          <a:off x="3384192" y="1757218"/>
          <a:ext cx="1018356" cy="5091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5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/>
            <a:t>模板数据（</a:t>
          </a:r>
          <a:r>
            <a:rPr lang="en-US" altLang="zh-CN" sz="1400" b="1" kern="1200"/>
            <a:t>HTML</a:t>
          </a:r>
          <a:r>
            <a:rPr lang="zh-CN" altLang="en-US" sz="1400" b="1" kern="1200"/>
            <a:t>）</a:t>
          </a:r>
        </a:p>
      </dsp:txBody>
      <dsp:txXfrm>
        <a:off x="3399105" y="1772131"/>
        <a:ext cx="988530" cy="479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D2355-4973-484F-9D98-4921EB955661}" type="datetimeFigureOut">
              <a:rPr lang="zh-CN" altLang="en-US" smtClean="0"/>
              <a:pPr/>
              <a:t>2016-5-26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5D4C6-3EE7-4E9B-B3E9-1BF3A045C3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4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eclipse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ibm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的东西最初想吞噬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公司，所以就叫日食了，意味吃掉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netbean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，后来发现不大可能就开源了，以求已开源力量来抵制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netBean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等开源后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myeclipse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前赴后继利用开源优势自己封装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eclipse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继续来抵制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netBean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名为抵制，事为收费，反正不是啥好鸟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D4C6-3EE7-4E9B-B3E9-1BF3A045C3F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D4C6-3EE7-4E9B-B3E9-1BF3A045C3F0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Mime</a:t>
            </a:r>
            <a:r>
              <a:rPr lang="zh-CN" altLang="en-US" dirty="0" smtClean="0"/>
              <a:t>的例子，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D4C6-3EE7-4E9B-B3E9-1BF3A045C3F0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D4C6-3EE7-4E9B-B3E9-1BF3A045C3F0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427F20-3EF3-46E8-AF56-3C40254C0CF1}" type="datetimeFigureOut">
              <a:rPr lang="zh-CN" altLang="en-US" smtClean="0"/>
              <a:pPr/>
              <a:t>2016-5-26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8EA916D-C94E-45DD-8002-3545F5D0D4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27F20-3EF3-46E8-AF56-3C40254C0CF1}" type="datetimeFigureOut">
              <a:rPr lang="zh-CN" altLang="en-US" smtClean="0"/>
              <a:pPr/>
              <a:t>2016-5-26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EA916D-C94E-45DD-8002-3545F5D0D4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27F20-3EF3-46E8-AF56-3C40254C0CF1}" type="datetimeFigureOut">
              <a:rPr lang="zh-CN" altLang="en-US" smtClean="0"/>
              <a:pPr/>
              <a:t>2016-5-26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EA916D-C94E-45DD-8002-3545F5D0D4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Arial" pitchFamily="34" charset="0"/>
              <a:buChar char="•"/>
              <a:defRPr/>
            </a:lvl2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27F20-3EF3-46E8-AF56-3C40254C0CF1}" type="datetimeFigureOut">
              <a:rPr lang="zh-CN" altLang="en-US" smtClean="0"/>
              <a:pPr/>
              <a:t>2016-5-26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EA916D-C94E-45DD-8002-3545F5D0D45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27F20-3EF3-46E8-AF56-3C40254C0CF1}" type="datetimeFigureOut">
              <a:rPr lang="zh-CN" altLang="en-US" smtClean="0"/>
              <a:pPr/>
              <a:t>2016-5-26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EA916D-C94E-45DD-8002-3545F5D0D45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27F20-3EF3-46E8-AF56-3C40254C0CF1}" type="datetimeFigureOut">
              <a:rPr lang="zh-CN" altLang="en-US" smtClean="0"/>
              <a:pPr/>
              <a:t>2016-5-26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EA916D-C94E-45DD-8002-3545F5D0D45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27F20-3EF3-46E8-AF56-3C40254C0CF1}" type="datetimeFigureOut">
              <a:rPr lang="zh-CN" altLang="en-US" smtClean="0"/>
              <a:pPr/>
              <a:t>2016-5-26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EA916D-C94E-45DD-8002-3545F5D0D4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27F20-3EF3-46E8-AF56-3C40254C0CF1}" type="datetimeFigureOut">
              <a:rPr lang="zh-CN" altLang="en-US" smtClean="0"/>
              <a:pPr/>
              <a:t>2016-5-26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EA916D-C94E-45DD-8002-3545F5D0D45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27F20-3EF3-46E8-AF56-3C40254C0CF1}" type="datetimeFigureOut">
              <a:rPr lang="zh-CN" altLang="en-US" smtClean="0"/>
              <a:pPr/>
              <a:t>2016-5-26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EA916D-C94E-45DD-8002-3545F5D0D4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8427F20-3EF3-46E8-AF56-3C40254C0CF1}" type="datetimeFigureOut">
              <a:rPr lang="zh-CN" altLang="en-US" smtClean="0"/>
              <a:pPr/>
              <a:t>2016-5-26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EA916D-C94E-45DD-8002-3545F5D0D4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427F20-3EF3-46E8-AF56-3C40254C0CF1}" type="datetimeFigureOut">
              <a:rPr lang="zh-CN" altLang="en-US" smtClean="0"/>
              <a:pPr/>
              <a:t>2016-5-26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EA916D-C94E-45DD-8002-3545F5D0D45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8427F20-3EF3-46E8-AF56-3C40254C0CF1}" type="datetimeFigureOut">
              <a:rPr lang="zh-CN" altLang="en-US" smtClean="0"/>
              <a:pPr/>
              <a:t>2016-5-26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8EA916D-C94E-45DD-8002-3545F5D0D4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8979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开发前奏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zh-CN" altLang="en-US" smtClean="0">
              <a:effectLst/>
            </a:endParaRPr>
          </a:p>
        </p:txBody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620713"/>
            <a:ext cx="8078787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zh-CN" altLang="en-US" smtClean="0">
              <a:effectLst/>
            </a:endParaRPr>
          </a:p>
        </p:txBody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836613"/>
            <a:ext cx="702151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1" name="Oval 5"/>
          <p:cNvSpPr>
            <a:spLocks noChangeArrowheads="1"/>
          </p:cNvSpPr>
          <p:nvPr/>
        </p:nvSpPr>
        <p:spPr bwMode="auto">
          <a:xfrm>
            <a:off x="3348038" y="908050"/>
            <a:ext cx="2592387" cy="863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58888" y="596900"/>
            <a:ext cx="7389812" cy="35814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3399"/>
                </a:solidFill>
              </a:rPr>
              <a:t>第</a:t>
            </a:r>
            <a:r>
              <a:rPr lang="en-US" altLang="zh-CN" b="1" dirty="0" smtClean="0">
                <a:solidFill>
                  <a:srgbClr val="003399"/>
                </a:solidFill>
              </a:rPr>
              <a:t>5</a:t>
            </a:r>
            <a:r>
              <a:rPr lang="zh-CN" altLang="en-US" b="1" dirty="0" smtClean="0">
                <a:solidFill>
                  <a:srgbClr val="003399"/>
                </a:solidFill>
              </a:rPr>
              <a:t>章   </a:t>
            </a:r>
            <a:r>
              <a:rPr lang="en-US" altLang="zh-CN" b="1" dirty="0" smtClean="0">
                <a:solidFill>
                  <a:srgbClr val="003399"/>
                </a:solidFill>
              </a:rPr>
              <a:t>JSP</a:t>
            </a:r>
            <a:r>
              <a:rPr lang="zh-CN" altLang="en-US" b="1" dirty="0" smtClean="0">
                <a:solidFill>
                  <a:srgbClr val="003399"/>
                </a:solidFill>
              </a:rPr>
              <a:t>基本语法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5.1  JSP</a:t>
            </a:r>
            <a:r>
              <a:rPr lang="zh-CN" altLang="en-US" dirty="0" smtClean="0"/>
              <a:t>的基本构成</a:t>
            </a:r>
            <a:endParaRPr lang="en-US" altLang="zh-CN" dirty="0" smtClean="0"/>
          </a:p>
          <a:p>
            <a:r>
              <a:rPr lang="en-US" altLang="zh-CN" dirty="0" smtClean="0"/>
              <a:t>5.2  JSP</a:t>
            </a:r>
            <a:r>
              <a:rPr lang="zh-CN" altLang="en-US" dirty="0" smtClean="0"/>
              <a:t>的脚本元素</a:t>
            </a:r>
            <a:endParaRPr lang="en-US" altLang="zh-CN" dirty="0" smtClean="0"/>
          </a:p>
          <a:p>
            <a:r>
              <a:rPr lang="en-US" altLang="zh-CN" dirty="0" smtClean="0"/>
              <a:t>5.3  JSP</a:t>
            </a:r>
            <a:r>
              <a:rPr lang="zh-CN" altLang="en-US" dirty="0" smtClean="0"/>
              <a:t>指令元素</a:t>
            </a:r>
            <a:endParaRPr lang="en-US" altLang="zh-CN" dirty="0" smtClean="0"/>
          </a:p>
          <a:p>
            <a:r>
              <a:rPr lang="en-US" altLang="zh-CN" sz="2800" dirty="0" smtClean="0"/>
              <a:t>5.4  JSP</a:t>
            </a:r>
            <a:r>
              <a:rPr lang="zh-CN" altLang="en-US" sz="2800" dirty="0" smtClean="0"/>
              <a:t>中的常用动作	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752475" y="765175"/>
            <a:ext cx="7772400" cy="53165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本章学习目标：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掌握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的脚本元素：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pt-BR" dirty="0" smtClean="0"/>
              <a:t>“隐藏注释”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pt-BR" dirty="0" smtClean="0"/>
              <a:t>“声明”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pt-BR" dirty="0" smtClean="0"/>
              <a:t>“表达式”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pt-BR" dirty="0" smtClean="0"/>
              <a:t>掌握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的指令元素：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fr-FR" altLang="zh-CN" dirty="0" smtClean="0"/>
              <a:t>page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fr-FR" altLang="zh-CN" dirty="0" smtClean="0"/>
              <a:t>include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掌握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的动作元素：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jsp:include</a:t>
            </a:r>
            <a:r>
              <a:rPr lang="en-US" altLang="zh-CN" dirty="0" smtClean="0"/>
              <a:t>&gt;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jsp:forward</a:t>
            </a:r>
            <a:r>
              <a:rPr lang="en-US" altLang="zh-CN" dirty="0" smtClean="0"/>
              <a:t>&gt;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jsp:param</a:t>
            </a:r>
            <a:r>
              <a:rPr lang="en-US" altLang="zh-CN" dirty="0" smtClean="0"/>
              <a:t>&gt;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掌握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指令和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jsp:include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的区别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掌握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的动作元素：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jsp:useBean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jsp:getProperty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jsp:setProperty</a:t>
            </a:r>
            <a:r>
              <a:rPr lang="en-US" altLang="zh-CN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 JSP</a:t>
            </a:r>
            <a:r>
              <a:rPr lang="zh-CN" dirty="0" smtClean="0"/>
              <a:t>的基本构成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3933825"/>
            <a:ext cx="8001000" cy="20859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 smtClean="0"/>
              <a:t>JSP</a:t>
            </a:r>
            <a:r>
              <a:rPr lang="zh-CN" altLang="en-US" sz="2000" dirty="0" smtClean="0"/>
              <a:t>页面</a:t>
            </a:r>
            <a:r>
              <a:rPr lang="zh-CN" sz="2000" dirty="0" smtClean="0"/>
              <a:t>包括：</a:t>
            </a:r>
            <a:r>
              <a:rPr lang="en-US" altLang="zh-CN" sz="2000" dirty="0" smtClean="0"/>
              <a:t>JSP</a:t>
            </a:r>
            <a:r>
              <a:rPr lang="zh-CN" altLang="en-US" sz="2000" dirty="0" smtClean="0"/>
              <a:t>元素 、注释元素、模板数据（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>
              <a:defRPr/>
            </a:pPr>
            <a:r>
              <a:rPr lang="en-US" altLang="zh-CN" sz="1800" dirty="0" smtClean="0"/>
              <a:t>JSP</a:t>
            </a:r>
            <a:r>
              <a:rPr lang="zh-CN" altLang="en-US" sz="1800" dirty="0" smtClean="0"/>
              <a:t>元素：</a:t>
            </a:r>
            <a:endParaRPr lang="en-US" altLang="zh-CN" sz="1800" dirty="0" smtClean="0"/>
          </a:p>
          <a:p>
            <a:pPr lvl="2">
              <a:defRPr/>
            </a:pPr>
            <a:r>
              <a:rPr lang="zh-CN" sz="1600" dirty="0" smtClean="0"/>
              <a:t>指令元素：用来提供整个</a:t>
            </a:r>
            <a:r>
              <a:rPr lang="en-US" sz="1600" dirty="0" smtClean="0"/>
              <a:t>JSP</a:t>
            </a:r>
            <a:r>
              <a:rPr lang="zh-CN" sz="1600" dirty="0" smtClean="0"/>
              <a:t>网页信息，比如页面使用的字符集、脚本使用语言等。</a:t>
            </a:r>
          </a:p>
          <a:p>
            <a:pPr lvl="2">
              <a:defRPr/>
            </a:pPr>
            <a:r>
              <a:rPr lang="zh-CN" sz="1600" dirty="0" smtClean="0"/>
              <a:t>脚本元素：嵌入</a:t>
            </a:r>
            <a:r>
              <a:rPr lang="en-US" sz="1600" dirty="0" smtClean="0"/>
              <a:t>Java</a:t>
            </a:r>
            <a:r>
              <a:rPr lang="zh-CN" sz="1600" dirty="0" smtClean="0"/>
              <a:t>代码，用来实现网页的动态交互。</a:t>
            </a:r>
          </a:p>
          <a:p>
            <a:pPr lvl="2">
              <a:defRPr/>
            </a:pPr>
            <a:r>
              <a:rPr lang="zh-CN" sz="1600" dirty="0" smtClean="0"/>
              <a:t>动作元素：主要指一些动作标记，用于完成一些动作，比如页面转发、参数传递等。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6388" name="页脚占位符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714348" y="1285860"/>
          <a:ext cx="7786742" cy="2266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325021"/>
            <a:ext cx="7772400" cy="44735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400" dirty="0" smtClean="0"/>
              <a:t>以下是一段简单的</a:t>
            </a:r>
            <a:r>
              <a:rPr lang="en-US" altLang="zh-CN" sz="1400" dirty="0" smtClean="0"/>
              <a:t>JSP</a:t>
            </a:r>
            <a:r>
              <a:rPr lang="zh-CN" altLang="en-US" sz="1400" dirty="0" smtClean="0"/>
              <a:t>程序，其中包含了最基本的</a:t>
            </a:r>
            <a:r>
              <a:rPr lang="en-US" altLang="zh-CN" sz="1400" dirty="0" smtClean="0"/>
              <a:t>Java</a:t>
            </a:r>
            <a:r>
              <a:rPr lang="zh-CN" altLang="en-US" sz="1400" dirty="0" smtClean="0"/>
              <a:t>语法及重要的</a:t>
            </a:r>
            <a:r>
              <a:rPr lang="en-US" altLang="zh-CN" sz="1400" dirty="0" smtClean="0"/>
              <a:t>JSP</a:t>
            </a:r>
            <a:r>
              <a:rPr lang="zh-CN" altLang="en-US" sz="1400" dirty="0" smtClean="0"/>
              <a:t>网页结构。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400" dirty="0" smtClean="0"/>
              <a:t>第一个</a:t>
            </a:r>
            <a:r>
              <a:rPr lang="en-US" altLang="zh-CN" sz="1400" dirty="0" smtClean="0"/>
              <a:t>JSP</a:t>
            </a:r>
            <a:r>
              <a:rPr lang="zh-CN" altLang="en-US" sz="1400" dirty="0" smtClean="0"/>
              <a:t>程序</a:t>
            </a:r>
            <a:r>
              <a:rPr lang="en-US" altLang="zh-CN" sz="1400" dirty="0" smtClean="0"/>
              <a:t>helloJSP.jsp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&lt;%@ page </a:t>
            </a:r>
            <a:r>
              <a:rPr lang="en-US" altLang="zh-CN" sz="1400" dirty="0" err="1" smtClean="0"/>
              <a:t>contentType</a:t>
            </a:r>
            <a:r>
              <a:rPr lang="en-US" altLang="zh-CN" sz="1400" dirty="0" smtClean="0"/>
              <a:t>="text/html; </a:t>
            </a:r>
            <a:r>
              <a:rPr lang="en-US" altLang="zh-CN" sz="1400" dirty="0" err="1" smtClean="0"/>
              <a:t>charset</a:t>
            </a:r>
            <a:r>
              <a:rPr lang="en-US" altLang="zh-CN" sz="1400" dirty="0" smtClean="0"/>
              <a:t>=GBK"%&gt;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&lt;html&gt;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&lt;head&gt;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&lt;title&gt;</a:t>
            </a:r>
            <a:r>
              <a:rPr lang="zh-CN" altLang="en-US" sz="1400" dirty="0" smtClean="0"/>
              <a:t>我的第一个</a:t>
            </a:r>
            <a:r>
              <a:rPr lang="en-US" altLang="zh-CN" sz="1400" dirty="0" smtClean="0"/>
              <a:t>JSP</a:t>
            </a:r>
            <a:r>
              <a:rPr lang="zh-CN" altLang="en-US" sz="1400" dirty="0" smtClean="0"/>
              <a:t>程序！！！</a:t>
            </a:r>
            <a:r>
              <a:rPr lang="en-US" altLang="zh-CN" sz="1400" dirty="0" smtClean="0"/>
              <a:t>&lt;/title&gt;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&lt;/head&gt;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&lt;body&gt;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&lt;%!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number = 1;%&gt;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&lt;%--</a:t>
            </a:r>
            <a:r>
              <a:rPr lang="zh-CN" altLang="en-US" sz="1400" dirty="0" smtClean="0"/>
              <a:t>这是声明一个变量 </a:t>
            </a:r>
            <a:r>
              <a:rPr lang="en-US" altLang="zh-CN" sz="1400" dirty="0" smtClean="0"/>
              <a:t>--%&gt;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&lt;%!public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count()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		return number++;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	/*</a:t>
            </a:r>
            <a:r>
              <a:rPr lang="zh-CN" altLang="en-US" sz="1400" dirty="0" smtClean="0"/>
              <a:t>这是声明一个方法*</a:t>
            </a:r>
            <a:r>
              <a:rPr lang="en-US" altLang="zh-CN" sz="1400" dirty="0" smtClean="0"/>
              <a:t>/%&gt;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&lt;%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	//JSP</a:t>
            </a:r>
            <a:r>
              <a:rPr lang="zh-CN" altLang="en-US" sz="1400" dirty="0" smtClean="0"/>
              <a:t>程序代码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out.println</a:t>
            </a:r>
            <a:r>
              <a:rPr lang="en-US" altLang="zh-CN" sz="1400" dirty="0" smtClean="0"/>
              <a:t>("Hello JSP! 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out.println</a:t>
            </a:r>
            <a:r>
              <a:rPr lang="en-US" altLang="zh-CN" sz="1400" dirty="0" smtClean="0"/>
              <a:t>("</a:t>
            </a:r>
            <a:r>
              <a:rPr lang="zh-CN" altLang="en-US" sz="1400" dirty="0" smtClean="0"/>
              <a:t>欢迎使用 </a:t>
            </a:r>
            <a:r>
              <a:rPr lang="en-US" altLang="zh-CN" sz="1400" dirty="0" smtClean="0"/>
              <a:t>JSP</a:t>
            </a:r>
            <a:r>
              <a:rPr lang="zh-CN" altLang="en-US" sz="1400" dirty="0" smtClean="0"/>
              <a:t>交互式动态网页</a:t>
            </a:r>
            <a:r>
              <a:rPr lang="en-US" altLang="zh-CN" sz="1400" dirty="0" smtClean="0"/>
              <a:t>!!  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%&gt;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br</a:t>
            </a:r>
            <a:r>
              <a:rPr lang="en-US" altLang="zh-CN" sz="1400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1400" dirty="0" smtClean="0"/>
              <a:t>您是第</a:t>
            </a:r>
            <a:r>
              <a:rPr lang="en-US" altLang="zh-CN" sz="1400" dirty="0" smtClean="0"/>
              <a:t> &lt;%= count() %&gt;</a:t>
            </a:r>
            <a:r>
              <a:rPr lang="zh-CN" altLang="en-US" sz="1400" dirty="0" smtClean="0"/>
              <a:t>个客人</a:t>
            </a:r>
            <a:r>
              <a:rPr lang="en-US" altLang="zh-CN" sz="1400" dirty="0" smtClean="0"/>
              <a:t>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br</a:t>
            </a:r>
            <a:r>
              <a:rPr lang="en-US" altLang="zh-CN" sz="1400" dirty="0" smtClean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&lt;/body&gt;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dirty="0" smtClean="0"/>
              <a:t>&lt;/html&gt; 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dirty="0" smtClean="0"/>
              <a:t>5.1.1  </a:t>
            </a:r>
            <a:r>
              <a:rPr lang="zh-CN" altLang="en-US" sz="4000" dirty="0" smtClean="0"/>
              <a:t>创建第一个</a:t>
            </a:r>
            <a:r>
              <a:rPr lang="en-US" altLang="zh-CN" sz="4000" dirty="0" smtClean="0"/>
              <a:t>JSP</a:t>
            </a:r>
            <a:r>
              <a:rPr lang="zh-CN" altLang="en-US" sz="4000" dirty="0" smtClean="0"/>
              <a:t>文件</a:t>
            </a:r>
            <a:br>
              <a:rPr lang="zh-CN" altLang="en-US" sz="4000" dirty="0" smtClean="0"/>
            </a:br>
            <a:endParaRPr lang="zh-CN" altLang="en-US" sz="4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00892" y="5429264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Demo1.jsp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在浏览器中查看此网页，并刷新，其结果如图所示。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786058"/>
            <a:ext cx="5256212" cy="270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helloJSP.jsp</a:t>
            </a:r>
            <a:r>
              <a:rPr lang="zh-CN" altLang="en-US" sz="2000" dirty="0" smtClean="0"/>
              <a:t>网页例子的结构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page</a:t>
            </a:r>
            <a:r>
              <a:rPr lang="zh-CN" altLang="en-US" sz="2000" dirty="0" smtClean="0"/>
              <a:t>指令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&lt;%@ page </a:t>
            </a:r>
            <a:r>
              <a:rPr lang="en-US" altLang="zh-CN" sz="2000" dirty="0" err="1" smtClean="0"/>
              <a:t>contentType</a:t>
            </a:r>
            <a:r>
              <a:rPr lang="en-US" altLang="zh-CN" sz="2000" dirty="0" smtClean="0"/>
              <a:t>="text/html; </a:t>
            </a:r>
            <a:r>
              <a:rPr lang="en-US" altLang="zh-CN" sz="2000" dirty="0" err="1" smtClean="0"/>
              <a:t>charset</a:t>
            </a:r>
            <a:r>
              <a:rPr lang="en-US" altLang="zh-CN" sz="2000" dirty="0" smtClean="0"/>
              <a:t>=GBK" %&gt;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dirty="0" smtClean="0"/>
              <a:t>这行代码为</a:t>
            </a:r>
            <a:r>
              <a:rPr lang="en-US" altLang="zh-CN" sz="2000" dirty="0" smtClean="0">
                <a:solidFill>
                  <a:srgbClr val="FF0000"/>
                </a:solidFill>
              </a:rPr>
              <a:t>page</a:t>
            </a:r>
            <a:r>
              <a:rPr lang="zh-CN" altLang="en-US" sz="2000" dirty="0" smtClean="0">
                <a:solidFill>
                  <a:srgbClr val="FF0000"/>
                </a:solidFill>
              </a:rPr>
              <a:t>指令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page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JSP</a:t>
            </a:r>
            <a:r>
              <a:rPr lang="zh-CN" altLang="en-US" sz="2000" dirty="0" smtClean="0"/>
              <a:t>指令元素的一种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 smtClean="0"/>
              <a:t>注释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&lt;%--</a:t>
            </a:r>
            <a:r>
              <a:rPr lang="zh-CN" altLang="en-US" sz="2000" dirty="0" smtClean="0"/>
              <a:t>这是声明一个变量 </a:t>
            </a:r>
            <a:r>
              <a:rPr lang="en-US" altLang="zh-CN" sz="2000" dirty="0" smtClean="0"/>
              <a:t>--%&gt;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&lt;%/*</a:t>
            </a:r>
            <a:r>
              <a:rPr lang="zh-CN" altLang="en-US" sz="2000" dirty="0" smtClean="0"/>
              <a:t>这是声明一个方法*</a:t>
            </a:r>
            <a:r>
              <a:rPr lang="en-US" altLang="zh-CN" sz="2000" dirty="0" smtClean="0"/>
              <a:t>/%&gt;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&lt;%// JSP</a:t>
            </a:r>
            <a:r>
              <a:rPr lang="zh-CN" altLang="en-US" sz="2000" dirty="0" smtClean="0"/>
              <a:t>程序代码</a:t>
            </a:r>
            <a:r>
              <a:rPr lang="en-US" altLang="zh-CN" sz="2000" dirty="0" smtClean="0"/>
              <a:t>%&gt;</a:t>
            </a:r>
          </a:p>
          <a:p>
            <a:pPr marL="88900" indent="20638" eaLnBrk="1" hangingPunct="1">
              <a:buFontTx/>
              <a:buNone/>
            </a:pPr>
            <a:r>
              <a:rPr lang="zh-CN" altLang="en-US" sz="2000" dirty="0" smtClean="0"/>
              <a:t>程序执行的过程中，这些标识的程序代码都将被忽略。注释在程序中可有可无，然而为了程序日后便于维护，为程序加上良好的注释，是一个优秀的程序员必须养成的习惯。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5.1.2 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JSP</a:t>
            </a:r>
            <a:r>
              <a:rPr lang="zh-CN" altLang="en-US" dirty="0" smtClean="0"/>
              <a:t>文件的组成元素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357166"/>
            <a:ext cx="7772400" cy="650083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000" dirty="0" smtClean="0"/>
              <a:t>脚本元素</a:t>
            </a:r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 out</a:t>
            </a:r>
            <a:r>
              <a:rPr lang="zh-CN" altLang="en-US" sz="2000" dirty="0" smtClean="0"/>
              <a:t>对象进行指定字符串的输出。</a:t>
            </a:r>
            <a:r>
              <a:rPr lang="en-US" altLang="zh-CN" sz="2000" dirty="0" smtClean="0"/>
              <a:t>out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JSP</a:t>
            </a:r>
            <a:r>
              <a:rPr lang="zh-CN" altLang="en-US" sz="2000" dirty="0" smtClean="0"/>
              <a:t>中的默认对象，主要用来输出数据到客户端网页上。</a:t>
            </a:r>
            <a:r>
              <a:rPr lang="en-US" altLang="zh-CN" sz="2000" dirty="0" err="1" smtClean="0"/>
              <a:t>println</a:t>
            </a:r>
            <a:r>
              <a:rPr lang="zh-CN" altLang="en-US" sz="2000" dirty="0" smtClean="0"/>
              <a:t>则是</a:t>
            </a:r>
            <a:r>
              <a:rPr lang="en-US" altLang="zh-CN" sz="2000" dirty="0" smtClean="0"/>
              <a:t>out</a:t>
            </a:r>
            <a:r>
              <a:rPr lang="zh-CN" altLang="en-US" sz="2000" dirty="0" smtClean="0"/>
              <a:t>对象提供将字符串等数据输出网页的方法，接受一个特定类型的参数，并且将参数的内容输出到网页上。且其中每一行完整的程序语句，均必须以分号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作为结束。</a:t>
            </a:r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&lt;%</a:t>
            </a:r>
          </a:p>
          <a:p>
            <a:pPr eaLnBrk="1" hangingPunct="1">
              <a:buFontTx/>
              <a:buNone/>
            </a:pPr>
            <a:r>
              <a:rPr lang="en-US" altLang="zh-CN" sz="2000" dirty="0" err="1" smtClean="0"/>
              <a:t>out.println</a:t>
            </a:r>
            <a:r>
              <a:rPr lang="en-US" altLang="zh-CN" sz="2000" dirty="0" smtClean="0"/>
              <a:t>("Hello JSP ");</a:t>
            </a:r>
          </a:p>
          <a:p>
            <a:pPr eaLnBrk="1" hangingPunct="1">
              <a:buFontTx/>
              <a:buNone/>
            </a:pPr>
            <a:r>
              <a:rPr lang="en-US" altLang="zh-CN" sz="2000" dirty="0" err="1" smtClean="0"/>
              <a:t>out.println</a:t>
            </a:r>
            <a:r>
              <a:rPr lang="en-US" altLang="zh-CN" sz="2000" dirty="0" smtClean="0"/>
              <a:t>("</a:t>
            </a:r>
            <a:r>
              <a:rPr lang="zh-CN" altLang="en-US" sz="2000" dirty="0" smtClean="0"/>
              <a:t>欢迎使用 </a:t>
            </a:r>
            <a:r>
              <a:rPr lang="en-US" altLang="zh-CN" sz="2000" dirty="0" smtClean="0"/>
              <a:t>JSP</a:t>
            </a:r>
            <a:r>
              <a:rPr lang="zh-CN" altLang="en-US" sz="2000" dirty="0" smtClean="0"/>
              <a:t>交互式动态网页  </a:t>
            </a:r>
            <a:r>
              <a:rPr lang="en-US" altLang="zh-CN" sz="2000" dirty="0" smtClean="0"/>
              <a:t>!!  ");</a:t>
            </a:r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%&gt;</a:t>
            </a:r>
          </a:p>
          <a:p>
            <a:pPr marL="95250" indent="14288" eaLnBrk="1" hangingPunct="1">
              <a:buFontTx/>
              <a:buNone/>
            </a:pPr>
            <a:r>
              <a:rPr lang="zh-CN" altLang="en-US" sz="2000" dirty="0" smtClean="0"/>
              <a:t>下面的这行代码使用的是表达式，也是脚本元素的一部分，在表达式中调用</a:t>
            </a:r>
            <a:r>
              <a:rPr lang="en-US" altLang="zh-CN" sz="2000" dirty="0" smtClean="0"/>
              <a:t>count</a:t>
            </a:r>
            <a:r>
              <a:rPr lang="zh-CN" altLang="en-US" sz="2000" dirty="0" smtClean="0"/>
              <a:t>方法，计算访问该页面的人数，并在页面上输出结果。</a:t>
            </a:r>
          </a:p>
          <a:p>
            <a:pPr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您是第</a:t>
            </a:r>
            <a:r>
              <a:rPr lang="en-US" altLang="zh-CN" sz="2800" dirty="0" smtClean="0">
                <a:solidFill>
                  <a:srgbClr val="FF0000"/>
                </a:solidFill>
              </a:rPr>
              <a:t> &lt;%="count() %&gt;</a:t>
            </a:r>
            <a:r>
              <a:rPr lang="zh-CN" altLang="en-US" sz="2800" dirty="0" smtClean="0">
                <a:solidFill>
                  <a:srgbClr val="FF0000"/>
                </a:solidFill>
              </a:rPr>
              <a:t>个客人</a:t>
            </a:r>
            <a:r>
              <a:rPr lang="en-US" altLang="zh-CN" sz="2800" dirty="0" smtClean="0">
                <a:solidFill>
                  <a:srgbClr val="FF0000"/>
                </a:solidFill>
              </a:rPr>
              <a:t>!</a:t>
            </a:r>
          </a:p>
          <a:p>
            <a:pPr eaLnBrk="1" hangingPunct="1"/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57158" y="1714488"/>
            <a:ext cx="8507413" cy="35290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052513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声明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&lt;%!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number = 1;%&gt;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&lt;%--</a:t>
            </a:r>
            <a:r>
              <a:rPr lang="zh-CN" altLang="en-US" sz="2400" dirty="0" smtClean="0"/>
              <a:t>这是声明一个变量 </a:t>
            </a:r>
            <a:r>
              <a:rPr lang="en-US" altLang="zh-CN" sz="2400" dirty="0" smtClean="0"/>
              <a:t>--%&gt;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&lt;%!public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count()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		return number++;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	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%&gt;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 smtClean="0"/>
              <a:t>这段代码表示的是声明，这里声明了一个公有的变量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number</a:t>
            </a:r>
            <a:r>
              <a:rPr lang="zh-CN" altLang="en-US" sz="2400" dirty="0" smtClean="0"/>
              <a:t>，还声明了一个共有的方法</a:t>
            </a:r>
            <a:r>
              <a:rPr lang="en-US" altLang="zh-CN" sz="2400" dirty="0" smtClean="0"/>
              <a:t>count</a:t>
            </a:r>
            <a:r>
              <a:rPr lang="zh-CN" altLang="en-US" sz="2400" dirty="0" smtClean="0"/>
              <a:t>。这里还需要注意的是，声明是脚本元素的一部分。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557338"/>
            <a:ext cx="7772400" cy="411480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800" dirty="0" smtClean="0"/>
              <a:t>显式注释</a:t>
            </a:r>
            <a:endParaRPr lang="en-US" altLang="zh-CN" sz="2800" dirty="0" smtClean="0"/>
          </a:p>
          <a:p>
            <a:pPr algn="just"/>
            <a:r>
              <a:rPr lang="zh-CN" altLang="en-US" sz="2800" dirty="0" smtClean="0"/>
              <a:t>隐式注释</a:t>
            </a:r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8675" y="8763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5.2</a:t>
            </a:r>
            <a:r>
              <a:rPr lang="zh-CN" altLang="en-US" dirty="0" smtClean="0"/>
              <a:t>注释（</a:t>
            </a:r>
            <a:r>
              <a:rPr lang="en-US" altLang="zh-CN" dirty="0" smtClean="0"/>
              <a:t>Comment</a:t>
            </a:r>
            <a:r>
              <a:rPr lang="zh-CN" altLang="en-US" dirty="0" smtClean="0"/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752475" y="1966913"/>
            <a:ext cx="7620000" cy="4114800"/>
          </a:xfrm>
        </p:spPr>
        <p:txBody>
          <a:bodyPr/>
          <a:lstStyle/>
          <a:p>
            <a:pPr algn="just" eaLnBrk="1" hangingPunct="1"/>
            <a:r>
              <a:rPr lang="en-US" altLang="zh-CN" dirty="0" smtClean="0"/>
              <a:t>HTML</a:t>
            </a:r>
            <a:r>
              <a:rPr lang="zh-CN" altLang="en-US" dirty="0" smtClean="0"/>
              <a:t>注释语法格式如下：</a:t>
            </a:r>
          </a:p>
          <a:p>
            <a:pPr lvl="1" algn="just"/>
            <a:r>
              <a:rPr lang="en-US" altLang="zh-CN" dirty="0" smtClean="0"/>
              <a:t>&lt;!-- </a:t>
            </a:r>
            <a:r>
              <a:rPr lang="zh-CN" altLang="en-US" dirty="0" smtClean="0"/>
              <a:t>注释 </a:t>
            </a:r>
            <a:r>
              <a:rPr lang="en-US" altLang="zh-CN" dirty="0" smtClean="0"/>
              <a:t>[&lt;%= </a:t>
            </a:r>
            <a:r>
              <a:rPr lang="zh-CN" altLang="en-US" dirty="0" smtClean="0"/>
              <a:t>表达式 </a:t>
            </a:r>
            <a:r>
              <a:rPr lang="en-US" altLang="zh-CN" dirty="0" smtClean="0"/>
              <a:t>%&gt; ] --&gt;</a:t>
            </a:r>
          </a:p>
          <a:p>
            <a:pPr lvl="1" algn="just"/>
            <a:r>
              <a:rPr lang="zh-CN" altLang="en-US" dirty="0" smtClean="0"/>
              <a:t>这种注释发送到客户端，但不直接显示，在源代码中可以查看到。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8675" y="8763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显式注释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800" dirty="0" smtClean="0"/>
              <a:t>JSP </a:t>
            </a:r>
            <a:r>
              <a:rPr lang="zh-CN" altLang="en-US" sz="2800" dirty="0" smtClean="0"/>
              <a:t>隐式注释语法</a:t>
            </a:r>
          </a:p>
          <a:p>
            <a:pPr lvl="1" algn="just"/>
            <a:r>
              <a:rPr lang="zh-CN" altLang="en-US" sz="2400" dirty="0" smtClean="0"/>
              <a:t>由于</a:t>
            </a:r>
            <a:r>
              <a:rPr lang="en-US" altLang="zh-CN" sz="2400" dirty="0" err="1" smtClean="0"/>
              <a:t>Scriptlets</a:t>
            </a:r>
            <a:r>
              <a:rPr lang="zh-CN" altLang="en-US" sz="2400" dirty="0" smtClean="0"/>
              <a:t>包含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代码，所以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中的注释规则在</a:t>
            </a:r>
            <a:r>
              <a:rPr lang="en-US" altLang="zh-CN" sz="2400" dirty="0" err="1" smtClean="0"/>
              <a:t>Scriptlets</a:t>
            </a:r>
            <a:r>
              <a:rPr lang="zh-CN" altLang="en-US" sz="2400" dirty="0" smtClean="0"/>
              <a:t>中也适用。</a:t>
            </a:r>
            <a:endParaRPr lang="en-US" altLang="zh-CN" sz="2400" dirty="0" smtClean="0"/>
          </a:p>
          <a:p>
            <a:pPr lvl="2" algn="just"/>
            <a:r>
              <a:rPr lang="en-US" altLang="zh-CN" sz="2200" dirty="0" smtClean="0"/>
              <a:t>//</a:t>
            </a:r>
            <a:r>
              <a:rPr lang="zh-CN" altLang="en-US" sz="2200" dirty="0" smtClean="0">
                <a:solidFill>
                  <a:schemeClr val="accent2"/>
                </a:solidFill>
              </a:rPr>
              <a:t>注释 </a:t>
            </a:r>
            <a:r>
              <a:rPr lang="zh-CN" altLang="en-US" sz="2200" dirty="0" smtClean="0"/>
              <a:t>  </a:t>
            </a:r>
            <a:r>
              <a:rPr lang="en-US" altLang="zh-CN" sz="2200" dirty="0" smtClean="0"/>
              <a:t>”</a:t>
            </a:r>
            <a:r>
              <a:rPr lang="zh-CN" altLang="en-US" sz="2200" dirty="0" smtClean="0"/>
              <a:t>表示单行注释</a:t>
            </a:r>
            <a:endParaRPr lang="en-US" altLang="zh-CN" sz="2200" dirty="0" smtClean="0"/>
          </a:p>
          <a:p>
            <a:pPr lvl="2" algn="just"/>
            <a:r>
              <a:rPr lang="en-US" altLang="zh-CN" sz="2200" dirty="0" smtClean="0"/>
              <a:t>/*  </a:t>
            </a:r>
            <a:r>
              <a:rPr lang="zh-CN" altLang="en-US" sz="2200" dirty="0" smtClean="0">
                <a:solidFill>
                  <a:schemeClr val="accent2"/>
                </a:solidFill>
              </a:rPr>
              <a:t>注释</a:t>
            </a:r>
            <a:r>
              <a:rPr lang="en-US" altLang="zh-CN" sz="2200" dirty="0" smtClean="0"/>
              <a:t>  */”</a:t>
            </a:r>
            <a:r>
              <a:rPr lang="zh-CN" altLang="en-US" sz="2200" dirty="0" smtClean="0"/>
              <a:t>表示多行注释</a:t>
            </a:r>
            <a:endParaRPr lang="en-US" altLang="zh-CN" sz="2200" dirty="0" smtClean="0"/>
          </a:p>
          <a:p>
            <a:pPr lvl="1" algn="just"/>
            <a:r>
              <a:rPr lang="en-US" altLang="zh-CN" sz="2400" dirty="0" smtClean="0"/>
              <a:t>&lt;%-- </a:t>
            </a:r>
            <a:r>
              <a:rPr lang="zh-CN" altLang="en-US" sz="2400" dirty="0" smtClean="0"/>
              <a:t>注释 </a:t>
            </a:r>
            <a:r>
              <a:rPr lang="en-US" altLang="zh-CN" sz="2400" dirty="0" smtClean="0"/>
              <a:t>--%&gt;   JSP</a:t>
            </a:r>
            <a:r>
              <a:rPr lang="zh-CN" altLang="en-US" sz="2400" dirty="0" smtClean="0"/>
              <a:t>所独有的注释</a:t>
            </a:r>
            <a:endParaRPr lang="en-US" altLang="zh-CN" sz="2400" dirty="0" smtClean="0"/>
          </a:p>
          <a:p>
            <a:pPr algn="just"/>
            <a:r>
              <a:rPr lang="zh-CN" altLang="en-US" sz="2400" dirty="0" smtClean="0"/>
              <a:t>注意：隐藏注释内容可以写任意字符串，但是在注释内容中不能使用“</a:t>
            </a:r>
            <a:r>
              <a:rPr lang="en-US" altLang="zh-CN" sz="2400" dirty="0" smtClean="0"/>
              <a:t>--%&gt;”</a:t>
            </a:r>
            <a:r>
              <a:rPr lang="zh-CN" altLang="en-US" sz="2400" dirty="0" smtClean="0"/>
              <a:t>，如果要使用“</a:t>
            </a:r>
            <a:r>
              <a:rPr lang="en-US" altLang="zh-CN" sz="2400" dirty="0" smtClean="0"/>
              <a:t>--%&gt;”</a:t>
            </a:r>
            <a:r>
              <a:rPr lang="zh-CN" altLang="en-US" sz="2400" dirty="0" smtClean="0"/>
              <a:t>，则必须写成“</a:t>
            </a:r>
            <a:r>
              <a:rPr lang="en-US" altLang="zh-CN" sz="2400" dirty="0" smtClean="0"/>
              <a:t>--%</a:t>
            </a:r>
            <a:r>
              <a:rPr lang="en-US" altLang="zh-CN" sz="2400" dirty="0" smtClean="0">
                <a:solidFill>
                  <a:srgbClr val="FF0000"/>
                </a:solidFill>
              </a:rPr>
              <a:t>\&gt;</a:t>
            </a:r>
            <a:r>
              <a:rPr lang="en-US" altLang="zh-CN" sz="2400" dirty="0" smtClean="0"/>
              <a:t>”</a:t>
            </a:r>
          </a:p>
          <a:p>
            <a:pPr algn="just"/>
            <a:r>
              <a:rPr lang="zh-CN" altLang="en-US" sz="2400" dirty="0" smtClean="0"/>
              <a:t>不发送到客户端。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隐式注释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00042"/>
            <a:ext cx="8229600" cy="5507249"/>
          </a:xfrm>
        </p:spPr>
        <p:txBody>
          <a:bodyPr/>
          <a:lstStyle/>
          <a:p>
            <a:pPr eaLnBrk="1" hangingPunct="1"/>
            <a:r>
              <a:rPr lang="pt-BR" altLang="zh-CN" sz="2800" dirty="0" smtClean="0"/>
              <a:t>JSP</a:t>
            </a:r>
            <a:r>
              <a:rPr lang="zh-CN" altLang="pt-BR" sz="2800" dirty="0" smtClean="0"/>
              <a:t>语句中的隐藏注释嵌在</a:t>
            </a:r>
            <a:r>
              <a:rPr lang="pt-BR" altLang="zh-CN" sz="2800" dirty="0" smtClean="0"/>
              <a:t>JSP</a:t>
            </a:r>
            <a:r>
              <a:rPr lang="zh-CN" altLang="pt-BR" sz="2800" dirty="0" smtClean="0"/>
              <a:t>程序的源代码中，使用隐藏注释的目的并不是提醒用户，</a:t>
            </a:r>
            <a:r>
              <a:rPr lang="zh-CN" altLang="en-US" sz="2800" dirty="0" smtClean="0"/>
              <a:t>目的</a:t>
            </a:r>
            <a:r>
              <a:rPr lang="zh-CN" altLang="pt-BR" sz="2800" dirty="0" smtClean="0"/>
              <a:t>：</a:t>
            </a:r>
          </a:p>
          <a:p>
            <a:pPr lvl="1">
              <a:lnSpc>
                <a:spcPct val="150000"/>
              </a:lnSpc>
            </a:pPr>
            <a:r>
              <a:rPr lang="zh-CN" altLang="pt-BR" sz="2400" dirty="0" smtClean="0"/>
              <a:t>使程序设计人员和开发人员阅读程序方便，增强程序的可读性。</a:t>
            </a:r>
          </a:p>
          <a:p>
            <a:pPr lvl="1">
              <a:lnSpc>
                <a:spcPct val="150000"/>
              </a:lnSpc>
            </a:pPr>
            <a:r>
              <a:rPr lang="zh-CN" altLang="pt-BR" sz="2400" dirty="0" smtClean="0"/>
              <a:t>在增强程序可读性的同时，又顾及程序系统的安全性。如果用户通过</a:t>
            </a:r>
            <a:r>
              <a:rPr lang="pt-BR" altLang="zh-CN" sz="2400" dirty="0" smtClean="0"/>
              <a:t>Web</a:t>
            </a:r>
            <a:r>
              <a:rPr lang="zh-CN" altLang="pt-BR" sz="2400" dirty="0" smtClean="0"/>
              <a:t>浏览器查看该</a:t>
            </a:r>
            <a:r>
              <a:rPr lang="pt-BR" altLang="zh-CN" sz="2400" dirty="0" smtClean="0"/>
              <a:t>JSP</a:t>
            </a:r>
            <a:r>
              <a:rPr lang="zh-CN" altLang="pt-BR" sz="2400" dirty="0" smtClean="0"/>
              <a:t>页面，是看不到隐藏注释的内容的。</a:t>
            </a:r>
          </a:p>
          <a:p>
            <a:pPr lvl="1">
              <a:lnSpc>
                <a:spcPct val="150000"/>
              </a:lnSpc>
            </a:pPr>
            <a:r>
              <a:rPr lang="zh-CN" altLang="pt-BR" sz="2400" dirty="0" smtClean="0"/>
              <a:t>“隐藏注释”写在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程序代码中，但不发送到客户端。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36613"/>
            <a:ext cx="8229600" cy="49974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pt-BR" sz="2400" dirty="0" smtClean="0"/>
              <a:t>隐藏注释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&lt;html&gt;</a:t>
            </a:r>
          </a:p>
          <a:p>
            <a:pPr>
              <a:buNone/>
            </a:pPr>
            <a:r>
              <a:rPr lang="en-US" altLang="zh-CN" sz="2400" dirty="0" smtClean="0"/>
              <a:t>  &lt;head&gt;</a:t>
            </a:r>
          </a:p>
          <a:p>
            <a:pPr>
              <a:buNone/>
            </a:pPr>
            <a:r>
              <a:rPr lang="en-US" altLang="zh-CN" sz="2400" dirty="0" smtClean="0"/>
              <a:t>      &lt;title&gt;</a:t>
            </a:r>
            <a:r>
              <a:rPr lang="zh-CN" altLang="en-US" sz="2400" dirty="0" smtClean="0"/>
              <a:t>注释示例</a:t>
            </a:r>
            <a:r>
              <a:rPr lang="en-US" altLang="zh-CN" sz="2400" dirty="0" smtClean="0"/>
              <a:t>&lt;/title&gt;</a:t>
            </a:r>
          </a:p>
          <a:p>
            <a:pPr>
              <a:buNone/>
            </a:pPr>
            <a:r>
              <a:rPr lang="en-US" altLang="zh-CN" sz="2400" dirty="0" smtClean="0"/>
              <a:t>  &lt;/head&gt;</a:t>
            </a:r>
          </a:p>
          <a:p>
            <a:pPr>
              <a:buNone/>
            </a:pPr>
            <a:r>
              <a:rPr lang="en-US" altLang="zh-CN" sz="2400" dirty="0" smtClean="0"/>
              <a:t>    &lt;body&gt;</a:t>
            </a:r>
          </a:p>
          <a:p>
            <a:pPr>
              <a:buNone/>
            </a:pPr>
            <a:r>
              <a:rPr lang="en-US" altLang="zh-CN" sz="2400" dirty="0" smtClean="0"/>
              <a:t>    This is my JSP page. &lt;</a:t>
            </a:r>
            <a:r>
              <a:rPr lang="en-US" altLang="zh-CN" sz="2400" dirty="0" err="1" smtClean="0"/>
              <a:t>br</a:t>
            </a:r>
            <a:r>
              <a:rPr lang="en-US" altLang="zh-CN" sz="2400" dirty="0" smtClean="0"/>
              <a:t>&gt;</a:t>
            </a:r>
          </a:p>
          <a:p>
            <a:pPr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&lt;!-- </a:t>
            </a:r>
            <a:r>
              <a:rPr lang="zh-CN" altLang="en-US" sz="2400" dirty="0" smtClean="0"/>
              <a:t>这是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注释！你能看见吗</a:t>
            </a:r>
            <a:r>
              <a:rPr lang="en-US" altLang="zh-CN" sz="2400" dirty="0" smtClean="0"/>
              <a:t>? --&gt;</a:t>
            </a:r>
          </a:p>
          <a:p>
            <a:pPr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&lt;%--</a:t>
            </a:r>
            <a:r>
              <a:rPr lang="zh-CN" altLang="en-US" sz="2400" dirty="0" smtClean="0"/>
              <a:t>这是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独家的注释，你能看见吗？ </a:t>
            </a:r>
            <a:r>
              <a:rPr lang="en-US" altLang="zh-CN" sz="2400" dirty="0" smtClean="0"/>
              <a:t>--%&gt;</a:t>
            </a:r>
          </a:p>
          <a:p>
            <a:pPr>
              <a:buNone/>
            </a:pPr>
            <a:r>
              <a:rPr lang="zh-CN" altLang="en-US" sz="2400" dirty="0" smtClean="0"/>
              <a:t>    哈哈，下面是一段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代码</a:t>
            </a:r>
          </a:p>
          <a:p>
            <a:pPr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&lt;%//</a:t>
            </a:r>
            <a:r>
              <a:rPr lang="zh-CN" altLang="en-US" sz="2400" dirty="0" smtClean="0"/>
              <a:t>我是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里面的单行注释，你能看到吗？ </a:t>
            </a:r>
            <a:r>
              <a:rPr lang="en-US" altLang="zh-CN" sz="2400" dirty="0" smtClean="0"/>
              <a:t>%&gt;</a:t>
            </a:r>
          </a:p>
          <a:p>
            <a:pPr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&lt;%/*</a:t>
            </a:r>
            <a:r>
              <a:rPr lang="zh-CN" altLang="en-US" sz="2400" dirty="0" smtClean="0"/>
              <a:t>我是</a:t>
            </a:r>
            <a:r>
              <a:rPr lang="en-US" altLang="zh-CN" sz="2400" dirty="0" err="1" smtClean="0"/>
              <a:t>javaj</a:t>
            </a:r>
            <a:r>
              <a:rPr lang="zh-CN" altLang="en-US" sz="2400" dirty="0" smtClean="0"/>
              <a:t>里的多行注释，</a:t>
            </a:r>
          </a:p>
          <a:p>
            <a:pPr>
              <a:buNone/>
            </a:pPr>
            <a:r>
              <a:rPr lang="zh-CN" altLang="en-US" sz="2400" dirty="0" smtClean="0"/>
              <a:t>    你能看到吧！！*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%&gt;</a:t>
            </a:r>
          </a:p>
          <a:p>
            <a:pPr>
              <a:buNone/>
            </a:pPr>
            <a:r>
              <a:rPr lang="en-US" altLang="zh-CN" sz="2400" dirty="0" smtClean="0"/>
              <a:t>  &lt;/body&gt;</a:t>
            </a:r>
          </a:p>
          <a:p>
            <a:pPr>
              <a:buNone/>
            </a:pPr>
            <a:r>
              <a:rPr lang="en-US" altLang="zh-CN" sz="2400" dirty="0" smtClean="0"/>
              <a:t>&lt;/html&gt;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16" y="600076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Demo2.jsp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algn="just" eaLnBrk="1" hangingPunct="1"/>
            <a:r>
              <a:rPr lang="en-US" altLang="zh-CN" dirty="0" smtClean="0"/>
              <a:t>JSP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Script</a:t>
            </a:r>
            <a:r>
              <a:rPr lang="en-US" altLang="zh-CN" dirty="0" err="1" smtClean="0">
                <a:solidFill>
                  <a:srgbClr val="FF0000"/>
                </a:solidFill>
              </a:rPr>
              <a:t>let</a:t>
            </a:r>
            <a:r>
              <a:rPr lang="en-US" altLang="zh-CN" dirty="0" smtClean="0"/>
              <a:t>(</a:t>
            </a:r>
            <a:r>
              <a:rPr lang="zh-CN" altLang="en-US" dirty="0" smtClean="0"/>
              <a:t>脚本小程序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，包含</a:t>
            </a:r>
            <a:r>
              <a:rPr lang="en-US" altLang="zh-CN" dirty="0" smtClean="0"/>
              <a:t>3</a:t>
            </a:r>
            <a:r>
              <a:rPr lang="zh-CN" altLang="en-US" dirty="0" smtClean="0"/>
              <a:t>部分</a:t>
            </a:r>
          </a:p>
          <a:p>
            <a:pPr lvl="1" algn="just" eaLnBrk="1" hangingPunct="1">
              <a:buFontTx/>
              <a:buNone/>
            </a:pPr>
            <a:r>
              <a:rPr lang="en-US" altLang="zh-CN" dirty="0" smtClean="0"/>
              <a:t>(1)</a:t>
            </a:r>
            <a:r>
              <a:rPr lang="zh-CN" altLang="en-US" dirty="0" smtClean="0"/>
              <a:t>声明</a:t>
            </a:r>
            <a:r>
              <a:rPr lang="en-US" altLang="zh-CN" dirty="0" smtClean="0"/>
              <a:t>(Declaration)</a:t>
            </a:r>
          </a:p>
          <a:p>
            <a:pPr lvl="1" algn="just" eaLnBrk="1" hangingPunct="1">
              <a:buFontTx/>
              <a:buNone/>
            </a:pPr>
            <a:r>
              <a:rPr lang="en-US" altLang="zh-CN" dirty="0" smtClean="0"/>
              <a:t>   &lt;%!</a:t>
            </a:r>
            <a:r>
              <a:rPr lang="zh-CN" altLang="en-US" dirty="0" smtClean="0"/>
              <a:t> 声明 内容 </a:t>
            </a:r>
            <a:r>
              <a:rPr lang="en-US" altLang="zh-CN" dirty="0" smtClean="0"/>
              <a:t>%&gt;//</a:t>
            </a:r>
            <a:r>
              <a:rPr lang="zh-CN" altLang="en-US" dirty="0" smtClean="0"/>
              <a:t>声明全局的变量、方法、类</a:t>
            </a:r>
            <a:endParaRPr lang="en-US" altLang="zh-CN" dirty="0" smtClean="0"/>
          </a:p>
          <a:p>
            <a:pPr lvl="1" algn="just" eaLnBrk="1" hangingPunct="1">
              <a:buFontTx/>
              <a:buNone/>
            </a:pPr>
            <a:r>
              <a:rPr lang="en-US" altLang="zh-CN" dirty="0" smtClean="0"/>
              <a:t>(2)</a:t>
            </a:r>
            <a:r>
              <a:rPr lang="zh-CN" altLang="en-US" dirty="0" smtClean="0"/>
              <a:t>脚本段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ScriptLets</a:t>
            </a:r>
            <a:r>
              <a:rPr lang="en-US" altLang="zh-CN" dirty="0" smtClean="0"/>
              <a:t>)</a:t>
            </a:r>
          </a:p>
          <a:p>
            <a:pPr lvl="1" algn="just" eaLnBrk="1" hangingPunct="1">
              <a:buFontTx/>
              <a:buNone/>
            </a:pPr>
            <a:r>
              <a:rPr lang="en-US" altLang="zh-CN" dirty="0" smtClean="0"/>
              <a:t>   &lt;% </a:t>
            </a:r>
            <a:r>
              <a:rPr lang="zh-CN" altLang="en-US" dirty="0" smtClean="0"/>
              <a:t>脚本段 </a:t>
            </a:r>
            <a:r>
              <a:rPr lang="en-US" altLang="zh-CN" dirty="0" smtClean="0"/>
              <a:t>%&gt;//</a:t>
            </a:r>
            <a:r>
              <a:rPr lang="zh-CN" altLang="en-US" dirty="0" smtClean="0"/>
              <a:t>定义局部变量、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语句 </a:t>
            </a:r>
            <a:endParaRPr lang="en-US" altLang="zh-CN" dirty="0" smtClean="0"/>
          </a:p>
          <a:p>
            <a:pPr lvl="1" algn="just" eaLnBrk="1" hangingPunct="1">
              <a:buFontTx/>
              <a:buNone/>
            </a:pPr>
            <a:r>
              <a:rPr lang="en-US" altLang="zh-CN" dirty="0" smtClean="0"/>
              <a:t>(3)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(Expression)</a:t>
            </a:r>
          </a:p>
          <a:p>
            <a:pPr lvl="1" algn="just" eaLnBrk="1" hangingPunct="1">
              <a:buFontTx/>
              <a:buNone/>
            </a:pPr>
            <a:r>
              <a:rPr lang="en-US" altLang="zh-CN" dirty="0" smtClean="0"/>
              <a:t>    &lt;%= </a:t>
            </a:r>
            <a:r>
              <a:rPr lang="zh-CN" altLang="en-US" dirty="0" smtClean="0"/>
              <a:t>表达式 </a:t>
            </a:r>
            <a:r>
              <a:rPr lang="en-US" altLang="zh-CN" dirty="0" smtClean="0"/>
              <a:t>%&gt;//</a:t>
            </a:r>
            <a:r>
              <a:rPr lang="zh-CN" altLang="en-US" dirty="0" smtClean="0"/>
              <a:t>用于输出一个变量或一个具体的内容  </a:t>
            </a:r>
            <a:endParaRPr lang="en-US" altLang="zh-CN" dirty="0" smtClean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5.3  JSP</a:t>
            </a:r>
            <a:r>
              <a:rPr lang="zh-CN" altLang="en-US" dirty="0" smtClean="0"/>
              <a:t>的脚本元素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628775"/>
            <a:ext cx="7772400" cy="4537075"/>
          </a:xfrm>
        </p:spPr>
        <p:txBody>
          <a:bodyPr/>
          <a:lstStyle/>
          <a:p>
            <a:pPr algn="just" eaLnBrk="1" hangingPunct="1"/>
            <a:r>
              <a:rPr lang="zh-CN" altLang="en-US" sz="2400" dirty="0" smtClean="0"/>
              <a:t>可以在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页中定义方法或变量，这些方法和变量可被同一页面的其他代码访问。在大多数情况下，应该在</a:t>
            </a:r>
            <a:r>
              <a:rPr lang="en-US" altLang="zh-CN" sz="2400" dirty="0" err="1" smtClean="0"/>
              <a:t>JavaBean</a:t>
            </a:r>
            <a:r>
              <a:rPr lang="zh-CN" altLang="en-US" sz="2400" dirty="0" smtClean="0"/>
              <a:t>中定义方法，然而有时候在网页内定义方法可能更方便一些，尤其是当代码只用于一页时。</a:t>
            </a:r>
          </a:p>
          <a:p>
            <a:pPr algn="just" eaLnBrk="1" hangingPunct="1"/>
            <a:r>
              <a:rPr lang="en-US" altLang="zh-CN" sz="2400" dirty="0" smtClean="0"/>
              <a:t>JSP </a:t>
            </a:r>
            <a:r>
              <a:rPr lang="zh-CN" altLang="en-US" sz="2400" dirty="0" smtClean="0"/>
              <a:t>语法格式如下：</a:t>
            </a:r>
          </a:p>
          <a:p>
            <a:pPr algn="just" eaLnBrk="1" hangingPunct="1">
              <a:buNone/>
            </a:pPr>
            <a:r>
              <a:rPr lang="en-US" altLang="zh-CN" sz="2400" dirty="0" smtClean="0"/>
              <a:t>        &lt;%! </a:t>
            </a:r>
            <a:r>
              <a:rPr lang="zh-CN" altLang="en-US" sz="2400" dirty="0" smtClean="0"/>
              <a:t>声明</a:t>
            </a:r>
            <a:r>
              <a:rPr lang="en-US" altLang="zh-CN" sz="2400" dirty="0" smtClean="0"/>
              <a:t>; [</a:t>
            </a:r>
            <a:r>
              <a:rPr lang="zh-CN" altLang="en-US" sz="2400" dirty="0" smtClean="0"/>
              <a:t>声明</a:t>
            </a:r>
            <a:r>
              <a:rPr lang="en-US" altLang="zh-CN" sz="2400" dirty="0" smtClean="0"/>
              <a:t>; ] ... %&gt;</a:t>
            </a:r>
          </a:p>
          <a:p>
            <a:pPr eaLnBrk="1" hangingPunct="1"/>
            <a:r>
              <a:rPr lang="zh-CN" altLang="en-US" sz="2400" dirty="0" smtClean="0"/>
              <a:t>在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里，声明是一段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代码，它用来定义在产生的类文件中类的属性和方法。声明后的变量和方法可以在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的任意地方使用，可以声明方法，也可以声明变量。</a:t>
            </a:r>
          </a:p>
          <a:p>
            <a:pPr algn="just" eaLnBrk="1" hangingPunct="1">
              <a:lnSpc>
                <a:spcPct val="80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2400" dirty="0" smtClean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450262" cy="10842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5.3.1 </a:t>
            </a:r>
            <a:r>
              <a:rPr lang="zh-CN" altLang="en-US" dirty="0" smtClean="0"/>
              <a:t>声明语句（</a:t>
            </a:r>
            <a:r>
              <a:rPr lang="en-US" altLang="zh-CN" dirty="0" smtClean="0"/>
              <a:t>Declaration</a:t>
            </a:r>
            <a:r>
              <a:rPr lang="zh-CN" altLang="en-US" dirty="0" smtClean="0"/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pt-BR" sz="2800" dirty="0" smtClean="0"/>
              <a:t>声明必须以“</a:t>
            </a:r>
            <a:r>
              <a:rPr lang="pt-BR" altLang="zh-CN" sz="2800" dirty="0" smtClean="0">
                <a:solidFill>
                  <a:srgbClr val="FF0000"/>
                </a:solidFill>
              </a:rPr>
              <a:t>;</a:t>
            </a:r>
            <a:r>
              <a:rPr lang="pt-BR" altLang="zh-CN" sz="2800" dirty="0" smtClean="0"/>
              <a:t>”</a:t>
            </a:r>
            <a:r>
              <a:rPr lang="zh-CN" altLang="pt-BR" sz="2800" dirty="0" smtClean="0"/>
              <a:t>结尾，在这一点上</a:t>
            </a:r>
            <a:r>
              <a:rPr lang="pt-BR" altLang="zh-CN" sz="2800" dirty="0" smtClean="0"/>
              <a:t>JSP</a:t>
            </a:r>
            <a:r>
              <a:rPr lang="zh-CN" altLang="pt-BR" sz="2800" dirty="0" smtClean="0"/>
              <a:t>语法中的</a:t>
            </a:r>
            <a:r>
              <a:rPr lang="pt-BR" altLang="zh-CN" sz="2800" dirty="0" smtClean="0"/>
              <a:t>Scriptlet</a:t>
            </a:r>
            <a:r>
              <a:rPr lang="zh-CN" altLang="pt-BR" sz="2800" dirty="0" smtClean="0"/>
              <a:t>语句有同样的规则。</a:t>
            </a:r>
          </a:p>
          <a:p>
            <a:r>
              <a:rPr lang="zh-CN" altLang="pt-BR" sz="2800" dirty="0" smtClean="0"/>
              <a:t>一个声明仅在一个页面中有效，对于一些在每个页面都用得到的声明，最好把它们写成一个单独的文件，然后用</a:t>
            </a:r>
            <a:r>
              <a:rPr lang="pt-BR" altLang="zh-CN" sz="2800" dirty="0" smtClean="0"/>
              <a:t>&lt;%@ include %&gt;</a:t>
            </a:r>
            <a:r>
              <a:rPr lang="zh-CN" altLang="pt-BR" sz="2800" dirty="0" smtClean="0"/>
              <a:t>或</a:t>
            </a:r>
            <a:r>
              <a:rPr lang="pt-BR" altLang="zh-CN" sz="2800" dirty="0" smtClean="0"/>
              <a:t>&lt;jsp:include &gt;</a:t>
            </a:r>
            <a:r>
              <a:rPr lang="zh-CN" altLang="pt-BR" sz="2800" dirty="0" smtClean="0"/>
              <a:t>语句把该文件及文件中的各个元素包含进来。 </a:t>
            </a:r>
          </a:p>
          <a:p>
            <a:r>
              <a:rPr lang="zh-CN" altLang="pt-BR" sz="2800" dirty="0" smtClean="0"/>
              <a:t>由于声明不会有任何输出，因此它们往往和</a:t>
            </a:r>
            <a:r>
              <a:rPr lang="pt-BR" altLang="zh-CN" sz="2800" dirty="0" smtClean="0"/>
              <a:t>JSP</a:t>
            </a:r>
            <a:r>
              <a:rPr lang="zh-CN" altLang="pt-BR" sz="2800" dirty="0" smtClean="0"/>
              <a:t>表达式或</a:t>
            </a:r>
            <a:r>
              <a:rPr lang="pt-BR" altLang="zh-CN" sz="2800" dirty="0" smtClean="0"/>
              <a:t>Scriptlet</a:t>
            </a:r>
            <a:r>
              <a:rPr lang="zh-CN" altLang="pt-BR" sz="2800" dirty="0" smtClean="0"/>
              <a:t>结合在一起使用。 </a:t>
            </a:r>
            <a:endParaRPr lang="zh-CN" altLang="en-US" sz="28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声明的注意事项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909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altLang="zh-CN" sz="3200" dirty="0" smtClean="0"/>
              <a:t>JSP</a:t>
            </a:r>
            <a:r>
              <a:rPr lang="zh-CN" altLang="pt-BR" sz="3200" dirty="0" smtClean="0"/>
              <a:t>的变量可以分为</a:t>
            </a:r>
            <a:r>
              <a:rPr lang="zh-CN" altLang="pt-BR" sz="3200" dirty="0" smtClean="0">
                <a:solidFill>
                  <a:srgbClr val="0070C0"/>
                </a:solidFill>
              </a:rPr>
              <a:t>局部变量</a:t>
            </a:r>
            <a:r>
              <a:rPr lang="zh-CN" altLang="pt-BR" sz="3200" dirty="0" smtClean="0"/>
              <a:t>和</a:t>
            </a:r>
            <a:r>
              <a:rPr lang="zh-CN" altLang="pt-BR" sz="3200" dirty="0" smtClean="0">
                <a:solidFill>
                  <a:schemeClr val="accent2">
                    <a:lumMod val="75000"/>
                  </a:schemeClr>
                </a:solidFill>
              </a:rPr>
              <a:t>全局变量</a:t>
            </a:r>
            <a:endParaRPr lang="en-US" altLang="zh-CN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在</a:t>
            </a:r>
            <a:r>
              <a:rPr lang="pt-BR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&lt;%</a:t>
            </a:r>
            <a:r>
              <a:rPr lang="zh-CN" alt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！ </a:t>
            </a:r>
            <a:r>
              <a:rPr lang="pt-BR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%&gt;</a:t>
            </a:r>
            <a:r>
              <a:rPr lang="zh-CN" alt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中声明的变量是</a:t>
            </a:r>
            <a:r>
              <a:rPr lang="zh-CN" altLang="pt-BR" sz="2800" dirty="0" smtClean="0">
                <a:solidFill>
                  <a:srgbClr val="FF0000"/>
                </a:solidFill>
              </a:rPr>
              <a:t>全局变量变量</a:t>
            </a:r>
            <a:r>
              <a:rPr lang="zh-CN" alt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在整个</a:t>
            </a:r>
            <a:r>
              <a:rPr lang="pt-BR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JSP</a:t>
            </a:r>
            <a:r>
              <a:rPr lang="zh-CN" alt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页面内都有效。</a:t>
            </a:r>
            <a:r>
              <a:rPr lang="pt-BR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JSP</a:t>
            </a:r>
            <a:r>
              <a:rPr lang="zh-CN" alt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引擎将</a:t>
            </a:r>
            <a:r>
              <a:rPr lang="pt-BR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JSP</a:t>
            </a:r>
            <a:r>
              <a:rPr lang="zh-CN" alt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页面编译成</a:t>
            </a:r>
            <a:r>
              <a:rPr lang="pt-BR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</a:t>
            </a:r>
            <a:r>
              <a:rPr lang="zh-CN" alt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文件时，将这些变量做为类的成员变量，这些变量的内存空间直到服务器关闭后才释放。</a:t>
            </a:r>
          </a:p>
          <a:p>
            <a:pPr lvl="1">
              <a:lnSpc>
                <a:spcPct val="90000"/>
              </a:lnSpc>
            </a:pPr>
            <a:r>
              <a:rPr lang="zh-CN" alt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在</a:t>
            </a:r>
            <a:r>
              <a:rPr lang="pt-BR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&lt;%</a:t>
            </a:r>
            <a:r>
              <a:rPr lang="zh-CN" alt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！ </a:t>
            </a:r>
            <a:r>
              <a:rPr lang="pt-BR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%&gt;</a:t>
            </a:r>
            <a:r>
              <a:rPr lang="zh-CN" alt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中声明的方法，该方法在整个</a:t>
            </a:r>
            <a:r>
              <a:rPr lang="pt-BR" altLang="zh-C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JSP</a:t>
            </a:r>
            <a:r>
              <a:rPr lang="zh-CN" alt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页面内有效，但是在该方法内定义的变量只在该方法内有效</a:t>
            </a:r>
          </a:p>
          <a:p>
            <a:pPr>
              <a:lnSpc>
                <a:spcPct val="90000"/>
              </a:lnSpc>
            </a:pPr>
            <a:r>
              <a:rPr lang="zh-CN" altLang="pt-BR" sz="2800" b="1" dirty="0" smtClean="0">
                <a:solidFill>
                  <a:schemeClr val="accent2">
                    <a:lumMod val="75000"/>
                  </a:schemeClr>
                </a:solidFill>
              </a:rPr>
              <a:t>在程序片断中声明的变量，即在</a:t>
            </a:r>
            <a:r>
              <a:rPr lang="pt-BR" altLang="zh-CN" sz="2800" b="1" dirty="0" smtClean="0">
                <a:solidFill>
                  <a:schemeClr val="accent2">
                    <a:lumMod val="75000"/>
                  </a:schemeClr>
                </a:solidFill>
              </a:rPr>
              <a:t>&lt;%  %&gt;</a:t>
            </a:r>
            <a:r>
              <a:rPr lang="zh-CN" altLang="pt-BR" sz="2800" b="1" dirty="0" smtClean="0">
                <a:solidFill>
                  <a:schemeClr val="accent2">
                    <a:lumMod val="75000"/>
                  </a:schemeClr>
                </a:solidFill>
              </a:rPr>
              <a:t>中声明的变量是</a:t>
            </a:r>
            <a:r>
              <a:rPr lang="pt-BR" altLang="zh-CN" sz="2800" b="1" dirty="0" smtClean="0">
                <a:solidFill>
                  <a:schemeClr val="accent2">
                    <a:lumMod val="75000"/>
                  </a:schemeClr>
                </a:solidFill>
              </a:rPr>
              <a:t>JSP</a:t>
            </a:r>
            <a:r>
              <a:rPr lang="zh-CN" altLang="pt-BR" sz="2800" b="1" dirty="0" smtClean="0">
                <a:solidFill>
                  <a:schemeClr val="accent2">
                    <a:lumMod val="75000"/>
                  </a:schemeClr>
                </a:solidFill>
              </a:rPr>
              <a:t>的局部变量，它们对外部函数不可见。</a:t>
            </a:r>
          </a:p>
          <a:p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声明的作用域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服务器上的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页面第一次被请求执行时，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引擎先将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页面文件转译成一个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文件，即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与客户交互。服务器将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文件编译成字节码文件，再执行这个字节码文件来响应客户的请求。</a:t>
            </a:r>
            <a:r>
              <a:rPr lang="en-US" altLang="zh-CN" dirty="0" err="1" smtClean="0"/>
              <a:t>Hello.jsp</a:t>
            </a:r>
            <a:r>
              <a:rPr lang="en-US" altLang="zh-CN" dirty="0" err="1" smtClean="0">
                <a:sym typeface="Wingdings" pitchFamily="2" charset="2"/>
              </a:rPr>
              <a:t>hello.javahello.class</a:t>
            </a:r>
            <a:r>
              <a:rPr lang="en-US" altLang="zh-CN" dirty="0" smtClean="0">
                <a:sym typeface="Wingdings" pitchFamily="2" charset="2"/>
              </a:rPr>
              <a:t>&lt;html&gt;</a:t>
            </a:r>
            <a:r>
              <a:rPr lang="zh-CN" altLang="en-US" dirty="0" smtClean="0"/>
              <a:t>       </a:t>
            </a:r>
            <a:endParaRPr lang="en-US" altLang="zh-CN" dirty="0" smtClean="0"/>
          </a:p>
          <a:p>
            <a:r>
              <a:rPr lang="zh-CN" altLang="en-US" dirty="0" smtClean="0"/>
              <a:t> </a:t>
            </a:r>
            <a:r>
              <a:rPr lang="en-US" altLang="zh-CN" dirty="0" smtClean="0"/>
              <a:t>JSP</a:t>
            </a:r>
            <a:r>
              <a:rPr lang="zh-CN" altLang="en-US" dirty="0" smtClean="0"/>
              <a:t>运行时需要完成的工作：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把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页面中的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标记符号交给客户的浏览器负责显示 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负责处理</a:t>
            </a:r>
            <a:r>
              <a:rPr lang="en-US" altLang="zh-CN" dirty="0" smtClean="0"/>
              <a:t>JSP</a:t>
            </a:r>
            <a:r>
              <a:rPr lang="zh-CN" altLang="en-US" dirty="0" smtClean="0"/>
              <a:t>标记，并将有关的处理结果发送到客户的浏览器。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执行</a:t>
            </a:r>
            <a:r>
              <a:rPr lang="en-US" altLang="zh-CN" dirty="0" smtClean="0"/>
              <a:t>&lt;%  %&gt;</a:t>
            </a:r>
            <a:r>
              <a:rPr lang="zh-CN" altLang="en-US" dirty="0" smtClean="0"/>
              <a:t>之间的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程序片（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的动态部分），并把执行结果交给客户端的浏览器显示 </a:t>
            </a:r>
            <a:endParaRPr lang="en-US" altLang="zh-CN" dirty="0" smtClean="0"/>
          </a:p>
          <a:p>
            <a:r>
              <a:rPr lang="zh-CN" altLang="en-US" dirty="0" smtClean="0"/>
              <a:t>当多个客户请求一个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页面时，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服务器为每个客户启动一个线程，该线程负责执行常驻内存的字节码来响应客户的请求。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运行原理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dirty="0" smtClean="0"/>
              <a:t>JSP </a:t>
            </a:r>
            <a:r>
              <a:rPr lang="zh-CN" altLang="en-US" dirty="0" smtClean="0"/>
              <a:t>语法格式如下：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dirty="0" smtClean="0"/>
              <a:t>&lt;% </a:t>
            </a:r>
            <a:r>
              <a:rPr lang="en-US" altLang="zh-CN" dirty="0" err="1" smtClean="0"/>
              <a:t>Scriptlets</a:t>
            </a:r>
            <a:r>
              <a:rPr lang="en-US" altLang="zh-CN" dirty="0" smtClean="0"/>
              <a:t> %&gt;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一个</a:t>
            </a:r>
            <a:r>
              <a:rPr lang="en-US" altLang="zh-CN" sz="2800" dirty="0" err="1" smtClean="0"/>
              <a:t>Scriptlet</a:t>
            </a:r>
            <a:r>
              <a:rPr lang="zh-CN" altLang="en-US" sz="2800" dirty="0" smtClean="0"/>
              <a:t>能够包含多个</a:t>
            </a:r>
            <a:r>
              <a:rPr lang="en-US" altLang="zh-CN" sz="2800" dirty="0" smtClean="0"/>
              <a:t>JSP</a:t>
            </a:r>
            <a:r>
              <a:rPr lang="zh-CN" altLang="en-US" sz="2800" dirty="0" smtClean="0"/>
              <a:t>语句、方法、变量、表达式。用户可以进行以下操作：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声明将要用到的变量或方法。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编写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表达式。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使用任何隐含的对象和任何用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jsp:useBean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声明过的对象。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编写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语句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如果使用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语言，这些语句必须遵从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语言规范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填写任何文本和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标记，注意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元素必须在</a:t>
            </a:r>
            <a:r>
              <a:rPr lang="en-US" altLang="zh-CN" sz="2400" dirty="0" err="1" smtClean="0"/>
              <a:t>Scriptlet</a:t>
            </a:r>
            <a:r>
              <a:rPr lang="zh-CN" altLang="en-US" sz="2400" dirty="0" smtClean="0"/>
              <a:t>之外。</a:t>
            </a:r>
          </a:p>
          <a:p>
            <a:pPr algn="just" eaLnBrk="1" hangingPunct="1">
              <a:lnSpc>
                <a:spcPct val="90000"/>
              </a:lnSpc>
            </a:pPr>
            <a:endParaRPr lang="en-US" altLang="zh-CN" dirty="0" smtClean="0"/>
          </a:p>
          <a:p>
            <a:pPr algn="just" eaLnBrk="1" hangingPunct="1">
              <a:lnSpc>
                <a:spcPct val="90000"/>
              </a:lnSpc>
            </a:pPr>
            <a:endParaRPr lang="en-US" altLang="zh-CN" dirty="0" smtClean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28675" y="8763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5.3.2 </a:t>
            </a:r>
            <a:r>
              <a:rPr lang="zh-CN" altLang="en-US" dirty="0" smtClean="0"/>
              <a:t>脚本段（</a:t>
            </a:r>
            <a:r>
              <a:rPr lang="en-US" altLang="zh-CN" dirty="0" err="1" smtClean="0"/>
              <a:t>Scriptlets</a:t>
            </a:r>
            <a:r>
              <a:rPr lang="zh-CN" altLang="en-US" dirty="0" smtClean="0"/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700213"/>
            <a:ext cx="7772400" cy="4114800"/>
          </a:xfrm>
        </p:spPr>
        <p:txBody>
          <a:bodyPr/>
          <a:lstStyle/>
          <a:p>
            <a:pPr marL="566928" indent="-457200" algn="just" eaLnBrk="1" hangingPunct="1">
              <a:buNone/>
            </a:pPr>
            <a:r>
              <a:rPr lang="zh-CN" altLang="en-US" sz="2400" dirty="0" smtClean="0"/>
              <a:t>用于在页面上输出信息，语法格式如下：</a:t>
            </a:r>
          </a:p>
          <a:p>
            <a:pPr marL="566928" indent="-457200" algn="just" eaLnBrk="1" hangingPunct="1">
              <a:buNone/>
            </a:pPr>
            <a:r>
              <a:rPr lang="en-US" altLang="zh-CN" sz="2400" dirty="0" smtClean="0"/>
              <a:t>&lt;%= Java Expression %&gt;</a:t>
            </a:r>
          </a:p>
          <a:p>
            <a:pPr marL="87313" indent="22225" algn="just" eaLnBrk="1" hangingPunct="1">
              <a:buNone/>
            </a:pPr>
            <a:r>
              <a:rPr lang="zh-CN" altLang="en-US" sz="2400" dirty="0" smtClean="0"/>
              <a:t>计算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表达式得到的结果被转换成字符串，然后插入到页面。表达式值页面被请求时进行，例如：</a:t>
            </a:r>
          </a:p>
          <a:p>
            <a:pPr marL="566928" indent="-457200" eaLnBrk="1" hangingPunct="1">
              <a:buNone/>
            </a:pPr>
            <a:r>
              <a:rPr lang="en-US" altLang="zh-CN" sz="2400" dirty="0" smtClean="0"/>
              <a:t>&lt;%= new </a:t>
            </a:r>
            <a:r>
              <a:rPr lang="en-US" altLang="zh-CN" sz="2400" dirty="0" err="1" smtClean="0"/>
              <a:t>java.util.Date</a:t>
            </a:r>
            <a:r>
              <a:rPr lang="en-US" altLang="zh-CN" sz="2400" dirty="0" smtClean="0"/>
              <a:t>() %&gt;//</a:t>
            </a:r>
            <a:r>
              <a:rPr lang="zh-CN" altLang="en-US" sz="2400" dirty="0" smtClean="0"/>
              <a:t>输出系统当前时间</a:t>
            </a:r>
          </a:p>
          <a:p>
            <a:pPr marL="566928" indent="-457200" eaLnBrk="1" hangingPunct="1">
              <a:buNone/>
            </a:pPr>
            <a:r>
              <a:rPr lang="en-US" altLang="zh-CN" sz="2400" dirty="0" smtClean="0"/>
              <a:t>&lt;%= "Hello" %&gt; //</a:t>
            </a:r>
            <a:r>
              <a:rPr lang="zh-CN" altLang="en-US" sz="2400" dirty="0" smtClean="0"/>
              <a:t>输出</a:t>
            </a:r>
            <a:r>
              <a:rPr lang="en-US" altLang="zh-CN" sz="2400" dirty="0" smtClean="0"/>
              <a:t>Hello</a:t>
            </a:r>
          </a:p>
          <a:p>
            <a:pPr marL="566928" indent="-457200" eaLnBrk="1" hangingPunct="1">
              <a:buNone/>
            </a:pPr>
            <a:r>
              <a:rPr lang="en-US" altLang="zh-CN" sz="2400" dirty="0" smtClean="0"/>
              <a:t>&lt;%= 1</a:t>
            </a:r>
            <a:r>
              <a:rPr lang="zh-CN" altLang="en-US" sz="2400" dirty="0" smtClean="0"/>
              <a:t>＋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＋</a:t>
            </a:r>
            <a:r>
              <a:rPr lang="en-US" altLang="zh-CN" sz="2400" dirty="0" smtClean="0"/>
              <a:t>5 %&gt; //</a:t>
            </a:r>
            <a:r>
              <a:rPr lang="zh-CN" altLang="en-US" sz="2400" dirty="0" smtClean="0"/>
              <a:t>输出</a:t>
            </a:r>
            <a:r>
              <a:rPr lang="en-US" altLang="zh-CN" sz="2400" dirty="0" smtClean="0"/>
              <a:t>9</a:t>
            </a:r>
          </a:p>
          <a:p>
            <a:pPr marL="87313" indent="22225" algn="just" eaLnBrk="1" hangingPunct="1">
              <a:buNone/>
            </a:pPr>
            <a:r>
              <a:rPr lang="zh-CN" altLang="en-US" sz="2400" dirty="0" smtClean="0"/>
              <a:t>表达式的值在执行后会被自动转化为字符串，然后显示出来。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5.3.3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(Expression)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zh-CN" altLang="pt-BR" sz="2800" dirty="0" smtClean="0"/>
              <a:t>在</a:t>
            </a:r>
            <a:r>
              <a:rPr lang="pt-BR" altLang="zh-CN" sz="2800" dirty="0" smtClean="0"/>
              <a:t>JSP</a:t>
            </a:r>
            <a:r>
              <a:rPr lang="zh-CN" altLang="pt-BR" sz="2800" dirty="0" smtClean="0"/>
              <a:t>页面中使用表达式时请注意以下两点：</a:t>
            </a:r>
          </a:p>
          <a:p>
            <a:pPr eaLnBrk="1" hangingPunct="1"/>
            <a:r>
              <a:rPr lang="zh-CN" altLang="pt-BR" sz="2800" dirty="0" smtClean="0"/>
              <a:t>不能用分号“</a:t>
            </a:r>
            <a:r>
              <a:rPr lang="pt-BR" altLang="zh-CN" sz="2800" dirty="0" smtClean="0"/>
              <a:t>;”</a:t>
            </a:r>
            <a:r>
              <a:rPr lang="zh-CN" altLang="pt-BR" sz="2800" dirty="0" smtClean="0"/>
              <a:t>作为表达式的结束符</a:t>
            </a:r>
          </a:p>
          <a:p>
            <a:pPr eaLnBrk="1" hangingPunct="1"/>
            <a:r>
              <a:rPr lang="zh-CN" altLang="pt-BR" sz="2800" dirty="0" smtClean="0"/>
              <a:t>有时候表达式也能作为其他</a:t>
            </a:r>
            <a:r>
              <a:rPr lang="pt-BR" altLang="zh-CN" sz="2800" dirty="0" smtClean="0"/>
              <a:t>JSP</a:t>
            </a:r>
            <a:r>
              <a:rPr lang="zh-CN" altLang="pt-BR" sz="2800" dirty="0" smtClean="0"/>
              <a:t>元素的属性值，一个表达式能够变得很复杂，它可能由一个或者多个表达式组成，这些表达式的顺序是从左到右。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pt-BR" sz="2800" dirty="0" smtClean="0"/>
              <a:t>注意：</a:t>
            </a:r>
            <a:endParaRPr lang="zh-CN" alt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/>
              <a:t>JSP</a:t>
            </a:r>
            <a:r>
              <a:rPr lang="zh-CN" altLang="en-US" sz="2800" dirty="0" smtClean="0"/>
              <a:t>的表达式中没有分号，除非在加引号的字符串部分才使用分号。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如</a:t>
            </a:r>
            <a:r>
              <a:rPr lang="en-US" altLang="zh-CN" sz="2400" dirty="0" smtClean="0"/>
              <a:t>Current time:&lt;%=new </a:t>
            </a:r>
            <a:r>
              <a:rPr lang="en-US" altLang="zh-CN" sz="2400" dirty="0" err="1" smtClean="0"/>
              <a:t>java.util.Date</a:t>
            </a:r>
            <a:r>
              <a:rPr lang="en-US" altLang="zh-CN" sz="2400" dirty="0" smtClean="0"/>
              <a:t>()</a:t>
            </a:r>
            <a:r>
              <a:rPr lang="zh-CN" altLang="en-US" sz="4000" dirty="0" smtClean="0">
                <a:solidFill>
                  <a:srgbClr val="FF3300"/>
                </a:solidFill>
              </a:rPr>
              <a:t>；</a:t>
            </a:r>
            <a:r>
              <a:rPr lang="en-US" altLang="zh-CN" sz="2400" dirty="0" smtClean="0"/>
              <a:t>%&gt;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2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表达式实际上是被转换成</a:t>
            </a:r>
            <a:r>
              <a:rPr lang="en-US" altLang="zh-CN" sz="2800" dirty="0" err="1" smtClean="0"/>
              <a:t>out.println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方法中的内容。如： </a:t>
            </a:r>
            <a:r>
              <a:rPr lang="en-US" altLang="zh-CN" sz="2800" dirty="0" smtClean="0"/>
              <a:t>&lt;%= "hello world "%&gt;</a:t>
            </a:r>
            <a:r>
              <a:rPr lang="zh-CN" altLang="en-US" sz="2800" dirty="0" smtClean="0"/>
              <a:t>相当于</a:t>
            </a:r>
            <a:r>
              <a:rPr lang="en-US" altLang="zh-CN" sz="2800" dirty="0" smtClean="0"/>
              <a:t>JSP</a:t>
            </a:r>
            <a:r>
              <a:rPr lang="zh-CN" altLang="en-US" sz="2800" dirty="0" smtClean="0"/>
              <a:t>页面中的：</a:t>
            </a:r>
            <a:r>
              <a:rPr lang="en-US" altLang="zh-CN" sz="2800" dirty="0" smtClean="0"/>
              <a:t>&lt;%</a:t>
            </a:r>
            <a:r>
              <a:rPr lang="en-US" altLang="zh-CN" sz="2800" dirty="0" err="1" smtClean="0"/>
              <a:t>out.println</a:t>
            </a:r>
            <a:r>
              <a:rPr lang="en-US" altLang="zh-CN" sz="2800" dirty="0" smtClean="0"/>
              <a:t>("hello world "); %&gt; 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dirty="0" smtClean="0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6215074" y="3500438"/>
            <a:ext cx="1584325" cy="647700"/>
          </a:xfrm>
          <a:prstGeom prst="wedgeRectCallout">
            <a:avLst>
              <a:gd name="adj1" fmla="val -9019"/>
              <a:gd name="adj2" fmla="val -111273"/>
            </a:avLst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zh-CN" altLang="en-US" sz="3200">
                <a:solidFill>
                  <a:srgbClr val="FF3300"/>
                </a:solidFill>
                <a:latin typeface="Tahoma" pitchFamily="34" charset="0"/>
              </a:rPr>
              <a:t>错误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&lt;%</a:t>
            </a:r>
            <a:r>
              <a:rPr lang="en-US" altLang="zh-CN" dirty="0" err="1" smtClean="0"/>
              <a:t>out.println</a:t>
            </a:r>
            <a:r>
              <a:rPr lang="en-US" altLang="zh-CN" dirty="0" smtClean="0"/>
              <a:t>();%&gt;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&lt;%=    %&gt;</a:t>
            </a:r>
            <a:r>
              <a:rPr lang="zh-CN" altLang="en-US" dirty="0" smtClean="0"/>
              <a:t>都可以用于输出，哪个更好用？</a:t>
            </a:r>
            <a:endParaRPr lang="en-US" altLang="zh-CN" dirty="0" smtClean="0"/>
          </a:p>
          <a:p>
            <a:r>
              <a:rPr lang="zh-CN" altLang="en-US" dirty="0" smtClean="0"/>
              <a:t>第一种方式：没有任何的简写，客户端混乱</a:t>
            </a:r>
            <a:endParaRPr lang="en-US" altLang="zh-CN" dirty="0" smtClean="0"/>
          </a:p>
          <a:p>
            <a:r>
              <a:rPr lang="zh-CN" altLang="en-US" dirty="0" smtClean="0"/>
              <a:t>第二种方式可以实现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代码分开。除了编写方便之外，实际上这种方式生成的源代码也非常的清晰，使用工具修改表格的属性也是非常的方便。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0034" y="75365"/>
            <a:ext cx="71438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 &lt;%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row=9;</a:t>
            </a:r>
          </a:p>
          <a:p>
            <a:r>
              <a:rPr lang="en-US" altLang="zh-CN" dirty="0" smtClean="0"/>
              <a:t>      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col</a:t>
            </a:r>
            <a:r>
              <a:rPr lang="en-US" altLang="zh-CN" b="1" dirty="0" smtClean="0"/>
              <a:t>=9;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out.println</a:t>
            </a:r>
            <a:r>
              <a:rPr lang="en-US" altLang="zh-CN" dirty="0" smtClean="0"/>
              <a:t>("&lt;table border=\"1\"&gt;");</a:t>
            </a:r>
          </a:p>
          <a:p>
            <a:r>
              <a:rPr lang="en-US" altLang="zh-CN" dirty="0" smtClean="0"/>
              <a:t>       </a:t>
            </a:r>
            <a:r>
              <a:rPr lang="en-US" altLang="zh-CN" b="1" dirty="0" smtClean="0"/>
              <a:t>for(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=1;i&lt;=</a:t>
            </a:r>
            <a:r>
              <a:rPr lang="en-US" altLang="zh-CN" b="1" dirty="0" err="1" smtClean="0"/>
              <a:t>row;i</a:t>
            </a:r>
            <a:r>
              <a:rPr lang="en-US" altLang="zh-CN" b="1" dirty="0" smtClean="0"/>
              <a:t>++)</a:t>
            </a:r>
          </a:p>
          <a:p>
            <a:r>
              <a:rPr lang="zh-CN" altLang="en-US" dirty="0" smtClean="0"/>
              <a:t>       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out.println</a:t>
            </a:r>
            <a:r>
              <a:rPr lang="en-US" altLang="zh-CN" dirty="0" smtClean="0"/>
              <a:t>("&lt;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&gt;");</a:t>
            </a:r>
          </a:p>
          <a:p>
            <a:r>
              <a:rPr lang="en-US" altLang="zh-CN" dirty="0" smtClean="0"/>
              <a:t>       </a:t>
            </a:r>
            <a:r>
              <a:rPr lang="en-US" altLang="zh-CN" b="1" dirty="0" smtClean="0"/>
              <a:t>for(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j=</a:t>
            </a:r>
            <a:r>
              <a:rPr lang="en-US" altLang="zh-CN" b="1" dirty="0" err="1" smtClean="0"/>
              <a:t>i;j</a:t>
            </a:r>
            <a:r>
              <a:rPr lang="en-US" altLang="zh-CN" b="1" dirty="0" smtClean="0"/>
              <a:t>&lt;=</a:t>
            </a:r>
            <a:r>
              <a:rPr lang="en-US" altLang="zh-CN" b="1" dirty="0" err="1" smtClean="0"/>
              <a:t>col;j</a:t>
            </a:r>
            <a:r>
              <a:rPr lang="en-US" altLang="zh-CN" b="1" dirty="0" smtClean="0"/>
              <a:t>++)</a:t>
            </a:r>
          </a:p>
          <a:p>
            <a:r>
              <a:rPr lang="en-US" altLang="zh-CN" dirty="0" smtClean="0"/>
              <a:t>       {</a:t>
            </a:r>
            <a:r>
              <a:rPr lang="en-US" altLang="zh-CN" dirty="0" err="1" smtClean="0"/>
              <a:t>out.print</a:t>
            </a:r>
            <a:r>
              <a:rPr lang="en-US" altLang="zh-CN" dirty="0" smtClean="0"/>
              <a:t>("&lt;td&gt;"+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*j+"&lt;/td&gt;");}</a:t>
            </a:r>
          </a:p>
          <a:p>
            <a:r>
              <a:rPr lang="zh-CN" altLang="en-US" dirty="0" smtClean="0"/>
              <a:t>       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out.println</a:t>
            </a:r>
            <a:r>
              <a:rPr lang="en-US" altLang="zh-CN" dirty="0" smtClean="0"/>
              <a:t>("&lt;/table&gt;");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%&gt;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8596" y="3286124"/>
            <a:ext cx="71438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 &lt;table border=</a:t>
            </a:r>
            <a:r>
              <a:rPr lang="en-US" altLang="zh-CN" i="1" dirty="0" smtClean="0"/>
              <a:t>"1"&gt;</a:t>
            </a:r>
          </a:p>
          <a:p>
            <a:r>
              <a:rPr lang="en-US" altLang="zh-CN" dirty="0" smtClean="0"/>
              <a:t>    &lt;%    </a:t>
            </a:r>
            <a:r>
              <a:rPr lang="en-US" altLang="zh-CN" b="1" dirty="0" smtClean="0"/>
              <a:t>for(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x=1;x&lt;=</a:t>
            </a:r>
            <a:r>
              <a:rPr lang="en-US" altLang="zh-CN" b="1" dirty="0" err="1" smtClean="0"/>
              <a:t>row;x</a:t>
            </a:r>
            <a:r>
              <a:rPr lang="en-US" altLang="zh-CN" b="1" dirty="0" smtClean="0"/>
              <a:t>++)</a:t>
            </a:r>
            <a:r>
              <a:rPr lang="zh-CN" altLang="en-US" dirty="0" smtClean="0"/>
              <a:t> </a:t>
            </a:r>
            <a:r>
              <a:rPr lang="en-US" altLang="zh-CN" dirty="0" smtClean="0"/>
              <a:t>{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%&gt;</a:t>
            </a:r>
          </a:p>
          <a:p>
            <a:r>
              <a:rPr lang="en-US" altLang="zh-CN" dirty="0" smtClean="0"/>
              <a:t>       	 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&lt;%    </a:t>
            </a:r>
            <a:r>
              <a:rPr lang="en-US" altLang="zh-CN" b="1" dirty="0" smtClean="0"/>
              <a:t>for(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y=</a:t>
            </a:r>
            <a:r>
              <a:rPr lang="en-US" altLang="zh-CN" b="1" dirty="0" err="1" smtClean="0"/>
              <a:t>x;y</a:t>
            </a:r>
            <a:r>
              <a:rPr lang="en-US" altLang="zh-CN" b="1" dirty="0" smtClean="0"/>
              <a:t>&lt;=</a:t>
            </a:r>
            <a:r>
              <a:rPr lang="en-US" altLang="zh-CN" b="1" dirty="0" err="1" smtClean="0"/>
              <a:t>col;y</a:t>
            </a:r>
            <a:r>
              <a:rPr lang="en-US" altLang="zh-CN" b="1" dirty="0" smtClean="0"/>
              <a:t>++){</a:t>
            </a:r>
          </a:p>
          <a:p>
            <a:r>
              <a:rPr lang="zh-CN" altLang="en-US" dirty="0" smtClean="0"/>
              <a:t>       </a:t>
            </a:r>
            <a:r>
              <a:rPr lang="en-US" altLang="zh-CN" dirty="0" smtClean="0"/>
              <a:t>%&gt;</a:t>
            </a:r>
          </a:p>
          <a:p>
            <a:r>
              <a:rPr lang="en-US" altLang="zh-CN" dirty="0" smtClean="0"/>
              <a:t>       &lt;td&gt;       &lt;%= x*y%&gt;       &lt;/td&gt;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&lt;%</a:t>
            </a:r>
            <a:r>
              <a:rPr lang="zh-CN" altLang="en-US" dirty="0" smtClean="0"/>
              <a:t> </a:t>
            </a:r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       %&gt;</a:t>
            </a:r>
            <a:r>
              <a:rPr lang="zh-CN" altLang="en-US" dirty="0" smtClean="0"/>
              <a:t> 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&lt;%  </a:t>
            </a:r>
            <a:r>
              <a:rPr lang="zh-CN" altLang="en-US" dirty="0" smtClean="0"/>
              <a:t> 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        %&gt;</a:t>
            </a:r>
            <a:r>
              <a:rPr lang="zh-CN" altLang="en-US" dirty="0" smtClean="0"/>
              <a:t> </a:t>
            </a:r>
          </a:p>
          <a:p>
            <a:r>
              <a:rPr lang="en-US" altLang="zh-CN" dirty="0" smtClean="0"/>
              <a:t>        &lt;/table&gt;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86710" y="464344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Demo4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JSP</a:t>
            </a:r>
            <a:r>
              <a:rPr lang="zh-CN" altLang="en-US" dirty="0" smtClean="0"/>
              <a:t>有三个指令元素，</a:t>
            </a:r>
            <a:r>
              <a:rPr lang="en-US" altLang="zh-CN" dirty="0" err="1" smtClean="0"/>
              <a:t>page,include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taglib</a:t>
            </a:r>
            <a:r>
              <a:rPr lang="zh-CN" altLang="en-US" dirty="0" smtClean="0"/>
              <a:t>。这些指令元素针对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引擎，并不会直接产生任何看得见的输出。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语法：包含在“</a:t>
            </a:r>
            <a:r>
              <a:rPr lang="en-US" altLang="zh-CN" dirty="0" smtClean="0"/>
              <a:t>&lt;%@  %&gt;”</a:t>
            </a:r>
            <a:r>
              <a:rPr lang="zh-CN" altLang="en-US" dirty="0" smtClean="0"/>
              <a:t>里。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两个主要的指令是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taglib</a:t>
            </a:r>
            <a:r>
              <a:rPr lang="zh-CN" altLang="en-US" dirty="0" smtClean="0"/>
              <a:t>指令只有在使用标签库编程时才使用。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5.4 JSP</a:t>
            </a:r>
            <a:r>
              <a:rPr lang="zh-CN" altLang="en-US" dirty="0" smtClean="0"/>
              <a:t>指令元素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59FE-F670-4119-B408-787C67226CBF}" type="datetime2">
              <a:rPr lang="zh-CN" altLang="en-US"/>
              <a:pPr/>
              <a:t>2016年5月26日Thursday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CB16-56BD-4524-B0C3-D77E09C05607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404813"/>
            <a:ext cx="8540750" cy="576262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/>
              <a:t>5.4.1  </a:t>
            </a:r>
            <a:r>
              <a:rPr lang="en-US" altLang="zh-CN" sz="3600" dirty="0"/>
              <a:t>page</a:t>
            </a:r>
            <a:r>
              <a:rPr lang="zh-CN" altLang="en-US" sz="3600" dirty="0"/>
              <a:t>指令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196975"/>
            <a:ext cx="8540750" cy="5040313"/>
          </a:xfrm>
        </p:spPr>
        <p:txBody>
          <a:bodyPr/>
          <a:lstStyle/>
          <a:p>
            <a:r>
              <a:rPr lang="en-US" altLang="zh-CN" sz="2800">
                <a:solidFill>
                  <a:srgbClr val="000000"/>
                </a:solidFill>
              </a:rPr>
              <a:t>page </a:t>
            </a:r>
            <a:r>
              <a:rPr lang="zh-CN" altLang="en-US" sz="2800">
                <a:solidFill>
                  <a:srgbClr val="000000"/>
                </a:solidFill>
              </a:rPr>
              <a:t>指令用来定义</a:t>
            </a:r>
            <a:r>
              <a:rPr lang="en-US" altLang="zh-CN" sz="2800">
                <a:solidFill>
                  <a:srgbClr val="000000"/>
                </a:solidFill>
              </a:rPr>
              <a:t>JSP</a:t>
            </a:r>
            <a:r>
              <a:rPr lang="zh-CN" altLang="en-US" sz="2800">
                <a:solidFill>
                  <a:srgbClr val="000000"/>
                </a:solidFill>
              </a:rPr>
              <a:t>文件中的</a:t>
            </a:r>
            <a:r>
              <a:rPr lang="zh-CN" altLang="en-US" sz="2800">
                <a:solidFill>
                  <a:srgbClr val="FF0000"/>
                </a:solidFill>
              </a:rPr>
              <a:t>全局属性</a:t>
            </a:r>
            <a:r>
              <a:rPr lang="zh-CN" altLang="en-US" sz="2800">
                <a:solidFill>
                  <a:srgbClr val="000000"/>
                </a:solidFill>
              </a:rPr>
              <a:t>，它描述了与页面相关的一些信息，其</a:t>
            </a:r>
            <a:r>
              <a:rPr lang="zh-CN" altLang="en-US" sz="2800">
                <a:solidFill>
                  <a:srgbClr val="FF0000"/>
                </a:solidFill>
              </a:rPr>
              <a:t>作用域</a:t>
            </a:r>
            <a:r>
              <a:rPr lang="zh-CN" altLang="en-US" sz="2800">
                <a:solidFill>
                  <a:srgbClr val="000000"/>
                </a:solidFill>
              </a:rPr>
              <a:t>为它所在的</a:t>
            </a:r>
            <a:r>
              <a:rPr lang="en-US" altLang="zh-CN" sz="2800">
                <a:solidFill>
                  <a:srgbClr val="000000"/>
                </a:solidFill>
              </a:rPr>
              <a:t>JSP</a:t>
            </a:r>
            <a:r>
              <a:rPr lang="zh-CN" altLang="en-US" sz="2800">
                <a:solidFill>
                  <a:srgbClr val="000000"/>
                </a:solidFill>
              </a:rPr>
              <a:t>文件页面和其包含的文件。</a:t>
            </a:r>
          </a:p>
          <a:p>
            <a:r>
              <a:rPr lang="zh-CN" altLang="en-US" sz="2800">
                <a:solidFill>
                  <a:srgbClr val="000000"/>
                </a:solidFill>
              </a:rPr>
              <a:t>页面指令一般位于</a:t>
            </a:r>
            <a:r>
              <a:rPr lang="en-US" altLang="zh-CN" sz="2800">
                <a:solidFill>
                  <a:srgbClr val="000000"/>
                </a:solidFill>
              </a:rPr>
              <a:t>JSP</a:t>
            </a:r>
            <a:r>
              <a:rPr lang="zh-CN" altLang="en-US" sz="2800">
                <a:solidFill>
                  <a:srgbClr val="000000"/>
                </a:solidFill>
              </a:rPr>
              <a:t>页面的顶端，但是可以放在</a:t>
            </a:r>
            <a:r>
              <a:rPr lang="en-US" altLang="zh-CN" sz="2800">
                <a:solidFill>
                  <a:srgbClr val="000000"/>
                </a:solidFill>
              </a:rPr>
              <a:t>JSP</a:t>
            </a:r>
            <a:r>
              <a:rPr lang="zh-CN" altLang="en-US" sz="2800">
                <a:solidFill>
                  <a:srgbClr val="000000"/>
                </a:solidFill>
              </a:rPr>
              <a:t>页面的任何地方，无论把</a:t>
            </a:r>
            <a:r>
              <a:rPr lang="en-US" altLang="zh-CN" sz="2800">
                <a:solidFill>
                  <a:srgbClr val="000000"/>
                </a:solidFill>
              </a:rPr>
              <a:t>&lt;% @ page %&gt;</a:t>
            </a:r>
            <a:r>
              <a:rPr lang="zh-CN" altLang="en-US" sz="2800">
                <a:solidFill>
                  <a:srgbClr val="000000"/>
                </a:solidFill>
              </a:rPr>
              <a:t>指令放在</a:t>
            </a:r>
            <a:r>
              <a:rPr lang="en-US" altLang="zh-CN" sz="2800">
                <a:solidFill>
                  <a:srgbClr val="000000"/>
                </a:solidFill>
              </a:rPr>
              <a:t>JSP</a:t>
            </a:r>
            <a:r>
              <a:rPr lang="zh-CN" altLang="en-US" sz="2800">
                <a:solidFill>
                  <a:srgbClr val="000000"/>
                </a:solidFill>
              </a:rPr>
              <a:t>的文件的哪个地方，它的作用范围都是整个</a:t>
            </a:r>
            <a:r>
              <a:rPr lang="en-US" altLang="zh-CN" sz="2800">
                <a:solidFill>
                  <a:srgbClr val="000000"/>
                </a:solidFill>
              </a:rPr>
              <a:t>JSP</a:t>
            </a:r>
            <a:r>
              <a:rPr lang="zh-CN" altLang="en-US" sz="2800">
                <a:solidFill>
                  <a:srgbClr val="000000"/>
                </a:solidFill>
              </a:rPr>
              <a:t>页面。为了</a:t>
            </a:r>
            <a:r>
              <a:rPr lang="en-US" altLang="zh-CN" sz="2800">
                <a:solidFill>
                  <a:srgbClr val="000000"/>
                </a:solidFill>
              </a:rPr>
              <a:t>JSP</a:t>
            </a:r>
            <a:r>
              <a:rPr lang="zh-CN" altLang="en-US" sz="2800">
                <a:solidFill>
                  <a:srgbClr val="000000"/>
                </a:solidFill>
              </a:rPr>
              <a:t>程序的可读性以及好的编程习惯，最好把它放在</a:t>
            </a:r>
            <a:r>
              <a:rPr lang="en-US" altLang="zh-CN" sz="2800">
                <a:solidFill>
                  <a:srgbClr val="000000"/>
                </a:solidFill>
              </a:rPr>
              <a:t>JSP</a:t>
            </a:r>
            <a:r>
              <a:rPr lang="zh-CN" altLang="en-US" sz="2800">
                <a:solidFill>
                  <a:srgbClr val="000000"/>
                </a:solidFill>
              </a:rPr>
              <a:t>文件的顶部。</a:t>
            </a:r>
          </a:p>
          <a:p>
            <a:r>
              <a:rPr lang="zh-CN" altLang="en-US" sz="2800">
                <a:solidFill>
                  <a:srgbClr val="000000"/>
                </a:solidFill>
              </a:rPr>
              <a:t>在同一个</a:t>
            </a:r>
            <a:r>
              <a:rPr lang="en-US" altLang="zh-CN" sz="2800">
                <a:solidFill>
                  <a:srgbClr val="FF0000"/>
                </a:solidFill>
              </a:rPr>
              <a:t>JSP</a:t>
            </a:r>
            <a:r>
              <a:rPr lang="zh-CN" altLang="en-US" sz="2800">
                <a:solidFill>
                  <a:srgbClr val="FF0000"/>
                </a:solidFill>
              </a:rPr>
              <a:t>页面中可以有多个</a:t>
            </a:r>
            <a:r>
              <a:rPr lang="en-US" altLang="zh-CN" sz="2800">
                <a:solidFill>
                  <a:srgbClr val="FF0000"/>
                </a:solidFill>
              </a:rPr>
              <a:t>page</a:t>
            </a:r>
            <a:r>
              <a:rPr lang="zh-CN" altLang="en-US" sz="2800">
                <a:solidFill>
                  <a:srgbClr val="FF0000"/>
                </a:solidFill>
              </a:rPr>
              <a:t>指令</a:t>
            </a:r>
            <a:r>
              <a:rPr lang="zh-CN" altLang="en-US" sz="2800">
                <a:solidFill>
                  <a:srgbClr val="000000"/>
                </a:solidFill>
              </a:rPr>
              <a:t>。在使用多个</a:t>
            </a:r>
            <a:r>
              <a:rPr lang="en-US" altLang="zh-CN" sz="2800">
                <a:solidFill>
                  <a:srgbClr val="000000"/>
                </a:solidFill>
              </a:rPr>
              <a:t>page</a:t>
            </a:r>
            <a:r>
              <a:rPr lang="zh-CN" altLang="en-US" sz="2800">
                <a:solidFill>
                  <a:srgbClr val="000000"/>
                </a:solidFill>
              </a:rPr>
              <a:t>指令时，</a:t>
            </a:r>
            <a:r>
              <a:rPr lang="zh-CN" altLang="en-US" sz="2800">
                <a:solidFill>
                  <a:srgbClr val="0000CC"/>
                </a:solidFill>
              </a:rPr>
              <a:t>其中的属性除</a:t>
            </a:r>
            <a:r>
              <a:rPr lang="en-US" altLang="zh-CN" sz="2800">
                <a:solidFill>
                  <a:srgbClr val="0000CC"/>
                </a:solidFill>
              </a:rPr>
              <a:t>import</a:t>
            </a:r>
            <a:r>
              <a:rPr lang="zh-CN" altLang="en-US" sz="2800">
                <a:solidFill>
                  <a:srgbClr val="0000CC"/>
                </a:solidFill>
              </a:rPr>
              <a:t>属性外只能使用一次</a:t>
            </a:r>
            <a:r>
              <a:rPr lang="zh-CN" altLang="en-US" sz="2800">
                <a:solidFill>
                  <a:srgbClr val="000000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5E17-934A-45A2-ACFE-7DAB711CE80E}" type="datetime2">
              <a:rPr lang="zh-CN" altLang="en-US"/>
              <a:pPr/>
              <a:t>2016年5月26日Thursday</a:t>
            </a:fld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C4BED-D445-4392-853F-F44727F26DE1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60350"/>
            <a:ext cx="9144000" cy="63373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None/>
            </a:pPr>
            <a:r>
              <a:rPr lang="fr-FR" altLang="zh-CN" sz="2400" dirty="0">
                <a:solidFill>
                  <a:srgbClr val="0000CC"/>
                </a:solidFill>
              </a:rPr>
              <a:t>page </a:t>
            </a:r>
            <a:r>
              <a:rPr lang="zh-CN" altLang="fr-FR" sz="2400" dirty="0">
                <a:solidFill>
                  <a:srgbClr val="0000CC"/>
                </a:solidFill>
              </a:rPr>
              <a:t>指令的语法格式如下：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fr-FR" altLang="zh-CN" sz="2400" dirty="0">
                <a:solidFill>
                  <a:srgbClr val="000000"/>
                </a:solidFill>
              </a:rPr>
              <a:t>&lt;%@ page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fr-FR" altLang="zh-CN" sz="2400" dirty="0">
                <a:solidFill>
                  <a:srgbClr val="000000"/>
                </a:solidFill>
              </a:rPr>
              <a:t>[ language="java" ]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fr-FR" altLang="zh-CN" sz="2400" dirty="0">
                <a:solidFill>
                  <a:srgbClr val="000000"/>
                </a:solidFill>
              </a:rPr>
              <a:t>[ extends="package.class" ]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fr-FR" altLang="zh-CN" sz="2400" dirty="0">
                <a:solidFill>
                  <a:schemeClr val="accent2"/>
                </a:solidFill>
              </a:rPr>
              <a:t>[ import="{package.class | package.*}, ..." ]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fr-FR" altLang="zh-CN" sz="2400" dirty="0">
                <a:solidFill>
                  <a:srgbClr val="000000"/>
                </a:solidFill>
              </a:rPr>
              <a:t>[ session="true | false" ]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[ buffer="none | 8kb | </a:t>
            </a:r>
            <a:r>
              <a:rPr lang="en-US" altLang="zh-CN" sz="2400" dirty="0" err="1">
                <a:solidFill>
                  <a:srgbClr val="000000"/>
                </a:solidFill>
              </a:rPr>
              <a:t>sizekb</a:t>
            </a:r>
            <a:r>
              <a:rPr lang="en-US" altLang="zh-CN" sz="2400" dirty="0">
                <a:solidFill>
                  <a:srgbClr val="000000"/>
                </a:solidFill>
              </a:rPr>
              <a:t>" ]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[ </a:t>
            </a:r>
            <a:r>
              <a:rPr lang="en-US" altLang="zh-CN" sz="2400" dirty="0" err="1">
                <a:solidFill>
                  <a:srgbClr val="000000"/>
                </a:solidFill>
              </a:rPr>
              <a:t>autoFlush</a:t>
            </a:r>
            <a:r>
              <a:rPr lang="en-US" altLang="zh-CN" sz="2400" dirty="0">
                <a:solidFill>
                  <a:srgbClr val="000000"/>
                </a:solidFill>
              </a:rPr>
              <a:t>="true | false" ]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[ </a:t>
            </a:r>
            <a:r>
              <a:rPr lang="en-US" altLang="zh-CN" sz="2400" dirty="0" err="1">
                <a:solidFill>
                  <a:srgbClr val="000000"/>
                </a:solidFill>
              </a:rPr>
              <a:t>isThreadSafe</a:t>
            </a:r>
            <a:r>
              <a:rPr lang="en-US" altLang="zh-CN" sz="2400" dirty="0">
                <a:solidFill>
                  <a:srgbClr val="000000"/>
                </a:solidFill>
              </a:rPr>
              <a:t>="true | false" ]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[ info="text" ]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[ </a:t>
            </a:r>
            <a:r>
              <a:rPr lang="en-US" altLang="zh-CN" sz="2400" dirty="0" err="1">
                <a:solidFill>
                  <a:schemeClr val="accent2"/>
                </a:solidFill>
              </a:rPr>
              <a:t>errorPage</a:t>
            </a:r>
            <a:r>
              <a:rPr lang="en-US" altLang="zh-CN" sz="2400" dirty="0">
                <a:solidFill>
                  <a:schemeClr val="accent2"/>
                </a:solidFill>
              </a:rPr>
              <a:t>="</a:t>
            </a:r>
            <a:r>
              <a:rPr lang="en-US" altLang="zh-CN" sz="2400" dirty="0" err="1">
                <a:solidFill>
                  <a:schemeClr val="accent2"/>
                </a:solidFill>
              </a:rPr>
              <a:t>relativeURL</a:t>
            </a:r>
            <a:r>
              <a:rPr lang="en-US" altLang="zh-CN" sz="2400" dirty="0">
                <a:solidFill>
                  <a:schemeClr val="accent2"/>
                </a:solidFill>
              </a:rPr>
              <a:t>" ]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[ </a:t>
            </a:r>
            <a:r>
              <a:rPr lang="en-US" altLang="zh-CN" sz="2400" dirty="0" err="1">
                <a:solidFill>
                  <a:schemeClr val="accent2"/>
                </a:solidFill>
              </a:rPr>
              <a:t>contentType</a:t>
            </a:r>
            <a:r>
              <a:rPr lang="en-US" altLang="zh-CN" sz="2400" dirty="0">
                <a:solidFill>
                  <a:schemeClr val="accent2"/>
                </a:solidFill>
              </a:rPr>
              <a:t>="</a:t>
            </a:r>
            <a:r>
              <a:rPr lang="en-US" altLang="zh-CN" sz="2400" dirty="0" err="1">
                <a:solidFill>
                  <a:schemeClr val="accent2"/>
                </a:solidFill>
              </a:rPr>
              <a:t>mimeType</a:t>
            </a:r>
            <a:r>
              <a:rPr lang="en-US" altLang="zh-CN" sz="2400" dirty="0">
                <a:solidFill>
                  <a:schemeClr val="accent2"/>
                </a:solidFill>
              </a:rPr>
              <a:t> [ ;</a:t>
            </a:r>
            <a:r>
              <a:rPr lang="en-US" altLang="zh-CN" sz="2400" dirty="0" err="1">
                <a:solidFill>
                  <a:schemeClr val="accent2"/>
                </a:solidFill>
              </a:rPr>
              <a:t>charset</a:t>
            </a:r>
            <a:r>
              <a:rPr lang="en-US" altLang="zh-CN" sz="2400" dirty="0">
                <a:solidFill>
                  <a:schemeClr val="accent2"/>
                </a:solidFill>
              </a:rPr>
              <a:t>=</a:t>
            </a:r>
            <a:r>
              <a:rPr lang="en-US" altLang="zh-CN" sz="2400" dirty="0" err="1">
                <a:solidFill>
                  <a:schemeClr val="accent2"/>
                </a:solidFill>
              </a:rPr>
              <a:t>characterSet</a:t>
            </a:r>
            <a:r>
              <a:rPr lang="en-US" altLang="zh-CN" sz="2400" dirty="0">
                <a:solidFill>
                  <a:schemeClr val="accent2"/>
                </a:solidFill>
              </a:rPr>
              <a:t> ]" ]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[</a:t>
            </a:r>
            <a:r>
              <a:rPr lang="en-US" altLang="zh-CN" sz="2400" dirty="0" err="1">
                <a:solidFill>
                  <a:schemeClr val="accent2"/>
                </a:solidFill>
              </a:rPr>
              <a:t>pageEncoding</a:t>
            </a:r>
            <a:r>
              <a:rPr lang="en-US" altLang="zh-CN" sz="2400" dirty="0">
                <a:solidFill>
                  <a:schemeClr val="accent2"/>
                </a:solidFill>
              </a:rPr>
              <a:t>=" </a:t>
            </a:r>
            <a:r>
              <a:rPr lang="en-US" altLang="zh-CN" sz="2400" dirty="0" err="1">
                <a:solidFill>
                  <a:schemeClr val="accent2"/>
                </a:solidFill>
              </a:rPr>
              <a:t>pageEncoding</a:t>
            </a:r>
            <a:r>
              <a:rPr lang="en-US" altLang="zh-CN" sz="2400" dirty="0">
                <a:solidFill>
                  <a:schemeClr val="accent2"/>
                </a:solidFill>
              </a:rPr>
              <a:t> "]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[ </a:t>
            </a:r>
            <a:r>
              <a:rPr lang="en-US" altLang="zh-CN" sz="2400" dirty="0" err="1">
                <a:solidFill>
                  <a:schemeClr val="accent2"/>
                </a:solidFill>
              </a:rPr>
              <a:t>isErrorPage</a:t>
            </a:r>
            <a:r>
              <a:rPr lang="en-US" altLang="zh-CN" sz="2400" dirty="0">
                <a:solidFill>
                  <a:schemeClr val="accent2"/>
                </a:solidFill>
              </a:rPr>
              <a:t>="true | false" ]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%&gt;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ChangeArrowheads="1"/>
          </p:cNvSpPr>
          <p:nvPr/>
        </p:nvSpPr>
        <p:spPr bwMode="auto">
          <a:xfrm>
            <a:off x="539750" y="765175"/>
            <a:ext cx="7772400" cy="5521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000" b="1" dirty="0" smtClean="0">
                <a:solidFill>
                  <a:srgbClr val="FF0000"/>
                </a:solidFill>
              </a:rPr>
              <a:t>language</a:t>
            </a:r>
            <a:r>
              <a:rPr lang="zh-CN" altLang="en-US" sz="2000" b="1" dirty="0">
                <a:solidFill>
                  <a:srgbClr val="FF0000"/>
                </a:solidFill>
              </a:rPr>
              <a:t>属性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2000" dirty="0"/>
              <a:t>	</a:t>
            </a:r>
            <a:r>
              <a:rPr lang="en-US" altLang="zh-CN" sz="2000" dirty="0"/>
              <a:t>language</a:t>
            </a:r>
            <a:r>
              <a:rPr lang="zh-CN" altLang="en-US" sz="2000" dirty="0"/>
              <a:t>属性用来设定编写</a:t>
            </a:r>
            <a:r>
              <a:rPr lang="en-US" altLang="zh-CN" sz="2000" dirty="0"/>
              <a:t>JSP</a:t>
            </a:r>
            <a:r>
              <a:rPr lang="zh-CN" altLang="en-US" sz="2000" dirty="0"/>
              <a:t>网页使用的程序语法，目前处理</a:t>
            </a:r>
            <a:r>
              <a:rPr lang="en-US" altLang="zh-CN" sz="2000" dirty="0"/>
              <a:t>JSP</a:t>
            </a:r>
            <a:r>
              <a:rPr lang="zh-CN" altLang="en-US" sz="2000" dirty="0"/>
              <a:t>网页服务器中的</a:t>
            </a:r>
            <a:r>
              <a:rPr lang="en-US" altLang="zh-CN" sz="2000" dirty="0"/>
              <a:t>JSP</a:t>
            </a:r>
            <a:r>
              <a:rPr lang="zh-CN" altLang="en-US" sz="2000" dirty="0"/>
              <a:t>引擎都只支持</a:t>
            </a:r>
            <a:r>
              <a:rPr lang="en-US" altLang="zh-CN" sz="2000" dirty="0"/>
              <a:t>Java</a:t>
            </a:r>
            <a:r>
              <a:rPr lang="zh-CN" altLang="en-US" sz="2000" dirty="0"/>
              <a:t>，因此这个属性的默认值为</a:t>
            </a:r>
            <a:r>
              <a:rPr lang="en-US" altLang="zh-CN" sz="2000" dirty="0"/>
              <a:t>Java</a:t>
            </a:r>
            <a:r>
              <a:rPr lang="zh-CN" altLang="en-US" sz="2000" dirty="0"/>
              <a:t>。 </a:t>
            </a:r>
            <a:endParaRPr lang="en-US" altLang="zh-TW" sz="20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srgbClr val="FF0000"/>
                </a:solidFill>
              </a:rPr>
              <a:t>extends</a:t>
            </a:r>
            <a:r>
              <a:rPr lang="zh-CN" altLang="en-US" sz="2000" b="1" dirty="0">
                <a:solidFill>
                  <a:srgbClr val="FF0000"/>
                </a:solidFill>
              </a:rPr>
              <a:t>属性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dirty="0"/>
              <a:t>     </a:t>
            </a:r>
            <a:r>
              <a:rPr lang="en-US" altLang="zh-CN" sz="2000" dirty="0"/>
              <a:t>extends=“</a:t>
            </a:r>
            <a:r>
              <a:rPr lang="en-US" altLang="zh-CN" sz="2000" dirty="0" err="1"/>
              <a:t>package.class”,extends</a:t>
            </a:r>
            <a:r>
              <a:rPr lang="zh-CN" altLang="en-US" sz="2000" dirty="0"/>
              <a:t>属性定义了由</a:t>
            </a:r>
            <a:r>
              <a:rPr lang="en-US" altLang="zh-CN" sz="2000" dirty="0"/>
              <a:t>JSP</a:t>
            </a:r>
            <a:r>
              <a:rPr lang="zh-CN" altLang="en-US" sz="2000" dirty="0"/>
              <a:t>页面产生的</a:t>
            </a:r>
            <a:r>
              <a:rPr lang="en-US" altLang="zh-CN" sz="2000" dirty="0" err="1"/>
              <a:t>servlet</a:t>
            </a:r>
            <a:r>
              <a:rPr lang="zh-CN" altLang="en-US" sz="2000" dirty="0"/>
              <a:t>的父类，一般来说，这个属性不会用到，但是当需要实现一些特殊功能时，也是比较方便的。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000" b="1" dirty="0" smtClean="0">
                <a:solidFill>
                  <a:srgbClr val="FF0000"/>
                </a:solidFill>
              </a:rPr>
              <a:t>import</a:t>
            </a:r>
            <a:r>
              <a:rPr lang="zh-CN" altLang="en-US" sz="2000" b="1" dirty="0">
                <a:solidFill>
                  <a:srgbClr val="FF0000"/>
                </a:solidFill>
              </a:rPr>
              <a:t>属性</a:t>
            </a:r>
            <a:endParaRPr lang="zh-TW" altLang="zh-CN" sz="2000" b="1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000" dirty="0"/>
              <a:t>    </a:t>
            </a:r>
            <a:r>
              <a:rPr lang="en-US" altLang="zh-CN" sz="2000" dirty="0"/>
              <a:t>import</a:t>
            </a:r>
            <a:r>
              <a:rPr lang="zh-CN" altLang="en-US" sz="2000" dirty="0"/>
              <a:t>属性用来指定所要加载的非预设</a:t>
            </a:r>
            <a:r>
              <a:rPr lang="en-US" altLang="zh-CN" sz="2000" dirty="0"/>
              <a:t>Java</a:t>
            </a:r>
            <a:r>
              <a:rPr lang="zh-CN" altLang="en-US" sz="2000" dirty="0"/>
              <a:t>包或类 </a:t>
            </a:r>
            <a:r>
              <a:rPr lang="zh-TW" altLang="en-US" sz="2000" dirty="0"/>
              <a:t>。</a:t>
            </a:r>
            <a:endParaRPr lang="zh-TW" altLang="zh-CN" sz="2000" dirty="0"/>
          </a:p>
          <a:p>
            <a:pPr marL="342900" indent="-342900">
              <a:spcBef>
                <a:spcPct val="20000"/>
              </a:spcBef>
            </a:pPr>
            <a:r>
              <a:rPr lang="zh-TW" altLang="zh-CN" sz="2000" dirty="0"/>
              <a:t> </a:t>
            </a:r>
            <a:r>
              <a:rPr lang="zh-TW" altLang="en-US" sz="2000" dirty="0"/>
              <a:t> </a:t>
            </a:r>
            <a:r>
              <a:rPr lang="zh-TW" altLang="zh-CN" sz="2000" dirty="0"/>
              <a:t> </a:t>
            </a:r>
            <a:r>
              <a:rPr lang="zh-TW" altLang="en-US" sz="2000" dirty="0"/>
              <a:t> </a:t>
            </a:r>
            <a:r>
              <a:rPr lang="zh-CN" altLang="en-US" sz="2000" dirty="0"/>
              <a:t>默认加载的包类有</a:t>
            </a:r>
            <a:r>
              <a:rPr lang="en-US" altLang="zh-CN" sz="2000" dirty="0" err="1"/>
              <a:t>java.lang</a:t>
            </a:r>
            <a:r>
              <a:rPr lang="en-US" altLang="zh-CN" sz="2000" dirty="0"/>
              <a:t>.*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javax.servlet</a:t>
            </a:r>
            <a:r>
              <a:rPr lang="en-US" altLang="zh-CN" sz="2000" dirty="0"/>
              <a:t>.*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javax.servlet.jsp</a:t>
            </a:r>
            <a:r>
              <a:rPr lang="en-US" altLang="zh-CN" sz="2000" dirty="0"/>
              <a:t>.*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javax.servlet.http</a:t>
            </a:r>
            <a:r>
              <a:rPr lang="en-US" altLang="zh-CN" sz="2000" dirty="0"/>
              <a:t>.*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/>
              <a:t>    </a:t>
            </a:r>
            <a:r>
              <a:rPr lang="zh-CN" altLang="en-US" sz="2000" dirty="0"/>
              <a:t>载入</a:t>
            </a:r>
            <a:r>
              <a:rPr lang="zh-TW" altLang="en-US" sz="2000" dirty="0"/>
              <a:t>非</a:t>
            </a:r>
            <a:r>
              <a:rPr lang="zh-CN" altLang="en-US" sz="2000" dirty="0"/>
              <a:t>预设包，如</a:t>
            </a:r>
          </a:p>
          <a:p>
            <a:pPr marL="342900" indent="-342900">
              <a:spcBef>
                <a:spcPct val="20000"/>
              </a:spcBef>
            </a:pPr>
            <a:r>
              <a:rPr lang="zh-TW" altLang="en-US" sz="2000" dirty="0">
                <a:cs typeface="Courier New" pitchFamily="49" charset="0"/>
              </a:rPr>
              <a:t>		&lt;%@</a:t>
            </a:r>
            <a:r>
              <a:rPr lang="en-US" altLang="zh-TW" sz="2000" dirty="0">
                <a:cs typeface="Courier New" pitchFamily="49" charset="0"/>
              </a:rPr>
              <a:t>page import = "</a:t>
            </a:r>
            <a:r>
              <a:rPr lang="en-US" altLang="zh-TW" sz="2000" dirty="0" err="1">
                <a:cs typeface="Courier New" pitchFamily="49" charset="0"/>
              </a:rPr>
              <a:t>java.util</a:t>
            </a:r>
            <a:r>
              <a:rPr lang="en-US" altLang="zh-TW" sz="2000" dirty="0">
                <a:cs typeface="Courier New" pitchFamily="49" charset="0"/>
              </a:rPr>
              <a:t>.*,java.io.*"%&gt;</a:t>
            </a:r>
          </a:p>
          <a:p>
            <a:pPr marL="342900" indent="-342900">
              <a:spcBef>
                <a:spcPct val="20000"/>
              </a:spcBef>
            </a:pPr>
            <a:r>
              <a:rPr lang="zh-TW" altLang="en-US" sz="2000" dirty="0"/>
              <a:t>	</a:t>
            </a:r>
            <a:r>
              <a:rPr lang="zh-CN" altLang="en-US" sz="2000" dirty="0"/>
              <a:t>加载了</a:t>
            </a:r>
            <a:r>
              <a:rPr lang="en-US" altLang="zh-CN" sz="2000" dirty="0"/>
              <a:t>2</a:t>
            </a:r>
            <a:r>
              <a:rPr lang="zh-CN" altLang="en-US" sz="2000" dirty="0"/>
              <a:t>个包</a:t>
            </a:r>
            <a:r>
              <a:rPr lang="en-US" altLang="zh-CN" sz="2000" dirty="0" err="1"/>
              <a:t>java.util</a:t>
            </a:r>
            <a:r>
              <a:rPr lang="en-US" altLang="zh-TW" sz="2000" dirty="0"/>
              <a:t>.*</a:t>
            </a:r>
            <a:r>
              <a:rPr lang="zh-CN" altLang="en-US" sz="2000" dirty="0"/>
              <a:t>和</a:t>
            </a:r>
            <a:r>
              <a:rPr lang="en-US" altLang="zh-TW" sz="2000" dirty="0"/>
              <a:t>java.io.*，</a:t>
            </a:r>
            <a:r>
              <a:rPr lang="zh-TW" altLang="en-US" sz="2000" b="1" dirty="0"/>
              <a:t>以</a:t>
            </a:r>
            <a:r>
              <a:rPr lang="zh-CN" altLang="en-US" sz="2000" dirty="0"/>
              <a:t>逗号</a:t>
            </a:r>
            <a:r>
              <a:rPr lang="zh-TW" altLang="en-US" sz="2000" b="1" dirty="0"/>
              <a:t>作分隔</a:t>
            </a:r>
            <a:r>
              <a:rPr lang="zh-TW" altLang="en-US" sz="2000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Weblogic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websphere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JBoss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tomcat </a:t>
            </a:r>
          </a:p>
          <a:p>
            <a:r>
              <a:rPr lang="zh-CN" altLang="en-US" dirty="0" smtClean="0"/>
              <a:t>相同点：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都是基于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的基础架构来满足实时处理需求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不同的版本与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版本兼容有所不同</a:t>
            </a:r>
            <a:endParaRPr lang="en-US" altLang="zh-CN" dirty="0" smtClean="0"/>
          </a:p>
          <a:p>
            <a:r>
              <a:rPr lang="zh-CN" altLang="en-US" dirty="0" smtClean="0"/>
              <a:t>不同点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Weblogic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websphere</a:t>
            </a:r>
            <a:r>
              <a:rPr lang="zh-CN" altLang="en-US" dirty="0" smtClean="0"/>
              <a:t>收费，较贵，非开源，性能高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JBoss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免费 ，开源</a:t>
            </a:r>
            <a:endParaRPr lang="en-US" dirty="0" smtClean="0"/>
          </a:p>
          <a:p>
            <a:pPr lvl="1"/>
            <a:r>
              <a:rPr lang="en-US" dirty="0" err="1" smtClean="0"/>
              <a:t>JBoss</a:t>
            </a:r>
            <a:r>
              <a:rPr lang="zh-CN" altLang="en-US" dirty="0" smtClean="0"/>
              <a:t>核心服务不包括支持</a:t>
            </a:r>
            <a:r>
              <a:rPr lang="en-US" dirty="0" err="1" smtClean="0"/>
              <a:t>servlet</a:t>
            </a:r>
            <a:r>
              <a:rPr lang="en-US" dirty="0" smtClean="0"/>
              <a:t>/JSP</a:t>
            </a:r>
            <a:r>
              <a:rPr lang="zh-CN" altLang="en-US" dirty="0" smtClean="0"/>
              <a:t>的</a:t>
            </a:r>
            <a:r>
              <a:rPr lang="en-US" dirty="0" smtClean="0"/>
              <a:t>WEB</a:t>
            </a:r>
            <a:r>
              <a:rPr lang="zh-CN" altLang="en-US" dirty="0" smtClean="0"/>
              <a:t>容器，一般与</a:t>
            </a:r>
            <a:r>
              <a:rPr lang="en-US" dirty="0" smtClean="0"/>
              <a:t>Tomcat</a:t>
            </a:r>
            <a:r>
              <a:rPr lang="zh-CN" altLang="en-US" dirty="0" smtClean="0"/>
              <a:t>或</a:t>
            </a:r>
            <a:r>
              <a:rPr lang="en-US" dirty="0" smtClean="0"/>
              <a:t>Jetty</a:t>
            </a:r>
            <a:r>
              <a:rPr lang="zh-CN" altLang="en-US" dirty="0" smtClean="0"/>
              <a:t>绑定使用。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开发工具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908050"/>
            <a:ext cx="7772400" cy="537847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000" b="1" dirty="0" smtClean="0">
                <a:solidFill>
                  <a:srgbClr val="FF0000"/>
                </a:solidFill>
              </a:rPr>
              <a:t>session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属性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TW" sz="1800" dirty="0" smtClean="0"/>
              <a:t>	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属性的属性值可为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false</a:t>
            </a:r>
            <a:r>
              <a:rPr lang="zh-CN" altLang="en-US" sz="2000" dirty="0" smtClean="0"/>
              <a:t>，用来设定</a:t>
            </a:r>
            <a:r>
              <a:rPr lang="en-US" altLang="zh-CN" sz="2000" dirty="0" smtClean="0"/>
              <a:t>JSP</a:t>
            </a:r>
            <a:r>
              <a:rPr lang="zh-CN" altLang="en-US" sz="2000" dirty="0" smtClean="0"/>
              <a:t>网页是否使用内建的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对象与功能，默认值为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对象的类型：</a:t>
            </a:r>
            <a:r>
              <a:rPr lang="en-US" altLang="zh-CN" sz="2000" dirty="0" err="1" smtClean="0"/>
              <a:t>javax.servlet.http.HttpSession</a:t>
            </a:r>
            <a:r>
              <a:rPr lang="zh-CN" altLang="en-US" sz="2400" dirty="0" smtClean="0"/>
              <a:t>。</a:t>
            </a:r>
            <a:r>
              <a:rPr lang="zh-CN" altLang="en-US" sz="2800" dirty="0" smtClean="0"/>
              <a:t> </a:t>
            </a:r>
            <a:endParaRPr lang="zh-TW" altLang="en-US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TW" sz="2000" b="1" dirty="0" smtClean="0">
                <a:solidFill>
                  <a:srgbClr val="FF0000"/>
                </a:solidFill>
              </a:rPr>
              <a:t>buffer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属性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/>
              <a:t>设定</a:t>
            </a:r>
            <a:r>
              <a:rPr lang="en-US" altLang="zh-TW" sz="2000" dirty="0" smtClean="0"/>
              <a:t>JSP</a:t>
            </a:r>
            <a:r>
              <a:rPr lang="zh-CN" altLang="en-US" sz="2000" dirty="0" smtClean="0"/>
              <a:t>网页</a:t>
            </a:r>
            <a:r>
              <a:rPr lang="zh-TW" altLang="en-US" sz="2000" dirty="0" smtClean="0">
                <a:latin typeface="黑体" pitchFamily="2" charset="-122"/>
                <a:ea typeface="黑体" pitchFamily="2" charset="-122"/>
              </a:rPr>
              <a:t>所使用的</a:t>
            </a:r>
            <a:r>
              <a:rPr lang="zh-CN" altLang="en-US" sz="2000" dirty="0" smtClean="0"/>
              <a:t>缓冲区</a:t>
            </a:r>
            <a:r>
              <a:rPr lang="zh-TW" altLang="en-US" sz="2000" dirty="0" smtClean="0">
                <a:latin typeface="黑体" pitchFamily="2" charset="-122"/>
                <a:ea typeface="黑体" pitchFamily="2" charset="-122"/>
              </a:rPr>
              <a:t>大小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000" b="1" dirty="0" smtClean="0">
                <a:solidFill>
                  <a:srgbClr val="FF0000"/>
                </a:solidFill>
              </a:rPr>
              <a:t>info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属性</a:t>
            </a:r>
            <a:endParaRPr lang="zh-TW" altLang="en-US" sz="20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设定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一个</a:t>
            </a:r>
            <a:r>
              <a:rPr lang="zh-TW" altLang="en-US" sz="2000" dirty="0" smtClean="0">
                <a:latin typeface="黑体" pitchFamily="2" charset="-122"/>
                <a:ea typeface="黑体" pitchFamily="2" charset="-122"/>
              </a:rPr>
              <a:t>代表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当前这个</a:t>
            </a:r>
            <a:r>
              <a:rPr lang="en-US" altLang="zh-TW" sz="2000" dirty="0" smtClean="0">
                <a:latin typeface="黑体" pitchFamily="2" charset="-122"/>
                <a:ea typeface="黑体" pitchFamily="2" charset="-122"/>
              </a:rPr>
              <a:t>JSP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网页</a:t>
            </a:r>
            <a:r>
              <a:rPr lang="zh-TW" altLang="en-US" sz="2000" dirty="0" smtClean="0"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信息</a:t>
            </a:r>
            <a:r>
              <a:rPr lang="zh-TW" altLang="en-US" sz="2000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TW" sz="2000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设定内容可在程序中使用</a:t>
            </a:r>
            <a:r>
              <a:rPr lang="en-US" altLang="zh-TW" sz="2000" dirty="0" err="1" smtClean="0">
                <a:latin typeface="黑体" pitchFamily="2" charset="-122"/>
                <a:ea typeface="黑体" pitchFamily="2" charset="-122"/>
              </a:rPr>
              <a:t>getServletInfo</a:t>
            </a:r>
            <a:r>
              <a:rPr lang="en-US" altLang="zh-TW" sz="2000" dirty="0" smtClean="0">
                <a:latin typeface="黑体" pitchFamily="2" charset="-122"/>
                <a:ea typeface="黑体" pitchFamily="2" charset="-122"/>
              </a:rPr>
              <a:t>( )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方法来取得</a:t>
            </a:r>
            <a:endParaRPr lang="zh-TW" altLang="en-US" sz="2000" dirty="0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sz="2000" dirty="0" smtClean="0"/>
              <a:t>设定</a:t>
            </a:r>
            <a:r>
              <a:rPr lang="en-US" altLang="zh-TW" sz="2000" dirty="0" smtClean="0"/>
              <a:t>info</a:t>
            </a:r>
            <a:r>
              <a:rPr lang="zh-CN" altLang="en-US" sz="2000" dirty="0" smtClean="0"/>
              <a:t>属性</a:t>
            </a:r>
            <a:r>
              <a:rPr lang="zh-TW" altLang="en-US" sz="2000" dirty="0" smtClean="0"/>
              <a:t>：</a:t>
            </a:r>
          </a:p>
          <a:p>
            <a:pPr lvl="1">
              <a:buNone/>
            </a:pPr>
            <a:r>
              <a:rPr lang="zh-TW" altLang="en-US" sz="2000" dirty="0" smtClean="0"/>
              <a:t>	&lt;%@</a:t>
            </a:r>
            <a:r>
              <a:rPr lang="en-US" altLang="zh-TW" sz="2000" dirty="0" smtClean="0"/>
              <a:t>page info = “</a:t>
            </a:r>
            <a:r>
              <a:rPr lang="zh-CN" altLang="en-US" sz="2000" dirty="0" smtClean="0"/>
              <a:t>网页信息说明</a:t>
            </a:r>
            <a:r>
              <a:rPr lang="zh-TW" altLang="en-US" sz="2000" dirty="0" smtClean="0"/>
              <a:t> … ”%&gt;</a:t>
            </a:r>
          </a:p>
          <a:p>
            <a:pPr lvl="1" eaLnBrk="1" hangingPunct="1">
              <a:lnSpc>
                <a:spcPct val="120000"/>
              </a:lnSpc>
            </a:pPr>
            <a:endParaRPr lang="zh-TW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857232"/>
            <a:ext cx="7772400" cy="4956175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000" dirty="0" err="1" smtClean="0"/>
              <a:t>errorPage</a:t>
            </a:r>
            <a:endParaRPr lang="en-US" altLang="zh-TW" sz="2000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 smtClean="0">
                <a:latin typeface="+mn-ea"/>
              </a:rPr>
              <a:t>设定当前网页产生</a:t>
            </a:r>
            <a:r>
              <a:rPr lang="zh-TW" altLang="en-US" sz="2000" dirty="0" smtClean="0">
                <a:latin typeface="黑体" pitchFamily="2" charset="-122"/>
                <a:ea typeface="黑体" pitchFamily="2" charset="-122"/>
              </a:rPr>
              <a:t>例外</a:t>
            </a:r>
            <a:r>
              <a:rPr lang="zh-CN" altLang="en-US" sz="2000" dirty="0" smtClean="0">
                <a:latin typeface="+mn-ea"/>
              </a:rPr>
              <a:t>错误时</a:t>
            </a:r>
            <a:r>
              <a:rPr lang="zh-TW" altLang="en-US" sz="2000" dirty="0" smtClean="0">
                <a:latin typeface="+mn-ea"/>
              </a:rPr>
              <a:t>，</a:t>
            </a:r>
            <a:r>
              <a:rPr lang="zh-TW" altLang="en-US" sz="2000" dirty="0" smtClean="0">
                <a:latin typeface="黑体" pitchFamily="2" charset="-122"/>
                <a:ea typeface="黑体" pitchFamily="2" charset="-122"/>
              </a:rPr>
              <a:t>可取得</a:t>
            </a:r>
            <a:r>
              <a:rPr lang="zh-CN" altLang="en-US" sz="2000" dirty="0" smtClean="0">
                <a:latin typeface="+mn-ea"/>
              </a:rPr>
              <a:t>与显示这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个</a:t>
            </a:r>
            <a:r>
              <a:rPr lang="zh-TW" altLang="en-US" sz="2000" dirty="0" smtClean="0">
                <a:latin typeface="黑体" pitchFamily="2" charset="-122"/>
                <a:ea typeface="黑体" pitchFamily="2" charset="-122"/>
              </a:rPr>
              <a:t>例外</a:t>
            </a:r>
            <a:r>
              <a:rPr lang="zh-CN" altLang="en-US" sz="2000" dirty="0" smtClean="0">
                <a:latin typeface="+mn-ea"/>
              </a:rPr>
              <a:t>错误信息的另一个网页地址：</a:t>
            </a:r>
            <a:endParaRPr lang="zh-TW" altLang="en-US" sz="2000" dirty="0" smtClean="0">
              <a:latin typeface="+mn-ea"/>
            </a:endParaRP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zh-TW" altLang="zh-CN" sz="2000" dirty="0" smtClean="0">
                <a:cs typeface="Courier New" pitchFamily="49" charset="0"/>
              </a:rPr>
              <a:t> </a:t>
            </a:r>
            <a:r>
              <a:rPr lang="zh-TW" altLang="en-US" sz="2000" dirty="0" smtClean="0">
                <a:cs typeface="Courier New" pitchFamily="49" charset="0"/>
              </a:rPr>
              <a:t> </a:t>
            </a:r>
            <a:r>
              <a:rPr lang="zh-TW" altLang="zh-CN" sz="2000" dirty="0" smtClean="0">
                <a:cs typeface="Courier New" pitchFamily="49" charset="0"/>
              </a:rPr>
              <a:t> </a:t>
            </a:r>
            <a:r>
              <a:rPr lang="zh-TW" altLang="en-US" sz="2000" dirty="0" smtClean="0">
                <a:cs typeface="Courier New" pitchFamily="49" charset="0"/>
              </a:rPr>
              <a:t> </a:t>
            </a:r>
            <a:r>
              <a:rPr lang="zh-TW" altLang="zh-CN" sz="2000" dirty="0" smtClean="0">
                <a:cs typeface="Courier New" pitchFamily="49" charset="0"/>
              </a:rPr>
              <a:t> </a:t>
            </a:r>
            <a:r>
              <a:rPr lang="zh-TW" altLang="en-US" sz="2000" dirty="0" smtClean="0">
                <a:cs typeface="Courier New" pitchFamily="49" charset="0"/>
              </a:rPr>
              <a:t>&lt;%@</a:t>
            </a:r>
            <a:r>
              <a:rPr lang="en-US" altLang="zh-TW" sz="2000" dirty="0" smtClean="0">
                <a:cs typeface="Courier New" pitchFamily="49" charset="0"/>
              </a:rPr>
              <a:t>page </a:t>
            </a:r>
            <a:r>
              <a:rPr lang="en-US" altLang="zh-TW" sz="2000" dirty="0" err="1" smtClean="0">
                <a:cs typeface="Courier New" pitchFamily="49" charset="0"/>
              </a:rPr>
              <a:t>errorPage</a:t>
            </a:r>
            <a:r>
              <a:rPr lang="en-US" altLang="zh-TW" sz="2000" dirty="0" smtClean="0">
                <a:cs typeface="Courier New" pitchFamily="49" charset="0"/>
              </a:rPr>
              <a:t>="error.jsp"%&gt;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当网页发生</a:t>
            </a:r>
            <a:r>
              <a:rPr lang="zh-TW" altLang="en-US" sz="2000" dirty="0" smtClean="0">
                <a:latin typeface="黑体" pitchFamily="2" charset="-122"/>
                <a:ea typeface="黑体" pitchFamily="2" charset="-122"/>
              </a:rPr>
              <a:t>例外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错误时</a:t>
            </a:r>
            <a:r>
              <a:rPr lang="zh-TW" altLang="en-US" sz="2000" dirty="0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网页被重定向到</a:t>
            </a:r>
            <a:r>
              <a:rPr lang="en-US" altLang="zh-TW" sz="2000" dirty="0" smtClean="0">
                <a:latin typeface="黑体" pitchFamily="2" charset="-122"/>
                <a:ea typeface="黑体" pitchFamily="2" charset="-122"/>
              </a:rPr>
              <a:t>error.jsp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 ,</a:t>
            </a:r>
            <a:r>
              <a:rPr lang="en-US" altLang="zh-TW" sz="2000" dirty="0" smtClean="0">
                <a:latin typeface="黑体" pitchFamily="2" charset="-122"/>
                <a:ea typeface="黑体" pitchFamily="2" charset="-122"/>
              </a:rPr>
              <a:t>error.jsp</a:t>
            </a:r>
            <a:r>
              <a:rPr lang="zh-TW" altLang="en-US" sz="2000" dirty="0" smtClean="0">
                <a:latin typeface="黑体" pitchFamily="2" charset="-122"/>
                <a:ea typeface="黑体" pitchFamily="2" charset="-122"/>
              </a:rPr>
              <a:t>中可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直接</a:t>
            </a:r>
            <a:r>
              <a:rPr lang="zh-TW" altLang="en-US" sz="2000" dirty="0" smtClean="0">
                <a:latin typeface="黑体" pitchFamily="2" charset="-122"/>
                <a:ea typeface="黑体" pitchFamily="2" charset="-122"/>
              </a:rPr>
              <a:t>使用</a:t>
            </a:r>
            <a:r>
              <a:rPr lang="en-US" altLang="zh-TW" sz="2000" dirty="0" smtClean="0">
                <a:latin typeface="黑体" pitchFamily="2" charset="-122"/>
                <a:ea typeface="黑体" pitchFamily="2" charset="-122"/>
              </a:rPr>
              <a:t>exception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对象来获取相关</a:t>
            </a:r>
            <a:r>
              <a:rPr lang="zh-TW" altLang="en-US" sz="2000" dirty="0" smtClean="0"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错误信息。</a:t>
            </a:r>
            <a:endParaRPr lang="zh-TW" altLang="en-US" sz="2000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000" dirty="0" err="1" smtClean="0"/>
              <a:t>isErrorPage</a:t>
            </a:r>
            <a:endParaRPr lang="en-US" altLang="zh-TW" sz="2000" dirty="0" smtClean="0"/>
          </a:p>
          <a:p>
            <a:pPr lvl="1" eaLnBrk="1" hangingPunct="1">
              <a:lnSpc>
                <a:spcPct val="110000"/>
              </a:lnSpc>
            </a:pPr>
            <a:r>
              <a:rPr lang="zh-TW" altLang="en-US" sz="2000" dirty="0" smtClean="0">
                <a:latin typeface="黑体" pitchFamily="2" charset="-122"/>
                <a:ea typeface="黑体" pitchFamily="2" charset="-122"/>
              </a:rPr>
              <a:t>用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来设定网页</a:t>
            </a:r>
            <a:r>
              <a:rPr lang="zh-TW" altLang="en-US" sz="2000" dirty="0" smtClean="0">
                <a:latin typeface="黑体" pitchFamily="2" charset="-122"/>
                <a:ea typeface="黑体" pitchFamily="2" charset="-122"/>
              </a:rPr>
              <a:t>是否可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显示</a:t>
            </a:r>
            <a:r>
              <a:rPr lang="zh-TW" altLang="en-US" sz="2000" dirty="0" smtClean="0">
                <a:latin typeface="黑体" pitchFamily="2" charset="-122"/>
                <a:ea typeface="黑体" pitchFamily="2" charset="-122"/>
              </a:rPr>
              <a:t>其它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网页</a:t>
            </a:r>
            <a:r>
              <a:rPr lang="zh-TW" altLang="en-US" sz="2000" dirty="0" smtClean="0">
                <a:latin typeface="黑体" pitchFamily="2" charset="-122"/>
                <a:ea typeface="黑体" pitchFamily="2" charset="-122"/>
              </a:rPr>
              <a:t>所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产生</a:t>
            </a:r>
            <a:r>
              <a:rPr lang="zh-TW" altLang="en-US" sz="2000" dirty="0" smtClean="0">
                <a:latin typeface="黑体" pitchFamily="2" charset="-122"/>
                <a:ea typeface="黑体" pitchFamily="2" charset="-122"/>
              </a:rPr>
              <a:t>的例外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信息</a:t>
            </a:r>
            <a:r>
              <a:rPr lang="zh-TW" altLang="en-US" sz="2000" dirty="0" smtClean="0">
                <a:latin typeface="黑体" pitchFamily="2" charset="-122"/>
                <a:ea typeface="黑体" pitchFamily="2" charset="-122"/>
              </a:rPr>
              <a:t>，此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属性</a:t>
            </a:r>
            <a:r>
              <a:rPr lang="zh-TW" altLang="en-US" sz="2000" dirty="0" smtClean="0"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默认</a:t>
            </a:r>
            <a:r>
              <a:rPr lang="zh-TW" altLang="en-US" sz="2000" dirty="0" smtClean="0">
                <a:latin typeface="黑体" pitchFamily="2" charset="-122"/>
                <a:ea typeface="黑体" pitchFamily="2" charset="-122"/>
              </a:rPr>
              <a:t>值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为</a:t>
            </a:r>
            <a:r>
              <a:rPr lang="en-US" altLang="zh-TW" sz="2000" dirty="0" smtClean="0">
                <a:latin typeface="黑体" pitchFamily="2" charset="-122"/>
                <a:ea typeface="黑体" pitchFamily="2" charset="-122"/>
              </a:rPr>
              <a:t>false</a:t>
            </a:r>
            <a:r>
              <a:rPr lang="en-US" altLang="zh-TW" sz="2000" dirty="0" smtClean="0"/>
              <a:t>。 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contentType</a:t>
            </a:r>
            <a:r>
              <a:rPr lang="en-US" altLang="zh-CN" sz="2000" dirty="0" smtClean="0">
                <a:solidFill>
                  <a:srgbClr val="FF0000"/>
                </a:solidFill>
              </a:rPr>
              <a:t>=“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mineType</a:t>
            </a:r>
            <a:r>
              <a:rPr lang="en-US" altLang="zh-CN" sz="2000" dirty="0" smtClean="0">
                <a:solidFill>
                  <a:srgbClr val="FF0000"/>
                </a:solidFill>
              </a:rPr>
              <a:t>”</a:t>
            </a:r>
          </a:p>
          <a:p>
            <a:pPr>
              <a:lnSpc>
                <a:spcPct val="110000"/>
              </a:lnSpc>
              <a:buClr>
                <a:schemeClr val="tx1"/>
              </a:buClr>
              <a:buNone/>
            </a:pPr>
            <a:r>
              <a:rPr lang="zh-CN" altLang="en-US" sz="2000" dirty="0" smtClean="0"/>
              <a:t>定义</a:t>
            </a:r>
            <a:r>
              <a:rPr lang="en-US" altLang="zh-CN" sz="2000" dirty="0" smtClean="0"/>
              <a:t>MIME</a:t>
            </a:r>
            <a:r>
              <a:rPr lang="zh-CN" altLang="en-US" sz="2000" dirty="0" smtClean="0"/>
              <a:t>类型和</a:t>
            </a:r>
            <a:r>
              <a:rPr lang="en-US" altLang="zh-CN" sz="2000" dirty="0" smtClean="0"/>
              <a:t>JSP</a:t>
            </a:r>
            <a:r>
              <a:rPr lang="zh-CN" altLang="en-US" sz="2000" dirty="0" smtClean="0"/>
              <a:t>网页的编码方式</a:t>
            </a:r>
            <a:endParaRPr lang="en-US" altLang="zh-CN" sz="2000" dirty="0" smtClean="0"/>
          </a:p>
          <a:p>
            <a:pPr>
              <a:lnSpc>
                <a:spcPct val="110000"/>
              </a:lnSpc>
              <a:buClr>
                <a:schemeClr val="tx1"/>
              </a:buClr>
              <a:buNone/>
            </a:pPr>
            <a:r>
              <a:rPr lang="zh-TW" altLang="en-US" sz="2000" dirty="0" smtClean="0">
                <a:cs typeface="Courier New" pitchFamily="49" charset="0"/>
              </a:rPr>
              <a:t> &lt;%@</a:t>
            </a:r>
            <a:r>
              <a:rPr lang="en-US" altLang="zh-TW" sz="2000" dirty="0" smtClean="0">
                <a:cs typeface="Courier New" pitchFamily="49" charset="0"/>
              </a:rPr>
              <a:t>page </a:t>
            </a:r>
            <a:r>
              <a:rPr lang="en-US" altLang="zh-TW" sz="2000" dirty="0" err="1" smtClean="0">
                <a:cs typeface="Courier New" pitchFamily="49" charset="0"/>
              </a:rPr>
              <a:t>contentType</a:t>
            </a:r>
            <a:r>
              <a:rPr lang="en-US" altLang="zh-TW" sz="2000" dirty="0" smtClean="0">
                <a:cs typeface="Courier New" pitchFamily="49" charset="0"/>
              </a:rPr>
              <a:t>=“text/html </a:t>
            </a:r>
            <a:r>
              <a:rPr lang="en-US" altLang="zh-TW" sz="2000" dirty="0" err="1" smtClean="0">
                <a:cs typeface="Courier New" pitchFamily="49" charset="0"/>
              </a:rPr>
              <a:t>charset</a:t>
            </a:r>
            <a:r>
              <a:rPr lang="en-US" altLang="zh-TW" sz="2000" dirty="0" smtClean="0">
                <a:cs typeface="Courier New" pitchFamily="49" charset="0"/>
              </a:rPr>
              <a:t>=“gb2312”%&gt;</a:t>
            </a:r>
          </a:p>
          <a:p>
            <a:pPr lvl="1" eaLnBrk="1" hangingPunct="1">
              <a:lnSpc>
                <a:spcPct val="110000"/>
              </a:lnSpc>
              <a:buNone/>
            </a:pPr>
            <a:endParaRPr lang="zh-TW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MIME: “</a:t>
            </a:r>
            <a:r>
              <a:rPr lang="en-US" dirty="0" smtClean="0"/>
              <a:t>Multipurpose Internet Mail Extensions" </a:t>
            </a:r>
            <a:r>
              <a:rPr lang="zh-CN" altLang="en-US" dirty="0" smtClean="0"/>
              <a:t>多功能</a:t>
            </a:r>
            <a:r>
              <a:rPr lang="en-US" dirty="0" smtClean="0"/>
              <a:t>Internet </a:t>
            </a:r>
            <a:r>
              <a:rPr lang="zh-CN" altLang="en-US" dirty="0" smtClean="0"/>
              <a:t>邮件扩充服务，它是一种多用途网际邮件扩充协议，</a:t>
            </a:r>
            <a:r>
              <a:rPr lang="en-US" altLang="zh-CN" dirty="0" smtClean="0"/>
              <a:t>MIME</a:t>
            </a:r>
            <a:r>
              <a:rPr lang="zh-CN" altLang="en-US" dirty="0" smtClean="0"/>
              <a:t>类型就是设定某种</a:t>
            </a:r>
            <a:r>
              <a:rPr lang="zh-CN" altLang="en-US" dirty="0" smtClean="0">
                <a:solidFill>
                  <a:srgbClr val="FF0000"/>
                </a:solidFill>
              </a:rPr>
              <a:t>扩展名</a:t>
            </a:r>
            <a:r>
              <a:rPr lang="zh-CN" altLang="en-US" dirty="0" smtClean="0"/>
              <a:t>的文件用一种应用程序来打开的方式类型，当该扩展名文件被访问的时候，浏览器会自动使用指定应用程序来打开。</a:t>
            </a:r>
            <a:endParaRPr lang="en-US" altLang="zh-CN" dirty="0" smtClean="0"/>
          </a:p>
          <a:p>
            <a:r>
              <a:rPr lang="en-US" altLang="zh-CN" dirty="0" smtClean="0"/>
              <a:t>Mime mapping</a:t>
            </a:r>
          </a:p>
          <a:p>
            <a:r>
              <a:rPr lang="zh-CN" altLang="en-US" dirty="0" smtClean="0"/>
              <a:t>找一下</a:t>
            </a:r>
            <a:r>
              <a:rPr lang="en-US" altLang="zh-CN" dirty="0" err="1" smtClean="0"/>
              <a:t>doc,jpg</a:t>
            </a:r>
            <a:r>
              <a:rPr lang="zh-CN" altLang="en-US" dirty="0" smtClean="0"/>
              <a:t>用什么程序打开？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MIME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28596" y="285728"/>
            <a:ext cx="8072494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&lt;%@page language="java" </a:t>
            </a:r>
            <a:r>
              <a:rPr lang="en-US" altLang="zh-CN" dirty="0" err="1" smtClean="0"/>
              <a:t>contentType</a:t>
            </a:r>
            <a:r>
              <a:rPr lang="en-US" altLang="zh-CN" dirty="0" smtClean="0"/>
              <a:t>="text/</a:t>
            </a:r>
            <a:r>
              <a:rPr lang="en-US" altLang="zh-CN" dirty="0" err="1" smtClean="0"/>
              <a:t>html;charset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gbk</a:t>
            </a:r>
            <a:r>
              <a:rPr lang="en-US" altLang="zh-CN" dirty="0" smtClean="0"/>
              <a:t>" import="</a:t>
            </a:r>
            <a:r>
              <a:rPr lang="en-US" altLang="zh-CN" dirty="0" err="1" smtClean="0"/>
              <a:t>java.util</a:t>
            </a:r>
            <a:r>
              <a:rPr lang="en-US" altLang="zh-CN" dirty="0" smtClean="0"/>
              <a:t>.*"%&gt;</a:t>
            </a:r>
          </a:p>
          <a:p>
            <a:r>
              <a:rPr lang="en-US" altLang="zh-CN" dirty="0" smtClean="0"/>
              <a:t>&lt;head&gt;</a:t>
            </a:r>
          </a:p>
          <a:p>
            <a:r>
              <a:rPr lang="en-US" altLang="zh-CN" dirty="0" smtClean="0"/>
              <a:t>	&lt;title&gt;test&lt;/title&gt;</a:t>
            </a:r>
          </a:p>
          <a:p>
            <a:r>
              <a:rPr lang="en-US" altLang="zh-CN" dirty="0" smtClean="0"/>
              <a:t>&lt;/head&gt;</a:t>
            </a:r>
          </a:p>
          <a:p>
            <a:r>
              <a:rPr lang="en-US" altLang="zh-CN" dirty="0" smtClean="0"/>
              <a:t>&lt;body&gt;</a:t>
            </a:r>
          </a:p>
          <a:p>
            <a:r>
              <a:rPr lang="en-US" altLang="zh-CN" dirty="0" smtClean="0"/>
              <a:t>	&lt;table border=1&gt;</a:t>
            </a:r>
          </a:p>
          <a:p>
            <a:r>
              <a:rPr lang="en-US" altLang="zh-CN" dirty="0" smtClean="0"/>
              <a:t>	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&gt;&lt;td&gt;</a:t>
            </a:r>
            <a:r>
              <a:rPr lang="zh-CN" altLang="en-US" dirty="0" smtClean="0"/>
              <a:t>中国矿业大学</a:t>
            </a:r>
            <a:r>
              <a:rPr lang="en-US" altLang="zh-CN" dirty="0" smtClean="0"/>
              <a:t>&lt;/td&gt;&lt;/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	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&gt;&lt;td&gt;</a:t>
            </a:r>
            <a:r>
              <a:rPr lang="zh-CN" altLang="en-US" dirty="0" smtClean="0"/>
              <a:t>计算机学院</a:t>
            </a:r>
            <a:r>
              <a:rPr lang="en-US" altLang="zh-CN" dirty="0" smtClean="0"/>
              <a:t>&lt;/td&gt;&lt;/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	&lt;/table&gt;</a:t>
            </a:r>
          </a:p>
          <a:p>
            <a:r>
              <a:rPr lang="en-US" altLang="zh-CN" dirty="0" smtClean="0"/>
              <a:t>&lt;/body&gt;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2396" y="6286520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demo6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00034" y="3643314"/>
            <a:ext cx="8215370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err="1" smtClean="0"/>
              <a:t>contentType</a:t>
            </a:r>
            <a:r>
              <a:rPr lang="en-US" altLang="zh-CN" sz="2800" dirty="0" smtClean="0"/>
              <a:t>=“application/</a:t>
            </a:r>
            <a:r>
              <a:rPr lang="en-US" altLang="zh-CN" sz="2800" dirty="0" err="1" smtClean="0"/>
              <a:t>msword</a:t>
            </a:r>
            <a:r>
              <a:rPr lang="en-US" altLang="zh-CN" sz="2800" dirty="0" smtClean="0"/>
              <a:t>”</a:t>
            </a:r>
          </a:p>
          <a:p>
            <a:r>
              <a:rPr lang="en-US" altLang="zh-CN" sz="2800" dirty="0" err="1" smtClean="0"/>
              <a:t>contentType</a:t>
            </a:r>
            <a:r>
              <a:rPr lang="en-US" altLang="zh-CN" sz="2800" dirty="0" smtClean="0"/>
              <a:t>=“application/</a:t>
            </a:r>
            <a:r>
              <a:rPr lang="en-US" altLang="zh-CN" sz="2800" dirty="0" err="1" smtClean="0"/>
              <a:t>mswor</a:t>
            </a:r>
            <a:r>
              <a:rPr lang="en-US" altLang="zh-CN" sz="2800" dirty="0" smtClean="0"/>
              <a:t>”?</a:t>
            </a:r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752475" y="1125538"/>
            <a:ext cx="7772400" cy="49561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pageEncoding</a:t>
            </a:r>
            <a:r>
              <a:rPr lang="zh-CN" altLang="en-US" sz="2400" dirty="0" smtClean="0">
                <a:solidFill>
                  <a:srgbClr val="FF0000"/>
                </a:solidFill>
              </a:rPr>
              <a:t>属性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87313" indent="14288">
              <a:lnSpc>
                <a:spcPct val="90000"/>
              </a:lnSpc>
              <a:buClr>
                <a:schemeClr val="tx1"/>
              </a:buClr>
              <a:buNone/>
            </a:pPr>
            <a:r>
              <a:rPr lang="zh-CN" altLang="en-US" sz="2400" dirty="0" smtClean="0"/>
              <a:t>指定该 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页面使用的字符编码，如果设置了这个属性，则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页面的字符串编码使用该 属性指定的字符集，默认值为</a:t>
            </a:r>
            <a:r>
              <a:rPr lang="en-US" altLang="zh-CN" sz="2400" dirty="0" smtClean="0"/>
              <a:t>ISO-8859-1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endParaRPr lang="en-US" altLang="zh-TW" sz="2400" dirty="0" smtClean="0"/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TW" sz="2400" dirty="0" err="1" smtClean="0"/>
              <a:t>pageEncoding</a:t>
            </a:r>
            <a:r>
              <a:rPr lang="zh-CN" altLang="en-US" sz="2400" dirty="0" smtClean="0"/>
              <a:t>如果存在，编码方式由</a:t>
            </a:r>
            <a:r>
              <a:rPr lang="en-US" altLang="zh-CN" sz="2400" dirty="0" err="1" smtClean="0"/>
              <a:t>pageEncoding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zh-CN" altLang="en-US" sz="2400" dirty="0" smtClean="0"/>
              <a:t>如果没有，找</a:t>
            </a:r>
            <a:r>
              <a:rPr lang="en-US" altLang="zh-CN" sz="2400" dirty="0" err="1" smtClean="0"/>
              <a:t>contentType</a:t>
            </a:r>
            <a:endParaRPr lang="en-US" altLang="zh-CN" sz="2400" dirty="0" smtClean="0"/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zh-CN" altLang="en-US" sz="2400" dirty="0" smtClean="0"/>
              <a:t>如果都没有，默认值。</a:t>
            </a:r>
            <a:endParaRPr lang="en-US" altLang="zh-CN" sz="2400" dirty="0" smtClean="0"/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 dirty="0" err="1"/>
              <a:t>pageEncoding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jsp</a:t>
            </a:r>
            <a:r>
              <a:rPr lang="zh-CN" altLang="en-US" sz="2400" dirty="0"/>
              <a:t>文件本身的</a:t>
            </a:r>
            <a:r>
              <a:rPr lang="zh-CN" altLang="en-US" sz="2400" dirty="0" smtClean="0"/>
              <a:t>编码</a:t>
            </a:r>
            <a:endParaRPr lang="en-US" altLang="zh-CN" sz="2400" dirty="0" smtClean="0"/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 dirty="0" err="1"/>
              <a:t>contentType</a:t>
            </a:r>
            <a:r>
              <a:rPr lang="zh-CN" altLang="en-US" sz="2400" dirty="0"/>
              <a:t>的</a:t>
            </a:r>
            <a:r>
              <a:rPr lang="en-US" altLang="zh-CN" sz="2400" dirty="0"/>
              <a:t>charset</a:t>
            </a:r>
            <a:r>
              <a:rPr lang="zh-CN" altLang="en-US" sz="2400"/>
              <a:t>是指服务器发送给客户端时的内容编码</a:t>
            </a:r>
            <a:endParaRPr lang="en-US" altLang="zh-TW" sz="2400" dirty="0" smtClean="0"/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zh-CN" altLang="en-US" sz="2400" dirty="0" smtClean="0"/>
              <a:t>一般情况下，如果只是用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显示的话，用</a:t>
            </a:r>
            <a:r>
              <a:rPr lang="en-US" altLang="zh-CN" sz="2400" dirty="0" err="1" smtClean="0"/>
              <a:t>pageEncoding</a:t>
            </a:r>
            <a:r>
              <a:rPr lang="zh-CN" altLang="en-US" sz="2400" dirty="0" smtClean="0"/>
              <a:t>就够了，如果需要设置</a:t>
            </a:r>
            <a:r>
              <a:rPr lang="en-US" altLang="zh-CN" sz="2400" dirty="0" smtClean="0"/>
              <a:t>MIME </a:t>
            </a:r>
            <a:r>
              <a:rPr lang="zh-CN" altLang="en-US" sz="2400" dirty="0" smtClean="0"/>
              <a:t>的话，就用</a:t>
            </a:r>
            <a:r>
              <a:rPr lang="en-US" altLang="zh-CN" sz="2400" dirty="0" err="1" smtClean="0"/>
              <a:t>contentType</a:t>
            </a:r>
            <a:r>
              <a:rPr lang="en-US" altLang="zh-CN" sz="2400" dirty="0" smtClean="0"/>
              <a:t>.</a:t>
            </a:r>
            <a:endParaRPr lang="zh-TW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/>
          <a:lstStyle/>
          <a:p>
            <a:pPr algn="just" eaLnBrk="1" hangingPunct="1"/>
            <a:r>
              <a:rPr lang="en-US" altLang="zh-CN" sz="2400" dirty="0" smtClean="0"/>
              <a:t>include</a:t>
            </a:r>
            <a:r>
              <a:rPr lang="zh-CN" altLang="en-US" sz="2400" dirty="0" smtClean="0"/>
              <a:t>指令：向当前页中插入一个</a:t>
            </a:r>
            <a:r>
              <a:rPr lang="zh-CN" altLang="en-US" sz="2400" dirty="0" smtClean="0">
                <a:solidFill>
                  <a:srgbClr val="FF0000"/>
                </a:solidFill>
              </a:rPr>
              <a:t>静态文件</a:t>
            </a:r>
            <a:r>
              <a:rPr lang="zh-CN" altLang="en-US" sz="2400" dirty="0" smtClean="0"/>
              <a:t>的内容。</a:t>
            </a:r>
          </a:p>
          <a:p>
            <a:pPr algn="just" eaLnBrk="1" hangingPunct="1"/>
            <a:r>
              <a:rPr lang="en-US" altLang="zh-CN" sz="2400" dirty="0" smtClean="0"/>
              <a:t>JSP </a:t>
            </a:r>
            <a:r>
              <a:rPr lang="zh-CN" altLang="en-US" sz="2400" dirty="0" smtClean="0"/>
              <a:t>语法格式如下：</a:t>
            </a:r>
            <a:endParaRPr lang="zh-CN" altLang="en-US" sz="2400" dirty="0" smtClean="0">
              <a:cs typeface="Times New Roman" pitchFamily="18" charset="0"/>
            </a:endParaRPr>
          </a:p>
          <a:p>
            <a:pPr lvl="1" algn="just"/>
            <a:r>
              <a:rPr lang="en-US" altLang="zh-CN" sz="2000" dirty="0" smtClean="0"/>
              <a:t>&lt;%@ include file="</a:t>
            </a:r>
            <a:r>
              <a:rPr lang="en-US" altLang="zh-CN" sz="2000" dirty="0" err="1" smtClean="0"/>
              <a:t>relativeURL</a:t>
            </a:r>
            <a:r>
              <a:rPr lang="en-US" altLang="zh-CN" sz="2000" dirty="0" smtClean="0"/>
              <a:t>" %&gt; </a:t>
            </a:r>
            <a:r>
              <a:rPr lang="zh-CN" altLang="en-US" sz="2000" dirty="0" smtClean="0"/>
              <a:t>或</a:t>
            </a:r>
            <a:endParaRPr lang="zh-CN" altLang="en-US" sz="2000" dirty="0" smtClean="0">
              <a:cs typeface="Times New Roman" pitchFamily="18" charset="0"/>
            </a:endParaRPr>
          </a:p>
          <a:p>
            <a:pPr lvl="1" algn="just"/>
            <a:r>
              <a:rPr lang="en-US" altLang="zh-CN" sz="2000" dirty="0" smtClean="0"/>
              <a:t>&lt;%@ include file="</a:t>
            </a:r>
            <a:r>
              <a:rPr lang="zh-CN" altLang="en-US" sz="2000" dirty="0" smtClean="0"/>
              <a:t>相对位置</a:t>
            </a:r>
            <a:r>
              <a:rPr lang="en-US" altLang="zh-CN" sz="2000" dirty="0" smtClean="0"/>
              <a:t>" %&gt;</a:t>
            </a:r>
          </a:p>
          <a:p>
            <a:pPr algn="just" eaLnBrk="1" hangingPunct="1"/>
            <a:r>
              <a:rPr lang="en-US" altLang="zh-CN" sz="2400" dirty="0" smtClean="0"/>
              <a:t>include</a:t>
            </a:r>
            <a:r>
              <a:rPr lang="zh-CN" altLang="en-US" sz="2400" dirty="0" smtClean="0"/>
              <a:t>指令将会在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编译时插入被包含文件的内容，被包含的文件内容常常是代码段，因此代码片断的后缀名最好以</a:t>
            </a:r>
            <a:r>
              <a:rPr lang="zh-CN" altLang="en-US" sz="2400" dirty="0" smtClean="0">
                <a:latin typeface="Verdana" pitchFamily="34" charset="0"/>
              </a:rPr>
              <a:t>“</a:t>
            </a:r>
            <a:r>
              <a:rPr lang="en-US" altLang="zh-CN" sz="2400" dirty="0" smtClean="0"/>
              <a:t>f</a:t>
            </a:r>
            <a:r>
              <a:rPr lang="en-US" altLang="zh-CN" sz="2400" dirty="0" smtClean="0">
                <a:latin typeface="Verdana" pitchFamily="34" charset="0"/>
              </a:rPr>
              <a:t>”</a:t>
            </a:r>
            <a:r>
              <a:rPr lang="zh-CN" altLang="en-US" sz="2400" dirty="0" smtClean="0"/>
              <a:t>结尾，例如，</a:t>
            </a:r>
            <a:r>
              <a:rPr lang="zh-CN" altLang="en-US" sz="2400" dirty="0" smtClean="0">
                <a:latin typeface="Verdana" pitchFamily="34" charset="0"/>
              </a:rPr>
              <a:t>“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htmlf</a:t>
            </a:r>
            <a:r>
              <a:rPr lang="en-US" altLang="zh-CN" sz="2400" dirty="0" smtClean="0">
                <a:latin typeface="Verdana" pitchFamily="34" charset="0"/>
              </a:rPr>
              <a:t>”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latin typeface="Verdana" pitchFamily="34" charset="0"/>
              </a:rPr>
              <a:t>”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jspf</a:t>
            </a:r>
            <a:r>
              <a:rPr lang="en-US" altLang="zh-CN" sz="2400" dirty="0" smtClean="0">
                <a:latin typeface="Verdana" pitchFamily="34" charset="0"/>
              </a:rPr>
              <a:t>”</a:t>
            </a:r>
            <a:r>
              <a:rPr lang="zh-CN" altLang="en-US" sz="2400" dirty="0" smtClean="0"/>
              <a:t>等，这么做的好处是避免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编译器对该文件内容进行语法检查。</a:t>
            </a:r>
          </a:p>
          <a:p>
            <a:pPr algn="just" eaLnBrk="1" hangingPunct="1"/>
            <a:r>
              <a:rPr lang="zh-CN" altLang="en-US" sz="2400" dirty="0" smtClean="0"/>
              <a:t>如果要改变</a:t>
            </a:r>
            <a:r>
              <a:rPr lang="en-US" altLang="zh-CN" sz="2400" dirty="0" smtClean="0"/>
              <a:t>filename</a:t>
            </a:r>
            <a:r>
              <a:rPr lang="zh-CN" altLang="en-US" sz="2400" dirty="0" smtClean="0"/>
              <a:t>的内容，不需重新编译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文件</a:t>
            </a:r>
            <a:r>
              <a:rPr lang="en-US" altLang="zh-CN" sz="2400" dirty="0" smtClean="0"/>
              <a:t>,</a:t>
            </a:r>
          </a:p>
          <a:p>
            <a:pPr algn="just" eaLnBrk="1" hangingPunct="1"/>
            <a:r>
              <a:rPr lang="zh-CN" altLang="en-US" sz="2400" dirty="0" smtClean="0"/>
              <a:t>执行效率高</a:t>
            </a:r>
          </a:p>
          <a:p>
            <a:pPr algn="just" eaLnBrk="1" hangingPunct="1">
              <a:lnSpc>
                <a:spcPct val="80000"/>
              </a:lnSpc>
            </a:pPr>
            <a:endParaRPr lang="zh-CN" altLang="en-US" sz="2400" dirty="0" smtClean="0"/>
          </a:p>
          <a:p>
            <a:pPr algn="just" eaLnBrk="1" hangingPunct="1">
              <a:lnSpc>
                <a:spcPct val="80000"/>
              </a:lnSpc>
            </a:pPr>
            <a:endParaRPr lang="zh-CN" altLang="en-US" sz="28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800" dirty="0" smtClean="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8675" y="8763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smtClean="0"/>
              <a:t>5.4.2 </a:t>
            </a:r>
            <a:r>
              <a:rPr lang="en-US" altLang="zh-CN" sz="4000" dirty="0" smtClean="0"/>
              <a:t>include</a:t>
            </a:r>
            <a:r>
              <a:rPr lang="zh-CN" altLang="en-US" sz="4000" dirty="0" smtClean="0"/>
              <a:t>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include</a:t>
            </a:r>
            <a:r>
              <a:rPr lang="zh-CN" altLang="en-US" sz="2800" dirty="0" smtClean="0"/>
              <a:t>指令将会在</a:t>
            </a:r>
            <a:r>
              <a:rPr lang="en-US" altLang="zh-CN" sz="2800" dirty="0" smtClean="0"/>
              <a:t>JSP</a:t>
            </a:r>
            <a:r>
              <a:rPr lang="zh-CN" altLang="en-US" sz="2800" dirty="0" smtClean="0"/>
              <a:t>编译时插入一个文件，包含过程是静态的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即</a:t>
            </a:r>
            <a:r>
              <a:rPr lang="en-US" altLang="zh-CN" sz="2800" dirty="0" smtClean="0"/>
              <a:t>file</a:t>
            </a:r>
            <a:r>
              <a:rPr lang="zh-CN" altLang="en-US" sz="2800" dirty="0" smtClean="0"/>
              <a:t>属性值不能是一个变量，例如，下面为</a:t>
            </a:r>
            <a:r>
              <a:rPr lang="en-US" altLang="zh-CN" sz="2800" dirty="0" smtClean="0"/>
              <a:t>file</a:t>
            </a:r>
            <a:r>
              <a:rPr lang="zh-CN" altLang="en-US" sz="2800" dirty="0" smtClean="0"/>
              <a:t>属性赋值方式不合法。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&lt;%String </a:t>
            </a: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=</a:t>
            </a:r>
            <a:r>
              <a:rPr lang="en-US" altLang="zh-CN" sz="2400" dirty="0" smtClean="0">
                <a:latin typeface="Verdana" pitchFamily="34" charset="0"/>
              </a:rPr>
              <a:t>“</a:t>
            </a:r>
            <a:r>
              <a:rPr lang="en-US" altLang="zh-CN" sz="2400" dirty="0" err="1" smtClean="0"/>
              <a:t>header.htmlf</a:t>
            </a:r>
            <a:r>
              <a:rPr lang="en-US" altLang="zh-CN" sz="2400" dirty="0" smtClean="0">
                <a:latin typeface="Verdana" pitchFamily="34" charset="0"/>
              </a:rPr>
              <a:t>”</a:t>
            </a:r>
            <a:r>
              <a:rPr lang="en-US" altLang="zh-CN" sz="2400" dirty="0" smtClean="0"/>
              <a:t>;%&gt;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&lt;%@ include file=</a:t>
            </a:r>
            <a:r>
              <a:rPr lang="en-US" altLang="zh-CN" sz="2400" dirty="0" smtClean="0">
                <a:latin typeface="Verdana" pitchFamily="34" charset="0"/>
              </a:rPr>
              <a:t>“</a:t>
            </a:r>
            <a:r>
              <a:rPr lang="en-US" altLang="zh-CN" sz="2400" dirty="0" smtClean="0"/>
              <a:t>&lt;%=</a:t>
            </a: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%&gt;</a:t>
            </a:r>
            <a:r>
              <a:rPr lang="en-US" altLang="zh-CN" sz="2400" dirty="0" smtClean="0">
                <a:latin typeface="Verdana" pitchFamily="34" charset="0"/>
              </a:rPr>
              <a:t>”</a:t>
            </a:r>
            <a:r>
              <a:rPr lang="en-US" altLang="zh-CN" sz="2400" dirty="0" smtClean="0"/>
              <a:t>%&gt;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不可以在</a:t>
            </a:r>
            <a:r>
              <a:rPr lang="en-US" altLang="zh-CN" sz="2800" dirty="0" smtClean="0"/>
              <a:t>file</a:t>
            </a:r>
            <a:r>
              <a:rPr lang="zh-CN" altLang="en-US" sz="2800" dirty="0" smtClean="0"/>
              <a:t>所指定的文件后添加任何参数，下面的这行代码不合法。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&lt;%@ include file=</a:t>
            </a:r>
            <a:r>
              <a:rPr lang="en-US" altLang="zh-CN" sz="2800" dirty="0" smtClean="0">
                <a:latin typeface="Verdana" pitchFamily="34" charset="0"/>
              </a:rPr>
              <a:t>“</a:t>
            </a:r>
            <a:r>
              <a:rPr lang="en-US" altLang="zh-CN" sz="2800" dirty="0" err="1" smtClean="0"/>
              <a:t>query.jsp?name</a:t>
            </a:r>
            <a:r>
              <a:rPr lang="en-US" altLang="zh-CN" sz="2800" dirty="0" smtClean="0"/>
              <a:t>=browser</a:t>
            </a:r>
            <a:r>
              <a:rPr lang="en-US" altLang="zh-CN" sz="2800" dirty="0" smtClean="0">
                <a:latin typeface="Verdana" pitchFamily="34" charset="0"/>
              </a:rPr>
              <a:t>”</a:t>
            </a:r>
            <a:r>
              <a:rPr lang="en-US" altLang="zh-CN" sz="2800" dirty="0" smtClean="0"/>
              <a:t>%&gt;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484313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由于使用</a:t>
            </a:r>
            <a:r>
              <a:rPr lang="en-US" altLang="zh-CN" sz="2400" dirty="0" smtClean="0"/>
              <a:t>include</a:t>
            </a:r>
            <a:r>
              <a:rPr lang="zh-CN" altLang="en-US" sz="2400" dirty="0" smtClean="0"/>
              <a:t>指令，可以把一个复杂的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页面分成若干简单的部分，这样大大增加了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页面的管理性。当要对页面进行更改时，只需要更改对应的部分就可以了。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被包含文件可以是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文件、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文件、文本文件、</a:t>
            </a:r>
            <a:r>
              <a:rPr lang="en-US" altLang="zh-CN" sz="2400" dirty="0" smtClean="0"/>
              <a:t>inc</a:t>
            </a:r>
            <a:r>
              <a:rPr lang="zh-CN" altLang="en-US" sz="2400" dirty="0" smtClean="0"/>
              <a:t>文件等。如果包含的文件包含可执行代码，那么这个包含的文件的代码将会被执行。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E994-1918-4094-AD08-9608447FF0E1}" type="datetime2">
              <a:rPr lang="zh-CN" altLang="en-US"/>
              <a:pPr/>
              <a:t>2016年5月26日Thursday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1B6E-D34C-46EF-A6D0-ECC83CFE2A12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60350"/>
            <a:ext cx="8540750" cy="576263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/>
              <a:t>5.4.3  </a:t>
            </a:r>
            <a:r>
              <a:rPr lang="en-US" altLang="zh-CN" sz="3600" dirty="0" err="1"/>
              <a:t>taglib</a:t>
            </a:r>
            <a:r>
              <a:rPr lang="zh-CN" altLang="en-US" sz="3600" dirty="0"/>
              <a:t>指令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052513"/>
            <a:ext cx="8540750" cy="554513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 err="1">
                <a:solidFill>
                  <a:srgbClr val="000000"/>
                </a:solidFill>
              </a:rPr>
              <a:t>taglib</a:t>
            </a:r>
            <a:r>
              <a:rPr lang="zh-CN" altLang="en-US" sz="2400" dirty="0">
                <a:solidFill>
                  <a:srgbClr val="000000"/>
                </a:solidFill>
              </a:rPr>
              <a:t>指令用来指定页面中使用的标签库以及其自定义标签的前缀。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 err="1">
                <a:solidFill>
                  <a:srgbClr val="0000CC"/>
                </a:solidFill>
              </a:rPr>
              <a:t>taglib</a:t>
            </a:r>
            <a:r>
              <a:rPr lang="zh-CN" altLang="en-US" sz="2400" dirty="0">
                <a:solidFill>
                  <a:srgbClr val="0000CC"/>
                </a:solidFill>
              </a:rPr>
              <a:t>语法格式为：</a:t>
            </a:r>
            <a:endParaRPr lang="zh-CN" altLang="pt-BR" sz="2400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zh-CN" sz="2400" dirty="0">
                <a:solidFill>
                  <a:srgbClr val="000000"/>
                </a:solidFill>
              </a:rPr>
              <a:t>&lt;%@ taglib uri=" tagLibraryURI" prefix=" tagPrefix" %&gt;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 err="1">
                <a:solidFill>
                  <a:srgbClr val="000000"/>
                </a:solidFill>
              </a:rPr>
              <a:t>uri</a:t>
            </a:r>
            <a:r>
              <a:rPr lang="zh-CN" altLang="en-US" sz="2400" dirty="0">
                <a:solidFill>
                  <a:srgbClr val="000000"/>
                </a:solidFill>
              </a:rPr>
              <a:t>属性：制定标签库相对路径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</a:rPr>
              <a:t>功能说明</a:t>
            </a:r>
            <a:r>
              <a:rPr lang="en-US" altLang="zh-CN" sz="2400" dirty="0">
                <a:solidFill>
                  <a:srgbClr val="000000"/>
                </a:solidFill>
              </a:rPr>
              <a:t>】</a:t>
            </a:r>
            <a:r>
              <a:rPr lang="en-US" altLang="zh-CN" sz="2400" dirty="0" err="1">
                <a:solidFill>
                  <a:srgbClr val="000000"/>
                </a:solidFill>
              </a:rPr>
              <a:t>uri</a:t>
            </a:r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</a:rPr>
              <a:t>Uniform Resource Identifier</a:t>
            </a:r>
            <a:r>
              <a:rPr lang="zh-CN" altLang="en-US" sz="2400" dirty="0">
                <a:solidFill>
                  <a:srgbClr val="000000"/>
                </a:solidFill>
              </a:rPr>
              <a:t>，统一资源标识符）属性用于指定标记库的存放位置，并告诉</a:t>
            </a:r>
            <a:r>
              <a:rPr lang="en-US" altLang="zh-CN" sz="2400" dirty="0">
                <a:solidFill>
                  <a:srgbClr val="000000"/>
                </a:solidFill>
              </a:rPr>
              <a:t>JSP</a:t>
            </a:r>
            <a:r>
              <a:rPr lang="zh-CN" altLang="en-US" sz="2400" dirty="0">
                <a:solidFill>
                  <a:srgbClr val="000000"/>
                </a:solidFill>
              </a:rPr>
              <a:t>引擎在编译</a:t>
            </a:r>
            <a:r>
              <a:rPr lang="en-US" altLang="zh-CN" sz="2400" dirty="0">
                <a:solidFill>
                  <a:srgbClr val="000000"/>
                </a:solidFill>
              </a:rPr>
              <a:t>JSP</a:t>
            </a:r>
            <a:r>
              <a:rPr lang="zh-CN" altLang="en-US" sz="2400" dirty="0">
                <a:solidFill>
                  <a:srgbClr val="000000"/>
                </a:solidFill>
              </a:rPr>
              <a:t>程序时如何处理指定标签库中的标签，无默认值。</a:t>
            </a:r>
            <a:r>
              <a:rPr lang="en-US" altLang="zh-CN" sz="2400" dirty="0" err="1">
                <a:solidFill>
                  <a:srgbClr val="000000"/>
                </a:solidFill>
              </a:rPr>
              <a:t>uri</a:t>
            </a:r>
            <a:r>
              <a:rPr lang="zh-CN" altLang="en-US" sz="2400" dirty="0">
                <a:solidFill>
                  <a:srgbClr val="000000"/>
                </a:solidFill>
              </a:rPr>
              <a:t>属性可以是在</a:t>
            </a:r>
            <a:r>
              <a:rPr lang="en-US" altLang="zh-CN" sz="2400" dirty="0">
                <a:solidFill>
                  <a:srgbClr val="000000"/>
                </a:solidFill>
              </a:rPr>
              <a:t>TLD (</a:t>
            </a:r>
            <a:r>
              <a:rPr lang="zh-CN" altLang="en-US" sz="2400" dirty="0">
                <a:solidFill>
                  <a:srgbClr val="000000"/>
                </a:solidFill>
              </a:rPr>
              <a:t>标记库描述符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  <a:r>
              <a:rPr lang="zh-CN" altLang="en-US" sz="2400" dirty="0">
                <a:solidFill>
                  <a:srgbClr val="000000"/>
                </a:solidFill>
              </a:rPr>
              <a:t>文件或</a:t>
            </a:r>
            <a:r>
              <a:rPr lang="en-US" altLang="zh-CN" sz="2400" dirty="0" err="1">
                <a:solidFill>
                  <a:srgbClr val="000000"/>
                </a:solidFill>
              </a:rPr>
              <a:t>web.xml</a:t>
            </a:r>
            <a:r>
              <a:rPr lang="zh-CN" altLang="en-US" sz="2400" dirty="0">
                <a:solidFill>
                  <a:srgbClr val="000000"/>
                </a:solidFill>
              </a:rPr>
              <a:t>文件中定义的标记库的符号名，也可以是</a:t>
            </a:r>
            <a:r>
              <a:rPr lang="en-US" altLang="zh-CN" sz="2400" dirty="0">
                <a:solidFill>
                  <a:srgbClr val="000000"/>
                </a:solidFill>
              </a:rPr>
              <a:t>TLD</a:t>
            </a:r>
            <a:r>
              <a:rPr lang="zh-CN" altLang="en-US" sz="2400" dirty="0">
                <a:solidFill>
                  <a:srgbClr val="000000"/>
                </a:solidFill>
              </a:rPr>
              <a:t>文件或</a:t>
            </a:r>
            <a:r>
              <a:rPr lang="en-US" altLang="zh-CN" sz="2400" dirty="0">
                <a:solidFill>
                  <a:srgbClr val="000000"/>
                </a:solidFill>
              </a:rPr>
              <a:t>JAR</a:t>
            </a:r>
            <a:r>
              <a:rPr lang="zh-CN" altLang="en-US" sz="2400" dirty="0">
                <a:solidFill>
                  <a:srgbClr val="000000"/>
                </a:solidFill>
              </a:rPr>
              <a:t>文件的相对路径。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prefix</a:t>
            </a:r>
            <a:r>
              <a:rPr lang="zh-CN" altLang="en-US" sz="2400" dirty="0">
                <a:solidFill>
                  <a:srgbClr val="000000"/>
                </a:solidFill>
              </a:rPr>
              <a:t>属性：制定标记前缀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</a:rPr>
              <a:t>功能说明</a:t>
            </a:r>
            <a:r>
              <a:rPr lang="en-US" altLang="zh-CN" sz="2400" dirty="0">
                <a:solidFill>
                  <a:srgbClr val="000000"/>
                </a:solidFill>
              </a:rPr>
              <a:t>】prefix</a:t>
            </a:r>
            <a:r>
              <a:rPr lang="zh-CN" altLang="en-US" sz="2400" dirty="0">
                <a:solidFill>
                  <a:srgbClr val="000000"/>
                </a:solidFill>
              </a:rPr>
              <a:t>属性用于指定标记库中所有动作元素名中使用的前缀，无默认值。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1D40-4C3E-42CB-B1AB-4EA12A7B5381}" type="datetime2">
              <a:rPr lang="zh-CN" altLang="en-US"/>
              <a:pPr/>
              <a:t>2016年5月26日Thursday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E222-3B71-4BCA-9E4C-223E15584A8E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333375"/>
            <a:ext cx="8540750" cy="719138"/>
          </a:xfrm>
        </p:spPr>
        <p:txBody>
          <a:bodyPr/>
          <a:lstStyle/>
          <a:p>
            <a:r>
              <a:rPr lang="en-US" altLang="zh-CN" sz="3600" dirty="0" smtClean="0"/>
              <a:t>5.5  </a:t>
            </a:r>
            <a:r>
              <a:rPr lang="en-US" altLang="zh-CN" sz="3600" dirty="0"/>
              <a:t>JSP</a:t>
            </a:r>
            <a:r>
              <a:rPr lang="zh-CN" altLang="en-US" sz="3600" dirty="0"/>
              <a:t>中的常用动作	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591550" cy="4757737"/>
          </a:xfrm>
        </p:spPr>
        <p:txBody>
          <a:bodyPr/>
          <a:lstStyle/>
          <a:p>
            <a:r>
              <a:rPr lang="zh-CN" altLang="en-US" dirty="0" smtClean="0"/>
              <a:t>在客户请求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页面时，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动作利用</a:t>
            </a:r>
            <a:r>
              <a:rPr lang="en-US" altLang="zh-CN" dirty="0" smtClean="0">
                <a:solidFill>
                  <a:srgbClr val="FF0000"/>
                </a:solidFill>
              </a:rPr>
              <a:t>XML</a:t>
            </a:r>
            <a:r>
              <a:rPr lang="zh-CN" altLang="en-US" dirty="0" smtClean="0"/>
              <a:t>语法格式的标记来控制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引擎的行为。利用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动作可以动态地插入文件、重用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组件、把用户重定向到另外的页面、为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插件生成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代码。</a:t>
            </a:r>
          </a:p>
          <a:p>
            <a:r>
              <a:rPr lang="zh-CN" altLang="en-US" dirty="0" smtClean="0"/>
              <a:t>动作元素使用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语法格式，由一个开始标记（可带有属性）、动作体以及结束标记组成。</a:t>
            </a:r>
          </a:p>
          <a:p>
            <a:r>
              <a:rPr lang="zh-CN" altLang="en-US" dirty="0" smtClean="0"/>
              <a:t>动作元素名和属性名都是</a:t>
            </a:r>
            <a:r>
              <a:rPr lang="zh-CN" altLang="en-US" dirty="0" smtClean="0">
                <a:solidFill>
                  <a:srgbClr val="FF0000"/>
                </a:solidFill>
              </a:rPr>
              <a:t>大小写敏感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285860"/>
            <a:ext cx="5257497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C3FC-6F6E-4D80-B24B-F0B58B7A59C2}" type="datetime2">
              <a:rPr lang="zh-CN" altLang="en-US"/>
              <a:pPr/>
              <a:t>2016年5月26日Thursday</a:t>
            </a:fld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B28E-ADA5-44EE-8910-335BD2FA7E4A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92150"/>
            <a:ext cx="8964613" cy="540702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JSP</a:t>
            </a:r>
            <a:r>
              <a:rPr lang="zh-CN" altLang="en-US" dirty="0">
                <a:solidFill>
                  <a:srgbClr val="FF0000"/>
                </a:solidFill>
              </a:rPr>
              <a:t>规范定义了一系列标准动作，使用</a:t>
            </a:r>
            <a:r>
              <a:rPr lang="en-US" altLang="zh-CN" dirty="0" err="1">
                <a:solidFill>
                  <a:srgbClr val="FF0000"/>
                </a:solidFill>
              </a:rPr>
              <a:t>jsp</a:t>
            </a:r>
            <a:r>
              <a:rPr lang="zh-CN" altLang="en-US" dirty="0">
                <a:solidFill>
                  <a:srgbClr val="FF0000"/>
                </a:solidFill>
              </a:rPr>
              <a:t>作为前缀。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标准动作有：</a:t>
            </a:r>
            <a:r>
              <a:rPr lang="en-US" altLang="zh-CN" dirty="0">
                <a:solidFill>
                  <a:srgbClr val="000000"/>
                </a:solidFill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</a:rPr>
              <a:t>jsp:useBean</a:t>
            </a:r>
            <a:r>
              <a:rPr lang="en-US" altLang="zh-CN" dirty="0">
                <a:solidFill>
                  <a:srgbClr val="000000"/>
                </a:solidFill>
              </a:rPr>
              <a:t>&gt; 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</a:rPr>
              <a:t>jsp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  <a:r>
              <a:rPr lang="en-US" altLang="zh-CN" dirty="0" err="1">
                <a:solidFill>
                  <a:srgbClr val="000000"/>
                </a:solidFill>
              </a:rPr>
              <a:t>setProperty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</a:rPr>
              <a:t>jsp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  <a:r>
              <a:rPr lang="en-US" altLang="zh-CN" dirty="0" err="1">
                <a:solidFill>
                  <a:srgbClr val="000000"/>
                </a:solidFill>
              </a:rPr>
              <a:t>getProperty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</a:rPr>
              <a:t>jsp</a:t>
            </a:r>
            <a:r>
              <a:rPr lang="en-US" altLang="zh-CN" dirty="0">
                <a:solidFill>
                  <a:srgbClr val="000000"/>
                </a:solidFill>
              </a:rPr>
              <a:t> :</a:t>
            </a:r>
            <a:r>
              <a:rPr lang="en-US" altLang="zh-CN" dirty="0" err="1">
                <a:solidFill>
                  <a:srgbClr val="000000"/>
                </a:solidFill>
              </a:rPr>
              <a:t>param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</a:rPr>
              <a:t>jsp</a:t>
            </a:r>
            <a:r>
              <a:rPr lang="en-US" altLang="zh-CN" dirty="0">
                <a:solidFill>
                  <a:srgbClr val="000000"/>
                </a:solidFill>
              </a:rPr>
              <a:t>: include&gt;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</a:rPr>
              <a:t>jsp:forward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</a:rPr>
              <a:t>jsp:plugin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</a:rPr>
              <a:t>jsp</a:t>
            </a:r>
            <a:r>
              <a:rPr lang="en-US" altLang="zh-CN" dirty="0">
                <a:solidFill>
                  <a:srgbClr val="000000"/>
                </a:solidFill>
              </a:rPr>
              <a:t>: fallback&gt;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</a:rPr>
              <a:t>jsp:params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</a:rPr>
              <a:t>jsp:param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</a:rPr>
              <a:t>jsp</a:t>
            </a:r>
            <a:r>
              <a:rPr lang="en-US" altLang="zh-CN" dirty="0">
                <a:solidFill>
                  <a:srgbClr val="000000"/>
                </a:solidFill>
              </a:rPr>
              <a:t>: attribute&gt;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</a:rPr>
              <a:t>jsp:body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</a:rPr>
              <a:t>jsp:invoke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</a:rPr>
              <a:t>jsp:doBody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</a:rPr>
              <a:t>jsp</a:t>
            </a:r>
            <a:r>
              <a:rPr lang="en-US" altLang="zh-CN" dirty="0">
                <a:solidFill>
                  <a:srgbClr val="000000"/>
                </a:solidFill>
              </a:rPr>
              <a:t>: element&gt;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</a:rPr>
              <a:t>jsp:text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</a:rPr>
              <a:t>jsp:output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r>
              <a:rPr lang="zh-CN" altLang="en-US" dirty="0">
                <a:solidFill>
                  <a:srgbClr val="000000"/>
                </a:solidFill>
              </a:rPr>
              <a:t>等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4973-EFF3-47CA-9B7D-A0B2C8261D3F}" type="datetime2">
              <a:rPr lang="zh-CN" altLang="en-US"/>
              <a:pPr/>
              <a:t>2016年5月26日Thursday</a:t>
            </a:fld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8859-E9E6-446C-A605-524F3373C191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1625" y="620713"/>
            <a:ext cx="8540750" cy="5478462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其中常用的动作有</a:t>
            </a:r>
            <a:r>
              <a:rPr lang="en-US" altLang="zh-CN" sz="3200" b="1" dirty="0">
                <a:solidFill>
                  <a:srgbClr val="FF0000"/>
                </a:solidFill>
              </a:rPr>
              <a:t>7</a:t>
            </a:r>
            <a:r>
              <a:rPr lang="zh-CN" altLang="en-US" sz="3200" b="1" dirty="0">
                <a:solidFill>
                  <a:srgbClr val="FF0000"/>
                </a:solidFill>
              </a:rPr>
              <a:t>种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：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zh-CN" sz="3200" b="1" dirty="0" smtClean="0">
                <a:solidFill>
                  <a:srgbClr val="FF0000"/>
                </a:solidFill>
              </a:rPr>
              <a:t>&lt;</a:t>
            </a:r>
            <a:r>
              <a:rPr lang="en-US" altLang="zh-CN" sz="3200" b="1" dirty="0" err="1">
                <a:solidFill>
                  <a:srgbClr val="FF0000"/>
                </a:solidFill>
              </a:rPr>
              <a:t>jsp:param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&gt;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zh-CN" sz="3200" b="1" dirty="0" smtClean="0">
                <a:solidFill>
                  <a:srgbClr val="FF0000"/>
                </a:solidFill>
              </a:rPr>
              <a:t>&lt;</a:t>
            </a:r>
            <a:r>
              <a:rPr lang="en-US" altLang="zh-CN" sz="3200" b="1" dirty="0" err="1">
                <a:solidFill>
                  <a:srgbClr val="FF0000"/>
                </a:solidFill>
              </a:rPr>
              <a:t>jsp:include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&gt;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zh-CN" sz="3200" b="1" dirty="0" smtClean="0">
                <a:solidFill>
                  <a:srgbClr val="FF0000"/>
                </a:solidFill>
              </a:rPr>
              <a:t>&lt;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jsp:forward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&gt;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zh-CN" sz="3200" b="1" dirty="0" smtClean="0">
                <a:solidFill>
                  <a:srgbClr val="C78525"/>
                </a:solidFill>
              </a:rPr>
              <a:t>&lt;</a:t>
            </a:r>
            <a:r>
              <a:rPr lang="en-US" altLang="zh-CN" sz="3200" b="1" dirty="0" err="1">
                <a:solidFill>
                  <a:srgbClr val="C78525"/>
                </a:solidFill>
              </a:rPr>
              <a:t>jsp:useBean</a:t>
            </a:r>
            <a:r>
              <a:rPr lang="en-US" altLang="zh-CN" sz="3200" b="1" dirty="0" smtClean="0">
                <a:solidFill>
                  <a:srgbClr val="C78525"/>
                </a:solidFill>
              </a:rPr>
              <a:t>&gt;</a:t>
            </a:r>
          </a:p>
          <a:p>
            <a:pPr marL="624078" indent="-514350">
              <a:buFont typeface="+mj-lt"/>
              <a:buAutoNum type="arabicPeriod"/>
            </a:pPr>
            <a:r>
              <a:rPr lang="zh-CN" altLang="en-US" sz="3200" b="1" dirty="0" smtClean="0">
                <a:solidFill>
                  <a:srgbClr val="C78525"/>
                </a:solidFill>
              </a:rPr>
              <a:t> </a:t>
            </a:r>
            <a:r>
              <a:rPr lang="en-US" altLang="zh-CN" sz="3200" b="1" dirty="0">
                <a:solidFill>
                  <a:srgbClr val="C78525"/>
                </a:solidFill>
              </a:rPr>
              <a:t>&lt;</a:t>
            </a:r>
            <a:r>
              <a:rPr lang="en-US" altLang="zh-CN" sz="3200" b="1" dirty="0" err="1">
                <a:solidFill>
                  <a:srgbClr val="C78525"/>
                </a:solidFill>
              </a:rPr>
              <a:t>jsp:setProperty</a:t>
            </a:r>
            <a:r>
              <a:rPr lang="en-US" altLang="zh-CN" sz="3200" b="1" dirty="0">
                <a:solidFill>
                  <a:srgbClr val="C78525"/>
                </a:solidFill>
              </a:rPr>
              <a:t>&gt; </a:t>
            </a:r>
            <a:endParaRPr lang="en-US" altLang="zh-CN" sz="3200" b="1" dirty="0" smtClean="0">
              <a:solidFill>
                <a:srgbClr val="C78525"/>
              </a:solidFill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zh-CN" sz="3200" b="1" dirty="0" smtClean="0">
                <a:solidFill>
                  <a:srgbClr val="C78525"/>
                </a:solidFill>
              </a:rPr>
              <a:t>&lt;</a:t>
            </a:r>
            <a:r>
              <a:rPr lang="en-US" altLang="zh-CN" sz="3200" b="1" dirty="0" err="1">
                <a:solidFill>
                  <a:srgbClr val="C78525"/>
                </a:solidFill>
              </a:rPr>
              <a:t>jsp:getProperty</a:t>
            </a:r>
            <a:r>
              <a:rPr lang="en-US" altLang="zh-CN" sz="3200" b="1" dirty="0" smtClean="0">
                <a:solidFill>
                  <a:srgbClr val="C78525"/>
                </a:solidFill>
              </a:rPr>
              <a:t>&gt;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zh-CN" sz="3200" b="1" dirty="0" smtClean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altLang="zh-CN" sz="3200" b="1" dirty="0" err="1">
                <a:solidFill>
                  <a:schemeClr val="accent4">
                    <a:lumMod val="75000"/>
                  </a:schemeClr>
                </a:solidFill>
              </a:rPr>
              <a:t>jsp:plugin</a:t>
            </a:r>
            <a:r>
              <a:rPr lang="en-US" altLang="zh-CN" sz="3200" b="1" dirty="0">
                <a:solidFill>
                  <a:schemeClr val="accent4">
                    <a:lumMod val="75000"/>
                  </a:schemeClr>
                </a:solidFill>
              </a:rPr>
              <a:t>&gt; </a:t>
            </a:r>
            <a:r>
              <a:rPr lang="zh-CN" altLang="en-US" sz="32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zh-CN" alt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6F3F-6F8E-4A20-B49A-50667A715A85}" type="datetime2">
              <a:rPr lang="zh-CN" altLang="en-US"/>
              <a:pPr/>
              <a:t>2016年5月26日Thursday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FE0E-2DC5-467C-8FD1-2E2F0E41C30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60350"/>
            <a:ext cx="8540750" cy="504825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/>
              <a:t>5.5.1  </a:t>
            </a:r>
            <a:r>
              <a:rPr lang="en-US" altLang="zh-CN" sz="3600" dirty="0"/>
              <a:t>&lt;</a:t>
            </a:r>
            <a:r>
              <a:rPr lang="en-US" altLang="zh-CN" sz="3600" dirty="0" err="1"/>
              <a:t>jsp:param</a:t>
            </a:r>
            <a:r>
              <a:rPr lang="en-US" altLang="zh-CN" sz="3600" dirty="0"/>
              <a:t>&gt; </a:t>
            </a:r>
            <a:r>
              <a:rPr lang="zh-CN" altLang="en-US" sz="3600" dirty="0"/>
              <a:t>动作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052513"/>
            <a:ext cx="8540750" cy="5329237"/>
          </a:xfrm>
        </p:spPr>
        <p:txBody>
          <a:bodyPr/>
          <a:lstStyle/>
          <a:p>
            <a:pPr marL="87313" indent="-87313">
              <a:lnSpc>
                <a:spcPct val="90000"/>
              </a:lnSpc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&lt;</a:t>
            </a:r>
            <a:r>
              <a:rPr lang="en-US" altLang="zh-CN" sz="2800" dirty="0" err="1">
                <a:solidFill>
                  <a:srgbClr val="FF0000"/>
                </a:solidFill>
              </a:rPr>
              <a:t>jsp:param</a:t>
            </a:r>
            <a:r>
              <a:rPr lang="en-US" altLang="zh-CN" sz="2800" dirty="0">
                <a:solidFill>
                  <a:srgbClr val="FF0000"/>
                </a:solidFill>
              </a:rPr>
              <a:t>&gt;</a:t>
            </a:r>
            <a:r>
              <a:rPr lang="zh-CN" altLang="en-US" sz="2800" dirty="0">
                <a:solidFill>
                  <a:srgbClr val="FF0000"/>
                </a:solidFill>
              </a:rPr>
              <a:t>动作可以用于</a:t>
            </a:r>
            <a:r>
              <a:rPr lang="en-US" altLang="zh-CN" sz="2800" dirty="0">
                <a:solidFill>
                  <a:srgbClr val="FF0000"/>
                </a:solidFill>
              </a:rPr>
              <a:t>&lt;</a:t>
            </a:r>
            <a:r>
              <a:rPr lang="en-US" altLang="zh-CN" sz="2800" dirty="0" err="1">
                <a:solidFill>
                  <a:srgbClr val="FF0000"/>
                </a:solidFill>
              </a:rPr>
              <a:t>jsp:include</a:t>
            </a:r>
            <a:r>
              <a:rPr lang="en-US" altLang="zh-CN" sz="2800" dirty="0">
                <a:solidFill>
                  <a:srgbClr val="FF0000"/>
                </a:solidFill>
              </a:rPr>
              <a:t>&gt;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&lt; </a:t>
            </a:r>
            <a:r>
              <a:rPr lang="en-US" altLang="zh-CN" sz="2800" dirty="0" err="1">
                <a:solidFill>
                  <a:srgbClr val="FF0000"/>
                </a:solidFill>
              </a:rPr>
              <a:t>jsp:forward</a:t>
            </a:r>
            <a:r>
              <a:rPr lang="en-US" altLang="zh-CN" sz="2800" dirty="0">
                <a:solidFill>
                  <a:srgbClr val="FF0000"/>
                </a:solidFill>
              </a:rPr>
              <a:t>&gt;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&lt;</a:t>
            </a:r>
            <a:r>
              <a:rPr lang="en-US" altLang="zh-CN" sz="2800" dirty="0" err="1">
                <a:solidFill>
                  <a:srgbClr val="FF0000"/>
                </a:solidFill>
              </a:rPr>
              <a:t>jsp:plugin</a:t>
            </a:r>
            <a:r>
              <a:rPr lang="en-US" altLang="zh-CN" sz="2800" dirty="0">
                <a:solidFill>
                  <a:srgbClr val="FF0000"/>
                </a:solidFill>
              </a:rPr>
              <a:t>&gt;</a:t>
            </a:r>
            <a:r>
              <a:rPr lang="zh-CN" altLang="en-US" sz="2800" dirty="0">
                <a:solidFill>
                  <a:srgbClr val="FF0000"/>
                </a:solidFill>
              </a:rPr>
              <a:t>动作体中，为其它标签提供附加信息。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&lt;</a:t>
            </a:r>
            <a:r>
              <a:rPr lang="en-US" altLang="zh-CN" sz="2800" dirty="0" err="1">
                <a:solidFill>
                  <a:srgbClr val="0000CC"/>
                </a:solidFill>
              </a:rPr>
              <a:t>jsp:param</a:t>
            </a:r>
            <a:r>
              <a:rPr lang="en-US" altLang="zh-CN" sz="2800" dirty="0">
                <a:solidFill>
                  <a:srgbClr val="0000CC"/>
                </a:solidFill>
              </a:rPr>
              <a:t>&gt;</a:t>
            </a:r>
            <a:r>
              <a:rPr lang="zh-CN" altLang="en-US" sz="2800" dirty="0">
                <a:solidFill>
                  <a:srgbClr val="0000CC"/>
                </a:solidFill>
              </a:rPr>
              <a:t>动作的语法</a:t>
            </a:r>
            <a:r>
              <a:rPr lang="zh-CN" altLang="en-US" sz="2800" dirty="0" smtClean="0">
                <a:solidFill>
                  <a:srgbClr val="0000CC"/>
                </a:solidFill>
              </a:rPr>
              <a:t>格式：</a:t>
            </a:r>
            <a:endParaRPr lang="zh-CN" altLang="en-US" sz="2800" dirty="0">
              <a:solidFill>
                <a:srgbClr val="0000CC"/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&lt;</a:t>
            </a:r>
            <a:r>
              <a:rPr lang="en-US" altLang="zh-CN" sz="2800" dirty="0" err="1">
                <a:solidFill>
                  <a:srgbClr val="000000"/>
                </a:solidFill>
              </a:rPr>
              <a:t>jsp:param</a:t>
            </a:r>
            <a:r>
              <a:rPr lang="en-US" altLang="zh-CN" sz="2800" dirty="0">
                <a:solidFill>
                  <a:srgbClr val="000000"/>
                </a:solidFill>
              </a:rPr>
              <a:t> name="</a:t>
            </a:r>
            <a:r>
              <a:rPr lang="en-US" altLang="zh-CN" sz="2800" dirty="0" err="1">
                <a:solidFill>
                  <a:srgbClr val="000000"/>
                </a:solidFill>
              </a:rPr>
              <a:t>paramName</a:t>
            </a:r>
            <a:r>
              <a:rPr lang="en-US" altLang="zh-CN" sz="2800" dirty="0">
                <a:solidFill>
                  <a:srgbClr val="000000"/>
                </a:solidFill>
              </a:rPr>
              <a:t>" value="</a:t>
            </a:r>
            <a:r>
              <a:rPr lang="en-US" altLang="zh-CN" sz="2800" dirty="0" err="1">
                <a:solidFill>
                  <a:srgbClr val="000000"/>
                </a:solidFill>
              </a:rPr>
              <a:t>param</a:t>
            </a:r>
            <a:r>
              <a:rPr lang="en-US" altLang="zh-CN" sz="2800" dirty="0">
                <a:solidFill>
                  <a:srgbClr val="000000"/>
                </a:solidFill>
              </a:rPr>
              <a:t> Value"/&gt;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name</a:t>
            </a:r>
            <a:r>
              <a:rPr lang="zh-CN" altLang="en-US" sz="2800" dirty="0">
                <a:solidFill>
                  <a:srgbClr val="FF0000"/>
                </a:solidFill>
              </a:rPr>
              <a:t>属性：指定参数名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【</a:t>
            </a:r>
            <a:r>
              <a:rPr lang="zh-CN" altLang="en-US" sz="2800" dirty="0">
                <a:solidFill>
                  <a:srgbClr val="000000"/>
                </a:solidFill>
              </a:rPr>
              <a:t>功能说明</a:t>
            </a:r>
            <a:r>
              <a:rPr lang="en-US" altLang="zh-CN" sz="2800" dirty="0">
                <a:solidFill>
                  <a:srgbClr val="000000"/>
                </a:solidFill>
              </a:rPr>
              <a:t>】name</a:t>
            </a:r>
            <a:r>
              <a:rPr lang="zh-CN" altLang="en-US" sz="2800" dirty="0">
                <a:solidFill>
                  <a:srgbClr val="000000"/>
                </a:solidFill>
              </a:rPr>
              <a:t>属性用于指定参数名称，不可以接受动态值。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value</a:t>
            </a:r>
            <a:r>
              <a:rPr lang="zh-CN" altLang="en-US" sz="2800" dirty="0">
                <a:solidFill>
                  <a:srgbClr val="FF0000"/>
                </a:solidFill>
              </a:rPr>
              <a:t>属性：指定参数值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【</a:t>
            </a:r>
            <a:r>
              <a:rPr lang="zh-CN" altLang="en-US" sz="2800" dirty="0">
                <a:solidFill>
                  <a:srgbClr val="000000"/>
                </a:solidFill>
              </a:rPr>
              <a:t>功能说明</a:t>
            </a:r>
            <a:r>
              <a:rPr lang="en-US" altLang="zh-CN" sz="2800" dirty="0">
                <a:solidFill>
                  <a:srgbClr val="000000"/>
                </a:solidFill>
              </a:rPr>
              <a:t>】value</a:t>
            </a:r>
            <a:r>
              <a:rPr lang="zh-CN" altLang="en-US" sz="2800" dirty="0">
                <a:solidFill>
                  <a:srgbClr val="000000"/>
                </a:solidFill>
              </a:rPr>
              <a:t>属性用于指定参数值，可以接受动态值。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7C0A-9CC0-4E1B-A4E4-0099FC6D896F}" type="datetime2">
              <a:rPr lang="zh-CN" altLang="en-US"/>
              <a:pPr/>
              <a:t>2016年5月26日Thursday</a:t>
            </a:fld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7D66-1877-49CA-898F-07C0B819D131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00108"/>
            <a:ext cx="8842375" cy="5099066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</a:rPr>
              <a:t>jsp:include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r>
              <a:rPr lang="zh-CN" altLang="en-US" dirty="0">
                <a:solidFill>
                  <a:srgbClr val="000000"/>
                </a:solidFill>
              </a:rPr>
              <a:t>动作用来把指定文件插入正在生成的页面中。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</a:rPr>
              <a:t>jsp:include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r>
              <a:rPr lang="zh-CN" altLang="en-US" dirty="0">
                <a:solidFill>
                  <a:srgbClr val="000000"/>
                </a:solidFill>
              </a:rPr>
              <a:t>动作语法格式如下：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>
                <a:solidFill>
                  <a:srgbClr val="000000"/>
                </a:solidFill>
              </a:rPr>
              <a:t>＜</a:t>
            </a:r>
            <a:r>
              <a:rPr lang="en-US" altLang="zh-CN" dirty="0" err="1">
                <a:solidFill>
                  <a:srgbClr val="000000"/>
                </a:solidFill>
              </a:rPr>
              <a:t>jsp:include</a:t>
            </a:r>
            <a:r>
              <a:rPr lang="en-US" altLang="zh-CN" dirty="0">
                <a:solidFill>
                  <a:srgbClr val="000000"/>
                </a:solidFill>
              </a:rPr>
              <a:t> page=“relative URL” flush=“true” /</a:t>
            </a:r>
            <a:r>
              <a:rPr lang="zh-CN" altLang="en-US" dirty="0">
                <a:solidFill>
                  <a:srgbClr val="000000"/>
                </a:solidFill>
              </a:rPr>
              <a:t>＞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>
                <a:solidFill>
                  <a:srgbClr val="000000"/>
                </a:solidFill>
              </a:rPr>
              <a:t>或者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</a:rPr>
              <a:t>jsp:include</a:t>
            </a:r>
            <a:r>
              <a:rPr lang="en-US" altLang="zh-CN" dirty="0">
                <a:solidFill>
                  <a:srgbClr val="000000"/>
                </a:solidFill>
              </a:rPr>
              <a:t> page="</a:t>
            </a:r>
            <a:r>
              <a:rPr lang="en-US" altLang="zh-CN" dirty="0" err="1">
                <a:solidFill>
                  <a:srgbClr val="000000"/>
                </a:solidFill>
              </a:rPr>
              <a:t>fileName</a:t>
            </a:r>
            <a:r>
              <a:rPr lang="en-US" altLang="zh-CN" dirty="0">
                <a:solidFill>
                  <a:srgbClr val="000000"/>
                </a:solidFill>
              </a:rPr>
              <a:t>" flush=“true"&gt;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   </a:t>
            </a: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</a:rPr>
              <a:t>jsp:param</a:t>
            </a:r>
            <a:r>
              <a:rPr lang="en-US" altLang="zh-CN" dirty="0">
                <a:solidFill>
                  <a:srgbClr val="FF0000"/>
                </a:solidFill>
              </a:rPr>
              <a:t>  name="</a:t>
            </a:r>
            <a:r>
              <a:rPr lang="en-US" altLang="zh-CN" dirty="0" err="1">
                <a:solidFill>
                  <a:srgbClr val="FF0000"/>
                </a:solidFill>
              </a:rPr>
              <a:t>paramName</a:t>
            </a:r>
            <a:r>
              <a:rPr lang="en-US" altLang="zh-CN" dirty="0">
                <a:solidFill>
                  <a:srgbClr val="FF0000"/>
                </a:solidFill>
              </a:rPr>
              <a:t>" value="</a:t>
            </a:r>
            <a:r>
              <a:rPr lang="en-US" altLang="zh-CN" dirty="0" err="1">
                <a:solidFill>
                  <a:srgbClr val="FF0000"/>
                </a:solidFill>
              </a:rPr>
              <a:t>paramValue</a:t>
            </a:r>
            <a:r>
              <a:rPr lang="en-US" altLang="zh-CN" dirty="0">
                <a:solidFill>
                  <a:srgbClr val="FF0000"/>
                </a:solidFill>
              </a:rPr>
              <a:t>"/&gt;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&lt;/</a:t>
            </a:r>
            <a:r>
              <a:rPr lang="en-US" altLang="zh-CN" dirty="0" err="1">
                <a:solidFill>
                  <a:srgbClr val="000000"/>
                </a:solidFill>
              </a:rPr>
              <a:t>jsp:include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5" name="矩形 4"/>
          <p:cNvSpPr/>
          <p:nvPr/>
        </p:nvSpPr>
        <p:spPr>
          <a:xfrm>
            <a:off x="285720" y="214290"/>
            <a:ext cx="5125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5.5.2  &lt;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jsp:include</a:t>
            </a:r>
            <a:r>
              <a:rPr lang="en-US" altLang="zh-CN" sz="3200" dirty="0" smtClean="0">
                <a:solidFill>
                  <a:srgbClr val="FF0000"/>
                </a:solidFill>
              </a:rPr>
              <a:t>&gt;</a:t>
            </a:r>
            <a:r>
              <a:rPr lang="zh-CN" altLang="en-US" sz="3200" dirty="0" smtClean="0">
                <a:solidFill>
                  <a:srgbClr val="FF0000"/>
                </a:solidFill>
              </a:rPr>
              <a:t>动作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FE75-B3DD-4690-813F-618121571B93}" type="datetime2">
              <a:rPr lang="zh-CN" altLang="en-US"/>
              <a:pPr/>
              <a:t>2016年5月26日Thursday</a:t>
            </a:fld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17A7-D9A0-481C-B96D-F176E5274018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1625" y="620713"/>
            <a:ext cx="8540750" cy="54784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page</a:t>
            </a:r>
            <a:r>
              <a:rPr lang="zh-CN" altLang="en-US">
                <a:solidFill>
                  <a:srgbClr val="FF0000"/>
                </a:solidFill>
              </a:rPr>
              <a:t>属性：指定资源相对路径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【</a:t>
            </a:r>
            <a:r>
              <a:rPr lang="zh-CN" altLang="en-US">
                <a:solidFill>
                  <a:srgbClr val="000000"/>
                </a:solidFill>
              </a:rPr>
              <a:t>功能说明</a:t>
            </a:r>
            <a:r>
              <a:rPr lang="en-US" altLang="zh-CN">
                <a:solidFill>
                  <a:srgbClr val="000000"/>
                </a:solidFill>
              </a:rPr>
              <a:t>】page</a:t>
            </a:r>
            <a:r>
              <a:rPr lang="zh-CN" altLang="en-US">
                <a:solidFill>
                  <a:srgbClr val="000000"/>
                </a:solidFill>
              </a:rPr>
              <a:t>属性指定所包含的资源的相对路径，可以接受动态值。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flush</a:t>
            </a:r>
            <a:r>
              <a:rPr lang="zh-CN" altLang="en-US">
                <a:solidFill>
                  <a:srgbClr val="FF0000"/>
                </a:solidFill>
              </a:rPr>
              <a:t>属性：指定是否刷新缓冲区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【</a:t>
            </a:r>
            <a:r>
              <a:rPr lang="zh-CN" altLang="en-US">
                <a:solidFill>
                  <a:srgbClr val="000000"/>
                </a:solidFill>
              </a:rPr>
              <a:t>功能说明</a:t>
            </a:r>
            <a:r>
              <a:rPr lang="en-US" altLang="zh-CN">
                <a:solidFill>
                  <a:srgbClr val="000000"/>
                </a:solidFill>
              </a:rPr>
              <a:t>】flush</a:t>
            </a:r>
            <a:r>
              <a:rPr lang="zh-CN" altLang="en-US">
                <a:solidFill>
                  <a:srgbClr val="000000"/>
                </a:solidFill>
              </a:rPr>
              <a:t>属性指定在包含目标资源之前是否刷新输出缓冲区，默认值为</a:t>
            </a:r>
            <a:r>
              <a:rPr lang="en-US" altLang="zh-CN">
                <a:solidFill>
                  <a:srgbClr val="000000"/>
                </a:solidFill>
              </a:rPr>
              <a:t>false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  <a:r>
              <a:rPr lang="en-US" altLang="zh-CN">
                <a:solidFill>
                  <a:srgbClr val="000000"/>
                </a:solidFill>
              </a:rPr>
              <a:t>flush</a:t>
            </a:r>
            <a:r>
              <a:rPr lang="zh-CN" altLang="en-US">
                <a:solidFill>
                  <a:srgbClr val="000000"/>
                </a:solidFill>
              </a:rPr>
              <a:t>属性不可以接受动态值。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7BDA-A00A-4F6E-A80C-21AD8D24727B}" type="datetime2">
              <a:rPr lang="zh-CN" altLang="en-US"/>
              <a:pPr/>
              <a:t>2016年5月26日Thursday</a:t>
            </a:fld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1A4D-070B-4493-B89F-B69F1691F9B2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357166"/>
            <a:ext cx="8540750" cy="1584325"/>
          </a:xfrm>
        </p:spPr>
        <p:txBody>
          <a:bodyPr>
            <a:normAutofit fontScale="90000"/>
          </a:bodyPr>
          <a:lstStyle/>
          <a:p>
            <a:r>
              <a:rPr lang="en-US" altLang="zh-CN" b="0" dirty="0"/>
              <a:t> include</a:t>
            </a:r>
            <a:r>
              <a:rPr lang="zh-CN" altLang="en-US" b="0" dirty="0"/>
              <a:t>指令与</a:t>
            </a:r>
            <a:r>
              <a:rPr lang="en-US" altLang="zh-CN" b="0" dirty="0"/>
              <a:t>include</a:t>
            </a:r>
            <a:r>
              <a:rPr lang="zh-CN" altLang="en-US" b="0" dirty="0"/>
              <a:t>动作区别与</a:t>
            </a:r>
            <a:r>
              <a:rPr lang="zh-CN" altLang="en-US" b="0" dirty="0" smtClean="0"/>
              <a:t>联系</a:t>
            </a:r>
            <a:r>
              <a:rPr lang="en-US" altLang="zh-CN" b="0" dirty="0" smtClean="0"/>
              <a:t/>
            </a:r>
            <a:br>
              <a:rPr lang="en-US" altLang="zh-CN" b="0" dirty="0" smtClean="0"/>
            </a:br>
            <a:endParaRPr lang="zh-CN" altLang="en-US" b="0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428736"/>
            <a:ext cx="7858180" cy="39087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1.include</a:t>
            </a:r>
            <a:r>
              <a:rPr lang="zh-CN" altLang="en-US" sz="2400" dirty="0" smtClean="0">
                <a:solidFill>
                  <a:srgbClr val="FF0000"/>
                </a:solidFill>
              </a:rPr>
              <a:t>指令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 smtClean="0"/>
              <a:t>    </a:t>
            </a:r>
            <a:r>
              <a:rPr lang="en-US" altLang="zh-CN" sz="2000" dirty="0" smtClean="0"/>
              <a:t>include</a:t>
            </a:r>
            <a:r>
              <a:rPr lang="zh-CN" altLang="en-US" sz="2000" dirty="0" smtClean="0"/>
              <a:t>可以在</a:t>
            </a:r>
            <a:r>
              <a:rPr lang="en-US" altLang="zh-CN" sz="2000" dirty="0" smtClean="0"/>
              <a:t>JSP</a:t>
            </a:r>
            <a:r>
              <a:rPr lang="zh-CN" altLang="en-US" sz="2000" dirty="0" smtClean="0"/>
              <a:t>页面转换成</a:t>
            </a:r>
            <a:r>
              <a:rPr lang="en-US" altLang="zh-CN" sz="2000" dirty="0" err="1" smtClean="0"/>
              <a:t>Servlet</a:t>
            </a:r>
            <a:r>
              <a:rPr lang="zh-CN" altLang="en-US" sz="2000" dirty="0" smtClean="0"/>
              <a:t>之前，将</a:t>
            </a:r>
            <a:r>
              <a:rPr lang="en-US" altLang="zh-CN" sz="2000" dirty="0" smtClean="0"/>
              <a:t>JSP</a:t>
            </a:r>
            <a:r>
              <a:rPr lang="zh-CN" altLang="en-US" sz="2000" dirty="0" smtClean="0"/>
              <a:t>代码插入其中。</a:t>
            </a:r>
            <a:endParaRPr lang="en-US" altLang="zh-CN" sz="2000" dirty="0" smtClean="0"/>
          </a:p>
          <a:p>
            <a:pPr marL="177800" indent="-177800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000" dirty="0" smtClean="0"/>
              <a:t>优点：功能强大，所包含的代码可以含有总体上影响主页面的</a:t>
            </a:r>
            <a:r>
              <a:rPr lang="en-US" altLang="zh-CN" sz="2000" dirty="0" smtClean="0"/>
              <a:t>JSP</a:t>
            </a:r>
            <a:r>
              <a:rPr lang="zh-CN" altLang="en-US" sz="2000" dirty="0" smtClean="0"/>
              <a:t>构</a:t>
            </a:r>
            <a:endParaRPr lang="en-US" altLang="zh-CN" sz="2000" dirty="0" smtClean="0"/>
          </a:p>
          <a:p>
            <a:pPr marL="1168400" indent="-177800">
              <a:buClr>
                <a:schemeClr val="bg2">
                  <a:lumMod val="50000"/>
                </a:schemeClr>
              </a:buClr>
            </a:pPr>
            <a:r>
              <a:rPr lang="zh-CN" altLang="en-US" sz="2000" dirty="0" smtClean="0"/>
              <a:t> 造，比如属性、方法的定义和文档类型的设定。</a:t>
            </a:r>
            <a:endParaRPr lang="en-US" altLang="zh-CN" sz="2000" dirty="0" smtClean="0"/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000" dirty="0" smtClean="0"/>
              <a:t>缺点：难于维护。只要被包含的页面发生更改，就得更改主页面，</a:t>
            </a:r>
            <a:endParaRPr lang="en-US" altLang="zh-CN" sz="2000" dirty="0" smtClean="0"/>
          </a:p>
          <a:p>
            <a:pPr marL="990600">
              <a:buClr>
                <a:schemeClr val="bg2">
                  <a:lumMod val="50000"/>
                </a:schemeClr>
              </a:buClr>
              <a:tabLst>
                <a:tab pos="990600" algn="l"/>
              </a:tabLst>
            </a:pPr>
            <a:r>
              <a:rPr lang="zh-CN" altLang="en-US" sz="2000" dirty="0" smtClean="0"/>
              <a:t>这是因为主页面不会自动地查看被包含的页面是否发生更改。</a:t>
            </a:r>
            <a:endParaRPr lang="en-US" altLang="zh-CN" sz="20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2.include</a:t>
            </a:r>
            <a:r>
              <a:rPr lang="zh-CN" altLang="en-US" sz="2400" dirty="0" smtClean="0">
                <a:solidFill>
                  <a:srgbClr val="FF0000"/>
                </a:solidFill>
              </a:rPr>
              <a:t>动作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dirty="0" smtClean="0"/>
              <a:t>  </a:t>
            </a:r>
            <a:r>
              <a:rPr lang="en-US" altLang="zh-CN" sz="2000" dirty="0" err="1" smtClean="0"/>
              <a:t>jsp:include</a:t>
            </a:r>
            <a:r>
              <a:rPr lang="zh-CN" altLang="en-US" sz="2000" dirty="0" smtClean="0"/>
              <a:t>动作是在主页面被请求时，将次级页面的输出包含进来。</a:t>
            </a:r>
            <a:endParaRPr lang="en-US" altLang="zh-CN" sz="2000" dirty="0" smtClean="0"/>
          </a:p>
          <a:p>
            <a:pPr>
              <a:buClr>
                <a:schemeClr val="accent4"/>
              </a:buClr>
              <a:buFont typeface="Wingdings" pitchFamily="2" charset="2"/>
              <a:buChar char="Ø"/>
            </a:pPr>
            <a:r>
              <a:rPr lang="zh-CN" altLang="en-US" sz="2000" dirty="0" smtClean="0"/>
              <a:t>优点：在被包含的页面发生更改时，无须对主页 面做出修改。</a:t>
            </a:r>
            <a:endParaRPr lang="en-US" altLang="zh-CN" sz="2000" dirty="0" smtClean="0"/>
          </a:p>
          <a:p>
            <a:pPr>
              <a:buClr>
                <a:schemeClr val="accent4"/>
              </a:buClr>
              <a:buFont typeface="Wingdings" pitchFamily="2" charset="2"/>
              <a:buChar char="Ø"/>
            </a:pPr>
            <a:r>
              <a:rPr lang="zh-CN" altLang="en-US" sz="2000" dirty="0" smtClean="0"/>
              <a:t>缺点：所包含的是次级页面的输出，而非次级页面的实际代码，所以在被包含的页面中不能使用任何有可能在整体上影响主页面的</a:t>
            </a:r>
            <a:r>
              <a:rPr lang="en-US" altLang="zh-CN" sz="2000" dirty="0" smtClean="0"/>
              <a:t>JSP</a:t>
            </a:r>
            <a:r>
              <a:rPr lang="zh-CN" altLang="en-US" sz="2000" dirty="0" smtClean="0"/>
              <a:t>构造。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DCED-F14A-4864-9042-33764A782E0C}" type="datetime2">
              <a:rPr lang="zh-CN" altLang="en-US"/>
              <a:pPr/>
              <a:t>2016年5月26日Thursday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2535-7FAC-4F12-A841-6770C02CB20A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357166"/>
            <a:ext cx="7092950" cy="531813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5.5.3  </a:t>
            </a:r>
            <a:r>
              <a:rPr lang="en-US" altLang="zh-CN" sz="3600" dirty="0"/>
              <a:t>&lt;</a:t>
            </a:r>
            <a:r>
              <a:rPr lang="en-US" altLang="zh-CN" sz="3600" dirty="0" err="1"/>
              <a:t>jsp</a:t>
            </a:r>
            <a:r>
              <a:rPr lang="en-US" altLang="zh-CN" sz="3600" dirty="0"/>
              <a:t>: forward&gt; </a:t>
            </a:r>
            <a:r>
              <a:rPr lang="zh-CN" altLang="en-US" sz="3600" dirty="0"/>
              <a:t>动作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412875"/>
            <a:ext cx="8540750" cy="46863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&lt;</a:t>
            </a:r>
            <a:r>
              <a:rPr lang="en-US" altLang="zh-CN" sz="2800" dirty="0" err="1">
                <a:solidFill>
                  <a:srgbClr val="000000"/>
                </a:solidFill>
              </a:rPr>
              <a:t>jsp:forward</a:t>
            </a:r>
            <a:r>
              <a:rPr lang="en-US" altLang="zh-CN" sz="2800" dirty="0" smtClean="0">
                <a:solidFill>
                  <a:srgbClr val="000000"/>
                </a:solidFill>
              </a:rPr>
              <a:t>&gt;</a:t>
            </a:r>
            <a:r>
              <a:rPr lang="zh-CN" altLang="en-US" sz="2800" dirty="0" smtClean="0">
                <a:solidFill>
                  <a:srgbClr val="000000"/>
                </a:solidFill>
              </a:rPr>
              <a:t>转移用户请求，引导</a:t>
            </a:r>
            <a:r>
              <a:rPr lang="zh-CN" altLang="en-US" sz="2800" dirty="0">
                <a:solidFill>
                  <a:srgbClr val="000000"/>
                </a:solidFill>
              </a:rPr>
              <a:t>客户端的请求到另一个页面或者是另一个</a:t>
            </a:r>
            <a:r>
              <a:rPr lang="en-US" altLang="zh-CN" sz="2800" dirty="0" err="1">
                <a:solidFill>
                  <a:srgbClr val="FF0000"/>
                </a:solidFill>
              </a:rPr>
              <a:t>Servlet</a:t>
            </a:r>
            <a:r>
              <a:rPr lang="zh-CN" altLang="en-US" sz="2800" dirty="0">
                <a:solidFill>
                  <a:srgbClr val="000000"/>
                </a:solidFill>
              </a:rPr>
              <a:t>去。</a:t>
            </a:r>
          </a:p>
          <a:p>
            <a:pPr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&lt;</a:t>
            </a:r>
            <a:r>
              <a:rPr lang="en-US" altLang="zh-CN" sz="2800" dirty="0" err="1">
                <a:solidFill>
                  <a:srgbClr val="0000CC"/>
                </a:solidFill>
              </a:rPr>
              <a:t>jsp:forward</a:t>
            </a:r>
            <a:r>
              <a:rPr lang="en-US" altLang="zh-CN" sz="2800" dirty="0">
                <a:solidFill>
                  <a:srgbClr val="0000CC"/>
                </a:solidFill>
              </a:rPr>
              <a:t>&gt;</a:t>
            </a:r>
            <a:r>
              <a:rPr lang="zh-CN" altLang="en-US" sz="2800" dirty="0">
                <a:solidFill>
                  <a:srgbClr val="0000CC"/>
                </a:solidFill>
              </a:rPr>
              <a:t>语法格式如下</a:t>
            </a:r>
            <a:r>
              <a:rPr lang="zh-CN" altLang="en-US" sz="2800" dirty="0" smtClean="0">
                <a:solidFill>
                  <a:srgbClr val="0000CC"/>
                </a:solidFill>
              </a:rPr>
              <a:t>：</a:t>
            </a:r>
            <a:endParaRPr lang="en-US" altLang="zh-CN" sz="2800" dirty="0" smtClean="0">
              <a:solidFill>
                <a:srgbClr val="0000CC"/>
              </a:solidFill>
            </a:endParaRPr>
          </a:p>
          <a:p>
            <a:pPr>
              <a:buFontTx/>
              <a:buNone/>
            </a:pPr>
            <a:endParaRPr lang="zh-CN" altLang="en-US" sz="2800" dirty="0">
              <a:solidFill>
                <a:srgbClr val="0000CC"/>
              </a:solidFill>
            </a:endParaRPr>
          </a:p>
          <a:p>
            <a:pPr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&lt;</a:t>
            </a:r>
            <a:r>
              <a:rPr lang="en-US" altLang="zh-CN" sz="2800" dirty="0" err="1">
                <a:solidFill>
                  <a:srgbClr val="000000"/>
                </a:solidFill>
              </a:rPr>
              <a:t>jsp:forward</a:t>
            </a:r>
            <a:r>
              <a:rPr lang="en-US" altLang="zh-CN" sz="2800" dirty="0">
                <a:solidFill>
                  <a:srgbClr val="000000"/>
                </a:solidFill>
              </a:rPr>
              <a:t> page="</a:t>
            </a:r>
            <a:r>
              <a:rPr lang="en-US" altLang="zh-CN" sz="2800" dirty="0" err="1">
                <a:solidFill>
                  <a:srgbClr val="000000"/>
                </a:solidFill>
              </a:rPr>
              <a:t>relativeURL</a:t>
            </a:r>
            <a:r>
              <a:rPr lang="en-US" altLang="zh-CN" sz="2800" dirty="0">
                <a:solidFill>
                  <a:srgbClr val="000000"/>
                </a:solidFill>
              </a:rPr>
              <a:t>" /&gt;</a:t>
            </a:r>
          </a:p>
          <a:p>
            <a:pPr>
              <a:buFontTx/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&lt;</a:t>
            </a:r>
            <a:r>
              <a:rPr lang="en-US" altLang="zh-CN" sz="2800" dirty="0" err="1">
                <a:solidFill>
                  <a:srgbClr val="000000"/>
                </a:solidFill>
              </a:rPr>
              <a:t>jsp:forward</a:t>
            </a:r>
            <a:r>
              <a:rPr lang="en-US" altLang="zh-CN" sz="2800" dirty="0">
                <a:solidFill>
                  <a:srgbClr val="000000"/>
                </a:solidFill>
              </a:rPr>
              <a:t>&gt;</a:t>
            </a:r>
            <a:r>
              <a:rPr lang="zh-CN" altLang="en-US" sz="2800" dirty="0">
                <a:solidFill>
                  <a:srgbClr val="000000"/>
                </a:solidFill>
              </a:rPr>
              <a:t>动作可以包含一个或几</a:t>
            </a:r>
            <a:r>
              <a:rPr lang="zh-CN" altLang="en-US" sz="2800" dirty="0" smtClean="0">
                <a:solidFill>
                  <a:srgbClr val="000000"/>
                </a:solidFill>
              </a:rPr>
              <a:t>个</a:t>
            </a:r>
            <a:r>
              <a:rPr lang="en-US" altLang="zh-CN" sz="2800" dirty="0" smtClean="0">
                <a:solidFill>
                  <a:srgbClr val="000000"/>
                </a:solidFill>
              </a:rPr>
              <a:t>&lt;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jsp:param</a:t>
            </a:r>
            <a:r>
              <a:rPr lang="en-US" altLang="zh-CN" sz="2800" dirty="0">
                <a:solidFill>
                  <a:srgbClr val="000000"/>
                </a:solidFill>
              </a:rPr>
              <a:t>&gt;</a:t>
            </a:r>
            <a:r>
              <a:rPr lang="zh-CN" altLang="en-US" sz="2800" dirty="0">
                <a:solidFill>
                  <a:srgbClr val="000000"/>
                </a:solidFill>
              </a:rPr>
              <a:t>子动作，用于</a:t>
            </a:r>
            <a:r>
              <a:rPr lang="zh-CN" altLang="en-US" sz="2800" dirty="0" smtClean="0">
                <a:solidFill>
                  <a:srgbClr val="000000"/>
                </a:solidFill>
              </a:rPr>
              <a:t>向将要</a:t>
            </a:r>
            <a:r>
              <a:rPr lang="zh-CN" altLang="en-US" sz="2800" dirty="0">
                <a:solidFill>
                  <a:srgbClr val="000000"/>
                </a:solidFill>
              </a:rPr>
              <a:t>引导进入的页面传递参数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endParaRPr lang="en-US" altLang="zh-CN" sz="2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</a:rPr>
              <a:t>、跳转为服务器端跳转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</a:rPr>
              <a:t>、跳转流程：</a:t>
            </a:r>
            <a:r>
              <a:rPr lang="en-US" altLang="zh-CN" sz="2400" dirty="0" smtClean="0">
                <a:solidFill>
                  <a:srgbClr val="000000"/>
                </a:solidFill>
              </a:rPr>
              <a:t>JSP</a:t>
            </a:r>
            <a:r>
              <a:rPr lang="zh-CN" altLang="en-US" sz="2400" dirty="0" smtClean="0">
                <a:solidFill>
                  <a:srgbClr val="000000"/>
                </a:solidFill>
              </a:rPr>
              <a:t>首先执行</a:t>
            </a:r>
            <a:r>
              <a:rPr lang="en-US" altLang="zh-CN" sz="2400" dirty="0" smtClean="0">
                <a:solidFill>
                  <a:srgbClr val="000000"/>
                </a:solidFill>
              </a:rPr>
              <a:t>&lt;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jsp:forward</a:t>
            </a:r>
            <a:r>
              <a:rPr lang="en-US" altLang="zh-CN" sz="2400" dirty="0" smtClean="0">
                <a:solidFill>
                  <a:srgbClr val="000000"/>
                </a:solidFill>
              </a:rPr>
              <a:t>&gt;</a:t>
            </a:r>
            <a:r>
              <a:rPr lang="zh-CN" altLang="en-US" sz="2400" dirty="0" smtClean="0">
                <a:solidFill>
                  <a:srgbClr val="000000"/>
                </a:solidFill>
              </a:rPr>
              <a:t>动作元素之前的代码。只有执行到</a:t>
            </a:r>
            <a:r>
              <a:rPr lang="en-US" altLang="zh-CN" sz="2400" dirty="0" smtClean="0">
                <a:solidFill>
                  <a:srgbClr val="000000"/>
                </a:solidFill>
              </a:rPr>
              <a:t>&lt;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jsp:forward</a:t>
            </a:r>
            <a:r>
              <a:rPr lang="en-US" altLang="zh-CN" sz="2400" dirty="0" smtClean="0">
                <a:solidFill>
                  <a:srgbClr val="000000"/>
                </a:solidFill>
              </a:rPr>
              <a:t>&gt;</a:t>
            </a:r>
            <a:r>
              <a:rPr lang="zh-CN" altLang="en-US" sz="2400" dirty="0" smtClean="0">
                <a:solidFill>
                  <a:srgbClr val="000000"/>
                </a:solidFill>
              </a:rPr>
              <a:t>动作元素时才会进行跳转，跳转完成后，执行被跳转的</a:t>
            </a:r>
            <a:r>
              <a:rPr lang="en-US" altLang="zh-CN" sz="2400" dirty="0" smtClean="0">
                <a:solidFill>
                  <a:srgbClr val="000000"/>
                </a:solidFill>
              </a:rPr>
              <a:t>JSP</a:t>
            </a:r>
            <a:r>
              <a:rPr lang="zh-CN" altLang="en-US" sz="2400" dirty="0" smtClean="0">
                <a:solidFill>
                  <a:srgbClr val="000000"/>
                </a:solidFill>
              </a:rPr>
              <a:t>文件。</a:t>
            </a:r>
            <a:r>
              <a:rPr lang="en-US" altLang="zh-CN" sz="2400" dirty="0" smtClean="0">
                <a:solidFill>
                  <a:srgbClr val="000000"/>
                </a:solidFill>
              </a:rPr>
              <a:t>&lt;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jsp:forward</a:t>
            </a:r>
            <a:r>
              <a:rPr lang="en-US" altLang="zh-CN" sz="2400" dirty="0" smtClean="0">
                <a:solidFill>
                  <a:srgbClr val="000000"/>
                </a:solidFill>
              </a:rPr>
              <a:t>&gt;</a:t>
            </a:r>
            <a:r>
              <a:rPr lang="zh-CN" altLang="en-US" sz="2400" dirty="0" smtClean="0">
                <a:solidFill>
                  <a:srgbClr val="000000"/>
                </a:solidFill>
              </a:rPr>
              <a:t>后面的代码将不会执行。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	</a:t>
            </a:r>
          </a:p>
          <a:p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6314" y="1571612"/>
            <a:ext cx="256474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用户的地址栏不会发生任何变化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Login.jsp</a:t>
            </a:r>
          </a:p>
          <a:p>
            <a:r>
              <a:rPr lang="en-US" altLang="zh-CN" dirty="0" smtClean="0"/>
              <a:t>Check.jsp</a:t>
            </a:r>
          </a:p>
          <a:p>
            <a:r>
              <a:rPr lang="en-US" altLang="zh-CN" dirty="0" smtClean="0"/>
              <a:t>Success.jsp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登录验证页面实例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F398-36EA-4A62-8529-E53384541DD1}" type="datetime2">
              <a:rPr lang="zh-CN" altLang="en-US"/>
              <a:pPr/>
              <a:t>2016年5月26日Thursday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1E7-8E17-4E4A-9822-DADC59F3E4FF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142984"/>
            <a:ext cx="8572528" cy="459106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login.jsp </a:t>
            </a:r>
          </a:p>
          <a:p>
            <a:pPr>
              <a:buNone/>
            </a:pPr>
            <a:r>
              <a:rPr lang="en-US" altLang="zh-CN" sz="2400" dirty="0" smtClean="0"/>
              <a:t>&lt;form action="check.jsp" method="post" name="</a:t>
            </a:r>
            <a:r>
              <a:rPr lang="en-US" altLang="zh-CN" sz="2400" dirty="0" err="1" smtClean="0"/>
              <a:t>myform</a:t>
            </a:r>
            <a:r>
              <a:rPr lang="en-US" altLang="zh-CN" sz="2400" dirty="0" smtClean="0"/>
              <a:t>"&gt;</a:t>
            </a:r>
          </a:p>
          <a:p>
            <a:pPr>
              <a:buNone/>
            </a:pPr>
            <a:r>
              <a:rPr lang="zh-CN" altLang="en-US" sz="2400" dirty="0" smtClean="0"/>
              <a:t>姓名：</a:t>
            </a:r>
            <a:r>
              <a:rPr lang="en-US" altLang="zh-CN" sz="2400" dirty="0" smtClean="0"/>
              <a:t>&lt;input type=text name="name" value=""&gt;&lt;</a:t>
            </a:r>
            <a:r>
              <a:rPr lang="en-US" altLang="zh-CN" sz="2400" dirty="0" err="1" smtClean="0"/>
              <a:t>br</a:t>
            </a:r>
            <a:r>
              <a:rPr lang="en-US" altLang="zh-CN" sz="2400" dirty="0" smtClean="0"/>
              <a:t>&gt;</a:t>
            </a:r>
          </a:p>
          <a:p>
            <a:pPr>
              <a:buNone/>
            </a:pPr>
            <a:r>
              <a:rPr lang="zh-CN" altLang="en-US" sz="2400" dirty="0" smtClean="0"/>
              <a:t>密码：</a:t>
            </a:r>
            <a:r>
              <a:rPr lang="en-US" altLang="zh-CN" sz="2400" dirty="0" smtClean="0"/>
              <a:t>&lt;input type=password name="pass" value=""&gt;&lt;</a:t>
            </a:r>
            <a:r>
              <a:rPr lang="en-US" altLang="zh-CN" sz="2400" dirty="0" err="1" smtClean="0"/>
              <a:t>br</a:t>
            </a:r>
            <a:r>
              <a:rPr lang="en-US" altLang="zh-CN" sz="2400" dirty="0" smtClean="0"/>
              <a:t>&gt;</a:t>
            </a:r>
          </a:p>
          <a:p>
            <a:pPr>
              <a:buNone/>
            </a:pPr>
            <a:r>
              <a:rPr lang="en-US" altLang="zh-CN" sz="2400" dirty="0" smtClean="0"/>
              <a:t>&lt;input type="submit" value="</a:t>
            </a:r>
            <a:r>
              <a:rPr lang="zh-CN" altLang="en-US" sz="2400" dirty="0" smtClean="0"/>
              <a:t>登陆</a:t>
            </a:r>
            <a:r>
              <a:rPr lang="en-US" altLang="zh-CN" sz="2400" dirty="0" smtClean="0"/>
              <a:t>"&gt;</a:t>
            </a:r>
          </a:p>
          <a:p>
            <a:pPr>
              <a:buNone/>
            </a:pPr>
            <a:r>
              <a:rPr lang="en-US" altLang="zh-CN" sz="2400" dirty="0" smtClean="0"/>
              <a:t>&lt;/form&gt;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>
                <a:effectLst/>
              </a:rPr>
              <a:t>JSP</a:t>
            </a:r>
            <a:r>
              <a:rPr lang="zh-CN" altLang="en-US" dirty="0" smtClean="0">
                <a:effectLst/>
              </a:rPr>
              <a:t>开发环境</a:t>
            </a:r>
            <a:r>
              <a:rPr lang="en-US" altLang="zh-CN" dirty="0" smtClean="0">
                <a:effectLst/>
              </a:rPr>
              <a:t>---</a:t>
            </a:r>
            <a:r>
              <a:rPr lang="en-US" altLang="zh-CN" dirty="0" err="1" smtClean="0">
                <a:effectLst/>
              </a:rPr>
              <a:t>MyEclipse+tomcat</a:t>
            </a:r>
            <a:endParaRPr lang="en-US" altLang="zh-CN" dirty="0" smtClean="0">
              <a:effectLst/>
            </a:endParaRPr>
          </a:p>
        </p:txBody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 err="1" smtClean="0"/>
              <a:t>MyEclipse</a:t>
            </a:r>
            <a:r>
              <a:rPr lang="zh-CN" altLang="en-US" b="1" dirty="0" smtClean="0"/>
              <a:t>，是一个十分优秀的用于开发</a:t>
            </a:r>
            <a:r>
              <a:rPr lang="en-US" altLang="zh-CN" b="1" dirty="0" smtClean="0"/>
              <a:t>Java, J2EE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Eclipse</a:t>
            </a:r>
            <a:r>
              <a:rPr lang="zh-CN" altLang="en-US" b="1" dirty="0" smtClean="0">
                <a:hlinkClick r:id="rId3"/>
              </a:rPr>
              <a:t>插件</a:t>
            </a:r>
            <a:r>
              <a:rPr lang="zh-CN" altLang="en-US" b="1" dirty="0" smtClean="0"/>
              <a:t>集合，</a:t>
            </a:r>
            <a:r>
              <a:rPr lang="en-US" altLang="zh-CN" b="1" dirty="0" err="1" smtClean="0"/>
              <a:t>MyEclipse</a:t>
            </a:r>
            <a:r>
              <a:rPr lang="zh-CN" altLang="en-US" b="1" dirty="0" smtClean="0"/>
              <a:t>的功能非常强大，支持也十分广泛，尤其是对各种开源产品的支持十分不错。</a:t>
            </a:r>
          </a:p>
          <a:p>
            <a:pPr eaLnBrk="1" hangingPunct="1"/>
            <a:r>
              <a:rPr lang="zh-CN" altLang="en-US" b="1" dirty="0" smtClean="0"/>
              <a:t>一款功能强大的</a:t>
            </a:r>
            <a:r>
              <a:rPr lang="en-US" altLang="zh-CN" b="1" dirty="0" err="1" smtClean="0"/>
              <a:t>JavaEE</a:t>
            </a:r>
            <a:r>
              <a:rPr lang="zh-CN" altLang="en-US" b="1" dirty="0" smtClean="0"/>
              <a:t>集成开发环境，支持代码编写、配置、测试以及除错。</a:t>
            </a:r>
          </a:p>
          <a:p>
            <a:pPr eaLnBrk="1" hangingPunct="1"/>
            <a:r>
              <a:rPr lang="en-US" altLang="zh-CN" b="1" dirty="0" smtClean="0"/>
              <a:t>MyEclipse6.0</a:t>
            </a:r>
            <a:r>
              <a:rPr lang="zh-CN" altLang="en-US" b="1" dirty="0" smtClean="0"/>
              <a:t>以前版本需先安装</a:t>
            </a:r>
            <a:r>
              <a:rPr lang="en-US" altLang="zh-CN" b="1" dirty="0" smtClean="0"/>
              <a:t>Eclipse</a:t>
            </a:r>
            <a:r>
              <a:rPr lang="zh-CN" altLang="en-US" b="1" dirty="0" smtClean="0"/>
              <a:t>。</a:t>
            </a:r>
            <a:r>
              <a:rPr lang="en-US" altLang="zh-CN" b="1" dirty="0" smtClean="0"/>
              <a:t>MyEclipse6.0</a:t>
            </a:r>
            <a:r>
              <a:rPr lang="zh-CN" altLang="en-US" b="1" dirty="0" smtClean="0"/>
              <a:t>以后版本安装时不需安装</a:t>
            </a:r>
            <a:r>
              <a:rPr lang="en-US" altLang="zh-CN" b="1" dirty="0" smtClean="0"/>
              <a:t>Eclipse</a:t>
            </a:r>
            <a:r>
              <a:rPr lang="zh-CN" altLang="en-US" b="1" dirty="0" smtClean="0"/>
              <a:t>。</a:t>
            </a:r>
          </a:p>
          <a:p>
            <a:pPr eaLnBrk="1" hangingPunct="1"/>
            <a:r>
              <a:rPr lang="zh-CN" altLang="en-US" b="1" dirty="0" smtClean="0"/>
              <a:t>目前版本已发布到</a:t>
            </a:r>
            <a:r>
              <a:rPr lang="en-US" altLang="zh-CN" b="1" dirty="0" err="1" smtClean="0"/>
              <a:t>MyEclipse</a:t>
            </a:r>
            <a:r>
              <a:rPr lang="en-US" altLang="zh-CN" b="1" dirty="0" smtClean="0"/>
              <a:t> 2016</a:t>
            </a:r>
            <a:r>
              <a:rPr lang="zh-CN" altLang="en-US" b="1" dirty="0" smtClean="0"/>
              <a:t>版本，本课程使用</a:t>
            </a:r>
            <a:r>
              <a:rPr lang="en-US" altLang="zh-CN" b="1" dirty="0" err="1" smtClean="0"/>
              <a:t>MyEclipse</a:t>
            </a:r>
            <a:r>
              <a:rPr lang="en-US" altLang="zh-CN" b="1" dirty="0" smtClean="0"/>
              <a:t> 2014</a:t>
            </a:r>
            <a:r>
              <a:rPr lang="zh-CN" alt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E3B0-AB31-44CF-88DB-229F42F8A9F4}" type="datetime2">
              <a:rPr lang="zh-CN" altLang="en-US"/>
              <a:pPr/>
              <a:t>2016年5月26日Thursday</a:t>
            </a:fld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6386-A4AF-4A5C-8672-78658955B16B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24" y="500042"/>
            <a:ext cx="7715304" cy="55721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zh-CN" sz="2000" b="0" dirty="0" smtClean="0">
                <a:solidFill>
                  <a:srgbClr val="FF0000"/>
                </a:solidFill>
              </a:rPr>
              <a:t>check .</a:t>
            </a:r>
            <a:r>
              <a:rPr lang="en-US" altLang="zh-CN" sz="2000" b="0" dirty="0">
                <a:solidFill>
                  <a:srgbClr val="FF0000"/>
                </a:solidFill>
              </a:rPr>
              <a:t>jsp//</a:t>
            </a:r>
            <a:r>
              <a:rPr lang="zh-CN" altLang="en-US" sz="2000" b="0" dirty="0">
                <a:solidFill>
                  <a:srgbClr val="FF0000"/>
                </a:solidFill>
              </a:rPr>
              <a:t>登录验证页面</a:t>
            </a:r>
          </a:p>
          <a:p>
            <a:pPr>
              <a:buNone/>
            </a:pPr>
            <a:r>
              <a:rPr lang="en-US" altLang="zh-CN" sz="2000" dirty="0" smtClean="0"/>
              <a:t>&lt;% String name=</a:t>
            </a:r>
            <a:r>
              <a:rPr lang="en-US" altLang="zh-CN" sz="2000" dirty="0" err="1" smtClean="0"/>
              <a:t>request.getParameter</a:t>
            </a:r>
            <a:r>
              <a:rPr lang="en-US" altLang="zh-CN" sz="2000" dirty="0" smtClean="0"/>
              <a:t>("name") ;</a:t>
            </a:r>
          </a:p>
          <a:p>
            <a:pPr>
              <a:buNone/>
            </a:pPr>
            <a:r>
              <a:rPr lang="en-US" altLang="zh-CN" sz="2000" dirty="0" smtClean="0"/>
              <a:t>  String pass=</a:t>
            </a:r>
            <a:r>
              <a:rPr lang="en-US" altLang="zh-CN" sz="2000" dirty="0" err="1" smtClean="0"/>
              <a:t>request.getParameter</a:t>
            </a:r>
            <a:r>
              <a:rPr lang="en-US" altLang="zh-CN" sz="2000" dirty="0" smtClean="0"/>
              <a:t>("pass");</a:t>
            </a:r>
          </a:p>
          <a:p>
            <a:pPr>
              <a:buNone/>
            </a:pPr>
            <a:r>
              <a:rPr lang="en-US" altLang="zh-CN" sz="2000" dirty="0" smtClean="0"/>
              <a:t>  </a:t>
            </a:r>
            <a:r>
              <a:rPr lang="en-US" altLang="zh-CN" sz="2000" b="1" dirty="0" smtClean="0"/>
              <a:t>if(</a:t>
            </a:r>
            <a:r>
              <a:rPr lang="en-US" altLang="zh-CN" sz="2000" b="1" dirty="0" err="1" smtClean="0"/>
              <a:t>name.equals</a:t>
            </a:r>
            <a:r>
              <a:rPr lang="en-US" altLang="zh-CN" sz="2000" b="1" dirty="0" smtClean="0"/>
              <a:t>(“hero"))</a:t>
            </a:r>
          </a:p>
          <a:p>
            <a:pPr>
              <a:buNone/>
            </a:pPr>
            <a:r>
              <a:rPr lang="zh-CN" altLang="en-US" sz="2000" dirty="0" smtClean="0"/>
              <a:t>      </a:t>
            </a:r>
            <a:r>
              <a:rPr lang="en-US" altLang="zh-CN" sz="2000" dirty="0" smtClean="0"/>
              <a:t>{</a:t>
            </a:r>
          </a:p>
          <a:p>
            <a:pPr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%&gt;</a:t>
            </a:r>
          </a:p>
          <a:p>
            <a:pPr>
              <a:buNone/>
            </a:pPr>
            <a:r>
              <a:rPr lang="en-US" altLang="zh-CN" sz="2000" dirty="0" smtClean="0"/>
              <a:t>  &lt;</a:t>
            </a:r>
            <a:r>
              <a:rPr lang="en-US" altLang="zh-CN" sz="2000" dirty="0" err="1" smtClean="0"/>
              <a:t>jsp:forward</a:t>
            </a:r>
            <a:r>
              <a:rPr lang="en-US" altLang="zh-CN" sz="2000" dirty="0" smtClean="0"/>
              <a:t> page=</a:t>
            </a:r>
            <a:r>
              <a:rPr lang="en-US" altLang="zh-CN" sz="2000" i="1" dirty="0" smtClean="0"/>
              <a:t>"success.jsp"&gt;</a:t>
            </a:r>
          </a:p>
          <a:p>
            <a:pPr>
              <a:buNone/>
            </a:pPr>
            <a:r>
              <a:rPr lang="en-US" altLang="zh-CN" sz="2000" dirty="0" smtClean="0"/>
              <a:t>  &lt;</a:t>
            </a:r>
            <a:r>
              <a:rPr lang="en-US" altLang="zh-CN" sz="2000" dirty="0" err="1" smtClean="0"/>
              <a:t>jsp:param</a:t>
            </a:r>
            <a:r>
              <a:rPr lang="en-US" altLang="zh-CN" sz="2000" dirty="0" smtClean="0"/>
              <a:t> value="&lt;%= name %&gt;" name=</a:t>
            </a:r>
            <a:r>
              <a:rPr lang="en-US" altLang="zh-CN" sz="2000" i="1" dirty="0" smtClean="0"/>
              <a:t>"name"/&gt;</a:t>
            </a:r>
          </a:p>
          <a:p>
            <a:pPr>
              <a:buNone/>
            </a:pPr>
            <a:r>
              <a:rPr lang="en-US" altLang="zh-CN" sz="2000" dirty="0" smtClean="0"/>
              <a:t>  &lt;/</a:t>
            </a:r>
            <a:r>
              <a:rPr lang="en-US" altLang="zh-CN" sz="2000" dirty="0" err="1" smtClean="0"/>
              <a:t>jsp:forward</a:t>
            </a:r>
            <a:r>
              <a:rPr lang="en-US" altLang="zh-CN" sz="2000" dirty="0" smtClean="0"/>
              <a:t>&gt;</a:t>
            </a:r>
          </a:p>
          <a:p>
            <a:pPr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&lt;%}</a:t>
            </a:r>
          </a:p>
          <a:p>
            <a:pPr>
              <a:buNone/>
            </a:pPr>
            <a:r>
              <a:rPr lang="en-US" altLang="zh-CN" sz="2000" dirty="0" smtClean="0"/>
              <a:t>  </a:t>
            </a:r>
            <a:r>
              <a:rPr lang="en-US" altLang="zh-CN" sz="2000" b="1" dirty="0" smtClean="0"/>
              <a:t>else {</a:t>
            </a:r>
          </a:p>
          <a:p>
            <a:pPr>
              <a:buNone/>
            </a:pPr>
            <a:r>
              <a:rPr lang="zh-CN" altLang="en-US" sz="2000" dirty="0" smtClean="0"/>
              <a:t>   </a:t>
            </a:r>
            <a:r>
              <a:rPr lang="en-US" altLang="zh-CN" sz="2000" dirty="0" smtClean="0"/>
              <a:t>%&gt;</a:t>
            </a:r>
          </a:p>
          <a:p>
            <a:pPr>
              <a:buNone/>
            </a:pPr>
            <a:r>
              <a:rPr lang="en-US" altLang="zh-CN" sz="2000" dirty="0" smtClean="0"/>
              <a:t>  &lt;</a:t>
            </a:r>
            <a:r>
              <a:rPr lang="en-US" altLang="zh-CN" sz="2000" dirty="0" err="1" smtClean="0"/>
              <a:t>jsp:forward</a:t>
            </a:r>
            <a:r>
              <a:rPr lang="en-US" altLang="zh-CN" sz="2000" dirty="0" smtClean="0"/>
              <a:t> page=</a:t>
            </a:r>
            <a:r>
              <a:rPr lang="en-US" altLang="zh-CN" sz="2000" i="1" dirty="0" smtClean="0"/>
              <a:t>"login.jsp"&gt;</a:t>
            </a:r>
          </a:p>
          <a:p>
            <a:pPr>
              <a:buNone/>
            </a:pPr>
            <a:r>
              <a:rPr lang="en-US" altLang="zh-CN" sz="2000" dirty="0" smtClean="0"/>
              <a:t>  &lt;</a:t>
            </a:r>
            <a:r>
              <a:rPr lang="en-US" altLang="zh-CN" sz="2000" dirty="0" err="1" smtClean="0"/>
              <a:t>jsp:param</a:t>
            </a:r>
            <a:r>
              <a:rPr lang="en-US" altLang="zh-CN" sz="2000" dirty="0" smtClean="0"/>
              <a:t> value="&lt;%= name %&gt;" name=</a:t>
            </a:r>
            <a:r>
              <a:rPr lang="en-US" altLang="zh-CN" sz="2000" i="1" dirty="0" smtClean="0"/>
              <a:t>"name"/&gt;</a:t>
            </a:r>
          </a:p>
          <a:p>
            <a:pPr>
              <a:buNone/>
            </a:pPr>
            <a:r>
              <a:rPr lang="en-US" altLang="zh-CN" sz="2000" dirty="0" smtClean="0"/>
              <a:t>  &lt;/</a:t>
            </a:r>
            <a:r>
              <a:rPr lang="en-US" altLang="zh-CN" sz="2000" dirty="0" err="1" smtClean="0"/>
              <a:t>jsp:forward</a:t>
            </a:r>
            <a:r>
              <a:rPr lang="en-US" altLang="zh-CN" sz="2000" dirty="0" smtClean="0"/>
              <a:t>&gt;</a:t>
            </a:r>
          </a:p>
          <a:p>
            <a:pPr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&lt;%} %&gt;</a:t>
            </a:r>
            <a:endParaRPr lang="en-US" altLang="zh-CN" sz="20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820B-DAF6-4892-810D-25164295359C}" type="datetime2">
              <a:rPr lang="zh-CN" altLang="en-US"/>
              <a:pPr/>
              <a:t>2016年5月26日Thursday</a:t>
            </a:fld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BE01-C076-4A8F-9999-B845C9AA8CC8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2910" y="1500174"/>
            <a:ext cx="7985151" cy="288131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None/>
            </a:pPr>
            <a:r>
              <a:rPr lang="en-US" altLang="zh-CN" sz="2400" b="0" dirty="0">
                <a:solidFill>
                  <a:srgbClr val="FF0000"/>
                </a:solidFill>
              </a:rPr>
              <a:t>success.jsp//</a:t>
            </a:r>
            <a:r>
              <a:rPr lang="zh-CN" altLang="en-US" sz="2400" b="0" dirty="0">
                <a:solidFill>
                  <a:srgbClr val="FF0000"/>
                </a:solidFill>
              </a:rPr>
              <a:t>登录成功页面</a:t>
            </a:r>
          </a:p>
          <a:p>
            <a:pPr>
              <a:buNone/>
            </a:pPr>
            <a:r>
              <a:rPr lang="en-US" altLang="zh-CN" sz="2400" dirty="0" smtClean="0"/>
              <a:t>&lt;% String name=</a:t>
            </a:r>
            <a:r>
              <a:rPr lang="en-US" altLang="zh-CN" sz="2400" dirty="0" err="1" smtClean="0"/>
              <a:t>request.getParameter</a:t>
            </a:r>
            <a:r>
              <a:rPr lang="en-US" altLang="zh-CN" sz="2400" dirty="0" smtClean="0"/>
              <a:t>("name") ;</a:t>
            </a:r>
          </a:p>
          <a:p>
            <a:pPr>
              <a:buNone/>
            </a:pPr>
            <a:r>
              <a:rPr lang="en-US" altLang="zh-CN" sz="2400" dirty="0" smtClean="0"/>
              <a:t>  String pass=</a:t>
            </a:r>
            <a:r>
              <a:rPr lang="en-US" altLang="zh-CN" sz="2400" dirty="0" err="1" smtClean="0"/>
              <a:t>request.getParameter</a:t>
            </a:r>
            <a:r>
              <a:rPr lang="en-US" altLang="zh-CN" sz="2400" dirty="0" smtClean="0"/>
              <a:t>("pass");</a:t>
            </a:r>
          </a:p>
          <a:p>
            <a:pPr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%&gt;</a:t>
            </a:r>
          </a:p>
          <a:p>
            <a:pPr>
              <a:buNone/>
            </a:pPr>
            <a:r>
              <a:rPr lang="zh-CN" altLang="en-US" sz="2400" dirty="0" smtClean="0"/>
              <a:t>    欢迎你  </a:t>
            </a:r>
            <a:r>
              <a:rPr lang="en-US" altLang="zh-CN" sz="2400" dirty="0" smtClean="0"/>
              <a:t>&lt;%=name %&gt;</a:t>
            </a:r>
            <a:endParaRPr lang="en-US" altLang="zh-CN" sz="24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FAA-777A-406E-A545-E4ADADDCED05}" type="datetime2">
              <a:rPr lang="zh-CN" altLang="en-US"/>
              <a:pPr/>
              <a:t>2016年5月26日Thursday</a:t>
            </a:fld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6ECB-7682-45E5-A913-5BC97D0C2659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0299"/>
            <a:ext cx="5285838" cy="561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F2F-94FB-4644-BDAE-93B32896F721}" type="datetime2">
              <a:rPr lang="zh-CN" altLang="en-US"/>
              <a:pPr/>
              <a:t>2016年5月26日Thursday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F0E6-4C11-4D2D-B13E-EC876D45D7AF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60350"/>
            <a:ext cx="8540750" cy="720725"/>
          </a:xfrm>
        </p:spPr>
        <p:txBody>
          <a:bodyPr/>
          <a:lstStyle/>
          <a:p>
            <a:r>
              <a:rPr lang="en-US" altLang="zh-CN" sz="3600" dirty="0" smtClean="0"/>
              <a:t>5.5.4  </a:t>
            </a:r>
            <a:r>
              <a:rPr lang="en-US" altLang="zh-CN" sz="3600" dirty="0"/>
              <a:t>&lt;</a:t>
            </a:r>
            <a:r>
              <a:rPr lang="en-US" altLang="zh-CN" sz="3600" dirty="0" err="1"/>
              <a:t>jsp:useBean</a:t>
            </a:r>
            <a:r>
              <a:rPr lang="en-US" altLang="zh-CN" sz="3600" dirty="0"/>
              <a:t>&gt; </a:t>
            </a:r>
            <a:r>
              <a:rPr lang="zh-CN" altLang="en-US" sz="3600" dirty="0"/>
              <a:t>动作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052513"/>
            <a:ext cx="8540750" cy="50466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&lt;jsp:useBean&gt;</a:t>
            </a:r>
            <a:r>
              <a:rPr lang="zh-CN" altLang="en-US">
                <a:solidFill>
                  <a:srgbClr val="000000"/>
                </a:solidFill>
              </a:rPr>
              <a:t>动作用来装载一个将在</a:t>
            </a:r>
            <a:r>
              <a:rPr lang="en-US" altLang="zh-CN">
                <a:solidFill>
                  <a:srgbClr val="000000"/>
                </a:solidFill>
              </a:rPr>
              <a:t>JSP</a:t>
            </a:r>
            <a:r>
              <a:rPr lang="zh-CN" altLang="en-US">
                <a:solidFill>
                  <a:srgbClr val="000000"/>
                </a:solidFill>
              </a:rPr>
              <a:t>页面中使用的</a:t>
            </a:r>
            <a:r>
              <a:rPr lang="en-US" altLang="zh-CN">
                <a:solidFill>
                  <a:srgbClr val="000000"/>
                </a:solidFill>
              </a:rPr>
              <a:t>JavaBean</a:t>
            </a:r>
            <a:r>
              <a:rPr lang="zh-CN" altLang="en-US">
                <a:solidFill>
                  <a:srgbClr val="000000"/>
                </a:solidFill>
              </a:rPr>
              <a:t>。这个功能非常有用，能够实现</a:t>
            </a:r>
            <a:r>
              <a:rPr lang="en-US" altLang="zh-CN">
                <a:solidFill>
                  <a:srgbClr val="000000"/>
                </a:solidFill>
              </a:rPr>
              <a:t>Java</a:t>
            </a:r>
            <a:r>
              <a:rPr lang="zh-CN" altLang="en-US">
                <a:solidFill>
                  <a:srgbClr val="000000"/>
                </a:solidFill>
              </a:rPr>
              <a:t>组件重用。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rgbClr val="0000CC"/>
                </a:solidFill>
              </a:rPr>
              <a:t>&lt;jsp:useBean&gt;</a:t>
            </a:r>
            <a:r>
              <a:rPr lang="zh-CN" altLang="en-US">
                <a:solidFill>
                  <a:srgbClr val="0000CC"/>
                </a:solidFill>
              </a:rPr>
              <a:t>语法格式如下：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&lt;jsp:useBean id="beanInstanceName"  scope="page | request | session | application"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class="package.class"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type="package.class"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beanName="package.class"/&gt;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4186-39CD-4396-B40B-445B30EAECAE}" type="datetime2">
              <a:rPr lang="zh-CN" altLang="en-US"/>
              <a:pPr/>
              <a:t>2016年5月26日Thursday</a:t>
            </a:fld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2FF5-DE99-4598-9863-B5B2E3143DB0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1625" y="620713"/>
            <a:ext cx="8540750" cy="54784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	id</a:t>
            </a:r>
            <a:r>
              <a:rPr lang="zh-CN" altLang="en-US">
                <a:solidFill>
                  <a:srgbClr val="FF0000"/>
                </a:solidFill>
              </a:rPr>
              <a:t>属性：引用该</a:t>
            </a:r>
            <a:r>
              <a:rPr lang="en-US" altLang="zh-CN">
                <a:solidFill>
                  <a:srgbClr val="FF0000"/>
                </a:solidFill>
              </a:rPr>
              <a:t>Bean</a:t>
            </a:r>
            <a:r>
              <a:rPr lang="zh-CN" altLang="en-US">
                <a:solidFill>
                  <a:srgbClr val="FF0000"/>
                </a:solidFill>
              </a:rPr>
              <a:t>的变量。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【</a:t>
            </a:r>
            <a:r>
              <a:rPr lang="zh-CN" altLang="en-US">
                <a:solidFill>
                  <a:srgbClr val="000000"/>
                </a:solidFill>
              </a:rPr>
              <a:t>功能说明</a:t>
            </a:r>
            <a:r>
              <a:rPr lang="en-US" altLang="zh-CN">
                <a:solidFill>
                  <a:srgbClr val="000000"/>
                </a:solidFill>
              </a:rPr>
              <a:t>】id</a:t>
            </a:r>
            <a:r>
              <a:rPr lang="zh-CN" altLang="en-US">
                <a:solidFill>
                  <a:srgbClr val="000000"/>
                </a:solidFill>
              </a:rPr>
              <a:t>属性指定该</a:t>
            </a:r>
            <a:r>
              <a:rPr lang="en-US" altLang="zh-CN">
                <a:solidFill>
                  <a:srgbClr val="000000"/>
                </a:solidFill>
              </a:rPr>
              <a:t>JavaBean</a:t>
            </a:r>
            <a:r>
              <a:rPr lang="zh-CN" altLang="en-US">
                <a:solidFill>
                  <a:srgbClr val="000000"/>
                </a:solidFill>
              </a:rPr>
              <a:t>的实例名称，不可接受动态值。如果能够找到</a:t>
            </a:r>
            <a:r>
              <a:rPr lang="en-US" altLang="zh-CN">
                <a:solidFill>
                  <a:srgbClr val="000000"/>
                </a:solidFill>
              </a:rPr>
              <a:t>id</a:t>
            </a:r>
            <a:r>
              <a:rPr lang="zh-CN" altLang="en-US">
                <a:solidFill>
                  <a:srgbClr val="000000"/>
                </a:solidFill>
              </a:rPr>
              <a:t>和</a:t>
            </a:r>
            <a:r>
              <a:rPr lang="en-US" altLang="zh-CN">
                <a:solidFill>
                  <a:srgbClr val="000000"/>
                </a:solidFill>
              </a:rPr>
              <a:t>scope</a:t>
            </a:r>
            <a:r>
              <a:rPr lang="zh-CN" altLang="en-US">
                <a:solidFill>
                  <a:srgbClr val="000000"/>
                </a:solidFill>
              </a:rPr>
              <a:t>相同的</a:t>
            </a:r>
            <a:r>
              <a:rPr lang="en-US" altLang="zh-CN">
                <a:solidFill>
                  <a:srgbClr val="000000"/>
                </a:solidFill>
              </a:rPr>
              <a:t>Bean</a:t>
            </a:r>
            <a:r>
              <a:rPr lang="zh-CN" altLang="en-US">
                <a:solidFill>
                  <a:srgbClr val="000000"/>
                </a:solidFill>
              </a:rPr>
              <a:t>实例，</a:t>
            </a:r>
            <a:r>
              <a:rPr lang="en-US" altLang="zh-CN">
                <a:solidFill>
                  <a:srgbClr val="000000"/>
                </a:solidFill>
              </a:rPr>
              <a:t>&lt;jsp:useBean&gt;</a:t>
            </a:r>
            <a:r>
              <a:rPr lang="zh-CN" altLang="en-US">
                <a:solidFill>
                  <a:srgbClr val="000000"/>
                </a:solidFill>
              </a:rPr>
              <a:t>动作将使用已有的</a:t>
            </a:r>
            <a:r>
              <a:rPr lang="en-US" altLang="zh-CN">
                <a:solidFill>
                  <a:srgbClr val="000000"/>
                </a:solidFill>
              </a:rPr>
              <a:t>Bean</a:t>
            </a:r>
            <a:r>
              <a:rPr lang="zh-CN" altLang="en-US">
                <a:solidFill>
                  <a:srgbClr val="000000"/>
                </a:solidFill>
              </a:rPr>
              <a:t>实例而不是创建新的实例。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DB27-11BF-4B43-A932-731CAC157DCA}" type="datetime2">
              <a:rPr lang="zh-CN" altLang="en-US"/>
              <a:pPr/>
              <a:t>2016年5月26日Thursday</a:t>
            </a:fld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56BF-009F-46F0-92F2-90857AD9B69D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260350"/>
            <a:ext cx="8662987" cy="6121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scope</a:t>
            </a:r>
            <a:r>
              <a:rPr lang="zh-CN" altLang="en-US" sz="2400">
                <a:solidFill>
                  <a:srgbClr val="000000"/>
                </a:solidFill>
              </a:rPr>
              <a:t>属性：指定</a:t>
            </a:r>
            <a:r>
              <a:rPr lang="en-US" altLang="zh-CN" sz="2400">
                <a:solidFill>
                  <a:srgbClr val="000000"/>
                </a:solidFill>
              </a:rPr>
              <a:t>Bean</a:t>
            </a:r>
            <a:r>
              <a:rPr lang="zh-CN" altLang="en-US" sz="2400">
                <a:solidFill>
                  <a:srgbClr val="000000"/>
                </a:solidFill>
              </a:rPr>
              <a:t>的作用域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【</a:t>
            </a:r>
            <a:r>
              <a:rPr lang="zh-CN" altLang="en-US" sz="2400">
                <a:solidFill>
                  <a:srgbClr val="000000"/>
                </a:solidFill>
              </a:rPr>
              <a:t>功能说明</a:t>
            </a:r>
            <a:r>
              <a:rPr lang="en-US" altLang="zh-CN" sz="2400">
                <a:solidFill>
                  <a:srgbClr val="000000"/>
                </a:solidFill>
              </a:rPr>
              <a:t>】scope </a:t>
            </a:r>
            <a:r>
              <a:rPr lang="zh-CN" altLang="en-US" sz="2400">
                <a:solidFill>
                  <a:srgbClr val="000000"/>
                </a:solidFill>
              </a:rPr>
              <a:t>指定</a:t>
            </a:r>
            <a:r>
              <a:rPr lang="en-US" altLang="zh-CN" sz="2400">
                <a:solidFill>
                  <a:srgbClr val="000000"/>
                </a:solidFill>
              </a:rPr>
              <a:t>Bean</a:t>
            </a:r>
            <a:r>
              <a:rPr lang="zh-CN" altLang="en-US" sz="2400">
                <a:solidFill>
                  <a:srgbClr val="000000"/>
                </a:solidFill>
              </a:rPr>
              <a:t>作用域范围，不可以接受动态值，可选作用域有：</a:t>
            </a:r>
            <a:r>
              <a:rPr lang="en-US" altLang="zh-CN" sz="2400">
                <a:solidFill>
                  <a:srgbClr val="000000"/>
                </a:solidFill>
              </a:rPr>
              <a:t>page</a:t>
            </a:r>
            <a:r>
              <a:rPr lang="zh-CN" altLang="en-US" sz="2400">
                <a:solidFill>
                  <a:srgbClr val="000000"/>
                </a:solidFill>
              </a:rPr>
              <a:t>，</a:t>
            </a:r>
            <a:r>
              <a:rPr lang="en-US" altLang="zh-CN" sz="2400">
                <a:solidFill>
                  <a:srgbClr val="000000"/>
                </a:solidFill>
              </a:rPr>
              <a:t>request</a:t>
            </a:r>
            <a:r>
              <a:rPr lang="zh-CN" altLang="en-US" sz="2400">
                <a:solidFill>
                  <a:srgbClr val="000000"/>
                </a:solidFill>
              </a:rPr>
              <a:t>，</a:t>
            </a:r>
            <a:r>
              <a:rPr lang="en-US" altLang="zh-CN" sz="2400">
                <a:solidFill>
                  <a:srgbClr val="000000"/>
                </a:solidFill>
              </a:rPr>
              <a:t>session</a:t>
            </a:r>
            <a:r>
              <a:rPr lang="zh-CN" altLang="en-US" sz="2400">
                <a:solidFill>
                  <a:srgbClr val="000000"/>
                </a:solidFill>
              </a:rPr>
              <a:t>和</a:t>
            </a:r>
            <a:r>
              <a:rPr lang="en-US" altLang="zh-CN" sz="2400">
                <a:solidFill>
                  <a:srgbClr val="000000"/>
                </a:solidFill>
              </a:rPr>
              <a:t>application</a:t>
            </a:r>
            <a:r>
              <a:rPr lang="zh-CN" altLang="en-US" sz="2400">
                <a:solidFill>
                  <a:srgbClr val="000000"/>
                </a:solidFill>
              </a:rPr>
              <a:t>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默认值是</a:t>
            </a:r>
            <a:r>
              <a:rPr lang="en-US" altLang="zh-CN" sz="2400">
                <a:solidFill>
                  <a:srgbClr val="000000"/>
                </a:solidFill>
              </a:rPr>
              <a:t>page</a:t>
            </a:r>
            <a:r>
              <a:rPr lang="zh-CN" altLang="en-US" sz="2400">
                <a:solidFill>
                  <a:srgbClr val="000000"/>
                </a:solidFill>
              </a:rPr>
              <a:t>，表示该</a:t>
            </a:r>
            <a:r>
              <a:rPr lang="en-US" altLang="zh-CN" sz="2400">
                <a:solidFill>
                  <a:srgbClr val="000000"/>
                </a:solidFill>
              </a:rPr>
              <a:t>Bean</a:t>
            </a:r>
            <a:r>
              <a:rPr lang="zh-CN" altLang="en-US" sz="2400">
                <a:solidFill>
                  <a:srgbClr val="000000"/>
                </a:solidFill>
              </a:rPr>
              <a:t>只在当前页面内可用（保存在当前页面的</a:t>
            </a:r>
            <a:r>
              <a:rPr lang="en-US" altLang="zh-CN" sz="2400">
                <a:solidFill>
                  <a:srgbClr val="000000"/>
                </a:solidFill>
              </a:rPr>
              <a:t>PageContext</a:t>
            </a:r>
            <a:r>
              <a:rPr lang="zh-CN" altLang="en-US" sz="2400">
                <a:solidFill>
                  <a:srgbClr val="000000"/>
                </a:solidFill>
              </a:rPr>
              <a:t>内）。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request</a:t>
            </a:r>
            <a:r>
              <a:rPr lang="zh-CN" altLang="en-US" sz="2400">
                <a:solidFill>
                  <a:srgbClr val="000000"/>
                </a:solidFill>
              </a:rPr>
              <a:t>表示该</a:t>
            </a:r>
            <a:r>
              <a:rPr lang="en-US" altLang="zh-CN" sz="2400">
                <a:solidFill>
                  <a:srgbClr val="000000"/>
                </a:solidFill>
              </a:rPr>
              <a:t>Bean</a:t>
            </a:r>
            <a:r>
              <a:rPr lang="zh-CN" altLang="en-US" sz="2400">
                <a:solidFill>
                  <a:srgbClr val="000000"/>
                </a:solidFill>
              </a:rPr>
              <a:t>在当前的客户请求内有效（保存在</a:t>
            </a:r>
            <a:r>
              <a:rPr lang="en-US" altLang="zh-CN" sz="2400">
                <a:solidFill>
                  <a:srgbClr val="000000"/>
                </a:solidFill>
              </a:rPr>
              <a:t>ServletRequest</a:t>
            </a:r>
            <a:r>
              <a:rPr lang="zh-CN" altLang="en-US" sz="2400">
                <a:solidFill>
                  <a:srgbClr val="000000"/>
                </a:solidFill>
              </a:rPr>
              <a:t>对象内）。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session</a:t>
            </a:r>
            <a:r>
              <a:rPr lang="zh-CN" altLang="en-US" sz="2400">
                <a:solidFill>
                  <a:srgbClr val="000000"/>
                </a:solidFill>
              </a:rPr>
              <a:t>表示该</a:t>
            </a:r>
            <a:r>
              <a:rPr lang="en-US" altLang="zh-CN" sz="2400">
                <a:solidFill>
                  <a:srgbClr val="000000"/>
                </a:solidFill>
              </a:rPr>
              <a:t>Bean</a:t>
            </a:r>
            <a:r>
              <a:rPr lang="zh-CN" altLang="en-US" sz="2400">
                <a:solidFill>
                  <a:srgbClr val="000000"/>
                </a:solidFill>
              </a:rPr>
              <a:t>对当前</a:t>
            </a:r>
            <a:r>
              <a:rPr lang="en-US" altLang="zh-CN" sz="2400">
                <a:solidFill>
                  <a:srgbClr val="000000"/>
                </a:solidFill>
              </a:rPr>
              <a:t>HttpSession</a:t>
            </a:r>
            <a:r>
              <a:rPr lang="zh-CN" altLang="en-US" sz="2400">
                <a:solidFill>
                  <a:srgbClr val="000000"/>
                </a:solidFill>
              </a:rPr>
              <a:t>内的所有页面都有效，即会话作用域。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application</a:t>
            </a:r>
            <a:r>
              <a:rPr lang="zh-CN" altLang="en-US" sz="2400">
                <a:solidFill>
                  <a:srgbClr val="000000"/>
                </a:solidFill>
              </a:rPr>
              <a:t>表示该</a:t>
            </a:r>
            <a:r>
              <a:rPr lang="en-US" altLang="zh-CN" sz="2400">
                <a:solidFill>
                  <a:srgbClr val="000000"/>
                </a:solidFill>
              </a:rPr>
              <a:t>Bean</a:t>
            </a:r>
            <a:r>
              <a:rPr lang="zh-CN" altLang="en-US" sz="2400">
                <a:solidFill>
                  <a:srgbClr val="000000"/>
                </a:solidFill>
              </a:rPr>
              <a:t>在任何使用相同的</a:t>
            </a:r>
            <a:r>
              <a:rPr lang="en-US" altLang="zh-CN" sz="2400">
                <a:solidFill>
                  <a:srgbClr val="000000"/>
                </a:solidFill>
              </a:rPr>
              <a:t>application</a:t>
            </a:r>
            <a:r>
              <a:rPr lang="zh-CN" altLang="en-US" sz="2400">
                <a:solidFill>
                  <a:srgbClr val="000000"/>
                </a:solidFill>
              </a:rPr>
              <a:t>的</a:t>
            </a:r>
            <a:r>
              <a:rPr lang="en-US" altLang="zh-CN" sz="2400">
                <a:solidFill>
                  <a:srgbClr val="000000"/>
                </a:solidFill>
              </a:rPr>
              <a:t>JSP</a:t>
            </a:r>
            <a:r>
              <a:rPr lang="zh-CN" altLang="en-US" sz="2400">
                <a:solidFill>
                  <a:srgbClr val="000000"/>
                </a:solidFill>
              </a:rPr>
              <a:t>页面中使用都</a:t>
            </a:r>
            <a:r>
              <a:rPr lang="en-US" altLang="zh-CN" sz="2400">
                <a:solidFill>
                  <a:srgbClr val="000000"/>
                </a:solidFill>
              </a:rPr>
              <a:t>Bean</a:t>
            </a:r>
            <a:r>
              <a:rPr lang="zh-CN" altLang="en-US" sz="2400">
                <a:solidFill>
                  <a:srgbClr val="000000"/>
                </a:solidFill>
              </a:rPr>
              <a:t>，即应用作用域。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scope</a:t>
            </a:r>
            <a:r>
              <a:rPr lang="zh-CN" altLang="en-US" sz="2400">
                <a:solidFill>
                  <a:srgbClr val="000000"/>
                </a:solidFill>
              </a:rPr>
              <a:t>之所以很重要，是因为</a:t>
            </a:r>
            <a:r>
              <a:rPr lang="en-US" altLang="zh-CN" sz="2400">
                <a:solidFill>
                  <a:srgbClr val="000000"/>
                </a:solidFill>
              </a:rPr>
              <a:t>&lt;jsp:useBean&gt;</a:t>
            </a:r>
            <a:r>
              <a:rPr lang="zh-CN" altLang="en-US" sz="2400">
                <a:solidFill>
                  <a:srgbClr val="000000"/>
                </a:solidFill>
              </a:rPr>
              <a:t>只有在不存在具有相同</a:t>
            </a:r>
            <a:r>
              <a:rPr lang="en-US" altLang="zh-CN" sz="2400">
                <a:solidFill>
                  <a:srgbClr val="000000"/>
                </a:solidFill>
              </a:rPr>
              <a:t>id</a:t>
            </a:r>
            <a:r>
              <a:rPr lang="zh-CN" altLang="en-US" sz="2400">
                <a:solidFill>
                  <a:srgbClr val="000000"/>
                </a:solidFill>
              </a:rPr>
              <a:t>和</a:t>
            </a:r>
            <a:r>
              <a:rPr lang="en-US" altLang="zh-CN" sz="2400">
                <a:solidFill>
                  <a:srgbClr val="000000"/>
                </a:solidFill>
              </a:rPr>
              <a:t>scope</a:t>
            </a:r>
            <a:r>
              <a:rPr lang="zh-CN" altLang="en-US" sz="2400">
                <a:solidFill>
                  <a:srgbClr val="000000"/>
                </a:solidFill>
              </a:rPr>
              <a:t>的对象时才会实例化新的对象；如果已有</a:t>
            </a:r>
            <a:r>
              <a:rPr lang="en-US" altLang="zh-CN" sz="2400">
                <a:solidFill>
                  <a:srgbClr val="000000"/>
                </a:solidFill>
              </a:rPr>
              <a:t>id</a:t>
            </a:r>
            <a:r>
              <a:rPr lang="zh-CN" altLang="en-US" sz="2400">
                <a:solidFill>
                  <a:srgbClr val="000000"/>
                </a:solidFill>
              </a:rPr>
              <a:t>和</a:t>
            </a:r>
            <a:r>
              <a:rPr lang="en-US" altLang="zh-CN" sz="2400">
                <a:solidFill>
                  <a:srgbClr val="000000"/>
                </a:solidFill>
              </a:rPr>
              <a:t>scope</a:t>
            </a:r>
            <a:r>
              <a:rPr lang="zh-CN" altLang="en-US" sz="2400">
                <a:solidFill>
                  <a:srgbClr val="000000"/>
                </a:solidFill>
              </a:rPr>
              <a:t>都相同的对象则直接使用已有的对象，此时</a:t>
            </a:r>
            <a:r>
              <a:rPr lang="en-US" altLang="zh-CN" sz="2400">
                <a:solidFill>
                  <a:srgbClr val="000000"/>
                </a:solidFill>
              </a:rPr>
              <a:t>&lt;jsp:useBean&gt;</a:t>
            </a:r>
            <a:r>
              <a:rPr lang="zh-CN" altLang="en-US" sz="2400">
                <a:solidFill>
                  <a:srgbClr val="000000"/>
                </a:solidFill>
              </a:rPr>
              <a:t>开始标记和结束标记之间的任何内容都将被忽略。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0091-2465-453C-80D5-CEB9681C6BA0}" type="datetime2">
              <a:rPr lang="zh-CN" altLang="en-US"/>
              <a:pPr/>
              <a:t>2016年5月26日Thursday</a:t>
            </a:fld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8CF9-388F-42DF-8CB2-6CB8017D6E92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1625" y="620713"/>
            <a:ext cx="8540750" cy="54784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class</a:t>
            </a:r>
            <a:r>
              <a:rPr lang="zh-CN" altLang="en-US">
                <a:solidFill>
                  <a:srgbClr val="000000"/>
                </a:solidFill>
              </a:rPr>
              <a:t>属性：指定</a:t>
            </a:r>
            <a:r>
              <a:rPr lang="en-US" altLang="zh-CN">
                <a:solidFill>
                  <a:srgbClr val="000000"/>
                </a:solidFill>
              </a:rPr>
              <a:t>Bean</a:t>
            </a:r>
            <a:r>
              <a:rPr lang="zh-CN" altLang="en-US">
                <a:solidFill>
                  <a:srgbClr val="000000"/>
                </a:solidFill>
              </a:rPr>
              <a:t>的类名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【</a:t>
            </a:r>
            <a:r>
              <a:rPr lang="zh-CN" altLang="en-US">
                <a:solidFill>
                  <a:srgbClr val="000000"/>
                </a:solidFill>
              </a:rPr>
              <a:t>功能说明</a:t>
            </a:r>
            <a:r>
              <a:rPr lang="en-US" altLang="zh-CN">
                <a:solidFill>
                  <a:srgbClr val="000000"/>
                </a:solidFill>
              </a:rPr>
              <a:t>】class </a:t>
            </a:r>
            <a:r>
              <a:rPr lang="zh-CN" altLang="en-US">
                <a:solidFill>
                  <a:srgbClr val="000000"/>
                </a:solidFill>
              </a:rPr>
              <a:t>指定</a:t>
            </a:r>
            <a:r>
              <a:rPr lang="en-US" altLang="zh-CN">
                <a:solidFill>
                  <a:srgbClr val="000000"/>
                </a:solidFill>
              </a:rPr>
              <a:t>Bean</a:t>
            </a:r>
            <a:r>
              <a:rPr lang="zh-CN" altLang="en-US">
                <a:solidFill>
                  <a:srgbClr val="000000"/>
                </a:solidFill>
              </a:rPr>
              <a:t>的类路径和类名，不可接受动态值，这个</a:t>
            </a:r>
            <a:r>
              <a:rPr lang="en-US" altLang="zh-CN">
                <a:solidFill>
                  <a:srgbClr val="000000"/>
                </a:solidFill>
              </a:rPr>
              <a:t>class</a:t>
            </a:r>
            <a:r>
              <a:rPr lang="zh-CN" altLang="en-US">
                <a:solidFill>
                  <a:srgbClr val="000000"/>
                </a:solidFill>
              </a:rPr>
              <a:t>不能是抽象的。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FBC8-EF10-45D4-8DF3-72FDE5DB2B19}" type="datetime2">
              <a:rPr lang="zh-CN" altLang="en-US"/>
              <a:pPr/>
              <a:t>2016年5月26日Thursday</a:t>
            </a:fld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D1A8-12B8-4B24-831A-AF53B6849AC0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1625" y="476250"/>
            <a:ext cx="8540750" cy="56229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type</a:t>
            </a:r>
            <a:r>
              <a:rPr lang="zh-CN" altLang="en-US">
                <a:solidFill>
                  <a:srgbClr val="FF0000"/>
                </a:solidFill>
              </a:rPr>
              <a:t>属性：指定</a:t>
            </a:r>
            <a:r>
              <a:rPr lang="en-US" altLang="zh-CN">
                <a:solidFill>
                  <a:srgbClr val="FF0000"/>
                </a:solidFill>
              </a:rPr>
              <a:t>Bean</a:t>
            </a:r>
            <a:r>
              <a:rPr lang="zh-CN" altLang="en-US">
                <a:solidFill>
                  <a:srgbClr val="FF0000"/>
                </a:solidFill>
              </a:rPr>
              <a:t>的类型名称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【</a:t>
            </a:r>
            <a:r>
              <a:rPr lang="zh-CN" altLang="en-US">
                <a:solidFill>
                  <a:srgbClr val="000000"/>
                </a:solidFill>
              </a:rPr>
              <a:t>功能说明</a:t>
            </a:r>
            <a:r>
              <a:rPr lang="en-US" altLang="zh-CN">
                <a:solidFill>
                  <a:srgbClr val="000000"/>
                </a:solidFill>
              </a:rPr>
              <a:t>】type</a:t>
            </a:r>
            <a:r>
              <a:rPr lang="zh-CN" altLang="en-US">
                <a:solidFill>
                  <a:srgbClr val="000000"/>
                </a:solidFill>
              </a:rPr>
              <a:t>属性指定引用该对象的变量的类型，它必须是</a:t>
            </a:r>
            <a:r>
              <a:rPr lang="en-US" altLang="zh-CN">
                <a:solidFill>
                  <a:srgbClr val="000000"/>
                </a:solidFill>
              </a:rPr>
              <a:t>Bean</a:t>
            </a:r>
            <a:r>
              <a:rPr lang="zh-CN" altLang="en-US">
                <a:solidFill>
                  <a:srgbClr val="000000"/>
                </a:solidFill>
              </a:rPr>
              <a:t>类的名字、超类名字、该类所实现的接口名字之一。变量的名字是由</a:t>
            </a:r>
            <a:r>
              <a:rPr lang="en-US" altLang="zh-CN">
                <a:solidFill>
                  <a:srgbClr val="000000"/>
                </a:solidFill>
              </a:rPr>
              <a:t>id</a:t>
            </a:r>
            <a:r>
              <a:rPr lang="zh-CN" altLang="en-US">
                <a:solidFill>
                  <a:srgbClr val="000000"/>
                </a:solidFill>
              </a:rPr>
              <a:t>属性指定的。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beanName</a:t>
            </a:r>
            <a:r>
              <a:rPr lang="zh-CN" altLang="en-US">
                <a:solidFill>
                  <a:srgbClr val="FF0000"/>
                </a:solidFill>
              </a:rPr>
              <a:t>属性：指定</a:t>
            </a:r>
            <a:r>
              <a:rPr lang="en-US" altLang="zh-CN">
                <a:solidFill>
                  <a:srgbClr val="FF0000"/>
                </a:solidFill>
              </a:rPr>
              <a:t>Bean</a:t>
            </a:r>
            <a:r>
              <a:rPr lang="zh-CN" altLang="en-US">
                <a:solidFill>
                  <a:srgbClr val="FF0000"/>
                </a:solidFill>
              </a:rPr>
              <a:t>的名字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【</a:t>
            </a:r>
            <a:r>
              <a:rPr lang="zh-CN" altLang="en-US">
                <a:solidFill>
                  <a:srgbClr val="000000"/>
                </a:solidFill>
              </a:rPr>
              <a:t>功能说明</a:t>
            </a:r>
            <a:r>
              <a:rPr lang="en-US" altLang="zh-CN">
                <a:solidFill>
                  <a:srgbClr val="000000"/>
                </a:solidFill>
              </a:rPr>
              <a:t>】beanName</a:t>
            </a:r>
            <a:r>
              <a:rPr lang="zh-CN" altLang="en-US">
                <a:solidFill>
                  <a:srgbClr val="000000"/>
                </a:solidFill>
              </a:rPr>
              <a:t>属性用于指定</a:t>
            </a:r>
            <a:r>
              <a:rPr lang="en-US" altLang="zh-CN">
                <a:solidFill>
                  <a:srgbClr val="000000"/>
                </a:solidFill>
              </a:rPr>
              <a:t>bean</a:t>
            </a:r>
            <a:r>
              <a:rPr lang="zh-CN" altLang="en-US">
                <a:solidFill>
                  <a:srgbClr val="000000"/>
                </a:solidFill>
              </a:rPr>
              <a:t>的名字，可以接受动态值。</a:t>
            </a:r>
            <a:r>
              <a:rPr lang="en-US" altLang="zh-CN">
                <a:solidFill>
                  <a:srgbClr val="000000"/>
                </a:solidFill>
              </a:rPr>
              <a:t>beanName</a:t>
            </a:r>
            <a:r>
              <a:rPr lang="zh-CN" altLang="en-US">
                <a:solidFill>
                  <a:srgbClr val="000000"/>
                </a:solidFill>
              </a:rPr>
              <a:t>属性必须与</a:t>
            </a:r>
            <a:r>
              <a:rPr lang="en-US" altLang="zh-CN">
                <a:solidFill>
                  <a:srgbClr val="000000"/>
                </a:solidFill>
              </a:rPr>
              <a:t>type</a:t>
            </a:r>
            <a:r>
              <a:rPr lang="zh-CN" altLang="en-US">
                <a:solidFill>
                  <a:srgbClr val="000000"/>
                </a:solidFill>
              </a:rPr>
              <a:t>属性结合使用，不能与</a:t>
            </a:r>
            <a:r>
              <a:rPr lang="en-US" altLang="zh-CN">
                <a:solidFill>
                  <a:srgbClr val="000000"/>
                </a:solidFill>
              </a:rPr>
              <a:t>class</a:t>
            </a:r>
            <a:r>
              <a:rPr lang="zh-CN" altLang="en-US">
                <a:solidFill>
                  <a:srgbClr val="000000"/>
                </a:solidFill>
              </a:rPr>
              <a:t>属性同时使用。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&lt;</a:t>
            </a:r>
            <a:r>
              <a:rPr lang="en-US" altLang="zh-CN" dirty="0" err="1" smtClean="0">
                <a:solidFill>
                  <a:srgbClr val="000000"/>
                </a:solidFill>
              </a:rPr>
              <a:t>jsp</a:t>
            </a:r>
            <a:r>
              <a:rPr lang="en-US" altLang="zh-CN" dirty="0" smtClean="0">
                <a:solidFill>
                  <a:srgbClr val="000000"/>
                </a:solidFill>
              </a:rPr>
              <a:t>: </a:t>
            </a:r>
            <a:r>
              <a:rPr lang="en-US" altLang="zh-CN" dirty="0" err="1" smtClean="0">
                <a:solidFill>
                  <a:srgbClr val="000000"/>
                </a:solidFill>
              </a:rPr>
              <a:t>setProperty</a:t>
            </a:r>
            <a:r>
              <a:rPr lang="en-US" altLang="zh-CN" dirty="0" smtClean="0">
                <a:solidFill>
                  <a:srgbClr val="000000"/>
                </a:solidFill>
              </a:rPr>
              <a:t>&gt;</a:t>
            </a:r>
            <a:r>
              <a:rPr lang="zh-CN" altLang="en-US" dirty="0" smtClean="0">
                <a:solidFill>
                  <a:srgbClr val="000000"/>
                </a:solidFill>
              </a:rPr>
              <a:t>动作用来设置、修改已经实例化的</a:t>
            </a:r>
            <a:r>
              <a:rPr lang="en-US" altLang="zh-CN" dirty="0" smtClean="0">
                <a:solidFill>
                  <a:srgbClr val="000000"/>
                </a:solidFill>
              </a:rPr>
              <a:t>Bean</a:t>
            </a:r>
            <a:r>
              <a:rPr lang="zh-CN" altLang="en-US" dirty="0" smtClean="0">
                <a:solidFill>
                  <a:srgbClr val="000000"/>
                </a:solidFill>
              </a:rPr>
              <a:t>中的属性值。</a:t>
            </a:r>
          </a:p>
          <a:p>
            <a:pPr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&lt;</a:t>
            </a:r>
            <a:r>
              <a:rPr lang="en-US" altLang="zh-CN" dirty="0" err="1" smtClean="0">
                <a:solidFill>
                  <a:srgbClr val="0000CC"/>
                </a:solidFill>
              </a:rPr>
              <a:t>jsp</a:t>
            </a:r>
            <a:r>
              <a:rPr lang="en-US" altLang="zh-CN" dirty="0" smtClean="0">
                <a:solidFill>
                  <a:srgbClr val="0000CC"/>
                </a:solidFill>
              </a:rPr>
              <a:t>: </a:t>
            </a:r>
            <a:r>
              <a:rPr lang="en-US" altLang="zh-CN" dirty="0" err="1" smtClean="0">
                <a:solidFill>
                  <a:srgbClr val="0000CC"/>
                </a:solidFill>
              </a:rPr>
              <a:t>setProperty</a:t>
            </a:r>
            <a:r>
              <a:rPr lang="en-US" altLang="zh-CN" dirty="0" smtClean="0">
                <a:solidFill>
                  <a:srgbClr val="0000CC"/>
                </a:solidFill>
              </a:rPr>
              <a:t>&gt;</a:t>
            </a:r>
            <a:r>
              <a:rPr lang="zh-CN" altLang="en-US" dirty="0" smtClean="0">
                <a:solidFill>
                  <a:srgbClr val="0000CC"/>
                </a:solidFill>
              </a:rPr>
              <a:t>语法格式如下：</a:t>
            </a:r>
          </a:p>
          <a:p>
            <a:pPr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&lt;</a:t>
            </a:r>
            <a:r>
              <a:rPr lang="en-US" altLang="zh-CN" dirty="0" err="1" smtClean="0">
                <a:solidFill>
                  <a:srgbClr val="000000"/>
                </a:solidFill>
              </a:rPr>
              <a:t>jsp:setProperty</a:t>
            </a:r>
            <a:r>
              <a:rPr lang="en-US" altLang="zh-CN" dirty="0" smtClean="0">
                <a:solidFill>
                  <a:srgbClr val="000000"/>
                </a:solidFill>
              </a:rPr>
              <a:t>  name="</a:t>
            </a:r>
            <a:r>
              <a:rPr lang="en-US" altLang="zh-CN" dirty="0" err="1" smtClean="0">
                <a:solidFill>
                  <a:srgbClr val="000000"/>
                </a:solidFill>
              </a:rPr>
              <a:t>beanInstanceName</a:t>
            </a:r>
            <a:r>
              <a:rPr lang="en-US" altLang="zh-CN" dirty="0" smtClean="0">
                <a:solidFill>
                  <a:srgbClr val="000000"/>
                </a:solidFill>
              </a:rPr>
              <a:t>"  property= "*" </a:t>
            </a:r>
          </a:p>
          <a:p>
            <a:pPr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|property="</a:t>
            </a:r>
            <a:r>
              <a:rPr lang="en-US" altLang="zh-CN" dirty="0" err="1" smtClean="0">
                <a:solidFill>
                  <a:srgbClr val="000000"/>
                </a:solidFill>
              </a:rPr>
              <a:t>propertyName</a:t>
            </a:r>
            <a:r>
              <a:rPr lang="en-US" altLang="zh-CN" dirty="0" smtClean="0">
                <a:solidFill>
                  <a:srgbClr val="000000"/>
                </a:solidFill>
              </a:rPr>
              <a:t>" [ </a:t>
            </a:r>
            <a:r>
              <a:rPr lang="en-US" altLang="zh-CN" dirty="0" err="1" smtClean="0">
                <a:solidFill>
                  <a:srgbClr val="000000"/>
                </a:solidFill>
              </a:rPr>
              <a:t>param</a:t>
            </a:r>
            <a:r>
              <a:rPr lang="en-US" altLang="zh-CN" dirty="0" smtClean="0">
                <a:solidFill>
                  <a:srgbClr val="000000"/>
                </a:solidFill>
              </a:rPr>
              <a:t>="</a:t>
            </a:r>
            <a:r>
              <a:rPr lang="en-US" altLang="zh-CN" dirty="0" err="1" smtClean="0">
                <a:solidFill>
                  <a:srgbClr val="000000"/>
                </a:solidFill>
              </a:rPr>
              <a:t>parameterName</a:t>
            </a:r>
            <a:r>
              <a:rPr lang="en-US" altLang="zh-CN" dirty="0" smtClean="0">
                <a:solidFill>
                  <a:srgbClr val="000000"/>
                </a:solidFill>
              </a:rPr>
              <a:t>"| value="value"]/&gt;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5.5.5  &lt;</a:t>
            </a:r>
            <a:r>
              <a:rPr lang="en-US" altLang="zh-CN" dirty="0" err="1" smtClean="0">
                <a:solidFill>
                  <a:srgbClr val="FF0000"/>
                </a:solidFill>
              </a:rPr>
              <a:t>jsp</a:t>
            </a:r>
            <a:r>
              <a:rPr lang="en-US" altLang="zh-CN" dirty="0" smtClean="0">
                <a:solidFill>
                  <a:srgbClr val="FF0000"/>
                </a:solidFill>
              </a:rPr>
              <a:t>: </a:t>
            </a:r>
            <a:r>
              <a:rPr lang="en-US" altLang="zh-CN" dirty="0" err="1" smtClean="0">
                <a:solidFill>
                  <a:srgbClr val="FF0000"/>
                </a:solidFill>
              </a:rPr>
              <a:t>setProperty</a:t>
            </a:r>
            <a:r>
              <a:rPr lang="en-US" altLang="zh-CN" dirty="0" smtClean="0">
                <a:solidFill>
                  <a:srgbClr val="FF0000"/>
                </a:solidFill>
              </a:rPr>
              <a:t>&gt; </a:t>
            </a:r>
            <a:r>
              <a:rPr lang="zh-CN" altLang="en-US" dirty="0" smtClean="0">
                <a:solidFill>
                  <a:srgbClr val="FF0000"/>
                </a:solidFill>
              </a:rPr>
              <a:t>动作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9C70-5A71-4D82-82B5-17355C10E6CF}" type="datetime2">
              <a:rPr lang="zh-CN" altLang="en-US"/>
              <a:pPr/>
              <a:t>2016年5月26日Thursday</a:t>
            </a:fld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445A-2EDF-4A5A-87CE-A0CD7241EA04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549275"/>
            <a:ext cx="8591550" cy="55499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solidFill>
                  <a:srgbClr val="0000CC"/>
                </a:solidFill>
              </a:rPr>
              <a:t>name</a:t>
            </a:r>
            <a:r>
              <a:rPr lang="zh-CN" altLang="en-US">
                <a:solidFill>
                  <a:srgbClr val="0000CC"/>
                </a:solidFill>
              </a:rPr>
              <a:t>属性：指定</a:t>
            </a:r>
            <a:r>
              <a:rPr lang="en-US" altLang="zh-CN">
                <a:solidFill>
                  <a:srgbClr val="0000CC"/>
                </a:solidFill>
              </a:rPr>
              <a:t>bean</a:t>
            </a:r>
            <a:r>
              <a:rPr lang="zh-CN" altLang="en-US">
                <a:solidFill>
                  <a:srgbClr val="0000CC"/>
                </a:solidFill>
              </a:rPr>
              <a:t>的名称。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【</a:t>
            </a:r>
            <a:r>
              <a:rPr lang="zh-CN" altLang="en-US">
                <a:solidFill>
                  <a:srgbClr val="000000"/>
                </a:solidFill>
              </a:rPr>
              <a:t>功能说明</a:t>
            </a:r>
            <a:r>
              <a:rPr lang="en-US" altLang="zh-CN">
                <a:solidFill>
                  <a:srgbClr val="000000"/>
                </a:solidFill>
              </a:rPr>
              <a:t>】name</a:t>
            </a:r>
            <a:r>
              <a:rPr lang="zh-CN" altLang="en-US">
                <a:solidFill>
                  <a:srgbClr val="000000"/>
                </a:solidFill>
              </a:rPr>
              <a:t>属性是必需的，它表示要设置属性的是哪个</a:t>
            </a:r>
            <a:r>
              <a:rPr lang="en-US" altLang="zh-CN">
                <a:solidFill>
                  <a:srgbClr val="000000"/>
                </a:solidFill>
              </a:rPr>
              <a:t>Bean</a:t>
            </a:r>
            <a:r>
              <a:rPr lang="zh-CN" altLang="en-US">
                <a:solidFill>
                  <a:srgbClr val="000000"/>
                </a:solidFill>
              </a:rPr>
              <a:t>，不可接受动态值。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00CC"/>
                </a:solidFill>
              </a:rPr>
              <a:t>property</a:t>
            </a:r>
            <a:r>
              <a:rPr lang="zh-CN" altLang="en-US">
                <a:solidFill>
                  <a:srgbClr val="0000CC"/>
                </a:solidFill>
              </a:rPr>
              <a:t>属性：指定</a:t>
            </a:r>
            <a:r>
              <a:rPr lang="en-US" altLang="zh-CN">
                <a:solidFill>
                  <a:srgbClr val="0000CC"/>
                </a:solidFill>
              </a:rPr>
              <a:t>bean</a:t>
            </a:r>
            <a:r>
              <a:rPr lang="zh-CN" altLang="en-US">
                <a:solidFill>
                  <a:srgbClr val="0000CC"/>
                </a:solidFill>
              </a:rPr>
              <a:t>的属性名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【</a:t>
            </a:r>
            <a:r>
              <a:rPr lang="zh-CN" altLang="en-US">
                <a:solidFill>
                  <a:srgbClr val="000000"/>
                </a:solidFill>
              </a:rPr>
              <a:t>功能说明</a:t>
            </a:r>
            <a:r>
              <a:rPr lang="en-US" altLang="zh-CN">
                <a:solidFill>
                  <a:srgbClr val="000000"/>
                </a:solidFill>
              </a:rPr>
              <a:t>】property</a:t>
            </a:r>
            <a:r>
              <a:rPr lang="zh-CN" altLang="en-US">
                <a:solidFill>
                  <a:srgbClr val="000000"/>
                </a:solidFill>
              </a:rPr>
              <a:t>属性是必需的。它表示要设置哪个属性。如果</a:t>
            </a:r>
            <a:r>
              <a:rPr lang="en-US" altLang="zh-CN">
                <a:solidFill>
                  <a:srgbClr val="000000"/>
                </a:solidFill>
              </a:rPr>
              <a:t>property</a:t>
            </a:r>
            <a:r>
              <a:rPr lang="zh-CN" altLang="en-US">
                <a:solidFill>
                  <a:srgbClr val="000000"/>
                </a:solidFill>
              </a:rPr>
              <a:t>的值是“*”，表示所有名字和</a:t>
            </a:r>
            <a:r>
              <a:rPr lang="en-US" altLang="zh-CN">
                <a:solidFill>
                  <a:srgbClr val="000000"/>
                </a:solidFill>
              </a:rPr>
              <a:t>Bean</a:t>
            </a:r>
            <a:r>
              <a:rPr lang="zh-CN" altLang="en-US">
                <a:solidFill>
                  <a:srgbClr val="000000"/>
                </a:solidFill>
              </a:rPr>
              <a:t>属性名字匹配的请求参数都将被传递给相应属性的</a:t>
            </a:r>
            <a:r>
              <a:rPr lang="en-US" altLang="zh-CN">
                <a:solidFill>
                  <a:srgbClr val="000000"/>
                </a:solidFill>
              </a:rPr>
              <a:t>set</a:t>
            </a:r>
            <a:r>
              <a:rPr lang="zh-CN" altLang="en-US">
                <a:solidFill>
                  <a:srgbClr val="000000"/>
                </a:solidFill>
              </a:rPr>
              <a:t>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zh-CN" altLang="en-US" smtClean="0">
              <a:effectLst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>
          <a:xfrm>
            <a:off x="914400" y="908050"/>
            <a:ext cx="8229600" cy="4525963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6656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60350"/>
            <a:ext cx="6361113" cy="32670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66565" name="Oval 6"/>
          <p:cNvSpPr>
            <a:spLocks noChangeArrowheads="1"/>
          </p:cNvSpPr>
          <p:nvPr/>
        </p:nvSpPr>
        <p:spPr bwMode="auto">
          <a:xfrm>
            <a:off x="4427538" y="260350"/>
            <a:ext cx="1079500" cy="576263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6" name="Oval 7"/>
          <p:cNvSpPr>
            <a:spLocks noChangeArrowheads="1"/>
          </p:cNvSpPr>
          <p:nvPr/>
        </p:nvSpPr>
        <p:spPr bwMode="auto">
          <a:xfrm>
            <a:off x="5508625" y="2565400"/>
            <a:ext cx="1079500" cy="576263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6567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3741738"/>
            <a:ext cx="5040313" cy="311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8" name="Oval 10"/>
          <p:cNvSpPr>
            <a:spLocks noChangeArrowheads="1"/>
          </p:cNvSpPr>
          <p:nvPr/>
        </p:nvSpPr>
        <p:spPr bwMode="auto">
          <a:xfrm>
            <a:off x="539750" y="4365625"/>
            <a:ext cx="1079500" cy="4318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9" name="Line 12"/>
          <p:cNvSpPr>
            <a:spLocks noChangeShapeType="1"/>
          </p:cNvSpPr>
          <p:nvPr/>
        </p:nvSpPr>
        <p:spPr bwMode="auto">
          <a:xfrm flipV="1">
            <a:off x="1476375" y="4508500"/>
            <a:ext cx="5040313" cy="7302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70" name="Text Box 13"/>
          <p:cNvSpPr txBox="1">
            <a:spLocks noChangeArrowheads="1"/>
          </p:cNvSpPr>
          <p:nvPr/>
        </p:nvSpPr>
        <p:spPr bwMode="auto">
          <a:xfrm>
            <a:off x="6424613" y="4235450"/>
            <a:ext cx="1300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MyEclipse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923E-1723-446C-B34C-79989A354633}" type="datetime2">
              <a:rPr lang="zh-CN" altLang="en-US"/>
              <a:pPr/>
              <a:t>2016年5月26日Thursday</a:t>
            </a:fld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5C6-1EF1-41DA-A79C-3285A13A5C5B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1625" y="692150"/>
            <a:ext cx="8540750" cy="54070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 err="1">
                <a:solidFill>
                  <a:srgbClr val="0000CC"/>
                </a:solidFill>
              </a:rPr>
              <a:t>param</a:t>
            </a:r>
            <a:r>
              <a:rPr lang="zh-CN" altLang="en-US" dirty="0">
                <a:solidFill>
                  <a:srgbClr val="0000CC"/>
                </a:solidFill>
              </a:rPr>
              <a:t>属性：指定请求参数名</a:t>
            </a:r>
          </a:p>
          <a:p>
            <a:pPr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【</a:t>
            </a:r>
            <a:r>
              <a:rPr lang="zh-CN" altLang="en-US" dirty="0">
                <a:solidFill>
                  <a:srgbClr val="000000"/>
                </a:solidFill>
              </a:rPr>
              <a:t>功能说明</a:t>
            </a:r>
            <a:r>
              <a:rPr lang="en-US" altLang="zh-CN" dirty="0">
                <a:solidFill>
                  <a:srgbClr val="000000"/>
                </a:solidFill>
              </a:rPr>
              <a:t>】</a:t>
            </a:r>
            <a:r>
              <a:rPr lang="en-US" altLang="zh-CN" dirty="0" err="1">
                <a:solidFill>
                  <a:srgbClr val="000000"/>
                </a:solidFill>
              </a:rPr>
              <a:t>param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是可选的。它指定用哪个请求参数作为</a:t>
            </a:r>
            <a:r>
              <a:rPr lang="en-US" altLang="zh-CN" dirty="0">
                <a:solidFill>
                  <a:srgbClr val="000000"/>
                </a:solidFill>
              </a:rPr>
              <a:t>Bean</a:t>
            </a:r>
            <a:r>
              <a:rPr lang="zh-CN" altLang="en-US" dirty="0">
                <a:solidFill>
                  <a:srgbClr val="000000"/>
                </a:solidFill>
              </a:rPr>
              <a:t>属性的值。如果当前请求没有参数，则什么事情也不做，系统不会把</a:t>
            </a:r>
            <a:r>
              <a:rPr lang="en-US" altLang="zh-CN" dirty="0">
                <a:solidFill>
                  <a:srgbClr val="000000"/>
                </a:solidFill>
              </a:rPr>
              <a:t>null</a:t>
            </a:r>
            <a:r>
              <a:rPr lang="zh-CN" altLang="en-US" dirty="0">
                <a:solidFill>
                  <a:srgbClr val="000000"/>
                </a:solidFill>
              </a:rPr>
              <a:t>传递给</a:t>
            </a:r>
            <a:r>
              <a:rPr lang="en-US" altLang="zh-CN" dirty="0">
                <a:solidFill>
                  <a:srgbClr val="000000"/>
                </a:solidFill>
              </a:rPr>
              <a:t>Bean</a:t>
            </a:r>
            <a:r>
              <a:rPr lang="zh-CN" altLang="en-US" dirty="0">
                <a:solidFill>
                  <a:srgbClr val="000000"/>
                </a:solidFill>
              </a:rPr>
              <a:t>属性的</a:t>
            </a:r>
            <a:r>
              <a:rPr lang="en-US" altLang="zh-CN" dirty="0">
                <a:solidFill>
                  <a:srgbClr val="000000"/>
                </a:solidFill>
              </a:rPr>
              <a:t>set</a:t>
            </a:r>
            <a:r>
              <a:rPr lang="zh-CN" altLang="en-US" dirty="0">
                <a:solidFill>
                  <a:srgbClr val="000000"/>
                </a:solidFill>
              </a:rPr>
              <a:t>方法。因此</a:t>
            </a:r>
            <a:r>
              <a:rPr lang="zh-CN" altLang="en-US" dirty="0" smtClean="0">
                <a:solidFill>
                  <a:srgbClr val="000000"/>
                </a:solidFill>
              </a:rPr>
              <a:t>，可以</a:t>
            </a:r>
            <a:r>
              <a:rPr lang="zh-CN" altLang="en-US" dirty="0">
                <a:solidFill>
                  <a:srgbClr val="000000"/>
                </a:solidFill>
              </a:rPr>
              <a:t>让</a:t>
            </a:r>
            <a:r>
              <a:rPr lang="en-US" altLang="zh-CN" dirty="0">
                <a:solidFill>
                  <a:srgbClr val="000000"/>
                </a:solidFill>
              </a:rPr>
              <a:t>Bean</a:t>
            </a:r>
            <a:r>
              <a:rPr lang="zh-CN" altLang="en-US" dirty="0">
                <a:solidFill>
                  <a:srgbClr val="000000"/>
                </a:solidFill>
              </a:rPr>
              <a:t>自己提供默认属性值，只有当请求参数明确指定了新值时才修改默认属性值。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16E9-1106-4136-BA90-CE4DF6ECC2CA}" type="datetime2">
              <a:rPr lang="zh-CN" altLang="en-US"/>
              <a:pPr/>
              <a:t>2016年5月26日Thursday</a:t>
            </a:fld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A524-4ACB-4BCD-8005-F9B4C2F0E0B9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1625" y="260350"/>
            <a:ext cx="8540750" cy="58388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solidFill>
                  <a:srgbClr val="0000CC"/>
                </a:solidFill>
              </a:rPr>
              <a:t>value </a:t>
            </a:r>
            <a:r>
              <a:rPr lang="zh-CN" altLang="en-US">
                <a:solidFill>
                  <a:srgbClr val="0000CC"/>
                </a:solidFill>
              </a:rPr>
              <a:t>属性：指定属性的值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【</a:t>
            </a:r>
            <a:r>
              <a:rPr lang="zh-CN" altLang="en-US">
                <a:solidFill>
                  <a:srgbClr val="000000"/>
                </a:solidFill>
              </a:rPr>
              <a:t>功能说明</a:t>
            </a:r>
            <a:r>
              <a:rPr lang="en-US" altLang="zh-CN">
                <a:solidFill>
                  <a:srgbClr val="000000"/>
                </a:solidFill>
              </a:rPr>
              <a:t>】value </a:t>
            </a:r>
            <a:r>
              <a:rPr lang="zh-CN" altLang="en-US">
                <a:solidFill>
                  <a:srgbClr val="000000"/>
                </a:solidFill>
              </a:rPr>
              <a:t>属性是可选的。该属性用来指定</a:t>
            </a:r>
            <a:r>
              <a:rPr lang="en-US" altLang="zh-CN">
                <a:solidFill>
                  <a:srgbClr val="000000"/>
                </a:solidFill>
              </a:rPr>
              <a:t>Bean</a:t>
            </a:r>
            <a:r>
              <a:rPr lang="zh-CN" altLang="en-US">
                <a:solidFill>
                  <a:srgbClr val="000000"/>
                </a:solidFill>
              </a:rPr>
              <a:t>属性的值。字符串数据会在目标类中通过标准的</a:t>
            </a:r>
            <a:r>
              <a:rPr lang="en-US" altLang="zh-CN">
                <a:solidFill>
                  <a:srgbClr val="000000"/>
                </a:solidFill>
              </a:rPr>
              <a:t>valueOf</a:t>
            </a:r>
            <a:r>
              <a:rPr lang="zh-CN" altLang="en-US">
                <a:solidFill>
                  <a:srgbClr val="000000"/>
                </a:solidFill>
              </a:rPr>
              <a:t>方法自动转换成数字、</a:t>
            </a:r>
            <a:r>
              <a:rPr lang="en-US" altLang="zh-CN">
                <a:solidFill>
                  <a:srgbClr val="000000"/>
                </a:solidFill>
              </a:rPr>
              <a:t>boolean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Boolean</a:t>
            </a:r>
            <a:r>
              <a:rPr lang="zh-CN" altLang="en-US">
                <a:solidFill>
                  <a:srgbClr val="000000"/>
                </a:solidFill>
              </a:rPr>
              <a:t>、 </a:t>
            </a:r>
            <a:r>
              <a:rPr lang="en-US" altLang="zh-CN">
                <a:solidFill>
                  <a:srgbClr val="000000"/>
                </a:solidFill>
              </a:rPr>
              <a:t>byte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Byte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char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Character</a:t>
            </a:r>
            <a:r>
              <a:rPr lang="zh-CN" altLang="en-US">
                <a:solidFill>
                  <a:srgbClr val="000000"/>
                </a:solidFill>
              </a:rPr>
              <a:t>。例如，</a:t>
            </a:r>
            <a:r>
              <a:rPr lang="en-US" altLang="zh-CN">
                <a:solidFill>
                  <a:srgbClr val="000000"/>
                </a:solidFill>
              </a:rPr>
              <a:t>boolean</a:t>
            </a:r>
            <a:r>
              <a:rPr lang="zh-CN" altLang="en-US">
                <a:solidFill>
                  <a:srgbClr val="000000"/>
                </a:solidFill>
              </a:rPr>
              <a:t>和</a:t>
            </a:r>
            <a:r>
              <a:rPr lang="en-US" altLang="zh-CN">
                <a:solidFill>
                  <a:srgbClr val="000000"/>
                </a:solidFill>
              </a:rPr>
              <a:t>Boolean</a:t>
            </a:r>
            <a:r>
              <a:rPr lang="zh-CN" altLang="en-US">
                <a:solidFill>
                  <a:srgbClr val="000000"/>
                </a:solidFill>
              </a:rPr>
              <a:t>类型的属性值（比如“</a:t>
            </a:r>
            <a:r>
              <a:rPr lang="en-US" altLang="zh-CN">
                <a:solidFill>
                  <a:srgbClr val="000000"/>
                </a:solidFill>
              </a:rPr>
              <a:t>true”</a:t>
            </a:r>
            <a:r>
              <a:rPr lang="zh-CN" altLang="en-US">
                <a:solidFill>
                  <a:srgbClr val="000000"/>
                </a:solidFill>
              </a:rPr>
              <a:t>）通过 </a:t>
            </a:r>
            <a:r>
              <a:rPr lang="en-US" altLang="zh-CN">
                <a:solidFill>
                  <a:srgbClr val="000000"/>
                </a:solidFill>
              </a:rPr>
              <a:t>Boolean.valueOf</a:t>
            </a:r>
            <a:r>
              <a:rPr lang="zh-CN" altLang="en-US">
                <a:solidFill>
                  <a:srgbClr val="000000"/>
                </a:solidFill>
              </a:rPr>
              <a:t>转换，</a:t>
            </a:r>
            <a:r>
              <a:rPr lang="en-US" altLang="zh-CN">
                <a:solidFill>
                  <a:srgbClr val="000000"/>
                </a:solidFill>
              </a:rPr>
              <a:t>int</a:t>
            </a:r>
            <a:r>
              <a:rPr lang="zh-CN" altLang="en-US">
                <a:solidFill>
                  <a:srgbClr val="000000"/>
                </a:solidFill>
              </a:rPr>
              <a:t>和</a:t>
            </a:r>
            <a:r>
              <a:rPr lang="en-US" altLang="zh-CN">
                <a:solidFill>
                  <a:srgbClr val="000000"/>
                </a:solidFill>
              </a:rPr>
              <a:t>Integer</a:t>
            </a:r>
            <a:r>
              <a:rPr lang="zh-CN" altLang="en-US">
                <a:solidFill>
                  <a:srgbClr val="000000"/>
                </a:solidFill>
              </a:rPr>
              <a:t>类型的属性值（比如“</a:t>
            </a:r>
            <a:r>
              <a:rPr lang="en-US" altLang="zh-CN">
                <a:solidFill>
                  <a:srgbClr val="000000"/>
                </a:solidFill>
              </a:rPr>
              <a:t>10”</a:t>
            </a:r>
            <a:r>
              <a:rPr lang="zh-CN" altLang="en-US">
                <a:solidFill>
                  <a:srgbClr val="000000"/>
                </a:solidFill>
              </a:rPr>
              <a:t>）通过</a:t>
            </a:r>
            <a:r>
              <a:rPr lang="en-US" altLang="zh-CN">
                <a:solidFill>
                  <a:srgbClr val="000000"/>
                </a:solidFill>
              </a:rPr>
              <a:t>Integer.valueOf</a:t>
            </a:r>
            <a:r>
              <a:rPr lang="zh-CN" altLang="en-US">
                <a:solidFill>
                  <a:srgbClr val="000000"/>
                </a:solidFill>
              </a:rPr>
              <a:t>转换。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B639-5DD6-4218-A320-2AB545EB9C0E}" type="datetime2">
              <a:rPr lang="zh-CN" altLang="en-US"/>
              <a:pPr/>
              <a:t>2016年5月26日Thursday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5B6E-9842-4339-8B52-61DCABC65276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60350"/>
            <a:ext cx="8540750" cy="647700"/>
          </a:xfrm>
        </p:spPr>
        <p:txBody>
          <a:bodyPr/>
          <a:lstStyle/>
          <a:p>
            <a:r>
              <a:rPr lang="en-US" altLang="zh-CN" sz="3600" dirty="0" smtClean="0"/>
              <a:t>5.5.6 </a:t>
            </a:r>
            <a:r>
              <a:rPr lang="en-US" altLang="zh-CN" sz="3600" dirty="0"/>
              <a:t>&lt;</a:t>
            </a:r>
            <a:r>
              <a:rPr lang="en-US" altLang="zh-CN" sz="3600" dirty="0" err="1"/>
              <a:t>jsp</a:t>
            </a:r>
            <a:r>
              <a:rPr lang="en-US" altLang="zh-CN" sz="3600" dirty="0"/>
              <a:t>: </a:t>
            </a:r>
            <a:r>
              <a:rPr lang="en-US" altLang="zh-CN" sz="3600" dirty="0" err="1"/>
              <a:t>getProperty</a:t>
            </a:r>
            <a:r>
              <a:rPr lang="en-US" altLang="zh-CN" sz="3600" dirty="0"/>
              <a:t>&gt; </a:t>
            </a:r>
            <a:r>
              <a:rPr lang="zh-CN" altLang="en-US" sz="3600" dirty="0"/>
              <a:t>动作	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9144000" cy="547211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&lt;jsp:getProperty&gt;</a:t>
            </a:r>
            <a:r>
              <a:rPr lang="zh-CN" altLang="en-US" sz="2400">
                <a:solidFill>
                  <a:srgbClr val="000000"/>
                </a:solidFill>
              </a:rPr>
              <a:t>动作获取指定</a:t>
            </a:r>
            <a:r>
              <a:rPr lang="en-US" altLang="zh-CN" sz="2400">
                <a:solidFill>
                  <a:srgbClr val="000000"/>
                </a:solidFill>
              </a:rPr>
              <a:t>Bean</a:t>
            </a:r>
            <a:r>
              <a:rPr lang="zh-CN" altLang="en-US" sz="2400">
                <a:solidFill>
                  <a:srgbClr val="000000"/>
                </a:solidFill>
              </a:rPr>
              <a:t>属性的值，转换成字符串，然后输出。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CC"/>
                </a:solidFill>
              </a:rPr>
              <a:t>&lt;jsp:getProperty&gt;</a:t>
            </a:r>
            <a:r>
              <a:rPr lang="zh-CN" altLang="en-US" sz="2400">
                <a:solidFill>
                  <a:srgbClr val="0000CC"/>
                </a:solidFill>
              </a:rPr>
              <a:t>语法格式如下：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&lt;jsp:getProperty name="beanInstanceName" property="propertyName" /&gt;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&lt;jsp:getProperty&gt;</a:t>
            </a:r>
            <a:r>
              <a:rPr lang="zh-CN" altLang="en-US" sz="2400">
                <a:solidFill>
                  <a:srgbClr val="000000"/>
                </a:solidFill>
              </a:rPr>
              <a:t>元素可以获取</a:t>
            </a:r>
            <a:r>
              <a:rPr lang="en-US" altLang="zh-CN" sz="2400">
                <a:solidFill>
                  <a:srgbClr val="000000"/>
                </a:solidFill>
              </a:rPr>
              <a:t>Bean</a:t>
            </a:r>
            <a:r>
              <a:rPr lang="zh-CN" altLang="en-US" sz="2400">
                <a:solidFill>
                  <a:srgbClr val="000000"/>
                </a:solidFill>
              </a:rPr>
              <a:t>的属性值，并可以将其使用或显示在</a:t>
            </a:r>
            <a:r>
              <a:rPr lang="en-US" altLang="zh-CN" sz="2400">
                <a:solidFill>
                  <a:srgbClr val="000000"/>
                </a:solidFill>
              </a:rPr>
              <a:t>JSP</a:t>
            </a:r>
            <a:r>
              <a:rPr lang="zh-CN" altLang="en-US" sz="2400">
                <a:solidFill>
                  <a:srgbClr val="000000"/>
                </a:solidFill>
              </a:rPr>
              <a:t>页面中。在使用</a:t>
            </a:r>
            <a:r>
              <a:rPr lang="en-US" altLang="zh-CN" sz="2400">
                <a:solidFill>
                  <a:srgbClr val="000000"/>
                </a:solidFill>
              </a:rPr>
              <a:t>&lt;jsp:getProperty&gt;</a:t>
            </a:r>
            <a:r>
              <a:rPr lang="zh-CN" altLang="en-US" sz="2400">
                <a:solidFill>
                  <a:srgbClr val="000000"/>
                </a:solidFill>
              </a:rPr>
              <a:t>之前，必须用</a:t>
            </a:r>
            <a:r>
              <a:rPr lang="en-US" altLang="zh-CN" sz="2400">
                <a:solidFill>
                  <a:srgbClr val="000000"/>
                </a:solidFill>
              </a:rPr>
              <a:t>&lt;jsp:useBean&gt;</a:t>
            </a:r>
            <a:r>
              <a:rPr lang="zh-CN" altLang="en-US" sz="2400">
                <a:solidFill>
                  <a:srgbClr val="000000"/>
                </a:solidFill>
              </a:rPr>
              <a:t>创建它。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name</a:t>
            </a:r>
            <a:r>
              <a:rPr lang="zh-CN" altLang="en-US" sz="2400">
                <a:solidFill>
                  <a:srgbClr val="000000"/>
                </a:solidFill>
              </a:rPr>
              <a:t>属性：指定</a:t>
            </a:r>
            <a:r>
              <a:rPr lang="en-US" altLang="zh-CN" sz="2400">
                <a:solidFill>
                  <a:srgbClr val="000000"/>
                </a:solidFill>
              </a:rPr>
              <a:t>bean</a:t>
            </a:r>
            <a:r>
              <a:rPr lang="zh-CN" altLang="en-US" sz="2400">
                <a:solidFill>
                  <a:srgbClr val="000000"/>
                </a:solidFill>
              </a:rPr>
              <a:t>的名称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【</a:t>
            </a:r>
            <a:r>
              <a:rPr lang="zh-CN" altLang="en-US" sz="2400">
                <a:solidFill>
                  <a:srgbClr val="000000"/>
                </a:solidFill>
              </a:rPr>
              <a:t>功能说明</a:t>
            </a:r>
            <a:r>
              <a:rPr lang="en-US" altLang="zh-CN" sz="2400">
                <a:solidFill>
                  <a:srgbClr val="000000"/>
                </a:solidFill>
              </a:rPr>
              <a:t>】name</a:t>
            </a:r>
            <a:r>
              <a:rPr lang="zh-CN" altLang="en-US" sz="2400">
                <a:solidFill>
                  <a:srgbClr val="000000"/>
                </a:solidFill>
              </a:rPr>
              <a:t>属性指定要获取属性值的</a:t>
            </a:r>
            <a:r>
              <a:rPr lang="en-US" altLang="zh-CN" sz="2400">
                <a:solidFill>
                  <a:srgbClr val="000000"/>
                </a:solidFill>
              </a:rPr>
              <a:t>bean</a:t>
            </a:r>
            <a:r>
              <a:rPr lang="zh-CN" altLang="en-US" sz="2400">
                <a:solidFill>
                  <a:srgbClr val="000000"/>
                </a:solidFill>
              </a:rPr>
              <a:t>的名称，不能接受动态值。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property</a:t>
            </a:r>
            <a:r>
              <a:rPr lang="zh-CN" altLang="en-US" sz="2400">
                <a:solidFill>
                  <a:srgbClr val="000000"/>
                </a:solidFill>
              </a:rPr>
              <a:t>属性：指定要获取</a:t>
            </a:r>
            <a:r>
              <a:rPr lang="en-US" altLang="zh-CN" sz="2400">
                <a:solidFill>
                  <a:srgbClr val="000000"/>
                </a:solidFill>
              </a:rPr>
              <a:t>bean</a:t>
            </a:r>
            <a:r>
              <a:rPr lang="zh-CN" altLang="en-US" sz="2400">
                <a:solidFill>
                  <a:srgbClr val="000000"/>
                </a:solidFill>
              </a:rPr>
              <a:t>的属性名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【</a:t>
            </a:r>
            <a:r>
              <a:rPr lang="zh-CN" altLang="en-US" sz="2400">
                <a:solidFill>
                  <a:srgbClr val="000000"/>
                </a:solidFill>
              </a:rPr>
              <a:t>功能说明</a:t>
            </a:r>
            <a:r>
              <a:rPr lang="en-US" altLang="zh-CN" sz="2400">
                <a:solidFill>
                  <a:srgbClr val="000000"/>
                </a:solidFill>
              </a:rPr>
              <a:t>】property</a:t>
            </a:r>
            <a:r>
              <a:rPr lang="zh-CN" altLang="en-US" sz="2400">
                <a:solidFill>
                  <a:srgbClr val="000000"/>
                </a:solidFill>
              </a:rPr>
              <a:t>属性指定要获取的</a:t>
            </a:r>
            <a:r>
              <a:rPr lang="en-US" altLang="zh-CN" sz="2400">
                <a:solidFill>
                  <a:srgbClr val="000000"/>
                </a:solidFill>
              </a:rPr>
              <a:t>bean</a:t>
            </a:r>
            <a:r>
              <a:rPr lang="zh-CN" altLang="en-US" sz="2400">
                <a:solidFill>
                  <a:srgbClr val="000000"/>
                </a:solidFill>
              </a:rPr>
              <a:t>属性名，不能接受动态值。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B26B-0351-4FDF-9FAF-F9D5CE62A610}" type="datetime2">
              <a:rPr lang="zh-CN" altLang="en-US"/>
              <a:pPr/>
              <a:t>2016年5月26日Thursday</a:t>
            </a:fld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66AA-579A-48D3-949C-66A4941EBD3B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25538"/>
            <a:ext cx="8540750" cy="1943100"/>
          </a:xfrm>
        </p:spPr>
        <p:txBody>
          <a:bodyPr/>
          <a:lstStyle/>
          <a:p>
            <a:r>
              <a:rPr lang="zh-CN" altLang="en-US"/>
              <a:t>总结与回顾！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720A-106D-4568-9431-445F01200CC0}" type="datetime2">
              <a:rPr lang="zh-CN" altLang="en-US"/>
              <a:pPr/>
              <a:t>2016年5月26日Thursday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1EAB-0F73-4D46-82AA-869820A9BD6C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60350"/>
            <a:ext cx="8540750" cy="647700"/>
          </a:xfrm>
        </p:spPr>
        <p:txBody>
          <a:bodyPr/>
          <a:lstStyle/>
          <a:p>
            <a:r>
              <a:rPr lang="zh-CN" altLang="en-US" sz="3600"/>
              <a:t>第</a:t>
            </a:r>
            <a:r>
              <a:rPr lang="en-US" altLang="zh-CN" sz="3600"/>
              <a:t>5</a:t>
            </a:r>
            <a:r>
              <a:rPr lang="zh-CN" altLang="en-US" sz="3600"/>
              <a:t>章  </a:t>
            </a:r>
            <a:r>
              <a:rPr lang="en-US" altLang="zh-CN" sz="3600"/>
              <a:t>JSP</a:t>
            </a:r>
            <a:r>
              <a:rPr lang="zh-CN" altLang="en-US" sz="3600"/>
              <a:t>基础知识	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196975"/>
            <a:ext cx="8540750" cy="4902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>
                <a:solidFill>
                  <a:srgbClr val="FF0000"/>
                </a:solidFill>
              </a:rPr>
              <a:t>5.1  JSP</a:t>
            </a:r>
            <a:r>
              <a:rPr lang="zh-CN" altLang="en-US" dirty="0">
                <a:solidFill>
                  <a:srgbClr val="FF0000"/>
                </a:solidFill>
              </a:rPr>
              <a:t>的基本页面结构	</a:t>
            </a:r>
          </a:p>
          <a:p>
            <a:pPr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5.2  </a:t>
            </a:r>
            <a:r>
              <a:rPr lang="en-US" altLang="zh-CN" dirty="0">
                <a:solidFill>
                  <a:srgbClr val="FF0000"/>
                </a:solidFill>
              </a:rPr>
              <a:t>JSP</a:t>
            </a:r>
            <a:r>
              <a:rPr lang="zh-CN" altLang="en-US" dirty="0">
                <a:solidFill>
                  <a:srgbClr val="FF0000"/>
                </a:solidFill>
              </a:rPr>
              <a:t>中的注</a:t>
            </a:r>
            <a:r>
              <a:rPr lang="zh-CN" altLang="en-US" dirty="0" smtClean="0">
                <a:solidFill>
                  <a:srgbClr val="FF0000"/>
                </a:solidFill>
              </a:rPr>
              <a:t>释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5.3  JSP</a:t>
            </a:r>
            <a:r>
              <a:rPr lang="zh-CN" altLang="en-US" dirty="0" smtClean="0">
                <a:solidFill>
                  <a:srgbClr val="FF0000"/>
                </a:solidFill>
              </a:rPr>
              <a:t>中的脚本元素</a:t>
            </a:r>
          </a:p>
          <a:p>
            <a:pPr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5.4  </a:t>
            </a:r>
            <a:r>
              <a:rPr lang="en-US" altLang="zh-CN" dirty="0">
                <a:solidFill>
                  <a:srgbClr val="FF0000"/>
                </a:solidFill>
              </a:rPr>
              <a:t>JSP</a:t>
            </a:r>
            <a:r>
              <a:rPr lang="zh-CN" altLang="en-US" dirty="0">
                <a:solidFill>
                  <a:srgbClr val="FF0000"/>
                </a:solidFill>
              </a:rPr>
              <a:t>的指令</a:t>
            </a:r>
          </a:p>
          <a:p>
            <a:pPr>
              <a:buFontTx/>
              <a:buNone/>
            </a:pPr>
            <a:r>
              <a:rPr lang="en-US" altLang="zh-CN" dirty="0">
                <a:solidFill>
                  <a:srgbClr val="FF0000"/>
                </a:solidFill>
              </a:rPr>
              <a:t>5.5  JSP</a:t>
            </a:r>
            <a:r>
              <a:rPr lang="zh-CN" altLang="en-US" dirty="0">
                <a:solidFill>
                  <a:srgbClr val="FF0000"/>
                </a:solidFill>
              </a:rPr>
              <a:t>中的常用动作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zh-CN" altLang="en-US" smtClean="0">
              <a:effectLst/>
            </a:endParaRPr>
          </a:p>
        </p:txBody>
      </p:sp>
      <p:sp>
        <p:nvSpPr>
          <p:cNvPr id="67587" name="Rectangle 12"/>
          <p:cNvSpPr>
            <a:spLocks noGrp="1"/>
          </p:cNvSpPr>
          <p:nvPr>
            <p:ph type="body" orient="vert" idx="1"/>
          </p:nvPr>
        </p:nvSpPr>
        <p:spPr>
          <a:xfrm>
            <a:off x="457200" y="1481138"/>
            <a:ext cx="8229600" cy="4525962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84213" y="333375"/>
            <a:ext cx="6523037" cy="5143500"/>
            <a:chOff x="158" y="0"/>
            <a:chExt cx="4109" cy="3240"/>
          </a:xfrm>
        </p:grpSpPr>
        <p:pic>
          <p:nvPicPr>
            <p:cNvPr id="67590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" y="0"/>
              <a:ext cx="4109" cy="324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</p:pic>
        <p:sp>
          <p:nvSpPr>
            <p:cNvPr id="67591" name="Line 7"/>
            <p:cNvSpPr>
              <a:spLocks noChangeShapeType="1"/>
            </p:cNvSpPr>
            <p:nvPr/>
          </p:nvSpPr>
          <p:spPr bwMode="auto">
            <a:xfrm>
              <a:off x="340" y="845"/>
              <a:ext cx="59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2" name="Line 8"/>
            <p:cNvSpPr>
              <a:spLocks noChangeShapeType="1"/>
            </p:cNvSpPr>
            <p:nvPr/>
          </p:nvSpPr>
          <p:spPr bwMode="auto">
            <a:xfrm>
              <a:off x="521" y="2341"/>
              <a:ext cx="59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3" name="Oval 9"/>
            <p:cNvSpPr>
              <a:spLocks noChangeArrowheads="1"/>
            </p:cNvSpPr>
            <p:nvPr/>
          </p:nvSpPr>
          <p:spPr bwMode="auto">
            <a:xfrm>
              <a:off x="1247" y="391"/>
              <a:ext cx="544" cy="27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6758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0" y="962025"/>
            <a:ext cx="49530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smtClean="0">
                <a:effectLst/>
              </a:rPr>
              <a:t>新建一个工程</a:t>
            </a:r>
          </a:p>
        </p:txBody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1773238"/>
            <a:ext cx="6564313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3470</TotalTime>
  <Words>4742</Words>
  <Application>Microsoft Office PowerPoint</Application>
  <PresentationFormat>全屏显示(4:3)</PresentationFormat>
  <Paragraphs>521</Paragraphs>
  <Slides>74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75" baseType="lpstr">
      <vt:lpstr>聚合</vt:lpstr>
      <vt:lpstr>JSP开发前奏</vt:lpstr>
      <vt:lpstr>PowerPoint 演示文稿</vt:lpstr>
      <vt:lpstr>JSP运行原理</vt:lpstr>
      <vt:lpstr>JSP开发工具</vt:lpstr>
      <vt:lpstr>PowerPoint 演示文稿</vt:lpstr>
      <vt:lpstr>JSP开发环境---MyEclipse+tomcat</vt:lpstr>
      <vt:lpstr>PowerPoint 演示文稿</vt:lpstr>
      <vt:lpstr>PowerPoint 演示文稿</vt:lpstr>
      <vt:lpstr>新建一个工程</vt:lpstr>
      <vt:lpstr>PowerPoint 演示文稿</vt:lpstr>
      <vt:lpstr>PowerPoint 演示文稿</vt:lpstr>
      <vt:lpstr>第5章   JSP基本语法</vt:lpstr>
      <vt:lpstr>PowerPoint 演示文稿</vt:lpstr>
      <vt:lpstr>PowerPoint 演示文稿</vt:lpstr>
      <vt:lpstr>5.1  JSP的基本构成</vt:lpstr>
      <vt:lpstr>5.1.1  创建第一个JSP文件 </vt:lpstr>
      <vt:lpstr>PowerPoint 演示文稿</vt:lpstr>
      <vt:lpstr>5.1.2 分析JSP文件的组成元素</vt:lpstr>
      <vt:lpstr>PowerPoint 演示文稿</vt:lpstr>
      <vt:lpstr>PowerPoint 演示文稿</vt:lpstr>
      <vt:lpstr>5.2注释（Comment） </vt:lpstr>
      <vt:lpstr>显式注释</vt:lpstr>
      <vt:lpstr>隐式注释</vt:lpstr>
      <vt:lpstr>PowerPoint 演示文稿</vt:lpstr>
      <vt:lpstr>PowerPoint 演示文稿</vt:lpstr>
      <vt:lpstr>5.3  JSP的脚本元素 </vt:lpstr>
      <vt:lpstr>5.3.1 声明语句（Declaration） </vt:lpstr>
      <vt:lpstr>声明的注意事项</vt:lpstr>
      <vt:lpstr>声明的作用域</vt:lpstr>
      <vt:lpstr>5.3.2 脚本段（Scriptlets） </vt:lpstr>
      <vt:lpstr>5.3.3表达式(Expression)</vt:lpstr>
      <vt:lpstr>PowerPoint 演示文稿</vt:lpstr>
      <vt:lpstr>PowerPoint 演示文稿</vt:lpstr>
      <vt:lpstr>PowerPoint 演示文稿</vt:lpstr>
      <vt:lpstr>PowerPoint 演示文稿</vt:lpstr>
      <vt:lpstr>5.4 JSP指令元素</vt:lpstr>
      <vt:lpstr>5.4.1  page指令</vt:lpstr>
      <vt:lpstr>PowerPoint 演示文稿</vt:lpstr>
      <vt:lpstr>PowerPoint 演示文稿</vt:lpstr>
      <vt:lpstr>PowerPoint 演示文稿</vt:lpstr>
      <vt:lpstr>PowerPoint 演示文稿</vt:lpstr>
      <vt:lpstr>MIME是什么？</vt:lpstr>
      <vt:lpstr>PowerPoint 演示文稿</vt:lpstr>
      <vt:lpstr>PowerPoint 演示文稿</vt:lpstr>
      <vt:lpstr> 5.4.2 include指令</vt:lpstr>
      <vt:lpstr>PowerPoint 演示文稿</vt:lpstr>
      <vt:lpstr>PowerPoint 演示文稿</vt:lpstr>
      <vt:lpstr>5.4.3  taglib指令</vt:lpstr>
      <vt:lpstr>5.5  JSP中的常用动作 </vt:lpstr>
      <vt:lpstr>PowerPoint 演示文稿</vt:lpstr>
      <vt:lpstr>PowerPoint 演示文稿</vt:lpstr>
      <vt:lpstr>5.5.1  &lt;jsp:param&gt; 动作</vt:lpstr>
      <vt:lpstr>PowerPoint 演示文稿</vt:lpstr>
      <vt:lpstr>PowerPoint 演示文稿</vt:lpstr>
      <vt:lpstr> include指令与include动作区别与联系 </vt:lpstr>
      <vt:lpstr>5.5.3  &lt;jsp: forward&gt; 动作</vt:lpstr>
      <vt:lpstr>注意</vt:lpstr>
      <vt:lpstr>登录验证页面实例 </vt:lpstr>
      <vt:lpstr>PowerPoint 演示文稿</vt:lpstr>
      <vt:lpstr>PowerPoint 演示文稿</vt:lpstr>
      <vt:lpstr>PowerPoint 演示文稿</vt:lpstr>
      <vt:lpstr>PowerPoint 演示文稿</vt:lpstr>
      <vt:lpstr>5.5.4  &lt;jsp:useBean&gt; 动作</vt:lpstr>
      <vt:lpstr>PowerPoint 演示文稿</vt:lpstr>
      <vt:lpstr>PowerPoint 演示文稿</vt:lpstr>
      <vt:lpstr>PowerPoint 演示文稿</vt:lpstr>
      <vt:lpstr>PowerPoint 演示文稿</vt:lpstr>
      <vt:lpstr>5.5.5  &lt;jsp: setProperty&gt; 动作</vt:lpstr>
      <vt:lpstr>PowerPoint 演示文稿</vt:lpstr>
      <vt:lpstr>PowerPoint 演示文稿</vt:lpstr>
      <vt:lpstr>PowerPoint 演示文稿</vt:lpstr>
      <vt:lpstr>5.5.6 &lt;jsp: getProperty&gt; 动作 </vt:lpstr>
      <vt:lpstr>总结与回顾！</vt:lpstr>
      <vt:lpstr>第5章  JSP基础知识 </vt:lpstr>
    </vt:vector>
  </TitlesOfParts>
  <Company>IBM ThinkPad/CC8000.COM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  JSP基本语法</dc:title>
  <dc:creator>X200/T400/T500/W500</dc:creator>
  <cp:lastModifiedBy>cumt ggjxfwzx</cp:lastModifiedBy>
  <cp:revision>292</cp:revision>
  <dcterms:created xsi:type="dcterms:W3CDTF">2011-09-18T12:26:33Z</dcterms:created>
  <dcterms:modified xsi:type="dcterms:W3CDTF">2016-05-26T03:17:45Z</dcterms:modified>
</cp:coreProperties>
</file>