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07" r:id="rId3"/>
    <p:sldId id="257" r:id="rId4"/>
    <p:sldId id="258" r:id="rId5"/>
    <p:sldId id="259" r:id="rId6"/>
    <p:sldId id="260" r:id="rId7"/>
    <p:sldId id="311" r:id="rId8"/>
    <p:sldId id="265" r:id="rId9"/>
    <p:sldId id="268" r:id="rId10"/>
    <p:sldId id="266" r:id="rId11"/>
    <p:sldId id="267" r:id="rId12"/>
    <p:sldId id="302" r:id="rId13"/>
    <p:sldId id="271" r:id="rId14"/>
    <p:sldId id="270" r:id="rId15"/>
    <p:sldId id="272" r:id="rId16"/>
    <p:sldId id="273" r:id="rId17"/>
    <p:sldId id="274" r:id="rId18"/>
    <p:sldId id="275" r:id="rId19"/>
    <p:sldId id="276" r:id="rId20"/>
    <p:sldId id="309" r:id="rId21"/>
    <p:sldId id="277" r:id="rId22"/>
    <p:sldId id="303" r:id="rId23"/>
    <p:sldId id="278" r:id="rId24"/>
    <p:sldId id="279" r:id="rId25"/>
    <p:sldId id="280" r:id="rId26"/>
    <p:sldId id="286" r:id="rId27"/>
    <p:sldId id="287" r:id="rId28"/>
    <p:sldId id="288" r:id="rId29"/>
    <p:sldId id="281" r:id="rId30"/>
    <p:sldId id="284" r:id="rId31"/>
    <p:sldId id="282" r:id="rId32"/>
    <p:sldId id="285" r:id="rId33"/>
    <p:sldId id="283" r:id="rId34"/>
    <p:sldId id="293" r:id="rId35"/>
    <p:sldId id="290" r:id="rId36"/>
    <p:sldId id="294" r:id="rId37"/>
    <p:sldId id="295" r:id="rId38"/>
    <p:sldId id="296" r:id="rId39"/>
    <p:sldId id="297" r:id="rId40"/>
    <p:sldId id="299" r:id="rId41"/>
    <p:sldId id="300" r:id="rId42"/>
    <p:sldId id="298" r:id="rId43"/>
    <p:sldId id="291" r:id="rId44"/>
    <p:sldId id="308" r:id="rId45"/>
    <p:sldId id="292" r:id="rId46"/>
    <p:sldId id="305" r:id="rId47"/>
    <p:sldId id="304" r:id="rId48"/>
    <p:sldId id="306"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A7D993-322E-4655-8104-996868714CB5}" type="datetimeFigureOut">
              <a:rPr lang="zh-CN" altLang="en-US" smtClean="0"/>
              <a:pPr/>
              <a:t>2015-7-6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32E620-5EFC-4382-A6FF-038370D3E27C}" type="slidenum">
              <a:rPr lang="zh-CN" altLang="en-US" smtClean="0"/>
              <a:pPr/>
              <a:t>‹#›</a:t>
            </a:fld>
            <a:endParaRPr lang="zh-CN" altLang="en-US"/>
          </a:p>
        </p:txBody>
      </p:sp>
    </p:spTree>
    <p:extLst>
      <p:ext uri="{BB962C8B-B14F-4D97-AF65-F5344CB8AC3E}">
        <p14:creationId xmlns:p14="http://schemas.microsoft.com/office/powerpoint/2010/main" val="4179591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1" u="sng" dirty="0" err="1" smtClean="0"/>
              <a:t>InputServlet</a:t>
            </a:r>
            <a:r>
              <a:rPr lang="en-US" altLang="zh-CN" b="1" u="sng" dirty="0" smtClean="0"/>
              <a:t> </a:t>
            </a:r>
            <a:endParaRPr lang="zh-CN" altLang="en-US" dirty="0"/>
          </a:p>
        </p:txBody>
      </p:sp>
      <p:sp>
        <p:nvSpPr>
          <p:cNvPr id="4" name="灯片编号占位符 3"/>
          <p:cNvSpPr>
            <a:spLocks noGrp="1"/>
          </p:cNvSpPr>
          <p:nvPr>
            <p:ph type="sldNum" sz="quarter" idx="10"/>
          </p:nvPr>
        </p:nvSpPr>
        <p:spPr/>
        <p:txBody>
          <a:bodyPr/>
          <a:lstStyle/>
          <a:p>
            <a:fld id="{3932E620-5EFC-4382-A6FF-038370D3E27C}"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D4F86E74-599F-4318-8CC5-FF02E1061FF8}" type="datetimeFigureOut">
              <a:rPr lang="zh-CN" altLang="en-US" smtClean="0"/>
              <a:pPr/>
              <a:t>2015-7-6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E8B52877-0FA4-4BC0-B6D6-47964A82246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4F86E74-599F-4318-8CC5-FF02E1061FF8}" type="datetimeFigureOut">
              <a:rPr lang="zh-CN" altLang="en-US" smtClean="0"/>
              <a:pPr/>
              <a:t>2015-7-6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8B52877-0FA4-4BC0-B6D6-47964A82246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4F86E74-599F-4318-8CC5-FF02E1061FF8}" type="datetimeFigureOut">
              <a:rPr lang="zh-CN" altLang="en-US" smtClean="0"/>
              <a:pPr/>
              <a:t>2015-7-6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8B52877-0FA4-4BC0-B6D6-47964A82246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4F86E74-599F-4318-8CC5-FF02E1061FF8}" type="datetimeFigureOut">
              <a:rPr lang="zh-CN" altLang="en-US" smtClean="0"/>
              <a:pPr/>
              <a:t>2015-7-6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8B52877-0FA4-4BC0-B6D6-47964A82246A}"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4F86E74-599F-4318-8CC5-FF02E1061FF8}" type="datetimeFigureOut">
              <a:rPr lang="zh-CN" altLang="en-US" smtClean="0"/>
              <a:pPr/>
              <a:t>2015-7-6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E8B52877-0FA4-4BC0-B6D6-47964A82246A}"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4F86E74-599F-4318-8CC5-FF02E1061FF8}" type="datetimeFigureOut">
              <a:rPr lang="zh-CN" altLang="en-US" smtClean="0"/>
              <a:pPr/>
              <a:t>2015-7-6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E8B52877-0FA4-4BC0-B6D6-47964A82246A}"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4F86E74-599F-4318-8CC5-FF02E1061FF8}" type="datetimeFigureOut">
              <a:rPr lang="zh-CN" altLang="en-US" smtClean="0"/>
              <a:pPr/>
              <a:t>2015-7-6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E8B52877-0FA4-4BC0-B6D6-47964A82246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D4F86E74-599F-4318-8CC5-FF02E1061FF8}" type="datetimeFigureOut">
              <a:rPr lang="zh-CN" altLang="en-US" smtClean="0"/>
              <a:pPr/>
              <a:t>2015-7-6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E8B52877-0FA4-4BC0-B6D6-47964A82246A}"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4F86E74-599F-4318-8CC5-FF02E1061FF8}" type="datetimeFigureOut">
              <a:rPr lang="zh-CN" altLang="en-US" smtClean="0"/>
              <a:pPr/>
              <a:t>2015-7-6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E8B52877-0FA4-4BC0-B6D6-47964A82246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4F86E74-599F-4318-8CC5-FF02E1061FF8}" type="datetimeFigureOut">
              <a:rPr lang="zh-CN" altLang="en-US" smtClean="0"/>
              <a:pPr/>
              <a:t>2015-7-6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E8B52877-0FA4-4BC0-B6D6-47964A82246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D4F86E74-599F-4318-8CC5-FF02E1061FF8}" type="datetimeFigureOut">
              <a:rPr lang="zh-CN" altLang="en-US" smtClean="0"/>
              <a:pPr/>
              <a:t>2015-7-6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E8B52877-0FA4-4BC0-B6D6-47964A82246A}"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4F86E74-599F-4318-8CC5-FF02E1061FF8}" type="datetimeFigureOut">
              <a:rPr lang="zh-CN" altLang="en-US" smtClean="0"/>
              <a:pPr/>
              <a:t>2015-7-6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8B52877-0FA4-4BC0-B6D6-47964A82246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k:@MSITStore:E:\&#36213;&#33721;&#30456;&#20851;\web&#25216;&#26415;\J2EE_6.0_API&#33521;&#25991;&#29256;.chm::/j2ee6/api/javax/servlet/http/HttpServletResponse.html" TargetMode="External"/><Relationship Id="rId2" Type="http://schemas.openxmlformats.org/officeDocument/2006/relationships/hyperlink" Target="mk:@MSITStore:E:\&#36213;&#33721;&#30456;&#20851;\web&#25216;&#26415;\J2EE_6.0_API&#33521;&#25991;&#29256;.chm::/j2ee6/api/javax/servlet/http/HttpServletRequest.html" TargetMode="External"/><Relationship Id="rId1" Type="http://schemas.openxmlformats.org/officeDocument/2006/relationships/slideLayout" Target="../slideLayouts/slideLayout2.xml"/><Relationship Id="rId4" Type="http://schemas.openxmlformats.org/officeDocument/2006/relationships/hyperlink" Target="mk:@MSITStore:E:\&#36213;&#33721;&#30456;&#20851;\web&#25216;&#26415;\J2EE_6.0_API&#33521;&#25991;&#29256;.chm::/j2ee6/api/javax/servlet/ServletException.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k:@MSITStore:E:\&#36213;&#33721;&#30456;&#20851;\web&#25216;&#26415;\J2EE_6.0_API&#33521;&#25991;&#29256;.chm::/j2ee6/api/javax/servlet/ServletConfig.html" TargetMode="External"/><Relationship Id="rId2" Type="http://schemas.openxmlformats.org/officeDocument/2006/relationships/hyperlink" Target="mk:@MSITStore:E:\&#36213;&#33721;&#30456;&#20851;\web&#25216;&#26415;\J2EE_6.0_API&#33521;&#25991;&#29256;.chm::/j2ee6/api/javax/servlet/Servlet.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k:@MSITStore:E:\&#36213;&#33721;&#30456;&#20851;\2014&#19978;&#23398;&#26399;\web&#25216;&#26415;\&#30456;&#20851;&#25991;&#26723;\J2EE_6.0_API&#33521;&#25991;&#29256;.chm::/j2ee6/api/javax/servlet/ServletResponse.html" TargetMode="External"/><Relationship Id="rId2" Type="http://schemas.openxmlformats.org/officeDocument/2006/relationships/hyperlink" Target="mk:@MSITStore:E:\&#36213;&#33721;&#30456;&#20851;\2014&#19978;&#23398;&#26399;\web&#25216;&#26415;\&#30456;&#20851;&#25991;&#26723;\J2EE_6.0_API&#33521;&#25991;&#29256;.chm::/j2ee6/api/javax/servlet/ServletRequest.html" TargetMode="External"/><Relationship Id="rId1" Type="http://schemas.openxmlformats.org/officeDocument/2006/relationships/slideLayout" Target="../slideLayouts/slideLayout2.xml"/><Relationship Id="rId4" Type="http://schemas.openxmlformats.org/officeDocument/2006/relationships/hyperlink" Target="mk:@MSITStore:E:\&#36213;&#33721;&#30456;&#20851;\2014&#19978;&#23398;&#26399;\web&#25216;&#26415;\&#30456;&#20851;&#25991;&#26723;\J2EE_6.0_API&#33521;&#25991;&#29256;.chm::/j2ee6/api/javax/servlet/ServletException.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mk:@MSITStore:E:\&#36213;&#33721;&#30456;&#20851;\2012&#19979;&#21322;&#23398;&#26399;\web&#25216;&#26415;\&#30456;&#20851;&#25991;&#26723;\J2EE_6.0_API&#33521;&#25991;&#29256;.chm::/j2ee6/api/javax/servlet/ServletResponse.html" TargetMode="External"/><Relationship Id="rId2" Type="http://schemas.openxmlformats.org/officeDocument/2006/relationships/hyperlink" Target="mk:@MSITStore:E:\&#36213;&#33721;&#30456;&#20851;\2012&#19979;&#21322;&#23398;&#26399;\web&#25216;&#26415;\&#30456;&#20851;&#25991;&#26723;\J2EE_6.0_API&#33521;&#25991;&#29256;.chm::/j2ee6/api/javax/servlet/ServletRequest.html" TargetMode="External"/><Relationship Id="rId1" Type="http://schemas.openxmlformats.org/officeDocument/2006/relationships/slideLayout" Target="../slideLayouts/slideLayout2.xml"/><Relationship Id="rId4" Type="http://schemas.openxmlformats.org/officeDocument/2006/relationships/hyperlink" Target="mk:@MSITStore:E:\&#36213;&#33721;&#30456;&#20851;\2012&#19979;&#21322;&#23398;&#26399;\web&#25216;&#26415;\&#30456;&#20851;&#25991;&#26723;\J2EE_6.0_API&#33521;&#25991;&#29256;.chm::/j2ee6/api/javax/servlet/ServletException.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8</a:t>
            </a:r>
            <a:r>
              <a:rPr lang="zh-CN" altLang="en-US" dirty="0" smtClean="0"/>
              <a:t>章</a:t>
            </a:r>
            <a:r>
              <a:rPr lang="en-US" altLang="zh-CN" dirty="0" smtClean="0"/>
              <a:t> </a:t>
            </a:r>
            <a:r>
              <a:rPr lang="en-US" altLang="zh-CN" dirty="0" smtClean="0"/>
              <a:t>Servlet </a:t>
            </a:r>
            <a:r>
              <a:rPr lang="zh-CN" altLang="en-US" dirty="0" smtClean="0"/>
              <a:t>程序开发</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buFontTx/>
              <a:buNone/>
            </a:pPr>
            <a:r>
              <a:rPr lang="zh-CN" altLang="en-US" sz="2400" dirty="0" smtClean="0"/>
              <a:t>（</a:t>
            </a:r>
            <a:r>
              <a:rPr lang="en-US" altLang="zh-CN" sz="2400" dirty="0" smtClean="0"/>
              <a:t>1</a:t>
            </a:r>
            <a:r>
              <a:rPr lang="zh-CN" altLang="en-US" sz="2400" dirty="0" smtClean="0"/>
              <a:t>）编程方式不同</a:t>
            </a:r>
          </a:p>
          <a:p>
            <a:pPr marL="88900" indent="20638">
              <a:buFontTx/>
              <a:buNone/>
            </a:pPr>
            <a:r>
              <a:rPr lang="en-US" altLang="zh-CN" sz="2400" dirty="0" err="1" smtClean="0"/>
              <a:t>Servlet</a:t>
            </a:r>
            <a:r>
              <a:rPr lang="zh-CN" altLang="en-US" sz="2400" dirty="0" smtClean="0"/>
              <a:t>是按照</a:t>
            </a:r>
            <a:r>
              <a:rPr lang="en-US" altLang="zh-CN" sz="2400" dirty="0" smtClean="0"/>
              <a:t>Java</a:t>
            </a:r>
            <a:r>
              <a:rPr lang="zh-CN" altLang="en-US" sz="2400" dirty="0" smtClean="0"/>
              <a:t>规范编写的</a:t>
            </a:r>
            <a:r>
              <a:rPr lang="en-US" altLang="zh-CN" sz="2400" dirty="0" smtClean="0"/>
              <a:t>Java</a:t>
            </a:r>
            <a:r>
              <a:rPr lang="zh-CN" altLang="en-US" sz="2400" dirty="0" smtClean="0"/>
              <a:t>程序，</a:t>
            </a:r>
            <a:r>
              <a:rPr lang="en-US" altLang="zh-CN" sz="2400" dirty="0" smtClean="0"/>
              <a:t>JSP</a:t>
            </a:r>
            <a:r>
              <a:rPr lang="zh-CN" altLang="en-US" sz="2400" dirty="0" smtClean="0"/>
              <a:t>是按照</a:t>
            </a:r>
            <a:r>
              <a:rPr lang="en-US" altLang="zh-CN" sz="2400" dirty="0" smtClean="0"/>
              <a:t>Web</a:t>
            </a:r>
            <a:r>
              <a:rPr lang="zh-CN" altLang="en-US" sz="2400" dirty="0" smtClean="0"/>
              <a:t>规范编写的脚本语言。</a:t>
            </a:r>
          </a:p>
          <a:p>
            <a:pPr>
              <a:buFontTx/>
              <a:buNone/>
            </a:pPr>
            <a:r>
              <a:rPr lang="zh-CN" altLang="en-US" sz="2400" dirty="0" smtClean="0"/>
              <a:t>（</a:t>
            </a:r>
            <a:r>
              <a:rPr lang="en-US" altLang="zh-CN" sz="2400" dirty="0" smtClean="0"/>
              <a:t>2</a:t>
            </a:r>
            <a:r>
              <a:rPr lang="zh-CN" altLang="en-US" sz="2400" dirty="0" smtClean="0"/>
              <a:t>）编译方式不同</a:t>
            </a:r>
          </a:p>
          <a:p>
            <a:pPr marL="88900" indent="12700">
              <a:buFontTx/>
              <a:buNone/>
            </a:pPr>
            <a:r>
              <a:rPr lang="en-US" altLang="zh-CN" sz="2400" dirty="0" err="1" smtClean="0"/>
              <a:t>Servlet</a:t>
            </a:r>
            <a:r>
              <a:rPr lang="zh-CN" altLang="en-US" sz="2400" dirty="0" smtClean="0"/>
              <a:t>每次修改后需要编译后才能运行，</a:t>
            </a:r>
            <a:r>
              <a:rPr lang="en-US" altLang="zh-CN" sz="2400" dirty="0" smtClean="0"/>
              <a:t>JSP</a:t>
            </a:r>
            <a:r>
              <a:rPr lang="zh-CN" altLang="en-US" sz="2400" dirty="0" smtClean="0"/>
              <a:t>是被</a:t>
            </a:r>
            <a:r>
              <a:rPr lang="en-US" altLang="zh-CN" sz="2400" dirty="0" smtClean="0"/>
              <a:t>JSP Container</a:t>
            </a:r>
            <a:r>
              <a:rPr lang="zh-CN" altLang="en-US" sz="2400" dirty="0" smtClean="0"/>
              <a:t>编译为</a:t>
            </a:r>
            <a:r>
              <a:rPr lang="en-US" altLang="zh-CN" sz="2400" dirty="0" err="1" smtClean="0"/>
              <a:t>Servlet</a:t>
            </a:r>
            <a:r>
              <a:rPr lang="zh-CN" altLang="en-US" sz="2400" dirty="0" smtClean="0"/>
              <a:t>文件。 </a:t>
            </a:r>
          </a:p>
          <a:p>
            <a:pPr>
              <a:buFontTx/>
              <a:buNone/>
            </a:pPr>
            <a:r>
              <a:rPr lang="zh-CN" altLang="en-US" sz="2400" dirty="0" smtClean="0"/>
              <a:t>（</a:t>
            </a:r>
            <a:r>
              <a:rPr lang="en-US" altLang="zh-CN" sz="2400" dirty="0" smtClean="0"/>
              <a:t>3</a:t>
            </a:r>
            <a:r>
              <a:rPr lang="zh-CN" altLang="en-US" sz="2400" dirty="0" smtClean="0"/>
              <a:t>）运行速度不同</a:t>
            </a:r>
          </a:p>
          <a:p>
            <a:pPr marL="88900" indent="12700">
              <a:buFontTx/>
              <a:buNone/>
            </a:pPr>
            <a:r>
              <a:rPr lang="zh-CN" altLang="en-US" sz="2400" dirty="0" smtClean="0"/>
              <a:t>由于一个</a:t>
            </a:r>
            <a:r>
              <a:rPr lang="en-US" altLang="zh-CN" sz="2400" dirty="0" smtClean="0"/>
              <a:t>JSP</a:t>
            </a:r>
            <a:r>
              <a:rPr lang="zh-CN" altLang="en-US" sz="2400" dirty="0" smtClean="0"/>
              <a:t>页面在第一次被访问时要被编译成</a:t>
            </a:r>
            <a:r>
              <a:rPr lang="en-US" altLang="zh-CN" sz="2400" dirty="0" err="1" smtClean="0"/>
              <a:t>Servlet</a:t>
            </a:r>
            <a:r>
              <a:rPr lang="zh-CN" altLang="en-US" sz="2400" dirty="0" smtClean="0"/>
              <a:t>需要一段时间，所以客户端得到响应所需要的时间比较长。当该页面再次被访问时，它对应的</a:t>
            </a:r>
            <a:r>
              <a:rPr lang="en-US" altLang="zh-CN" sz="2400" dirty="0" smtClean="0"/>
              <a:t>.class</a:t>
            </a:r>
            <a:r>
              <a:rPr lang="zh-CN" altLang="en-US" sz="2400" dirty="0" smtClean="0"/>
              <a:t>文件已经生成，不需要再次翻译和编译，</a:t>
            </a:r>
            <a:r>
              <a:rPr lang="en-US" altLang="zh-CN" sz="2400" dirty="0" smtClean="0"/>
              <a:t>JSP</a:t>
            </a:r>
            <a:r>
              <a:rPr lang="zh-CN" altLang="en-US" sz="2400" dirty="0" smtClean="0"/>
              <a:t>引擎可以直接执行</a:t>
            </a:r>
            <a:r>
              <a:rPr lang="en-US" altLang="zh-CN" sz="2400" dirty="0" smtClean="0"/>
              <a:t>.class</a:t>
            </a:r>
            <a:r>
              <a:rPr lang="zh-CN" altLang="en-US" sz="2400" dirty="0" smtClean="0"/>
              <a:t>文件，因此</a:t>
            </a:r>
            <a:r>
              <a:rPr lang="en-US" altLang="zh-CN" sz="2400" dirty="0" smtClean="0"/>
              <a:t>JSP</a:t>
            </a:r>
            <a:r>
              <a:rPr lang="zh-CN" altLang="en-US" sz="2400" dirty="0" smtClean="0"/>
              <a:t>页面的访问速度会大为提高。总之，在运行速度上，</a:t>
            </a:r>
            <a:r>
              <a:rPr lang="en-US" altLang="zh-CN" sz="2400" dirty="0" err="1" smtClean="0"/>
              <a:t>Serlvet</a:t>
            </a:r>
            <a:r>
              <a:rPr lang="zh-CN" altLang="en-US" sz="2400" dirty="0" smtClean="0"/>
              <a:t>比</a:t>
            </a:r>
            <a:r>
              <a:rPr lang="en-US" altLang="zh-CN" sz="2400" dirty="0" smtClean="0"/>
              <a:t>JSP</a:t>
            </a:r>
            <a:r>
              <a:rPr lang="zh-CN" altLang="en-US" sz="2400" dirty="0" smtClean="0"/>
              <a:t>速度快。</a:t>
            </a:r>
          </a:p>
          <a:p>
            <a:endParaRPr lang="zh-CN" altLang="en-US" dirty="0"/>
          </a:p>
        </p:txBody>
      </p:sp>
      <p:sp>
        <p:nvSpPr>
          <p:cNvPr id="3" name="标题 2"/>
          <p:cNvSpPr>
            <a:spLocks noGrp="1"/>
          </p:cNvSpPr>
          <p:nvPr>
            <p:ph type="title"/>
          </p:nvPr>
        </p:nvSpPr>
        <p:spPr/>
        <p:txBody>
          <a:bodyPr>
            <a:normAutofit fontScale="90000"/>
          </a:bodyPr>
          <a:lstStyle/>
          <a:p>
            <a:r>
              <a:rPr lang="en-US" altLang="zh-CN" sz="4400" dirty="0" err="1" smtClean="0"/>
              <a:t>Servlet</a:t>
            </a:r>
            <a:r>
              <a:rPr lang="zh-CN" altLang="en-US" sz="4400" dirty="0" smtClean="0"/>
              <a:t>与</a:t>
            </a:r>
            <a:r>
              <a:rPr lang="en-US" altLang="zh-CN" sz="4400" dirty="0" smtClean="0"/>
              <a:t>JSP</a:t>
            </a:r>
            <a:r>
              <a:rPr lang="zh-CN" altLang="en-US" sz="4400" dirty="0" smtClean="0"/>
              <a:t>相比有以下几点区别：</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err="1" smtClean="0"/>
              <a:t>Servlet</a:t>
            </a:r>
            <a:r>
              <a:rPr lang="zh-CN" altLang="en-US" dirty="0" smtClean="0"/>
              <a:t>程序实现 </a:t>
            </a:r>
            <a:endParaRPr lang="zh-CN" altLang="en-US" dirty="0"/>
          </a:p>
        </p:txBody>
      </p:sp>
      <p:pic>
        <p:nvPicPr>
          <p:cNvPr id="4" name="Picture 2" descr="Servlet API3"/>
          <p:cNvPicPr>
            <a:picLocks noChangeAspect="1" noChangeArrowheads="1"/>
          </p:cNvPicPr>
          <p:nvPr/>
        </p:nvPicPr>
        <p:blipFill>
          <a:blip r:embed="rId2"/>
          <a:srcRect/>
          <a:stretch>
            <a:fillRect/>
          </a:stretch>
        </p:blipFill>
        <p:spPr bwMode="auto">
          <a:xfrm>
            <a:off x="1142976" y="1214422"/>
            <a:ext cx="6929486" cy="5200622"/>
          </a:xfrm>
          <a:prstGeom prst="rect">
            <a:avLst/>
          </a:prstGeom>
          <a:noFill/>
          <a:ln w="9525">
            <a:noFill/>
            <a:miter lim="800000"/>
            <a:headEnd/>
            <a:tailEnd/>
          </a:ln>
        </p:spPr>
      </p:pic>
      <p:cxnSp>
        <p:nvCxnSpPr>
          <p:cNvPr id="8" name="直接连接符 7"/>
          <p:cNvCxnSpPr/>
          <p:nvPr/>
        </p:nvCxnSpPr>
        <p:spPr>
          <a:xfrm rot="16200000" flipH="1">
            <a:off x="4857752" y="3214686"/>
            <a:ext cx="571504" cy="4286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5536413" y="3393281"/>
            <a:ext cx="500066"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flipV="1">
            <a:off x="6286512" y="3143248"/>
            <a:ext cx="500066" cy="5000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如果开发一个可以处理</a:t>
            </a:r>
            <a:r>
              <a:rPr lang="en-US" altLang="zh-CN" dirty="0" smtClean="0"/>
              <a:t>HTTP</a:t>
            </a:r>
            <a:r>
              <a:rPr lang="zh-CN" altLang="en-US" dirty="0" smtClean="0"/>
              <a:t>请求的</a:t>
            </a:r>
            <a:r>
              <a:rPr lang="en-US" altLang="zh-CN" dirty="0" err="1" smtClean="0"/>
              <a:t>Servlet</a:t>
            </a:r>
            <a:r>
              <a:rPr lang="zh-CN" altLang="en-US" dirty="0" smtClean="0"/>
              <a:t>程序，需要继承</a:t>
            </a:r>
            <a:r>
              <a:rPr lang="en-US" altLang="zh-CN" dirty="0" err="1" smtClean="0"/>
              <a:t>HttpServlet</a:t>
            </a:r>
            <a:r>
              <a:rPr lang="zh-CN" altLang="en-US" dirty="0" smtClean="0"/>
              <a:t>类，而且在自定义的</a:t>
            </a:r>
            <a:r>
              <a:rPr lang="en-US" altLang="zh-CN" dirty="0" err="1" smtClean="0"/>
              <a:t>Servlet</a:t>
            </a:r>
            <a:r>
              <a:rPr lang="zh-CN" altLang="en-US" dirty="0" smtClean="0"/>
              <a:t>类中至少要覆写</a:t>
            </a:r>
            <a:r>
              <a:rPr lang="en-US" altLang="zh-CN" dirty="0" err="1" smtClean="0"/>
              <a:t>HttpServlet</a:t>
            </a:r>
            <a:r>
              <a:rPr lang="zh-CN" altLang="en-US" dirty="0" smtClean="0"/>
              <a:t>类中提供的</a:t>
            </a:r>
            <a:r>
              <a:rPr lang="en-US" altLang="zh-CN" dirty="0" err="1" smtClean="0"/>
              <a:t>doGet</a:t>
            </a:r>
            <a:r>
              <a:rPr lang="zh-CN" altLang="en-US" dirty="0" smtClean="0"/>
              <a:t>与</a:t>
            </a:r>
            <a:r>
              <a:rPr lang="en-US" altLang="zh-CN" dirty="0" err="1" smtClean="0"/>
              <a:t>doPost</a:t>
            </a:r>
            <a:r>
              <a:rPr lang="zh-CN" altLang="en-US" dirty="0" smtClean="0"/>
              <a:t>方法</a:t>
            </a:r>
            <a:endParaRPr lang="en-US" altLang="zh-CN" dirty="0" smtClean="0"/>
          </a:p>
          <a:p>
            <a:r>
              <a:rPr lang="en-US" sz="2400" dirty="0" smtClean="0"/>
              <a:t>protected void </a:t>
            </a:r>
            <a:r>
              <a:rPr lang="en-US" sz="2400" b="1" dirty="0" err="1" smtClean="0"/>
              <a:t>doGet</a:t>
            </a:r>
            <a:r>
              <a:rPr lang="en-US" sz="2400" dirty="0" smtClean="0"/>
              <a:t>(</a:t>
            </a:r>
            <a:r>
              <a:rPr lang="en-US" sz="2400" dirty="0" err="1" smtClean="0">
                <a:hlinkClick r:id="rId2" action="ppaction://hlinkfile" tooltip="interface in javax.servlet.http"/>
              </a:rPr>
              <a:t>HttpServletRequest</a:t>
            </a:r>
            <a:r>
              <a:rPr lang="en-US" sz="2400" dirty="0" smtClean="0"/>
              <a:t> </a:t>
            </a:r>
            <a:r>
              <a:rPr lang="en-US" sz="2400" dirty="0" err="1" smtClean="0"/>
              <a:t>req</a:t>
            </a:r>
            <a:r>
              <a:rPr lang="en-US" sz="2400" dirty="0" smtClean="0"/>
              <a:t>, </a:t>
            </a:r>
            <a:r>
              <a:rPr lang="en-US" sz="2400" dirty="0" err="1" smtClean="0">
                <a:hlinkClick r:id="rId3" action="ppaction://hlinkfile" tooltip="interface in javax.servlet.http"/>
              </a:rPr>
              <a:t>HttpServletResponse</a:t>
            </a:r>
            <a:r>
              <a:rPr lang="en-US" sz="2400" dirty="0" smtClean="0"/>
              <a:t> </a:t>
            </a:r>
            <a:r>
              <a:rPr lang="en-US" sz="2400" dirty="0" err="1" smtClean="0"/>
              <a:t>resp</a:t>
            </a:r>
            <a:r>
              <a:rPr lang="en-US" sz="2400" dirty="0" smtClean="0"/>
              <a:t>) throws </a:t>
            </a:r>
            <a:r>
              <a:rPr lang="en-US" sz="2400" dirty="0" err="1" smtClean="0">
                <a:hlinkClick r:id="rId4" action="ppaction://hlinkfile" tooltip="class in javax.servlet"/>
              </a:rPr>
              <a:t>ServletException</a:t>
            </a:r>
            <a:r>
              <a:rPr lang="en-US" sz="2400" dirty="0" smtClean="0"/>
              <a:t>, </a:t>
            </a:r>
            <a:r>
              <a:rPr lang="en-US" sz="2400" dirty="0" err="1" smtClean="0"/>
              <a:t>java.io.IOException</a:t>
            </a:r>
            <a:endParaRPr lang="en-US" sz="2400" dirty="0" smtClean="0"/>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buFont typeface="Wingdings 2"/>
              <a:buChar char=""/>
              <a:defRPr/>
            </a:pPr>
            <a:r>
              <a:rPr lang="zh-CN" altLang="zh-CN" dirty="0" smtClean="0"/>
              <a:t>在</a:t>
            </a:r>
            <a:r>
              <a:rPr lang="en-US" altLang="zh-CN" dirty="0" smtClean="0"/>
              <a:t>web.xml</a:t>
            </a:r>
            <a:r>
              <a:rPr lang="zh-CN" altLang="zh-CN" dirty="0" smtClean="0"/>
              <a:t>文件中对</a:t>
            </a:r>
            <a:r>
              <a:rPr lang="en-US" altLang="zh-CN" dirty="0" err="1" smtClean="0"/>
              <a:t>Servlet</a:t>
            </a:r>
            <a:r>
              <a:rPr lang="zh-CN" altLang="zh-CN" dirty="0" smtClean="0"/>
              <a:t>进行配置</a:t>
            </a:r>
            <a:endParaRPr lang="en-US" altLang="zh-CN" dirty="0" smtClean="0"/>
          </a:p>
          <a:p>
            <a:pPr lvl="1" fontAlgn="auto">
              <a:lnSpc>
                <a:spcPct val="120000"/>
              </a:lnSpc>
              <a:spcAft>
                <a:spcPts val="0"/>
              </a:spcAft>
              <a:buFont typeface="Wingdings 2"/>
              <a:buChar char="³"/>
              <a:defRPr/>
            </a:pPr>
            <a:r>
              <a:rPr lang="en-US" altLang="zh-CN" dirty="0" err="1" smtClean="0"/>
              <a:t>Servlet</a:t>
            </a:r>
            <a:r>
              <a:rPr lang="zh-CN" altLang="zh-CN" dirty="0" smtClean="0"/>
              <a:t>的名称、类和其他选项的配置</a:t>
            </a:r>
          </a:p>
          <a:p>
            <a:pPr lvl="1" fontAlgn="auto">
              <a:lnSpc>
                <a:spcPct val="120000"/>
              </a:lnSpc>
              <a:spcAft>
                <a:spcPts val="0"/>
              </a:spcAft>
              <a:buFont typeface="Wingdings 2"/>
              <a:buNone/>
              <a:defRPr/>
            </a:pPr>
            <a:r>
              <a:rPr lang="en-US" altLang="zh-CN" dirty="0" smtClean="0"/>
              <a:t>  </a:t>
            </a:r>
            <a:r>
              <a:rPr lang="zh-CN" altLang="zh-CN" dirty="0" smtClean="0"/>
              <a:t>在</a:t>
            </a:r>
            <a:r>
              <a:rPr lang="en-US" altLang="zh-CN" dirty="0" smtClean="0"/>
              <a:t>web.xml</a:t>
            </a:r>
            <a:r>
              <a:rPr lang="zh-CN" altLang="zh-CN" dirty="0" smtClean="0"/>
              <a:t>文件中配置</a:t>
            </a:r>
            <a:r>
              <a:rPr lang="en-US" altLang="zh-CN" dirty="0" err="1" smtClean="0"/>
              <a:t>Servlet</a:t>
            </a:r>
            <a:r>
              <a:rPr lang="zh-CN" altLang="zh-CN" dirty="0" smtClean="0"/>
              <a:t>时，必须指定</a:t>
            </a:r>
            <a:r>
              <a:rPr lang="en-US" altLang="zh-CN" dirty="0" err="1" smtClean="0"/>
              <a:t>Servlet</a:t>
            </a:r>
            <a:r>
              <a:rPr lang="zh-CN" altLang="zh-CN" dirty="0" smtClean="0"/>
              <a:t>的名称、</a:t>
            </a:r>
            <a:r>
              <a:rPr lang="en-US" altLang="zh-CN" dirty="0" err="1" smtClean="0"/>
              <a:t>Servlet</a:t>
            </a:r>
            <a:r>
              <a:rPr lang="zh-CN" altLang="zh-CN" dirty="0" smtClean="0"/>
              <a:t>的类的路径，可选择性地给</a:t>
            </a:r>
            <a:r>
              <a:rPr lang="en-US" altLang="zh-CN" dirty="0" err="1" smtClean="0"/>
              <a:t>Servlet</a:t>
            </a:r>
            <a:r>
              <a:rPr lang="zh-CN" altLang="zh-CN" dirty="0" smtClean="0"/>
              <a:t>添加描述信息和指定在发布时显示的名称。</a:t>
            </a:r>
          </a:p>
          <a:p>
            <a:endParaRPr lang="zh-CN" altLang="en-US" dirty="0"/>
          </a:p>
        </p:txBody>
      </p:sp>
      <p:sp>
        <p:nvSpPr>
          <p:cNvPr id="3" name="标题 2"/>
          <p:cNvSpPr>
            <a:spLocks noGrp="1"/>
          </p:cNvSpPr>
          <p:nvPr>
            <p:ph type="title"/>
          </p:nvPr>
        </p:nvSpPr>
        <p:spPr/>
        <p:txBody>
          <a:bodyPr/>
          <a:lstStyle/>
          <a:p>
            <a:r>
              <a:rPr lang="en-US" altLang="zh-CN" dirty="0" err="1" smtClean="0"/>
              <a:t>Servlet</a:t>
            </a:r>
            <a:r>
              <a:rPr lang="zh-CN" altLang="zh-CN" dirty="0" smtClean="0"/>
              <a:t>配置</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142852"/>
            <a:ext cx="8229600" cy="6007291"/>
          </a:xfrm>
        </p:spPr>
        <p:txBody>
          <a:bodyPr>
            <a:normAutofit fontScale="92500" lnSpcReduction="20000"/>
          </a:bodyPr>
          <a:lstStyle/>
          <a:p>
            <a:pPr lvl="1" fontAlgn="auto">
              <a:lnSpc>
                <a:spcPct val="120000"/>
              </a:lnSpc>
              <a:spcAft>
                <a:spcPts val="0"/>
              </a:spcAft>
              <a:buFont typeface="Wingdings 2"/>
              <a:buNone/>
              <a:defRPr/>
            </a:pPr>
            <a:r>
              <a:rPr lang="en-US" altLang="zh-CN" dirty="0" smtClean="0"/>
              <a:t>&lt;</a:t>
            </a:r>
            <a:r>
              <a:rPr lang="en-US" altLang="zh-CN" dirty="0" err="1" smtClean="0"/>
              <a:t>servlet</a:t>
            </a:r>
            <a:r>
              <a:rPr lang="en-US" altLang="zh-CN" dirty="0" smtClean="0"/>
              <a:t>&gt;</a:t>
            </a:r>
            <a:endParaRPr lang="zh-CN" altLang="zh-CN" dirty="0" smtClean="0"/>
          </a:p>
          <a:p>
            <a:pPr lvl="1" fontAlgn="auto">
              <a:lnSpc>
                <a:spcPct val="120000"/>
              </a:lnSpc>
              <a:spcAft>
                <a:spcPts val="0"/>
              </a:spcAft>
              <a:buFont typeface="Wingdings 2"/>
              <a:buNone/>
              <a:defRPr/>
            </a:pPr>
            <a:r>
              <a:rPr lang="en-US" altLang="zh-CN" dirty="0" smtClean="0"/>
              <a:t>		&lt;description&gt;&lt;/description&gt;</a:t>
            </a:r>
            <a:endParaRPr lang="zh-CN" altLang="zh-CN" dirty="0" smtClean="0"/>
          </a:p>
          <a:p>
            <a:pPr lvl="1" fontAlgn="auto">
              <a:lnSpc>
                <a:spcPct val="120000"/>
              </a:lnSpc>
              <a:spcAft>
                <a:spcPts val="0"/>
              </a:spcAft>
              <a:buFont typeface="Wingdings 2"/>
              <a:buNone/>
              <a:defRPr/>
            </a:pPr>
            <a:r>
              <a:rPr lang="en-US" altLang="zh-CN" dirty="0" smtClean="0"/>
              <a:t>		&lt;display-name&gt;hello&lt;/display-name&gt;</a:t>
            </a:r>
            <a:endParaRPr lang="zh-CN" altLang="zh-CN" dirty="0" smtClean="0"/>
          </a:p>
          <a:p>
            <a:pPr lvl="1" fontAlgn="auto">
              <a:lnSpc>
                <a:spcPct val="120000"/>
              </a:lnSpc>
              <a:spcAft>
                <a:spcPts val="0"/>
              </a:spcAft>
              <a:buFont typeface="Wingdings 2"/>
              <a:buNone/>
              <a:defRPr/>
            </a:pPr>
            <a:r>
              <a:rPr lang="en-US" altLang="zh-CN" dirty="0" smtClean="0"/>
              <a:t>		&lt;</a:t>
            </a:r>
            <a:r>
              <a:rPr lang="en-US" altLang="zh-CN" dirty="0" err="1" smtClean="0"/>
              <a:t>servlet</a:t>
            </a:r>
            <a:r>
              <a:rPr lang="en-US" altLang="zh-CN" dirty="0" smtClean="0"/>
              <a:t>-name&gt;hello&lt;/</a:t>
            </a:r>
            <a:r>
              <a:rPr lang="en-US" altLang="zh-CN" dirty="0" err="1" smtClean="0"/>
              <a:t>servlet</a:t>
            </a:r>
            <a:r>
              <a:rPr lang="en-US" altLang="zh-CN" dirty="0" smtClean="0"/>
              <a:t>-name&gt;</a:t>
            </a:r>
            <a:endParaRPr lang="zh-CN" altLang="zh-CN" dirty="0" smtClean="0"/>
          </a:p>
          <a:p>
            <a:pPr lvl="1" fontAlgn="auto">
              <a:lnSpc>
                <a:spcPct val="120000"/>
              </a:lnSpc>
              <a:spcAft>
                <a:spcPts val="0"/>
              </a:spcAft>
              <a:buFont typeface="Wingdings 2"/>
              <a:buNone/>
              <a:defRPr/>
            </a:pPr>
            <a:r>
              <a:rPr lang="en-US" altLang="zh-CN" dirty="0" smtClean="0"/>
              <a:t>		&lt;</a:t>
            </a:r>
            <a:r>
              <a:rPr lang="en-US" altLang="zh-CN" dirty="0" err="1" smtClean="0"/>
              <a:t>servlet</a:t>
            </a:r>
            <a:r>
              <a:rPr lang="en-US" altLang="zh-CN" dirty="0" smtClean="0"/>
              <a:t>-class&gt;</a:t>
            </a:r>
            <a:r>
              <a:rPr lang="en-US" altLang="zh-CN" dirty="0" err="1" smtClean="0"/>
              <a:t>servletdemo.HelloServlet</a:t>
            </a:r>
            <a:r>
              <a:rPr lang="en-US" altLang="zh-CN" dirty="0" smtClean="0"/>
              <a:t>&lt;/</a:t>
            </a:r>
            <a:r>
              <a:rPr lang="en-US" altLang="zh-CN" dirty="0" err="1" smtClean="0"/>
              <a:t>servlet</a:t>
            </a:r>
            <a:r>
              <a:rPr lang="en-US" altLang="zh-CN" dirty="0" smtClean="0"/>
              <a:t>-class&gt;</a:t>
            </a:r>
            <a:endParaRPr lang="zh-CN" altLang="zh-CN" dirty="0" smtClean="0"/>
          </a:p>
          <a:p>
            <a:pPr lvl="1" fontAlgn="auto">
              <a:lnSpc>
                <a:spcPct val="120000"/>
              </a:lnSpc>
              <a:spcAft>
                <a:spcPts val="0"/>
              </a:spcAft>
              <a:buFont typeface="Wingdings 2"/>
              <a:buNone/>
              <a:defRPr/>
            </a:pPr>
            <a:r>
              <a:rPr lang="en-US" altLang="zh-CN" dirty="0" smtClean="0"/>
              <a:t>	&lt;/</a:t>
            </a:r>
            <a:r>
              <a:rPr lang="en-US" altLang="zh-CN" dirty="0" err="1" smtClean="0"/>
              <a:t>servlet</a:t>
            </a:r>
            <a:r>
              <a:rPr lang="en-US" altLang="zh-CN" dirty="0" smtClean="0"/>
              <a:t>&gt;	</a:t>
            </a:r>
          </a:p>
          <a:p>
            <a:pPr lvl="2">
              <a:buNone/>
            </a:pPr>
            <a:r>
              <a:rPr lang="en-US" altLang="zh-CN" sz="2600" dirty="0" smtClean="0"/>
              <a:t>&lt;</a:t>
            </a:r>
            <a:r>
              <a:rPr lang="en-US" altLang="zh-CN" sz="2600" dirty="0" err="1" smtClean="0"/>
              <a:t>servlet</a:t>
            </a:r>
            <a:r>
              <a:rPr lang="en-US" altLang="zh-CN" sz="2600" dirty="0" smtClean="0"/>
              <a:t>-mapping&gt;</a:t>
            </a:r>
          </a:p>
          <a:p>
            <a:pPr lvl="4">
              <a:buNone/>
            </a:pPr>
            <a:r>
              <a:rPr lang="en-US" altLang="zh-CN" sz="2300" dirty="0" smtClean="0"/>
              <a:t>&lt;</a:t>
            </a:r>
            <a:r>
              <a:rPr lang="en-US" altLang="zh-CN" sz="2300" dirty="0" err="1" smtClean="0"/>
              <a:t>servlet</a:t>
            </a:r>
            <a:r>
              <a:rPr lang="en-US" altLang="zh-CN" sz="2300" dirty="0" smtClean="0"/>
              <a:t>-name&gt;hello&lt;/</a:t>
            </a:r>
            <a:r>
              <a:rPr lang="en-US" altLang="zh-CN" sz="2300" dirty="0" err="1" smtClean="0"/>
              <a:t>servlet</a:t>
            </a:r>
            <a:r>
              <a:rPr lang="en-US" altLang="zh-CN" sz="2300" dirty="0" smtClean="0"/>
              <a:t>-name&gt;</a:t>
            </a:r>
          </a:p>
          <a:p>
            <a:pPr lvl="4">
              <a:buNone/>
            </a:pPr>
            <a:r>
              <a:rPr lang="en-US" altLang="zh-CN" sz="2300" dirty="0" smtClean="0"/>
              <a:t>&lt;</a:t>
            </a:r>
            <a:r>
              <a:rPr lang="en-US" altLang="zh-CN" sz="2300" dirty="0" err="1" smtClean="0"/>
              <a:t>url</a:t>
            </a:r>
            <a:r>
              <a:rPr lang="en-US" altLang="zh-CN" sz="2300" dirty="0" smtClean="0"/>
              <a:t>-pattern&gt;/&lt;/</a:t>
            </a:r>
            <a:r>
              <a:rPr lang="en-US" altLang="zh-CN" sz="2300" dirty="0" err="1" smtClean="0"/>
              <a:t>url</a:t>
            </a:r>
            <a:r>
              <a:rPr lang="en-US" altLang="zh-CN" sz="2300" dirty="0" smtClean="0"/>
              <a:t>-pattern&gt;</a:t>
            </a:r>
          </a:p>
          <a:p>
            <a:pPr lvl="2">
              <a:buNone/>
            </a:pPr>
            <a:r>
              <a:rPr lang="en-US" altLang="zh-CN" sz="2600" dirty="0" smtClean="0"/>
              <a:t>&lt;/</a:t>
            </a:r>
            <a:r>
              <a:rPr lang="en-US" altLang="zh-CN" sz="2600" dirty="0" err="1" smtClean="0"/>
              <a:t>servlet</a:t>
            </a:r>
            <a:r>
              <a:rPr lang="en-US" altLang="zh-CN" sz="2600" dirty="0" smtClean="0"/>
              <a:t>-mapping&gt;</a:t>
            </a:r>
            <a:endParaRPr lang="zh-CN" altLang="zh-CN" sz="2600" dirty="0" smtClean="0"/>
          </a:p>
          <a:p>
            <a:pPr lvl="1" fontAlgn="auto">
              <a:lnSpc>
                <a:spcPct val="120000"/>
              </a:lnSpc>
              <a:spcAft>
                <a:spcPts val="0"/>
              </a:spcAft>
              <a:buFont typeface="Wingdings 2"/>
              <a:buNone/>
              <a:defRPr/>
            </a:pPr>
            <a:r>
              <a:rPr lang="en-US" altLang="zh-CN" dirty="0" smtClean="0"/>
              <a:t>Description</a:t>
            </a:r>
            <a:r>
              <a:rPr lang="zh-CN" altLang="zh-CN" dirty="0" smtClean="0"/>
              <a:t>元素描述的是</a:t>
            </a:r>
            <a:r>
              <a:rPr lang="en-US" altLang="zh-CN" dirty="0" err="1" smtClean="0"/>
              <a:t>Servlet</a:t>
            </a:r>
            <a:r>
              <a:rPr lang="zh-CN" altLang="zh-CN" dirty="0" smtClean="0"/>
              <a:t>的描述信息</a:t>
            </a:r>
            <a:endParaRPr lang="en-US" altLang="zh-CN" dirty="0" smtClean="0"/>
          </a:p>
          <a:p>
            <a:pPr lvl="1" fontAlgn="auto">
              <a:lnSpc>
                <a:spcPct val="120000"/>
              </a:lnSpc>
              <a:spcAft>
                <a:spcPts val="0"/>
              </a:spcAft>
              <a:buFont typeface="Wingdings 2"/>
              <a:buNone/>
              <a:defRPr/>
            </a:pPr>
            <a:r>
              <a:rPr lang="en-US" altLang="zh-CN" dirty="0" smtClean="0"/>
              <a:t>display-name</a:t>
            </a:r>
            <a:r>
              <a:rPr lang="zh-CN" altLang="zh-CN" dirty="0" smtClean="0"/>
              <a:t>元素描述的是发布时</a:t>
            </a:r>
            <a:r>
              <a:rPr lang="en-US" altLang="zh-CN" dirty="0" err="1" smtClean="0"/>
              <a:t>Servlet</a:t>
            </a:r>
            <a:r>
              <a:rPr lang="zh-CN" altLang="zh-CN" dirty="0" smtClean="0"/>
              <a:t>的名称</a:t>
            </a:r>
            <a:endParaRPr lang="en-US" altLang="zh-CN" dirty="0" smtClean="0"/>
          </a:p>
          <a:p>
            <a:pPr lvl="1" fontAlgn="auto">
              <a:lnSpc>
                <a:spcPct val="120000"/>
              </a:lnSpc>
              <a:spcAft>
                <a:spcPts val="0"/>
              </a:spcAft>
              <a:buFont typeface="Wingdings 2"/>
              <a:buNone/>
              <a:defRPr/>
            </a:pPr>
            <a:r>
              <a:rPr lang="en-US" altLang="zh-CN" dirty="0" err="1" smtClean="0"/>
              <a:t>Servlet</a:t>
            </a:r>
            <a:r>
              <a:rPr lang="en-US" altLang="zh-CN" dirty="0" smtClean="0"/>
              <a:t>-name</a:t>
            </a:r>
            <a:r>
              <a:rPr lang="zh-CN" altLang="zh-CN" dirty="0" smtClean="0"/>
              <a:t>元素描述的是</a:t>
            </a:r>
            <a:r>
              <a:rPr lang="en-US" altLang="zh-CN" dirty="0" err="1" smtClean="0"/>
              <a:t>Servlet</a:t>
            </a:r>
            <a:r>
              <a:rPr lang="zh-CN" altLang="zh-CN" dirty="0" smtClean="0"/>
              <a:t>的名称</a:t>
            </a:r>
            <a:endParaRPr lang="en-US" altLang="zh-CN" dirty="0" smtClean="0"/>
          </a:p>
          <a:p>
            <a:pPr lvl="1" fontAlgn="auto">
              <a:lnSpc>
                <a:spcPct val="120000"/>
              </a:lnSpc>
              <a:spcAft>
                <a:spcPts val="0"/>
              </a:spcAft>
              <a:buFont typeface="Wingdings 2"/>
              <a:buNone/>
              <a:defRPr/>
            </a:pPr>
            <a:r>
              <a:rPr lang="en-US" altLang="zh-CN" dirty="0" err="1" smtClean="0"/>
              <a:t>Servlet</a:t>
            </a:r>
            <a:r>
              <a:rPr lang="en-US" altLang="zh-CN" dirty="0" smtClean="0"/>
              <a:t>-class</a:t>
            </a:r>
            <a:r>
              <a:rPr lang="zh-CN" altLang="zh-CN" dirty="0" smtClean="0"/>
              <a:t>是</a:t>
            </a:r>
            <a:r>
              <a:rPr lang="en-US" altLang="zh-CN" dirty="0" err="1" smtClean="0"/>
              <a:t>Servlet</a:t>
            </a:r>
            <a:r>
              <a:rPr lang="zh-CN" altLang="zh-CN" dirty="0" smtClean="0"/>
              <a:t>类的路径。</a:t>
            </a:r>
            <a:endParaRPr lang="en-US" altLang="zh-CN" dirty="0" smtClean="0"/>
          </a:p>
          <a:p>
            <a:pPr lvl="1">
              <a:lnSpc>
                <a:spcPct val="120000"/>
              </a:lnSpc>
              <a:buNone/>
              <a:defRPr/>
            </a:pPr>
            <a:r>
              <a:rPr lang="en-US" altLang="zh-CN" dirty="0" smtClean="0"/>
              <a:t>&lt;</a:t>
            </a:r>
            <a:r>
              <a:rPr lang="en-US" altLang="zh-CN" dirty="0" err="1" smtClean="0"/>
              <a:t>url</a:t>
            </a:r>
            <a:r>
              <a:rPr lang="en-US" altLang="zh-CN" dirty="0" smtClean="0"/>
              <a:t>-pattern&gt;/&lt;/</a:t>
            </a:r>
            <a:r>
              <a:rPr lang="en-US" altLang="zh-CN" dirty="0" err="1" smtClean="0"/>
              <a:t>url</a:t>
            </a:r>
            <a:r>
              <a:rPr lang="en-US" altLang="zh-CN" dirty="0" smtClean="0"/>
              <a:t>-pattern&gt;</a:t>
            </a:r>
          </a:p>
          <a:p>
            <a:pPr lvl="1">
              <a:lnSpc>
                <a:spcPct val="120000"/>
              </a:lnSpc>
              <a:buNone/>
              <a:defRPr/>
            </a:pPr>
            <a:r>
              <a:rPr lang="en-US" altLang="zh-CN" dirty="0" err="1" smtClean="0"/>
              <a:t>Servlet</a:t>
            </a:r>
            <a:r>
              <a:rPr lang="zh-CN" altLang="en-US" dirty="0" smtClean="0"/>
              <a:t>映射路径</a:t>
            </a:r>
            <a:endParaRPr lang="en-US" altLang="zh-CN" dirty="0" smtClean="0"/>
          </a:p>
          <a:p>
            <a:pPr lvl="1" fontAlgn="auto">
              <a:lnSpc>
                <a:spcPct val="120000"/>
              </a:lnSpc>
              <a:spcAft>
                <a:spcPts val="0"/>
              </a:spcAft>
              <a:buFont typeface="Wingdings 2"/>
              <a:buNone/>
              <a:defRPr/>
            </a:pPr>
            <a:endParaRPr lang="zh-CN" altLang="zh-CN" dirty="0" smtClean="0"/>
          </a:p>
          <a:p>
            <a:pPr>
              <a:lnSpc>
                <a:spcPct val="120000"/>
              </a:lnSpc>
            </a:pP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76630"/>
          </a:xfrm>
        </p:spPr>
        <p:style>
          <a:lnRef idx="2">
            <a:schemeClr val="accent4"/>
          </a:lnRef>
          <a:fillRef idx="1">
            <a:schemeClr val="lt1"/>
          </a:fillRef>
          <a:effectRef idx="0">
            <a:schemeClr val="accent4"/>
          </a:effectRef>
          <a:fontRef idx="minor">
            <a:schemeClr val="dk1"/>
          </a:fontRef>
        </p:style>
        <p:txBody>
          <a:bodyPr>
            <a:normAutofit fontScale="62500" lnSpcReduction="20000"/>
          </a:bodyPr>
          <a:lstStyle/>
          <a:p>
            <a:pPr>
              <a:buNone/>
            </a:pPr>
            <a:r>
              <a:rPr lang="en-US" altLang="zh-CN" dirty="0" smtClean="0"/>
              <a:t>package </a:t>
            </a:r>
            <a:r>
              <a:rPr lang="en-US" altLang="zh-CN" dirty="0" err="1" smtClean="0"/>
              <a:t>servletdemo</a:t>
            </a:r>
            <a:r>
              <a:rPr lang="en-US" altLang="zh-CN" dirty="0" smtClean="0"/>
              <a:t>;</a:t>
            </a:r>
          </a:p>
          <a:p>
            <a:pPr>
              <a:buNone/>
            </a:pPr>
            <a:r>
              <a:rPr lang="en-US" altLang="zh-CN" dirty="0" smtClean="0"/>
              <a:t>import java.io.* ;</a:t>
            </a:r>
          </a:p>
          <a:p>
            <a:pPr>
              <a:buNone/>
            </a:pPr>
            <a:r>
              <a:rPr lang="en-US" altLang="zh-CN" dirty="0" smtClean="0"/>
              <a:t>import </a:t>
            </a:r>
            <a:r>
              <a:rPr lang="en-US" altLang="zh-CN" dirty="0" err="1" smtClean="0"/>
              <a:t>javax.servlet</a:t>
            </a:r>
            <a:r>
              <a:rPr lang="en-US" altLang="zh-CN" dirty="0" smtClean="0"/>
              <a:t>.* ;</a:t>
            </a:r>
          </a:p>
          <a:p>
            <a:pPr>
              <a:buNone/>
            </a:pPr>
            <a:r>
              <a:rPr lang="en-US" altLang="zh-CN" dirty="0" smtClean="0"/>
              <a:t>import </a:t>
            </a:r>
            <a:r>
              <a:rPr lang="en-US" altLang="zh-CN" dirty="0" err="1" smtClean="0"/>
              <a:t>javax.servlet.http</a:t>
            </a:r>
            <a:r>
              <a:rPr lang="en-US" altLang="zh-CN" dirty="0" smtClean="0"/>
              <a:t>.* ;</a:t>
            </a:r>
          </a:p>
          <a:p>
            <a:pPr>
              <a:buNone/>
            </a:pPr>
            <a:r>
              <a:rPr lang="en-US" altLang="zh-CN" dirty="0" smtClean="0"/>
              <a:t>public class </a:t>
            </a:r>
            <a:r>
              <a:rPr lang="en-US" altLang="zh-CN" dirty="0" err="1" smtClean="0"/>
              <a:t>HelloServlet</a:t>
            </a:r>
            <a:r>
              <a:rPr lang="en-US" altLang="zh-CN" dirty="0" smtClean="0"/>
              <a:t> extends </a:t>
            </a:r>
            <a:r>
              <a:rPr lang="en-US" altLang="zh-CN" dirty="0" err="1" smtClean="0">
                <a:solidFill>
                  <a:srgbClr val="FF0000"/>
                </a:solidFill>
              </a:rPr>
              <a:t>HttpServlet</a:t>
            </a:r>
            <a:r>
              <a:rPr lang="en-US" altLang="zh-CN" dirty="0" smtClean="0"/>
              <a:t> {</a:t>
            </a:r>
          </a:p>
          <a:p>
            <a:pPr>
              <a:buNone/>
            </a:pPr>
            <a:r>
              <a:rPr lang="en-US" altLang="zh-CN" dirty="0" smtClean="0"/>
              <a:t>	public void </a:t>
            </a:r>
            <a:r>
              <a:rPr lang="en-US" altLang="zh-CN" dirty="0" err="1" smtClean="0">
                <a:solidFill>
                  <a:srgbClr val="FF0000"/>
                </a:solidFill>
              </a:rPr>
              <a:t>doGet</a:t>
            </a:r>
            <a:r>
              <a:rPr lang="en-US" altLang="zh-CN" dirty="0" smtClean="0">
                <a:solidFill>
                  <a:srgbClr val="FF0000"/>
                </a:solidFill>
              </a:rPr>
              <a:t>(</a:t>
            </a:r>
            <a:r>
              <a:rPr lang="en-US" altLang="zh-CN" dirty="0" err="1" smtClean="0">
                <a:solidFill>
                  <a:srgbClr val="FF0000"/>
                </a:solidFill>
              </a:rPr>
              <a:t>HttpServletRequest</a:t>
            </a:r>
            <a:r>
              <a:rPr lang="en-US" altLang="zh-CN" dirty="0" smtClean="0">
                <a:solidFill>
                  <a:srgbClr val="FF0000"/>
                </a:solidFill>
              </a:rPr>
              <a:t> </a:t>
            </a:r>
            <a:r>
              <a:rPr lang="en-US" altLang="zh-CN" dirty="0" err="1" smtClean="0">
                <a:solidFill>
                  <a:srgbClr val="FF0000"/>
                </a:solidFill>
              </a:rPr>
              <a:t>req,HttpServletResponse</a:t>
            </a:r>
            <a:r>
              <a:rPr lang="en-US" altLang="zh-CN" dirty="0" smtClean="0">
                <a:solidFill>
                  <a:srgbClr val="FF0000"/>
                </a:solidFill>
              </a:rPr>
              <a:t> </a:t>
            </a:r>
            <a:r>
              <a:rPr lang="en-US" altLang="zh-CN" dirty="0" err="1" smtClean="0">
                <a:solidFill>
                  <a:srgbClr val="FF0000"/>
                </a:solidFill>
              </a:rPr>
              <a:t>resp</a:t>
            </a:r>
            <a:r>
              <a:rPr lang="en-US" altLang="zh-CN" dirty="0" smtClean="0">
                <a:solidFill>
                  <a:srgbClr val="FF0000"/>
                </a:solidFill>
              </a:rPr>
              <a:t>)</a:t>
            </a:r>
          </a:p>
          <a:p>
            <a:pPr>
              <a:buNone/>
            </a:pPr>
            <a:r>
              <a:rPr lang="en-US" altLang="zh-CN" dirty="0" smtClean="0">
                <a:solidFill>
                  <a:srgbClr val="FF0000"/>
                </a:solidFill>
              </a:rPr>
              <a:t>              throws </a:t>
            </a:r>
            <a:r>
              <a:rPr lang="en-US" altLang="zh-CN" dirty="0" err="1" smtClean="0">
                <a:solidFill>
                  <a:srgbClr val="FF0000"/>
                </a:solidFill>
              </a:rPr>
              <a:t>ServletException,IOException</a:t>
            </a:r>
            <a:r>
              <a:rPr lang="en-US" altLang="zh-CN" dirty="0" smtClean="0"/>
              <a:t>{</a:t>
            </a:r>
          </a:p>
          <a:p>
            <a:pPr>
              <a:buNone/>
            </a:pPr>
            <a:r>
              <a:rPr lang="en-US" altLang="zh-CN" dirty="0" smtClean="0"/>
              <a:t>		</a:t>
            </a:r>
            <a:r>
              <a:rPr lang="en-US" altLang="zh-CN" dirty="0" err="1" smtClean="0"/>
              <a:t>PrintWriter</a:t>
            </a:r>
            <a:r>
              <a:rPr lang="en-US" altLang="zh-CN" dirty="0" smtClean="0"/>
              <a:t> out = </a:t>
            </a:r>
            <a:r>
              <a:rPr lang="en-US" altLang="zh-CN" dirty="0" err="1" smtClean="0"/>
              <a:t>resp.getWriter</a:t>
            </a:r>
            <a:r>
              <a:rPr lang="en-US" altLang="zh-CN" dirty="0" smtClean="0"/>
              <a:t>() ;</a:t>
            </a:r>
          </a:p>
          <a:p>
            <a:pPr>
              <a:buNone/>
            </a:pPr>
            <a:r>
              <a:rPr lang="en-US" altLang="zh-CN" dirty="0" smtClean="0"/>
              <a:t>		</a:t>
            </a:r>
            <a:r>
              <a:rPr lang="en-US" altLang="zh-CN" dirty="0" err="1" smtClean="0"/>
              <a:t>out.println</a:t>
            </a:r>
            <a:r>
              <a:rPr lang="en-US" altLang="zh-CN" dirty="0" smtClean="0"/>
              <a:t>("&lt;html&gt;") ;</a:t>
            </a:r>
          </a:p>
          <a:p>
            <a:pPr>
              <a:buNone/>
            </a:pPr>
            <a:r>
              <a:rPr lang="en-US" altLang="zh-CN" dirty="0" smtClean="0"/>
              <a:t>		</a:t>
            </a:r>
            <a:r>
              <a:rPr lang="en-US" altLang="zh-CN" dirty="0" err="1" smtClean="0"/>
              <a:t>out.println</a:t>
            </a:r>
            <a:r>
              <a:rPr lang="en-US" altLang="zh-CN" dirty="0" smtClean="0"/>
              <a:t>("&lt;head&gt;&lt;title&gt;CUMTJAVA&lt;/title&gt;&lt;/head&gt;") ;</a:t>
            </a:r>
          </a:p>
          <a:p>
            <a:pPr>
              <a:buNone/>
            </a:pPr>
            <a:r>
              <a:rPr lang="en-US" altLang="zh-CN" dirty="0" smtClean="0"/>
              <a:t>		</a:t>
            </a:r>
            <a:r>
              <a:rPr lang="en-US" altLang="zh-CN" dirty="0" err="1" smtClean="0"/>
              <a:t>out.println</a:t>
            </a:r>
            <a:r>
              <a:rPr lang="en-US" altLang="zh-CN" dirty="0" smtClean="0"/>
              <a:t>("&lt;body&gt;") ;</a:t>
            </a:r>
          </a:p>
          <a:p>
            <a:pPr>
              <a:buNone/>
            </a:pPr>
            <a:r>
              <a:rPr lang="en-US" altLang="zh-CN" dirty="0" smtClean="0"/>
              <a:t>		</a:t>
            </a:r>
            <a:r>
              <a:rPr lang="en-US" altLang="zh-CN" dirty="0" err="1" smtClean="0"/>
              <a:t>out.println</a:t>
            </a:r>
            <a:r>
              <a:rPr lang="en-US" altLang="zh-CN" dirty="0" smtClean="0"/>
              <a:t>("&lt;h1&gt;HELLO WORLD&lt;/h1&gt;") ;</a:t>
            </a:r>
          </a:p>
          <a:p>
            <a:pPr>
              <a:buNone/>
            </a:pPr>
            <a:r>
              <a:rPr lang="en-US" altLang="zh-CN" dirty="0" smtClean="0"/>
              <a:t>		</a:t>
            </a:r>
            <a:r>
              <a:rPr lang="en-US" altLang="zh-CN" dirty="0" err="1" smtClean="0"/>
              <a:t>out.println</a:t>
            </a:r>
            <a:r>
              <a:rPr lang="en-US" altLang="zh-CN" dirty="0" smtClean="0"/>
              <a:t>("&lt;/body&gt;") ;</a:t>
            </a:r>
          </a:p>
          <a:p>
            <a:pPr>
              <a:buNone/>
            </a:pPr>
            <a:r>
              <a:rPr lang="en-US" altLang="zh-CN" dirty="0" smtClean="0"/>
              <a:t>		</a:t>
            </a:r>
            <a:r>
              <a:rPr lang="en-US" altLang="zh-CN" dirty="0" err="1" smtClean="0"/>
              <a:t>out.println</a:t>
            </a:r>
            <a:r>
              <a:rPr lang="en-US" altLang="zh-CN" dirty="0" smtClean="0"/>
              <a:t>("&lt;/html&gt;") ;</a:t>
            </a:r>
          </a:p>
          <a:p>
            <a:pPr>
              <a:buNone/>
            </a:pPr>
            <a:r>
              <a:rPr lang="en-US" altLang="zh-CN" dirty="0" smtClean="0"/>
              <a:t>		</a:t>
            </a:r>
            <a:r>
              <a:rPr lang="en-US" altLang="zh-CN" dirty="0" err="1" smtClean="0"/>
              <a:t>out.close</a:t>
            </a:r>
            <a:r>
              <a:rPr lang="en-US" altLang="zh-CN" dirty="0" smtClean="0"/>
              <a:t>() ;</a:t>
            </a:r>
          </a:p>
          <a:p>
            <a:pPr>
              <a:buNone/>
            </a:pPr>
            <a:r>
              <a:rPr lang="en-US" altLang="zh-CN" dirty="0" smtClean="0"/>
              <a:t>	}</a:t>
            </a:r>
          </a:p>
          <a:p>
            <a:pPr>
              <a:buNone/>
            </a:pPr>
            <a:r>
              <a:rPr lang="en-US" altLang="zh-CN" dirty="0" smtClean="0"/>
              <a:t>}</a:t>
            </a:r>
            <a:endParaRPr lang="zh-CN" altLang="en-US" dirty="0"/>
          </a:p>
        </p:txBody>
      </p:sp>
      <p:sp>
        <p:nvSpPr>
          <p:cNvPr id="3" name="标题 2"/>
          <p:cNvSpPr>
            <a:spLocks noGrp="1"/>
          </p:cNvSpPr>
          <p:nvPr>
            <p:ph type="title"/>
          </p:nvPr>
        </p:nvSpPr>
        <p:spPr/>
        <p:txBody>
          <a:bodyPr>
            <a:normAutofit fontScale="90000"/>
          </a:bodyPr>
          <a:lstStyle/>
          <a:p>
            <a:r>
              <a:rPr lang="en-US" altLang="zh-CN" dirty="0" err="1" smtClean="0"/>
              <a:t>HelloServlet</a:t>
            </a:r>
            <a:r>
              <a:rPr lang="en-US" altLang="zh-CN" dirty="0" smtClean="0"/>
              <a:t> extends </a:t>
            </a:r>
            <a:r>
              <a:rPr lang="en-US" altLang="zh-CN" dirty="0" err="1" smtClean="0"/>
              <a:t>HttpServlet</a:t>
            </a:r>
            <a:endParaRPr lang="zh-CN" altLang="en-US" dirty="0"/>
          </a:p>
        </p:txBody>
      </p:sp>
      <p:sp>
        <p:nvSpPr>
          <p:cNvPr id="4" name="矩形 3"/>
          <p:cNvSpPr/>
          <p:nvPr/>
        </p:nvSpPr>
        <p:spPr>
          <a:xfrm>
            <a:off x="6858016" y="1142984"/>
            <a:ext cx="2103461"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dirty="0" smtClean="0"/>
              <a:t>HelloServlet.java </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en-US" altLang="zh-CN" dirty="0" smtClean="0"/>
              <a:t>&lt;</a:t>
            </a:r>
            <a:r>
              <a:rPr lang="en-US" altLang="zh-CN" dirty="0" err="1" smtClean="0"/>
              <a:t>servlet</a:t>
            </a:r>
            <a:r>
              <a:rPr lang="en-US" altLang="zh-CN" dirty="0" smtClean="0"/>
              <a:t>&gt;</a:t>
            </a:r>
          </a:p>
          <a:p>
            <a:pPr>
              <a:buNone/>
            </a:pPr>
            <a:r>
              <a:rPr lang="en-US" altLang="zh-CN" dirty="0" smtClean="0"/>
              <a:t>  </a:t>
            </a:r>
            <a:r>
              <a:rPr lang="en-US" altLang="zh-CN" dirty="0" smtClean="0">
                <a:solidFill>
                  <a:srgbClr val="FF0000"/>
                </a:solidFill>
              </a:rPr>
              <a:t>&lt;</a:t>
            </a:r>
            <a:r>
              <a:rPr lang="en-US" altLang="zh-CN" dirty="0" err="1" smtClean="0">
                <a:solidFill>
                  <a:srgbClr val="FF0000"/>
                </a:solidFill>
              </a:rPr>
              <a:t>servlet</a:t>
            </a:r>
            <a:r>
              <a:rPr lang="en-US" altLang="zh-CN" dirty="0" smtClean="0">
                <a:solidFill>
                  <a:srgbClr val="FF0000"/>
                </a:solidFill>
              </a:rPr>
              <a:t>-name&gt;</a:t>
            </a:r>
            <a:r>
              <a:rPr lang="en-US" altLang="zh-CN" dirty="0" smtClean="0"/>
              <a:t>hello</a:t>
            </a:r>
          </a:p>
          <a:p>
            <a:pPr>
              <a:buNone/>
            </a:pPr>
            <a:r>
              <a:rPr lang="en-US" altLang="zh-CN" dirty="0" smtClean="0">
                <a:solidFill>
                  <a:srgbClr val="FF0000"/>
                </a:solidFill>
              </a:rPr>
              <a:t>&lt;/</a:t>
            </a:r>
            <a:r>
              <a:rPr lang="en-US" altLang="zh-CN" dirty="0" err="1" smtClean="0">
                <a:solidFill>
                  <a:srgbClr val="FF0000"/>
                </a:solidFill>
              </a:rPr>
              <a:t>servlet</a:t>
            </a:r>
            <a:r>
              <a:rPr lang="en-US" altLang="zh-CN" dirty="0" smtClean="0">
                <a:solidFill>
                  <a:srgbClr val="FF0000"/>
                </a:solidFill>
              </a:rPr>
              <a:t>-name&gt;</a:t>
            </a:r>
          </a:p>
          <a:p>
            <a:pPr>
              <a:buNone/>
            </a:pPr>
            <a:r>
              <a:rPr lang="en-US" altLang="zh-CN" dirty="0" smtClean="0"/>
              <a:t>  </a:t>
            </a:r>
            <a:r>
              <a:rPr lang="en-US" altLang="zh-CN" dirty="0" smtClean="0">
                <a:solidFill>
                  <a:srgbClr val="FFC000"/>
                </a:solidFill>
              </a:rPr>
              <a:t>&lt;</a:t>
            </a:r>
            <a:r>
              <a:rPr lang="en-US" altLang="zh-CN" dirty="0" err="1" smtClean="0">
                <a:solidFill>
                  <a:srgbClr val="FFC000"/>
                </a:solidFill>
              </a:rPr>
              <a:t>servlet</a:t>
            </a:r>
            <a:r>
              <a:rPr lang="en-US" altLang="zh-CN" dirty="0" smtClean="0">
                <a:solidFill>
                  <a:srgbClr val="FFC000"/>
                </a:solidFill>
              </a:rPr>
              <a:t>-class&gt;</a:t>
            </a:r>
            <a:r>
              <a:rPr lang="en-US" altLang="zh-CN" dirty="0" err="1" smtClean="0"/>
              <a:t>servletdemo.HelloServlet</a:t>
            </a:r>
            <a:endParaRPr lang="en-US" altLang="zh-CN" dirty="0" smtClean="0"/>
          </a:p>
          <a:p>
            <a:pPr>
              <a:buNone/>
            </a:pPr>
            <a:r>
              <a:rPr lang="en-US" altLang="zh-CN" dirty="0" smtClean="0">
                <a:solidFill>
                  <a:srgbClr val="FFC000"/>
                </a:solidFill>
              </a:rPr>
              <a:t>&lt;/</a:t>
            </a:r>
            <a:r>
              <a:rPr lang="en-US" altLang="zh-CN" dirty="0" err="1" smtClean="0">
                <a:solidFill>
                  <a:srgbClr val="FFC000"/>
                </a:solidFill>
              </a:rPr>
              <a:t>servlet</a:t>
            </a:r>
            <a:r>
              <a:rPr lang="en-US" altLang="zh-CN" dirty="0" smtClean="0">
                <a:solidFill>
                  <a:srgbClr val="FFC000"/>
                </a:solidFill>
              </a:rPr>
              <a:t>-class&gt;</a:t>
            </a:r>
          </a:p>
          <a:p>
            <a:pPr>
              <a:buNone/>
            </a:pPr>
            <a:r>
              <a:rPr lang="en-US" altLang="zh-CN" dirty="0" smtClean="0"/>
              <a:t> &lt;/</a:t>
            </a:r>
            <a:r>
              <a:rPr lang="en-US" altLang="zh-CN" dirty="0" err="1" smtClean="0"/>
              <a:t>servlet</a:t>
            </a:r>
            <a:r>
              <a:rPr lang="en-US" altLang="zh-CN" dirty="0" smtClean="0"/>
              <a:t>&gt;</a:t>
            </a:r>
          </a:p>
          <a:p>
            <a:pPr>
              <a:buNone/>
            </a:pPr>
            <a:r>
              <a:rPr lang="en-US" altLang="zh-CN" dirty="0" smtClean="0">
                <a:solidFill>
                  <a:srgbClr val="00B050"/>
                </a:solidFill>
              </a:rPr>
              <a:t>&lt;</a:t>
            </a:r>
            <a:r>
              <a:rPr lang="en-US" altLang="zh-CN" dirty="0" err="1" smtClean="0">
                <a:solidFill>
                  <a:srgbClr val="00B050"/>
                </a:solidFill>
              </a:rPr>
              <a:t>servlet</a:t>
            </a:r>
            <a:r>
              <a:rPr lang="en-US" altLang="zh-CN" dirty="0" smtClean="0">
                <a:solidFill>
                  <a:srgbClr val="00B050"/>
                </a:solidFill>
              </a:rPr>
              <a:t>-mapping&gt;</a:t>
            </a:r>
          </a:p>
          <a:p>
            <a:pPr>
              <a:buNone/>
            </a:pPr>
            <a:r>
              <a:rPr lang="en-US" altLang="zh-CN" dirty="0" smtClean="0"/>
              <a:t>&lt;</a:t>
            </a:r>
            <a:r>
              <a:rPr lang="en-US" altLang="zh-CN" dirty="0" err="1" smtClean="0"/>
              <a:t>servlet</a:t>
            </a:r>
            <a:r>
              <a:rPr lang="en-US" altLang="zh-CN" dirty="0" smtClean="0"/>
              <a:t>-name&gt;hello&lt;/</a:t>
            </a:r>
            <a:r>
              <a:rPr lang="en-US" altLang="zh-CN" dirty="0" err="1" smtClean="0"/>
              <a:t>servlet</a:t>
            </a:r>
            <a:r>
              <a:rPr lang="en-US" altLang="zh-CN" dirty="0" smtClean="0"/>
              <a:t>-name&gt;</a:t>
            </a:r>
          </a:p>
          <a:p>
            <a:pPr>
              <a:buNone/>
            </a:pPr>
            <a:r>
              <a:rPr lang="en-US" altLang="zh-CN" dirty="0" smtClean="0"/>
              <a:t>&lt;</a:t>
            </a:r>
            <a:r>
              <a:rPr lang="en-US" altLang="zh-CN" dirty="0" err="1" smtClean="0"/>
              <a:t>url</a:t>
            </a:r>
            <a:r>
              <a:rPr lang="en-US" altLang="zh-CN" dirty="0" smtClean="0"/>
              <a:t>-pattern&gt;/&lt;/</a:t>
            </a:r>
            <a:r>
              <a:rPr lang="en-US" altLang="zh-CN" dirty="0" err="1" smtClean="0"/>
              <a:t>url</a:t>
            </a:r>
            <a:r>
              <a:rPr lang="en-US" altLang="zh-CN" dirty="0" smtClean="0"/>
              <a:t>-pattern&gt;</a:t>
            </a:r>
          </a:p>
          <a:p>
            <a:pPr>
              <a:buNone/>
            </a:pPr>
            <a:r>
              <a:rPr lang="en-US" altLang="zh-CN" dirty="0" smtClean="0">
                <a:solidFill>
                  <a:srgbClr val="00B050"/>
                </a:solidFill>
              </a:rPr>
              <a:t>&lt;/</a:t>
            </a:r>
            <a:r>
              <a:rPr lang="en-US" altLang="zh-CN" dirty="0" err="1" smtClean="0">
                <a:solidFill>
                  <a:srgbClr val="00B050"/>
                </a:solidFill>
              </a:rPr>
              <a:t>servlet</a:t>
            </a:r>
            <a:r>
              <a:rPr lang="en-US" altLang="zh-CN" dirty="0" smtClean="0">
                <a:solidFill>
                  <a:srgbClr val="00B050"/>
                </a:solidFill>
              </a:rPr>
              <a:t>-mapping&gt;</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smtClean="0"/>
              <a:t>web.xml</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571480"/>
            <a:ext cx="8229600" cy="1500198"/>
          </a:xfrm>
        </p:spPr>
        <p:txBody>
          <a:bodyPr>
            <a:normAutofit/>
          </a:bodyPr>
          <a:lstStyle/>
          <a:p>
            <a:r>
              <a:rPr lang="zh-CN" altLang="en-US" dirty="0" smtClean="0"/>
              <a:t>目前</a:t>
            </a:r>
            <a:r>
              <a:rPr lang="en-US" altLang="zh-CN" dirty="0" err="1" smtClean="0"/>
              <a:t>Servlet</a:t>
            </a:r>
            <a:r>
              <a:rPr lang="zh-CN" altLang="en-US" dirty="0" smtClean="0"/>
              <a:t>基本上不会作为输出页面使用，而作为一些中间的控制逻辑层使用</a:t>
            </a:r>
            <a:endParaRPr lang="en-US" altLang="zh-CN" dirty="0" smtClean="0"/>
          </a:p>
          <a:p>
            <a:r>
              <a:rPr lang="zh-CN" altLang="en-US" dirty="0" smtClean="0"/>
              <a:t>可以为一个</a:t>
            </a:r>
            <a:r>
              <a:rPr lang="en-US" altLang="zh-CN" dirty="0" err="1" smtClean="0"/>
              <a:t>servlet</a:t>
            </a:r>
            <a:r>
              <a:rPr lang="en-US" altLang="zh-CN" dirty="0" smtClean="0"/>
              <a:t> </a:t>
            </a:r>
            <a:r>
              <a:rPr lang="zh-CN" altLang="zh-CN" dirty="0" smtClean="0"/>
              <a:t>做</a:t>
            </a:r>
            <a:r>
              <a:rPr lang="zh-CN" altLang="zh-CN" dirty="0" smtClean="0">
                <a:solidFill>
                  <a:srgbClr val="FF0000"/>
                </a:solidFill>
              </a:rPr>
              <a:t>多个映射</a:t>
            </a:r>
            <a:endParaRPr lang="en-US" altLang="zh-CN" dirty="0" smtClean="0">
              <a:solidFill>
                <a:srgbClr val="FF0000"/>
              </a:solidFill>
            </a:endParaRPr>
          </a:p>
        </p:txBody>
      </p:sp>
      <p:sp>
        <p:nvSpPr>
          <p:cNvPr id="4" name="矩形 3"/>
          <p:cNvSpPr/>
          <p:nvPr/>
        </p:nvSpPr>
        <p:spPr>
          <a:xfrm>
            <a:off x="642910" y="2357430"/>
            <a:ext cx="785818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2">
              <a:buNone/>
            </a:pPr>
            <a:r>
              <a:rPr lang="en-US" altLang="zh-CN" dirty="0" smtClean="0"/>
              <a:t>&lt;</a:t>
            </a:r>
            <a:r>
              <a:rPr lang="en-US" altLang="zh-CN" dirty="0" err="1" smtClean="0"/>
              <a:t>servlet</a:t>
            </a:r>
            <a:r>
              <a:rPr lang="en-US" altLang="zh-CN" dirty="0" smtClean="0"/>
              <a:t>-mapping&gt;</a:t>
            </a:r>
          </a:p>
          <a:p>
            <a:pPr lvl="2">
              <a:buNone/>
            </a:pPr>
            <a:r>
              <a:rPr lang="en-US" altLang="zh-CN" dirty="0" smtClean="0"/>
              <a:t>&lt;</a:t>
            </a:r>
            <a:r>
              <a:rPr lang="en-US" altLang="zh-CN" dirty="0" err="1" smtClean="0"/>
              <a:t>servlet</a:t>
            </a:r>
            <a:r>
              <a:rPr lang="en-US" altLang="zh-CN" dirty="0" smtClean="0"/>
              <a:t>-name&gt;hello&lt;/</a:t>
            </a:r>
            <a:r>
              <a:rPr lang="en-US" altLang="zh-CN" dirty="0" err="1" smtClean="0"/>
              <a:t>servlet</a:t>
            </a:r>
            <a:r>
              <a:rPr lang="en-US" altLang="zh-CN" dirty="0" smtClean="0"/>
              <a:t>-name&gt;</a:t>
            </a:r>
          </a:p>
          <a:p>
            <a:pPr lvl="2">
              <a:buNone/>
            </a:pPr>
            <a:r>
              <a:rPr lang="en-US" altLang="zh-CN" dirty="0" smtClean="0"/>
              <a:t>&lt;</a:t>
            </a:r>
            <a:r>
              <a:rPr lang="en-US" altLang="zh-CN" dirty="0" err="1" smtClean="0"/>
              <a:t>url</a:t>
            </a:r>
            <a:r>
              <a:rPr lang="en-US" altLang="zh-CN" dirty="0" smtClean="0"/>
              <a:t>-pattern&gt;/</a:t>
            </a:r>
            <a:r>
              <a:rPr lang="en-US" altLang="zh-CN" dirty="0" smtClean="0">
                <a:solidFill>
                  <a:srgbClr val="FF0000"/>
                </a:solidFill>
              </a:rPr>
              <a:t>hello.asp</a:t>
            </a:r>
            <a:r>
              <a:rPr lang="en-US" altLang="zh-CN" dirty="0" smtClean="0"/>
              <a:t>&lt;/</a:t>
            </a:r>
            <a:r>
              <a:rPr lang="en-US" altLang="zh-CN" dirty="0" err="1" smtClean="0"/>
              <a:t>url</a:t>
            </a:r>
            <a:r>
              <a:rPr lang="en-US" altLang="zh-CN" dirty="0" smtClean="0"/>
              <a:t>-pattern&gt;</a:t>
            </a:r>
          </a:p>
          <a:p>
            <a:pPr lvl="2">
              <a:buNone/>
            </a:pPr>
            <a:r>
              <a:rPr lang="en-US" altLang="zh-CN" dirty="0" smtClean="0"/>
              <a:t>&lt;/</a:t>
            </a:r>
            <a:r>
              <a:rPr lang="en-US" altLang="zh-CN" dirty="0" err="1" smtClean="0"/>
              <a:t>servlet</a:t>
            </a:r>
            <a:r>
              <a:rPr lang="en-US" altLang="zh-CN" dirty="0" smtClean="0"/>
              <a:t>-mapping&gt;</a:t>
            </a:r>
          </a:p>
          <a:p>
            <a:pPr lvl="2">
              <a:buNone/>
            </a:pPr>
            <a:r>
              <a:rPr lang="en-US" altLang="zh-CN" dirty="0" smtClean="0"/>
              <a:t>&lt;</a:t>
            </a:r>
            <a:r>
              <a:rPr lang="en-US" altLang="zh-CN" dirty="0" err="1" smtClean="0"/>
              <a:t>servlet</a:t>
            </a:r>
            <a:r>
              <a:rPr lang="en-US" altLang="zh-CN" dirty="0" smtClean="0"/>
              <a:t>-mapping&gt;</a:t>
            </a:r>
          </a:p>
          <a:p>
            <a:pPr lvl="2">
              <a:buNone/>
            </a:pPr>
            <a:r>
              <a:rPr lang="en-US" altLang="zh-CN" dirty="0" smtClean="0"/>
              <a:t>&lt;</a:t>
            </a:r>
            <a:r>
              <a:rPr lang="en-US" altLang="zh-CN" dirty="0" err="1" smtClean="0"/>
              <a:t>servlet</a:t>
            </a:r>
            <a:r>
              <a:rPr lang="en-US" altLang="zh-CN" dirty="0" smtClean="0"/>
              <a:t>-name&gt;hello&lt;/</a:t>
            </a:r>
            <a:r>
              <a:rPr lang="en-US" altLang="zh-CN" dirty="0" err="1" smtClean="0"/>
              <a:t>servlet</a:t>
            </a:r>
            <a:r>
              <a:rPr lang="en-US" altLang="zh-CN" dirty="0" smtClean="0"/>
              <a:t>-name&gt;</a:t>
            </a:r>
          </a:p>
          <a:p>
            <a:pPr lvl="2">
              <a:buNone/>
            </a:pPr>
            <a:r>
              <a:rPr lang="en-US" altLang="zh-CN" dirty="0" smtClean="0"/>
              <a:t>&lt;</a:t>
            </a:r>
            <a:r>
              <a:rPr lang="en-US" altLang="zh-CN" dirty="0" err="1" smtClean="0"/>
              <a:t>url</a:t>
            </a:r>
            <a:r>
              <a:rPr lang="en-US" altLang="zh-CN" dirty="0" smtClean="0"/>
              <a:t>-pattern&gt;</a:t>
            </a:r>
            <a:r>
              <a:rPr lang="en-US" altLang="zh-CN" dirty="0" smtClean="0">
                <a:solidFill>
                  <a:srgbClr val="FF0000"/>
                </a:solidFill>
              </a:rPr>
              <a:t>/</a:t>
            </a:r>
            <a:r>
              <a:rPr lang="en-US" altLang="zh-CN" dirty="0" err="1" smtClean="0">
                <a:solidFill>
                  <a:srgbClr val="FF0000"/>
                </a:solidFill>
              </a:rPr>
              <a:t>hello.zy</a:t>
            </a:r>
            <a:r>
              <a:rPr lang="en-US" altLang="zh-CN" dirty="0" smtClean="0"/>
              <a:t>&lt;/</a:t>
            </a:r>
            <a:r>
              <a:rPr lang="en-US" altLang="zh-CN" dirty="0" err="1" smtClean="0"/>
              <a:t>url</a:t>
            </a:r>
            <a:r>
              <a:rPr lang="en-US" altLang="zh-CN" dirty="0" smtClean="0"/>
              <a:t>-pattern&gt;</a:t>
            </a:r>
          </a:p>
          <a:p>
            <a:pPr lvl="2">
              <a:buNone/>
            </a:pPr>
            <a:r>
              <a:rPr lang="en-US" altLang="zh-CN" dirty="0" smtClean="0"/>
              <a:t>&lt;/</a:t>
            </a:r>
            <a:r>
              <a:rPr lang="en-US" altLang="zh-CN" dirty="0" err="1" smtClean="0"/>
              <a:t>servlet</a:t>
            </a:r>
            <a:r>
              <a:rPr lang="en-US" altLang="zh-CN" dirty="0" smtClean="0"/>
              <a:t>-mapping&gt;</a:t>
            </a:r>
          </a:p>
          <a:p>
            <a:pPr lvl="2"/>
            <a:r>
              <a:rPr lang="en-US" altLang="zh-CN" dirty="0" smtClean="0"/>
              <a:t>&lt;</a:t>
            </a:r>
            <a:r>
              <a:rPr lang="en-US" altLang="zh-CN" dirty="0" err="1" smtClean="0"/>
              <a:t>servlet</a:t>
            </a:r>
            <a:r>
              <a:rPr lang="en-US" altLang="zh-CN" dirty="0" smtClean="0"/>
              <a:t>-mapping&gt;</a:t>
            </a:r>
          </a:p>
          <a:p>
            <a:pPr lvl="2"/>
            <a:r>
              <a:rPr lang="en-US" altLang="zh-CN" dirty="0" smtClean="0"/>
              <a:t>&lt;</a:t>
            </a:r>
            <a:r>
              <a:rPr lang="en-US" altLang="zh-CN" dirty="0" err="1" smtClean="0"/>
              <a:t>servlet</a:t>
            </a:r>
            <a:r>
              <a:rPr lang="en-US" altLang="zh-CN" dirty="0" smtClean="0"/>
              <a:t>-name&gt;hello&lt;/</a:t>
            </a:r>
            <a:r>
              <a:rPr lang="en-US" altLang="zh-CN" dirty="0" err="1" smtClean="0"/>
              <a:t>servlet</a:t>
            </a:r>
            <a:r>
              <a:rPr lang="en-US" altLang="zh-CN" dirty="0" smtClean="0"/>
              <a:t>-name&gt;</a:t>
            </a:r>
          </a:p>
          <a:p>
            <a:pPr lvl="2"/>
            <a:r>
              <a:rPr lang="en-US" altLang="zh-CN" dirty="0" smtClean="0"/>
              <a:t>&lt;</a:t>
            </a:r>
            <a:r>
              <a:rPr lang="en-US" altLang="zh-CN" dirty="0" err="1" smtClean="0"/>
              <a:t>url</a:t>
            </a:r>
            <a:r>
              <a:rPr lang="en-US" altLang="zh-CN" dirty="0" smtClean="0"/>
              <a:t>-pattern&gt;/</a:t>
            </a:r>
            <a:r>
              <a:rPr lang="en-US" altLang="zh-CN" dirty="0" err="1" smtClean="0"/>
              <a:t>zy</a:t>
            </a:r>
            <a:r>
              <a:rPr lang="en-US" altLang="zh-CN" dirty="0" smtClean="0"/>
              <a:t>/</a:t>
            </a:r>
            <a:r>
              <a:rPr lang="en-US" altLang="zh-CN" dirty="0" smtClean="0">
                <a:solidFill>
                  <a:srgbClr val="FF0000"/>
                </a:solidFill>
              </a:rPr>
              <a:t>*</a:t>
            </a:r>
            <a:r>
              <a:rPr lang="en-US" altLang="zh-CN" dirty="0" smtClean="0"/>
              <a:t>&lt;/</a:t>
            </a:r>
            <a:r>
              <a:rPr lang="en-US" altLang="zh-CN" dirty="0" err="1" smtClean="0"/>
              <a:t>url</a:t>
            </a:r>
            <a:r>
              <a:rPr lang="en-US" altLang="zh-CN" dirty="0" smtClean="0"/>
              <a:t>-pattern&gt;</a:t>
            </a:r>
            <a:endParaRPr lang="zh-CN" altLang="en-US" dirty="0" smtClean="0"/>
          </a:p>
        </p:txBody>
      </p:sp>
      <p:sp>
        <p:nvSpPr>
          <p:cNvPr id="5" name="矩形 4"/>
          <p:cNvSpPr/>
          <p:nvPr/>
        </p:nvSpPr>
        <p:spPr>
          <a:xfrm>
            <a:off x="1571604" y="5715016"/>
            <a:ext cx="4572000" cy="369332"/>
          </a:xfrm>
          <a:prstGeom prst="rect">
            <a:avLst/>
          </a:prstGeom>
        </p:spPr>
        <p:txBody>
          <a:bodyPr>
            <a:spAutoFit/>
          </a:bodyPr>
          <a:lstStyle/>
          <a:p>
            <a:r>
              <a:rPr lang="en-US" altLang="zh-CN" dirty="0" smtClean="0"/>
              <a:t>*</a:t>
            </a:r>
            <a:r>
              <a:rPr lang="zh-CN" altLang="en-US" dirty="0" smtClean="0"/>
              <a:t>代表任意的名称均可</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42984"/>
            <a:ext cx="8229600" cy="4864307"/>
          </a:xfrm>
        </p:spPr>
        <p:txBody>
          <a:bodyPr>
            <a:normAutofit fontScale="47500" lnSpcReduction="20000"/>
          </a:bodyPr>
          <a:lstStyle/>
          <a:p>
            <a:pPr>
              <a:buNone/>
            </a:pPr>
            <a:r>
              <a:rPr lang="en-US" altLang="zh-CN" b="1" dirty="0" smtClean="0"/>
              <a:t>package </a:t>
            </a:r>
            <a:r>
              <a:rPr lang="en-US" altLang="zh-CN" b="1" dirty="0" err="1" smtClean="0"/>
              <a:t>servletdemo</a:t>
            </a:r>
            <a:r>
              <a:rPr lang="en-US" altLang="zh-CN" b="1" dirty="0" smtClean="0"/>
              <a:t>;</a:t>
            </a:r>
          </a:p>
          <a:p>
            <a:pPr>
              <a:buNone/>
            </a:pPr>
            <a:r>
              <a:rPr lang="en-US" altLang="zh-CN" b="1" dirty="0" smtClean="0"/>
              <a:t>import java.io.* ;</a:t>
            </a:r>
          </a:p>
          <a:p>
            <a:pPr>
              <a:buNone/>
            </a:pPr>
            <a:r>
              <a:rPr lang="en-US" altLang="zh-CN" b="1" dirty="0" smtClean="0"/>
              <a:t>import </a:t>
            </a:r>
            <a:r>
              <a:rPr lang="en-US" altLang="zh-CN" b="1" dirty="0" err="1" smtClean="0"/>
              <a:t>javax.servlet</a:t>
            </a:r>
            <a:r>
              <a:rPr lang="en-US" altLang="zh-CN" b="1" dirty="0" smtClean="0"/>
              <a:t>.* ;</a:t>
            </a:r>
          </a:p>
          <a:p>
            <a:pPr>
              <a:buNone/>
            </a:pPr>
            <a:r>
              <a:rPr lang="en-US" altLang="zh-CN" b="1" dirty="0" smtClean="0"/>
              <a:t>import </a:t>
            </a:r>
            <a:r>
              <a:rPr lang="en-US" altLang="zh-CN" b="1" dirty="0" err="1" smtClean="0"/>
              <a:t>javax.servlet.http</a:t>
            </a:r>
            <a:r>
              <a:rPr lang="en-US" altLang="zh-CN" b="1" dirty="0" smtClean="0"/>
              <a:t>.* ;</a:t>
            </a:r>
          </a:p>
          <a:p>
            <a:pPr>
              <a:buNone/>
            </a:pPr>
            <a:r>
              <a:rPr lang="en-US" altLang="zh-CN" b="1" dirty="0" smtClean="0"/>
              <a:t>public class </a:t>
            </a:r>
            <a:r>
              <a:rPr lang="en-US" altLang="zh-CN" b="1" u="sng" dirty="0" err="1" smtClean="0"/>
              <a:t>InputServlet</a:t>
            </a:r>
            <a:r>
              <a:rPr lang="en-US" altLang="zh-CN" b="1" u="sng" dirty="0" smtClean="0"/>
              <a:t> extends </a:t>
            </a:r>
            <a:r>
              <a:rPr lang="en-US" altLang="zh-CN" b="1" u="sng" dirty="0" err="1" smtClean="0"/>
              <a:t>HttpServlet</a:t>
            </a:r>
            <a:r>
              <a:rPr lang="en-US" altLang="zh-CN" b="1" u="sng" dirty="0" smtClean="0"/>
              <a:t>{</a:t>
            </a:r>
          </a:p>
          <a:p>
            <a:pPr>
              <a:buNone/>
            </a:pPr>
            <a:r>
              <a:rPr lang="en-US" altLang="zh-CN" b="1" dirty="0" smtClean="0"/>
              <a:t>public void </a:t>
            </a:r>
            <a:r>
              <a:rPr lang="en-US" altLang="zh-CN" b="1" dirty="0" err="1" smtClean="0"/>
              <a:t>doGet</a:t>
            </a:r>
            <a:r>
              <a:rPr lang="en-US" altLang="zh-CN" b="1" dirty="0" smtClean="0"/>
              <a:t>(</a:t>
            </a:r>
            <a:r>
              <a:rPr lang="en-US" altLang="zh-CN" b="1" dirty="0" err="1" smtClean="0"/>
              <a:t>HttpServletRequest</a:t>
            </a:r>
            <a:r>
              <a:rPr lang="en-US" altLang="zh-CN" b="1" dirty="0" smtClean="0"/>
              <a:t> </a:t>
            </a:r>
            <a:r>
              <a:rPr lang="en-US" altLang="zh-CN" b="1" dirty="0" err="1" smtClean="0"/>
              <a:t>req,HttpServletResponse</a:t>
            </a:r>
            <a:r>
              <a:rPr lang="en-US" altLang="zh-CN" b="1" dirty="0" smtClean="0"/>
              <a:t> </a:t>
            </a:r>
            <a:r>
              <a:rPr lang="en-US" altLang="zh-CN" b="1" dirty="0" err="1" smtClean="0"/>
              <a:t>resp</a:t>
            </a:r>
            <a:r>
              <a:rPr lang="en-US" altLang="zh-CN" b="1" dirty="0" smtClean="0"/>
              <a:t>)</a:t>
            </a:r>
          </a:p>
          <a:p>
            <a:pPr>
              <a:buNone/>
            </a:pPr>
            <a:r>
              <a:rPr lang="en-US" altLang="zh-CN" dirty="0" smtClean="0"/>
              <a:t>              </a:t>
            </a:r>
            <a:r>
              <a:rPr lang="en-US" altLang="zh-CN" b="1" dirty="0" smtClean="0"/>
              <a:t>throws </a:t>
            </a:r>
            <a:r>
              <a:rPr lang="en-US" altLang="zh-CN" b="1" dirty="0" err="1" smtClean="0"/>
              <a:t>ServletException,IOException</a:t>
            </a:r>
            <a:r>
              <a:rPr lang="en-US" altLang="zh-CN" b="1" dirty="0" smtClean="0"/>
              <a:t>{</a:t>
            </a:r>
          </a:p>
          <a:p>
            <a:pPr>
              <a:buNone/>
            </a:pPr>
            <a:r>
              <a:rPr lang="en-US" altLang="zh-CN" dirty="0" smtClean="0"/>
              <a:t>String info = </a:t>
            </a:r>
            <a:r>
              <a:rPr lang="en-US" altLang="zh-CN" dirty="0" err="1" smtClean="0"/>
              <a:t>req.getParameter</a:t>
            </a:r>
            <a:r>
              <a:rPr lang="en-US" altLang="zh-CN" dirty="0" smtClean="0"/>
              <a:t>("info") ;// </a:t>
            </a:r>
            <a:r>
              <a:rPr lang="zh-CN" altLang="en-US" dirty="0" smtClean="0"/>
              <a:t>假设参数名称为</a:t>
            </a:r>
            <a:r>
              <a:rPr lang="en-US" altLang="zh-CN" dirty="0" smtClean="0"/>
              <a:t>info</a:t>
            </a:r>
          </a:p>
          <a:p>
            <a:pPr>
              <a:buNone/>
            </a:pPr>
            <a:r>
              <a:rPr lang="en-US" altLang="zh-CN" dirty="0" err="1" smtClean="0"/>
              <a:t>PrintWriter</a:t>
            </a:r>
            <a:r>
              <a:rPr lang="en-US" altLang="zh-CN" dirty="0" smtClean="0"/>
              <a:t> out = </a:t>
            </a:r>
            <a:r>
              <a:rPr lang="en-US" altLang="zh-CN" dirty="0" err="1" smtClean="0"/>
              <a:t>resp.getWriter</a:t>
            </a:r>
            <a:r>
              <a:rPr lang="en-US" altLang="zh-CN" dirty="0" smtClean="0"/>
              <a:t>() ;</a:t>
            </a:r>
          </a:p>
          <a:p>
            <a:pPr>
              <a:buNone/>
            </a:pPr>
            <a:r>
              <a:rPr lang="en-US" altLang="zh-CN" dirty="0" err="1" smtClean="0"/>
              <a:t>out.println</a:t>
            </a:r>
            <a:r>
              <a:rPr lang="en-US" altLang="zh-CN" dirty="0" smtClean="0"/>
              <a:t>("&lt;html&gt;") ;</a:t>
            </a:r>
          </a:p>
          <a:p>
            <a:pPr>
              <a:buNone/>
            </a:pPr>
            <a:r>
              <a:rPr lang="en-US" altLang="zh-CN" dirty="0" err="1" smtClean="0"/>
              <a:t>out.println</a:t>
            </a:r>
            <a:r>
              <a:rPr lang="en-US" altLang="zh-CN" dirty="0" smtClean="0"/>
              <a:t>("&lt;head&gt;&lt;title&gt;CUMT  WEB&lt;/title&gt;&lt;/head&gt;") ;</a:t>
            </a:r>
          </a:p>
          <a:p>
            <a:pPr>
              <a:buNone/>
            </a:pPr>
            <a:r>
              <a:rPr lang="en-US" altLang="zh-CN" dirty="0" err="1" smtClean="0"/>
              <a:t>out.println</a:t>
            </a:r>
            <a:r>
              <a:rPr lang="en-US" altLang="zh-CN" dirty="0" smtClean="0"/>
              <a:t>("&lt;body&gt;") ;</a:t>
            </a:r>
          </a:p>
          <a:p>
            <a:pPr>
              <a:buNone/>
            </a:pPr>
            <a:r>
              <a:rPr lang="en-US" altLang="zh-CN" dirty="0" err="1" smtClean="0"/>
              <a:t>out.println</a:t>
            </a:r>
            <a:r>
              <a:rPr lang="en-US" altLang="zh-CN" dirty="0" smtClean="0"/>
              <a:t>("&lt;h1&gt;" + info + "&lt;/h1&gt;") ;</a:t>
            </a:r>
          </a:p>
          <a:p>
            <a:pPr>
              <a:buNone/>
            </a:pPr>
            <a:r>
              <a:rPr lang="en-US" altLang="zh-CN" dirty="0" err="1" smtClean="0"/>
              <a:t>out.println</a:t>
            </a:r>
            <a:r>
              <a:rPr lang="en-US" altLang="zh-CN" dirty="0" smtClean="0"/>
              <a:t>("&lt;/body&gt;") ;</a:t>
            </a:r>
          </a:p>
          <a:p>
            <a:pPr>
              <a:buNone/>
            </a:pPr>
            <a:r>
              <a:rPr lang="en-US" altLang="zh-CN" dirty="0" err="1" smtClean="0"/>
              <a:t>out.println</a:t>
            </a:r>
            <a:r>
              <a:rPr lang="en-US" altLang="zh-CN" dirty="0" smtClean="0"/>
              <a:t>("&lt;/html&gt;") ;</a:t>
            </a:r>
          </a:p>
          <a:p>
            <a:pPr>
              <a:buNone/>
            </a:pPr>
            <a:r>
              <a:rPr lang="en-US" altLang="zh-CN" dirty="0" err="1" smtClean="0"/>
              <a:t>out.close</a:t>
            </a:r>
            <a:r>
              <a:rPr lang="en-US" altLang="zh-CN" dirty="0" smtClean="0"/>
              <a:t>() ;</a:t>
            </a:r>
          </a:p>
          <a:p>
            <a:pPr>
              <a:buNone/>
            </a:pPr>
            <a:r>
              <a:rPr lang="en-US" altLang="zh-CN" dirty="0" smtClean="0"/>
              <a:t>}</a:t>
            </a:r>
          </a:p>
          <a:p>
            <a:pPr>
              <a:buNone/>
            </a:pPr>
            <a:r>
              <a:rPr lang="en-US" altLang="zh-CN" b="1" dirty="0" smtClean="0"/>
              <a:t>public void </a:t>
            </a:r>
            <a:r>
              <a:rPr lang="en-US" altLang="zh-CN" b="1" dirty="0" err="1" smtClean="0"/>
              <a:t>doPost</a:t>
            </a:r>
            <a:r>
              <a:rPr lang="en-US" altLang="zh-CN" b="1" dirty="0" smtClean="0"/>
              <a:t>(</a:t>
            </a:r>
            <a:r>
              <a:rPr lang="en-US" altLang="zh-CN" b="1" dirty="0" err="1" smtClean="0"/>
              <a:t>HttpServletRequest</a:t>
            </a:r>
            <a:r>
              <a:rPr lang="en-US" altLang="zh-CN" b="1" dirty="0" smtClean="0"/>
              <a:t> </a:t>
            </a:r>
            <a:r>
              <a:rPr lang="en-US" altLang="zh-CN" b="1" dirty="0" err="1" smtClean="0"/>
              <a:t>req,HttpServletResponse</a:t>
            </a:r>
            <a:r>
              <a:rPr lang="en-US" altLang="zh-CN" b="1" dirty="0" smtClean="0"/>
              <a:t> </a:t>
            </a:r>
            <a:r>
              <a:rPr lang="en-US" altLang="zh-CN" b="1" dirty="0" err="1" smtClean="0"/>
              <a:t>resp</a:t>
            </a:r>
            <a:r>
              <a:rPr lang="en-US" altLang="zh-CN" b="1" dirty="0" smtClean="0"/>
              <a:t>)</a:t>
            </a:r>
          </a:p>
          <a:p>
            <a:pPr>
              <a:buNone/>
            </a:pPr>
            <a:r>
              <a:rPr lang="en-US" altLang="zh-CN" dirty="0" smtClean="0"/>
              <a:t>              </a:t>
            </a:r>
            <a:r>
              <a:rPr lang="en-US" altLang="zh-CN" b="1" dirty="0" smtClean="0"/>
              <a:t>throws </a:t>
            </a:r>
            <a:r>
              <a:rPr lang="en-US" altLang="zh-CN" b="1" dirty="0" err="1" smtClean="0"/>
              <a:t>ServletException,IOException</a:t>
            </a:r>
            <a:r>
              <a:rPr lang="en-US" altLang="zh-CN" b="1" dirty="0" smtClean="0"/>
              <a:t>{</a:t>
            </a:r>
          </a:p>
          <a:p>
            <a:pPr>
              <a:buNone/>
            </a:pPr>
            <a:r>
              <a:rPr lang="en-US" altLang="zh-CN" b="1" dirty="0" err="1" smtClean="0"/>
              <a:t>this.doGet</a:t>
            </a:r>
            <a:r>
              <a:rPr lang="en-US" altLang="zh-CN" b="1" dirty="0" smtClean="0"/>
              <a:t>(</a:t>
            </a:r>
            <a:r>
              <a:rPr lang="en-US" altLang="zh-CN" b="1" dirty="0" err="1" smtClean="0"/>
              <a:t>req,resp</a:t>
            </a:r>
            <a:r>
              <a:rPr lang="en-US" altLang="zh-CN" b="1" dirty="0" smtClean="0"/>
              <a:t>) ;</a:t>
            </a:r>
          </a:p>
          <a:p>
            <a:pPr>
              <a:buNone/>
            </a:pPr>
            <a:r>
              <a:rPr lang="en-US" altLang="zh-CN" dirty="0" smtClean="0"/>
              <a:t>}</a:t>
            </a:r>
          </a:p>
          <a:p>
            <a:pPr>
              <a:buNone/>
            </a:pP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smtClean="0"/>
              <a:t>8.3  </a:t>
            </a:r>
            <a:r>
              <a:rPr lang="en-US" altLang="zh-CN" dirty="0" smtClean="0"/>
              <a:t>Servlet</a:t>
            </a:r>
            <a:r>
              <a:rPr lang="zh-CN" altLang="en-US" dirty="0" smtClean="0"/>
              <a:t>与表单</a:t>
            </a:r>
            <a:endParaRPr lang="zh-CN" altLang="en-US" dirty="0"/>
          </a:p>
        </p:txBody>
      </p:sp>
      <p:sp>
        <p:nvSpPr>
          <p:cNvPr id="4" name="矩形 3"/>
          <p:cNvSpPr/>
          <p:nvPr/>
        </p:nvSpPr>
        <p:spPr>
          <a:xfrm>
            <a:off x="6215074" y="785794"/>
            <a:ext cx="2114681"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b="1" dirty="0" err="1" smtClean="0"/>
              <a:t>InputServlet</a:t>
            </a:r>
            <a:r>
              <a:rPr lang="en-US" altLang="zh-CN" b="1" dirty="0" smtClean="0"/>
              <a:t> .java</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214290"/>
            <a:ext cx="8229600" cy="2304862"/>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a:buNone/>
            </a:pPr>
            <a:r>
              <a:rPr lang="en-US" altLang="zh-CN" dirty="0" smtClean="0"/>
              <a:t>&lt;</a:t>
            </a:r>
            <a:r>
              <a:rPr lang="en-US" altLang="zh-CN" dirty="0" err="1" smtClean="0"/>
              <a:t>servlet</a:t>
            </a:r>
            <a:r>
              <a:rPr lang="en-US" altLang="zh-CN" dirty="0" smtClean="0"/>
              <a:t>&gt;</a:t>
            </a:r>
          </a:p>
          <a:p>
            <a:pPr>
              <a:buNone/>
            </a:pPr>
            <a:r>
              <a:rPr lang="en-US" altLang="zh-CN" dirty="0" smtClean="0"/>
              <a:t>  &lt;</a:t>
            </a:r>
            <a:r>
              <a:rPr lang="en-US" altLang="zh-CN" dirty="0" err="1" smtClean="0"/>
              <a:t>servlet</a:t>
            </a:r>
            <a:r>
              <a:rPr lang="en-US" altLang="zh-CN" dirty="0" smtClean="0"/>
              <a:t>-name&gt;input&lt;/</a:t>
            </a:r>
            <a:r>
              <a:rPr lang="en-US" altLang="zh-CN" dirty="0" err="1" smtClean="0"/>
              <a:t>servlet</a:t>
            </a:r>
            <a:r>
              <a:rPr lang="en-US" altLang="zh-CN" dirty="0" smtClean="0"/>
              <a:t>-name&gt;</a:t>
            </a:r>
          </a:p>
          <a:p>
            <a:pPr>
              <a:buNone/>
            </a:pPr>
            <a:r>
              <a:rPr lang="en-US" altLang="zh-CN" dirty="0" smtClean="0"/>
              <a:t>  &lt;</a:t>
            </a:r>
            <a:r>
              <a:rPr lang="en-US" altLang="zh-CN" dirty="0" err="1" smtClean="0"/>
              <a:t>servlet</a:t>
            </a:r>
            <a:r>
              <a:rPr lang="en-US" altLang="zh-CN" dirty="0" smtClean="0"/>
              <a:t>-class&gt;</a:t>
            </a:r>
            <a:r>
              <a:rPr lang="en-US" altLang="zh-CN" dirty="0" err="1" smtClean="0"/>
              <a:t>servletdemo.InputServlet</a:t>
            </a:r>
            <a:r>
              <a:rPr lang="en-US" altLang="zh-CN" dirty="0" smtClean="0"/>
              <a:t>&lt;/</a:t>
            </a:r>
            <a:r>
              <a:rPr lang="en-US" altLang="zh-CN" dirty="0" err="1" smtClean="0"/>
              <a:t>servlet</a:t>
            </a:r>
            <a:r>
              <a:rPr lang="en-US" altLang="zh-CN" dirty="0" smtClean="0"/>
              <a:t>-class&gt;</a:t>
            </a:r>
          </a:p>
          <a:p>
            <a:pPr>
              <a:buNone/>
            </a:pPr>
            <a:r>
              <a:rPr lang="en-US" altLang="zh-CN" dirty="0" smtClean="0"/>
              <a:t> &lt;/</a:t>
            </a:r>
            <a:r>
              <a:rPr lang="en-US" altLang="zh-CN" dirty="0" err="1" smtClean="0"/>
              <a:t>servlet</a:t>
            </a:r>
            <a:r>
              <a:rPr lang="en-US" altLang="zh-CN" dirty="0" smtClean="0"/>
              <a:t>&gt;</a:t>
            </a:r>
          </a:p>
          <a:p>
            <a:pPr>
              <a:buNone/>
            </a:pPr>
            <a:endParaRPr lang="en-US" altLang="zh-CN" dirty="0" smtClean="0"/>
          </a:p>
          <a:p>
            <a:pPr>
              <a:buNone/>
            </a:pPr>
            <a:r>
              <a:rPr lang="zh-CN" altLang="en-US" dirty="0" smtClean="0"/>
              <a:t> </a:t>
            </a:r>
            <a:r>
              <a:rPr lang="en-US" altLang="zh-CN" dirty="0" smtClean="0"/>
              <a:t>&lt;</a:t>
            </a:r>
            <a:r>
              <a:rPr lang="en-US" altLang="zh-CN" dirty="0" err="1" smtClean="0"/>
              <a:t>servlet</a:t>
            </a:r>
            <a:r>
              <a:rPr lang="en-US" altLang="zh-CN" dirty="0" smtClean="0"/>
              <a:t>-mapping&gt;</a:t>
            </a:r>
          </a:p>
          <a:p>
            <a:pPr>
              <a:buNone/>
            </a:pPr>
            <a:r>
              <a:rPr lang="en-US" altLang="zh-CN" dirty="0" smtClean="0"/>
              <a:t>&lt;</a:t>
            </a:r>
            <a:r>
              <a:rPr lang="en-US" altLang="zh-CN" dirty="0" err="1" smtClean="0"/>
              <a:t>servlet</a:t>
            </a:r>
            <a:r>
              <a:rPr lang="en-US" altLang="zh-CN" dirty="0" smtClean="0"/>
              <a:t>-name&gt;input&lt;/</a:t>
            </a:r>
            <a:r>
              <a:rPr lang="en-US" altLang="zh-CN" dirty="0" err="1" smtClean="0"/>
              <a:t>servlet</a:t>
            </a:r>
            <a:r>
              <a:rPr lang="en-US" altLang="zh-CN" dirty="0" smtClean="0"/>
              <a:t>-name&gt;</a:t>
            </a:r>
          </a:p>
          <a:p>
            <a:pPr>
              <a:buNone/>
            </a:pPr>
            <a:r>
              <a:rPr lang="en-US" altLang="zh-CN" dirty="0" smtClean="0"/>
              <a:t>&lt;</a:t>
            </a:r>
            <a:r>
              <a:rPr lang="en-US" altLang="zh-CN" dirty="0" err="1" smtClean="0"/>
              <a:t>url</a:t>
            </a:r>
            <a:r>
              <a:rPr lang="en-US" altLang="zh-CN" dirty="0" smtClean="0"/>
              <a:t>-pattern&gt;</a:t>
            </a:r>
            <a:r>
              <a:rPr lang="en-US" altLang="zh-CN" dirty="0" smtClean="0">
                <a:solidFill>
                  <a:srgbClr val="FF0000"/>
                </a:solidFill>
              </a:rPr>
              <a:t>/ch9/InputServlet</a:t>
            </a:r>
            <a:r>
              <a:rPr lang="en-US" altLang="zh-CN" dirty="0" smtClean="0"/>
              <a:t>&lt;/</a:t>
            </a:r>
            <a:r>
              <a:rPr lang="en-US" altLang="zh-CN" dirty="0" err="1" smtClean="0"/>
              <a:t>url</a:t>
            </a:r>
            <a:r>
              <a:rPr lang="en-US" altLang="zh-CN" dirty="0" smtClean="0"/>
              <a:t>-pattern&gt;</a:t>
            </a:r>
          </a:p>
          <a:p>
            <a:pPr>
              <a:buNone/>
            </a:pPr>
            <a:r>
              <a:rPr lang="en-US" altLang="zh-CN" dirty="0" smtClean="0"/>
              <a:t>&lt;/</a:t>
            </a:r>
            <a:r>
              <a:rPr lang="en-US" altLang="zh-CN" dirty="0" err="1" smtClean="0"/>
              <a:t>servlet</a:t>
            </a:r>
            <a:r>
              <a:rPr lang="en-US" altLang="zh-CN" dirty="0" smtClean="0"/>
              <a:t>-mapping&gt;</a:t>
            </a:r>
            <a:endParaRPr lang="zh-CN" altLang="en-US" dirty="0"/>
          </a:p>
        </p:txBody>
      </p:sp>
      <p:sp>
        <p:nvSpPr>
          <p:cNvPr id="4" name="矩形 3"/>
          <p:cNvSpPr/>
          <p:nvPr/>
        </p:nvSpPr>
        <p:spPr>
          <a:xfrm>
            <a:off x="7358082" y="357166"/>
            <a:ext cx="1152880"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smtClean="0"/>
              <a:t>Web.xml</a:t>
            </a:r>
            <a:endParaRPr lang="zh-CN" altLang="en-US" dirty="0"/>
          </a:p>
        </p:txBody>
      </p:sp>
      <p:sp>
        <p:nvSpPr>
          <p:cNvPr id="5" name="矩形 4"/>
          <p:cNvSpPr/>
          <p:nvPr/>
        </p:nvSpPr>
        <p:spPr>
          <a:xfrm>
            <a:off x="428596" y="3214686"/>
            <a:ext cx="8286808"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 &lt;form action=</a:t>
            </a:r>
            <a:r>
              <a:rPr lang="en-US" altLang="zh-CN" i="1" dirty="0" smtClean="0"/>
              <a:t>"./</a:t>
            </a:r>
            <a:r>
              <a:rPr lang="en-US" altLang="zh-CN" i="1" dirty="0" err="1" smtClean="0"/>
              <a:t>InputServlet</a:t>
            </a:r>
            <a:r>
              <a:rPr lang="en-US" altLang="zh-CN" i="1" dirty="0" smtClean="0"/>
              <a:t>" method="post"&gt;</a:t>
            </a:r>
          </a:p>
          <a:p>
            <a:r>
              <a:rPr lang="zh-CN" altLang="en-US" dirty="0" smtClean="0"/>
              <a:t>请输入内容：</a:t>
            </a:r>
            <a:r>
              <a:rPr lang="en-US" altLang="zh-CN" dirty="0" smtClean="0"/>
              <a:t>&lt;input type=</a:t>
            </a:r>
            <a:r>
              <a:rPr lang="en-US" altLang="zh-CN" i="1" dirty="0" smtClean="0"/>
              <a:t>"text" name="info"&gt;</a:t>
            </a:r>
          </a:p>
          <a:p>
            <a:r>
              <a:rPr lang="en-US" altLang="zh-CN" dirty="0" smtClean="0"/>
              <a:t>&lt;input type=</a:t>
            </a:r>
            <a:r>
              <a:rPr lang="en-US" altLang="zh-CN" i="1" dirty="0" smtClean="0"/>
              <a:t>"submit" value="</a:t>
            </a:r>
            <a:r>
              <a:rPr lang="zh-CN" altLang="en-US" i="1" dirty="0" smtClean="0"/>
              <a:t>提交</a:t>
            </a:r>
            <a:r>
              <a:rPr lang="en-US" altLang="zh-CN" i="1" dirty="0" smtClean="0"/>
              <a:t>"&gt;</a:t>
            </a:r>
          </a:p>
          <a:p>
            <a:r>
              <a:rPr lang="en-US" altLang="zh-CN" dirty="0" smtClean="0"/>
              <a:t>&lt;/form&gt;</a:t>
            </a:r>
            <a:endParaRPr lang="zh-CN" altLang="en-US" dirty="0"/>
          </a:p>
        </p:txBody>
      </p:sp>
      <p:sp>
        <p:nvSpPr>
          <p:cNvPr id="6" name="矩形 5"/>
          <p:cNvSpPr/>
          <p:nvPr/>
        </p:nvSpPr>
        <p:spPr>
          <a:xfrm>
            <a:off x="4429124" y="2714620"/>
            <a:ext cx="440585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smtClean="0"/>
              <a:t>根目录</a:t>
            </a:r>
            <a:r>
              <a:rPr lang="en-US" altLang="zh-CN" dirty="0" smtClean="0"/>
              <a:t>/ch9/Input.html</a:t>
            </a:r>
            <a:endParaRPr lang="zh-CN" altLang="en-US" dirty="0"/>
          </a:p>
        </p:txBody>
      </p:sp>
      <p:sp>
        <p:nvSpPr>
          <p:cNvPr id="7" name="TextBox 6"/>
          <p:cNvSpPr txBox="1"/>
          <p:nvPr/>
        </p:nvSpPr>
        <p:spPr>
          <a:xfrm>
            <a:off x="500034" y="2786058"/>
            <a:ext cx="2672526" cy="369332"/>
          </a:xfrm>
          <a:prstGeom prst="rect">
            <a:avLst/>
          </a:prstGeom>
          <a:noFill/>
        </p:spPr>
        <p:txBody>
          <a:bodyPr wrap="none" rtlCol="0">
            <a:spAutoFit/>
          </a:bodyPr>
          <a:lstStyle/>
          <a:p>
            <a:r>
              <a:rPr lang="zh-CN" altLang="en-US" dirty="0" smtClean="0"/>
              <a:t>根目录下的</a:t>
            </a:r>
            <a:r>
              <a:rPr lang="en-US" altLang="zh-CN" dirty="0" err="1" smtClean="0"/>
              <a:t>InputServlet</a:t>
            </a:r>
            <a:endParaRPr lang="zh-CN" altLang="en-US" dirty="0"/>
          </a:p>
        </p:txBody>
      </p:sp>
      <p:sp>
        <p:nvSpPr>
          <p:cNvPr id="8" name="矩形 7"/>
          <p:cNvSpPr/>
          <p:nvPr/>
        </p:nvSpPr>
        <p:spPr>
          <a:xfrm>
            <a:off x="428596" y="4572008"/>
            <a:ext cx="821537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smtClean="0"/>
              <a:t>一定要注意路径的设置问题，</a:t>
            </a:r>
            <a:endParaRPr lang="en-US" altLang="zh-CN" dirty="0" smtClean="0"/>
          </a:p>
          <a:p>
            <a:r>
              <a:rPr lang="en-US" altLang="zh-CN" dirty="0" smtClean="0"/>
              <a:t>Action</a:t>
            </a:r>
            <a:r>
              <a:rPr lang="zh-CN" altLang="en-US" dirty="0" smtClean="0"/>
              <a:t>的地址是对应</a:t>
            </a:r>
            <a:r>
              <a:rPr lang="en-US" altLang="zh-CN" dirty="0" err="1" smtClean="0"/>
              <a:t>Servlet</a:t>
            </a:r>
            <a:r>
              <a:rPr lang="zh-CN" altLang="en-US" dirty="0" smtClean="0"/>
              <a:t>的地址</a:t>
            </a:r>
            <a:endParaRPr lang="en-US" altLang="zh-CN" dirty="0" smtClean="0"/>
          </a:p>
          <a:p>
            <a:r>
              <a:rPr lang="zh-CN" altLang="en-US" dirty="0" smtClean="0"/>
              <a:t>此时的</a:t>
            </a:r>
            <a:r>
              <a:rPr lang="en-US" altLang="zh-CN" dirty="0" smtClean="0"/>
              <a:t>Input.html </a:t>
            </a:r>
            <a:r>
              <a:rPr lang="zh-CN" altLang="en-US" dirty="0" smtClean="0"/>
              <a:t>在</a:t>
            </a:r>
            <a:r>
              <a:rPr lang="en-US" altLang="zh-CN" dirty="0" err="1" smtClean="0"/>
              <a:t>Servletdemo</a:t>
            </a:r>
            <a:r>
              <a:rPr lang="en-US" altLang="zh-CN" dirty="0" smtClean="0"/>
              <a:t>/</a:t>
            </a:r>
            <a:r>
              <a:rPr lang="zh-CN" altLang="en-US" dirty="0" smtClean="0"/>
              <a:t>下，</a:t>
            </a:r>
            <a:endParaRPr lang="en-US" altLang="zh-CN" dirty="0" smtClean="0"/>
          </a:p>
          <a:p>
            <a:r>
              <a:rPr lang="zh-CN" altLang="en-US" dirty="0" smtClean="0"/>
              <a:t>或者在表单的</a:t>
            </a:r>
            <a:r>
              <a:rPr lang="en-US" altLang="zh-CN" dirty="0" smtClean="0"/>
              <a:t>action</a:t>
            </a:r>
            <a:r>
              <a:rPr lang="zh-CN" altLang="en-US" dirty="0" smtClean="0"/>
              <a:t>中将其路径设为</a:t>
            </a:r>
            <a:r>
              <a:rPr lang="en-US" altLang="zh-CN" i="1" dirty="0" smtClean="0"/>
              <a:t>“&lt;%=</a:t>
            </a:r>
            <a:r>
              <a:rPr lang="en-US" altLang="zh-CN" i="1" dirty="0" err="1" smtClean="0"/>
              <a:t>request.getContextPath</a:t>
            </a:r>
            <a:r>
              <a:rPr lang="en-US" altLang="zh-CN" i="1" dirty="0" smtClean="0"/>
              <a:t>() %&gt;/ch9/InputServlet” </a:t>
            </a:r>
            <a:r>
              <a:rPr lang="zh-CN" altLang="en-US" i="1"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solidFill>
                  <a:srgbClr val="FF0000"/>
                </a:solidFill>
              </a:rPr>
              <a:t>8.1 </a:t>
            </a:r>
            <a:r>
              <a:rPr lang="en-US" altLang="zh-CN" dirty="0" smtClean="0">
                <a:solidFill>
                  <a:srgbClr val="FF0000"/>
                </a:solidFill>
              </a:rPr>
              <a:t>Servlet</a:t>
            </a:r>
            <a:r>
              <a:rPr lang="zh-CN" altLang="en-US" dirty="0" smtClean="0">
                <a:solidFill>
                  <a:srgbClr val="FF0000"/>
                </a:solidFill>
              </a:rPr>
              <a:t>简介</a:t>
            </a:r>
            <a:endParaRPr lang="en-US" altLang="zh-CN" dirty="0" smtClean="0">
              <a:solidFill>
                <a:srgbClr val="FF0000"/>
              </a:solidFill>
            </a:endParaRPr>
          </a:p>
          <a:p>
            <a:r>
              <a:rPr lang="en-US" altLang="zh-CN" dirty="0" smtClean="0"/>
              <a:t>8.2 </a:t>
            </a:r>
            <a:r>
              <a:rPr lang="en-US" altLang="zh-CN" dirty="0" smtClean="0"/>
              <a:t>Servlet</a:t>
            </a:r>
            <a:r>
              <a:rPr lang="zh-CN" altLang="en-US" dirty="0" smtClean="0"/>
              <a:t>处理流程</a:t>
            </a:r>
            <a:endParaRPr lang="en-US" altLang="zh-CN" dirty="0" smtClean="0"/>
          </a:p>
          <a:p>
            <a:r>
              <a:rPr lang="en-US" altLang="zh-CN" dirty="0" smtClean="0"/>
              <a:t>8.3 </a:t>
            </a:r>
            <a:r>
              <a:rPr lang="en-US" altLang="zh-CN" dirty="0" smtClean="0"/>
              <a:t>Servlet</a:t>
            </a:r>
            <a:r>
              <a:rPr lang="zh-CN" altLang="en-US" dirty="0" smtClean="0"/>
              <a:t>与表单</a:t>
            </a:r>
            <a:endParaRPr lang="en-US" altLang="zh-CN" dirty="0" smtClean="0"/>
          </a:p>
          <a:p>
            <a:r>
              <a:rPr lang="en-US" altLang="zh-CN" dirty="0" smtClean="0"/>
              <a:t>8.4 </a:t>
            </a:r>
            <a:r>
              <a:rPr lang="en-US" altLang="zh-CN" dirty="0" smtClean="0"/>
              <a:t>Servlet </a:t>
            </a:r>
            <a:r>
              <a:rPr lang="zh-CN" altLang="en-US" dirty="0" smtClean="0"/>
              <a:t>生命周期</a:t>
            </a:r>
            <a:endParaRPr lang="en-US" altLang="zh-CN" dirty="0" smtClean="0"/>
          </a:p>
          <a:p>
            <a:r>
              <a:rPr lang="en-US" altLang="zh-CN" dirty="0" smtClean="0"/>
              <a:t>8.5 </a:t>
            </a:r>
            <a:r>
              <a:rPr lang="en-US" altLang="zh-CN" dirty="0" smtClean="0"/>
              <a:t>Servlet</a:t>
            </a:r>
            <a:r>
              <a:rPr lang="zh-CN" altLang="en-US" dirty="0" smtClean="0"/>
              <a:t>跳转</a:t>
            </a:r>
            <a:endParaRPr lang="en-US" altLang="zh-CN" dirty="0" smtClean="0"/>
          </a:p>
          <a:p>
            <a:r>
              <a:rPr lang="en-US" altLang="zh-CN" dirty="0" smtClean="0"/>
              <a:t>8.6 </a:t>
            </a:r>
            <a:r>
              <a:rPr lang="zh-CN" altLang="en-US" dirty="0" smtClean="0"/>
              <a:t>过滤</a:t>
            </a:r>
            <a:r>
              <a:rPr lang="en-US" altLang="zh-CN" dirty="0" err="1" smtClean="0"/>
              <a:t>Servlet</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52758"/>
            <a:ext cx="8229600" cy="500065"/>
          </a:xfrm>
        </p:spPr>
        <p:txBody>
          <a:bodyPr>
            <a:normAutofit lnSpcReduction="10000"/>
          </a:bodyPr>
          <a:lstStyle/>
          <a:p>
            <a:r>
              <a:rPr lang="en-US" altLang="zh-CN" dirty="0" err="1" smtClean="0"/>
              <a:t>web.xml</a:t>
            </a:r>
            <a:r>
              <a:rPr lang="zh-CN" altLang="en-US" dirty="0" smtClean="0"/>
              <a:t>的</a:t>
            </a:r>
            <a:r>
              <a:rPr lang="en-US" altLang="zh-CN" dirty="0" smtClean="0"/>
              <a:t>   </a:t>
            </a:r>
            <a:r>
              <a:rPr lang="en-US" altLang="zh-CN" b="1" dirty="0" smtClean="0">
                <a:solidFill>
                  <a:srgbClr val="FF0000"/>
                </a:solidFill>
                <a:effectLst>
                  <a:outerShdw blurRad="38100" dist="38100" dir="2700000" algn="tl">
                    <a:srgbClr val="000000">
                      <a:alpha val="43137"/>
                    </a:srgbClr>
                  </a:outerShdw>
                </a:effectLst>
              </a:rPr>
              <a:t>/</a:t>
            </a:r>
            <a:r>
              <a:rPr lang="en-US" altLang="zh-CN" dirty="0" smtClean="0"/>
              <a:t>ch9/InputServlet</a:t>
            </a:r>
            <a:r>
              <a:rPr lang="zh-CN" altLang="en-US" dirty="0" smtClean="0"/>
              <a:t>表示</a:t>
            </a:r>
            <a:r>
              <a:rPr lang="en-US" altLang="zh-CN" dirty="0" smtClean="0"/>
              <a:t>:</a:t>
            </a:r>
          </a:p>
          <a:p>
            <a:endParaRPr lang="en-US" altLang="zh-CN" dirty="0" smtClean="0"/>
          </a:p>
          <a:p>
            <a:endParaRPr lang="en-US" altLang="zh-CN" dirty="0" smtClean="0"/>
          </a:p>
        </p:txBody>
      </p:sp>
      <p:sp>
        <p:nvSpPr>
          <p:cNvPr id="5" name="右箭头 4"/>
          <p:cNvSpPr/>
          <p:nvPr/>
        </p:nvSpPr>
        <p:spPr>
          <a:xfrm rot="5400000">
            <a:off x="3084512" y="3089423"/>
            <a:ext cx="436706" cy="3192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0100" y="1681451"/>
            <a:ext cx="5240537" cy="461665"/>
          </a:xfrm>
          <a:prstGeom prst="rect">
            <a:avLst/>
          </a:prstGeom>
        </p:spPr>
        <p:txBody>
          <a:bodyPr wrap="none">
            <a:spAutoFit/>
          </a:bodyPr>
          <a:lstStyle/>
          <a:p>
            <a:r>
              <a:rPr lang="en-US" altLang="zh-CN" sz="2400" b="1" dirty="0" smtClean="0"/>
              <a:t> http://localhost:8080/ + </a:t>
            </a:r>
            <a:r>
              <a:rPr lang="zh-CN" altLang="en-US" sz="2400" b="1" dirty="0" smtClean="0"/>
              <a:t>工程名</a:t>
            </a:r>
            <a:r>
              <a:rPr lang="en-US" altLang="zh-CN" sz="2400" b="1" dirty="0" smtClean="0"/>
              <a:t>/</a:t>
            </a:r>
            <a:endParaRPr lang="zh-CN" altLang="en-US" sz="2400" b="1" dirty="0"/>
          </a:p>
        </p:txBody>
      </p:sp>
      <p:sp>
        <p:nvSpPr>
          <p:cNvPr id="7" name="矩形 6"/>
          <p:cNvSpPr/>
          <p:nvPr/>
        </p:nvSpPr>
        <p:spPr>
          <a:xfrm>
            <a:off x="785786" y="2538707"/>
            <a:ext cx="6858048" cy="523220"/>
          </a:xfrm>
          <a:prstGeom prst="rect">
            <a:avLst/>
          </a:prstGeom>
        </p:spPr>
        <p:txBody>
          <a:bodyPr wrap="square">
            <a:spAutoFit/>
          </a:bodyPr>
          <a:lstStyle/>
          <a:p>
            <a:pPr>
              <a:buClr>
                <a:schemeClr val="accent1">
                  <a:lumMod val="75000"/>
                </a:schemeClr>
              </a:buClr>
              <a:buSzPct val="100000"/>
              <a:buFont typeface="Lucida Sans Unicode" pitchFamily="34" charset="0"/>
              <a:buChar char="▶"/>
            </a:pPr>
            <a:r>
              <a:rPr lang="en-US" altLang="zh-CN" sz="2800" dirty="0" err="1" smtClean="0"/>
              <a:t>jsp</a:t>
            </a:r>
            <a:r>
              <a:rPr lang="zh-CN" altLang="en-US" sz="2800" dirty="0" smtClean="0"/>
              <a:t>的</a:t>
            </a:r>
            <a:r>
              <a:rPr lang="en-US" altLang="zh-CN" sz="2800" dirty="0" smtClean="0"/>
              <a:t>action </a:t>
            </a:r>
            <a:r>
              <a:rPr lang="en-US" altLang="zh-CN" sz="2800" b="1" dirty="0" smtClean="0">
                <a:solidFill>
                  <a:srgbClr val="FF0000"/>
                </a:solidFill>
                <a:effectLst>
                  <a:outerShdw blurRad="38100" dist="38100" dir="2700000" algn="tl">
                    <a:srgbClr val="000000">
                      <a:alpha val="43137"/>
                    </a:srgbClr>
                  </a:outerShdw>
                </a:effectLst>
              </a:rPr>
              <a:t>/</a:t>
            </a:r>
            <a:r>
              <a:rPr lang="en-US" altLang="zh-CN" sz="2800" dirty="0" smtClean="0"/>
              <a:t>ch9/InputServlet</a:t>
            </a:r>
          </a:p>
        </p:txBody>
      </p:sp>
      <p:sp>
        <p:nvSpPr>
          <p:cNvPr id="9" name="矩形 8"/>
          <p:cNvSpPr/>
          <p:nvPr/>
        </p:nvSpPr>
        <p:spPr>
          <a:xfrm>
            <a:off x="1428728" y="3424481"/>
            <a:ext cx="5565947" cy="461665"/>
          </a:xfrm>
          <a:prstGeom prst="rect">
            <a:avLst/>
          </a:prstGeom>
        </p:spPr>
        <p:txBody>
          <a:bodyPr wrap="none">
            <a:spAutoFit/>
          </a:bodyPr>
          <a:lstStyle/>
          <a:p>
            <a:r>
              <a:rPr lang="zh-CN" altLang="en-US" sz="2400" b="1" dirty="0" smtClean="0"/>
              <a:t>表示绝对路径</a:t>
            </a:r>
            <a:r>
              <a:rPr lang="en-US" altLang="zh-CN" sz="2400" b="1" dirty="0" smtClean="0"/>
              <a:t>http://localhost:8080/ </a:t>
            </a:r>
            <a:endParaRPr lang="zh-CN" altLang="en-US" sz="2400" b="1" dirty="0"/>
          </a:p>
        </p:txBody>
      </p:sp>
      <p:sp>
        <p:nvSpPr>
          <p:cNvPr id="10" name="右箭头 9"/>
          <p:cNvSpPr/>
          <p:nvPr/>
        </p:nvSpPr>
        <p:spPr>
          <a:xfrm rot="5400000">
            <a:off x="2951160" y="1384435"/>
            <a:ext cx="436706" cy="3192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57224" y="3896029"/>
            <a:ext cx="4857784" cy="523220"/>
          </a:xfrm>
          <a:prstGeom prst="rect">
            <a:avLst/>
          </a:prstGeom>
        </p:spPr>
        <p:txBody>
          <a:bodyPr wrap="square">
            <a:spAutoFit/>
          </a:bodyPr>
          <a:lstStyle/>
          <a:p>
            <a:pPr>
              <a:buClr>
                <a:schemeClr val="accent1">
                  <a:lumMod val="75000"/>
                </a:schemeClr>
              </a:buClr>
              <a:buSzPct val="100000"/>
            </a:pPr>
            <a:r>
              <a:rPr lang="en-US" altLang="zh-CN" sz="2800" dirty="0" smtClean="0">
                <a:solidFill>
                  <a:srgbClr val="FF0000"/>
                </a:solidFill>
                <a:effectLst>
                  <a:outerShdw blurRad="38100" dist="38100" dir="2700000" algn="tl">
                    <a:srgbClr val="000000">
                      <a:alpha val="43137"/>
                    </a:srgbClr>
                  </a:outerShdw>
                </a:effectLst>
              </a:rPr>
              <a:t>    .</a:t>
            </a:r>
            <a:r>
              <a:rPr lang="en-US" altLang="zh-CN" sz="2800" dirty="0" smtClean="0"/>
              <a:t>/InputServlet</a:t>
            </a:r>
          </a:p>
        </p:txBody>
      </p:sp>
      <p:sp>
        <p:nvSpPr>
          <p:cNvPr id="12" name="矩形 11"/>
          <p:cNvSpPr/>
          <p:nvPr/>
        </p:nvSpPr>
        <p:spPr>
          <a:xfrm>
            <a:off x="1214414" y="4753285"/>
            <a:ext cx="2138727" cy="461665"/>
          </a:xfrm>
          <a:prstGeom prst="rect">
            <a:avLst/>
          </a:prstGeom>
        </p:spPr>
        <p:txBody>
          <a:bodyPr wrap="none">
            <a:spAutoFit/>
          </a:bodyPr>
          <a:lstStyle/>
          <a:p>
            <a:r>
              <a:rPr lang="zh-CN" altLang="en-US" sz="2400" b="1" dirty="0" smtClean="0"/>
              <a:t>表示相对路径</a:t>
            </a:r>
            <a:r>
              <a:rPr lang="en-US" altLang="zh-CN" sz="2400" b="1" dirty="0" smtClean="0"/>
              <a:t> </a:t>
            </a:r>
            <a:endParaRPr lang="zh-CN" altLang="en-US" sz="2400" b="1" dirty="0"/>
          </a:p>
        </p:txBody>
      </p:sp>
      <p:sp>
        <p:nvSpPr>
          <p:cNvPr id="13" name="右箭头 12"/>
          <p:cNvSpPr/>
          <p:nvPr/>
        </p:nvSpPr>
        <p:spPr>
          <a:xfrm rot="5400000">
            <a:off x="1298562" y="4383385"/>
            <a:ext cx="436706" cy="3192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8.4 </a:t>
            </a:r>
            <a:r>
              <a:rPr lang="en-US" altLang="zh-CN" dirty="0" smtClean="0"/>
              <a:t>Servlet </a:t>
            </a:r>
            <a:r>
              <a:rPr lang="zh-CN" altLang="en-US" dirty="0" smtClean="0"/>
              <a:t>生命周期</a:t>
            </a:r>
            <a:endParaRPr lang="zh-CN" altLang="en-US" dirty="0"/>
          </a:p>
        </p:txBody>
      </p:sp>
      <p:grpSp>
        <p:nvGrpSpPr>
          <p:cNvPr id="4" name="Group 1"/>
          <p:cNvGrpSpPr>
            <a:grpSpLocks noGrp="1" noChangeAspect="1"/>
          </p:cNvGrpSpPr>
          <p:nvPr/>
        </p:nvGrpSpPr>
        <p:grpSpPr bwMode="auto">
          <a:xfrm>
            <a:off x="457200" y="1481138"/>
            <a:ext cx="8229600" cy="4525962"/>
            <a:chOff x="1622" y="2882"/>
            <a:chExt cx="4922" cy="3999"/>
          </a:xfrm>
        </p:grpSpPr>
        <p:sp>
          <p:nvSpPr>
            <p:cNvPr id="5" name="AutoShape 34"/>
            <p:cNvSpPr>
              <a:spLocks noChangeAspect="1" noChangeArrowheads="1" noTextEdit="1"/>
            </p:cNvSpPr>
            <p:nvPr/>
          </p:nvSpPr>
          <p:spPr bwMode="auto">
            <a:xfrm>
              <a:off x="1622" y="2882"/>
              <a:ext cx="4922" cy="3999"/>
            </a:xfrm>
            <a:prstGeom prst="rect">
              <a:avLst/>
            </a:prstGeom>
            <a:noFill/>
            <a:ln w="9525">
              <a:noFill/>
              <a:miter lim="800000"/>
              <a:headEnd/>
              <a:tailEnd/>
            </a:ln>
          </p:spPr>
          <p:txBody>
            <a:bodyPr/>
            <a:lstStyle/>
            <a:p>
              <a:endParaRPr lang="zh-CN" altLang="en-US" sz="4800"/>
            </a:p>
          </p:txBody>
        </p:sp>
        <p:grpSp>
          <p:nvGrpSpPr>
            <p:cNvPr id="6" name="Group 2"/>
            <p:cNvGrpSpPr>
              <a:grpSpLocks/>
            </p:cNvGrpSpPr>
            <p:nvPr/>
          </p:nvGrpSpPr>
          <p:grpSpPr bwMode="auto">
            <a:xfrm>
              <a:off x="1622" y="2957"/>
              <a:ext cx="4922" cy="3924"/>
              <a:chOff x="1622" y="2957"/>
              <a:chExt cx="4922" cy="3924"/>
            </a:xfrm>
          </p:grpSpPr>
          <p:grpSp>
            <p:nvGrpSpPr>
              <p:cNvPr id="7" name="Group 12"/>
              <p:cNvGrpSpPr>
                <a:grpSpLocks/>
              </p:cNvGrpSpPr>
              <p:nvPr/>
            </p:nvGrpSpPr>
            <p:grpSpPr bwMode="auto">
              <a:xfrm>
                <a:off x="1622" y="2957"/>
                <a:ext cx="4922" cy="3924"/>
                <a:chOff x="1622" y="2957"/>
                <a:chExt cx="4922" cy="3924"/>
              </a:xfrm>
            </p:grpSpPr>
            <p:sp>
              <p:nvSpPr>
                <p:cNvPr id="17" name="Rectangle 33"/>
                <p:cNvSpPr>
                  <a:spLocks noChangeArrowheads="1"/>
                </p:cNvSpPr>
                <p:nvPr/>
              </p:nvSpPr>
              <p:spPr bwMode="auto">
                <a:xfrm>
                  <a:off x="1622" y="2957"/>
                  <a:ext cx="1284" cy="327"/>
                </a:xfrm>
                <a:prstGeom prst="rect">
                  <a:avLst/>
                </a:prstGeom>
                <a:solidFill>
                  <a:srgbClr val="FFFFFF"/>
                </a:solidFill>
                <a:ln w="6350">
                  <a:solidFill>
                    <a:srgbClr val="000000"/>
                  </a:solidFill>
                  <a:miter lim="800000"/>
                  <a:headEnd/>
                  <a:tailEnd/>
                </a:ln>
              </p:spPr>
              <p:txBody>
                <a:bodyPr/>
                <a:lstStyle/>
                <a:p>
                  <a:endParaRPr lang="zh-CN" altLang="en-US" sz="4400">
                    <a:latin typeface="Cambria" pitchFamily="18" charset="0"/>
                    <a:ea typeface="华文楷体" pitchFamily="2" charset="-122"/>
                  </a:endParaRPr>
                </a:p>
              </p:txBody>
            </p:sp>
            <p:sp>
              <p:nvSpPr>
                <p:cNvPr id="18" name="Rectangle 32"/>
                <p:cNvSpPr>
                  <a:spLocks noChangeArrowheads="1"/>
                </p:cNvSpPr>
                <p:nvPr/>
              </p:nvSpPr>
              <p:spPr bwMode="auto">
                <a:xfrm>
                  <a:off x="3442" y="2962"/>
                  <a:ext cx="1284" cy="328"/>
                </a:xfrm>
                <a:prstGeom prst="rect">
                  <a:avLst/>
                </a:prstGeom>
                <a:solidFill>
                  <a:srgbClr val="FFFFFF"/>
                </a:solidFill>
                <a:ln w="6350">
                  <a:solidFill>
                    <a:srgbClr val="000000"/>
                  </a:solidFill>
                  <a:miter lim="800000"/>
                  <a:headEnd/>
                  <a:tailEnd/>
                </a:ln>
              </p:spPr>
              <p:txBody>
                <a:bodyPr/>
                <a:lstStyle/>
                <a:p>
                  <a:endParaRPr lang="zh-CN" altLang="en-US" sz="4400">
                    <a:latin typeface="Cambria" pitchFamily="18" charset="0"/>
                    <a:ea typeface="华文楷体" pitchFamily="2" charset="-122"/>
                  </a:endParaRPr>
                </a:p>
              </p:txBody>
            </p:sp>
            <p:sp>
              <p:nvSpPr>
                <p:cNvPr id="19" name="Line 31"/>
                <p:cNvSpPr>
                  <a:spLocks noChangeShapeType="1"/>
                </p:cNvSpPr>
                <p:nvPr/>
              </p:nvSpPr>
              <p:spPr bwMode="auto">
                <a:xfrm>
                  <a:off x="2157" y="3284"/>
                  <a:ext cx="1" cy="3597"/>
                </a:xfrm>
                <a:prstGeom prst="line">
                  <a:avLst/>
                </a:prstGeom>
                <a:noFill/>
                <a:ln w="6350">
                  <a:solidFill>
                    <a:srgbClr val="000000"/>
                  </a:solidFill>
                  <a:prstDash val="dash"/>
                  <a:round/>
                  <a:headEnd/>
                  <a:tailEnd/>
                </a:ln>
              </p:spPr>
              <p:txBody>
                <a:bodyPr/>
                <a:lstStyle/>
                <a:p>
                  <a:endParaRPr lang="zh-CN" altLang="en-US" sz="4400"/>
                </a:p>
              </p:txBody>
            </p:sp>
            <p:sp>
              <p:nvSpPr>
                <p:cNvPr id="20" name="Rectangle 30"/>
                <p:cNvSpPr>
                  <a:spLocks noChangeArrowheads="1"/>
                </p:cNvSpPr>
                <p:nvPr/>
              </p:nvSpPr>
              <p:spPr bwMode="auto">
                <a:xfrm>
                  <a:off x="2050" y="3611"/>
                  <a:ext cx="215" cy="654"/>
                </a:xfrm>
                <a:prstGeom prst="rect">
                  <a:avLst/>
                </a:prstGeom>
                <a:solidFill>
                  <a:srgbClr val="FFFFFF"/>
                </a:solidFill>
                <a:ln w="6350">
                  <a:solidFill>
                    <a:srgbClr val="000000"/>
                  </a:solidFill>
                  <a:miter lim="800000"/>
                  <a:headEnd/>
                  <a:tailEnd/>
                </a:ln>
              </p:spPr>
              <p:txBody>
                <a:bodyPr/>
                <a:lstStyle/>
                <a:p>
                  <a:endParaRPr lang="zh-CN" altLang="en-US" sz="4400">
                    <a:latin typeface="Cambria" pitchFamily="18" charset="0"/>
                    <a:ea typeface="华文楷体" pitchFamily="2" charset="-122"/>
                  </a:endParaRPr>
                </a:p>
              </p:txBody>
            </p:sp>
            <p:sp>
              <p:nvSpPr>
                <p:cNvPr id="21" name="Line 29"/>
                <p:cNvSpPr>
                  <a:spLocks noChangeShapeType="1"/>
                </p:cNvSpPr>
                <p:nvPr/>
              </p:nvSpPr>
              <p:spPr bwMode="auto">
                <a:xfrm>
                  <a:off x="5901" y="3284"/>
                  <a:ext cx="1" cy="3597"/>
                </a:xfrm>
                <a:prstGeom prst="line">
                  <a:avLst/>
                </a:prstGeom>
                <a:noFill/>
                <a:ln w="6350">
                  <a:solidFill>
                    <a:srgbClr val="000000"/>
                  </a:solidFill>
                  <a:prstDash val="dash"/>
                  <a:round/>
                  <a:headEnd/>
                  <a:tailEnd/>
                </a:ln>
              </p:spPr>
              <p:txBody>
                <a:bodyPr/>
                <a:lstStyle/>
                <a:p>
                  <a:endParaRPr lang="zh-CN" altLang="en-US" sz="4400"/>
                </a:p>
              </p:txBody>
            </p:sp>
            <p:sp>
              <p:nvSpPr>
                <p:cNvPr id="22" name="Rectangle 28"/>
                <p:cNvSpPr>
                  <a:spLocks noChangeArrowheads="1"/>
                </p:cNvSpPr>
                <p:nvPr/>
              </p:nvSpPr>
              <p:spPr bwMode="auto">
                <a:xfrm>
                  <a:off x="5795" y="4265"/>
                  <a:ext cx="214" cy="327"/>
                </a:xfrm>
                <a:prstGeom prst="rect">
                  <a:avLst/>
                </a:prstGeom>
                <a:solidFill>
                  <a:srgbClr val="FFFFFF"/>
                </a:solidFill>
                <a:ln w="6350">
                  <a:solidFill>
                    <a:srgbClr val="000000"/>
                  </a:solidFill>
                  <a:miter lim="800000"/>
                  <a:headEnd/>
                  <a:tailEnd/>
                </a:ln>
              </p:spPr>
              <p:txBody>
                <a:bodyPr/>
                <a:lstStyle/>
                <a:p>
                  <a:endParaRPr lang="zh-CN" altLang="en-US" sz="4400">
                    <a:latin typeface="Cambria" pitchFamily="18" charset="0"/>
                    <a:ea typeface="华文楷体" pitchFamily="2" charset="-122"/>
                  </a:endParaRPr>
                </a:p>
              </p:txBody>
            </p:sp>
            <p:sp>
              <p:nvSpPr>
                <p:cNvPr id="23" name="Rectangle 27"/>
                <p:cNvSpPr>
                  <a:spLocks noChangeArrowheads="1"/>
                </p:cNvSpPr>
                <p:nvPr/>
              </p:nvSpPr>
              <p:spPr bwMode="auto">
                <a:xfrm>
                  <a:off x="5795" y="4784"/>
                  <a:ext cx="213" cy="328"/>
                </a:xfrm>
                <a:prstGeom prst="rect">
                  <a:avLst/>
                </a:prstGeom>
                <a:solidFill>
                  <a:srgbClr val="FFFFFF"/>
                </a:solidFill>
                <a:ln w="6350">
                  <a:solidFill>
                    <a:srgbClr val="000000"/>
                  </a:solidFill>
                  <a:miter lim="800000"/>
                  <a:headEnd/>
                  <a:tailEnd/>
                </a:ln>
              </p:spPr>
              <p:txBody>
                <a:bodyPr/>
                <a:lstStyle/>
                <a:p>
                  <a:endParaRPr lang="zh-CN" altLang="en-US" sz="4400">
                    <a:latin typeface="Cambria" pitchFamily="18" charset="0"/>
                    <a:ea typeface="华文楷体" pitchFamily="2" charset="-122"/>
                  </a:endParaRPr>
                </a:p>
              </p:txBody>
            </p:sp>
            <p:sp>
              <p:nvSpPr>
                <p:cNvPr id="24" name="Rectangle 26"/>
                <p:cNvSpPr>
                  <a:spLocks noChangeArrowheads="1"/>
                </p:cNvSpPr>
                <p:nvPr/>
              </p:nvSpPr>
              <p:spPr bwMode="auto">
                <a:xfrm>
                  <a:off x="5795" y="5246"/>
                  <a:ext cx="214" cy="327"/>
                </a:xfrm>
                <a:prstGeom prst="rect">
                  <a:avLst/>
                </a:prstGeom>
                <a:solidFill>
                  <a:srgbClr val="FFFFFF"/>
                </a:solidFill>
                <a:ln w="6350">
                  <a:solidFill>
                    <a:srgbClr val="000000"/>
                  </a:solidFill>
                  <a:miter lim="800000"/>
                  <a:headEnd/>
                  <a:tailEnd/>
                </a:ln>
              </p:spPr>
              <p:txBody>
                <a:bodyPr/>
                <a:lstStyle/>
                <a:p>
                  <a:endParaRPr lang="zh-CN" altLang="en-US" sz="4400">
                    <a:latin typeface="Cambria" pitchFamily="18" charset="0"/>
                    <a:ea typeface="华文楷体" pitchFamily="2" charset="-122"/>
                  </a:endParaRPr>
                </a:p>
              </p:txBody>
            </p:sp>
            <p:sp>
              <p:nvSpPr>
                <p:cNvPr id="25" name="Line 25"/>
                <p:cNvSpPr>
                  <a:spLocks noChangeShapeType="1"/>
                </p:cNvSpPr>
                <p:nvPr/>
              </p:nvSpPr>
              <p:spPr bwMode="auto">
                <a:xfrm>
                  <a:off x="4083" y="3284"/>
                  <a:ext cx="1" cy="3597"/>
                </a:xfrm>
                <a:prstGeom prst="line">
                  <a:avLst/>
                </a:prstGeom>
                <a:noFill/>
                <a:ln w="6350">
                  <a:solidFill>
                    <a:srgbClr val="000000"/>
                  </a:solidFill>
                  <a:prstDash val="dash"/>
                  <a:round/>
                  <a:headEnd/>
                  <a:tailEnd/>
                </a:ln>
              </p:spPr>
              <p:txBody>
                <a:bodyPr/>
                <a:lstStyle/>
                <a:p>
                  <a:endParaRPr lang="zh-CN" altLang="en-US" sz="4400"/>
                </a:p>
              </p:txBody>
            </p:sp>
            <p:sp>
              <p:nvSpPr>
                <p:cNvPr id="26" name="Rectangle 24"/>
                <p:cNvSpPr>
                  <a:spLocks noChangeArrowheads="1"/>
                </p:cNvSpPr>
                <p:nvPr/>
              </p:nvSpPr>
              <p:spPr bwMode="auto">
                <a:xfrm>
                  <a:off x="3976" y="3611"/>
                  <a:ext cx="214" cy="327"/>
                </a:xfrm>
                <a:prstGeom prst="rect">
                  <a:avLst/>
                </a:prstGeom>
                <a:solidFill>
                  <a:srgbClr val="FFFFFF"/>
                </a:solidFill>
                <a:ln w="6350">
                  <a:solidFill>
                    <a:srgbClr val="000000"/>
                  </a:solidFill>
                  <a:miter lim="800000"/>
                  <a:headEnd/>
                  <a:tailEnd/>
                </a:ln>
              </p:spPr>
              <p:txBody>
                <a:bodyPr/>
                <a:lstStyle/>
                <a:p>
                  <a:endParaRPr lang="zh-CN" altLang="en-US" sz="4400">
                    <a:latin typeface="Cambria" pitchFamily="18" charset="0"/>
                    <a:ea typeface="华文楷体" pitchFamily="2" charset="-122"/>
                  </a:endParaRPr>
                </a:p>
              </p:txBody>
            </p:sp>
            <p:sp>
              <p:nvSpPr>
                <p:cNvPr id="27" name="Line 23"/>
                <p:cNvSpPr>
                  <a:spLocks noChangeShapeType="1"/>
                </p:cNvSpPr>
                <p:nvPr/>
              </p:nvSpPr>
              <p:spPr bwMode="auto">
                <a:xfrm>
                  <a:off x="2157" y="3611"/>
                  <a:ext cx="1819" cy="0"/>
                </a:xfrm>
                <a:prstGeom prst="line">
                  <a:avLst/>
                </a:prstGeom>
                <a:noFill/>
                <a:ln w="6350">
                  <a:solidFill>
                    <a:srgbClr val="000000"/>
                  </a:solidFill>
                  <a:round/>
                  <a:headEnd/>
                  <a:tailEnd type="arrow" w="lg" len="lg"/>
                </a:ln>
              </p:spPr>
              <p:txBody>
                <a:bodyPr/>
                <a:lstStyle/>
                <a:p>
                  <a:endParaRPr lang="zh-CN" altLang="en-US" sz="4400"/>
                </a:p>
              </p:txBody>
            </p:sp>
            <p:sp>
              <p:nvSpPr>
                <p:cNvPr id="28" name="Line 22"/>
                <p:cNvSpPr>
                  <a:spLocks noChangeShapeType="1"/>
                </p:cNvSpPr>
                <p:nvPr/>
              </p:nvSpPr>
              <p:spPr bwMode="auto">
                <a:xfrm>
                  <a:off x="4083" y="4265"/>
                  <a:ext cx="1712" cy="1"/>
                </a:xfrm>
                <a:prstGeom prst="line">
                  <a:avLst/>
                </a:prstGeom>
                <a:noFill/>
                <a:ln w="6350">
                  <a:solidFill>
                    <a:srgbClr val="000000"/>
                  </a:solidFill>
                  <a:round/>
                  <a:headEnd/>
                  <a:tailEnd type="arrow" w="lg" len="lg"/>
                </a:ln>
              </p:spPr>
              <p:txBody>
                <a:bodyPr/>
                <a:lstStyle/>
                <a:p>
                  <a:endParaRPr lang="zh-CN" altLang="en-US" sz="4400"/>
                </a:p>
              </p:txBody>
            </p:sp>
            <p:sp>
              <p:nvSpPr>
                <p:cNvPr id="29" name="Line 21"/>
                <p:cNvSpPr>
                  <a:spLocks noChangeShapeType="1"/>
                </p:cNvSpPr>
                <p:nvPr/>
              </p:nvSpPr>
              <p:spPr bwMode="auto">
                <a:xfrm>
                  <a:off x="4190" y="4802"/>
                  <a:ext cx="1605" cy="1"/>
                </a:xfrm>
                <a:prstGeom prst="line">
                  <a:avLst/>
                </a:prstGeom>
                <a:noFill/>
                <a:ln w="6350">
                  <a:solidFill>
                    <a:srgbClr val="000000"/>
                  </a:solidFill>
                  <a:round/>
                  <a:headEnd/>
                  <a:tailEnd type="arrow" w="lg" len="lg"/>
                </a:ln>
              </p:spPr>
              <p:txBody>
                <a:bodyPr/>
                <a:lstStyle/>
                <a:p>
                  <a:endParaRPr lang="zh-CN" altLang="en-US" sz="4400"/>
                </a:p>
              </p:txBody>
            </p:sp>
            <p:sp>
              <p:nvSpPr>
                <p:cNvPr id="30" name="Rectangle 20"/>
                <p:cNvSpPr>
                  <a:spLocks noChangeArrowheads="1"/>
                </p:cNvSpPr>
                <p:nvPr/>
              </p:nvSpPr>
              <p:spPr bwMode="auto">
                <a:xfrm>
                  <a:off x="3976" y="5573"/>
                  <a:ext cx="214" cy="981"/>
                </a:xfrm>
                <a:prstGeom prst="rect">
                  <a:avLst/>
                </a:prstGeom>
                <a:solidFill>
                  <a:srgbClr val="FFFFFF"/>
                </a:solidFill>
                <a:ln w="6350">
                  <a:solidFill>
                    <a:srgbClr val="000000"/>
                  </a:solidFill>
                  <a:miter lim="800000"/>
                  <a:headEnd/>
                  <a:tailEnd type="none" w="lg" len="lg"/>
                </a:ln>
              </p:spPr>
              <p:txBody>
                <a:bodyPr/>
                <a:lstStyle/>
                <a:p>
                  <a:endParaRPr lang="zh-CN" altLang="en-US" sz="4400">
                    <a:latin typeface="Cambria" pitchFamily="18" charset="0"/>
                    <a:ea typeface="华文楷体" pitchFamily="2" charset="-122"/>
                  </a:endParaRPr>
                </a:p>
              </p:txBody>
            </p:sp>
            <p:sp>
              <p:nvSpPr>
                <p:cNvPr id="31" name="Rectangle 19"/>
                <p:cNvSpPr>
                  <a:spLocks noChangeArrowheads="1"/>
                </p:cNvSpPr>
                <p:nvPr/>
              </p:nvSpPr>
              <p:spPr bwMode="auto">
                <a:xfrm>
                  <a:off x="4008" y="4265"/>
                  <a:ext cx="214" cy="981"/>
                </a:xfrm>
                <a:prstGeom prst="rect">
                  <a:avLst/>
                </a:prstGeom>
                <a:solidFill>
                  <a:srgbClr val="FFFFFF"/>
                </a:solidFill>
                <a:ln w="6350">
                  <a:solidFill>
                    <a:srgbClr val="000000"/>
                  </a:solidFill>
                  <a:miter lim="800000"/>
                  <a:headEnd/>
                  <a:tailEnd/>
                </a:ln>
              </p:spPr>
              <p:txBody>
                <a:bodyPr/>
                <a:lstStyle/>
                <a:p>
                  <a:endParaRPr lang="zh-CN" altLang="en-US" sz="4400">
                    <a:latin typeface="Cambria" pitchFamily="18" charset="0"/>
                    <a:ea typeface="华文楷体" pitchFamily="2" charset="-122"/>
                  </a:endParaRPr>
                </a:p>
              </p:txBody>
            </p:sp>
            <p:sp>
              <p:nvSpPr>
                <p:cNvPr id="32" name="Line 18"/>
                <p:cNvSpPr>
                  <a:spLocks noChangeShapeType="1"/>
                </p:cNvSpPr>
                <p:nvPr/>
              </p:nvSpPr>
              <p:spPr bwMode="auto">
                <a:xfrm flipH="1">
                  <a:off x="4190" y="5573"/>
                  <a:ext cx="1605" cy="1"/>
                </a:xfrm>
                <a:prstGeom prst="line">
                  <a:avLst/>
                </a:prstGeom>
                <a:noFill/>
                <a:ln w="6350">
                  <a:solidFill>
                    <a:srgbClr val="000000"/>
                  </a:solidFill>
                  <a:round/>
                  <a:headEnd/>
                  <a:tailEnd type="arrow" w="lg" len="lg"/>
                </a:ln>
              </p:spPr>
              <p:txBody>
                <a:bodyPr/>
                <a:lstStyle/>
                <a:p>
                  <a:endParaRPr lang="zh-CN" altLang="en-US" sz="4400"/>
                </a:p>
              </p:txBody>
            </p:sp>
            <p:sp>
              <p:nvSpPr>
                <p:cNvPr id="33" name="Rectangle 17"/>
                <p:cNvSpPr>
                  <a:spLocks noChangeArrowheads="1"/>
                </p:cNvSpPr>
                <p:nvPr/>
              </p:nvSpPr>
              <p:spPr bwMode="auto">
                <a:xfrm>
                  <a:off x="5795" y="6227"/>
                  <a:ext cx="214" cy="327"/>
                </a:xfrm>
                <a:prstGeom prst="rect">
                  <a:avLst/>
                </a:prstGeom>
                <a:solidFill>
                  <a:srgbClr val="FFFFFF"/>
                </a:solidFill>
                <a:ln w="6350">
                  <a:solidFill>
                    <a:srgbClr val="000000"/>
                  </a:solidFill>
                  <a:miter lim="800000"/>
                  <a:headEnd/>
                  <a:tailEnd type="none" w="lg" len="lg"/>
                </a:ln>
              </p:spPr>
              <p:txBody>
                <a:bodyPr/>
                <a:lstStyle/>
                <a:p>
                  <a:endParaRPr lang="zh-CN" altLang="en-US" sz="4400">
                    <a:latin typeface="Cambria" pitchFamily="18" charset="0"/>
                    <a:ea typeface="华文楷体" pitchFamily="2" charset="-122"/>
                  </a:endParaRPr>
                </a:p>
              </p:txBody>
            </p:sp>
            <p:sp>
              <p:nvSpPr>
                <p:cNvPr id="34" name="Line 16"/>
                <p:cNvSpPr>
                  <a:spLocks noChangeShapeType="1"/>
                </p:cNvSpPr>
                <p:nvPr/>
              </p:nvSpPr>
              <p:spPr bwMode="auto">
                <a:xfrm>
                  <a:off x="4190" y="6254"/>
                  <a:ext cx="1605" cy="1"/>
                </a:xfrm>
                <a:prstGeom prst="line">
                  <a:avLst/>
                </a:prstGeom>
                <a:noFill/>
                <a:ln w="6350">
                  <a:solidFill>
                    <a:srgbClr val="000000"/>
                  </a:solidFill>
                  <a:round/>
                  <a:headEnd/>
                  <a:tailEnd type="arrow" w="lg" len="lg"/>
                </a:ln>
              </p:spPr>
              <p:txBody>
                <a:bodyPr/>
                <a:lstStyle/>
                <a:p>
                  <a:endParaRPr lang="zh-CN" altLang="en-US" sz="4400"/>
                </a:p>
              </p:txBody>
            </p:sp>
            <p:sp>
              <p:nvSpPr>
                <p:cNvPr id="35" name="Rectangle 15"/>
                <p:cNvSpPr>
                  <a:spLocks noChangeArrowheads="1"/>
                </p:cNvSpPr>
                <p:nvPr/>
              </p:nvSpPr>
              <p:spPr bwMode="auto">
                <a:xfrm>
                  <a:off x="2050" y="5768"/>
                  <a:ext cx="214" cy="327"/>
                </a:xfrm>
                <a:prstGeom prst="rect">
                  <a:avLst/>
                </a:prstGeom>
                <a:solidFill>
                  <a:srgbClr val="FFFFFF"/>
                </a:solidFill>
                <a:ln w="6350">
                  <a:solidFill>
                    <a:srgbClr val="000000"/>
                  </a:solidFill>
                  <a:miter lim="800000"/>
                  <a:headEnd/>
                  <a:tailEnd type="none" w="lg" len="lg"/>
                </a:ln>
              </p:spPr>
              <p:txBody>
                <a:bodyPr/>
                <a:lstStyle/>
                <a:p>
                  <a:endParaRPr lang="zh-CN" altLang="en-US" sz="4400">
                    <a:latin typeface="Cambria" pitchFamily="18" charset="0"/>
                    <a:ea typeface="华文楷体" pitchFamily="2" charset="-122"/>
                  </a:endParaRPr>
                </a:p>
              </p:txBody>
            </p:sp>
            <p:sp>
              <p:nvSpPr>
                <p:cNvPr id="36" name="Line 14"/>
                <p:cNvSpPr>
                  <a:spLocks noChangeShapeType="1"/>
                </p:cNvSpPr>
                <p:nvPr/>
              </p:nvSpPr>
              <p:spPr bwMode="auto">
                <a:xfrm flipH="1">
                  <a:off x="2264" y="5795"/>
                  <a:ext cx="1712" cy="1"/>
                </a:xfrm>
                <a:prstGeom prst="line">
                  <a:avLst/>
                </a:prstGeom>
                <a:noFill/>
                <a:ln w="6350">
                  <a:solidFill>
                    <a:srgbClr val="000000"/>
                  </a:solidFill>
                  <a:round/>
                  <a:headEnd/>
                  <a:tailEnd type="arrow" w="lg" len="lg"/>
                </a:ln>
              </p:spPr>
              <p:txBody>
                <a:bodyPr/>
                <a:lstStyle/>
                <a:p>
                  <a:endParaRPr lang="zh-CN" altLang="en-US" sz="4400"/>
                </a:p>
              </p:txBody>
            </p:sp>
            <p:sp>
              <p:nvSpPr>
                <p:cNvPr id="37" name="Rectangle 13"/>
                <p:cNvSpPr>
                  <a:spLocks noChangeArrowheads="1"/>
                </p:cNvSpPr>
                <p:nvPr/>
              </p:nvSpPr>
              <p:spPr bwMode="auto">
                <a:xfrm>
                  <a:off x="5260" y="2957"/>
                  <a:ext cx="1284" cy="328"/>
                </a:xfrm>
                <a:prstGeom prst="rect">
                  <a:avLst/>
                </a:prstGeom>
                <a:solidFill>
                  <a:srgbClr val="FFFFFF"/>
                </a:solidFill>
                <a:ln w="6350">
                  <a:solidFill>
                    <a:srgbClr val="000000"/>
                  </a:solidFill>
                  <a:miter lim="800000"/>
                  <a:headEnd/>
                  <a:tailEnd/>
                </a:ln>
              </p:spPr>
              <p:txBody>
                <a:bodyPr/>
                <a:lstStyle/>
                <a:p>
                  <a:endParaRPr lang="zh-CN" altLang="en-US" sz="4400">
                    <a:latin typeface="Cambria" pitchFamily="18" charset="0"/>
                    <a:ea typeface="华文楷体" pitchFamily="2" charset="-122"/>
                  </a:endParaRPr>
                </a:p>
              </p:txBody>
            </p:sp>
          </p:grpSp>
          <p:sp>
            <p:nvSpPr>
              <p:cNvPr id="8" name="Text Box 11"/>
              <p:cNvSpPr txBox="1">
                <a:spLocks noChangeArrowheads="1"/>
              </p:cNvSpPr>
              <p:nvPr/>
            </p:nvSpPr>
            <p:spPr bwMode="auto">
              <a:xfrm>
                <a:off x="1904" y="3025"/>
                <a:ext cx="856" cy="245"/>
              </a:xfrm>
              <a:prstGeom prst="rect">
                <a:avLst/>
              </a:prstGeom>
              <a:noFill/>
              <a:ln w="6350">
                <a:noFill/>
                <a:miter lim="800000"/>
                <a:headEnd/>
                <a:tailEnd type="none" w="lg" len="lg"/>
              </a:ln>
            </p:spPr>
            <p:txBody>
              <a:bodyPr lIns="0" tIns="0" rIns="0" bIns="0">
                <a:spAutoFit/>
              </a:bodyPr>
              <a:lstStyle/>
              <a:p>
                <a:pPr indent="269875"/>
                <a:r>
                  <a:rPr lang="zh-CN" dirty="0">
                    <a:latin typeface="Times New Roman" pitchFamily="18" charset="0"/>
                    <a:cs typeface="Times New Roman" pitchFamily="18" charset="0"/>
                  </a:rPr>
                  <a:t>客户端</a:t>
                </a:r>
                <a:endParaRPr lang="zh-CN" sz="4400" dirty="0">
                  <a:cs typeface="Times New Roman" pitchFamily="18" charset="0"/>
                </a:endParaRPr>
              </a:p>
            </p:txBody>
          </p:sp>
          <p:sp>
            <p:nvSpPr>
              <p:cNvPr id="9" name="Text Box 10"/>
              <p:cNvSpPr txBox="1">
                <a:spLocks noChangeArrowheads="1"/>
              </p:cNvSpPr>
              <p:nvPr/>
            </p:nvSpPr>
            <p:spPr bwMode="auto">
              <a:xfrm>
                <a:off x="3656" y="3088"/>
                <a:ext cx="856" cy="245"/>
              </a:xfrm>
              <a:prstGeom prst="rect">
                <a:avLst/>
              </a:prstGeom>
              <a:noFill/>
              <a:ln w="6350">
                <a:noFill/>
                <a:miter lim="800000"/>
                <a:headEnd/>
                <a:tailEnd type="none" w="lg" len="lg"/>
              </a:ln>
            </p:spPr>
            <p:txBody>
              <a:bodyPr lIns="0" tIns="0" rIns="0" bIns="0">
                <a:spAutoFit/>
              </a:bodyPr>
              <a:lstStyle/>
              <a:p>
                <a:pPr indent="269875"/>
                <a:r>
                  <a:rPr lang="en-US" altLang="zh-CN" dirty="0">
                    <a:latin typeface="Times New Roman" pitchFamily="18" charset="0"/>
                    <a:cs typeface="Times New Roman" pitchFamily="18" charset="0"/>
                  </a:rPr>
                  <a:t>Web</a:t>
                </a:r>
                <a:r>
                  <a:rPr lang="zh-CN" altLang="en-US" dirty="0">
                    <a:latin typeface="Times New Roman" pitchFamily="18" charset="0"/>
                    <a:cs typeface="Times New Roman" pitchFamily="18" charset="0"/>
                  </a:rPr>
                  <a:t>容器</a:t>
                </a:r>
                <a:endParaRPr lang="zh-CN" altLang="en-US" sz="4400" dirty="0">
                  <a:cs typeface="Times New Roman" pitchFamily="18" charset="0"/>
                </a:endParaRPr>
              </a:p>
            </p:txBody>
          </p:sp>
          <p:sp>
            <p:nvSpPr>
              <p:cNvPr id="10" name="Text Box 9"/>
              <p:cNvSpPr txBox="1">
                <a:spLocks noChangeArrowheads="1"/>
              </p:cNvSpPr>
              <p:nvPr/>
            </p:nvSpPr>
            <p:spPr bwMode="auto">
              <a:xfrm>
                <a:off x="5536" y="2962"/>
                <a:ext cx="856" cy="245"/>
              </a:xfrm>
              <a:prstGeom prst="rect">
                <a:avLst/>
              </a:prstGeom>
              <a:noFill/>
              <a:ln w="6350">
                <a:noFill/>
                <a:miter lim="800000"/>
                <a:headEnd/>
                <a:tailEnd type="none" w="lg" len="lg"/>
              </a:ln>
            </p:spPr>
            <p:txBody>
              <a:bodyPr lIns="0" tIns="0" rIns="0" bIns="0">
                <a:spAutoFit/>
              </a:bodyPr>
              <a:lstStyle/>
              <a:p>
                <a:pPr indent="269875"/>
                <a:r>
                  <a:rPr lang="en-US" altLang="zh-CN" dirty="0" err="1">
                    <a:latin typeface="Times New Roman" pitchFamily="18" charset="0"/>
                    <a:cs typeface="Times New Roman" pitchFamily="18" charset="0"/>
                  </a:rPr>
                  <a:t>Servlet</a:t>
                </a:r>
                <a:endParaRPr lang="en-US" altLang="zh-CN" sz="4400" dirty="0">
                  <a:cs typeface="Times New Roman" pitchFamily="18" charset="0"/>
                </a:endParaRPr>
              </a:p>
            </p:txBody>
          </p:sp>
          <p:sp>
            <p:nvSpPr>
              <p:cNvPr id="11" name="Text Box 8"/>
              <p:cNvSpPr txBox="1">
                <a:spLocks noChangeArrowheads="1"/>
              </p:cNvSpPr>
              <p:nvPr/>
            </p:nvSpPr>
            <p:spPr bwMode="auto">
              <a:xfrm>
                <a:off x="2585" y="3284"/>
                <a:ext cx="856" cy="245"/>
              </a:xfrm>
              <a:prstGeom prst="rect">
                <a:avLst/>
              </a:prstGeom>
              <a:noFill/>
              <a:ln w="6350">
                <a:noFill/>
                <a:miter lim="800000"/>
                <a:headEnd/>
                <a:tailEnd type="none" w="lg" len="lg"/>
              </a:ln>
            </p:spPr>
            <p:txBody>
              <a:bodyPr lIns="0" tIns="0" rIns="0" bIns="0">
                <a:spAutoFit/>
              </a:bodyPr>
              <a:lstStyle/>
              <a:p>
                <a:pPr indent="269875"/>
                <a:r>
                  <a:rPr lang="en-US" altLang="zh-CN">
                    <a:latin typeface="Times New Roman" pitchFamily="18" charset="0"/>
                    <a:cs typeface="Times New Roman" pitchFamily="18" charset="0"/>
                  </a:rPr>
                  <a:t>1.</a:t>
                </a:r>
                <a:r>
                  <a:rPr lang="zh-CN" altLang="en-US">
                    <a:latin typeface="Times New Roman" pitchFamily="18" charset="0"/>
                    <a:cs typeface="Times New Roman" pitchFamily="18" charset="0"/>
                  </a:rPr>
                  <a:t>请求</a:t>
                </a:r>
                <a:endParaRPr lang="zh-CN" altLang="en-US" sz="4400">
                  <a:cs typeface="Times New Roman" pitchFamily="18" charset="0"/>
                </a:endParaRPr>
              </a:p>
            </p:txBody>
          </p:sp>
          <p:sp>
            <p:nvSpPr>
              <p:cNvPr id="12" name="Text Box 7"/>
              <p:cNvSpPr txBox="1">
                <a:spLocks noChangeArrowheads="1"/>
              </p:cNvSpPr>
              <p:nvPr/>
            </p:nvSpPr>
            <p:spPr bwMode="auto">
              <a:xfrm>
                <a:off x="4511" y="3938"/>
                <a:ext cx="856" cy="245"/>
              </a:xfrm>
              <a:prstGeom prst="rect">
                <a:avLst/>
              </a:prstGeom>
              <a:noFill/>
              <a:ln w="6350">
                <a:noFill/>
                <a:miter lim="800000"/>
                <a:headEnd/>
                <a:tailEnd type="none" w="lg" len="lg"/>
              </a:ln>
            </p:spPr>
            <p:txBody>
              <a:bodyPr lIns="0" tIns="0" rIns="0" bIns="0">
                <a:spAutoFit/>
              </a:bodyPr>
              <a:lstStyle/>
              <a:p>
                <a:pPr indent="269875"/>
                <a:r>
                  <a:rPr lang="en-US" altLang="zh-CN">
                    <a:latin typeface="Times New Roman" pitchFamily="18" charset="0"/>
                    <a:cs typeface="Times New Roman" pitchFamily="18" charset="0"/>
                  </a:rPr>
                  <a:t>2. init()</a:t>
                </a:r>
                <a:endParaRPr lang="en-US" altLang="zh-CN" sz="4400">
                  <a:cs typeface="Times New Roman" pitchFamily="18" charset="0"/>
                </a:endParaRPr>
              </a:p>
            </p:txBody>
          </p:sp>
          <p:sp>
            <p:nvSpPr>
              <p:cNvPr id="13" name="Text Box 6"/>
              <p:cNvSpPr txBox="1">
                <a:spLocks noChangeArrowheads="1"/>
              </p:cNvSpPr>
              <p:nvPr/>
            </p:nvSpPr>
            <p:spPr bwMode="auto">
              <a:xfrm>
                <a:off x="4511" y="4430"/>
                <a:ext cx="856" cy="245"/>
              </a:xfrm>
              <a:prstGeom prst="rect">
                <a:avLst/>
              </a:prstGeom>
              <a:noFill/>
              <a:ln w="6350">
                <a:noFill/>
                <a:miter lim="800000"/>
                <a:headEnd/>
                <a:tailEnd type="none" w="lg" len="lg"/>
              </a:ln>
            </p:spPr>
            <p:txBody>
              <a:bodyPr lIns="0" tIns="0" rIns="0" bIns="0">
                <a:spAutoFit/>
              </a:bodyPr>
              <a:lstStyle/>
              <a:p>
                <a:pPr indent="269875"/>
                <a:r>
                  <a:rPr lang="en-US" altLang="zh-CN" dirty="0">
                    <a:latin typeface="Times New Roman" pitchFamily="18" charset="0"/>
                    <a:cs typeface="Times New Roman" pitchFamily="18" charset="0"/>
                  </a:rPr>
                  <a:t>3. service()</a:t>
                </a:r>
                <a:endParaRPr lang="en-US" altLang="zh-CN" sz="4400" dirty="0">
                  <a:cs typeface="Times New Roman" pitchFamily="18" charset="0"/>
                </a:endParaRPr>
              </a:p>
            </p:txBody>
          </p:sp>
          <p:sp>
            <p:nvSpPr>
              <p:cNvPr id="14" name="Text Box 5"/>
              <p:cNvSpPr txBox="1">
                <a:spLocks noChangeArrowheads="1"/>
              </p:cNvSpPr>
              <p:nvPr/>
            </p:nvSpPr>
            <p:spPr bwMode="auto">
              <a:xfrm>
                <a:off x="4483" y="5246"/>
                <a:ext cx="1177" cy="245"/>
              </a:xfrm>
              <a:prstGeom prst="rect">
                <a:avLst/>
              </a:prstGeom>
              <a:noFill/>
              <a:ln w="6350">
                <a:noFill/>
                <a:miter lim="800000"/>
                <a:headEnd/>
                <a:tailEnd type="none" w="lg" len="lg"/>
              </a:ln>
            </p:spPr>
            <p:txBody>
              <a:bodyPr lIns="0" tIns="0" rIns="0" bIns="0">
                <a:spAutoFit/>
              </a:bodyPr>
              <a:lstStyle/>
              <a:p>
                <a:pPr indent="269875"/>
                <a:r>
                  <a:rPr lang="en-US" altLang="zh-CN">
                    <a:latin typeface="Times New Roman" pitchFamily="18" charset="0"/>
                    <a:cs typeface="Times New Roman" pitchFamily="18" charset="0"/>
                  </a:rPr>
                  <a:t>4. </a:t>
                </a:r>
                <a:r>
                  <a:rPr lang="zh-CN" altLang="en-US">
                    <a:latin typeface="Times New Roman" pitchFamily="18" charset="0"/>
                    <a:cs typeface="Times New Roman" pitchFamily="18" charset="0"/>
                  </a:rPr>
                  <a:t>返回结果</a:t>
                </a:r>
                <a:endParaRPr lang="zh-CN" altLang="en-US" sz="4400">
                  <a:cs typeface="Times New Roman" pitchFamily="18" charset="0"/>
                </a:endParaRPr>
              </a:p>
            </p:txBody>
          </p:sp>
          <p:sp>
            <p:nvSpPr>
              <p:cNvPr id="15" name="Text Box 4"/>
              <p:cNvSpPr txBox="1">
                <a:spLocks noChangeArrowheads="1"/>
              </p:cNvSpPr>
              <p:nvPr/>
            </p:nvSpPr>
            <p:spPr bwMode="auto">
              <a:xfrm>
                <a:off x="2587" y="5478"/>
                <a:ext cx="856" cy="245"/>
              </a:xfrm>
              <a:prstGeom prst="rect">
                <a:avLst/>
              </a:prstGeom>
              <a:noFill/>
              <a:ln w="6350">
                <a:noFill/>
                <a:miter lim="800000"/>
                <a:headEnd/>
                <a:tailEnd type="none" w="lg" len="lg"/>
              </a:ln>
            </p:spPr>
            <p:txBody>
              <a:bodyPr lIns="0" tIns="0" rIns="0" bIns="0">
                <a:spAutoFit/>
              </a:bodyPr>
              <a:lstStyle/>
              <a:p>
                <a:pPr indent="269875"/>
                <a:r>
                  <a:rPr lang="en-US" altLang="zh-CN">
                    <a:latin typeface="Times New Roman" pitchFamily="18" charset="0"/>
                    <a:cs typeface="Times New Roman" pitchFamily="18" charset="0"/>
                  </a:rPr>
                  <a:t>5. </a:t>
                </a:r>
                <a:r>
                  <a:rPr lang="zh-CN" altLang="en-US">
                    <a:latin typeface="Times New Roman" pitchFamily="18" charset="0"/>
                    <a:cs typeface="Times New Roman" pitchFamily="18" charset="0"/>
                  </a:rPr>
                  <a:t>响应</a:t>
                </a:r>
                <a:endParaRPr lang="zh-CN" altLang="en-US" sz="4400">
                  <a:cs typeface="Times New Roman" pitchFamily="18" charset="0"/>
                </a:endParaRPr>
              </a:p>
            </p:txBody>
          </p:sp>
          <p:sp>
            <p:nvSpPr>
              <p:cNvPr id="16" name="Text Box 3"/>
              <p:cNvSpPr txBox="1">
                <a:spLocks noChangeArrowheads="1"/>
              </p:cNvSpPr>
              <p:nvPr/>
            </p:nvSpPr>
            <p:spPr bwMode="auto">
              <a:xfrm>
                <a:off x="4511" y="5900"/>
                <a:ext cx="963" cy="245"/>
              </a:xfrm>
              <a:prstGeom prst="rect">
                <a:avLst/>
              </a:prstGeom>
              <a:noFill/>
              <a:ln w="6350">
                <a:noFill/>
                <a:miter lim="800000"/>
                <a:headEnd/>
                <a:tailEnd type="none" w="lg" len="lg"/>
              </a:ln>
            </p:spPr>
            <p:txBody>
              <a:bodyPr lIns="0" tIns="0" rIns="0" bIns="0">
                <a:spAutoFit/>
              </a:bodyPr>
              <a:lstStyle/>
              <a:p>
                <a:pPr indent="269875"/>
                <a:r>
                  <a:rPr lang="en-US" altLang="zh-CN">
                    <a:latin typeface="Times New Roman" pitchFamily="18" charset="0"/>
                    <a:cs typeface="Times New Roman" pitchFamily="18" charset="0"/>
                  </a:rPr>
                  <a:t>6. destroy()</a:t>
                </a:r>
                <a:endParaRPr lang="en-US" altLang="zh-CN" sz="4400">
                  <a:cs typeface="Times New Roman" pitchFamily="18" charset="0"/>
                </a:endParaRPr>
              </a:p>
            </p:txBody>
          </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285720" y="1500174"/>
            <a:ext cx="8429684" cy="3857652"/>
            <a:chOff x="214282" y="785794"/>
            <a:chExt cx="8429684" cy="3857652"/>
          </a:xfrm>
        </p:grpSpPr>
        <p:sp>
          <p:nvSpPr>
            <p:cNvPr id="4" name="椭圆 3"/>
            <p:cNvSpPr/>
            <p:nvPr/>
          </p:nvSpPr>
          <p:spPr>
            <a:xfrm>
              <a:off x="214282" y="785794"/>
              <a:ext cx="1428792" cy="796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加载</a:t>
              </a:r>
              <a:endParaRPr lang="zh-CN" altLang="en-US" sz="1600" dirty="0"/>
            </a:p>
          </p:txBody>
        </p:sp>
        <p:sp>
          <p:nvSpPr>
            <p:cNvPr id="5" name="椭圆 4"/>
            <p:cNvSpPr/>
            <p:nvPr/>
          </p:nvSpPr>
          <p:spPr>
            <a:xfrm>
              <a:off x="2285984" y="785794"/>
              <a:ext cx="1428792" cy="796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初始化</a:t>
              </a:r>
              <a:endParaRPr lang="zh-CN" altLang="en-US" sz="1600" dirty="0"/>
            </a:p>
          </p:txBody>
        </p:sp>
        <p:sp>
          <p:nvSpPr>
            <p:cNvPr id="6" name="椭圆 5"/>
            <p:cNvSpPr/>
            <p:nvPr/>
          </p:nvSpPr>
          <p:spPr>
            <a:xfrm>
              <a:off x="2428860" y="2143116"/>
              <a:ext cx="1428792" cy="796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服务可用</a:t>
              </a:r>
              <a:endParaRPr lang="zh-CN" altLang="en-US" sz="1600" dirty="0"/>
            </a:p>
          </p:txBody>
        </p:sp>
        <p:sp>
          <p:nvSpPr>
            <p:cNvPr id="7" name="椭圆 6"/>
            <p:cNvSpPr/>
            <p:nvPr/>
          </p:nvSpPr>
          <p:spPr>
            <a:xfrm>
              <a:off x="2714612" y="3786190"/>
              <a:ext cx="1428792" cy="796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处理服务</a:t>
              </a:r>
              <a:endParaRPr lang="zh-CN" altLang="en-US" sz="1600" dirty="0"/>
            </a:p>
          </p:txBody>
        </p:sp>
        <p:sp>
          <p:nvSpPr>
            <p:cNvPr id="8" name="椭圆 7"/>
            <p:cNvSpPr/>
            <p:nvPr/>
          </p:nvSpPr>
          <p:spPr>
            <a:xfrm>
              <a:off x="4143372" y="2143116"/>
              <a:ext cx="1558682" cy="868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smtClean="0"/>
                <a:t>服务不可用</a:t>
              </a:r>
              <a:endParaRPr lang="zh-CN" altLang="en-US" sz="1400" dirty="0"/>
            </a:p>
          </p:txBody>
        </p:sp>
        <p:sp>
          <p:nvSpPr>
            <p:cNvPr id="9" name="椭圆 8"/>
            <p:cNvSpPr/>
            <p:nvPr/>
          </p:nvSpPr>
          <p:spPr>
            <a:xfrm>
              <a:off x="5072066" y="3786190"/>
              <a:ext cx="1428792"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销毁</a:t>
              </a:r>
              <a:endParaRPr lang="zh-CN" altLang="en-US" sz="1600" dirty="0"/>
            </a:p>
          </p:txBody>
        </p:sp>
        <p:sp>
          <p:nvSpPr>
            <p:cNvPr id="10" name="椭圆 9"/>
            <p:cNvSpPr/>
            <p:nvPr/>
          </p:nvSpPr>
          <p:spPr>
            <a:xfrm>
              <a:off x="7215174" y="3929066"/>
              <a:ext cx="1428792"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卸载</a:t>
              </a:r>
              <a:endParaRPr lang="zh-CN" altLang="en-US" sz="1600" dirty="0"/>
            </a:p>
          </p:txBody>
        </p:sp>
        <p:cxnSp>
          <p:nvCxnSpPr>
            <p:cNvPr id="12" name="直接箭头连接符 11"/>
            <p:cNvCxnSpPr>
              <a:stCxn id="4" idx="6"/>
              <a:endCxn id="5" idx="2"/>
            </p:cNvCxnSpPr>
            <p:nvPr/>
          </p:nvCxnSpPr>
          <p:spPr>
            <a:xfrm>
              <a:off x="1643074" y="1184012"/>
              <a:ext cx="642910"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4"/>
              <a:endCxn id="6" idx="0"/>
            </p:cNvCxnSpPr>
            <p:nvPr/>
          </p:nvCxnSpPr>
          <p:spPr>
            <a:xfrm rot="16200000" flipH="1">
              <a:off x="2791375" y="1791235"/>
              <a:ext cx="560886" cy="142876"/>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弧形 15"/>
            <p:cNvSpPr/>
            <p:nvPr/>
          </p:nvSpPr>
          <p:spPr>
            <a:xfrm>
              <a:off x="3143240" y="1714488"/>
              <a:ext cx="1857388" cy="1200152"/>
            </a:xfrm>
            <a:prstGeom prst="arc">
              <a:avLst>
                <a:gd name="adj1" fmla="val 11608185"/>
                <a:gd name="adj2" fmla="val 21092885"/>
              </a:avLst>
            </a:prstGeom>
            <a:ln>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 name="曲线连接符 17"/>
            <p:cNvCxnSpPr>
              <a:endCxn id="7" idx="0"/>
            </p:cNvCxnSpPr>
            <p:nvPr/>
          </p:nvCxnSpPr>
          <p:spPr>
            <a:xfrm rot="16200000" flipH="1">
              <a:off x="2786058" y="3143240"/>
              <a:ext cx="857256" cy="428644"/>
            </a:xfrm>
            <a:prstGeom prst="curvedConnector3">
              <a:avLst>
                <a:gd name="adj1" fmla="val 50000"/>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6"/>
              <a:endCxn id="9" idx="2"/>
            </p:cNvCxnSpPr>
            <p:nvPr/>
          </p:nvCxnSpPr>
          <p:spPr>
            <a:xfrm flipV="1">
              <a:off x="4143404" y="4143380"/>
              <a:ext cx="928662" cy="4102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a:xfrm>
              <a:off x="3719384" y="1124465"/>
              <a:ext cx="4238367" cy="2817340"/>
            </a:xfrm>
            <a:custGeom>
              <a:avLst/>
              <a:gdLst>
                <a:gd name="connsiteX0" fmla="*/ 0 w 4238367"/>
                <a:gd name="connsiteY0" fmla="*/ 0 h 2817340"/>
                <a:gd name="connsiteX1" fmla="*/ 2842054 w 4238367"/>
                <a:gd name="connsiteY1" fmla="*/ 556054 h 2817340"/>
                <a:gd name="connsiteX2" fmla="*/ 4238367 w 4238367"/>
                <a:gd name="connsiteY2" fmla="*/ 2817340 h 2817340"/>
              </a:gdLst>
              <a:ahLst/>
              <a:cxnLst>
                <a:cxn ang="0">
                  <a:pos x="connsiteX0" y="connsiteY0"/>
                </a:cxn>
                <a:cxn ang="0">
                  <a:pos x="connsiteX1" y="connsiteY1"/>
                </a:cxn>
                <a:cxn ang="0">
                  <a:pos x="connsiteX2" y="connsiteY2"/>
                </a:cxn>
              </a:cxnLst>
              <a:rect l="l" t="t" r="r" b="b"/>
              <a:pathLst>
                <a:path w="4238367" h="2817340">
                  <a:moveTo>
                    <a:pt x="0" y="0"/>
                  </a:moveTo>
                  <a:cubicBezTo>
                    <a:pt x="1067830" y="43248"/>
                    <a:pt x="2135660" y="86497"/>
                    <a:pt x="2842054" y="556054"/>
                  </a:cubicBezTo>
                  <a:cubicBezTo>
                    <a:pt x="3548448" y="1025611"/>
                    <a:pt x="3893407" y="1921475"/>
                    <a:pt x="4238367" y="2817340"/>
                  </a:cubicBezTo>
                </a:path>
              </a:pathLst>
            </a:cu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a:stCxn id="9" idx="6"/>
              <a:endCxn id="10" idx="2"/>
            </p:cNvCxnSpPr>
            <p:nvPr/>
          </p:nvCxnSpPr>
          <p:spPr>
            <a:xfrm>
              <a:off x="6500858" y="4143380"/>
              <a:ext cx="714316" cy="14287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9" name="直接箭头连接符 28"/>
            <p:cNvCxnSpPr/>
            <p:nvPr/>
          </p:nvCxnSpPr>
          <p:spPr>
            <a:xfrm flipV="1">
              <a:off x="3929058" y="3000372"/>
              <a:ext cx="1357322" cy="898286"/>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3225114" y="2965622"/>
              <a:ext cx="1791729" cy="360405"/>
            </a:xfrm>
            <a:custGeom>
              <a:avLst/>
              <a:gdLst>
                <a:gd name="connsiteX0" fmla="*/ 0 w 1791729"/>
                <a:gd name="connsiteY0" fmla="*/ 0 h 360405"/>
                <a:gd name="connsiteX1" fmla="*/ 741405 w 1791729"/>
                <a:gd name="connsiteY1" fmla="*/ 345989 h 360405"/>
                <a:gd name="connsiteX2" fmla="*/ 1791729 w 1791729"/>
                <a:gd name="connsiteY2" fmla="*/ 86497 h 360405"/>
              </a:gdLst>
              <a:ahLst/>
              <a:cxnLst>
                <a:cxn ang="0">
                  <a:pos x="connsiteX0" y="connsiteY0"/>
                </a:cxn>
                <a:cxn ang="0">
                  <a:pos x="connsiteX1" y="connsiteY1"/>
                </a:cxn>
                <a:cxn ang="0">
                  <a:pos x="connsiteX2" y="connsiteY2"/>
                </a:cxn>
              </a:cxnLst>
              <a:rect l="l" t="t" r="r" b="b"/>
              <a:pathLst>
                <a:path w="1791729" h="360405">
                  <a:moveTo>
                    <a:pt x="0" y="0"/>
                  </a:moveTo>
                  <a:cubicBezTo>
                    <a:pt x="221392" y="165786"/>
                    <a:pt x="442784" y="331573"/>
                    <a:pt x="741405" y="345989"/>
                  </a:cubicBezTo>
                  <a:cubicBezTo>
                    <a:pt x="1040026" y="360405"/>
                    <a:pt x="1415877" y="223451"/>
                    <a:pt x="1791729" y="86497"/>
                  </a:cubicBezTo>
                </a:path>
              </a:pathLst>
            </a:cu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6786578" y="1643050"/>
              <a:ext cx="1338828" cy="369332"/>
            </a:xfrm>
            <a:prstGeom prst="rect">
              <a:avLst/>
            </a:prstGeom>
            <a:noFill/>
          </p:spPr>
          <p:txBody>
            <a:bodyPr wrap="none" rtlCol="0">
              <a:spAutoFit/>
            </a:bodyPr>
            <a:lstStyle/>
            <a:p>
              <a:r>
                <a:rPr lang="zh-CN" altLang="en-US" dirty="0" smtClean="0"/>
                <a:t>初始化失败</a:t>
              </a:r>
              <a:endParaRPr lang="zh-CN" altLang="en-US" dirty="0"/>
            </a:p>
          </p:txBody>
        </p:sp>
        <p:sp>
          <p:nvSpPr>
            <p:cNvPr id="37" name="TextBox 36"/>
            <p:cNvSpPr txBox="1"/>
            <p:nvPr/>
          </p:nvSpPr>
          <p:spPr>
            <a:xfrm>
              <a:off x="4500562" y="3357562"/>
              <a:ext cx="1107996" cy="369332"/>
            </a:xfrm>
            <a:prstGeom prst="rect">
              <a:avLst/>
            </a:prstGeom>
            <a:noFill/>
          </p:spPr>
          <p:txBody>
            <a:bodyPr wrap="none" rtlCol="0">
              <a:spAutoFit/>
            </a:bodyPr>
            <a:lstStyle/>
            <a:p>
              <a:r>
                <a:rPr lang="zh-CN" altLang="en-US" dirty="0" smtClean="0"/>
                <a:t>出现异常</a:t>
              </a:r>
              <a:endParaRPr lang="zh-CN" altLang="en-US" dirty="0"/>
            </a:p>
          </p:txBody>
        </p:sp>
      </p:grpSp>
      <p:sp>
        <p:nvSpPr>
          <p:cNvPr id="39" name="TextBox 38"/>
          <p:cNvSpPr txBox="1"/>
          <p:nvPr/>
        </p:nvSpPr>
        <p:spPr>
          <a:xfrm>
            <a:off x="642910" y="500042"/>
            <a:ext cx="7869462" cy="646331"/>
          </a:xfrm>
          <a:prstGeom prst="rect">
            <a:avLst/>
          </a:prstGeom>
          <a:noFill/>
        </p:spPr>
        <p:txBody>
          <a:bodyPr wrap="none" rtlCol="0">
            <a:spAutoFit/>
          </a:bodyPr>
          <a:lstStyle/>
          <a:p>
            <a:r>
              <a:rPr lang="en-US" altLang="zh-CN" dirty="0" err="1" smtClean="0"/>
              <a:t>Servlet</a:t>
            </a:r>
            <a:r>
              <a:rPr lang="zh-CN" altLang="en-US" dirty="0" smtClean="0"/>
              <a:t>的生命周期受到</a:t>
            </a:r>
            <a:r>
              <a:rPr lang="en-US" altLang="zh-CN" dirty="0" smtClean="0"/>
              <a:t>Web</a:t>
            </a:r>
            <a:r>
              <a:rPr lang="zh-CN" altLang="en-US" dirty="0" smtClean="0"/>
              <a:t>容器的控制，生命周期包括：加载程序、初始化</a:t>
            </a:r>
            <a:endParaRPr lang="en-US" altLang="zh-CN" dirty="0" smtClean="0"/>
          </a:p>
          <a:p>
            <a:r>
              <a:rPr lang="zh-CN" altLang="en-US" dirty="0" smtClean="0"/>
              <a:t>服务、销毁、卸载</a:t>
            </a:r>
            <a:r>
              <a:rPr lang="en-US" altLang="zh-CN" dirty="0" smtClean="0"/>
              <a:t>5</a:t>
            </a:r>
            <a:r>
              <a:rPr lang="zh-CN" altLang="en-US" dirty="0" smtClean="0"/>
              <a:t>个部分</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36866" name="Picture 2"/>
          <p:cNvPicPr>
            <a:picLocks noChangeAspect="1" noChangeArrowheads="1"/>
          </p:cNvPicPr>
          <p:nvPr/>
        </p:nvPicPr>
        <p:blipFill>
          <a:blip r:embed="rId2"/>
          <a:srcRect/>
          <a:stretch>
            <a:fillRect/>
          </a:stretch>
        </p:blipFill>
        <p:spPr bwMode="auto">
          <a:xfrm>
            <a:off x="285720" y="1428736"/>
            <a:ext cx="8572560"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00042"/>
            <a:ext cx="8229600" cy="5929354"/>
          </a:xfrm>
        </p:spPr>
        <p:txBody>
          <a:bodyPr>
            <a:noAutofit/>
          </a:bodyPr>
          <a:lstStyle/>
          <a:p>
            <a:pPr>
              <a:buNone/>
            </a:pPr>
            <a:r>
              <a:rPr lang="en-US" altLang="zh-CN" sz="1400" b="1" dirty="0" smtClean="0"/>
              <a:t>package </a:t>
            </a:r>
            <a:r>
              <a:rPr lang="en-US" altLang="zh-CN" sz="1400" b="1" dirty="0" err="1" smtClean="0"/>
              <a:t>servletdemo</a:t>
            </a:r>
            <a:r>
              <a:rPr lang="en-US" altLang="zh-CN" sz="1400" b="1" dirty="0" smtClean="0"/>
              <a:t>;</a:t>
            </a:r>
          </a:p>
          <a:p>
            <a:pPr>
              <a:buNone/>
            </a:pPr>
            <a:r>
              <a:rPr lang="en-US" altLang="zh-CN" sz="1400" b="1" dirty="0" smtClean="0"/>
              <a:t>import java.io.* ;</a:t>
            </a:r>
          </a:p>
          <a:p>
            <a:pPr>
              <a:buNone/>
            </a:pPr>
            <a:r>
              <a:rPr lang="en-US" altLang="zh-CN" sz="1400" b="1" dirty="0" smtClean="0"/>
              <a:t>import </a:t>
            </a:r>
            <a:r>
              <a:rPr lang="en-US" altLang="zh-CN" sz="1400" b="1" dirty="0" err="1" smtClean="0"/>
              <a:t>javax.servlet</a:t>
            </a:r>
            <a:r>
              <a:rPr lang="en-US" altLang="zh-CN" sz="1400" b="1" dirty="0" smtClean="0"/>
              <a:t>.* ;</a:t>
            </a:r>
          </a:p>
          <a:p>
            <a:pPr>
              <a:buNone/>
            </a:pPr>
            <a:r>
              <a:rPr lang="en-US" altLang="zh-CN" sz="1400" b="1" dirty="0" smtClean="0"/>
              <a:t>import </a:t>
            </a:r>
            <a:r>
              <a:rPr lang="en-US" altLang="zh-CN" sz="1400" b="1" dirty="0" err="1" smtClean="0"/>
              <a:t>javax.servlet.http</a:t>
            </a:r>
            <a:r>
              <a:rPr lang="en-US" altLang="zh-CN" sz="1400" b="1" dirty="0" smtClean="0"/>
              <a:t>.* ;</a:t>
            </a:r>
          </a:p>
          <a:p>
            <a:pPr>
              <a:buNone/>
            </a:pPr>
            <a:r>
              <a:rPr lang="en-US" altLang="zh-CN" sz="1400" b="1" dirty="0" smtClean="0"/>
              <a:t>public class </a:t>
            </a:r>
            <a:r>
              <a:rPr lang="en-US" altLang="zh-CN" sz="1400" b="1" u="sng" dirty="0" err="1" smtClean="0"/>
              <a:t>LifeCycleServlet</a:t>
            </a:r>
            <a:r>
              <a:rPr lang="en-US" altLang="zh-CN" sz="1400" b="1" u="sng" dirty="0" smtClean="0"/>
              <a:t> extends </a:t>
            </a:r>
            <a:r>
              <a:rPr lang="en-US" altLang="zh-CN" sz="1400" b="1" u="sng" dirty="0" err="1" smtClean="0"/>
              <a:t>HttpServlet</a:t>
            </a:r>
            <a:r>
              <a:rPr lang="en-US" altLang="zh-CN" sz="1400" b="1" u="sng" dirty="0" smtClean="0"/>
              <a:t>{</a:t>
            </a:r>
          </a:p>
          <a:p>
            <a:pPr>
              <a:buNone/>
            </a:pPr>
            <a:r>
              <a:rPr lang="en-US" altLang="zh-CN" sz="1400" b="1" dirty="0" smtClean="0"/>
              <a:t>public void init() throws </a:t>
            </a:r>
            <a:r>
              <a:rPr lang="en-US" altLang="zh-CN" sz="1400" b="1" dirty="0" err="1" smtClean="0"/>
              <a:t>ServletException</a:t>
            </a:r>
            <a:r>
              <a:rPr lang="en-US" altLang="zh-CN" sz="1400" b="1" dirty="0" smtClean="0"/>
              <a:t>{</a:t>
            </a:r>
          </a:p>
          <a:p>
            <a:pPr>
              <a:buNone/>
            </a:pPr>
            <a:r>
              <a:rPr lang="en-US" altLang="zh-CN" sz="1400" dirty="0" err="1" smtClean="0"/>
              <a:t>System.</a:t>
            </a:r>
            <a:r>
              <a:rPr lang="en-US" altLang="zh-CN" sz="1400" i="1" dirty="0" err="1" smtClean="0"/>
              <a:t>out.println</a:t>
            </a:r>
            <a:r>
              <a:rPr lang="en-US" altLang="zh-CN" sz="1400" i="1" dirty="0" smtClean="0"/>
              <a:t>("** 1</a:t>
            </a:r>
            <a:r>
              <a:rPr lang="zh-CN" altLang="en-US" sz="1400" i="1" dirty="0" smtClean="0"/>
              <a:t>、</a:t>
            </a:r>
            <a:r>
              <a:rPr lang="en-US" altLang="zh-CN" sz="1400" i="1" dirty="0" err="1" smtClean="0"/>
              <a:t>Servlet</a:t>
            </a:r>
            <a:r>
              <a:rPr lang="zh-CN" altLang="en-US" sz="1400" i="1" dirty="0" smtClean="0"/>
              <a:t>初始化 </a:t>
            </a:r>
            <a:r>
              <a:rPr lang="en-US" altLang="zh-CN" sz="1400" i="1" dirty="0" smtClean="0"/>
              <a:t>--&gt; init()") ;</a:t>
            </a:r>
          </a:p>
          <a:p>
            <a:pPr>
              <a:buNone/>
            </a:pPr>
            <a:r>
              <a:rPr lang="en-US" altLang="zh-CN" sz="1400" dirty="0" smtClean="0"/>
              <a:t>}</a:t>
            </a:r>
          </a:p>
          <a:p>
            <a:pPr>
              <a:buNone/>
            </a:pPr>
            <a:r>
              <a:rPr lang="en-US" altLang="zh-CN" sz="1400" b="1" dirty="0" smtClean="0"/>
              <a:t>public void </a:t>
            </a:r>
            <a:r>
              <a:rPr lang="en-US" altLang="zh-CN" sz="1400" b="1" dirty="0" err="1" smtClean="0"/>
              <a:t>doGet</a:t>
            </a:r>
            <a:r>
              <a:rPr lang="en-US" altLang="zh-CN" sz="1400" b="1" dirty="0" smtClean="0"/>
              <a:t>(</a:t>
            </a:r>
            <a:r>
              <a:rPr lang="en-US" altLang="zh-CN" sz="1400" b="1" dirty="0" err="1" smtClean="0"/>
              <a:t>HttpServletRequest</a:t>
            </a:r>
            <a:r>
              <a:rPr lang="en-US" altLang="zh-CN" sz="1400" b="1" dirty="0" smtClean="0"/>
              <a:t> </a:t>
            </a:r>
            <a:r>
              <a:rPr lang="en-US" altLang="zh-CN" sz="1400" b="1" dirty="0" err="1" smtClean="0"/>
              <a:t>req,HttpServletResponse</a:t>
            </a:r>
            <a:r>
              <a:rPr lang="en-US" altLang="zh-CN" sz="1400" b="1" dirty="0" smtClean="0"/>
              <a:t> </a:t>
            </a:r>
            <a:r>
              <a:rPr lang="en-US" altLang="zh-CN" sz="1400" b="1" dirty="0" err="1" smtClean="0"/>
              <a:t>resp</a:t>
            </a:r>
            <a:r>
              <a:rPr lang="en-US" altLang="zh-CN" sz="1400" b="1" dirty="0" smtClean="0"/>
              <a:t>)</a:t>
            </a:r>
          </a:p>
          <a:p>
            <a:pPr>
              <a:buNone/>
            </a:pPr>
            <a:r>
              <a:rPr lang="en-US" altLang="zh-CN" sz="1400" dirty="0" smtClean="0"/>
              <a:t>              </a:t>
            </a:r>
            <a:r>
              <a:rPr lang="en-US" altLang="zh-CN" sz="1400" b="1" dirty="0" smtClean="0"/>
              <a:t>throws </a:t>
            </a:r>
            <a:r>
              <a:rPr lang="en-US" altLang="zh-CN" sz="1400" b="1" dirty="0" err="1" smtClean="0"/>
              <a:t>ServletException,IOException</a:t>
            </a:r>
            <a:r>
              <a:rPr lang="en-US" altLang="zh-CN" sz="1400" b="1" dirty="0" smtClean="0"/>
              <a:t>{</a:t>
            </a:r>
          </a:p>
          <a:p>
            <a:pPr>
              <a:buNone/>
            </a:pPr>
            <a:r>
              <a:rPr lang="en-US" altLang="zh-CN" sz="1400" dirty="0" err="1" smtClean="0"/>
              <a:t>System.</a:t>
            </a:r>
            <a:r>
              <a:rPr lang="en-US" altLang="zh-CN" sz="1400" i="1" dirty="0" err="1" smtClean="0"/>
              <a:t>out.println</a:t>
            </a:r>
            <a:r>
              <a:rPr lang="en-US" altLang="zh-CN" sz="1400" i="1" dirty="0" smtClean="0"/>
              <a:t>("** 2</a:t>
            </a:r>
            <a:r>
              <a:rPr lang="zh-CN" altLang="en-US" sz="1400" i="1" dirty="0" smtClean="0"/>
              <a:t>、</a:t>
            </a:r>
            <a:r>
              <a:rPr lang="en-US" altLang="zh-CN" sz="1400" i="1" dirty="0" err="1" smtClean="0"/>
              <a:t>Servlet</a:t>
            </a:r>
            <a:r>
              <a:rPr lang="zh-CN" altLang="en-US" sz="1400" i="1" dirty="0" smtClean="0"/>
              <a:t>服务 </a:t>
            </a:r>
            <a:r>
              <a:rPr lang="en-US" altLang="zh-CN" sz="1400" i="1" dirty="0" smtClean="0"/>
              <a:t>--&gt; </a:t>
            </a:r>
            <a:r>
              <a:rPr lang="en-US" altLang="zh-CN" sz="1400" i="1" dirty="0" err="1" smtClean="0"/>
              <a:t>doGet</a:t>
            </a:r>
            <a:r>
              <a:rPr lang="en-US" altLang="zh-CN" sz="1400" i="1" dirty="0" smtClean="0"/>
              <a:t>()</a:t>
            </a:r>
            <a:r>
              <a:rPr lang="zh-CN" altLang="en-US" sz="1400" i="1" dirty="0" smtClean="0"/>
              <a:t>、</a:t>
            </a:r>
            <a:r>
              <a:rPr lang="en-US" altLang="zh-CN" sz="1400" i="1" dirty="0" err="1" smtClean="0"/>
              <a:t>doPost</a:t>
            </a:r>
            <a:r>
              <a:rPr lang="en-US" altLang="zh-CN" sz="1400" i="1" dirty="0" smtClean="0"/>
              <a:t>()") ;</a:t>
            </a:r>
          </a:p>
          <a:p>
            <a:pPr>
              <a:buNone/>
            </a:pPr>
            <a:r>
              <a:rPr lang="en-US" altLang="zh-CN" sz="1400" dirty="0" smtClean="0"/>
              <a:t>}</a:t>
            </a:r>
          </a:p>
          <a:p>
            <a:pPr>
              <a:buNone/>
            </a:pPr>
            <a:r>
              <a:rPr lang="en-US" altLang="zh-CN" sz="1400" b="1" dirty="0" smtClean="0"/>
              <a:t>public void </a:t>
            </a:r>
            <a:r>
              <a:rPr lang="en-US" altLang="zh-CN" sz="1400" b="1" dirty="0" err="1" smtClean="0"/>
              <a:t>doPost</a:t>
            </a:r>
            <a:r>
              <a:rPr lang="en-US" altLang="zh-CN" sz="1400" b="1" dirty="0" smtClean="0"/>
              <a:t>(</a:t>
            </a:r>
            <a:r>
              <a:rPr lang="en-US" altLang="zh-CN" sz="1400" b="1" dirty="0" err="1" smtClean="0"/>
              <a:t>HttpServletRequest</a:t>
            </a:r>
            <a:r>
              <a:rPr lang="en-US" altLang="zh-CN" sz="1400" b="1" dirty="0" smtClean="0"/>
              <a:t> </a:t>
            </a:r>
            <a:r>
              <a:rPr lang="en-US" altLang="zh-CN" sz="1400" b="1" dirty="0" err="1" smtClean="0"/>
              <a:t>req,HttpServletResponse</a:t>
            </a:r>
            <a:r>
              <a:rPr lang="en-US" altLang="zh-CN" sz="1400" b="1" dirty="0" smtClean="0"/>
              <a:t> </a:t>
            </a:r>
            <a:r>
              <a:rPr lang="en-US" altLang="zh-CN" sz="1400" b="1" dirty="0" err="1" smtClean="0"/>
              <a:t>resp</a:t>
            </a:r>
            <a:r>
              <a:rPr lang="en-US" altLang="zh-CN" sz="1400" b="1" dirty="0" smtClean="0"/>
              <a:t>)</a:t>
            </a:r>
          </a:p>
          <a:p>
            <a:pPr>
              <a:buNone/>
            </a:pPr>
            <a:r>
              <a:rPr lang="en-US" altLang="zh-CN" sz="1400" dirty="0" smtClean="0"/>
              <a:t>              </a:t>
            </a:r>
            <a:r>
              <a:rPr lang="en-US" altLang="zh-CN" sz="1400" b="1" dirty="0" smtClean="0"/>
              <a:t>throws </a:t>
            </a:r>
            <a:r>
              <a:rPr lang="en-US" altLang="zh-CN" sz="1400" b="1" dirty="0" err="1" smtClean="0"/>
              <a:t>ServletException,IOException</a:t>
            </a:r>
            <a:r>
              <a:rPr lang="en-US" altLang="zh-CN" sz="1400" b="1" dirty="0" smtClean="0"/>
              <a:t>{</a:t>
            </a:r>
          </a:p>
          <a:p>
            <a:pPr>
              <a:buNone/>
            </a:pPr>
            <a:r>
              <a:rPr lang="en-US" altLang="zh-CN" sz="1400" b="1" dirty="0" err="1" smtClean="0"/>
              <a:t>this.doGet</a:t>
            </a:r>
            <a:r>
              <a:rPr lang="en-US" altLang="zh-CN" sz="1400" b="1" dirty="0" smtClean="0"/>
              <a:t>(</a:t>
            </a:r>
            <a:r>
              <a:rPr lang="en-US" altLang="zh-CN" sz="1400" b="1" dirty="0" err="1" smtClean="0"/>
              <a:t>req,resp</a:t>
            </a:r>
            <a:r>
              <a:rPr lang="en-US" altLang="zh-CN" sz="1400" b="1" dirty="0" smtClean="0"/>
              <a:t>) ;</a:t>
            </a:r>
          </a:p>
          <a:p>
            <a:pPr>
              <a:buNone/>
            </a:pPr>
            <a:r>
              <a:rPr lang="en-US" altLang="zh-CN" sz="1400" dirty="0" smtClean="0"/>
              <a:t>}</a:t>
            </a:r>
          </a:p>
          <a:p>
            <a:pPr>
              <a:buNone/>
            </a:pPr>
            <a:r>
              <a:rPr lang="en-US" altLang="zh-CN" sz="1400" b="1" dirty="0" smtClean="0"/>
              <a:t>public void destroy(){</a:t>
            </a:r>
          </a:p>
          <a:p>
            <a:pPr>
              <a:buNone/>
            </a:pPr>
            <a:r>
              <a:rPr lang="en-US" altLang="zh-CN" sz="1400" dirty="0" err="1" smtClean="0"/>
              <a:t>System.</a:t>
            </a:r>
            <a:r>
              <a:rPr lang="en-US" altLang="zh-CN" sz="1400" i="1" dirty="0" err="1" smtClean="0"/>
              <a:t>out.println</a:t>
            </a:r>
            <a:r>
              <a:rPr lang="en-US" altLang="zh-CN" sz="1400" i="1" dirty="0" smtClean="0"/>
              <a:t>("** 3</a:t>
            </a:r>
            <a:r>
              <a:rPr lang="zh-CN" altLang="en-US" sz="1400" i="1" dirty="0" smtClean="0"/>
              <a:t>、</a:t>
            </a:r>
            <a:r>
              <a:rPr lang="en-US" altLang="zh-CN" sz="1400" i="1" dirty="0" err="1" smtClean="0"/>
              <a:t>Servlet</a:t>
            </a:r>
            <a:r>
              <a:rPr lang="zh-CN" altLang="en-US" sz="1400" i="1" dirty="0" smtClean="0"/>
              <a:t>销毁 </a:t>
            </a:r>
            <a:r>
              <a:rPr lang="en-US" altLang="zh-CN" sz="1400" i="1" dirty="0" smtClean="0"/>
              <a:t>--&gt; </a:t>
            </a:r>
            <a:r>
              <a:rPr lang="en-US" altLang="zh-CN" sz="1400" i="1" dirty="0" err="1" smtClean="0"/>
              <a:t>destory</a:t>
            </a:r>
            <a:r>
              <a:rPr lang="en-US" altLang="zh-CN" sz="1400" i="1" dirty="0" smtClean="0"/>
              <a:t>()") ;</a:t>
            </a:r>
          </a:p>
          <a:p>
            <a:pPr>
              <a:buNone/>
            </a:pPr>
            <a:r>
              <a:rPr lang="en-US" altLang="zh-CN" sz="1400" b="1" dirty="0" smtClean="0"/>
              <a:t>try{</a:t>
            </a:r>
          </a:p>
          <a:p>
            <a:pPr>
              <a:buNone/>
            </a:pPr>
            <a:r>
              <a:rPr lang="en-US" altLang="zh-CN" sz="1400" dirty="0" err="1" smtClean="0"/>
              <a:t>Thread.</a:t>
            </a:r>
            <a:r>
              <a:rPr lang="en-US" altLang="zh-CN" sz="1400" i="1" dirty="0" err="1" smtClean="0"/>
              <a:t>sleep</a:t>
            </a:r>
            <a:r>
              <a:rPr lang="en-US" altLang="zh-CN" sz="1400" i="1" dirty="0" smtClean="0"/>
              <a:t>(3000) ;//</a:t>
            </a:r>
            <a:r>
              <a:rPr lang="zh-CN" altLang="en-US" sz="1400" i="1" dirty="0" smtClean="0"/>
              <a:t>方便观察 延迟销毁时间</a:t>
            </a:r>
            <a:endParaRPr lang="en-US" altLang="zh-CN" sz="1400" i="1" dirty="0" smtClean="0"/>
          </a:p>
          <a:p>
            <a:pPr>
              <a:buNone/>
            </a:pPr>
            <a:r>
              <a:rPr lang="en-US" altLang="zh-CN" sz="1400" dirty="0" smtClean="0"/>
              <a:t>}</a:t>
            </a:r>
            <a:r>
              <a:rPr lang="en-US" altLang="zh-CN" sz="1400" b="1" dirty="0" smtClean="0"/>
              <a:t>catch(Exception e){}</a:t>
            </a:r>
          </a:p>
          <a:p>
            <a:r>
              <a:rPr lang="en-US" altLang="zh-CN" sz="10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None/>
            </a:pPr>
            <a:r>
              <a:rPr lang="en-US" altLang="zh-CN" sz="1800" dirty="0" smtClean="0"/>
              <a:t>&lt;</a:t>
            </a:r>
            <a:r>
              <a:rPr lang="en-US" altLang="zh-CN" sz="1800" dirty="0" err="1" smtClean="0"/>
              <a:t>servlet</a:t>
            </a:r>
            <a:r>
              <a:rPr lang="en-US" altLang="zh-CN" sz="1800" dirty="0" smtClean="0"/>
              <a:t>&gt;</a:t>
            </a:r>
          </a:p>
          <a:p>
            <a:pPr>
              <a:buNone/>
            </a:pPr>
            <a:r>
              <a:rPr lang="en-US" altLang="zh-CN" sz="1800" dirty="0" smtClean="0"/>
              <a:t>&lt;</a:t>
            </a:r>
            <a:r>
              <a:rPr lang="en-US" altLang="zh-CN" sz="1800" dirty="0" err="1" smtClean="0"/>
              <a:t>servlet</a:t>
            </a:r>
            <a:r>
              <a:rPr lang="en-US" altLang="zh-CN" sz="1800" dirty="0" smtClean="0"/>
              <a:t>-name&gt;life&lt;/</a:t>
            </a:r>
            <a:r>
              <a:rPr lang="en-US" altLang="zh-CN" sz="1800" dirty="0" err="1" smtClean="0"/>
              <a:t>servlet</a:t>
            </a:r>
            <a:r>
              <a:rPr lang="en-US" altLang="zh-CN" sz="1800" dirty="0" smtClean="0"/>
              <a:t>-name&gt;</a:t>
            </a:r>
          </a:p>
          <a:p>
            <a:pPr>
              <a:buNone/>
            </a:pPr>
            <a:r>
              <a:rPr lang="en-US" altLang="zh-CN" sz="1800" dirty="0" smtClean="0"/>
              <a:t>&lt;</a:t>
            </a:r>
            <a:r>
              <a:rPr lang="en-US" altLang="zh-CN" sz="1800" dirty="0" err="1" smtClean="0"/>
              <a:t>servlet</a:t>
            </a:r>
            <a:r>
              <a:rPr lang="en-US" altLang="zh-CN" sz="1800" dirty="0" smtClean="0"/>
              <a:t>-class&gt;</a:t>
            </a:r>
            <a:r>
              <a:rPr lang="en-US" altLang="zh-CN" sz="1800" dirty="0" err="1" smtClean="0"/>
              <a:t>servletdemo.LifeCycleServlet</a:t>
            </a:r>
            <a:r>
              <a:rPr lang="en-US" altLang="zh-CN" sz="1800" dirty="0" smtClean="0"/>
              <a:t>&lt;/</a:t>
            </a:r>
            <a:r>
              <a:rPr lang="en-US" altLang="zh-CN" sz="1800" dirty="0" err="1" smtClean="0"/>
              <a:t>servlet</a:t>
            </a:r>
            <a:r>
              <a:rPr lang="en-US" altLang="zh-CN" sz="1800" dirty="0" smtClean="0"/>
              <a:t>-class&gt;</a:t>
            </a:r>
          </a:p>
          <a:p>
            <a:pPr>
              <a:buNone/>
            </a:pPr>
            <a:r>
              <a:rPr lang="en-US" altLang="zh-CN" sz="1800" dirty="0" smtClean="0"/>
              <a:t>&lt;!--&lt;load-on-startup&gt;1&lt;/load-on-startup&gt;--&gt;</a:t>
            </a:r>
          </a:p>
          <a:p>
            <a:pPr>
              <a:buNone/>
            </a:pPr>
            <a:r>
              <a:rPr lang="en-US" altLang="zh-CN" sz="1800" dirty="0" smtClean="0"/>
              <a:t>&lt;/</a:t>
            </a:r>
            <a:r>
              <a:rPr lang="en-US" altLang="zh-CN" sz="1800" dirty="0" err="1" smtClean="0"/>
              <a:t>servlet</a:t>
            </a:r>
            <a:r>
              <a:rPr lang="en-US" altLang="zh-CN" sz="1800" dirty="0" smtClean="0"/>
              <a:t>&gt;</a:t>
            </a:r>
          </a:p>
          <a:p>
            <a:pPr>
              <a:buNone/>
            </a:pPr>
            <a:r>
              <a:rPr lang="en-US" altLang="zh-CN" sz="1800" dirty="0" smtClean="0"/>
              <a:t>&lt;</a:t>
            </a:r>
            <a:r>
              <a:rPr lang="en-US" altLang="zh-CN" sz="1800" dirty="0" err="1" smtClean="0"/>
              <a:t>servlet</a:t>
            </a:r>
            <a:r>
              <a:rPr lang="en-US" altLang="zh-CN" sz="1800" dirty="0" smtClean="0"/>
              <a:t>-mapping&gt;</a:t>
            </a:r>
          </a:p>
          <a:p>
            <a:pPr>
              <a:buNone/>
            </a:pPr>
            <a:r>
              <a:rPr lang="en-US" altLang="zh-CN" sz="1800" dirty="0" smtClean="0"/>
              <a:t>&lt;</a:t>
            </a:r>
            <a:r>
              <a:rPr lang="en-US" altLang="zh-CN" sz="1800" dirty="0" err="1" smtClean="0"/>
              <a:t>servlet</a:t>
            </a:r>
            <a:r>
              <a:rPr lang="en-US" altLang="zh-CN" sz="1800" dirty="0" smtClean="0"/>
              <a:t>-name&gt;life&lt;/</a:t>
            </a:r>
            <a:r>
              <a:rPr lang="en-US" altLang="zh-CN" sz="1800" dirty="0" err="1" smtClean="0"/>
              <a:t>servlet</a:t>
            </a:r>
            <a:r>
              <a:rPr lang="en-US" altLang="zh-CN" sz="1800" dirty="0" smtClean="0"/>
              <a:t>-name&gt;</a:t>
            </a:r>
          </a:p>
          <a:p>
            <a:pPr>
              <a:buNone/>
            </a:pPr>
            <a:r>
              <a:rPr lang="en-US" altLang="zh-CN" sz="1800" dirty="0" smtClean="0"/>
              <a:t>&lt;</a:t>
            </a:r>
            <a:r>
              <a:rPr lang="en-US" altLang="zh-CN" sz="1800" dirty="0" err="1" smtClean="0"/>
              <a:t>url</a:t>
            </a:r>
            <a:r>
              <a:rPr lang="en-US" altLang="zh-CN" sz="1800" dirty="0" smtClean="0"/>
              <a:t>-pattern&gt;/</a:t>
            </a:r>
            <a:r>
              <a:rPr lang="en-US" altLang="zh-CN" sz="1800" dirty="0" err="1" smtClean="0"/>
              <a:t>LifeServlet</a:t>
            </a:r>
            <a:r>
              <a:rPr lang="en-US" altLang="zh-CN" sz="1800" dirty="0" smtClean="0"/>
              <a:t>&lt;/</a:t>
            </a:r>
            <a:r>
              <a:rPr lang="en-US" altLang="zh-CN" sz="1800" dirty="0" err="1" smtClean="0"/>
              <a:t>url</a:t>
            </a:r>
            <a:r>
              <a:rPr lang="en-US" altLang="zh-CN" sz="1800" dirty="0" smtClean="0"/>
              <a:t>-pattern&gt;</a:t>
            </a:r>
          </a:p>
          <a:p>
            <a:pPr>
              <a:buNone/>
            </a:pPr>
            <a:r>
              <a:rPr lang="en-US" altLang="zh-CN" sz="1800" dirty="0" smtClean="0"/>
              <a:t>&lt;/</a:t>
            </a:r>
            <a:r>
              <a:rPr lang="en-US" altLang="zh-CN" sz="1800" dirty="0" err="1" smtClean="0"/>
              <a:t>servlet</a:t>
            </a:r>
            <a:r>
              <a:rPr lang="en-US" altLang="zh-CN" sz="1800" dirty="0" smtClean="0"/>
              <a:t>-mapping&gt;</a:t>
            </a:r>
          </a:p>
          <a:p>
            <a:pPr>
              <a:buNone/>
            </a:pPr>
            <a:r>
              <a:rPr lang="en-US" altLang="zh-CN" sz="1800" dirty="0" smtClean="0"/>
              <a:t>&lt;load-on-startup&gt;1&lt;/load-on-startup&gt;</a:t>
            </a:r>
            <a:r>
              <a:rPr lang="zh-CN" altLang="en-US" sz="1800" dirty="0" smtClean="0"/>
              <a:t>：</a:t>
            </a:r>
            <a:endParaRPr lang="en-US" altLang="zh-CN" sz="1800" dirty="0" smtClean="0"/>
          </a:p>
          <a:p>
            <a:pPr>
              <a:buNone/>
            </a:pPr>
            <a:r>
              <a:rPr lang="zh-CN" altLang="en-US" sz="1800" dirty="0" smtClean="0"/>
              <a:t>标记容器是否在启动的时候就加载这个</a:t>
            </a:r>
            <a:r>
              <a:rPr lang="en-US" altLang="zh-CN" sz="1800" dirty="0" err="1" smtClean="0"/>
              <a:t>servlet</a:t>
            </a:r>
            <a:endParaRPr lang="en-US" altLang="zh-CN" sz="1800" dirty="0" smtClean="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JSP</a:t>
            </a:r>
            <a:r>
              <a:rPr lang="zh-CN" altLang="en-US" dirty="0" smtClean="0"/>
              <a:t>中的内置对象 </a:t>
            </a:r>
            <a:r>
              <a:rPr lang="en-US" altLang="zh-CN" dirty="0" smtClean="0"/>
              <a:t>--</a:t>
            </a:r>
            <a:r>
              <a:rPr lang="en-US" dirty="0" err="1" smtClean="0"/>
              <a:t>Config</a:t>
            </a:r>
            <a:r>
              <a:rPr lang="zh-CN" altLang="en-US" dirty="0" smtClean="0"/>
              <a:t>对象，通过此对象可以读取</a:t>
            </a:r>
            <a:r>
              <a:rPr lang="en-US" altLang="zh-CN" dirty="0" smtClean="0"/>
              <a:t>web.xml</a:t>
            </a:r>
            <a:r>
              <a:rPr lang="zh-CN" altLang="en-US" dirty="0" smtClean="0"/>
              <a:t>中配置的初始化参数，此对象实际上是</a:t>
            </a:r>
            <a:r>
              <a:rPr lang="en-US" altLang="zh-CN" dirty="0" err="1" smtClean="0"/>
              <a:t>ServletConfig</a:t>
            </a:r>
            <a:r>
              <a:rPr lang="zh-CN" altLang="en-US" dirty="0" smtClean="0"/>
              <a:t>接口的实例，可以通过 </a:t>
            </a:r>
            <a:r>
              <a:rPr lang="en-US" altLang="zh-CN" dirty="0" smtClean="0"/>
              <a:t>init()</a:t>
            </a:r>
            <a:r>
              <a:rPr lang="zh-CN" altLang="en-US" dirty="0" smtClean="0"/>
              <a:t>方法找到</a:t>
            </a:r>
            <a:r>
              <a:rPr lang="en-US" altLang="zh-CN" dirty="0" err="1" smtClean="0"/>
              <a:t>ServletConfig</a:t>
            </a:r>
            <a:r>
              <a:rPr lang="zh-CN" altLang="en-US" dirty="0" smtClean="0"/>
              <a:t>接口。</a:t>
            </a:r>
            <a:r>
              <a:rPr lang="en-US" dirty="0" smtClean="0"/>
              <a:t> </a:t>
            </a:r>
          </a:p>
          <a:p>
            <a:r>
              <a:rPr lang="en-US" sz="2400" dirty="0" smtClean="0"/>
              <a:t>void </a:t>
            </a:r>
            <a:r>
              <a:rPr lang="en-US" sz="2400" b="1" dirty="0" smtClean="0">
                <a:hlinkClick r:id="rId2" action="ppaction://hlinkfile"/>
              </a:rPr>
              <a:t>init</a:t>
            </a:r>
            <a:r>
              <a:rPr lang="en-US" sz="2400" dirty="0" smtClean="0"/>
              <a:t>(</a:t>
            </a:r>
            <a:r>
              <a:rPr lang="en-US" sz="2400" dirty="0" err="1" smtClean="0">
                <a:hlinkClick r:id="rId3" action="ppaction://hlinkfile" tooltip="interface in javax.servlet"/>
              </a:rPr>
              <a:t>ServletConfig</a:t>
            </a:r>
            <a:r>
              <a:rPr lang="en-US" sz="2400" dirty="0" smtClean="0"/>
              <a:t> </a:t>
            </a:r>
            <a:r>
              <a:rPr lang="en-US" sz="2400" dirty="0" err="1" smtClean="0"/>
              <a:t>config</a:t>
            </a:r>
            <a:r>
              <a:rPr lang="en-US" sz="2400" dirty="0" smtClean="0"/>
              <a:t>) </a:t>
            </a:r>
            <a:br>
              <a:rPr lang="en-US" sz="2400" dirty="0" smtClean="0"/>
            </a:br>
            <a:r>
              <a:rPr lang="en-US" sz="2400" dirty="0" smtClean="0"/>
              <a:t> Called by the </a:t>
            </a:r>
            <a:r>
              <a:rPr lang="en-US" sz="2400" dirty="0" err="1" smtClean="0"/>
              <a:t>servlet</a:t>
            </a:r>
            <a:r>
              <a:rPr lang="en-US" sz="2400" dirty="0" smtClean="0"/>
              <a:t> container to indicate to a </a:t>
            </a:r>
            <a:r>
              <a:rPr lang="en-US" sz="2400" dirty="0" err="1" smtClean="0"/>
              <a:t>servlet</a:t>
            </a:r>
            <a:r>
              <a:rPr lang="en-US" sz="2400" dirty="0" smtClean="0"/>
              <a:t> that the </a:t>
            </a:r>
            <a:r>
              <a:rPr lang="en-US" sz="2400" dirty="0" err="1" smtClean="0"/>
              <a:t>servlet</a:t>
            </a:r>
            <a:r>
              <a:rPr lang="en-US" sz="2400" dirty="0" smtClean="0"/>
              <a:t> is being placed into service.</a:t>
            </a:r>
            <a:endParaRPr lang="zh-CN" altLang="en-US" sz="2400" dirty="0"/>
          </a:p>
        </p:txBody>
      </p:sp>
      <p:sp>
        <p:nvSpPr>
          <p:cNvPr id="3" name="标题 2"/>
          <p:cNvSpPr>
            <a:spLocks noGrp="1"/>
          </p:cNvSpPr>
          <p:nvPr>
            <p:ph type="title"/>
          </p:nvPr>
        </p:nvSpPr>
        <p:spPr/>
        <p:txBody>
          <a:bodyPr/>
          <a:lstStyle/>
          <a:p>
            <a:r>
              <a:rPr lang="zh-CN" altLang="en-US" dirty="0" smtClean="0"/>
              <a:t>取得</a:t>
            </a:r>
            <a:r>
              <a:rPr lang="en-US" altLang="zh-CN" dirty="0" err="1" smtClean="0"/>
              <a:t>Servlet</a:t>
            </a:r>
            <a:r>
              <a:rPr lang="zh-CN" altLang="en-US" dirty="0" smtClean="0"/>
              <a:t>初始化配置信息</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14290"/>
            <a:ext cx="8229600" cy="6215106"/>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a:buNone/>
            </a:pPr>
            <a:r>
              <a:rPr lang="en-US" altLang="zh-CN" dirty="0" smtClean="0"/>
              <a:t>package </a:t>
            </a:r>
            <a:r>
              <a:rPr lang="en-US" altLang="zh-CN" dirty="0" err="1" smtClean="0"/>
              <a:t>servletdemo</a:t>
            </a:r>
            <a:r>
              <a:rPr lang="en-US" altLang="zh-CN" dirty="0" smtClean="0"/>
              <a:t> ;</a:t>
            </a:r>
          </a:p>
          <a:p>
            <a:pPr>
              <a:buNone/>
            </a:pPr>
            <a:r>
              <a:rPr lang="en-US" altLang="zh-CN" dirty="0" smtClean="0"/>
              <a:t>import java.io.* ;</a:t>
            </a:r>
          </a:p>
          <a:p>
            <a:pPr>
              <a:buNone/>
            </a:pPr>
            <a:r>
              <a:rPr lang="en-US" altLang="zh-CN" dirty="0" smtClean="0"/>
              <a:t>import </a:t>
            </a:r>
            <a:r>
              <a:rPr lang="en-US" altLang="zh-CN" dirty="0" err="1" smtClean="0"/>
              <a:t>javax.servlet</a:t>
            </a:r>
            <a:r>
              <a:rPr lang="en-US" altLang="zh-CN" dirty="0" smtClean="0"/>
              <a:t>.* ;</a:t>
            </a:r>
          </a:p>
          <a:p>
            <a:pPr>
              <a:buNone/>
            </a:pPr>
            <a:r>
              <a:rPr lang="en-US" altLang="zh-CN" dirty="0" smtClean="0"/>
              <a:t>import </a:t>
            </a:r>
            <a:r>
              <a:rPr lang="en-US" altLang="zh-CN" dirty="0" err="1" smtClean="0"/>
              <a:t>javax.servlet.http</a:t>
            </a:r>
            <a:r>
              <a:rPr lang="en-US" altLang="zh-CN" dirty="0" smtClean="0"/>
              <a:t>.* ;</a:t>
            </a:r>
          </a:p>
          <a:p>
            <a:pPr>
              <a:buNone/>
            </a:pPr>
            <a:r>
              <a:rPr lang="en-US" altLang="zh-CN" dirty="0" smtClean="0"/>
              <a:t>public class </a:t>
            </a:r>
            <a:r>
              <a:rPr lang="en-US" altLang="zh-CN" dirty="0" err="1" smtClean="0"/>
              <a:t>InitParamServlet</a:t>
            </a:r>
            <a:r>
              <a:rPr lang="en-US" altLang="zh-CN" dirty="0" smtClean="0"/>
              <a:t> extends </a:t>
            </a:r>
            <a:r>
              <a:rPr lang="en-US" altLang="zh-CN" dirty="0" err="1" smtClean="0"/>
              <a:t>HttpServlet</a:t>
            </a:r>
            <a:r>
              <a:rPr lang="en-US" altLang="zh-CN" dirty="0" smtClean="0"/>
              <a:t> {</a:t>
            </a:r>
          </a:p>
          <a:p>
            <a:pPr>
              <a:buNone/>
            </a:pPr>
            <a:r>
              <a:rPr lang="en-US" altLang="zh-CN" dirty="0" smtClean="0"/>
              <a:t>	private String </a:t>
            </a:r>
            <a:r>
              <a:rPr lang="en-US" altLang="zh-CN" dirty="0" err="1" smtClean="0"/>
              <a:t>initParam</a:t>
            </a:r>
            <a:r>
              <a:rPr lang="en-US" altLang="zh-CN" dirty="0" smtClean="0"/>
              <a:t> = null ;	// </a:t>
            </a:r>
            <a:r>
              <a:rPr lang="zh-CN" altLang="en-US" dirty="0" smtClean="0"/>
              <a:t>用于保存初始化参数</a:t>
            </a:r>
          </a:p>
          <a:p>
            <a:pPr>
              <a:buNone/>
            </a:pPr>
            <a:r>
              <a:rPr lang="zh-CN" altLang="en-US" dirty="0" smtClean="0"/>
              <a:t>	</a:t>
            </a:r>
            <a:r>
              <a:rPr lang="en-US" altLang="zh-CN" dirty="0" smtClean="0"/>
              <a:t>public void init() throws </a:t>
            </a:r>
            <a:r>
              <a:rPr lang="en-US" altLang="zh-CN" dirty="0" err="1" smtClean="0"/>
              <a:t>ServletException</a:t>
            </a:r>
            <a:r>
              <a:rPr lang="en-US" altLang="zh-CN" dirty="0" smtClean="0"/>
              <a:t>{</a:t>
            </a:r>
          </a:p>
          <a:p>
            <a:pPr>
              <a:buNone/>
            </a:pPr>
            <a:r>
              <a:rPr lang="en-US" altLang="zh-CN" dirty="0" smtClean="0"/>
              <a:t>		</a:t>
            </a:r>
            <a:r>
              <a:rPr lang="en-US" altLang="zh-CN" dirty="0" err="1" smtClean="0"/>
              <a:t>System.out.println</a:t>
            </a:r>
            <a:r>
              <a:rPr lang="en-US" altLang="zh-CN" dirty="0" smtClean="0"/>
              <a:t>("*****************") ;</a:t>
            </a:r>
          </a:p>
          <a:p>
            <a:pPr>
              <a:buNone/>
            </a:pPr>
            <a:r>
              <a:rPr lang="en-US" altLang="zh-CN" dirty="0" smtClean="0"/>
              <a:t>	}</a:t>
            </a:r>
          </a:p>
          <a:p>
            <a:pPr>
              <a:buNone/>
            </a:pPr>
            <a:endParaRPr lang="en-US" altLang="zh-CN" dirty="0" smtClean="0"/>
          </a:p>
          <a:p>
            <a:pPr>
              <a:buNone/>
            </a:pPr>
            <a:r>
              <a:rPr lang="en-US" altLang="zh-CN" dirty="0" smtClean="0"/>
              <a:t>	public void init(</a:t>
            </a:r>
            <a:r>
              <a:rPr lang="en-US" altLang="zh-CN" dirty="0" err="1" smtClean="0"/>
              <a:t>ServletConfig</a:t>
            </a:r>
            <a:r>
              <a:rPr lang="en-US" altLang="zh-CN" dirty="0" smtClean="0"/>
              <a:t> </a:t>
            </a:r>
            <a:r>
              <a:rPr lang="en-US" altLang="zh-CN" dirty="0" err="1" smtClean="0"/>
              <a:t>config</a:t>
            </a:r>
            <a:r>
              <a:rPr lang="en-US" altLang="zh-CN" dirty="0" smtClean="0"/>
              <a:t>) throws </a:t>
            </a:r>
            <a:r>
              <a:rPr lang="en-US" altLang="zh-CN" dirty="0" err="1" smtClean="0"/>
              <a:t>ServletException</a:t>
            </a:r>
            <a:r>
              <a:rPr lang="en-US" altLang="zh-CN" dirty="0" smtClean="0"/>
              <a:t>{</a:t>
            </a:r>
          </a:p>
          <a:p>
            <a:pPr>
              <a:buNone/>
            </a:pPr>
            <a:r>
              <a:rPr lang="en-US" altLang="zh-CN" dirty="0" smtClean="0"/>
              <a:t>		</a:t>
            </a:r>
            <a:r>
              <a:rPr lang="en-US" altLang="zh-CN" dirty="0" err="1" smtClean="0"/>
              <a:t>System.out.println</a:t>
            </a:r>
            <a:r>
              <a:rPr lang="en-US" altLang="zh-CN" dirty="0" smtClean="0"/>
              <a:t>("#######################") ;</a:t>
            </a:r>
          </a:p>
          <a:p>
            <a:pPr>
              <a:buNone/>
            </a:pPr>
            <a:r>
              <a:rPr lang="en-US" altLang="zh-CN" dirty="0" smtClean="0"/>
              <a:t>		</a:t>
            </a:r>
            <a:r>
              <a:rPr lang="en-US" altLang="zh-CN" dirty="0" err="1" smtClean="0"/>
              <a:t>this.initParam</a:t>
            </a:r>
            <a:r>
              <a:rPr lang="en-US" altLang="zh-CN" dirty="0" smtClean="0"/>
              <a:t> = </a:t>
            </a:r>
            <a:r>
              <a:rPr lang="en-US" altLang="zh-CN" dirty="0" err="1" smtClean="0"/>
              <a:t>config.getInitParameter</a:t>
            </a:r>
            <a:r>
              <a:rPr lang="en-US" altLang="zh-CN" dirty="0" smtClean="0"/>
              <a:t>(“ref”) ;	// </a:t>
            </a:r>
            <a:r>
              <a:rPr lang="zh-CN" altLang="en-US" dirty="0" smtClean="0"/>
              <a:t>假设接收的初始化参数名称为</a:t>
            </a:r>
            <a:r>
              <a:rPr lang="en-US" altLang="zh-CN" dirty="0" smtClean="0"/>
              <a:t>ref</a:t>
            </a:r>
          </a:p>
          <a:p>
            <a:pPr>
              <a:buNone/>
            </a:pPr>
            <a:r>
              <a:rPr lang="en-US" altLang="zh-CN" dirty="0" smtClean="0"/>
              <a:t>	}</a:t>
            </a:r>
          </a:p>
          <a:p>
            <a:pPr>
              <a:buNone/>
            </a:pPr>
            <a:endParaRPr lang="en-US" altLang="zh-CN" dirty="0" smtClean="0"/>
          </a:p>
          <a:p>
            <a:pPr>
              <a:buNone/>
            </a:pPr>
            <a:r>
              <a:rPr lang="en-US" altLang="zh-CN" dirty="0" smtClean="0"/>
              <a:t>	public void </a:t>
            </a:r>
            <a:r>
              <a:rPr lang="en-US" altLang="zh-CN" dirty="0" err="1" smtClean="0"/>
              <a:t>doGet</a:t>
            </a:r>
            <a:r>
              <a:rPr lang="en-US" altLang="zh-CN" dirty="0" smtClean="0"/>
              <a:t>(</a:t>
            </a:r>
            <a:r>
              <a:rPr lang="en-US" altLang="zh-CN" dirty="0" err="1" smtClean="0"/>
              <a:t>HttpServletRequest</a:t>
            </a:r>
            <a:r>
              <a:rPr lang="en-US" altLang="zh-CN" dirty="0" smtClean="0"/>
              <a:t> </a:t>
            </a:r>
            <a:r>
              <a:rPr lang="en-US" altLang="zh-CN" dirty="0" err="1" smtClean="0"/>
              <a:t>req</a:t>
            </a:r>
            <a:r>
              <a:rPr lang="en-US" altLang="zh-CN" dirty="0" smtClean="0"/>
              <a:t>,</a:t>
            </a:r>
          </a:p>
          <a:p>
            <a:pPr>
              <a:buNone/>
            </a:pPr>
            <a:r>
              <a:rPr lang="en-US" altLang="zh-CN" dirty="0" smtClean="0"/>
              <a:t>                     </a:t>
            </a:r>
            <a:r>
              <a:rPr lang="en-US" altLang="zh-CN" dirty="0" err="1" smtClean="0"/>
              <a:t>HttpServletResponse</a:t>
            </a:r>
            <a:r>
              <a:rPr lang="en-US" altLang="zh-CN" dirty="0" smtClean="0"/>
              <a:t> </a:t>
            </a:r>
            <a:r>
              <a:rPr lang="en-US" altLang="zh-CN" dirty="0" err="1" smtClean="0"/>
              <a:t>resp</a:t>
            </a:r>
            <a:r>
              <a:rPr lang="en-US" altLang="zh-CN" dirty="0" smtClean="0"/>
              <a:t>)</a:t>
            </a:r>
          </a:p>
          <a:p>
            <a:pPr>
              <a:buNone/>
            </a:pPr>
            <a:r>
              <a:rPr lang="en-US" altLang="zh-CN" dirty="0" smtClean="0"/>
              <a:t>              throws </a:t>
            </a:r>
            <a:r>
              <a:rPr lang="en-US" altLang="zh-CN" dirty="0" err="1" smtClean="0"/>
              <a:t>ServletException</a:t>
            </a:r>
            <a:r>
              <a:rPr lang="en-US" altLang="zh-CN" dirty="0" smtClean="0"/>
              <a:t>,</a:t>
            </a:r>
          </a:p>
          <a:p>
            <a:pPr>
              <a:buNone/>
            </a:pPr>
            <a:r>
              <a:rPr lang="en-US" altLang="zh-CN" dirty="0" smtClean="0"/>
              <a:t>                     </a:t>
            </a:r>
            <a:r>
              <a:rPr lang="en-US" altLang="zh-CN" dirty="0" err="1" smtClean="0"/>
              <a:t>IOException</a:t>
            </a:r>
            <a:r>
              <a:rPr lang="en-US" altLang="zh-CN" dirty="0" smtClean="0"/>
              <a:t>{</a:t>
            </a:r>
          </a:p>
          <a:p>
            <a:pPr>
              <a:buNone/>
            </a:pPr>
            <a:r>
              <a:rPr lang="en-US" altLang="zh-CN" dirty="0" smtClean="0"/>
              <a:t>		</a:t>
            </a:r>
            <a:r>
              <a:rPr lang="en-US" altLang="zh-CN" dirty="0" err="1" smtClean="0"/>
              <a:t>System.out.println</a:t>
            </a:r>
            <a:r>
              <a:rPr lang="en-US" altLang="zh-CN" dirty="0" smtClean="0"/>
              <a:t>("** </a:t>
            </a:r>
            <a:r>
              <a:rPr lang="zh-CN" altLang="en-US" dirty="0" smtClean="0"/>
              <a:t>初始化参数：</a:t>
            </a:r>
            <a:r>
              <a:rPr lang="en-US" altLang="zh-CN" dirty="0" smtClean="0"/>
              <a:t>" + </a:t>
            </a:r>
            <a:r>
              <a:rPr lang="en-US" altLang="zh-CN" dirty="0" err="1" smtClean="0"/>
              <a:t>this.initParam</a:t>
            </a:r>
            <a:r>
              <a:rPr lang="en-US" altLang="zh-CN" dirty="0" smtClean="0"/>
              <a:t>) ;</a:t>
            </a:r>
          </a:p>
          <a:p>
            <a:pPr>
              <a:buNone/>
            </a:pPr>
            <a:r>
              <a:rPr lang="en-US" altLang="zh-CN" dirty="0" smtClean="0"/>
              <a:t>	}</a:t>
            </a:r>
          </a:p>
          <a:p>
            <a:pPr>
              <a:buNone/>
            </a:pPr>
            <a:r>
              <a:rPr lang="en-US" altLang="zh-CN" dirty="0" smtClean="0"/>
              <a:t>	public void </a:t>
            </a:r>
            <a:r>
              <a:rPr lang="en-US" altLang="zh-CN" dirty="0" err="1" smtClean="0"/>
              <a:t>doPost</a:t>
            </a:r>
            <a:r>
              <a:rPr lang="en-US" altLang="zh-CN" dirty="0" smtClean="0"/>
              <a:t>(</a:t>
            </a:r>
            <a:r>
              <a:rPr lang="en-US" altLang="zh-CN" dirty="0" err="1" smtClean="0"/>
              <a:t>HttpServletRequest</a:t>
            </a:r>
            <a:r>
              <a:rPr lang="en-US" altLang="zh-CN" dirty="0" smtClean="0"/>
              <a:t> </a:t>
            </a:r>
            <a:r>
              <a:rPr lang="en-US" altLang="zh-CN" dirty="0" err="1" smtClean="0"/>
              <a:t>req</a:t>
            </a:r>
            <a:r>
              <a:rPr lang="en-US" altLang="zh-CN" dirty="0" smtClean="0"/>
              <a:t>,</a:t>
            </a:r>
          </a:p>
          <a:p>
            <a:pPr>
              <a:buNone/>
            </a:pPr>
            <a:r>
              <a:rPr lang="en-US" altLang="zh-CN" dirty="0" smtClean="0"/>
              <a:t>                     </a:t>
            </a:r>
            <a:r>
              <a:rPr lang="en-US" altLang="zh-CN" dirty="0" err="1" smtClean="0"/>
              <a:t>HttpServletResponse</a:t>
            </a:r>
            <a:r>
              <a:rPr lang="en-US" altLang="zh-CN" dirty="0" smtClean="0"/>
              <a:t> </a:t>
            </a:r>
            <a:r>
              <a:rPr lang="en-US" altLang="zh-CN" dirty="0" err="1" smtClean="0"/>
              <a:t>resp</a:t>
            </a:r>
            <a:r>
              <a:rPr lang="en-US" altLang="zh-CN" dirty="0" smtClean="0"/>
              <a:t>)</a:t>
            </a:r>
          </a:p>
          <a:p>
            <a:pPr>
              <a:buNone/>
            </a:pPr>
            <a:r>
              <a:rPr lang="en-US" altLang="zh-CN" dirty="0" smtClean="0"/>
              <a:t>              throws </a:t>
            </a:r>
            <a:r>
              <a:rPr lang="en-US" altLang="zh-CN" dirty="0" err="1" smtClean="0"/>
              <a:t>ServletException</a:t>
            </a:r>
            <a:r>
              <a:rPr lang="en-US" altLang="zh-CN" dirty="0" smtClean="0"/>
              <a:t>,</a:t>
            </a:r>
          </a:p>
          <a:p>
            <a:pPr>
              <a:buNone/>
            </a:pPr>
            <a:r>
              <a:rPr lang="en-US" altLang="zh-CN" dirty="0" smtClean="0"/>
              <a:t>                     </a:t>
            </a:r>
            <a:r>
              <a:rPr lang="en-US" altLang="zh-CN" dirty="0" err="1" smtClean="0"/>
              <a:t>IOException</a:t>
            </a:r>
            <a:r>
              <a:rPr lang="en-US" altLang="zh-CN" dirty="0" smtClean="0"/>
              <a:t>{</a:t>
            </a:r>
          </a:p>
          <a:p>
            <a:pPr>
              <a:buNone/>
            </a:pPr>
            <a:r>
              <a:rPr lang="en-US" altLang="zh-CN" dirty="0" smtClean="0"/>
              <a:t>		</a:t>
            </a:r>
            <a:r>
              <a:rPr lang="en-US" altLang="zh-CN" dirty="0" err="1" smtClean="0"/>
              <a:t>this.doGet</a:t>
            </a:r>
            <a:r>
              <a:rPr lang="en-US" altLang="zh-CN" dirty="0" smtClean="0"/>
              <a:t>(</a:t>
            </a:r>
            <a:r>
              <a:rPr lang="en-US" altLang="zh-CN" dirty="0" err="1" smtClean="0"/>
              <a:t>req,resp</a:t>
            </a:r>
            <a:r>
              <a:rPr lang="en-US" altLang="zh-CN" dirty="0" smtClean="0"/>
              <a:t>) ;</a:t>
            </a:r>
          </a:p>
          <a:p>
            <a:pPr>
              <a:buNone/>
            </a:pPr>
            <a:r>
              <a:rPr lang="en-US" altLang="zh-CN" dirty="0" smtClean="0"/>
              <a:t>	</a:t>
            </a:r>
          </a:p>
          <a:p>
            <a:pPr>
              <a:buNone/>
            </a:pPr>
            <a:r>
              <a:rPr lang="en-US" altLang="zh-CN" dirty="0" smtClean="0"/>
              <a:t>	}</a:t>
            </a:r>
          </a:p>
          <a:p>
            <a:pPr>
              <a:buNone/>
            </a:pPr>
            <a:endParaRPr lang="en-US" altLang="zh-CN" dirty="0" smtClean="0"/>
          </a:p>
          <a:p>
            <a:pPr>
              <a:buNone/>
            </a:pPr>
            <a:r>
              <a:rPr lang="en-US" altLang="zh-CN" dirty="0" smtClean="0"/>
              <a:t>}</a:t>
            </a:r>
          </a:p>
          <a:p>
            <a:endParaRPr lang="zh-CN" altLang="en-US" dirty="0"/>
          </a:p>
        </p:txBody>
      </p:sp>
      <p:sp>
        <p:nvSpPr>
          <p:cNvPr id="4" name="矩形 3"/>
          <p:cNvSpPr/>
          <p:nvPr/>
        </p:nvSpPr>
        <p:spPr>
          <a:xfrm>
            <a:off x="6572264" y="857232"/>
            <a:ext cx="199125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err="1" smtClean="0"/>
              <a:t>InitParamServlet</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500034" y="214290"/>
            <a:ext cx="821537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&lt;</a:t>
            </a:r>
            <a:r>
              <a:rPr lang="en-US" altLang="zh-CN" dirty="0" err="1" smtClean="0"/>
              <a:t>servlet</a:t>
            </a:r>
            <a:r>
              <a:rPr lang="en-US" altLang="zh-CN" dirty="0" smtClean="0"/>
              <a:t>&gt;</a:t>
            </a:r>
          </a:p>
          <a:p>
            <a:r>
              <a:rPr lang="en-US" altLang="zh-CN" dirty="0" smtClean="0"/>
              <a:t>&lt;</a:t>
            </a:r>
            <a:r>
              <a:rPr lang="en-US" altLang="zh-CN" dirty="0" err="1" smtClean="0"/>
              <a:t>servlet</a:t>
            </a:r>
            <a:r>
              <a:rPr lang="en-US" altLang="zh-CN" dirty="0" smtClean="0"/>
              <a:t>-name&gt;</a:t>
            </a:r>
            <a:r>
              <a:rPr lang="en-US" altLang="zh-CN" u="sng" dirty="0" err="1" smtClean="0"/>
              <a:t>initparam</a:t>
            </a:r>
            <a:r>
              <a:rPr lang="en-US" altLang="zh-CN" u="sng" dirty="0" smtClean="0"/>
              <a:t>&lt;/</a:t>
            </a:r>
            <a:r>
              <a:rPr lang="en-US" altLang="zh-CN" u="sng" dirty="0" err="1" smtClean="0"/>
              <a:t>servlet</a:t>
            </a:r>
            <a:r>
              <a:rPr lang="en-US" altLang="zh-CN" u="sng" dirty="0" smtClean="0"/>
              <a:t>-name&gt;</a:t>
            </a:r>
          </a:p>
          <a:p>
            <a:r>
              <a:rPr lang="en-US" altLang="zh-CN" dirty="0" smtClean="0"/>
              <a:t>&lt;</a:t>
            </a:r>
            <a:r>
              <a:rPr lang="en-US" altLang="zh-CN" dirty="0" err="1" smtClean="0"/>
              <a:t>servlet</a:t>
            </a:r>
            <a:r>
              <a:rPr lang="en-US" altLang="zh-CN" dirty="0" smtClean="0"/>
              <a:t>-class&gt;</a:t>
            </a:r>
            <a:r>
              <a:rPr lang="en-US" altLang="zh-CN" dirty="0" err="1" smtClean="0"/>
              <a:t>servletdemo.InitParamServlet</a:t>
            </a:r>
            <a:r>
              <a:rPr lang="en-US" altLang="zh-CN" dirty="0" smtClean="0"/>
              <a:t>&lt;/</a:t>
            </a:r>
            <a:r>
              <a:rPr lang="en-US" altLang="zh-CN" dirty="0" err="1" smtClean="0"/>
              <a:t>servlet</a:t>
            </a:r>
            <a:r>
              <a:rPr lang="en-US" altLang="zh-CN" dirty="0" smtClean="0"/>
              <a:t>-class&gt;</a:t>
            </a:r>
          </a:p>
          <a:p>
            <a:r>
              <a:rPr lang="en-US" altLang="zh-CN" dirty="0" smtClean="0"/>
              <a:t>&lt;init-</a:t>
            </a:r>
            <a:r>
              <a:rPr lang="en-US" altLang="zh-CN" dirty="0" err="1" smtClean="0"/>
              <a:t>param</a:t>
            </a:r>
            <a:r>
              <a:rPr lang="en-US" altLang="zh-CN" dirty="0" smtClean="0"/>
              <a:t>&gt;</a:t>
            </a:r>
          </a:p>
          <a:p>
            <a:r>
              <a:rPr lang="en-US" altLang="zh-CN" dirty="0" smtClean="0"/>
              <a:t>&lt;</a:t>
            </a:r>
            <a:r>
              <a:rPr lang="en-US" altLang="zh-CN" dirty="0" err="1" smtClean="0"/>
              <a:t>param</a:t>
            </a:r>
            <a:r>
              <a:rPr lang="en-US" altLang="zh-CN" dirty="0" smtClean="0"/>
              <a:t>-name&gt;</a:t>
            </a:r>
            <a:r>
              <a:rPr lang="en-US" altLang="zh-CN" u="sng" dirty="0" smtClean="0"/>
              <a:t>ref&lt;/</a:t>
            </a:r>
            <a:r>
              <a:rPr lang="en-US" altLang="zh-CN" u="sng" dirty="0" err="1" smtClean="0"/>
              <a:t>param</a:t>
            </a:r>
            <a:r>
              <a:rPr lang="en-US" altLang="zh-CN" u="sng" dirty="0" smtClean="0"/>
              <a:t>-name&gt;</a:t>
            </a:r>
          </a:p>
          <a:p>
            <a:r>
              <a:rPr lang="en-US" altLang="zh-CN" dirty="0" smtClean="0"/>
              <a:t>&lt;</a:t>
            </a:r>
            <a:r>
              <a:rPr lang="en-US" altLang="zh-CN" dirty="0" err="1" smtClean="0"/>
              <a:t>param</a:t>
            </a:r>
            <a:r>
              <a:rPr lang="en-US" altLang="zh-CN" dirty="0" smtClean="0"/>
              <a:t>-value&gt;www.cumt.edu.cn&lt;/param-value&gt;</a:t>
            </a:r>
          </a:p>
          <a:p>
            <a:r>
              <a:rPr lang="en-US" altLang="zh-CN" dirty="0" smtClean="0"/>
              <a:t>&lt;/init-</a:t>
            </a:r>
            <a:r>
              <a:rPr lang="en-US" altLang="zh-CN" dirty="0" err="1" smtClean="0"/>
              <a:t>param</a:t>
            </a:r>
            <a:r>
              <a:rPr lang="en-US" altLang="zh-CN" dirty="0" smtClean="0"/>
              <a:t>&gt;</a:t>
            </a:r>
          </a:p>
          <a:p>
            <a:r>
              <a:rPr lang="en-US" altLang="zh-CN" dirty="0" smtClean="0"/>
              <a:t>&lt;/</a:t>
            </a:r>
            <a:r>
              <a:rPr lang="en-US" altLang="zh-CN" dirty="0" err="1" smtClean="0"/>
              <a:t>servlet</a:t>
            </a:r>
            <a:r>
              <a:rPr lang="en-US" altLang="zh-CN" dirty="0" smtClean="0"/>
              <a:t>&gt;</a:t>
            </a:r>
          </a:p>
          <a:p>
            <a:r>
              <a:rPr lang="en-US" altLang="zh-CN" dirty="0" smtClean="0"/>
              <a:t>&lt;</a:t>
            </a:r>
            <a:r>
              <a:rPr lang="en-US" altLang="zh-CN" dirty="0" err="1" smtClean="0"/>
              <a:t>servlet</a:t>
            </a:r>
            <a:r>
              <a:rPr lang="en-US" altLang="zh-CN" dirty="0" smtClean="0"/>
              <a:t>-mapping&gt;</a:t>
            </a:r>
          </a:p>
          <a:p>
            <a:r>
              <a:rPr lang="en-US" altLang="zh-CN" dirty="0" smtClean="0"/>
              <a:t>&lt;</a:t>
            </a:r>
            <a:r>
              <a:rPr lang="en-US" altLang="zh-CN" dirty="0" err="1" smtClean="0"/>
              <a:t>servlet</a:t>
            </a:r>
            <a:r>
              <a:rPr lang="en-US" altLang="zh-CN" dirty="0" smtClean="0"/>
              <a:t>-name&gt;</a:t>
            </a:r>
            <a:r>
              <a:rPr lang="en-US" altLang="zh-CN" u="sng" dirty="0" err="1" smtClean="0"/>
              <a:t>initparam</a:t>
            </a:r>
            <a:r>
              <a:rPr lang="en-US" altLang="zh-CN" u="sng" dirty="0" smtClean="0"/>
              <a:t>&lt;/</a:t>
            </a:r>
            <a:r>
              <a:rPr lang="en-US" altLang="zh-CN" u="sng" dirty="0" err="1" smtClean="0"/>
              <a:t>servlet</a:t>
            </a:r>
            <a:r>
              <a:rPr lang="en-US" altLang="zh-CN" u="sng" dirty="0" smtClean="0"/>
              <a:t>-name&gt;</a:t>
            </a:r>
          </a:p>
          <a:p>
            <a:r>
              <a:rPr lang="en-US" altLang="zh-CN" dirty="0" smtClean="0"/>
              <a:t>&lt;</a:t>
            </a:r>
            <a:r>
              <a:rPr lang="en-US" altLang="zh-CN" dirty="0" err="1" smtClean="0"/>
              <a:t>url</a:t>
            </a:r>
            <a:r>
              <a:rPr lang="en-US" altLang="zh-CN" dirty="0" smtClean="0"/>
              <a:t>-pattern&gt;/</a:t>
            </a:r>
            <a:r>
              <a:rPr lang="en-US" altLang="zh-CN" dirty="0" err="1" smtClean="0"/>
              <a:t>InitParamServlet</a:t>
            </a:r>
            <a:r>
              <a:rPr lang="en-US" altLang="zh-CN" dirty="0" smtClean="0"/>
              <a:t>&lt;/</a:t>
            </a:r>
            <a:r>
              <a:rPr lang="en-US" altLang="zh-CN" dirty="0" err="1" smtClean="0"/>
              <a:t>url</a:t>
            </a:r>
            <a:r>
              <a:rPr lang="en-US" altLang="zh-CN" dirty="0" smtClean="0"/>
              <a:t>-pattern&gt;</a:t>
            </a:r>
          </a:p>
          <a:p>
            <a:r>
              <a:rPr lang="en-US" altLang="zh-CN" dirty="0" smtClean="0"/>
              <a:t>&lt;/</a:t>
            </a:r>
            <a:r>
              <a:rPr lang="en-US" altLang="zh-CN" dirty="0" err="1" smtClean="0"/>
              <a:t>servlet</a:t>
            </a:r>
            <a:r>
              <a:rPr lang="en-US" altLang="zh-CN" dirty="0" smtClean="0"/>
              <a:t>-mapping&gt;</a:t>
            </a:r>
          </a:p>
        </p:txBody>
      </p:sp>
      <p:sp>
        <p:nvSpPr>
          <p:cNvPr id="5" name="矩形 4"/>
          <p:cNvSpPr/>
          <p:nvPr/>
        </p:nvSpPr>
        <p:spPr>
          <a:xfrm>
            <a:off x="6643702" y="3000372"/>
            <a:ext cx="1152880"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smtClean="0"/>
              <a:t>Web.xml</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376168"/>
          </a:xfrm>
        </p:spPr>
        <p:txBody>
          <a:bodyPr>
            <a:normAutofit lnSpcReduction="10000"/>
          </a:bodyPr>
          <a:lstStyle/>
          <a:p>
            <a:r>
              <a:rPr lang="zh-CN" altLang="en-US" dirty="0" smtClean="0"/>
              <a:t>从一个</a:t>
            </a:r>
            <a:r>
              <a:rPr lang="en-US" altLang="zh-CN" dirty="0" smtClean="0"/>
              <a:t>JSP</a:t>
            </a:r>
            <a:r>
              <a:rPr lang="zh-CN" altLang="en-US" dirty="0" smtClean="0"/>
              <a:t>或者一个</a:t>
            </a:r>
            <a:r>
              <a:rPr lang="en-US" altLang="zh-CN" dirty="0" smtClean="0"/>
              <a:t>HTML</a:t>
            </a:r>
            <a:r>
              <a:rPr lang="zh-CN" altLang="en-US" dirty="0" smtClean="0"/>
              <a:t>页面可以通过表单或者超链接跳转进</a:t>
            </a:r>
            <a:r>
              <a:rPr lang="en-US" altLang="zh-CN" dirty="0" err="1" smtClean="0"/>
              <a:t>Servlet</a:t>
            </a:r>
            <a:r>
              <a:rPr lang="zh-CN" altLang="en-US" dirty="0" smtClean="0"/>
              <a:t>，</a:t>
            </a:r>
            <a:endParaRPr lang="en-US" altLang="zh-CN" dirty="0" smtClean="0"/>
          </a:p>
          <a:p>
            <a:r>
              <a:rPr lang="zh-CN" altLang="en-US" dirty="0" smtClean="0"/>
              <a:t>从</a:t>
            </a:r>
            <a:r>
              <a:rPr lang="en-US" altLang="zh-CN" dirty="0" err="1" smtClean="0"/>
              <a:t>Servlet</a:t>
            </a:r>
            <a:r>
              <a:rPr lang="zh-CN" altLang="en-US" dirty="0" smtClean="0"/>
              <a:t>也可以跳转到其它</a:t>
            </a:r>
            <a:r>
              <a:rPr lang="en-US" altLang="zh-CN" dirty="0" err="1" smtClean="0"/>
              <a:t>Servlet</a:t>
            </a:r>
            <a:r>
              <a:rPr lang="zh-CN" altLang="en-US" dirty="0" smtClean="0"/>
              <a:t>和</a:t>
            </a:r>
            <a:r>
              <a:rPr lang="en-US" altLang="zh-CN" dirty="0" smtClean="0"/>
              <a:t>JSP</a:t>
            </a:r>
            <a:r>
              <a:rPr lang="zh-CN" altLang="en-US" dirty="0" smtClean="0"/>
              <a:t>页面</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8.5 </a:t>
            </a:r>
            <a:r>
              <a:rPr lang="en-US" altLang="zh-CN" dirty="0" smtClean="0"/>
              <a:t>Servlet</a:t>
            </a:r>
            <a:r>
              <a:rPr lang="zh-CN" altLang="en-US" dirty="0" smtClean="0"/>
              <a:t>跳转</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solidFill>
                  <a:srgbClr val="FF0000"/>
                </a:solidFill>
              </a:rPr>
              <a:t>Serv</a:t>
            </a:r>
            <a:r>
              <a:rPr lang="en-US" altLang="zh-CN" dirty="0" err="1" smtClean="0"/>
              <a:t>let</a:t>
            </a:r>
            <a:r>
              <a:rPr lang="zh-CN" altLang="en-US" dirty="0" smtClean="0"/>
              <a:t>是在服务器上运行的</a:t>
            </a:r>
            <a:r>
              <a:rPr lang="en-US" altLang="zh-CN" dirty="0" smtClean="0"/>
              <a:t>Java</a:t>
            </a:r>
            <a:r>
              <a:rPr lang="zh-CN" altLang="en-US" dirty="0" smtClean="0"/>
              <a:t>小程序。</a:t>
            </a:r>
            <a:endParaRPr lang="en-US" altLang="zh-CN" dirty="0" smtClean="0"/>
          </a:p>
          <a:p>
            <a:r>
              <a:rPr lang="zh-CN" altLang="en-US" dirty="0" smtClean="0"/>
              <a:t>与传统的从命令行启动的</a:t>
            </a:r>
            <a:r>
              <a:rPr lang="en-US" altLang="zh-CN" dirty="0" smtClean="0"/>
              <a:t>Java</a:t>
            </a:r>
            <a:r>
              <a:rPr lang="zh-CN" altLang="en-US" dirty="0" smtClean="0"/>
              <a:t>应用程序不同，</a:t>
            </a:r>
            <a:r>
              <a:rPr lang="en-US" altLang="zh-CN" dirty="0" err="1" smtClean="0"/>
              <a:t>Servlet</a:t>
            </a:r>
            <a:r>
              <a:rPr lang="zh-CN" altLang="en-US" dirty="0" smtClean="0"/>
              <a:t>由</a:t>
            </a:r>
            <a:r>
              <a:rPr lang="en-US" altLang="zh-CN" dirty="0" smtClean="0"/>
              <a:t>Web</a:t>
            </a:r>
            <a:r>
              <a:rPr lang="zh-CN" altLang="en-US" dirty="0" smtClean="0"/>
              <a:t>服务器进行加载，该</a:t>
            </a:r>
            <a:r>
              <a:rPr lang="en-US" altLang="zh-CN" dirty="0" smtClean="0"/>
              <a:t>Web</a:t>
            </a:r>
            <a:r>
              <a:rPr lang="zh-CN" altLang="en-US" dirty="0" smtClean="0"/>
              <a:t>服务器必须包含支持</a:t>
            </a:r>
            <a:r>
              <a:rPr lang="en-US" altLang="zh-CN" dirty="0" err="1" smtClean="0"/>
              <a:t>Servlet</a:t>
            </a:r>
            <a:r>
              <a:rPr lang="zh-CN" altLang="en-US" dirty="0" smtClean="0"/>
              <a:t>的</a:t>
            </a:r>
            <a:r>
              <a:rPr lang="en-US" altLang="zh-CN" dirty="0" smtClean="0"/>
              <a:t>Java</a:t>
            </a:r>
            <a:r>
              <a:rPr lang="zh-CN" altLang="en-US" dirty="0" smtClean="0"/>
              <a:t>虚拟机</a:t>
            </a:r>
            <a:endParaRPr lang="en-US" altLang="zh-CN" dirty="0" smtClean="0"/>
          </a:p>
          <a:p>
            <a:r>
              <a:rPr lang="zh-CN" altLang="en-US" dirty="0" smtClean="0"/>
              <a:t>可以像</a:t>
            </a:r>
            <a:r>
              <a:rPr lang="en-US" altLang="zh-CN" dirty="0" smtClean="0"/>
              <a:t>JSP</a:t>
            </a:r>
            <a:r>
              <a:rPr lang="zh-CN" altLang="en-US" dirty="0" smtClean="0"/>
              <a:t>一样，生成动态的</a:t>
            </a:r>
            <a:r>
              <a:rPr lang="en-US" altLang="zh-CN" dirty="0" smtClean="0"/>
              <a:t>WEB</a:t>
            </a:r>
            <a:r>
              <a:rPr lang="zh-CN" altLang="en-US" dirty="0" smtClean="0"/>
              <a:t>页面，</a:t>
            </a:r>
            <a:r>
              <a:rPr lang="en-US" altLang="zh-CN" dirty="0" err="1" smtClean="0"/>
              <a:t>Servlet</a:t>
            </a:r>
            <a:r>
              <a:rPr lang="en-US" altLang="zh-CN" dirty="0" smtClean="0"/>
              <a:t> </a:t>
            </a:r>
            <a:r>
              <a:rPr lang="zh-CN" altLang="en-US" dirty="0" smtClean="0"/>
              <a:t>主要运行在服务器端 ，由服务器调用执行。</a:t>
            </a:r>
            <a:endParaRPr lang="en-US" altLang="zh-CN" dirty="0" smtClean="0"/>
          </a:p>
        </p:txBody>
      </p:sp>
      <p:sp>
        <p:nvSpPr>
          <p:cNvPr id="3" name="标题 2"/>
          <p:cNvSpPr>
            <a:spLocks noGrp="1"/>
          </p:cNvSpPr>
          <p:nvPr>
            <p:ph type="title"/>
          </p:nvPr>
        </p:nvSpPr>
        <p:spPr/>
        <p:txBody>
          <a:bodyPr/>
          <a:lstStyle/>
          <a:p>
            <a:r>
              <a:rPr lang="en-US" altLang="zh-CN" dirty="0" smtClean="0">
                <a:solidFill>
                  <a:srgbClr val="FF0000"/>
                </a:solidFill>
              </a:rPr>
              <a:t>8.1 </a:t>
            </a:r>
            <a:r>
              <a:rPr lang="en-US" altLang="zh-CN" dirty="0" smtClean="0">
                <a:solidFill>
                  <a:srgbClr val="FF0000"/>
                </a:solidFill>
              </a:rPr>
              <a:t>Servlet</a:t>
            </a:r>
            <a:r>
              <a:rPr lang="zh-CN" altLang="en-US" dirty="0" smtClean="0">
                <a:solidFill>
                  <a:srgbClr val="FF0000"/>
                </a:solidFill>
              </a:rPr>
              <a:t>简介</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58" y="428604"/>
            <a:ext cx="8229600" cy="4525963"/>
          </a:xfrm>
        </p:spPr>
        <p:txBody>
          <a:bodyPr/>
          <a:lstStyle/>
          <a:p>
            <a:r>
              <a:rPr lang="zh-CN" altLang="en-US" dirty="0" smtClean="0"/>
              <a:t>客户端跳转时只需要直接使用</a:t>
            </a:r>
            <a:r>
              <a:rPr lang="en-US" altLang="zh-CN" sz="2800" dirty="0" err="1" smtClean="0"/>
              <a:t>HttpServletResponse</a:t>
            </a:r>
            <a:r>
              <a:rPr lang="zh-CN" altLang="en-US" sz="2800" dirty="0" smtClean="0"/>
              <a:t>对象的</a:t>
            </a:r>
            <a:r>
              <a:rPr lang="en-US" altLang="zh-CN" sz="2800" dirty="0" err="1" smtClean="0"/>
              <a:t>sendRedirect</a:t>
            </a:r>
            <a:r>
              <a:rPr lang="zh-CN" altLang="en-US" sz="2800" dirty="0" smtClean="0"/>
              <a:t>（）方法</a:t>
            </a:r>
            <a:endParaRPr lang="en-US" altLang="zh-CN" sz="2800" dirty="0" smtClean="0"/>
          </a:p>
          <a:p>
            <a:r>
              <a:rPr lang="zh-CN" altLang="en-US" sz="2800" dirty="0" smtClean="0"/>
              <a:t>只能接收</a:t>
            </a:r>
            <a:r>
              <a:rPr lang="en-US" altLang="zh-CN" sz="2800" dirty="0" smtClean="0"/>
              <a:t>session</a:t>
            </a:r>
            <a:r>
              <a:rPr lang="zh-CN" altLang="en-US" sz="2800" dirty="0" smtClean="0"/>
              <a:t>属性范围的内容，</a:t>
            </a:r>
            <a:r>
              <a:rPr lang="en-US" altLang="zh-CN" sz="2800" dirty="0" smtClean="0"/>
              <a:t>request</a:t>
            </a:r>
            <a:r>
              <a:rPr lang="zh-CN" altLang="en-US" sz="2800" dirty="0" smtClean="0"/>
              <a:t>属性范围的内容无法收到。</a:t>
            </a:r>
            <a:endParaRPr lang="zh-CN" altLang="en-US" dirty="0"/>
          </a:p>
        </p:txBody>
      </p:sp>
      <p:sp>
        <p:nvSpPr>
          <p:cNvPr id="3" name="标题 2"/>
          <p:cNvSpPr>
            <a:spLocks noGrp="1"/>
          </p:cNvSpPr>
          <p:nvPr>
            <p:ph type="title"/>
          </p:nvPr>
        </p:nvSpPr>
        <p:spPr/>
        <p:txBody>
          <a:bodyPr/>
          <a:lstStyle/>
          <a:p>
            <a:endParaRPr lang="zh-CN" altLang="en-US" dirty="0"/>
          </a:p>
        </p:txBody>
      </p:sp>
      <p:sp>
        <p:nvSpPr>
          <p:cNvPr id="4" name="矩形 3"/>
          <p:cNvSpPr/>
          <p:nvPr/>
        </p:nvSpPr>
        <p:spPr>
          <a:xfrm>
            <a:off x="428596" y="2857496"/>
            <a:ext cx="8358246" cy="13542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err="1" smtClean="0"/>
              <a:t>response.sendredirect</a:t>
            </a:r>
            <a:r>
              <a:rPr lang="en-US" altLang="zh-CN" dirty="0" smtClean="0"/>
              <a:t>()</a:t>
            </a:r>
          </a:p>
          <a:p>
            <a:pPr lvl="1"/>
            <a:r>
              <a:rPr lang="zh-CN" altLang="en-US" sz="1600" dirty="0" smtClean="0"/>
              <a:t>会在客户端呈现跳转后的</a:t>
            </a:r>
            <a:r>
              <a:rPr lang="en-US" altLang="zh-CN" sz="1600" dirty="0" smtClean="0"/>
              <a:t>URL</a:t>
            </a:r>
            <a:r>
              <a:rPr lang="zh-CN" altLang="en-US" sz="1600" dirty="0" smtClean="0"/>
              <a:t>地址；</a:t>
            </a:r>
            <a:endParaRPr lang="en-US" altLang="zh-CN" sz="1600" dirty="0" smtClean="0"/>
          </a:p>
          <a:p>
            <a:pPr lvl="1"/>
            <a:r>
              <a:rPr lang="zh-CN" altLang="en-US" sz="1600" dirty="0" smtClean="0">
                <a:solidFill>
                  <a:srgbClr val="FF0000"/>
                </a:solidFill>
              </a:rPr>
              <a:t>这种跳转称为客户端跳转</a:t>
            </a:r>
            <a:endParaRPr lang="en-US" altLang="zh-CN" sz="1600" dirty="0" smtClean="0">
              <a:solidFill>
                <a:srgbClr val="FF0000"/>
              </a:solidFill>
            </a:endParaRPr>
          </a:p>
          <a:p>
            <a:pPr lvl="1"/>
            <a:r>
              <a:rPr lang="zh-CN" altLang="en-US" sz="1600" dirty="0" smtClean="0"/>
              <a:t>使用</a:t>
            </a:r>
            <a:r>
              <a:rPr lang="en-US" altLang="zh-CN" sz="1600" dirty="0" err="1" smtClean="0"/>
              <a:t>response.sendredirect</a:t>
            </a:r>
            <a:r>
              <a:rPr lang="en-US" altLang="zh-CN" sz="1600" dirty="0" smtClean="0"/>
              <a:t>()</a:t>
            </a:r>
            <a:r>
              <a:rPr lang="zh-CN" altLang="en-US" sz="1600" dirty="0" smtClean="0"/>
              <a:t>将重定向的</a:t>
            </a:r>
            <a:r>
              <a:rPr lang="en-US" altLang="zh-CN" sz="1600" dirty="0" smtClean="0"/>
              <a:t>URL</a:t>
            </a:r>
            <a:r>
              <a:rPr lang="zh-CN" altLang="en-US" sz="1600" dirty="0" smtClean="0"/>
              <a:t>发送到客户端，浏览器再根据这个</a:t>
            </a:r>
            <a:r>
              <a:rPr lang="en-US" altLang="zh-CN" sz="1600" dirty="0" smtClean="0"/>
              <a:t>URL</a:t>
            </a:r>
            <a:r>
              <a:rPr lang="zh-CN" altLang="en-US" sz="1600" dirty="0" smtClean="0"/>
              <a:t>重新发起请求。</a:t>
            </a:r>
          </a:p>
        </p:txBody>
      </p:sp>
      <p:sp>
        <p:nvSpPr>
          <p:cNvPr id="5" name="矩形 4"/>
          <p:cNvSpPr/>
          <p:nvPr/>
        </p:nvSpPr>
        <p:spPr>
          <a:xfrm>
            <a:off x="428596" y="4357694"/>
            <a:ext cx="8358246"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smtClean="0"/>
              <a:t>使用</a:t>
            </a:r>
            <a:r>
              <a:rPr lang="en-US" altLang="zh-CN" sz="2000" dirty="0" smtClean="0"/>
              <a:t>&lt;</a:t>
            </a:r>
            <a:r>
              <a:rPr lang="en-US" altLang="zh-CN" sz="2000" dirty="0" err="1" smtClean="0"/>
              <a:t>jsp:forward</a:t>
            </a:r>
            <a:r>
              <a:rPr lang="en-US" altLang="zh-CN" sz="2000" dirty="0" smtClean="0"/>
              <a:t>&gt;</a:t>
            </a:r>
            <a:r>
              <a:rPr lang="zh-CN" altLang="en-US" sz="2000" dirty="0" smtClean="0"/>
              <a:t>完全是在服务器上进行，浏览器地址栏中的地址保持不变；</a:t>
            </a:r>
            <a:endParaRPr lang="en-US" altLang="zh-CN" sz="2000" dirty="0" smtClean="0"/>
          </a:p>
          <a:p>
            <a:r>
              <a:rPr lang="zh-CN" altLang="en-US" sz="2000" dirty="0" smtClean="0"/>
              <a:t>这种跳转称为服务器端跳转。</a:t>
            </a:r>
            <a:endParaRPr lang="en-US" altLang="zh-CN" sz="2000" dirty="0" smtClean="0"/>
          </a:p>
          <a:p>
            <a:r>
              <a:rPr lang="zh-CN" altLang="en-US" sz="2000" dirty="0" smtClean="0"/>
              <a:t>所以使用这个方法时没有产生新的用</a:t>
            </a:r>
            <a:r>
              <a:rPr lang="en-US" altLang="zh-CN" sz="2000" dirty="0" smtClean="0"/>
              <a:t>request</a:t>
            </a:r>
            <a:r>
              <a:rPr lang="zh-CN" altLang="en-US" sz="2000" dirty="0" smtClean="0"/>
              <a:t>，</a:t>
            </a:r>
            <a:r>
              <a:rPr lang="en-US" altLang="zh-CN" sz="2000" dirty="0" smtClean="0"/>
              <a:t>response</a:t>
            </a:r>
            <a:r>
              <a:rPr lang="zh-CN" altLang="en-US" sz="2000" dirty="0" smtClean="0"/>
              <a:t>。因为</a:t>
            </a:r>
            <a:r>
              <a:rPr lang="en-US" altLang="zh-CN" sz="2000" dirty="0" smtClean="0"/>
              <a:t>request</a:t>
            </a:r>
            <a:r>
              <a:rPr lang="zh-CN" altLang="en-US" sz="2000" dirty="0" smtClean="0"/>
              <a:t>没有变，在同一个请求内，可以用</a:t>
            </a:r>
            <a:r>
              <a:rPr lang="en-US" altLang="zh-CN" sz="2000" dirty="0" smtClean="0"/>
              <a:t>request</a:t>
            </a:r>
            <a:r>
              <a:rPr lang="zh-CN" altLang="en-US" sz="2000" dirty="0" smtClean="0"/>
              <a:t>来转递参数。</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71414"/>
            <a:ext cx="8229600" cy="4071966"/>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altLang="zh-CN" sz="1400" dirty="0" smtClean="0"/>
              <a:t>package </a:t>
            </a:r>
            <a:r>
              <a:rPr lang="en-US" altLang="zh-CN" sz="1400" dirty="0" err="1" smtClean="0"/>
              <a:t>servletdemo</a:t>
            </a:r>
            <a:r>
              <a:rPr lang="en-US" altLang="zh-CN" sz="1400" dirty="0" smtClean="0"/>
              <a:t> ;</a:t>
            </a:r>
          </a:p>
          <a:p>
            <a:pPr>
              <a:buNone/>
            </a:pPr>
            <a:r>
              <a:rPr lang="en-US" altLang="zh-CN" sz="1400" dirty="0" smtClean="0"/>
              <a:t>import java.io.* ;</a:t>
            </a:r>
          </a:p>
          <a:p>
            <a:pPr>
              <a:buNone/>
            </a:pPr>
            <a:r>
              <a:rPr lang="en-US" altLang="zh-CN" sz="1400" dirty="0" smtClean="0"/>
              <a:t>import </a:t>
            </a:r>
            <a:r>
              <a:rPr lang="en-US" altLang="zh-CN" sz="1400" dirty="0" err="1" smtClean="0"/>
              <a:t>javax.servlet</a:t>
            </a:r>
            <a:r>
              <a:rPr lang="en-US" altLang="zh-CN" sz="1400" dirty="0" smtClean="0"/>
              <a:t>.* ;</a:t>
            </a:r>
          </a:p>
          <a:p>
            <a:pPr>
              <a:buNone/>
            </a:pPr>
            <a:r>
              <a:rPr lang="en-US" altLang="zh-CN" sz="1400" dirty="0" smtClean="0"/>
              <a:t>import </a:t>
            </a:r>
            <a:r>
              <a:rPr lang="en-US" altLang="zh-CN" sz="1400" dirty="0" err="1" smtClean="0"/>
              <a:t>javax.servlet.http</a:t>
            </a:r>
            <a:r>
              <a:rPr lang="en-US" altLang="zh-CN" sz="1400" dirty="0" smtClean="0"/>
              <a:t>.* ;</a:t>
            </a:r>
          </a:p>
          <a:p>
            <a:pPr>
              <a:buNone/>
            </a:pPr>
            <a:r>
              <a:rPr lang="en-US" altLang="zh-CN" sz="1400" dirty="0" smtClean="0"/>
              <a:t>public class </a:t>
            </a:r>
            <a:r>
              <a:rPr lang="en-US" altLang="zh-CN" sz="1400" dirty="0" err="1" smtClean="0"/>
              <a:t>ClientRedirectDemo</a:t>
            </a:r>
            <a:r>
              <a:rPr lang="en-US" altLang="zh-CN" sz="1400" dirty="0" smtClean="0"/>
              <a:t> extends </a:t>
            </a:r>
            <a:r>
              <a:rPr lang="en-US" altLang="zh-CN" sz="1400" dirty="0" err="1" smtClean="0"/>
              <a:t>HttpServlet</a:t>
            </a:r>
            <a:r>
              <a:rPr lang="en-US" altLang="zh-CN" sz="1400" dirty="0" smtClean="0"/>
              <a:t> {</a:t>
            </a:r>
          </a:p>
          <a:p>
            <a:pPr>
              <a:buNone/>
            </a:pPr>
            <a:r>
              <a:rPr lang="en-US" altLang="zh-CN" sz="1400" dirty="0" smtClean="0"/>
              <a:t>	public void </a:t>
            </a:r>
            <a:r>
              <a:rPr lang="en-US" altLang="zh-CN" sz="1400" dirty="0" err="1" smtClean="0"/>
              <a:t>doGet</a:t>
            </a:r>
            <a:r>
              <a:rPr lang="en-US" altLang="zh-CN" sz="1400" dirty="0" smtClean="0"/>
              <a:t>(</a:t>
            </a:r>
            <a:r>
              <a:rPr lang="en-US" altLang="zh-CN" sz="1400" dirty="0" err="1" smtClean="0"/>
              <a:t>HttpServletRequest</a:t>
            </a:r>
            <a:r>
              <a:rPr lang="en-US" altLang="zh-CN" sz="1400" dirty="0" smtClean="0"/>
              <a:t> </a:t>
            </a:r>
            <a:r>
              <a:rPr lang="en-US" altLang="zh-CN" sz="1400" dirty="0" err="1" smtClean="0"/>
              <a:t>req,HttpServletResponse</a:t>
            </a:r>
            <a:r>
              <a:rPr lang="en-US" altLang="zh-CN" sz="1400" dirty="0" smtClean="0"/>
              <a:t> </a:t>
            </a:r>
            <a:r>
              <a:rPr lang="en-US" altLang="zh-CN" sz="1400" dirty="0" err="1" smtClean="0"/>
              <a:t>resp</a:t>
            </a:r>
            <a:r>
              <a:rPr lang="en-US" altLang="zh-CN" sz="1400" dirty="0" smtClean="0"/>
              <a:t>) throws </a:t>
            </a:r>
            <a:r>
              <a:rPr lang="en-US" altLang="zh-CN" sz="1400" dirty="0" err="1" smtClean="0"/>
              <a:t>ServletException,IOException</a:t>
            </a:r>
            <a:r>
              <a:rPr lang="en-US" altLang="zh-CN" sz="1400" dirty="0" smtClean="0"/>
              <a:t>{</a:t>
            </a:r>
          </a:p>
          <a:p>
            <a:pPr>
              <a:buNone/>
            </a:pPr>
            <a:r>
              <a:rPr lang="en-US" altLang="zh-CN" sz="1400" dirty="0" smtClean="0"/>
              <a:t>		</a:t>
            </a:r>
            <a:r>
              <a:rPr lang="en-US" altLang="zh-CN" sz="1400" dirty="0" err="1" smtClean="0"/>
              <a:t>req.getSession</a:t>
            </a:r>
            <a:r>
              <a:rPr lang="en-US" altLang="zh-CN" sz="1400" dirty="0" smtClean="0"/>
              <a:t>().</a:t>
            </a:r>
            <a:r>
              <a:rPr lang="en-US" altLang="zh-CN" sz="1400" dirty="0" err="1" smtClean="0"/>
              <a:t>setAttribute</a:t>
            </a:r>
            <a:r>
              <a:rPr lang="en-US" altLang="zh-CN" sz="1400" dirty="0" smtClean="0"/>
              <a:t>("name","</a:t>
            </a:r>
            <a:r>
              <a:rPr lang="zh-CN" altLang="en-US" sz="1400" dirty="0" smtClean="0"/>
              <a:t>赵莹</a:t>
            </a:r>
            <a:r>
              <a:rPr lang="en-US" altLang="zh-CN" sz="1400" dirty="0" smtClean="0"/>
              <a:t>") ;</a:t>
            </a:r>
          </a:p>
          <a:p>
            <a:pPr>
              <a:buNone/>
            </a:pPr>
            <a:r>
              <a:rPr lang="en-US" altLang="zh-CN" sz="1400" dirty="0" smtClean="0"/>
              <a:t>		</a:t>
            </a:r>
            <a:r>
              <a:rPr lang="en-US" altLang="zh-CN" sz="1400" dirty="0" err="1" smtClean="0"/>
              <a:t>req.setAttribute</a:t>
            </a:r>
            <a:r>
              <a:rPr lang="en-US" altLang="zh-CN" sz="1400" dirty="0" smtClean="0"/>
              <a:t>("</a:t>
            </a:r>
            <a:r>
              <a:rPr lang="en-US" altLang="zh-CN" sz="1400" dirty="0" err="1" smtClean="0"/>
              <a:t>info","CUMTJAVA</a:t>
            </a:r>
            <a:r>
              <a:rPr lang="en-US" altLang="zh-CN" sz="1400" dirty="0" smtClean="0"/>
              <a:t>") ;</a:t>
            </a:r>
          </a:p>
          <a:p>
            <a:pPr>
              <a:buNone/>
            </a:pPr>
            <a:r>
              <a:rPr lang="en-US" altLang="zh-CN" sz="1400" dirty="0" smtClean="0"/>
              <a:t>		</a:t>
            </a:r>
            <a:r>
              <a:rPr lang="en-US" altLang="zh-CN" sz="1400" dirty="0" err="1" smtClean="0"/>
              <a:t>resp.sendRedirect</a:t>
            </a:r>
            <a:r>
              <a:rPr lang="en-US" altLang="zh-CN" sz="1400" dirty="0" smtClean="0"/>
              <a:t>("get_info.jsp") ;</a:t>
            </a:r>
          </a:p>
          <a:p>
            <a:pPr>
              <a:buNone/>
            </a:pPr>
            <a:r>
              <a:rPr lang="en-US" altLang="zh-CN" sz="1400" dirty="0" smtClean="0"/>
              <a:t>	}</a:t>
            </a:r>
          </a:p>
          <a:p>
            <a:pPr>
              <a:buNone/>
            </a:pPr>
            <a:r>
              <a:rPr lang="en-US" altLang="zh-CN" sz="1400" dirty="0" smtClean="0"/>
              <a:t>	public void </a:t>
            </a:r>
            <a:r>
              <a:rPr lang="en-US" altLang="zh-CN" sz="1400" dirty="0" err="1" smtClean="0"/>
              <a:t>doPost</a:t>
            </a:r>
            <a:r>
              <a:rPr lang="en-US" altLang="zh-CN" sz="1400" dirty="0" smtClean="0"/>
              <a:t>(</a:t>
            </a:r>
            <a:r>
              <a:rPr lang="en-US" altLang="zh-CN" sz="1400" dirty="0" err="1" smtClean="0"/>
              <a:t>HttpServletRequest</a:t>
            </a:r>
            <a:r>
              <a:rPr lang="en-US" altLang="zh-CN" sz="1400" dirty="0" smtClean="0"/>
              <a:t> </a:t>
            </a:r>
            <a:r>
              <a:rPr lang="en-US" altLang="zh-CN" sz="1400" dirty="0" err="1" smtClean="0"/>
              <a:t>req,HttpServletResponse</a:t>
            </a:r>
            <a:r>
              <a:rPr lang="en-US" altLang="zh-CN" sz="1400" dirty="0" smtClean="0"/>
              <a:t> </a:t>
            </a:r>
            <a:r>
              <a:rPr lang="en-US" altLang="zh-CN" sz="1400" dirty="0" err="1" smtClean="0"/>
              <a:t>resp</a:t>
            </a:r>
            <a:r>
              <a:rPr lang="en-US" altLang="zh-CN" sz="1400" dirty="0" smtClean="0"/>
              <a:t>) throws </a:t>
            </a:r>
            <a:r>
              <a:rPr lang="en-US" altLang="zh-CN" sz="1400" dirty="0" err="1" smtClean="0"/>
              <a:t>ServletException,IOException</a:t>
            </a:r>
            <a:r>
              <a:rPr lang="en-US" altLang="zh-CN" sz="1400" dirty="0" smtClean="0"/>
              <a:t>{</a:t>
            </a:r>
          </a:p>
          <a:p>
            <a:pPr>
              <a:buNone/>
            </a:pPr>
            <a:r>
              <a:rPr lang="en-US" altLang="zh-CN" sz="1400" dirty="0" smtClean="0"/>
              <a:t>		</a:t>
            </a:r>
            <a:r>
              <a:rPr lang="en-US" altLang="zh-CN" sz="1400" dirty="0" err="1" smtClean="0"/>
              <a:t>this.doGet</a:t>
            </a:r>
            <a:r>
              <a:rPr lang="en-US" altLang="zh-CN" sz="1400" dirty="0" smtClean="0"/>
              <a:t>(</a:t>
            </a:r>
            <a:r>
              <a:rPr lang="en-US" altLang="zh-CN" sz="1400" dirty="0" err="1" smtClean="0"/>
              <a:t>req,resp</a:t>
            </a:r>
            <a:r>
              <a:rPr lang="en-US" altLang="zh-CN" sz="1400" dirty="0" smtClean="0"/>
              <a:t>) ;</a:t>
            </a:r>
          </a:p>
          <a:p>
            <a:pPr>
              <a:buNone/>
            </a:pPr>
            <a:r>
              <a:rPr lang="en-US" altLang="zh-CN" sz="1400" dirty="0" smtClean="0"/>
              <a:t>	}</a:t>
            </a:r>
          </a:p>
          <a:p>
            <a:pPr>
              <a:buNone/>
            </a:pPr>
            <a:r>
              <a:rPr lang="en-US" altLang="zh-CN" sz="1400" dirty="0" smtClean="0"/>
              <a:t>}</a:t>
            </a:r>
          </a:p>
        </p:txBody>
      </p:sp>
      <p:sp>
        <p:nvSpPr>
          <p:cNvPr id="4" name="矩形 3"/>
          <p:cNvSpPr/>
          <p:nvPr/>
        </p:nvSpPr>
        <p:spPr>
          <a:xfrm>
            <a:off x="428628" y="4214818"/>
            <a:ext cx="8358214" cy="261610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dirty="0" smtClean="0"/>
              <a:t>&lt;</a:t>
            </a:r>
            <a:r>
              <a:rPr lang="en-US" altLang="zh-CN" sz="1600" dirty="0" err="1" smtClean="0"/>
              <a:t>servlet</a:t>
            </a:r>
            <a:r>
              <a:rPr lang="en-US" altLang="zh-CN" sz="1600" dirty="0" smtClean="0"/>
              <a:t>&gt;</a:t>
            </a:r>
          </a:p>
          <a:p>
            <a:r>
              <a:rPr lang="en-US" altLang="zh-CN" sz="1600" dirty="0" smtClean="0"/>
              <a:t>	&lt;</a:t>
            </a:r>
            <a:r>
              <a:rPr lang="en-US" altLang="zh-CN" sz="1600" dirty="0" err="1" smtClean="0"/>
              <a:t>servlet</a:t>
            </a:r>
            <a:r>
              <a:rPr lang="en-US" altLang="zh-CN" sz="1600" dirty="0" smtClean="0"/>
              <a:t>-name&gt;client&lt;/</a:t>
            </a:r>
            <a:r>
              <a:rPr lang="en-US" altLang="zh-CN" sz="1600" dirty="0" err="1" smtClean="0"/>
              <a:t>servlet</a:t>
            </a:r>
            <a:r>
              <a:rPr lang="en-US" altLang="zh-CN" sz="1600" dirty="0" smtClean="0"/>
              <a:t>-name&gt;</a:t>
            </a:r>
          </a:p>
          <a:p>
            <a:r>
              <a:rPr lang="en-US" altLang="zh-CN" sz="1600" dirty="0" smtClean="0"/>
              <a:t>&lt;</a:t>
            </a:r>
            <a:r>
              <a:rPr lang="en-US" altLang="zh-CN" sz="1600" dirty="0" err="1" smtClean="0"/>
              <a:t>servlet</a:t>
            </a:r>
            <a:r>
              <a:rPr lang="en-US" altLang="zh-CN" sz="1600" dirty="0" smtClean="0"/>
              <a:t>-class&gt;</a:t>
            </a:r>
          </a:p>
          <a:p>
            <a:r>
              <a:rPr lang="en-US" altLang="zh-CN" sz="1600" dirty="0" smtClean="0"/>
              <a:t>	</a:t>
            </a:r>
            <a:r>
              <a:rPr lang="en-US" altLang="zh-CN" sz="1600" dirty="0" err="1" smtClean="0"/>
              <a:t>servletdemo.ClientRedirectDemo</a:t>
            </a:r>
            <a:endParaRPr lang="en-US" altLang="zh-CN" sz="1600" dirty="0" smtClean="0"/>
          </a:p>
          <a:p>
            <a:r>
              <a:rPr lang="en-US" altLang="zh-CN" sz="1600" dirty="0" smtClean="0"/>
              <a:t>&lt;/</a:t>
            </a:r>
            <a:r>
              <a:rPr lang="en-US" altLang="zh-CN" sz="1600" dirty="0" err="1" smtClean="0"/>
              <a:t>servlet</a:t>
            </a:r>
            <a:r>
              <a:rPr lang="en-US" altLang="zh-CN" sz="1600" dirty="0" smtClean="0"/>
              <a:t>-class&gt;</a:t>
            </a:r>
          </a:p>
          <a:p>
            <a:r>
              <a:rPr lang="en-US" altLang="zh-CN" sz="1600" dirty="0" smtClean="0"/>
              <a:t>&lt;/</a:t>
            </a:r>
            <a:r>
              <a:rPr lang="en-US" altLang="zh-CN" sz="1600" dirty="0" err="1" smtClean="0"/>
              <a:t>servlet</a:t>
            </a:r>
            <a:r>
              <a:rPr lang="en-US" altLang="zh-CN" sz="1600" dirty="0" smtClean="0"/>
              <a:t>&gt;</a:t>
            </a:r>
          </a:p>
          <a:p>
            <a:r>
              <a:rPr lang="en-US" altLang="zh-CN" sz="1600" dirty="0" smtClean="0"/>
              <a:t>&lt;</a:t>
            </a:r>
            <a:r>
              <a:rPr lang="en-US" altLang="zh-CN" sz="1600" dirty="0" err="1" smtClean="0"/>
              <a:t>servlet</a:t>
            </a:r>
            <a:r>
              <a:rPr lang="en-US" altLang="zh-CN" sz="1600" dirty="0" smtClean="0"/>
              <a:t>-mapping&gt;</a:t>
            </a:r>
          </a:p>
          <a:p>
            <a:r>
              <a:rPr lang="en-US" altLang="zh-CN" sz="1600" dirty="0" smtClean="0"/>
              <a:t>	&lt;</a:t>
            </a:r>
            <a:r>
              <a:rPr lang="en-US" altLang="zh-CN" sz="1600" dirty="0" err="1" smtClean="0"/>
              <a:t>servlet</a:t>
            </a:r>
            <a:r>
              <a:rPr lang="en-US" altLang="zh-CN" sz="1600" dirty="0" smtClean="0"/>
              <a:t>-name&gt;client&lt;/</a:t>
            </a:r>
            <a:r>
              <a:rPr lang="en-US" altLang="zh-CN" sz="1600" dirty="0" err="1" smtClean="0"/>
              <a:t>servlet</a:t>
            </a:r>
            <a:r>
              <a:rPr lang="en-US" altLang="zh-CN" sz="1600" dirty="0" smtClean="0"/>
              <a:t>-name&gt;</a:t>
            </a:r>
          </a:p>
          <a:p>
            <a:r>
              <a:rPr lang="en-US" altLang="zh-CN" sz="1600" dirty="0" smtClean="0"/>
              <a:t>	&lt;</a:t>
            </a:r>
            <a:r>
              <a:rPr lang="en-US" altLang="zh-CN" sz="1600" dirty="0" err="1" smtClean="0"/>
              <a:t>url</a:t>
            </a:r>
            <a:r>
              <a:rPr lang="en-US" altLang="zh-CN" sz="1600" dirty="0" smtClean="0"/>
              <a:t>-pattern&gt;/ch9/ClientRedirectDemo&lt;/</a:t>
            </a:r>
            <a:r>
              <a:rPr lang="en-US" altLang="zh-CN" sz="1600" dirty="0" err="1" smtClean="0"/>
              <a:t>url</a:t>
            </a:r>
            <a:r>
              <a:rPr lang="en-US" altLang="zh-CN" sz="1600" dirty="0" smtClean="0"/>
              <a:t>-pattern&gt;</a:t>
            </a:r>
          </a:p>
          <a:p>
            <a:r>
              <a:rPr lang="en-US" altLang="zh-CN" sz="1600" dirty="0" smtClean="0"/>
              <a:t>&lt;/</a:t>
            </a:r>
            <a:r>
              <a:rPr lang="en-US" altLang="zh-CN" sz="1600" dirty="0" err="1" smtClean="0"/>
              <a:t>servlet</a:t>
            </a:r>
            <a:r>
              <a:rPr lang="en-US" altLang="zh-CN" sz="1600" dirty="0" smtClean="0"/>
              <a:t>-mapping&gt;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233424"/>
          </a:xfrm>
        </p:spPr>
        <p:txBody>
          <a:bodyPr/>
          <a:lstStyle/>
          <a:p>
            <a:r>
              <a:rPr lang="zh-CN" altLang="en-US" dirty="0" smtClean="0"/>
              <a:t>服务器端跳转</a:t>
            </a:r>
            <a:endParaRPr lang="en-US" altLang="zh-CN" dirty="0" smtClean="0"/>
          </a:p>
          <a:p>
            <a:r>
              <a:rPr lang="en-US" altLang="zh-CN" dirty="0" err="1" smtClean="0"/>
              <a:t>Servlet</a:t>
            </a:r>
            <a:r>
              <a:rPr lang="zh-CN" altLang="en-US" dirty="0" smtClean="0"/>
              <a:t>中没有</a:t>
            </a:r>
            <a:r>
              <a:rPr lang="en-US" altLang="zh-CN" dirty="0" smtClean="0"/>
              <a:t>JSP</a:t>
            </a:r>
            <a:r>
              <a:rPr lang="zh-CN" altLang="en-US" dirty="0" smtClean="0"/>
              <a:t>中</a:t>
            </a:r>
            <a:r>
              <a:rPr lang="en-US" altLang="zh-CN" sz="2800" dirty="0" smtClean="0"/>
              <a:t>&lt;</a:t>
            </a:r>
            <a:r>
              <a:rPr lang="en-US" altLang="zh-CN" sz="2800" dirty="0" err="1" smtClean="0"/>
              <a:t>jsp:forward</a:t>
            </a:r>
            <a:r>
              <a:rPr lang="en-US" altLang="zh-CN" sz="2800" dirty="0" smtClean="0"/>
              <a:t>&gt;</a:t>
            </a:r>
            <a:r>
              <a:rPr lang="zh-CN" altLang="en-US" sz="2800" dirty="0" smtClean="0"/>
              <a:t>指令，如果想要执行服务器端跳转需要依靠</a:t>
            </a:r>
            <a:endParaRPr lang="en-US" altLang="zh-CN" sz="2800" dirty="0" smtClean="0"/>
          </a:p>
          <a:p>
            <a:r>
              <a:rPr lang="en-US" sz="2400" b="1" dirty="0" err="1" smtClean="0"/>
              <a:t>RequestDispatcher</a:t>
            </a:r>
            <a:r>
              <a:rPr lang="zh-CN" altLang="en-US" sz="2400" b="1" dirty="0" smtClean="0"/>
              <a:t>接口，此接口提供如下方法</a:t>
            </a:r>
            <a:endParaRPr lang="zh-CN" altLang="en-US" sz="2400" dirty="0"/>
          </a:p>
        </p:txBody>
      </p:sp>
      <p:sp>
        <p:nvSpPr>
          <p:cNvPr id="3" name="标题 2"/>
          <p:cNvSpPr>
            <a:spLocks noGrp="1"/>
          </p:cNvSpPr>
          <p:nvPr>
            <p:ph type="title"/>
          </p:nvPr>
        </p:nvSpPr>
        <p:spPr/>
        <p:txBody>
          <a:bodyPr/>
          <a:lstStyle/>
          <a:p>
            <a:endParaRPr lang="zh-CN" altLang="en-US" dirty="0"/>
          </a:p>
        </p:txBody>
      </p:sp>
      <p:sp>
        <p:nvSpPr>
          <p:cNvPr id="19458" name="Rectangle 2"/>
          <p:cNvSpPr>
            <a:spLocks noChangeArrowheads="1"/>
          </p:cNvSpPr>
          <p:nvPr/>
        </p:nvSpPr>
        <p:spPr bwMode="auto">
          <a:xfrm>
            <a:off x="428596" y="3571876"/>
            <a:ext cx="8072494"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Unicode MS"/>
                <a:ea typeface="宋体" pitchFamily="2" charset="-122"/>
              </a:rPr>
              <a:t>void forward(</a:t>
            </a:r>
            <a:r>
              <a:rPr kumimoji="0" lang="zh-CN" altLang="zh-CN" sz="2000" b="1" i="0" u="none" strike="noStrike" cap="none" normalizeH="0" baseline="0" dirty="0" smtClean="0">
                <a:ln>
                  <a:noFill/>
                </a:ln>
                <a:solidFill>
                  <a:schemeClr val="tx1"/>
                </a:solidFill>
                <a:effectLst/>
                <a:latin typeface="Arial Unicode MS"/>
                <a:ea typeface="宋体" pitchFamily="2" charset="-122"/>
                <a:hlinkClick r:id="rId2" tooltip="interface in javax.servlet"/>
              </a:rPr>
              <a:t>ServletRequest</a:t>
            </a:r>
            <a:r>
              <a:rPr kumimoji="0" lang="zh-CN" altLang="zh-CN" sz="2000" b="1" i="0" u="none" strike="noStrike" cap="none" normalizeH="0" baseline="0" dirty="0" smtClean="0">
                <a:ln>
                  <a:noFill/>
                </a:ln>
                <a:solidFill>
                  <a:schemeClr val="tx1"/>
                </a:solidFill>
                <a:effectLst/>
                <a:latin typeface="Arial"/>
                <a:ea typeface="宋体" pitchFamily="2" charset="-122"/>
              </a:rPr>
              <a:t> </a:t>
            </a:r>
            <a:r>
              <a:rPr kumimoji="0" lang="zh-CN" altLang="zh-CN" sz="2000" b="1" i="0" u="none" strike="noStrike" cap="none" normalizeH="0" baseline="0" dirty="0" smtClean="0">
                <a:ln>
                  <a:noFill/>
                </a:ln>
                <a:solidFill>
                  <a:schemeClr val="tx1"/>
                </a:solidFill>
                <a:effectLst/>
                <a:latin typeface="Arial Unicode MS"/>
                <a:ea typeface="宋体" pitchFamily="2" charset="-122"/>
              </a:rPr>
              <a:t>request, </a:t>
            </a:r>
            <a:r>
              <a:rPr kumimoji="0" lang="zh-CN" altLang="zh-CN" sz="2000" b="1" i="0" u="none" strike="noStrike" cap="none" normalizeH="0" baseline="0" dirty="0" smtClean="0">
                <a:ln>
                  <a:noFill/>
                </a:ln>
                <a:solidFill>
                  <a:schemeClr val="tx1"/>
                </a:solidFill>
                <a:effectLst/>
                <a:latin typeface="Arial Unicode MS"/>
                <a:ea typeface="宋体" pitchFamily="2" charset="-122"/>
                <a:hlinkClick r:id="rId3" tooltip="interface in javax.servlet"/>
              </a:rPr>
              <a:t>ServletResponse</a:t>
            </a:r>
            <a:r>
              <a:rPr kumimoji="0" lang="zh-CN" altLang="zh-CN" sz="2000" b="1" i="0" u="none" strike="noStrike" cap="none" normalizeH="0" baseline="0" dirty="0" smtClean="0">
                <a:ln>
                  <a:noFill/>
                </a:ln>
                <a:solidFill>
                  <a:schemeClr val="tx1"/>
                </a:solidFill>
                <a:effectLst/>
                <a:latin typeface="Arial"/>
                <a:ea typeface="宋体" pitchFamily="2" charset="-122"/>
              </a:rPr>
              <a:t> </a:t>
            </a:r>
            <a:r>
              <a:rPr kumimoji="0" lang="zh-CN" altLang="zh-CN" sz="2000" b="1" i="0" u="none" strike="noStrike" cap="none" normalizeH="0" baseline="0" dirty="0" smtClean="0">
                <a:ln>
                  <a:noFill/>
                </a:ln>
                <a:solidFill>
                  <a:schemeClr val="tx1"/>
                </a:solidFill>
                <a:effectLst/>
                <a:latin typeface="Arial Unicode MS"/>
                <a:ea typeface="宋体" pitchFamily="2" charset="-122"/>
              </a:rPr>
              <a:t>response) throws </a:t>
            </a:r>
            <a:r>
              <a:rPr kumimoji="0" lang="zh-CN" altLang="zh-CN" sz="2000" b="1" i="0" u="none" strike="noStrike" cap="none" normalizeH="0" baseline="0" dirty="0" smtClean="0">
                <a:ln>
                  <a:noFill/>
                </a:ln>
                <a:solidFill>
                  <a:schemeClr val="tx1"/>
                </a:solidFill>
                <a:effectLst/>
                <a:latin typeface="Arial Unicode MS"/>
                <a:ea typeface="宋体" pitchFamily="2" charset="-122"/>
                <a:hlinkClick r:id="rId4" tooltip="class in javax.servlet"/>
              </a:rPr>
              <a:t>ServletException</a:t>
            </a:r>
            <a:r>
              <a:rPr kumimoji="0" lang="zh-CN" altLang="zh-CN" sz="2000" b="1" i="0" u="none" strike="noStrike" cap="none" normalizeH="0" baseline="0" dirty="0" smtClean="0">
                <a:ln>
                  <a:noFill/>
                </a:ln>
                <a:solidFill>
                  <a:schemeClr val="tx1"/>
                </a:solidFill>
                <a:effectLst/>
                <a:latin typeface="Arial Unicode MS"/>
                <a:ea typeface="宋体" pitchFamily="2" charset="-122"/>
              </a:rPr>
              <a:t>, java.io.IOException</a:t>
            </a:r>
            <a:endParaRPr kumimoji="0" lang="zh-CN" altLang="zh-CN" sz="4400" b="1"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214290"/>
            <a:ext cx="8229600" cy="3500462"/>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altLang="zh-CN" sz="1100" dirty="0" smtClean="0"/>
              <a:t>package </a:t>
            </a:r>
            <a:r>
              <a:rPr lang="en-US" altLang="zh-CN" sz="1100" dirty="0" err="1" smtClean="0"/>
              <a:t>servletdemo</a:t>
            </a:r>
            <a:r>
              <a:rPr lang="en-US" altLang="zh-CN" sz="1100" dirty="0" smtClean="0"/>
              <a:t> ;</a:t>
            </a:r>
          </a:p>
          <a:p>
            <a:pPr>
              <a:buNone/>
            </a:pPr>
            <a:r>
              <a:rPr lang="en-US" altLang="zh-CN" sz="1100" dirty="0" smtClean="0"/>
              <a:t>import java.io.* ;</a:t>
            </a:r>
          </a:p>
          <a:p>
            <a:pPr>
              <a:buNone/>
            </a:pPr>
            <a:r>
              <a:rPr lang="en-US" altLang="zh-CN" sz="1100" dirty="0" smtClean="0"/>
              <a:t>import </a:t>
            </a:r>
            <a:r>
              <a:rPr lang="en-US" altLang="zh-CN" sz="1100" dirty="0" err="1" smtClean="0"/>
              <a:t>javax.servlet</a:t>
            </a:r>
            <a:r>
              <a:rPr lang="en-US" altLang="zh-CN" sz="1100" dirty="0" smtClean="0"/>
              <a:t>.* ;</a:t>
            </a:r>
          </a:p>
          <a:p>
            <a:pPr>
              <a:buNone/>
            </a:pPr>
            <a:r>
              <a:rPr lang="en-US" altLang="zh-CN" sz="1100" dirty="0" smtClean="0"/>
              <a:t>import </a:t>
            </a:r>
            <a:r>
              <a:rPr lang="en-US" altLang="zh-CN" sz="1100" dirty="0" err="1" smtClean="0"/>
              <a:t>javax.servlet.http</a:t>
            </a:r>
            <a:r>
              <a:rPr lang="en-US" altLang="zh-CN" sz="1100" dirty="0" smtClean="0"/>
              <a:t>.* ;</a:t>
            </a:r>
          </a:p>
          <a:p>
            <a:pPr>
              <a:buNone/>
            </a:pPr>
            <a:r>
              <a:rPr lang="en-US" altLang="zh-CN" sz="1100" dirty="0" smtClean="0"/>
              <a:t>public class </a:t>
            </a:r>
            <a:r>
              <a:rPr lang="en-US" altLang="zh-CN" sz="1100" dirty="0" err="1" smtClean="0"/>
              <a:t>ServerRedirectDemo</a:t>
            </a:r>
            <a:r>
              <a:rPr lang="en-US" altLang="zh-CN" sz="1100" dirty="0" smtClean="0"/>
              <a:t> extends </a:t>
            </a:r>
            <a:r>
              <a:rPr lang="en-US" altLang="zh-CN" sz="1100" dirty="0" err="1" smtClean="0"/>
              <a:t>HttpServlet</a:t>
            </a:r>
            <a:r>
              <a:rPr lang="en-US" altLang="zh-CN" sz="1100" dirty="0" smtClean="0"/>
              <a:t> {</a:t>
            </a:r>
          </a:p>
          <a:p>
            <a:pPr>
              <a:buNone/>
            </a:pPr>
            <a:r>
              <a:rPr lang="en-US" altLang="zh-CN" sz="1100" dirty="0" smtClean="0"/>
              <a:t>	public void </a:t>
            </a:r>
            <a:r>
              <a:rPr lang="en-US" altLang="zh-CN" sz="1100" dirty="0" err="1" smtClean="0"/>
              <a:t>doGet</a:t>
            </a:r>
            <a:r>
              <a:rPr lang="en-US" altLang="zh-CN" sz="1100" dirty="0" smtClean="0"/>
              <a:t>(</a:t>
            </a:r>
            <a:r>
              <a:rPr lang="en-US" altLang="zh-CN" sz="1100" dirty="0" err="1" smtClean="0"/>
              <a:t>HttpServletRequest</a:t>
            </a:r>
            <a:r>
              <a:rPr lang="en-US" altLang="zh-CN" sz="1100" dirty="0" smtClean="0"/>
              <a:t> </a:t>
            </a:r>
            <a:r>
              <a:rPr lang="en-US" altLang="zh-CN" sz="1100" dirty="0" err="1" smtClean="0"/>
              <a:t>req,HttpServletResponse</a:t>
            </a:r>
            <a:r>
              <a:rPr lang="en-US" altLang="zh-CN" sz="1100" dirty="0" smtClean="0"/>
              <a:t> </a:t>
            </a:r>
            <a:r>
              <a:rPr lang="en-US" altLang="zh-CN" sz="1100" dirty="0" err="1" smtClean="0"/>
              <a:t>resp</a:t>
            </a:r>
            <a:r>
              <a:rPr lang="en-US" altLang="zh-CN" sz="1100" dirty="0" smtClean="0"/>
              <a:t>) throws </a:t>
            </a:r>
            <a:r>
              <a:rPr lang="en-US" altLang="zh-CN" sz="1100" dirty="0" err="1" smtClean="0"/>
              <a:t>ServletException,IOException</a:t>
            </a:r>
            <a:r>
              <a:rPr lang="en-US" altLang="zh-CN" sz="1100" dirty="0" smtClean="0"/>
              <a:t>{</a:t>
            </a:r>
          </a:p>
          <a:p>
            <a:pPr>
              <a:buNone/>
            </a:pPr>
            <a:r>
              <a:rPr lang="en-US" altLang="zh-CN" sz="1100" dirty="0" smtClean="0"/>
              <a:t>		</a:t>
            </a:r>
            <a:r>
              <a:rPr lang="en-US" altLang="zh-CN" sz="1100" dirty="0" err="1" smtClean="0"/>
              <a:t>req.getSession</a:t>
            </a:r>
            <a:r>
              <a:rPr lang="en-US" altLang="zh-CN" sz="1100" dirty="0" smtClean="0"/>
              <a:t>().</a:t>
            </a:r>
            <a:r>
              <a:rPr lang="en-US" altLang="zh-CN" sz="1100" dirty="0" err="1" smtClean="0"/>
              <a:t>setAttribute</a:t>
            </a:r>
            <a:r>
              <a:rPr lang="en-US" altLang="zh-CN" sz="1100" dirty="0" smtClean="0"/>
              <a:t>("name","</a:t>
            </a:r>
            <a:r>
              <a:rPr lang="zh-CN" altLang="en-US" sz="1100" dirty="0" smtClean="0"/>
              <a:t>赵莹</a:t>
            </a:r>
            <a:r>
              <a:rPr lang="en-US" altLang="zh-CN" sz="1100" dirty="0" smtClean="0"/>
              <a:t>") ;</a:t>
            </a:r>
          </a:p>
          <a:p>
            <a:pPr>
              <a:buNone/>
            </a:pPr>
            <a:r>
              <a:rPr lang="en-US" altLang="zh-CN" sz="1100" dirty="0" smtClean="0"/>
              <a:t>		</a:t>
            </a:r>
            <a:r>
              <a:rPr lang="en-US" altLang="zh-CN" sz="1100" dirty="0" err="1" smtClean="0"/>
              <a:t>req.setAttribute</a:t>
            </a:r>
            <a:r>
              <a:rPr lang="en-US" altLang="zh-CN" sz="1100" dirty="0" smtClean="0"/>
              <a:t>("</a:t>
            </a:r>
            <a:r>
              <a:rPr lang="en-US" altLang="zh-CN" sz="1100" dirty="0" err="1" smtClean="0"/>
              <a:t>info","CUMTJAVA</a:t>
            </a:r>
            <a:r>
              <a:rPr lang="en-US" altLang="zh-CN" sz="1100" dirty="0" smtClean="0"/>
              <a:t>") ;</a:t>
            </a:r>
          </a:p>
          <a:p>
            <a:pPr>
              <a:buNone/>
            </a:pPr>
            <a:r>
              <a:rPr lang="en-US" altLang="zh-CN" sz="1100" dirty="0" smtClean="0">
                <a:solidFill>
                  <a:srgbClr val="FF0000"/>
                </a:solidFill>
              </a:rPr>
              <a:t>		</a:t>
            </a:r>
            <a:r>
              <a:rPr lang="en-US" altLang="zh-CN" sz="1100" dirty="0" err="1" smtClean="0">
                <a:solidFill>
                  <a:srgbClr val="FF0000"/>
                </a:solidFill>
              </a:rPr>
              <a:t>RequestDispatcher</a:t>
            </a:r>
            <a:r>
              <a:rPr lang="en-US" altLang="zh-CN" sz="1100" dirty="0" smtClean="0">
                <a:solidFill>
                  <a:srgbClr val="FF0000"/>
                </a:solidFill>
              </a:rPr>
              <a:t> rd = </a:t>
            </a:r>
            <a:r>
              <a:rPr lang="en-US" altLang="zh-CN" sz="1100" dirty="0" err="1" smtClean="0">
                <a:solidFill>
                  <a:srgbClr val="FF0000"/>
                </a:solidFill>
              </a:rPr>
              <a:t>req.getRequestDispatcher</a:t>
            </a:r>
            <a:r>
              <a:rPr lang="en-US" altLang="zh-CN" sz="1100" dirty="0" smtClean="0">
                <a:solidFill>
                  <a:srgbClr val="FF0000"/>
                </a:solidFill>
              </a:rPr>
              <a:t>("get_info.jsp") ;	// </a:t>
            </a:r>
            <a:r>
              <a:rPr lang="zh-CN" altLang="en-US" sz="1100" dirty="0" smtClean="0">
                <a:solidFill>
                  <a:srgbClr val="FF0000"/>
                </a:solidFill>
              </a:rPr>
              <a:t>准备好了跳转操作</a:t>
            </a:r>
          </a:p>
          <a:p>
            <a:pPr>
              <a:buNone/>
            </a:pPr>
            <a:r>
              <a:rPr lang="zh-CN" altLang="en-US" sz="1100" dirty="0" smtClean="0">
                <a:solidFill>
                  <a:srgbClr val="FF0000"/>
                </a:solidFill>
              </a:rPr>
              <a:t>		</a:t>
            </a:r>
            <a:r>
              <a:rPr lang="en-US" altLang="zh-CN" sz="1100" dirty="0" err="1" smtClean="0">
                <a:solidFill>
                  <a:srgbClr val="FF0000"/>
                </a:solidFill>
              </a:rPr>
              <a:t>rd.forward</a:t>
            </a:r>
            <a:r>
              <a:rPr lang="en-US" altLang="zh-CN" sz="1100" dirty="0" smtClean="0">
                <a:solidFill>
                  <a:srgbClr val="FF0000"/>
                </a:solidFill>
              </a:rPr>
              <a:t>(</a:t>
            </a:r>
            <a:r>
              <a:rPr lang="en-US" altLang="zh-CN" sz="1100" dirty="0" err="1" smtClean="0">
                <a:solidFill>
                  <a:srgbClr val="FF0000"/>
                </a:solidFill>
              </a:rPr>
              <a:t>req,resp</a:t>
            </a:r>
            <a:r>
              <a:rPr lang="en-US" altLang="zh-CN" sz="1100" dirty="0" smtClean="0">
                <a:solidFill>
                  <a:srgbClr val="FF0000"/>
                </a:solidFill>
              </a:rPr>
              <a:t>) ;</a:t>
            </a:r>
            <a:r>
              <a:rPr lang="en-US" altLang="zh-CN" sz="1100" dirty="0" smtClean="0"/>
              <a:t>	// </a:t>
            </a:r>
            <a:r>
              <a:rPr lang="zh-CN" altLang="en-US" sz="1100" dirty="0" smtClean="0"/>
              <a:t>完成跳转</a:t>
            </a:r>
          </a:p>
          <a:p>
            <a:pPr>
              <a:buNone/>
            </a:pPr>
            <a:r>
              <a:rPr lang="zh-CN" altLang="en-US" sz="1100" dirty="0" smtClean="0"/>
              <a:t>	</a:t>
            </a:r>
            <a:r>
              <a:rPr lang="en-US" altLang="zh-CN" sz="1100" dirty="0" smtClean="0"/>
              <a:t>}</a:t>
            </a:r>
          </a:p>
          <a:p>
            <a:pPr>
              <a:buNone/>
            </a:pPr>
            <a:r>
              <a:rPr lang="en-US" altLang="zh-CN" sz="1100" dirty="0" smtClean="0"/>
              <a:t>	public void </a:t>
            </a:r>
            <a:r>
              <a:rPr lang="en-US" altLang="zh-CN" sz="1100" dirty="0" err="1" smtClean="0"/>
              <a:t>doPost</a:t>
            </a:r>
            <a:r>
              <a:rPr lang="en-US" altLang="zh-CN" sz="1100" dirty="0" smtClean="0"/>
              <a:t>(</a:t>
            </a:r>
            <a:r>
              <a:rPr lang="en-US" altLang="zh-CN" sz="1100" dirty="0" err="1" smtClean="0"/>
              <a:t>HttpServletRequest</a:t>
            </a:r>
            <a:r>
              <a:rPr lang="en-US" altLang="zh-CN" sz="1100" dirty="0" smtClean="0"/>
              <a:t> </a:t>
            </a:r>
            <a:r>
              <a:rPr lang="en-US" altLang="zh-CN" sz="1100" dirty="0" err="1" smtClean="0"/>
              <a:t>req,HttpServletResponse</a:t>
            </a:r>
            <a:r>
              <a:rPr lang="en-US" altLang="zh-CN" sz="1100" dirty="0" smtClean="0"/>
              <a:t> </a:t>
            </a:r>
            <a:r>
              <a:rPr lang="en-US" altLang="zh-CN" sz="1100" dirty="0" err="1" smtClean="0"/>
              <a:t>resp</a:t>
            </a:r>
            <a:r>
              <a:rPr lang="en-US" altLang="zh-CN" sz="1100" dirty="0" smtClean="0"/>
              <a:t>) throws </a:t>
            </a:r>
            <a:r>
              <a:rPr lang="en-US" altLang="zh-CN" sz="1100" dirty="0" err="1" smtClean="0"/>
              <a:t>ServletException,IOException</a:t>
            </a:r>
            <a:r>
              <a:rPr lang="en-US" altLang="zh-CN" sz="1100" dirty="0" smtClean="0"/>
              <a:t>{</a:t>
            </a:r>
          </a:p>
          <a:p>
            <a:pPr>
              <a:buNone/>
            </a:pPr>
            <a:r>
              <a:rPr lang="en-US" altLang="zh-CN" sz="1100" dirty="0" smtClean="0"/>
              <a:t>		</a:t>
            </a:r>
            <a:r>
              <a:rPr lang="en-US" altLang="zh-CN" sz="1100" dirty="0" err="1" smtClean="0"/>
              <a:t>this.doGet</a:t>
            </a:r>
            <a:r>
              <a:rPr lang="en-US" altLang="zh-CN" sz="1100" dirty="0" smtClean="0"/>
              <a:t>(</a:t>
            </a:r>
            <a:r>
              <a:rPr lang="en-US" altLang="zh-CN" sz="1100" dirty="0" err="1" smtClean="0"/>
              <a:t>req,resp</a:t>
            </a:r>
            <a:r>
              <a:rPr lang="en-US" altLang="zh-CN" sz="1100" dirty="0" smtClean="0"/>
              <a:t>) ;</a:t>
            </a:r>
          </a:p>
          <a:p>
            <a:pPr>
              <a:buNone/>
            </a:pPr>
            <a:r>
              <a:rPr lang="en-US" altLang="zh-CN" sz="1100" dirty="0" smtClean="0"/>
              <a:t>	}</a:t>
            </a:r>
          </a:p>
          <a:p>
            <a:pPr>
              <a:buNone/>
            </a:pPr>
            <a:r>
              <a:rPr lang="en-US" altLang="zh-CN" sz="1100" dirty="0" smtClean="0"/>
              <a:t>}</a:t>
            </a:r>
          </a:p>
        </p:txBody>
      </p:sp>
      <p:sp>
        <p:nvSpPr>
          <p:cNvPr id="4" name="矩形 3"/>
          <p:cNvSpPr/>
          <p:nvPr/>
        </p:nvSpPr>
        <p:spPr>
          <a:xfrm>
            <a:off x="357158" y="3946289"/>
            <a:ext cx="8286808"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dirty="0" smtClean="0"/>
              <a:t>	&lt;</a:t>
            </a:r>
            <a:r>
              <a:rPr lang="en-US" altLang="zh-CN" sz="1600" dirty="0" err="1" smtClean="0"/>
              <a:t>servlet</a:t>
            </a:r>
            <a:r>
              <a:rPr lang="en-US" altLang="zh-CN" sz="1600" dirty="0" smtClean="0"/>
              <a:t>&gt;</a:t>
            </a:r>
          </a:p>
          <a:p>
            <a:r>
              <a:rPr lang="en-US" altLang="zh-CN" sz="1600" dirty="0" smtClean="0"/>
              <a:t>		&lt;</a:t>
            </a:r>
            <a:r>
              <a:rPr lang="en-US" altLang="zh-CN" sz="1600" dirty="0" err="1" smtClean="0"/>
              <a:t>servlet</a:t>
            </a:r>
            <a:r>
              <a:rPr lang="en-US" altLang="zh-CN" sz="1600" dirty="0" smtClean="0"/>
              <a:t>-name&gt;server&lt;/</a:t>
            </a:r>
            <a:r>
              <a:rPr lang="en-US" altLang="zh-CN" sz="1600" dirty="0" err="1" smtClean="0"/>
              <a:t>servlet</a:t>
            </a:r>
            <a:r>
              <a:rPr lang="en-US" altLang="zh-CN" sz="1600" dirty="0" smtClean="0"/>
              <a:t>-name&gt;</a:t>
            </a:r>
          </a:p>
          <a:p>
            <a:r>
              <a:rPr lang="en-US" altLang="zh-CN" sz="1600" dirty="0" smtClean="0"/>
              <a:t>		&lt;</a:t>
            </a:r>
            <a:r>
              <a:rPr lang="en-US" altLang="zh-CN" sz="1600" dirty="0" err="1" smtClean="0"/>
              <a:t>servlet</a:t>
            </a:r>
            <a:r>
              <a:rPr lang="en-US" altLang="zh-CN" sz="1600" dirty="0" smtClean="0"/>
              <a:t>-class&gt;</a:t>
            </a:r>
          </a:p>
          <a:p>
            <a:r>
              <a:rPr lang="en-US" altLang="zh-CN" sz="1600" dirty="0" smtClean="0"/>
              <a:t>			</a:t>
            </a:r>
            <a:r>
              <a:rPr lang="en-US" altLang="zh-CN" sz="1600" dirty="0" err="1" smtClean="0"/>
              <a:t>servletdemo.ServerRedirectDemo</a:t>
            </a:r>
            <a:endParaRPr lang="en-US" altLang="zh-CN" sz="1600" dirty="0" smtClean="0"/>
          </a:p>
          <a:p>
            <a:r>
              <a:rPr lang="en-US" altLang="zh-CN" sz="1600" dirty="0" smtClean="0"/>
              <a:t>		&lt;/</a:t>
            </a:r>
            <a:r>
              <a:rPr lang="en-US" altLang="zh-CN" sz="1600" dirty="0" err="1" smtClean="0"/>
              <a:t>servlet</a:t>
            </a:r>
            <a:r>
              <a:rPr lang="en-US" altLang="zh-CN" sz="1600" dirty="0" smtClean="0"/>
              <a:t>-class&gt;</a:t>
            </a:r>
          </a:p>
          <a:p>
            <a:r>
              <a:rPr lang="en-US" altLang="zh-CN" sz="1600" dirty="0" smtClean="0"/>
              <a:t>	&lt;/</a:t>
            </a:r>
            <a:r>
              <a:rPr lang="en-US" altLang="zh-CN" sz="1600" dirty="0" err="1" smtClean="0"/>
              <a:t>servlet</a:t>
            </a:r>
            <a:r>
              <a:rPr lang="en-US" altLang="zh-CN" sz="1600" dirty="0" smtClean="0"/>
              <a:t>&gt;</a:t>
            </a:r>
          </a:p>
          <a:p>
            <a:r>
              <a:rPr lang="en-US" altLang="zh-CN" sz="1600" dirty="0" smtClean="0"/>
              <a:t>	&lt;&lt;</a:t>
            </a:r>
            <a:r>
              <a:rPr lang="en-US" altLang="zh-CN" sz="1600" dirty="0" err="1" smtClean="0"/>
              <a:t>servlet</a:t>
            </a:r>
            <a:r>
              <a:rPr lang="en-US" altLang="zh-CN" sz="1600" dirty="0" smtClean="0"/>
              <a:t>-mapping&gt;</a:t>
            </a:r>
          </a:p>
          <a:p>
            <a:r>
              <a:rPr lang="en-US" altLang="zh-CN" sz="1600" dirty="0" smtClean="0"/>
              <a:t>&lt;</a:t>
            </a:r>
            <a:r>
              <a:rPr lang="en-US" altLang="zh-CN" sz="1600" dirty="0" err="1" smtClean="0"/>
              <a:t>servlet</a:t>
            </a:r>
            <a:r>
              <a:rPr lang="en-US" altLang="zh-CN" sz="1600" dirty="0" smtClean="0"/>
              <a:t>-name&gt;server&lt;/</a:t>
            </a:r>
            <a:r>
              <a:rPr lang="en-US" altLang="zh-CN" sz="1600" dirty="0" err="1" smtClean="0"/>
              <a:t>servlet</a:t>
            </a:r>
            <a:r>
              <a:rPr lang="en-US" altLang="zh-CN" sz="1600" dirty="0" smtClean="0"/>
              <a:t>-name&gt;</a:t>
            </a:r>
          </a:p>
          <a:p>
            <a:r>
              <a:rPr lang="en-US" altLang="zh-CN" sz="1600" dirty="0" smtClean="0"/>
              <a:t>&lt;</a:t>
            </a:r>
            <a:r>
              <a:rPr lang="en-US" altLang="zh-CN" sz="1600" dirty="0" err="1" smtClean="0"/>
              <a:t>url</a:t>
            </a:r>
            <a:r>
              <a:rPr lang="en-US" altLang="zh-CN" sz="1600" dirty="0" smtClean="0"/>
              <a:t>-pattern&gt;</a:t>
            </a:r>
            <a:r>
              <a:rPr lang="en-US" altLang="zh-CN" sz="1600" dirty="0" smtClean="0">
                <a:solidFill>
                  <a:srgbClr val="FF0000"/>
                </a:solidFill>
              </a:rPr>
              <a:t>/ch9/ServerRedirectDemo</a:t>
            </a:r>
            <a:r>
              <a:rPr lang="en-US" altLang="zh-CN" sz="1600" u="sng" dirty="0" smtClean="0"/>
              <a:t>&lt;/</a:t>
            </a:r>
            <a:r>
              <a:rPr lang="en-US" altLang="zh-CN" sz="1600" u="sng" dirty="0" err="1" smtClean="0"/>
              <a:t>url</a:t>
            </a:r>
            <a:r>
              <a:rPr lang="en-US" altLang="zh-CN" sz="1600" u="sng" dirty="0" smtClean="0"/>
              <a:t>-pattern&gt;</a:t>
            </a:r>
          </a:p>
          <a:p>
            <a:r>
              <a:rPr lang="en-US" altLang="zh-CN" sz="1600" dirty="0" smtClean="0"/>
              <a:t>&lt;/</a:t>
            </a:r>
            <a:r>
              <a:rPr lang="en-US" altLang="zh-CN" sz="1600" dirty="0" err="1" smtClean="0"/>
              <a:t>servlet</a:t>
            </a:r>
            <a:r>
              <a:rPr lang="en-US" altLang="zh-CN" sz="1600" dirty="0" smtClean="0"/>
              <a:t>-mapping&gt;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smtClean="0"/>
              <a:t>过滤器</a:t>
            </a:r>
            <a:r>
              <a:rPr lang="en-US" altLang="zh-CN" dirty="0" smtClean="0"/>
              <a:t>(Filter)</a:t>
            </a:r>
            <a:r>
              <a:rPr lang="zh-CN" altLang="zh-CN" dirty="0" smtClean="0"/>
              <a:t>是在</a:t>
            </a:r>
            <a:r>
              <a:rPr lang="en-US" altLang="zh-CN" dirty="0" smtClean="0"/>
              <a:t>Servlet2.3</a:t>
            </a:r>
            <a:r>
              <a:rPr lang="zh-CN" altLang="zh-CN" dirty="0" smtClean="0"/>
              <a:t>规范中引入的新功能，并在</a:t>
            </a:r>
            <a:r>
              <a:rPr lang="en-US" altLang="zh-CN" dirty="0" smtClean="0"/>
              <a:t>Servlet2.4</a:t>
            </a:r>
            <a:r>
              <a:rPr lang="zh-CN" altLang="zh-CN" dirty="0" smtClean="0"/>
              <a:t>规范中得到增强。</a:t>
            </a:r>
            <a:endParaRPr lang="en-US" altLang="zh-CN" dirty="0" smtClean="0"/>
          </a:p>
          <a:p>
            <a:r>
              <a:rPr lang="en-US" altLang="zh-CN" dirty="0" err="1" smtClean="0"/>
              <a:t>Servlet</a:t>
            </a:r>
            <a:r>
              <a:rPr lang="zh-CN" altLang="zh-CN" dirty="0" smtClean="0"/>
              <a:t>过滤器是一种</a:t>
            </a:r>
            <a:r>
              <a:rPr lang="en-US" altLang="zh-CN" dirty="0" smtClean="0"/>
              <a:t>Web</a:t>
            </a:r>
            <a:r>
              <a:rPr lang="zh-CN" altLang="zh-CN" dirty="0" smtClean="0"/>
              <a:t>组件，它们拦截请求和响应，以便查看、提取或以某种方式操作客户机和服务器之间交换的数据。</a:t>
            </a:r>
          </a:p>
        </p:txBody>
      </p:sp>
      <p:sp>
        <p:nvSpPr>
          <p:cNvPr id="3" name="标题 2"/>
          <p:cNvSpPr>
            <a:spLocks noGrp="1"/>
          </p:cNvSpPr>
          <p:nvPr>
            <p:ph type="title"/>
          </p:nvPr>
        </p:nvSpPr>
        <p:spPr/>
        <p:txBody>
          <a:bodyPr/>
          <a:lstStyle/>
          <a:p>
            <a:r>
              <a:rPr lang="en-US" altLang="zh-CN" dirty="0" smtClean="0"/>
              <a:t>8.6 </a:t>
            </a:r>
            <a:r>
              <a:rPr lang="zh-CN" altLang="en-US" dirty="0" smtClean="0"/>
              <a:t>过滤</a:t>
            </a:r>
            <a:r>
              <a:rPr lang="en-US" altLang="zh-CN" dirty="0" err="1" smtClean="0"/>
              <a:t>Servlet</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58" y="1214422"/>
            <a:ext cx="8229600" cy="4525963"/>
          </a:xfrm>
        </p:spPr>
        <p:txBody>
          <a:bodyPr>
            <a:noAutofit/>
          </a:bodyPr>
          <a:lstStyle/>
          <a:p>
            <a:r>
              <a:rPr lang="zh-CN" altLang="en-US" sz="2000" dirty="0" smtClean="0"/>
              <a:t>定义：</a:t>
            </a:r>
            <a:r>
              <a:rPr lang="en-US" altLang="zh-CN" sz="2000" dirty="0" err="1" smtClean="0"/>
              <a:t>Servlet</a:t>
            </a:r>
            <a:r>
              <a:rPr lang="en-US" altLang="zh-CN" sz="2000" dirty="0" smtClean="0"/>
              <a:t> </a:t>
            </a:r>
            <a:r>
              <a:rPr lang="zh-CN" altLang="en-US" sz="2000" dirty="0" smtClean="0"/>
              <a:t>过滤器是小型的 </a:t>
            </a:r>
            <a:r>
              <a:rPr lang="en-US" altLang="zh-CN" sz="2000" dirty="0" smtClean="0"/>
              <a:t>Web </a:t>
            </a:r>
            <a:r>
              <a:rPr lang="zh-CN" altLang="en-US" sz="2000" dirty="0" smtClean="0"/>
              <a:t>组件，它们拦截请求和响应，以便查看、提取或以某种方式操作正在客户机和服务器之间交换的数据。过滤器是通常封装了一些功能的 </a:t>
            </a:r>
            <a:r>
              <a:rPr lang="en-US" altLang="zh-CN" sz="2000" dirty="0" smtClean="0"/>
              <a:t>Web </a:t>
            </a:r>
            <a:r>
              <a:rPr lang="zh-CN" altLang="en-US" sz="2000" dirty="0" smtClean="0"/>
              <a:t>组件，这些功能虽然很重要，但是对于处理客户机请求或发送响应来说不是决定性的。</a:t>
            </a:r>
            <a:endParaRPr lang="en-US" altLang="zh-CN" sz="2000" dirty="0" smtClean="0"/>
          </a:p>
          <a:p>
            <a:r>
              <a:rPr lang="zh-CN" altLang="en-US" sz="2000" dirty="0" smtClean="0"/>
              <a:t>典型的例子</a:t>
            </a:r>
            <a:r>
              <a:rPr lang="en-US" altLang="zh-CN" sz="2000" dirty="0" smtClean="0"/>
              <a:t>: </a:t>
            </a:r>
            <a:r>
              <a:rPr lang="zh-CN" altLang="en-US" sz="2000" dirty="0" smtClean="0"/>
              <a:t>记录关于请求和响应的数据、处理安全协议、管理会话属性，等等。</a:t>
            </a:r>
            <a:endParaRPr lang="en-US" altLang="zh-CN" sz="2000" dirty="0" smtClean="0"/>
          </a:p>
          <a:p>
            <a:r>
              <a:rPr lang="zh-CN" altLang="en-US" sz="2000" dirty="0" smtClean="0"/>
              <a:t>过滤器提供一种面向对象的模块化机制，用以将公共任务封装到可插入的组件中，这些组件通过一个配置文件来声明，并动态地处理。 </a:t>
            </a:r>
          </a:p>
          <a:p>
            <a:endParaRPr lang="zh-CN" altLang="en-US" sz="2000" dirty="0"/>
          </a:p>
        </p:txBody>
      </p:sp>
      <p:sp>
        <p:nvSpPr>
          <p:cNvPr id="3" name="标题 2"/>
          <p:cNvSpPr>
            <a:spLocks noGrp="1"/>
          </p:cNvSpPr>
          <p:nvPr>
            <p:ph type="title"/>
          </p:nvPr>
        </p:nvSpPr>
        <p:spPr/>
        <p:txBody>
          <a:bodyPr>
            <a:normAutofit/>
          </a:bodyPr>
          <a:lstStyle/>
          <a:p>
            <a:r>
              <a:rPr lang="zh-CN" altLang="en-US" dirty="0" smtClean="0"/>
              <a:t>过滤</a:t>
            </a:r>
            <a:r>
              <a:rPr lang="en-US" altLang="zh-CN" dirty="0" err="1" smtClean="0"/>
              <a:t>Servlet</a:t>
            </a:r>
            <a:endParaRPr lang="zh-CN" altLang="en-US" dirty="0"/>
          </a:p>
        </p:txBody>
      </p:sp>
      <p:grpSp>
        <p:nvGrpSpPr>
          <p:cNvPr id="4" name="Group 3"/>
          <p:cNvGrpSpPr>
            <a:grpSpLocks noChangeAspect="1"/>
          </p:cNvGrpSpPr>
          <p:nvPr/>
        </p:nvGrpSpPr>
        <p:grpSpPr bwMode="auto">
          <a:xfrm>
            <a:off x="2500298" y="4000504"/>
            <a:ext cx="5143536" cy="2376488"/>
            <a:chOff x="1188" y="8687"/>
            <a:chExt cx="4494" cy="2289"/>
          </a:xfrm>
        </p:grpSpPr>
        <p:sp>
          <p:nvSpPr>
            <p:cNvPr id="5" name="AutoShape 16"/>
            <p:cNvSpPr>
              <a:spLocks noChangeAspect="1" noChangeArrowheads="1" noTextEdit="1"/>
            </p:cNvSpPr>
            <p:nvPr/>
          </p:nvSpPr>
          <p:spPr bwMode="auto">
            <a:xfrm>
              <a:off x="1188" y="8687"/>
              <a:ext cx="4494" cy="2289"/>
            </a:xfrm>
            <a:prstGeom prst="rect">
              <a:avLst/>
            </a:prstGeom>
            <a:noFill/>
            <a:ln w="9525">
              <a:noFill/>
              <a:miter lim="800000"/>
              <a:headEnd/>
              <a:tailEnd/>
            </a:ln>
          </p:spPr>
          <p:txBody>
            <a:bodyPr/>
            <a:lstStyle/>
            <a:p>
              <a:endParaRPr lang="zh-CN" altLang="en-US" sz="3200" b="1"/>
            </a:p>
          </p:txBody>
        </p:sp>
        <p:sp>
          <p:nvSpPr>
            <p:cNvPr id="6" name="Rectangle 15"/>
            <p:cNvSpPr>
              <a:spLocks noChangeArrowheads="1"/>
            </p:cNvSpPr>
            <p:nvPr/>
          </p:nvSpPr>
          <p:spPr bwMode="auto">
            <a:xfrm>
              <a:off x="3328" y="8687"/>
              <a:ext cx="2247" cy="2289"/>
            </a:xfrm>
            <a:prstGeom prst="rect">
              <a:avLst/>
            </a:prstGeom>
            <a:solidFill>
              <a:srgbClr val="EAEAEA"/>
            </a:solidFill>
            <a:ln w="9525">
              <a:solidFill>
                <a:srgbClr val="000000"/>
              </a:solidFill>
              <a:miter lim="800000"/>
              <a:headEnd/>
              <a:tailEnd/>
            </a:ln>
          </p:spPr>
          <p:txBody>
            <a:bodyPr/>
            <a:lstStyle/>
            <a:p>
              <a:endParaRPr lang="zh-CN" altLang="en-US" sz="3200" b="1">
                <a:latin typeface="Gill Sans MT" pitchFamily="34" charset="0"/>
                <a:ea typeface="华文新魏" pitchFamily="2" charset="-122"/>
              </a:endParaRPr>
            </a:p>
          </p:txBody>
        </p:sp>
        <p:sp>
          <p:nvSpPr>
            <p:cNvPr id="7" name="Oval 14"/>
            <p:cNvSpPr>
              <a:spLocks noChangeArrowheads="1"/>
            </p:cNvSpPr>
            <p:nvPr/>
          </p:nvSpPr>
          <p:spPr bwMode="auto">
            <a:xfrm>
              <a:off x="3711" y="9311"/>
              <a:ext cx="642" cy="667"/>
            </a:xfrm>
            <a:prstGeom prst="ellipse">
              <a:avLst/>
            </a:prstGeom>
            <a:solidFill>
              <a:srgbClr val="FFFFFF"/>
            </a:solidFill>
            <a:ln w="9525">
              <a:solidFill>
                <a:srgbClr val="000000"/>
              </a:solidFill>
              <a:prstDash val="sysDot"/>
              <a:round/>
              <a:headEnd/>
              <a:tailEnd/>
            </a:ln>
          </p:spPr>
          <p:txBody>
            <a:bodyPr lIns="0" tIns="0" rIns="0" bIns="0">
              <a:spAutoFit/>
            </a:bodyPr>
            <a:lstStyle/>
            <a:p>
              <a:endParaRPr lang="zh-CN" altLang="en-US" sz="3200" b="1">
                <a:latin typeface="Gill Sans MT" pitchFamily="34" charset="0"/>
                <a:ea typeface="华文新魏" pitchFamily="2" charset="-122"/>
              </a:endParaRPr>
            </a:p>
          </p:txBody>
        </p:sp>
        <p:sp>
          <p:nvSpPr>
            <p:cNvPr id="8" name="Text Box 13"/>
            <p:cNvSpPr txBox="1">
              <a:spLocks noChangeArrowheads="1"/>
            </p:cNvSpPr>
            <p:nvPr/>
          </p:nvSpPr>
          <p:spPr bwMode="auto">
            <a:xfrm>
              <a:off x="3756" y="9668"/>
              <a:ext cx="749" cy="178"/>
            </a:xfrm>
            <a:prstGeom prst="rect">
              <a:avLst/>
            </a:prstGeom>
            <a:noFill/>
            <a:ln w="9525">
              <a:noFill/>
              <a:miter lim="800000"/>
              <a:headEnd/>
              <a:tailEnd/>
            </a:ln>
          </p:spPr>
          <p:txBody>
            <a:bodyPr lIns="0" tIns="0" rIns="0" bIns="0">
              <a:spAutoFit/>
            </a:bodyPr>
            <a:lstStyle/>
            <a:p>
              <a:pPr indent="269875"/>
              <a:r>
                <a:rPr lang="zh-CN" sz="1200" b="1">
                  <a:latin typeface="Times New Roman" pitchFamily="18" charset="0"/>
                  <a:cs typeface="Times New Roman" pitchFamily="18" charset="0"/>
                </a:rPr>
                <a:t>过滤器</a:t>
              </a:r>
              <a:endParaRPr lang="zh-CN" sz="3200" b="1">
                <a:cs typeface="Times New Roman" pitchFamily="18" charset="0"/>
              </a:endParaRPr>
            </a:p>
          </p:txBody>
        </p:sp>
        <p:grpSp>
          <p:nvGrpSpPr>
            <p:cNvPr id="9" name="Group 10"/>
            <p:cNvGrpSpPr>
              <a:grpSpLocks/>
            </p:cNvGrpSpPr>
            <p:nvPr/>
          </p:nvGrpSpPr>
          <p:grpSpPr bwMode="auto">
            <a:xfrm>
              <a:off x="4827" y="9342"/>
              <a:ext cx="534" cy="1307"/>
              <a:chOff x="4612" y="9341"/>
              <a:chExt cx="534" cy="1307"/>
            </a:xfrm>
          </p:grpSpPr>
          <p:sp>
            <p:nvSpPr>
              <p:cNvPr id="16" name="Rectangle 12"/>
              <p:cNvSpPr>
                <a:spLocks noChangeArrowheads="1"/>
              </p:cNvSpPr>
              <p:nvPr/>
            </p:nvSpPr>
            <p:spPr bwMode="auto">
              <a:xfrm>
                <a:off x="4612" y="9341"/>
                <a:ext cx="534" cy="1307"/>
              </a:xfrm>
              <a:prstGeom prst="rect">
                <a:avLst/>
              </a:prstGeom>
              <a:solidFill>
                <a:srgbClr val="EAEAEA"/>
              </a:solidFill>
              <a:ln w="12700">
                <a:solidFill>
                  <a:srgbClr val="000000"/>
                </a:solidFill>
                <a:miter lim="800000"/>
                <a:headEnd/>
                <a:tailEnd/>
              </a:ln>
            </p:spPr>
            <p:txBody>
              <a:bodyPr/>
              <a:lstStyle/>
              <a:p>
                <a:endParaRPr lang="zh-CN" altLang="en-US" sz="3200" b="1">
                  <a:latin typeface="Gill Sans MT" pitchFamily="34" charset="0"/>
                  <a:ea typeface="华文新魏" pitchFamily="2" charset="-122"/>
                </a:endParaRPr>
              </a:p>
            </p:txBody>
          </p:sp>
          <p:sp>
            <p:nvSpPr>
              <p:cNvPr id="17" name="Text Box 11" descr="文本框: 目标资源"/>
              <p:cNvSpPr txBox="1">
                <a:spLocks noChangeArrowheads="1"/>
              </p:cNvSpPr>
              <p:nvPr/>
            </p:nvSpPr>
            <p:spPr bwMode="auto">
              <a:xfrm>
                <a:off x="4831" y="9548"/>
                <a:ext cx="188" cy="981"/>
              </a:xfrm>
              <a:prstGeom prst="rect">
                <a:avLst/>
              </a:prstGeom>
              <a:noFill/>
              <a:ln w="9525">
                <a:noFill/>
                <a:miter lim="800000"/>
                <a:headEnd/>
                <a:tailEnd/>
              </a:ln>
            </p:spPr>
            <p:txBody>
              <a:bodyPr vert="eaVert" lIns="0" tIns="0" rIns="0" bIns="0">
                <a:spAutoFit/>
              </a:bodyPr>
              <a:lstStyle/>
              <a:p>
                <a:pPr indent="269875"/>
                <a:r>
                  <a:rPr lang="zh-CN" sz="1400" b="1">
                    <a:latin typeface="Times New Roman" pitchFamily="18" charset="0"/>
                    <a:cs typeface="Times New Roman" pitchFamily="18" charset="0"/>
                  </a:rPr>
                  <a:t>目标资源</a:t>
                </a:r>
                <a:endParaRPr lang="zh-CN" sz="3200" b="1">
                  <a:cs typeface="Times New Roman" pitchFamily="18" charset="0"/>
                </a:endParaRPr>
              </a:p>
            </p:txBody>
          </p:sp>
        </p:grpSp>
        <p:sp>
          <p:nvSpPr>
            <p:cNvPr id="10" name="Rectangle 9"/>
            <p:cNvSpPr>
              <a:spLocks noChangeArrowheads="1"/>
            </p:cNvSpPr>
            <p:nvPr/>
          </p:nvSpPr>
          <p:spPr bwMode="auto">
            <a:xfrm>
              <a:off x="1298" y="9308"/>
              <a:ext cx="963" cy="1308"/>
            </a:xfrm>
            <a:prstGeom prst="rect">
              <a:avLst/>
            </a:prstGeom>
            <a:solidFill>
              <a:srgbClr val="EAEAEA"/>
            </a:solidFill>
            <a:ln w="9525">
              <a:solidFill>
                <a:srgbClr val="000000"/>
              </a:solidFill>
              <a:miter lim="800000"/>
              <a:headEnd/>
              <a:tailEnd/>
            </a:ln>
          </p:spPr>
          <p:txBody>
            <a:bodyPr/>
            <a:lstStyle/>
            <a:p>
              <a:pPr indent="269875" algn="ctr"/>
              <a:r>
                <a:rPr lang="zh-CN" sz="1400" b="1">
                  <a:latin typeface="Times New Roman" pitchFamily="18" charset="0"/>
                  <a:cs typeface="Times New Roman" pitchFamily="18" charset="0"/>
                </a:rPr>
                <a:t>浏览器</a:t>
              </a:r>
              <a:endParaRPr lang="zh-CN" sz="3200" b="1">
                <a:cs typeface="Times New Roman" pitchFamily="18" charset="0"/>
              </a:endParaRPr>
            </a:p>
          </p:txBody>
        </p:sp>
        <p:sp>
          <p:nvSpPr>
            <p:cNvPr id="11" name="Line 8"/>
            <p:cNvSpPr>
              <a:spLocks noChangeShapeType="1"/>
            </p:cNvSpPr>
            <p:nvPr/>
          </p:nvSpPr>
          <p:spPr bwMode="auto">
            <a:xfrm>
              <a:off x="2261" y="9591"/>
              <a:ext cx="2568" cy="1"/>
            </a:xfrm>
            <a:prstGeom prst="line">
              <a:avLst/>
            </a:prstGeom>
            <a:noFill/>
            <a:ln w="9525">
              <a:solidFill>
                <a:srgbClr val="000000"/>
              </a:solidFill>
              <a:round/>
              <a:headEnd/>
              <a:tailEnd type="triangle" w="med" len="med"/>
            </a:ln>
          </p:spPr>
          <p:txBody>
            <a:bodyPr/>
            <a:lstStyle/>
            <a:p>
              <a:endParaRPr lang="zh-CN" altLang="en-US" sz="3200" b="1"/>
            </a:p>
          </p:txBody>
        </p:sp>
        <p:sp>
          <p:nvSpPr>
            <p:cNvPr id="12" name="Line 7"/>
            <p:cNvSpPr>
              <a:spLocks noChangeShapeType="1"/>
            </p:cNvSpPr>
            <p:nvPr/>
          </p:nvSpPr>
          <p:spPr bwMode="auto">
            <a:xfrm flipH="1">
              <a:off x="2258" y="10175"/>
              <a:ext cx="2568" cy="1"/>
            </a:xfrm>
            <a:prstGeom prst="line">
              <a:avLst/>
            </a:prstGeom>
            <a:noFill/>
            <a:ln w="9525">
              <a:solidFill>
                <a:srgbClr val="000000"/>
              </a:solidFill>
              <a:round/>
              <a:headEnd/>
              <a:tailEnd type="triangle" w="med" len="med"/>
            </a:ln>
          </p:spPr>
          <p:txBody>
            <a:bodyPr/>
            <a:lstStyle/>
            <a:p>
              <a:endParaRPr lang="zh-CN" altLang="en-US" sz="3200" b="1"/>
            </a:p>
          </p:txBody>
        </p:sp>
        <p:sp>
          <p:nvSpPr>
            <p:cNvPr id="13" name="Text Box 6"/>
            <p:cNvSpPr txBox="1">
              <a:spLocks noChangeArrowheads="1"/>
            </p:cNvSpPr>
            <p:nvPr/>
          </p:nvSpPr>
          <p:spPr bwMode="auto">
            <a:xfrm>
              <a:off x="2519" y="9281"/>
              <a:ext cx="749" cy="208"/>
            </a:xfrm>
            <a:prstGeom prst="rect">
              <a:avLst/>
            </a:prstGeom>
            <a:noFill/>
            <a:ln w="9525">
              <a:noFill/>
              <a:miter lim="800000"/>
              <a:headEnd/>
              <a:tailEnd/>
            </a:ln>
          </p:spPr>
          <p:txBody>
            <a:bodyPr lIns="0" tIns="0" rIns="0" bIns="0">
              <a:spAutoFit/>
            </a:bodyPr>
            <a:lstStyle/>
            <a:p>
              <a:pPr indent="269875"/>
              <a:r>
                <a:rPr lang="zh-CN" sz="1400" b="1">
                  <a:latin typeface="Times New Roman" pitchFamily="18" charset="0"/>
                  <a:cs typeface="Times New Roman" pitchFamily="18" charset="0"/>
                </a:rPr>
                <a:t>请求</a:t>
              </a:r>
              <a:endParaRPr lang="zh-CN" sz="3200" b="1">
                <a:cs typeface="Times New Roman" pitchFamily="18" charset="0"/>
              </a:endParaRPr>
            </a:p>
          </p:txBody>
        </p:sp>
        <p:sp>
          <p:nvSpPr>
            <p:cNvPr id="14" name="Text Box 5"/>
            <p:cNvSpPr txBox="1">
              <a:spLocks noChangeArrowheads="1"/>
            </p:cNvSpPr>
            <p:nvPr/>
          </p:nvSpPr>
          <p:spPr bwMode="auto">
            <a:xfrm>
              <a:off x="2757" y="9863"/>
              <a:ext cx="749" cy="208"/>
            </a:xfrm>
            <a:prstGeom prst="rect">
              <a:avLst/>
            </a:prstGeom>
            <a:noFill/>
            <a:ln w="9525">
              <a:noFill/>
              <a:miter lim="800000"/>
              <a:headEnd/>
              <a:tailEnd/>
            </a:ln>
          </p:spPr>
          <p:txBody>
            <a:bodyPr lIns="0" tIns="0" rIns="0" bIns="0">
              <a:spAutoFit/>
            </a:bodyPr>
            <a:lstStyle/>
            <a:p>
              <a:pPr indent="269875"/>
              <a:r>
                <a:rPr lang="zh-CN" sz="1400" b="1">
                  <a:latin typeface="Times New Roman" pitchFamily="18" charset="0"/>
                  <a:cs typeface="Times New Roman" pitchFamily="18" charset="0"/>
                </a:rPr>
                <a:t>响应</a:t>
              </a:r>
              <a:endParaRPr lang="zh-CN" sz="3200" b="1">
                <a:cs typeface="Times New Roman" pitchFamily="18" charset="0"/>
              </a:endParaRPr>
            </a:p>
          </p:txBody>
        </p:sp>
        <p:sp>
          <p:nvSpPr>
            <p:cNvPr id="15" name="Text Box 4"/>
            <p:cNvSpPr txBox="1">
              <a:spLocks noChangeArrowheads="1"/>
            </p:cNvSpPr>
            <p:nvPr/>
          </p:nvSpPr>
          <p:spPr bwMode="auto">
            <a:xfrm>
              <a:off x="3435" y="8687"/>
              <a:ext cx="1070" cy="327"/>
            </a:xfrm>
            <a:prstGeom prst="rect">
              <a:avLst/>
            </a:prstGeom>
            <a:noFill/>
            <a:ln w="9525">
              <a:noFill/>
              <a:miter lim="800000"/>
              <a:headEnd/>
              <a:tailEnd/>
            </a:ln>
          </p:spPr>
          <p:txBody>
            <a:bodyPr lIns="0" tIns="0" rIns="0" bIns="0"/>
            <a:lstStyle/>
            <a:p>
              <a:pPr indent="269875"/>
              <a:r>
                <a:rPr lang="en-US" altLang="zh-CN" sz="1400" b="1">
                  <a:latin typeface="Times New Roman" pitchFamily="18" charset="0"/>
                  <a:cs typeface="Times New Roman" pitchFamily="18" charset="0"/>
                </a:rPr>
                <a:t>Web</a:t>
              </a:r>
              <a:r>
                <a:rPr lang="zh-CN" altLang="en-US" sz="1400" b="1">
                  <a:latin typeface="Times New Roman" pitchFamily="18" charset="0"/>
                  <a:cs typeface="Times New Roman" pitchFamily="18" charset="0"/>
                </a:rPr>
                <a:t>容器</a:t>
              </a:r>
              <a:endParaRPr lang="zh-CN" altLang="en-US" sz="3200" b="1">
                <a:cs typeface="Times New Roman" pitchFamily="18"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zh-CN" sz="4400" dirty="0" smtClean="0"/>
              <a:t>过滤器</a:t>
            </a:r>
            <a:r>
              <a:rPr lang="zh-CN" altLang="zh-CN" sz="4000" dirty="0" smtClean="0"/>
              <a:t>部署</a:t>
            </a:r>
            <a:endParaRPr lang="zh-CN" altLang="en-US" dirty="0" smtClean="0"/>
          </a:p>
        </p:txBody>
      </p:sp>
      <p:sp>
        <p:nvSpPr>
          <p:cNvPr id="13315" name="内容占位符 2"/>
          <p:cNvSpPr>
            <a:spLocks noGrp="1"/>
          </p:cNvSpPr>
          <p:nvPr>
            <p:ph sz="quarter" idx="1"/>
          </p:nvPr>
        </p:nvSpPr>
        <p:spPr>
          <a:xfrm>
            <a:off x="457200" y="1219200"/>
            <a:ext cx="8229600" cy="4937125"/>
          </a:xfrm>
        </p:spPr>
        <p:txBody>
          <a:bodyPr/>
          <a:lstStyle/>
          <a:p>
            <a:pPr eaLnBrk="1" hangingPunct="1"/>
            <a:r>
              <a:rPr lang="zh-CN" altLang="zh-CN" sz="2400" dirty="0" smtClean="0"/>
              <a:t>在一个</a:t>
            </a:r>
            <a:r>
              <a:rPr lang="en-US" altLang="zh-CN" sz="2400" dirty="0" smtClean="0"/>
              <a:t>Web</a:t>
            </a:r>
            <a:r>
              <a:rPr lang="zh-CN" altLang="zh-CN" sz="2400" dirty="0" smtClean="0"/>
              <a:t>应用程序中，可以部署多个过滤器，这些过滤器组成一个过滤器链。过滤器链中的每个过滤器都有特定的操作，请求和响应在浏览器和目标资源之间按照部署描述符中声明的过滤器的顺序，在过滤器之间进行传递。</a:t>
            </a:r>
          </a:p>
          <a:p>
            <a:pPr eaLnBrk="1" hangingPunct="1"/>
            <a:endParaRPr lang="zh-CN" altLang="en-US" dirty="0" smtClean="0"/>
          </a:p>
        </p:txBody>
      </p:sp>
      <p:sp>
        <p:nvSpPr>
          <p:cNvPr id="13316"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Gill Sans MT" pitchFamily="34" charset="0"/>
              <a:ea typeface="华文新魏" pitchFamily="2" charset="-122"/>
            </a:endParaRPr>
          </a:p>
        </p:txBody>
      </p:sp>
      <p:grpSp>
        <p:nvGrpSpPr>
          <p:cNvPr id="2" name="Group 1"/>
          <p:cNvGrpSpPr>
            <a:grpSpLocks noChangeAspect="1"/>
          </p:cNvGrpSpPr>
          <p:nvPr/>
        </p:nvGrpSpPr>
        <p:grpSpPr bwMode="auto">
          <a:xfrm>
            <a:off x="539750" y="3214686"/>
            <a:ext cx="7891463" cy="2520950"/>
            <a:chOff x="1188" y="8687"/>
            <a:chExt cx="7169" cy="2289"/>
          </a:xfrm>
        </p:grpSpPr>
        <p:sp>
          <p:nvSpPr>
            <p:cNvPr id="13318" name="AutoShape 21"/>
            <p:cNvSpPr>
              <a:spLocks noChangeAspect="1" noChangeArrowheads="1" noTextEdit="1"/>
            </p:cNvSpPr>
            <p:nvPr/>
          </p:nvSpPr>
          <p:spPr bwMode="auto">
            <a:xfrm>
              <a:off x="1188" y="8687"/>
              <a:ext cx="7169" cy="2289"/>
            </a:xfrm>
            <a:prstGeom prst="rect">
              <a:avLst/>
            </a:prstGeom>
            <a:noFill/>
            <a:ln w="9525">
              <a:noFill/>
              <a:miter lim="800000"/>
              <a:headEnd/>
              <a:tailEnd/>
            </a:ln>
          </p:spPr>
          <p:txBody>
            <a:bodyPr/>
            <a:lstStyle/>
            <a:p>
              <a:endParaRPr lang="zh-CN" altLang="en-US" sz="3600" b="1"/>
            </a:p>
          </p:txBody>
        </p:sp>
        <p:sp>
          <p:nvSpPr>
            <p:cNvPr id="13319" name="Rectangle 20"/>
            <p:cNvSpPr>
              <a:spLocks noChangeArrowheads="1"/>
            </p:cNvSpPr>
            <p:nvPr/>
          </p:nvSpPr>
          <p:spPr bwMode="auto">
            <a:xfrm>
              <a:off x="3328" y="8687"/>
              <a:ext cx="4922" cy="2289"/>
            </a:xfrm>
            <a:prstGeom prst="rect">
              <a:avLst/>
            </a:prstGeom>
            <a:solidFill>
              <a:srgbClr val="EAEAEA"/>
            </a:solidFill>
            <a:ln w="9525">
              <a:solidFill>
                <a:srgbClr val="000000"/>
              </a:solidFill>
              <a:miter lim="800000"/>
              <a:headEnd/>
              <a:tailEnd/>
            </a:ln>
          </p:spPr>
          <p:txBody>
            <a:bodyPr/>
            <a:lstStyle/>
            <a:p>
              <a:endParaRPr lang="zh-CN" altLang="en-US" sz="3600" b="1">
                <a:latin typeface="Gill Sans MT" pitchFamily="34" charset="0"/>
                <a:ea typeface="华文新魏" pitchFamily="2" charset="-122"/>
              </a:endParaRPr>
            </a:p>
          </p:txBody>
        </p:sp>
        <p:sp>
          <p:nvSpPr>
            <p:cNvPr id="13320" name="Oval 19"/>
            <p:cNvSpPr>
              <a:spLocks noChangeArrowheads="1"/>
            </p:cNvSpPr>
            <p:nvPr/>
          </p:nvSpPr>
          <p:spPr bwMode="auto">
            <a:xfrm>
              <a:off x="3711" y="9311"/>
              <a:ext cx="642" cy="707"/>
            </a:xfrm>
            <a:prstGeom prst="ellipse">
              <a:avLst/>
            </a:prstGeom>
            <a:solidFill>
              <a:srgbClr val="FFFFFF"/>
            </a:solidFill>
            <a:ln w="9525">
              <a:solidFill>
                <a:srgbClr val="000000"/>
              </a:solidFill>
              <a:prstDash val="sysDot"/>
              <a:round/>
              <a:headEnd/>
              <a:tailEnd/>
            </a:ln>
          </p:spPr>
          <p:txBody>
            <a:bodyPr lIns="0" tIns="0" rIns="0" bIns="0">
              <a:spAutoFit/>
            </a:bodyPr>
            <a:lstStyle/>
            <a:p>
              <a:endParaRPr lang="zh-CN" altLang="en-US" sz="3600" b="1">
                <a:latin typeface="Gill Sans MT" pitchFamily="34" charset="0"/>
                <a:ea typeface="华文新魏" pitchFamily="2" charset="-122"/>
              </a:endParaRPr>
            </a:p>
          </p:txBody>
        </p:sp>
        <p:sp>
          <p:nvSpPr>
            <p:cNvPr id="13321" name="Text Box 18"/>
            <p:cNvSpPr txBox="1">
              <a:spLocks noChangeArrowheads="1"/>
            </p:cNvSpPr>
            <p:nvPr/>
          </p:nvSpPr>
          <p:spPr bwMode="auto">
            <a:xfrm>
              <a:off x="3681" y="9698"/>
              <a:ext cx="749" cy="391"/>
            </a:xfrm>
            <a:prstGeom prst="rect">
              <a:avLst/>
            </a:prstGeom>
            <a:noFill/>
            <a:ln w="9525">
              <a:noFill/>
              <a:miter lim="800000"/>
              <a:headEnd/>
              <a:tailEnd/>
            </a:ln>
          </p:spPr>
          <p:txBody>
            <a:bodyPr lIns="0" tIns="0" rIns="0" bIns="0">
              <a:spAutoFit/>
            </a:bodyPr>
            <a:lstStyle/>
            <a:p>
              <a:pPr indent="269875" algn="ctr"/>
              <a:r>
                <a:rPr lang="zh-CN" sz="1400" b="1" dirty="0">
                  <a:latin typeface="Times New Roman" pitchFamily="18" charset="0"/>
                  <a:cs typeface="Times New Roman" pitchFamily="18" charset="0"/>
                </a:rPr>
                <a:t>过滤器</a:t>
              </a:r>
              <a:endParaRPr lang="zh-CN" sz="1200" b="1" dirty="0">
                <a:cs typeface="Times New Roman" pitchFamily="18" charset="0"/>
              </a:endParaRPr>
            </a:p>
            <a:p>
              <a:pPr indent="269875" algn="ctr" eaLnBrk="0" hangingPunct="0"/>
              <a:r>
                <a:rPr lang="en-US" altLang="zh-CN" sz="1400" b="1" dirty="0">
                  <a:latin typeface="Times New Roman" pitchFamily="18" charset="0"/>
                  <a:cs typeface="Times New Roman" pitchFamily="18" charset="0"/>
                </a:rPr>
                <a:t>1</a:t>
              </a:r>
              <a:endParaRPr lang="en-US" altLang="zh-CN" sz="3600" b="1" dirty="0"/>
            </a:p>
          </p:txBody>
        </p:sp>
        <p:grpSp>
          <p:nvGrpSpPr>
            <p:cNvPr id="3" name="Group 15"/>
            <p:cNvGrpSpPr>
              <a:grpSpLocks/>
            </p:cNvGrpSpPr>
            <p:nvPr/>
          </p:nvGrpSpPr>
          <p:grpSpPr bwMode="auto">
            <a:xfrm>
              <a:off x="7501" y="9341"/>
              <a:ext cx="534" cy="1307"/>
              <a:chOff x="4612" y="9341"/>
              <a:chExt cx="534" cy="1307"/>
            </a:xfrm>
          </p:grpSpPr>
          <p:sp>
            <p:nvSpPr>
              <p:cNvPr id="13336" name="Rectangle 17"/>
              <p:cNvSpPr>
                <a:spLocks noChangeArrowheads="1"/>
              </p:cNvSpPr>
              <p:nvPr/>
            </p:nvSpPr>
            <p:spPr bwMode="auto">
              <a:xfrm>
                <a:off x="4612" y="9341"/>
                <a:ext cx="534" cy="1307"/>
              </a:xfrm>
              <a:prstGeom prst="rect">
                <a:avLst/>
              </a:prstGeom>
              <a:solidFill>
                <a:srgbClr val="EAEAEA"/>
              </a:solidFill>
              <a:ln w="12700">
                <a:solidFill>
                  <a:srgbClr val="000000"/>
                </a:solidFill>
                <a:miter lim="800000"/>
                <a:headEnd/>
                <a:tailEnd/>
              </a:ln>
            </p:spPr>
            <p:txBody>
              <a:bodyPr/>
              <a:lstStyle/>
              <a:p>
                <a:endParaRPr lang="zh-CN" altLang="en-US" sz="3600" b="1">
                  <a:latin typeface="Gill Sans MT" pitchFamily="34" charset="0"/>
                  <a:ea typeface="华文新魏" pitchFamily="2" charset="-122"/>
                </a:endParaRPr>
              </a:p>
            </p:txBody>
          </p:sp>
          <p:sp>
            <p:nvSpPr>
              <p:cNvPr id="13337" name="Text Box 16" descr="文本框: 目标资源"/>
              <p:cNvSpPr txBox="1">
                <a:spLocks noChangeArrowheads="1"/>
              </p:cNvSpPr>
              <p:nvPr/>
            </p:nvSpPr>
            <p:spPr bwMode="auto">
              <a:xfrm>
                <a:off x="4795" y="9548"/>
                <a:ext cx="224" cy="981"/>
              </a:xfrm>
              <a:prstGeom prst="rect">
                <a:avLst/>
              </a:prstGeom>
              <a:noFill/>
              <a:ln w="9525">
                <a:noFill/>
                <a:miter lim="800000"/>
                <a:headEnd/>
                <a:tailEnd/>
              </a:ln>
            </p:spPr>
            <p:txBody>
              <a:bodyPr vert="eaVert" lIns="0" tIns="0" rIns="0" bIns="0">
                <a:spAutoFit/>
              </a:bodyPr>
              <a:lstStyle/>
              <a:p>
                <a:pPr indent="269875"/>
                <a:r>
                  <a:rPr lang="zh-CN" sz="1600" b="1">
                    <a:latin typeface="Times New Roman" pitchFamily="18" charset="0"/>
                    <a:cs typeface="Times New Roman" pitchFamily="18" charset="0"/>
                  </a:rPr>
                  <a:t>目标资源</a:t>
                </a:r>
                <a:endParaRPr lang="zh-CN" sz="3600" b="1">
                  <a:cs typeface="Times New Roman" pitchFamily="18" charset="0"/>
                </a:endParaRPr>
              </a:p>
            </p:txBody>
          </p:sp>
        </p:grpSp>
        <p:sp>
          <p:nvSpPr>
            <p:cNvPr id="13323" name="Rectangle 14"/>
            <p:cNvSpPr>
              <a:spLocks noChangeArrowheads="1"/>
            </p:cNvSpPr>
            <p:nvPr/>
          </p:nvSpPr>
          <p:spPr bwMode="auto">
            <a:xfrm>
              <a:off x="1298" y="9308"/>
              <a:ext cx="963" cy="1308"/>
            </a:xfrm>
            <a:prstGeom prst="rect">
              <a:avLst/>
            </a:prstGeom>
            <a:solidFill>
              <a:srgbClr val="EAEAEA"/>
            </a:solidFill>
            <a:ln w="9525">
              <a:solidFill>
                <a:srgbClr val="000000"/>
              </a:solidFill>
              <a:miter lim="800000"/>
              <a:headEnd/>
              <a:tailEnd/>
            </a:ln>
          </p:spPr>
          <p:txBody>
            <a:bodyPr/>
            <a:lstStyle/>
            <a:p>
              <a:pPr indent="269875" algn="ctr"/>
              <a:r>
                <a:rPr lang="zh-CN" sz="1600" b="1" dirty="0" smtClean="0">
                  <a:latin typeface="Times New Roman" pitchFamily="18" charset="0"/>
                  <a:cs typeface="Times New Roman" pitchFamily="18" charset="0"/>
                </a:rPr>
                <a:t>浏</a:t>
              </a:r>
              <a:endParaRPr lang="en-US" altLang="zh-CN" sz="1600" b="1" dirty="0" smtClean="0">
                <a:latin typeface="Times New Roman" pitchFamily="18" charset="0"/>
                <a:cs typeface="Times New Roman" pitchFamily="18" charset="0"/>
              </a:endParaRPr>
            </a:p>
            <a:p>
              <a:pPr indent="269875" algn="ctr"/>
              <a:r>
                <a:rPr lang="zh-CN" sz="1600" b="1" dirty="0" smtClean="0">
                  <a:latin typeface="Times New Roman" pitchFamily="18" charset="0"/>
                  <a:cs typeface="Times New Roman" pitchFamily="18" charset="0"/>
                </a:rPr>
                <a:t>览</a:t>
              </a:r>
              <a:endParaRPr lang="en-US" altLang="zh-CN" sz="1600" b="1" dirty="0" smtClean="0">
                <a:latin typeface="Times New Roman" pitchFamily="18" charset="0"/>
                <a:cs typeface="Times New Roman" pitchFamily="18" charset="0"/>
              </a:endParaRPr>
            </a:p>
            <a:p>
              <a:pPr indent="269875" algn="ctr"/>
              <a:r>
                <a:rPr lang="zh-CN" sz="1600" b="1" dirty="0" smtClean="0">
                  <a:latin typeface="Times New Roman" pitchFamily="18" charset="0"/>
                  <a:cs typeface="Times New Roman" pitchFamily="18" charset="0"/>
                </a:rPr>
                <a:t>器</a:t>
              </a:r>
              <a:endParaRPr lang="zh-CN" sz="1200" b="1" dirty="0">
                <a:cs typeface="Times New Roman" pitchFamily="18" charset="0"/>
              </a:endParaRPr>
            </a:p>
            <a:p>
              <a:pPr indent="269875" eaLnBrk="0" hangingPunct="0"/>
              <a:endParaRPr lang="zh-CN" altLang="zh-CN" sz="3600" b="1" dirty="0">
                <a:cs typeface="Times New Roman" pitchFamily="18" charset="0"/>
              </a:endParaRPr>
            </a:p>
          </p:txBody>
        </p:sp>
        <p:sp>
          <p:nvSpPr>
            <p:cNvPr id="13324" name="Text Box 13"/>
            <p:cNvSpPr txBox="1">
              <a:spLocks noChangeArrowheads="1"/>
            </p:cNvSpPr>
            <p:nvPr/>
          </p:nvSpPr>
          <p:spPr bwMode="auto">
            <a:xfrm>
              <a:off x="2519" y="9281"/>
              <a:ext cx="749" cy="727"/>
            </a:xfrm>
            <a:prstGeom prst="rect">
              <a:avLst/>
            </a:prstGeom>
            <a:noFill/>
            <a:ln w="9525">
              <a:noFill/>
              <a:miter lim="800000"/>
              <a:headEnd/>
              <a:tailEnd/>
            </a:ln>
          </p:spPr>
          <p:txBody>
            <a:bodyPr lIns="0" tIns="0" rIns="0" bIns="0">
              <a:spAutoFit/>
            </a:bodyPr>
            <a:lstStyle/>
            <a:p>
              <a:pPr indent="269875"/>
              <a:r>
                <a:rPr lang="zh-CN" sz="1600" b="1">
                  <a:latin typeface="Times New Roman" pitchFamily="18" charset="0"/>
                  <a:cs typeface="Times New Roman" pitchFamily="18" charset="0"/>
                </a:rPr>
                <a:t>请求</a:t>
              </a:r>
              <a:endParaRPr lang="zh-CN" sz="1200" b="1">
                <a:cs typeface="Times New Roman" pitchFamily="18" charset="0"/>
              </a:endParaRPr>
            </a:p>
            <a:p>
              <a:pPr indent="269875" eaLnBrk="0" hangingPunct="0"/>
              <a:endParaRPr lang="zh-CN" altLang="zh-CN" sz="3600" b="1">
                <a:cs typeface="Times New Roman" pitchFamily="18" charset="0"/>
              </a:endParaRPr>
            </a:p>
          </p:txBody>
        </p:sp>
        <p:sp>
          <p:nvSpPr>
            <p:cNvPr id="13325" name="Text Box 12"/>
            <p:cNvSpPr txBox="1">
              <a:spLocks noChangeArrowheads="1"/>
            </p:cNvSpPr>
            <p:nvPr/>
          </p:nvSpPr>
          <p:spPr bwMode="auto">
            <a:xfrm>
              <a:off x="2757" y="9863"/>
              <a:ext cx="749" cy="727"/>
            </a:xfrm>
            <a:prstGeom prst="rect">
              <a:avLst/>
            </a:prstGeom>
            <a:noFill/>
            <a:ln w="9525">
              <a:noFill/>
              <a:miter lim="800000"/>
              <a:headEnd/>
              <a:tailEnd/>
            </a:ln>
          </p:spPr>
          <p:txBody>
            <a:bodyPr lIns="0" tIns="0" rIns="0" bIns="0">
              <a:spAutoFit/>
            </a:bodyPr>
            <a:lstStyle/>
            <a:p>
              <a:pPr indent="269875"/>
              <a:r>
                <a:rPr lang="zh-CN" sz="1600" b="1">
                  <a:latin typeface="Times New Roman" pitchFamily="18" charset="0"/>
                  <a:cs typeface="Times New Roman" pitchFamily="18" charset="0"/>
                </a:rPr>
                <a:t>响应</a:t>
              </a:r>
              <a:endParaRPr lang="zh-CN" sz="1200" b="1">
                <a:cs typeface="Times New Roman" pitchFamily="18" charset="0"/>
              </a:endParaRPr>
            </a:p>
            <a:p>
              <a:pPr indent="269875" eaLnBrk="0" hangingPunct="0"/>
              <a:endParaRPr lang="zh-CN" altLang="zh-CN" sz="3600" b="1">
                <a:cs typeface="Times New Roman" pitchFamily="18" charset="0"/>
              </a:endParaRPr>
            </a:p>
          </p:txBody>
        </p:sp>
        <p:sp>
          <p:nvSpPr>
            <p:cNvPr id="13326" name="Text Box 11"/>
            <p:cNvSpPr txBox="1">
              <a:spLocks noChangeArrowheads="1"/>
            </p:cNvSpPr>
            <p:nvPr/>
          </p:nvSpPr>
          <p:spPr bwMode="auto">
            <a:xfrm>
              <a:off x="3435" y="8687"/>
              <a:ext cx="1070" cy="327"/>
            </a:xfrm>
            <a:prstGeom prst="rect">
              <a:avLst/>
            </a:prstGeom>
            <a:noFill/>
            <a:ln w="9525">
              <a:noFill/>
              <a:miter lim="800000"/>
              <a:headEnd/>
              <a:tailEnd/>
            </a:ln>
          </p:spPr>
          <p:txBody>
            <a:bodyPr lIns="0" tIns="0" rIns="0" bIns="0"/>
            <a:lstStyle/>
            <a:p>
              <a:pPr indent="269875"/>
              <a:r>
                <a:rPr lang="en-US" altLang="zh-CN" sz="1600" b="1" dirty="0">
                  <a:latin typeface="Times New Roman" pitchFamily="18" charset="0"/>
                  <a:cs typeface="Times New Roman" pitchFamily="18" charset="0"/>
                </a:rPr>
                <a:t>Web</a:t>
              </a:r>
              <a:r>
                <a:rPr lang="zh-CN" altLang="en-US" sz="1600" b="1" dirty="0">
                  <a:latin typeface="Times New Roman" pitchFamily="18" charset="0"/>
                  <a:cs typeface="Times New Roman" pitchFamily="18" charset="0"/>
                </a:rPr>
                <a:t>容器</a:t>
              </a:r>
              <a:endParaRPr lang="zh-CN" altLang="en-US" sz="1200" b="1" dirty="0">
                <a:cs typeface="Times New Roman" pitchFamily="18" charset="0"/>
              </a:endParaRPr>
            </a:p>
            <a:p>
              <a:pPr indent="269875" eaLnBrk="0" hangingPunct="0"/>
              <a:endParaRPr lang="zh-CN" altLang="en-US" sz="3600" b="1" dirty="0">
                <a:cs typeface="Times New Roman" pitchFamily="18" charset="0"/>
              </a:endParaRPr>
            </a:p>
          </p:txBody>
        </p:sp>
        <p:grpSp>
          <p:nvGrpSpPr>
            <p:cNvPr id="4" name="Group 8"/>
            <p:cNvGrpSpPr>
              <a:grpSpLocks/>
            </p:cNvGrpSpPr>
            <p:nvPr/>
          </p:nvGrpSpPr>
          <p:grpSpPr bwMode="auto">
            <a:xfrm>
              <a:off x="5530" y="9341"/>
              <a:ext cx="749" cy="778"/>
              <a:chOff x="5530" y="9341"/>
              <a:chExt cx="749" cy="778"/>
            </a:xfrm>
          </p:grpSpPr>
          <p:sp>
            <p:nvSpPr>
              <p:cNvPr id="13334" name="Oval 10"/>
              <p:cNvSpPr>
                <a:spLocks noChangeArrowheads="1"/>
              </p:cNvSpPr>
              <p:nvPr/>
            </p:nvSpPr>
            <p:spPr bwMode="auto">
              <a:xfrm>
                <a:off x="5575" y="9341"/>
                <a:ext cx="642" cy="707"/>
              </a:xfrm>
              <a:prstGeom prst="ellipse">
                <a:avLst/>
              </a:prstGeom>
              <a:solidFill>
                <a:srgbClr val="FFFFFF"/>
              </a:solidFill>
              <a:ln w="9525">
                <a:solidFill>
                  <a:srgbClr val="000000"/>
                </a:solidFill>
                <a:prstDash val="sysDot"/>
                <a:round/>
                <a:headEnd/>
                <a:tailEnd/>
              </a:ln>
            </p:spPr>
            <p:txBody>
              <a:bodyPr lIns="0" tIns="0" rIns="0" bIns="0">
                <a:spAutoFit/>
              </a:bodyPr>
              <a:lstStyle/>
              <a:p>
                <a:endParaRPr lang="zh-CN" altLang="en-US" sz="3600" b="1">
                  <a:latin typeface="Gill Sans MT" pitchFamily="34" charset="0"/>
                  <a:ea typeface="华文新魏" pitchFamily="2" charset="-122"/>
                </a:endParaRPr>
              </a:p>
            </p:txBody>
          </p:sp>
          <p:sp>
            <p:nvSpPr>
              <p:cNvPr id="13335" name="Text Box 9"/>
              <p:cNvSpPr txBox="1">
                <a:spLocks noChangeArrowheads="1"/>
              </p:cNvSpPr>
              <p:nvPr/>
            </p:nvSpPr>
            <p:spPr bwMode="auto">
              <a:xfrm>
                <a:off x="5530" y="9728"/>
                <a:ext cx="749" cy="391"/>
              </a:xfrm>
              <a:prstGeom prst="rect">
                <a:avLst/>
              </a:prstGeom>
              <a:noFill/>
              <a:ln w="9525">
                <a:noFill/>
                <a:miter lim="800000"/>
                <a:headEnd/>
                <a:tailEnd/>
              </a:ln>
            </p:spPr>
            <p:txBody>
              <a:bodyPr lIns="0" tIns="0" rIns="0" bIns="0">
                <a:spAutoFit/>
              </a:bodyPr>
              <a:lstStyle/>
              <a:p>
                <a:pPr indent="269875" algn="ctr"/>
                <a:r>
                  <a:rPr lang="zh-CN" sz="1400" b="1">
                    <a:latin typeface="Times New Roman" pitchFamily="18" charset="0"/>
                    <a:cs typeface="Times New Roman" pitchFamily="18" charset="0"/>
                  </a:rPr>
                  <a:t>过滤器</a:t>
                </a:r>
                <a:endParaRPr lang="zh-CN" sz="1200" b="1">
                  <a:cs typeface="Times New Roman" pitchFamily="18" charset="0"/>
                </a:endParaRPr>
              </a:p>
              <a:p>
                <a:pPr indent="269875" algn="ctr" eaLnBrk="0" hangingPunct="0"/>
                <a:r>
                  <a:rPr lang="en-US" altLang="zh-CN" sz="1400" b="1">
                    <a:latin typeface="Times New Roman" pitchFamily="18" charset="0"/>
                    <a:cs typeface="Times New Roman" pitchFamily="18" charset="0"/>
                  </a:rPr>
                  <a:t>3</a:t>
                </a:r>
                <a:endParaRPr lang="en-US" altLang="zh-CN" sz="3600" b="1"/>
              </a:p>
            </p:txBody>
          </p:sp>
        </p:grpSp>
        <p:sp>
          <p:nvSpPr>
            <p:cNvPr id="13328" name="Oval 7"/>
            <p:cNvSpPr>
              <a:spLocks noChangeArrowheads="1"/>
            </p:cNvSpPr>
            <p:nvPr/>
          </p:nvSpPr>
          <p:spPr bwMode="auto">
            <a:xfrm>
              <a:off x="6538" y="9341"/>
              <a:ext cx="642" cy="707"/>
            </a:xfrm>
            <a:prstGeom prst="ellipse">
              <a:avLst/>
            </a:prstGeom>
            <a:solidFill>
              <a:srgbClr val="FFFFFF"/>
            </a:solidFill>
            <a:ln w="9525">
              <a:solidFill>
                <a:srgbClr val="000000"/>
              </a:solidFill>
              <a:prstDash val="sysDot"/>
              <a:round/>
              <a:headEnd/>
              <a:tailEnd/>
            </a:ln>
          </p:spPr>
          <p:txBody>
            <a:bodyPr lIns="0" tIns="0" rIns="0" bIns="0">
              <a:spAutoFit/>
            </a:bodyPr>
            <a:lstStyle/>
            <a:p>
              <a:endParaRPr lang="zh-CN" altLang="en-US" sz="3600" b="1">
                <a:latin typeface="Gill Sans MT" pitchFamily="34" charset="0"/>
                <a:ea typeface="华文新魏" pitchFamily="2" charset="-122"/>
              </a:endParaRPr>
            </a:p>
          </p:txBody>
        </p:sp>
        <p:sp>
          <p:nvSpPr>
            <p:cNvPr id="13329" name="Text Box 6"/>
            <p:cNvSpPr txBox="1">
              <a:spLocks noChangeArrowheads="1"/>
            </p:cNvSpPr>
            <p:nvPr/>
          </p:nvSpPr>
          <p:spPr bwMode="auto">
            <a:xfrm>
              <a:off x="6551" y="9728"/>
              <a:ext cx="749" cy="391"/>
            </a:xfrm>
            <a:prstGeom prst="rect">
              <a:avLst/>
            </a:prstGeom>
            <a:noFill/>
            <a:ln w="9525">
              <a:noFill/>
              <a:miter lim="800000"/>
              <a:headEnd/>
              <a:tailEnd/>
            </a:ln>
          </p:spPr>
          <p:txBody>
            <a:bodyPr lIns="0" tIns="0" rIns="0" bIns="0">
              <a:spAutoFit/>
            </a:bodyPr>
            <a:lstStyle/>
            <a:p>
              <a:pPr indent="269875" algn="ctr"/>
              <a:r>
                <a:rPr lang="zh-CN" sz="1400" b="1">
                  <a:latin typeface="Times New Roman" pitchFamily="18" charset="0"/>
                  <a:cs typeface="Times New Roman" pitchFamily="18" charset="0"/>
                </a:rPr>
                <a:t>过滤器</a:t>
              </a:r>
              <a:endParaRPr lang="zh-CN" sz="1200" b="1">
                <a:cs typeface="Times New Roman" pitchFamily="18" charset="0"/>
              </a:endParaRPr>
            </a:p>
            <a:p>
              <a:pPr indent="269875" algn="ctr" eaLnBrk="0" hangingPunct="0"/>
              <a:r>
                <a:rPr lang="en-US" altLang="zh-CN" sz="1400" b="1">
                  <a:latin typeface="Times New Roman" pitchFamily="18" charset="0"/>
                  <a:cs typeface="Times New Roman" pitchFamily="18" charset="0"/>
                </a:rPr>
                <a:t>4</a:t>
              </a:r>
              <a:endParaRPr lang="en-US" altLang="zh-CN" sz="3600" b="1"/>
            </a:p>
          </p:txBody>
        </p:sp>
        <p:sp>
          <p:nvSpPr>
            <p:cNvPr id="13330" name="Oval 5"/>
            <p:cNvSpPr>
              <a:spLocks noChangeArrowheads="1"/>
            </p:cNvSpPr>
            <p:nvPr/>
          </p:nvSpPr>
          <p:spPr bwMode="auto">
            <a:xfrm>
              <a:off x="4612" y="9341"/>
              <a:ext cx="642" cy="707"/>
            </a:xfrm>
            <a:prstGeom prst="ellipse">
              <a:avLst/>
            </a:prstGeom>
            <a:solidFill>
              <a:srgbClr val="FFFFFF"/>
            </a:solidFill>
            <a:ln w="9525">
              <a:solidFill>
                <a:srgbClr val="000000"/>
              </a:solidFill>
              <a:prstDash val="sysDot"/>
              <a:round/>
              <a:headEnd/>
              <a:tailEnd/>
            </a:ln>
          </p:spPr>
          <p:txBody>
            <a:bodyPr lIns="0" tIns="0" rIns="0" bIns="0">
              <a:spAutoFit/>
            </a:bodyPr>
            <a:lstStyle/>
            <a:p>
              <a:endParaRPr lang="zh-CN" altLang="en-US" sz="3600" b="1">
                <a:latin typeface="Gill Sans MT" pitchFamily="34" charset="0"/>
                <a:ea typeface="华文新魏" pitchFamily="2" charset="-122"/>
              </a:endParaRPr>
            </a:p>
          </p:txBody>
        </p:sp>
        <p:sp>
          <p:nvSpPr>
            <p:cNvPr id="13331" name="Text Box 4"/>
            <p:cNvSpPr txBox="1">
              <a:spLocks noChangeArrowheads="1"/>
            </p:cNvSpPr>
            <p:nvPr/>
          </p:nvSpPr>
          <p:spPr bwMode="auto">
            <a:xfrm>
              <a:off x="4567" y="9728"/>
              <a:ext cx="749" cy="391"/>
            </a:xfrm>
            <a:prstGeom prst="rect">
              <a:avLst/>
            </a:prstGeom>
            <a:noFill/>
            <a:ln w="9525">
              <a:noFill/>
              <a:miter lim="800000"/>
              <a:headEnd/>
              <a:tailEnd/>
            </a:ln>
          </p:spPr>
          <p:txBody>
            <a:bodyPr lIns="0" tIns="0" rIns="0" bIns="0">
              <a:spAutoFit/>
            </a:bodyPr>
            <a:lstStyle/>
            <a:p>
              <a:pPr indent="269875" algn="ctr"/>
              <a:r>
                <a:rPr lang="zh-CN" sz="1400" b="1">
                  <a:latin typeface="Times New Roman" pitchFamily="18" charset="0"/>
                  <a:cs typeface="Times New Roman" pitchFamily="18" charset="0"/>
                </a:rPr>
                <a:t>过滤器</a:t>
              </a:r>
              <a:endParaRPr lang="zh-CN" sz="1200" b="1">
                <a:cs typeface="Times New Roman" pitchFamily="18" charset="0"/>
              </a:endParaRPr>
            </a:p>
            <a:p>
              <a:pPr indent="269875" algn="ctr" eaLnBrk="0" hangingPunct="0"/>
              <a:r>
                <a:rPr lang="en-US" altLang="zh-CN" sz="1400" b="1">
                  <a:latin typeface="Times New Roman" pitchFamily="18" charset="0"/>
                  <a:cs typeface="Times New Roman" pitchFamily="18" charset="0"/>
                </a:rPr>
                <a:t>2</a:t>
              </a:r>
              <a:endParaRPr lang="en-US" altLang="zh-CN" sz="3600" b="1"/>
            </a:p>
          </p:txBody>
        </p:sp>
        <p:sp>
          <p:nvSpPr>
            <p:cNvPr id="13332" name="Line 3"/>
            <p:cNvSpPr>
              <a:spLocks noChangeShapeType="1"/>
            </p:cNvSpPr>
            <p:nvPr/>
          </p:nvSpPr>
          <p:spPr bwMode="auto">
            <a:xfrm flipH="1">
              <a:off x="2258" y="10322"/>
              <a:ext cx="5243" cy="0"/>
            </a:xfrm>
            <a:prstGeom prst="line">
              <a:avLst/>
            </a:prstGeom>
            <a:noFill/>
            <a:ln w="9525">
              <a:solidFill>
                <a:srgbClr val="000000"/>
              </a:solidFill>
              <a:round/>
              <a:headEnd/>
              <a:tailEnd type="triangle" w="med" len="med"/>
            </a:ln>
          </p:spPr>
          <p:txBody>
            <a:bodyPr/>
            <a:lstStyle/>
            <a:p>
              <a:endParaRPr lang="zh-CN" altLang="en-US" sz="3600" b="1"/>
            </a:p>
          </p:txBody>
        </p:sp>
        <p:sp>
          <p:nvSpPr>
            <p:cNvPr id="13333" name="Line 2"/>
            <p:cNvSpPr>
              <a:spLocks noChangeShapeType="1"/>
            </p:cNvSpPr>
            <p:nvPr/>
          </p:nvSpPr>
          <p:spPr bwMode="auto">
            <a:xfrm>
              <a:off x="2258" y="9668"/>
              <a:ext cx="5243" cy="0"/>
            </a:xfrm>
            <a:prstGeom prst="line">
              <a:avLst/>
            </a:prstGeom>
            <a:noFill/>
            <a:ln w="9525">
              <a:solidFill>
                <a:srgbClr val="000000"/>
              </a:solidFill>
              <a:round/>
              <a:headEnd/>
              <a:tailEnd type="triangle" w="med" len="med"/>
            </a:ln>
          </p:spPr>
          <p:txBody>
            <a:bodyPr/>
            <a:lstStyle/>
            <a:p>
              <a:endParaRPr lang="zh-CN" altLang="en-US" sz="3600" b="1"/>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b="1" dirty="0" smtClean="0"/>
              <a:t>Filter</a:t>
            </a:r>
            <a:r>
              <a:rPr lang="zh-CN" altLang="zh-CN" b="1" dirty="0" smtClean="0"/>
              <a:t>接口</a:t>
            </a:r>
            <a:endParaRPr lang="zh-CN" altLang="en-US" dirty="0" smtClean="0"/>
          </a:p>
        </p:txBody>
      </p:sp>
      <p:sp>
        <p:nvSpPr>
          <p:cNvPr id="15363" name="内容占位符 2"/>
          <p:cNvSpPr>
            <a:spLocks noGrp="1"/>
          </p:cNvSpPr>
          <p:nvPr>
            <p:ph sz="quarter" idx="1"/>
          </p:nvPr>
        </p:nvSpPr>
        <p:spPr>
          <a:xfrm>
            <a:off x="457200" y="1219200"/>
            <a:ext cx="8229600" cy="4937125"/>
          </a:xfrm>
        </p:spPr>
        <p:txBody>
          <a:bodyPr/>
          <a:lstStyle/>
          <a:p>
            <a:pPr eaLnBrk="1" hangingPunct="1"/>
            <a:r>
              <a:rPr lang="zh-CN" altLang="zh-CN" dirty="0" smtClean="0"/>
              <a:t>所有的过滤器在开发中必须实现</a:t>
            </a:r>
            <a:r>
              <a:rPr lang="en-US" altLang="zh-CN" dirty="0" err="1" smtClean="0"/>
              <a:t>javax.servlet.Filter</a:t>
            </a:r>
            <a:r>
              <a:rPr lang="zh-CN" altLang="zh-CN" dirty="0" smtClean="0"/>
              <a:t>接口，并且提供一个公开的不带参数的构造方法。</a:t>
            </a:r>
            <a:endParaRPr lang="en-US" altLang="zh-CN" dirty="0" smtClean="0"/>
          </a:p>
          <a:p>
            <a:pPr eaLnBrk="1" hangingPunct="1"/>
            <a:r>
              <a:rPr lang="zh-CN" altLang="zh-CN" dirty="0" smtClean="0"/>
              <a:t>接口定义了</a:t>
            </a:r>
            <a:r>
              <a:rPr lang="en-US" altLang="zh-CN" dirty="0" smtClean="0"/>
              <a:t>init()</a:t>
            </a:r>
            <a:r>
              <a:rPr lang="zh-CN" altLang="zh-CN" dirty="0" smtClean="0"/>
              <a:t>、</a:t>
            </a:r>
            <a:r>
              <a:rPr lang="en-US" altLang="zh-CN" dirty="0" err="1" smtClean="0"/>
              <a:t>doFilter</a:t>
            </a:r>
            <a:r>
              <a:rPr lang="en-US" altLang="zh-CN" dirty="0" smtClean="0"/>
              <a:t>()</a:t>
            </a:r>
            <a:r>
              <a:rPr lang="zh-CN" altLang="zh-CN" dirty="0" smtClean="0"/>
              <a:t>和</a:t>
            </a:r>
            <a:r>
              <a:rPr lang="en-US" altLang="zh-CN" dirty="0" smtClean="0"/>
              <a:t>destroy()</a:t>
            </a:r>
            <a:r>
              <a:rPr lang="zh-CN" altLang="zh-CN" dirty="0" smtClean="0"/>
              <a:t>三方法，和</a:t>
            </a:r>
            <a:r>
              <a:rPr lang="en-US" altLang="zh-CN" dirty="0" err="1" smtClean="0"/>
              <a:t>Servelt</a:t>
            </a:r>
            <a:r>
              <a:rPr lang="zh-CN" altLang="zh-CN" dirty="0" smtClean="0"/>
              <a:t>接口类似，这三个方法分别对应</a:t>
            </a:r>
            <a:r>
              <a:rPr lang="en-US" altLang="zh-CN" dirty="0" err="1" smtClean="0"/>
              <a:t>Servlet</a:t>
            </a:r>
            <a:r>
              <a:rPr lang="zh-CN" altLang="zh-CN" dirty="0" smtClean="0"/>
              <a:t>过滤器生命周期中的初始化、响应和销毁三个阶段</a:t>
            </a:r>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b="1" dirty="0" err="1" smtClean="0"/>
              <a:t>FilterConfig</a:t>
            </a:r>
            <a:r>
              <a:rPr lang="zh-CN" altLang="zh-CN" b="1" dirty="0" smtClean="0"/>
              <a:t>接口</a:t>
            </a:r>
            <a:endParaRPr lang="zh-CN" altLang="en-US" dirty="0" smtClean="0"/>
          </a:p>
        </p:txBody>
      </p:sp>
      <p:sp>
        <p:nvSpPr>
          <p:cNvPr id="16387" name="内容占位符 2"/>
          <p:cNvSpPr>
            <a:spLocks noGrp="1"/>
          </p:cNvSpPr>
          <p:nvPr>
            <p:ph sz="quarter" idx="1"/>
          </p:nvPr>
        </p:nvSpPr>
        <p:spPr>
          <a:xfrm>
            <a:off x="457200" y="1219200"/>
            <a:ext cx="8229600" cy="4937125"/>
          </a:xfrm>
        </p:spPr>
        <p:txBody>
          <a:bodyPr/>
          <a:lstStyle/>
          <a:p>
            <a:pPr eaLnBrk="1" hangingPunct="1"/>
            <a:r>
              <a:rPr lang="zh-CN" altLang="zh-CN" dirty="0" smtClean="0"/>
              <a:t>当容器对</a:t>
            </a:r>
            <a:r>
              <a:rPr lang="en-US" altLang="zh-CN" dirty="0" smtClean="0"/>
              <a:t>Filter</a:t>
            </a:r>
            <a:r>
              <a:rPr lang="zh-CN" altLang="zh-CN" dirty="0" smtClean="0"/>
              <a:t>对象进行初始化时，容器调用</a:t>
            </a:r>
            <a:r>
              <a:rPr lang="en-US" altLang="zh-CN" dirty="0" smtClean="0"/>
              <a:t>Filter</a:t>
            </a:r>
            <a:r>
              <a:rPr lang="zh-CN" altLang="zh-CN" dirty="0" smtClean="0"/>
              <a:t>的</a:t>
            </a:r>
            <a:r>
              <a:rPr lang="en-US" altLang="zh-CN" dirty="0" smtClean="0"/>
              <a:t>init( )</a:t>
            </a:r>
            <a:r>
              <a:rPr lang="zh-CN" altLang="zh-CN" dirty="0" smtClean="0"/>
              <a:t>方法，并传入一个实现</a:t>
            </a:r>
            <a:r>
              <a:rPr lang="en-US" altLang="zh-CN" dirty="0" err="1" smtClean="0"/>
              <a:t>FilterConfig</a:t>
            </a:r>
            <a:r>
              <a:rPr lang="zh-CN" altLang="zh-CN" dirty="0" smtClean="0"/>
              <a:t>接口的对象。</a:t>
            </a:r>
            <a:r>
              <a:rPr lang="en-US" altLang="zh-CN" dirty="0" smtClean="0"/>
              <a:t>Filter</a:t>
            </a:r>
            <a:r>
              <a:rPr lang="zh-CN" altLang="zh-CN" dirty="0" smtClean="0"/>
              <a:t>可使用该对象获得一些有用的信息。</a:t>
            </a:r>
            <a:endParaRPr lang="zh-CN"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zh-CN" b="1" dirty="0" smtClean="0"/>
              <a:t>过滤器的部署</a:t>
            </a:r>
            <a:endParaRPr lang="zh-CN" altLang="en-US" dirty="0" smtClean="0"/>
          </a:p>
        </p:txBody>
      </p:sp>
      <p:sp>
        <p:nvSpPr>
          <p:cNvPr id="18435" name="内容占位符 2"/>
          <p:cNvSpPr>
            <a:spLocks noGrp="1"/>
          </p:cNvSpPr>
          <p:nvPr>
            <p:ph sz="quarter" idx="1"/>
          </p:nvPr>
        </p:nvSpPr>
        <p:spPr>
          <a:xfrm>
            <a:off x="457200" y="1219200"/>
            <a:ext cx="8229600" cy="4937125"/>
          </a:xfrm>
        </p:spPr>
        <p:txBody>
          <a:bodyPr/>
          <a:lstStyle/>
          <a:p>
            <a:pPr eaLnBrk="1" hangingPunct="1"/>
            <a:r>
              <a:rPr lang="zh-CN" altLang="zh-CN" dirty="0" smtClean="0"/>
              <a:t>在创建过滤器之后必须将它添加到部署描述符中，这样容器才会将过滤器投入到服务中去。</a:t>
            </a:r>
          </a:p>
          <a:p>
            <a:pPr eaLnBrk="1" hangingPunct="1"/>
            <a:r>
              <a:rPr lang="zh-CN" altLang="zh-CN" dirty="0" smtClean="0"/>
              <a:t>配置工作由两部分组成：</a:t>
            </a:r>
          </a:p>
          <a:p>
            <a:pPr eaLnBrk="1" hangingPunct="1">
              <a:buFont typeface="Wingdings 3" pitchFamily="18" charset="2"/>
              <a:buNone/>
            </a:pPr>
            <a:r>
              <a:rPr lang="en-US" altLang="zh-CN" dirty="0" smtClean="0"/>
              <a:t>1.</a:t>
            </a:r>
            <a:r>
              <a:rPr lang="zh-CN" altLang="zh-CN" dirty="0" smtClean="0"/>
              <a:t>声明过滤器</a:t>
            </a:r>
          </a:p>
          <a:p>
            <a:pPr lvl="1" eaLnBrk="1" hangingPunct="1"/>
            <a:r>
              <a:rPr lang="en-US" altLang="zh-CN" dirty="0" smtClean="0"/>
              <a:t>&lt;filter&gt;</a:t>
            </a:r>
            <a:r>
              <a:rPr lang="zh-CN" altLang="zh-CN" dirty="0" smtClean="0"/>
              <a:t>元素用于在</a:t>
            </a:r>
            <a:r>
              <a:rPr lang="en-US" altLang="zh-CN" dirty="0" smtClean="0"/>
              <a:t>Web</a:t>
            </a:r>
            <a:r>
              <a:rPr lang="zh-CN" altLang="zh-CN" dirty="0" smtClean="0"/>
              <a:t>应用中声明一个过滤器。</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DB32306B-1429-4D24-91DD-2A657CA634D3}" type="datetime2">
              <a:rPr lang="zh-CN" altLang="en-US"/>
              <a:pPr/>
              <a:t>2015年7月6日</a:t>
            </a:fld>
            <a:endParaRPr lang="en-US" altLang="zh-CN"/>
          </a:p>
        </p:txBody>
      </p:sp>
      <p:sp>
        <p:nvSpPr>
          <p:cNvPr id="4" name="灯片编号占位符 5"/>
          <p:cNvSpPr>
            <a:spLocks noGrp="1"/>
          </p:cNvSpPr>
          <p:nvPr>
            <p:ph type="sldNum" sz="quarter" idx="12"/>
          </p:nvPr>
        </p:nvSpPr>
        <p:spPr/>
        <p:txBody>
          <a:bodyPr/>
          <a:lstStyle/>
          <a:p>
            <a:fld id="{F79FAE82-E740-40DB-9CC6-61B9ED2DDBC6}" type="slidenum">
              <a:rPr lang="en-US" altLang="zh-CN"/>
              <a:pPr/>
              <a:t>4</a:t>
            </a:fld>
            <a:endParaRPr lang="en-US" altLang="zh-CN"/>
          </a:p>
        </p:txBody>
      </p:sp>
      <p:sp>
        <p:nvSpPr>
          <p:cNvPr id="842755" name="Rectangle 3"/>
          <p:cNvSpPr>
            <a:spLocks noGrp="1" noChangeArrowheads="1"/>
          </p:cNvSpPr>
          <p:nvPr>
            <p:ph type="body" idx="1"/>
          </p:nvPr>
        </p:nvSpPr>
        <p:spPr>
          <a:xfrm>
            <a:off x="285720" y="809625"/>
            <a:ext cx="8540750" cy="5405457"/>
          </a:xfrm>
        </p:spPr>
        <p:txBody>
          <a:bodyPr/>
          <a:lstStyle/>
          <a:p>
            <a:r>
              <a:rPr lang="en-US" altLang="zh-CN" sz="2800" dirty="0" smtClean="0"/>
              <a:t>JSP</a:t>
            </a:r>
            <a:r>
              <a:rPr lang="zh-CN" altLang="en-US" sz="2800" dirty="0"/>
              <a:t>是以另外一种方式实现的</a:t>
            </a:r>
            <a:r>
              <a:rPr lang="en-US" altLang="zh-CN" sz="2800" dirty="0" err="1"/>
              <a:t>Servlet</a:t>
            </a:r>
            <a:r>
              <a:rPr lang="zh-CN" altLang="en-US" sz="2800" dirty="0"/>
              <a:t>，</a:t>
            </a:r>
            <a:r>
              <a:rPr lang="en-US" altLang="zh-CN" sz="2800" dirty="0" err="1">
                <a:solidFill>
                  <a:srgbClr val="FF0000"/>
                </a:solidFill>
              </a:rPr>
              <a:t>Servlet</a:t>
            </a:r>
            <a:r>
              <a:rPr lang="zh-CN" altLang="en-US" sz="2800" dirty="0"/>
              <a:t>是</a:t>
            </a:r>
            <a:r>
              <a:rPr lang="en-US" altLang="zh-CN" sz="2800" dirty="0"/>
              <a:t>JSP</a:t>
            </a:r>
            <a:r>
              <a:rPr lang="zh-CN" altLang="en-US" sz="2800" dirty="0"/>
              <a:t>的早期版本，在</a:t>
            </a:r>
            <a:r>
              <a:rPr lang="en-US" altLang="zh-CN" sz="2800" dirty="0"/>
              <a:t>JSP</a:t>
            </a:r>
            <a:r>
              <a:rPr lang="zh-CN" altLang="en-US" sz="2800" dirty="0"/>
              <a:t>中，更加注重页面的表现，而在</a:t>
            </a:r>
            <a:r>
              <a:rPr lang="en-US" altLang="zh-CN" sz="2800" dirty="0" err="1"/>
              <a:t>Servlet</a:t>
            </a:r>
            <a:r>
              <a:rPr lang="zh-CN" altLang="en-US" sz="2800" dirty="0"/>
              <a:t>中则更注重业务逻辑的实现。因此，当编写的页面显示效果比较复杂时，首选是</a:t>
            </a:r>
            <a:r>
              <a:rPr lang="en-US" altLang="zh-CN" sz="2800" dirty="0"/>
              <a:t>JSP</a:t>
            </a:r>
            <a:r>
              <a:rPr lang="zh-CN" altLang="en-US" sz="2800" dirty="0"/>
              <a:t>。或者在开发过程中，</a:t>
            </a:r>
            <a:r>
              <a:rPr lang="en-US" altLang="zh-CN" sz="2800" dirty="0"/>
              <a:t>HTML</a:t>
            </a:r>
            <a:r>
              <a:rPr lang="zh-CN" altLang="en-US" sz="2800" dirty="0"/>
              <a:t>代码经常发生变化，而</a:t>
            </a:r>
            <a:r>
              <a:rPr lang="en-US" altLang="zh-CN" sz="2800" dirty="0"/>
              <a:t>Java</a:t>
            </a:r>
            <a:r>
              <a:rPr lang="zh-CN" altLang="en-US" sz="2800" dirty="0"/>
              <a:t>代码则相对比较固定时，可以选择</a:t>
            </a:r>
            <a:r>
              <a:rPr lang="en-US" altLang="zh-CN" sz="2800" dirty="0"/>
              <a:t>JSP</a:t>
            </a:r>
            <a:r>
              <a:rPr lang="zh-CN" altLang="en-US" sz="2800" dirty="0" smtClean="0"/>
              <a:t>。在</a:t>
            </a:r>
            <a:r>
              <a:rPr lang="zh-CN" altLang="en-US" sz="2800" dirty="0"/>
              <a:t>处理业务逻辑时，首选则是</a:t>
            </a:r>
            <a:r>
              <a:rPr lang="en-US" altLang="zh-CN" sz="2800" dirty="0" err="1"/>
              <a:t>Servlet</a:t>
            </a:r>
            <a:r>
              <a:rPr lang="zh-CN" altLang="en-US" sz="2800" dirty="0"/>
              <a:t>。</a:t>
            </a:r>
          </a:p>
          <a:p>
            <a:pPr>
              <a:lnSpc>
                <a:spcPct val="90000"/>
              </a:lnSpc>
            </a:pPr>
            <a:r>
              <a:rPr lang="zh-CN" altLang="en-US" sz="2800" dirty="0"/>
              <a:t>同时，</a:t>
            </a:r>
            <a:r>
              <a:rPr lang="en-US" altLang="zh-CN" sz="2800" dirty="0"/>
              <a:t>JSP</a:t>
            </a:r>
            <a:r>
              <a:rPr lang="zh-CN" altLang="en-US" sz="2800" dirty="0"/>
              <a:t>只能处理浏览器的请求，</a:t>
            </a:r>
            <a:r>
              <a:rPr lang="zh-CN" altLang="en-US" sz="2800" dirty="0">
                <a:solidFill>
                  <a:srgbClr val="FF0000"/>
                </a:solidFill>
              </a:rPr>
              <a:t>而</a:t>
            </a:r>
            <a:r>
              <a:rPr lang="en-US" altLang="zh-CN" sz="2800" dirty="0" err="1">
                <a:solidFill>
                  <a:srgbClr val="FF0000"/>
                </a:solidFill>
              </a:rPr>
              <a:t>Servlet</a:t>
            </a:r>
            <a:r>
              <a:rPr lang="zh-CN" altLang="en-US" sz="2800" dirty="0">
                <a:solidFill>
                  <a:srgbClr val="FF0000"/>
                </a:solidFill>
              </a:rPr>
              <a:t>则可以处理一个客户端的应用程序请求。因此，</a:t>
            </a:r>
            <a:r>
              <a:rPr lang="en-US" altLang="zh-CN" sz="2800" dirty="0" err="1">
                <a:solidFill>
                  <a:srgbClr val="FF0000"/>
                </a:solidFill>
              </a:rPr>
              <a:t>Servlet</a:t>
            </a:r>
            <a:r>
              <a:rPr lang="zh-CN" altLang="en-US" sz="2800" dirty="0">
                <a:solidFill>
                  <a:srgbClr val="FF0000"/>
                </a:solidFill>
              </a:rPr>
              <a:t>加强了</a:t>
            </a:r>
            <a:r>
              <a:rPr lang="en-US" altLang="zh-CN" sz="2800" dirty="0">
                <a:solidFill>
                  <a:srgbClr val="FF0000"/>
                </a:solidFill>
              </a:rPr>
              <a:t>Web</a:t>
            </a:r>
            <a:r>
              <a:rPr lang="zh-CN" altLang="en-US" sz="2800" dirty="0">
                <a:solidFill>
                  <a:srgbClr val="FF0000"/>
                </a:solidFill>
              </a:rPr>
              <a:t>服务器的功能。</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Gill Sans MT" pitchFamily="34" charset="0"/>
              <a:ea typeface="华文新魏" pitchFamily="2" charset="-122"/>
            </a:endParaRPr>
          </a:p>
        </p:txBody>
      </p:sp>
      <p:grpSp>
        <p:nvGrpSpPr>
          <p:cNvPr id="2" name="Group 1"/>
          <p:cNvGrpSpPr>
            <a:grpSpLocks noChangeAspect="1"/>
          </p:cNvGrpSpPr>
          <p:nvPr/>
        </p:nvGrpSpPr>
        <p:grpSpPr bwMode="auto">
          <a:xfrm>
            <a:off x="529638" y="1521648"/>
            <a:ext cx="7568540" cy="4392375"/>
            <a:chOff x="1813" y="3639"/>
            <a:chExt cx="4728" cy="2745"/>
          </a:xfrm>
        </p:grpSpPr>
        <p:grpSp>
          <p:nvGrpSpPr>
            <p:cNvPr id="3" name="Group 3"/>
            <p:cNvGrpSpPr>
              <a:grpSpLocks/>
            </p:cNvGrpSpPr>
            <p:nvPr/>
          </p:nvGrpSpPr>
          <p:grpSpPr bwMode="auto">
            <a:xfrm>
              <a:off x="1813" y="3639"/>
              <a:ext cx="4725" cy="2498"/>
              <a:chOff x="1813" y="3639"/>
              <a:chExt cx="4725" cy="2498"/>
            </a:xfrm>
          </p:grpSpPr>
          <p:sp>
            <p:nvSpPr>
              <p:cNvPr id="19465" name="Rectangle 14"/>
              <p:cNvSpPr>
                <a:spLocks noChangeArrowheads="1"/>
              </p:cNvSpPr>
              <p:nvPr/>
            </p:nvSpPr>
            <p:spPr bwMode="auto">
              <a:xfrm>
                <a:off x="1813" y="4755"/>
                <a:ext cx="856" cy="269"/>
              </a:xfrm>
              <a:prstGeom prst="rect">
                <a:avLst/>
              </a:prstGeom>
              <a:noFill/>
              <a:ln w="9525">
                <a:solidFill>
                  <a:srgbClr val="000000"/>
                </a:solidFill>
                <a:miter lim="800000"/>
                <a:headEnd/>
                <a:tailEnd/>
              </a:ln>
            </p:spPr>
            <p:txBody>
              <a:bodyPr lIns="0" tIns="0" rIns="0" bIns="0">
                <a:spAutoFit/>
              </a:bodyPr>
              <a:lstStyle/>
              <a:p>
                <a:pPr indent="66675" algn="ctr"/>
                <a:r>
                  <a:rPr lang="en-US" altLang="zh-CN" sz="2800" dirty="0">
                    <a:latin typeface="Times New Roman" pitchFamily="18" charset="0"/>
                    <a:cs typeface="Times New Roman" pitchFamily="18" charset="0"/>
                  </a:rPr>
                  <a:t>filter</a:t>
                </a:r>
                <a:endParaRPr lang="en-US" altLang="zh-CN" sz="5400" dirty="0">
                  <a:cs typeface="Times New Roman" pitchFamily="18" charset="0"/>
                </a:endParaRPr>
              </a:p>
            </p:txBody>
          </p:sp>
          <p:sp>
            <p:nvSpPr>
              <p:cNvPr id="19466" name="Rectangle 13"/>
              <p:cNvSpPr>
                <a:spLocks noChangeArrowheads="1"/>
              </p:cNvSpPr>
              <p:nvPr/>
            </p:nvSpPr>
            <p:spPr bwMode="auto">
              <a:xfrm>
                <a:off x="3435" y="3639"/>
                <a:ext cx="1391" cy="269"/>
              </a:xfrm>
              <a:prstGeom prst="rect">
                <a:avLst/>
              </a:prstGeom>
              <a:noFill/>
              <a:ln w="9525">
                <a:solidFill>
                  <a:srgbClr val="000000"/>
                </a:solidFill>
                <a:miter lim="800000"/>
                <a:headEnd/>
                <a:tailEnd/>
              </a:ln>
            </p:spPr>
            <p:txBody>
              <a:bodyPr lIns="0" tIns="0" rIns="0" bIns="0">
                <a:spAutoFit/>
              </a:bodyPr>
              <a:lstStyle/>
              <a:p>
                <a:pPr indent="66675"/>
                <a:r>
                  <a:rPr lang="en-US" altLang="zh-CN" sz="2800">
                    <a:latin typeface="Times New Roman" pitchFamily="18" charset="0"/>
                    <a:cs typeface="Times New Roman" pitchFamily="18" charset="0"/>
                  </a:rPr>
                  <a:t>description</a:t>
                </a:r>
                <a:endParaRPr lang="en-US" altLang="zh-CN" sz="5400">
                  <a:cs typeface="Times New Roman" pitchFamily="18" charset="0"/>
                </a:endParaRPr>
              </a:p>
            </p:txBody>
          </p:sp>
          <p:sp>
            <p:nvSpPr>
              <p:cNvPr id="19467" name="Rectangle 12"/>
              <p:cNvSpPr>
                <a:spLocks noChangeArrowheads="1"/>
              </p:cNvSpPr>
              <p:nvPr/>
            </p:nvSpPr>
            <p:spPr bwMode="auto">
              <a:xfrm>
                <a:off x="3435" y="5004"/>
                <a:ext cx="1391" cy="269"/>
              </a:xfrm>
              <a:prstGeom prst="rect">
                <a:avLst/>
              </a:prstGeom>
              <a:noFill/>
              <a:ln w="9525">
                <a:solidFill>
                  <a:srgbClr val="000000"/>
                </a:solidFill>
                <a:miter lim="800000"/>
                <a:headEnd/>
                <a:tailEnd/>
              </a:ln>
            </p:spPr>
            <p:txBody>
              <a:bodyPr lIns="0" tIns="0" rIns="0" bIns="0">
                <a:spAutoFit/>
              </a:bodyPr>
              <a:lstStyle/>
              <a:p>
                <a:pPr indent="66675"/>
                <a:r>
                  <a:rPr lang="en-US" altLang="zh-CN" sz="2800">
                    <a:latin typeface="Times New Roman" pitchFamily="18" charset="0"/>
                    <a:cs typeface="Times New Roman" pitchFamily="18" charset="0"/>
                  </a:rPr>
                  <a:t>filter-name</a:t>
                </a:r>
                <a:endParaRPr lang="en-US" altLang="zh-CN" sz="5400">
                  <a:cs typeface="Times New Roman" pitchFamily="18" charset="0"/>
                </a:endParaRPr>
              </a:p>
            </p:txBody>
          </p:sp>
          <p:sp>
            <p:nvSpPr>
              <p:cNvPr id="19468" name="Rectangle 11"/>
              <p:cNvSpPr>
                <a:spLocks noChangeArrowheads="1"/>
              </p:cNvSpPr>
              <p:nvPr/>
            </p:nvSpPr>
            <p:spPr bwMode="auto">
              <a:xfrm>
                <a:off x="3435" y="4098"/>
                <a:ext cx="1391" cy="269"/>
              </a:xfrm>
              <a:prstGeom prst="rect">
                <a:avLst/>
              </a:prstGeom>
              <a:noFill/>
              <a:ln w="9525">
                <a:solidFill>
                  <a:srgbClr val="000000"/>
                </a:solidFill>
                <a:miter lim="800000"/>
                <a:headEnd/>
                <a:tailEnd/>
              </a:ln>
            </p:spPr>
            <p:txBody>
              <a:bodyPr lIns="0" tIns="0" rIns="0" bIns="0">
                <a:spAutoFit/>
              </a:bodyPr>
              <a:lstStyle/>
              <a:p>
                <a:pPr indent="66675"/>
                <a:r>
                  <a:rPr lang="en-US" altLang="zh-CN" sz="2800">
                    <a:latin typeface="Times New Roman" pitchFamily="18" charset="0"/>
                    <a:cs typeface="Times New Roman" pitchFamily="18" charset="0"/>
                  </a:rPr>
                  <a:t>display-name</a:t>
                </a:r>
                <a:endParaRPr lang="en-US" altLang="zh-CN" sz="5400">
                  <a:cs typeface="Times New Roman" pitchFamily="18" charset="0"/>
                </a:endParaRPr>
              </a:p>
            </p:txBody>
          </p:sp>
          <p:sp>
            <p:nvSpPr>
              <p:cNvPr id="19469" name="Rectangle 10"/>
              <p:cNvSpPr>
                <a:spLocks noChangeArrowheads="1"/>
              </p:cNvSpPr>
              <p:nvPr/>
            </p:nvSpPr>
            <p:spPr bwMode="auto">
              <a:xfrm>
                <a:off x="3435" y="5418"/>
                <a:ext cx="1391" cy="269"/>
              </a:xfrm>
              <a:prstGeom prst="rect">
                <a:avLst/>
              </a:prstGeom>
              <a:noFill/>
              <a:ln w="9525">
                <a:solidFill>
                  <a:srgbClr val="000000"/>
                </a:solidFill>
                <a:miter lim="800000"/>
                <a:headEnd/>
                <a:tailEnd/>
              </a:ln>
            </p:spPr>
            <p:txBody>
              <a:bodyPr lIns="0" tIns="0" rIns="0" bIns="0">
                <a:spAutoFit/>
              </a:bodyPr>
              <a:lstStyle/>
              <a:p>
                <a:pPr indent="66675"/>
                <a:r>
                  <a:rPr lang="en-US" altLang="zh-CN" sz="2800">
                    <a:latin typeface="Times New Roman" pitchFamily="18" charset="0"/>
                    <a:cs typeface="Times New Roman" pitchFamily="18" charset="0"/>
                  </a:rPr>
                  <a:t>filter-class</a:t>
                </a:r>
                <a:endParaRPr lang="en-US" altLang="zh-CN" sz="5400">
                  <a:cs typeface="Times New Roman" pitchFamily="18" charset="0"/>
                </a:endParaRPr>
              </a:p>
            </p:txBody>
          </p:sp>
          <p:sp>
            <p:nvSpPr>
              <p:cNvPr id="19470" name="Rectangle 9"/>
              <p:cNvSpPr>
                <a:spLocks noChangeArrowheads="1"/>
              </p:cNvSpPr>
              <p:nvPr/>
            </p:nvSpPr>
            <p:spPr bwMode="auto">
              <a:xfrm>
                <a:off x="3435" y="4572"/>
                <a:ext cx="1391" cy="269"/>
              </a:xfrm>
              <a:prstGeom prst="rect">
                <a:avLst/>
              </a:prstGeom>
              <a:noFill/>
              <a:ln w="9525">
                <a:solidFill>
                  <a:srgbClr val="000000"/>
                </a:solidFill>
                <a:miter lim="800000"/>
                <a:headEnd/>
                <a:tailEnd/>
              </a:ln>
            </p:spPr>
            <p:txBody>
              <a:bodyPr lIns="0" tIns="0" rIns="0" bIns="0">
                <a:spAutoFit/>
              </a:bodyPr>
              <a:lstStyle/>
              <a:p>
                <a:pPr indent="66675"/>
                <a:r>
                  <a:rPr lang="en-US" altLang="zh-CN" sz="2800">
                    <a:latin typeface="Times New Roman" pitchFamily="18" charset="0"/>
                    <a:cs typeface="Times New Roman" pitchFamily="18" charset="0"/>
                  </a:rPr>
                  <a:t>icon</a:t>
                </a:r>
                <a:endParaRPr lang="en-US" altLang="zh-CN" sz="5400">
                  <a:cs typeface="Times New Roman" pitchFamily="18" charset="0"/>
                </a:endParaRPr>
              </a:p>
            </p:txBody>
          </p:sp>
          <p:sp>
            <p:nvSpPr>
              <p:cNvPr id="19471" name="Rectangle 8"/>
              <p:cNvSpPr>
                <a:spLocks noChangeArrowheads="1"/>
              </p:cNvSpPr>
              <p:nvPr/>
            </p:nvSpPr>
            <p:spPr bwMode="auto">
              <a:xfrm>
                <a:off x="3435" y="5868"/>
                <a:ext cx="1391" cy="269"/>
              </a:xfrm>
              <a:prstGeom prst="rect">
                <a:avLst/>
              </a:prstGeom>
              <a:noFill/>
              <a:ln w="9525">
                <a:solidFill>
                  <a:srgbClr val="000000"/>
                </a:solidFill>
                <a:miter lim="800000"/>
                <a:headEnd/>
                <a:tailEnd/>
              </a:ln>
            </p:spPr>
            <p:txBody>
              <a:bodyPr lIns="0" tIns="0" rIns="0" bIns="0">
                <a:spAutoFit/>
              </a:bodyPr>
              <a:lstStyle/>
              <a:p>
                <a:pPr indent="66675"/>
                <a:r>
                  <a:rPr lang="en-US" altLang="zh-CN" sz="2800">
                    <a:latin typeface="Times New Roman" pitchFamily="18" charset="0"/>
                    <a:cs typeface="Times New Roman" pitchFamily="18" charset="0"/>
                  </a:rPr>
                  <a:t>init-param</a:t>
                </a:r>
                <a:endParaRPr lang="en-US" altLang="zh-CN" sz="5400">
                  <a:cs typeface="Times New Roman" pitchFamily="18" charset="0"/>
                </a:endParaRPr>
              </a:p>
            </p:txBody>
          </p:sp>
          <p:sp>
            <p:nvSpPr>
              <p:cNvPr id="19474" name="Rectangle 5"/>
              <p:cNvSpPr>
                <a:spLocks noChangeArrowheads="1"/>
              </p:cNvSpPr>
              <p:nvPr/>
            </p:nvSpPr>
            <p:spPr bwMode="auto">
              <a:xfrm>
                <a:off x="5147" y="5187"/>
                <a:ext cx="1391" cy="269"/>
              </a:xfrm>
              <a:prstGeom prst="rect">
                <a:avLst/>
              </a:prstGeom>
              <a:noFill/>
              <a:ln w="9525">
                <a:solidFill>
                  <a:srgbClr val="000000"/>
                </a:solidFill>
                <a:miter lim="800000"/>
                <a:headEnd/>
                <a:tailEnd/>
              </a:ln>
            </p:spPr>
            <p:txBody>
              <a:bodyPr lIns="0" tIns="0" rIns="0" bIns="0">
                <a:spAutoFit/>
              </a:bodyPr>
              <a:lstStyle/>
              <a:p>
                <a:pPr indent="66675"/>
                <a:r>
                  <a:rPr lang="en-US" altLang="zh-CN" sz="2800">
                    <a:latin typeface="Times New Roman" pitchFamily="18" charset="0"/>
                    <a:cs typeface="Times New Roman" pitchFamily="18" charset="0"/>
                  </a:rPr>
                  <a:t>description</a:t>
                </a:r>
                <a:endParaRPr lang="en-US" altLang="zh-CN" sz="5400">
                  <a:cs typeface="Times New Roman" pitchFamily="18" charset="0"/>
                </a:endParaRPr>
              </a:p>
            </p:txBody>
          </p:sp>
          <p:sp>
            <p:nvSpPr>
              <p:cNvPr id="19475" name="Rectangle 4"/>
              <p:cNvSpPr>
                <a:spLocks noChangeArrowheads="1"/>
              </p:cNvSpPr>
              <p:nvPr/>
            </p:nvSpPr>
            <p:spPr bwMode="auto">
              <a:xfrm>
                <a:off x="5147" y="5616"/>
                <a:ext cx="1391" cy="269"/>
              </a:xfrm>
              <a:prstGeom prst="rect">
                <a:avLst/>
              </a:prstGeom>
              <a:noFill/>
              <a:ln w="9525">
                <a:solidFill>
                  <a:srgbClr val="000000"/>
                </a:solidFill>
                <a:miter lim="800000"/>
                <a:headEnd/>
                <a:tailEnd/>
              </a:ln>
            </p:spPr>
            <p:txBody>
              <a:bodyPr lIns="0" tIns="0" rIns="0" bIns="0">
                <a:spAutoFit/>
              </a:bodyPr>
              <a:lstStyle/>
              <a:p>
                <a:pPr indent="66675"/>
                <a:r>
                  <a:rPr lang="en-US" altLang="zh-CN" sz="2800">
                    <a:latin typeface="Times New Roman" pitchFamily="18" charset="0"/>
                    <a:cs typeface="Times New Roman" pitchFamily="18" charset="0"/>
                  </a:rPr>
                  <a:t>param-name</a:t>
                </a:r>
                <a:endParaRPr lang="en-US" altLang="zh-CN" sz="5400">
                  <a:cs typeface="Times New Roman" pitchFamily="18" charset="0"/>
                </a:endParaRPr>
              </a:p>
            </p:txBody>
          </p:sp>
        </p:grpSp>
        <p:sp>
          <p:nvSpPr>
            <p:cNvPr id="19464" name="Rectangle 2"/>
            <p:cNvSpPr>
              <a:spLocks noChangeArrowheads="1"/>
            </p:cNvSpPr>
            <p:nvPr/>
          </p:nvSpPr>
          <p:spPr bwMode="auto">
            <a:xfrm>
              <a:off x="5150" y="6115"/>
              <a:ext cx="1391" cy="269"/>
            </a:xfrm>
            <a:prstGeom prst="rect">
              <a:avLst/>
            </a:prstGeom>
            <a:noFill/>
            <a:ln w="9525">
              <a:solidFill>
                <a:srgbClr val="000000"/>
              </a:solidFill>
              <a:miter lim="800000"/>
              <a:headEnd/>
              <a:tailEnd/>
            </a:ln>
          </p:spPr>
          <p:txBody>
            <a:bodyPr lIns="0" tIns="0" rIns="0" bIns="0">
              <a:spAutoFit/>
            </a:bodyPr>
            <a:lstStyle/>
            <a:p>
              <a:pPr indent="66675"/>
              <a:r>
                <a:rPr lang="en-US" altLang="zh-CN" sz="2800">
                  <a:latin typeface="Times New Roman" pitchFamily="18" charset="0"/>
                  <a:cs typeface="Times New Roman" pitchFamily="18" charset="0"/>
                </a:rPr>
                <a:t>param-value</a:t>
              </a:r>
              <a:endParaRPr lang="en-US" altLang="zh-CN" sz="5400">
                <a:cs typeface="Times New Roman" pitchFamily="18" charset="0"/>
              </a:endParaRPr>
            </a:p>
          </p:txBody>
        </p:sp>
      </p:grpSp>
      <p:sp>
        <p:nvSpPr>
          <p:cNvPr id="20" name="左大括号 19"/>
          <p:cNvSpPr/>
          <p:nvPr/>
        </p:nvSpPr>
        <p:spPr>
          <a:xfrm>
            <a:off x="1928794" y="1714488"/>
            <a:ext cx="1143008" cy="3786214"/>
          </a:xfrm>
          <a:prstGeom prst="leftBrace">
            <a:avLst>
              <a:gd name="adj1" fmla="val 8333"/>
              <a:gd name="adj2" fmla="val 4637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左大括号 20"/>
          <p:cNvSpPr/>
          <p:nvPr/>
        </p:nvSpPr>
        <p:spPr>
          <a:xfrm>
            <a:off x="5429256" y="4286256"/>
            <a:ext cx="357190" cy="1643074"/>
          </a:xfrm>
          <a:prstGeom prst="leftBrace">
            <a:avLst>
              <a:gd name="adj1" fmla="val 8333"/>
              <a:gd name="adj2" fmla="val 6314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endParaRPr lang="zh-CN" altLang="en-US" smtClean="0"/>
          </a:p>
        </p:txBody>
      </p:sp>
      <p:sp>
        <p:nvSpPr>
          <p:cNvPr id="20483" name="内容占位符 2"/>
          <p:cNvSpPr>
            <a:spLocks noGrp="1"/>
          </p:cNvSpPr>
          <p:nvPr>
            <p:ph sz="quarter" idx="1"/>
          </p:nvPr>
        </p:nvSpPr>
        <p:spPr>
          <a:xfrm>
            <a:off x="457200" y="1219200"/>
            <a:ext cx="8229600" cy="4937125"/>
          </a:xfrm>
        </p:spPr>
        <p:txBody>
          <a:bodyPr/>
          <a:lstStyle/>
          <a:p>
            <a:pPr eaLnBrk="1" hangingPunct="1"/>
            <a:r>
              <a:rPr lang="en-US" altLang="zh-CN" dirty="0" smtClean="0"/>
              <a:t>2.</a:t>
            </a:r>
            <a:r>
              <a:rPr lang="zh-CN" altLang="zh-CN" dirty="0" smtClean="0"/>
              <a:t>设置过滤器映射</a:t>
            </a:r>
            <a:r>
              <a:rPr lang="en-US" altLang="zh-CN" dirty="0" smtClean="0"/>
              <a:t>&lt;filter-mapping&gt;</a:t>
            </a:r>
            <a:endParaRPr lang="zh-CN" altLang="zh-CN" dirty="0" smtClean="0"/>
          </a:p>
          <a:p>
            <a:pPr eaLnBrk="1" hangingPunct="1">
              <a:buNone/>
            </a:pPr>
            <a:r>
              <a:rPr lang="en-US" altLang="zh-CN" dirty="0" smtClean="0"/>
              <a:t>  &lt;filter-mapping&gt;</a:t>
            </a:r>
            <a:r>
              <a:rPr lang="zh-CN" altLang="zh-CN" dirty="0" smtClean="0"/>
              <a:t>元素用于指定过滤器关联的</a:t>
            </a:r>
            <a:r>
              <a:rPr lang="en-US" altLang="zh-CN" dirty="0" smtClean="0"/>
              <a:t>URL</a:t>
            </a:r>
            <a:r>
              <a:rPr lang="zh-CN" altLang="zh-CN" dirty="0" smtClean="0"/>
              <a:t>样式或者</a:t>
            </a:r>
            <a:r>
              <a:rPr lang="en-US" altLang="zh-CN" dirty="0" err="1" smtClean="0"/>
              <a:t>Servlet</a:t>
            </a:r>
            <a:r>
              <a:rPr lang="zh-CN" altLang="zh-CN" dirty="0" smtClean="0"/>
              <a:t>。</a:t>
            </a:r>
            <a:r>
              <a:rPr lang="en-US" altLang="zh-CN" dirty="0" smtClean="0"/>
              <a:t>&lt;filter-mapping&gt;</a:t>
            </a:r>
            <a:r>
              <a:rPr lang="zh-CN" altLang="zh-CN" dirty="0" smtClean="0"/>
              <a:t>结构如图所示。</a:t>
            </a:r>
          </a:p>
          <a:p>
            <a:pPr eaLnBrk="1" hangingPunct="1"/>
            <a:endParaRPr lang="zh-CN" altLang="en-US" dirty="0" smtClean="0"/>
          </a:p>
        </p:txBody>
      </p:sp>
      <p:sp>
        <p:nvSpPr>
          <p:cNvPr id="20484"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Group 4"/>
          <p:cNvGrpSpPr>
            <a:grpSpLocks noChangeAspect="1"/>
          </p:cNvGrpSpPr>
          <p:nvPr/>
        </p:nvGrpSpPr>
        <p:grpSpPr bwMode="auto">
          <a:xfrm>
            <a:off x="1017989" y="3143248"/>
            <a:ext cx="8102605" cy="1800225"/>
            <a:chOff x="867" y="3639"/>
            <a:chExt cx="5885" cy="1308"/>
          </a:xfrm>
        </p:grpSpPr>
        <p:sp>
          <p:nvSpPr>
            <p:cNvPr id="20486" name="AutoShape 12"/>
            <p:cNvSpPr>
              <a:spLocks noChangeAspect="1" noChangeArrowheads="1" noTextEdit="1"/>
            </p:cNvSpPr>
            <p:nvPr/>
          </p:nvSpPr>
          <p:spPr bwMode="auto">
            <a:xfrm>
              <a:off x="867" y="3639"/>
              <a:ext cx="5885" cy="1308"/>
            </a:xfrm>
            <a:prstGeom prst="rect">
              <a:avLst/>
            </a:prstGeom>
            <a:noFill/>
            <a:ln w="9525">
              <a:noFill/>
              <a:miter lim="800000"/>
              <a:headEnd/>
              <a:tailEnd/>
            </a:ln>
          </p:spPr>
          <p:txBody>
            <a:bodyPr/>
            <a:lstStyle/>
            <a:p>
              <a:endParaRPr lang="zh-CN" altLang="en-US" sz="4000"/>
            </a:p>
          </p:txBody>
        </p:sp>
        <p:sp>
          <p:nvSpPr>
            <p:cNvPr id="20487" name="Rectangle 11"/>
            <p:cNvSpPr>
              <a:spLocks noChangeArrowheads="1"/>
            </p:cNvSpPr>
            <p:nvPr/>
          </p:nvSpPr>
          <p:spPr bwMode="auto">
            <a:xfrm>
              <a:off x="867" y="4101"/>
              <a:ext cx="1819" cy="268"/>
            </a:xfrm>
            <a:prstGeom prst="rect">
              <a:avLst/>
            </a:prstGeom>
            <a:noFill/>
            <a:ln w="9525">
              <a:solidFill>
                <a:srgbClr val="000000"/>
              </a:solidFill>
              <a:miter lim="800000"/>
              <a:headEnd/>
              <a:tailEnd/>
            </a:ln>
          </p:spPr>
          <p:txBody>
            <a:bodyPr wrap="square" lIns="0" tIns="0" rIns="0" bIns="0">
              <a:spAutoFit/>
            </a:bodyPr>
            <a:lstStyle/>
            <a:p>
              <a:pPr indent="66675" algn="ctr"/>
              <a:r>
                <a:rPr lang="en-US" altLang="zh-CN" sz="2400" dirty="0" smtClean="0">
                  <a:latin typeface="Times New Roman" pitchFamily="18" charset="0"/>
                  <a:ea typeface="华文新魏" pitchFamily="2" charset="-122"/>
                  <a:cs typeface="Times New Roman" pitchFamily="18" charset="0"/>
                </a:rPr>
                <a:t>filter-mapping</a:t>
              </a:r>
              <a:endParaRPr lang="en-US" altLang="zh-CN" sz="4400" dirty="0">
                <a:latin typeface="Gill Sans MT" pitchFamily="34" charset="0"/>
                <a:ea typeface="华文新魏" pitchFamily="2" charset="-122"/>
                <a:cs typeface="Times New Roman" pitchFamily="18" charset="0"/>
              </a:endParaRPr>
            </a:p>
          </p:txBody>
        </p:sp>
        <p:sp>
          <p:nvSpPr>
            <p:cNvPr id="20488" name="Rectangle 10"/>
            <p:cNvSpPr>
              <a:spLocks noChangeArrowheads="1"/>
            </p:cNvSpPr>
            <p:nvPr/>
          </p:nvSpPr>
          <p:spPr bwMode="auto">
            <a:xfrm>
              <a:off x="3189" y="3639"/>
              <a:ext cx="1391" cy="268"/>
            </a:xfrm>
            <a:prstGeom prst="rect">
              <a:avLst/>
            </a:prstGeom>
            <a:noFill/>
            <a:ln w="9525">
              <a:solidFill>
                <a:srgbClr val="000000"/>
              </a:solidFill>
              <a:miter lim="800000"/>
              <a:headEnd/>
              <a:tailEnd/>
            </a:ln>
          </p:spPr>
          <p:txBody>
            <a:bodyPr lIns="0" tIns="0" rIns="0" bIns="0">
              <a:spAutoFit/>
            </a:bodyPr>
            <a:lstStyle/>
            <a:p>
              <a:pPr indent="66675"/>
              <a:r>
                <a:rPr lang="en-US" altLang="zh-CN" sz="2400">
                  <a:latin typeface="Times New Roman" pitchFamily="18" charset="0"/>
                  <a:ea typeface="华文新魏" pitchFamily="2" charset="-122"/>
                  <a:cs typeface="Times New Roman" pitchFamily="18" charset="0"/>
                </a:rPr>
                <a:t>filter-name</a:t>
              </a:r>
              <a:endParaRPr lang="en-US" altLang="zh-CN" sz="4800">
                <a:latin typeface="Gill Sans MT" pitchFamily="34" charset="0"/>
                <a:ea typeface="华文新魏" pitchFamily="2" charset="-122"/>
                <a:cs typeface="Times New Roman" pitchFamily="18" charset="0"/>
              </a:endParaRPr>
            </a:p>
          </p:txBody>
        </p:sp>
        <p:sp>
          <p:nvSpPr>
            <p:cNvPr id="20489" name="Rectangle 9"/>
            <p:cNvSpPr>
              <a:spLocks noChangeArrowheads="1"/>
            </p:cNvSpPr>
            <p:nvPr/>
          </p:nvSpPr>
          <p:spPr bwMode="auto">
            <a:xfrm>
              <a:off x="5005" y="4106"/>
              <a:ext cx="1391" cy="268"/>
            </a:xfrm>
            <a:prstGeom prst="rect">
              <a:avLst/>
            </a:prstGeom>
            <a:noFill/>
            <a:ln w="9525">
              <a:solidFill>
                <a:srgbClr val="000000"/>
              </a:solidFill>
              <a:miter lim="800000"/>
              <a:headEnd/>
              <a:tailEnd/>
            </a:ln>
          </p:spPr>
          <p:txBody>
            <a:bodyPr lIns="0" tIns="0" rIns="0" bIns="0">
              <a:spAutoFit/>
            </a:bodyPr>
            <a:lstStyle/>
            <a:p>
              <a:pPr indent="66675"/>
              <a:r>
                <a:rPr lang="en-US" altLang="zh-CN" sz="2400" dirty="0" err="1">
                  <a:latin typeface="Times New Roman" pitchFamily="18" charset="0"/>
                  <a:ea typeface="华文新魏" pitchFamily="2" charset="-122"/>
                  <a:cs typeface="Times New Roman" pitchFamily="18" charset="0"/>
                </a:rPr>
                <a:t>servlet</a:t>
              </a:r>
              <a:r>
                <a:rPr lang="en-US" altLang="zh-CN" sz="2400" dirty="0">
                  <a:latin typeface="Times New Roman" pitchFamily="18" charset="0"/>
                  <a:ea typeface="华文新魏" pitchFamily="2" charset="-122"/>
                  <a:cs typeface="Times New Roman" pitchFamily="18" charset="0"/>
                </a:rPr>
                <a:t>-name</a:t>
              </a:r>
              <a:endParaRPr lang="en-US" altLang="zh-CN" sz="4800" dirty="0">
                <a:latin typeface="Gill Sans MT" pitchFamily="34" charset="0"/>
                <a:ea typeface="华文新魏" pitchFamily="2" charset="-122"/>
                <a:cs typeface="Times New Roman" pitchFamily="18" charset="0"/>
              </a:endParaRPr>
            </a:p>
          </p:txBody>
        </p:sp>
        <p:sp>
          <p:nvSpPr>
            <p:cNvPr id="20490" name="Rectangle 8"/>
            <p:cNvSpPr>
              <a:spLocks noChangeArrowheads="1"/>
            </p:cNvSpPr>
            <p:nvPr/>
          </p:nvSpPr>
          <p:spPr bwMode="auto">
            <a:xfrm>
              <a:off x="3189" y="4098"/>
              <a:ext cx="1391" cy="268"/>
            </a:xfrm>
            <a:prstGeom prst="rect">
              <a:avLst/>
            </a:prstGeom>
            <a:noFill/>
            <a:ln w="9525">
              <a:solidFill>
                <a:srgbClr val="000000"/>
              </a:solidFill>
              <a:miter lim="800000"/>
              <a:headEnd/>
              <a:tailEnd/>
            </a:ln>
          </p:spPr>
          <p:txBody>
            <a:bodyPr lIns="0" tIns="0" rIns="0" bIns="0">
              <a:spAutoFit/>
            </a:bodyPr>
            <a:lstStyle/>
            <a:p>
              <a:pPr indent="66675"/>
              <a:r>
                <a:rPr lang="en-US" altLang="zh-CN" sz="2400" dirty="0" err="1">
                  <a:latin typeface="Times New Roman" pitchFamily="18" charset="0"/>
                  <a:ea typeface="华文新魏" pitchFamily="2" charset="-122"/>
                  <a:cs typeface="Times New Roman" pitchFamily="18" charset="0"/>
                </a:rPr>
                <a:t>url</a:t>
              </a:r>
              <a:r>
                <a:rPr lang="en-US" altLang="zh-CN" sz="2400" dirty="0">
                  <a:latin typeface="Times New Roman" pitchFamily="18" charset="0"/>
                  <a:ea typeface="华文新魏" pitchFamily="2" charset="-122"/>
                  <a:cs typeface="Times New Roman" pitchFamily="18" charset="0"/>
                </a:rPr>
                <a:t>-pattern</a:t>
              </a:r>
              <a:endParaRPr lang="en-US" altLang="zh-CN" sz="4800" dirty="0">
                <a:latin typeface="Gill Sans MT" pitchFamily="34" charset="0"/>
                <a:ea typeface="华文新魏" pitchFamily="2" charset="-122"/>
                <a:cs typeface="Times New Roman" pitchFamily="18" charset="0"/>
              </a:endParaRPr>
            </a:p>
          </p:txBody>
        </p:sp>
        <p:sp>
          <p:nvSpPr>
            <p:cNvPr id="20491" name="Rectangle 7"/>
            <p:cNvSpPr>
              <a:spLocks noChangeArrowheads="1"/>
            </p:cNvSpPr>
            <p:nvPr/>
          </p:nvSpPr>
          <p:spPr bwMode="auto">
            <a:xfrm>
              <a:off x="3189" y="4572"/>
              <a:ext cx="1391" cy="268"/>
            </a:xfrm>
            <a:prstGeom prst="rect">
              <a:avLst/>
            </a:prstGeom>
            <a:noFill/>
            <a:ln w="9525">
              <a:solidFill>
                <a:srgbClr val="000000"/>
              </a:solidFill>
              <a:miter lim="800000"/>
              <a:headEnd/>
              <a:tailEnd/>
            </a:ln>
          </p:spPr>
          <p:txBody>
            <a:bodyPr lIns="0" tIns="0" rIns="0" bIns="0">
              <a:spAutoFit/>
            </a:bodyPr>
            <a:lstStyle/>
            <a:p>
              <a:pPr indent="66675"/>
              <a:r>
                <a:rPr lang="en-US" altLang="zh-CN" sz="2400" dirty="0" smtClean="0">
                  <a:latin typeface="Times New Roman" pitchFamily="18" charset="0"/>
                  <a:ea typeface="华文新魏" pitchFamily="2" charset="-122"/>
                  <a:cs typeface="Times New Roman" pitchFamily="18" charset="0"/>
                </a:rPr>
                <a:t>dispatcher</a:t>
              </a:r>
              <a:endParaRPr lang="en-US" altLang="zh-CN" sz="4800" dirty="0">
                <a:latin typeface="Gill Sans MT" pitchFamily="34" charset="0"/>
                <a:ea typeface="华文新魏" pitchFamily="2" charset="-122"/>
                <a:cs typeface="Times New Roman" pitchFamily="18" charset="0"/>
              </a:endParaRPr>
            </a:p>
          </p:txBody>
        </p:sp>
        <p:sp>
          <p:nvSpPr>
            <p:cNvPr id="20493" name="Text Box 5"/>
            <p:cNvSpPr txBox="1">
              <a:spLocks noChangeArrowheads="1"/>
            </p:cNvSpPr>
            <p:nvPr/>
          </p:nvSpPr>
          <p:spPr bwMode="auto">
            <a:xfrm>
              <a:off x="4590" y="4106"/>
              <a:ext cx="428" cy="201"/>
            </a:xfrm>
            <a:prstGeom prst="rect">
              <a:avLst/>
            </a:prstGeom>
            <a:noFill/>
            <a:ln w="9525">
              <a:noFill/>
              <a:miter lim="800000"/>
              <a:headEnd/>
              <a:tailEnd/>
            </a:ln>
          </p:spPr>
          <p:txBody>
            <a:bodyPr wrap="square" lIns="0" tIns="0" rIns="0" bIns="0">
              <a:spAutoFit/>
            </a:bodyPr>
            <a:lstStyle/>
            <a:p>
              <a:pPr indent="269875"/>
              <a:r>
                <a:rPr lang="en-US" altLang="zh-CN" b="1" dirty="0">
                  <a:latin typeface="Times New Roman" pitchFamily="18" charset="0"/>
                  <a:ea typeface="华文新魏" pitchFamily="2" charset="-122"/>
                  <a:cs typeface="Times New Roman" pitchFamily="18" charset="0"/>
                </a:rPr>
                <a:t>or</a:t>
              </a:r>
              <a:endParaRPr lang="en-US" altLang="zh-CN" sz="4000" dirty="0">
                <a:latin typeface="Gill Sans MT" pitchFamily="34" charset="0"/>
                <a:ea typeface="华文新魏" pitchFamily="2" charset="-122"/>
                <a:cs typeface="Times New Roman" pitchFamily="18" charset="0"/>
              </a:endParaRPr>
            </a:p>
          </p:txBody>
        </p:sp>
      </p:grpSp>
      <p:sp>
        <p:nvSpPr>
          <p:cNvPr id="14" name="左大括号 13"/>
          <p:cNvSpPr/>
          <p:nvPr/>
        </p:nvSpPr>
        <p:spPr>
          <a:xfrm>
            <a:off x="3643306" y="3143248"/>
            <a:ext cx="357190" cy="1643074"/>
          </a:xfrm>
          <a:prstGeom prst="leftBrace">
            <a:avLst>
              <a:gd name="adj1" fmla="val 75694"/>
              <a:gd name="adj2" fmla="val 4726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304861"/>
          </a:xfrm>
        </p:spPr>
        <p:txBody>
          <a:bodyPr>
            <a:normAutofit fontScale="92500" lnSpcReduction="10000"/>
          </a:bodyPr>
          <a:lstStyle/>
          <a:p>
            <a:r>
              <a:rPr lang="zh-CN" altLang="zh-CN" dirty="0" smtClean="0"/>
              <a:t>使用</a:t>
            </a:r>
            <a:r>
              <a:rPr lang="en-US" altLang="zh-CN" dirty="0" smtClean="0"/>
              <a:t>&lt;filter-mapping&gt;</a:t>
            </a:r>
            <a:r>
              <a:rPr lang="zh-CN" altLang="zh-CN" dirty="0" smtClean="0"/>
              <a:t>元素</a:t>
            </a:r>
            <a:endParaRPr lang="en-US" altLang="zh-CN" dirty="0" smtClean="0"/>
          </a:p>
          <a:p>
            <a:pPr lvl="1"/>
            <a:r>
              <a:rPr lang="zh-CN" altLang="zh-CN" dirty="0" smtClean="0"/>
              <a:t>使用</a:t>
            </a:r>
            <a:r>
              <a:rPr lang="en-US" altLang="zh-CN" dirty="0" smtClean="0"/>
              <a:t>&lt;</a:t>
            </a:r>
            <a:r>
              <a:rPr lang="en-US" altLang="zh-CN" dirty="0" err="1" smtClean="0"/>
              <a:t>servlet</a:t>
            </a:r>
            <a:r>
              <a:rPr lang="en-US" altLang="zh-CN" dirty="0" smtClean="0"/>
              <a:t>-name&gt;</a:t>
            </a:r>
            <a:r>
              <a:rPr lang="zh-CN" altLang="zh-CN" dirty="0" smtClean="0"/>
              <a:t>元素将过滤器连接到一个</a:t>
            </a:r>
            <a:r>
              <a:rPr lang="en-US" altLang="zh-CN" dirty="0" err="1" smtClean="0"/>
              <a:t>servlet</a:t>
            </a:r>
            <a:r>
              <a:rPr lang="zh-CN" altLang="zh-CN" dirty="0" smtClean="0"/>
              <a:t>中。</a:t>
            </a:r>
          </a:p>
          <a:p>
            <a:pPr lvl="1"/>
            <a:r>
              <a:rPr lang="zh-CN" altLang="zh-CN" dirty="0" smtClean="0"/>
              <a:t>使用</a:t>
            </a:r>
            <a:r>
              <a:rPr lang="en-US" altLang="zh-CN" dirty="0" smtClean="0"/>
              <a:t>&lt;</a:t>
            </a:r>
            <a:r>
              <a:rPr lang="en-US" altLang="zh-CN" dirty="0" err="1" smtClean="0"/>
              <a:t>url</a:t>
            </a:r>
            <a:r>
              <a:rPr lang="en-US" altLang="zh-CN" dirty="0" smtClean="0"/>
              <a:t>-pattern&gt;</a:t>
            </a:r>
            <a:r>
              <a:rPr lang="zh-CN" altLang="zh-CN" dirty="0" smtClean="0"/>
              <a:t>将过滤器映射到某个</a:t>
            </a:r>
            <a:r>
              <a:rPr lang="en-US" altLang="zh-CN" dirty="0" smtClean="0"/>
              <a:t>URL</a:t>
            </a:r>
            <a:r>
              <a:rPr lang="zh-CN" altLang="zh-CN" dirty="0" smtClean="0"/>
              <a:t>模式</a:t>
            </a:r>
            <a:endParaRPr lang="en-US" altLang="zh-CN" dirty="0" smtClean="0"/>
          </a:p>
          <a:p>
            <a:r>
              <a:rPr lang="zh-CN" altLang="zh-CN" dirty="0" smtClean="0"/>
              <a:t>使用</a:t>
            </a:r>
            <a:r>
              <a:rPr lang="en-US" altLang="zh-CN" dirty="0" smtClean="0"/>
              <a:t>&lt;</a:t>
            </a:r>
            <a:r>
              <a:rPr lang="en-US" altLang="zh-CN" dirty="0" err="1" smtClean="0"/>
              <a:t>url</a:t>
            </a:r>
            <a:r>
              <a:rPr lang="en-US" altLang="zh-CN" dirty="0" smtClean="0"/>
              <a:t>-pattern&gt;</a:t>
            </a:r>
            <a:r>
              <a:rPr lang="zh-CN" altLang="zh-CN" dirty="0" smtClean="0"/>
              <a:t>将过滤器映射到某个</a:t>
            </a:r>
            <a:r>
              <a:rPr lang="en-US" altLang="zh-CN" dirty="0" smtClean="0"/>
              <a:t>URL</a:t>
            </a:r>
            <a:r>
              <a:rPr lang="zh-CN" altLang="zh-CN" dirty="0" smtClean="0"/>
              <a:t>模式的方法会获得更大的灵活性，它能够使开发人员将过滤器应用于一组</a:t>
            </a:r>
            <a:r>
              <a:rPr lang="en-US" altLang="zh-CN" dirty="0" err="1" smtClean="0"/>
              <a:t>servlet</a:t>
            </a:r>
            <a:r>
              <a:rPr lang="zh-CN" altLang="zh-CN" dirty="0" smtClean="0"/>
              <a:t>、</a:t>
            </a:r>
            <a:r>
              <a:rPr lang="en-US" altLang="zh-CN" dirty="0" smtClean="0"/>
              <a:t>JSP</a:t>
            </a:r>
            <a:r>
              <a:rPr lang="zh-CN" altLang="zh-CN" dirty="0" smtClean="0"/>
              <a:t>或任何静态资源。</a:t>
            </a:r>
            <a:endParaRPr lang="en-US" altLang="zh-CN" dirty="0" smtClean="0"/>
          </a:p>
          <a:p>
            <a:pPr>
              <a:buNone/>
            </a:pPr>
            <a:endParaRPr lang="zh-CN" altLang="en-US" dirty="0" smtClean="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928662" y="3786190"/>
            <a:ext cx="742955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 &lt;filter-mapping&gt;</a:t>
            </a:r>
          </a:p>
          <a:p>
            <a:r>
              <a:rPr lang="en-US" altLang="zh-CN" dirty="0" smtClean="0"/>
              <a:t>  &lt;filter-name&gt;encoding&lt;/filter-name&gt;</a:t>
            </a:r>
          </a:p>
          <a:p>
            <a:r>
              <a:rPr lang="en-US" altLang="zh-CN" dirty="0" smtClean="0"/>
              <a:t>  &lt;</a:t>
            </a:r>
            <a:r>
              <a:rPr lang="en-US" altLang="zh-CN" dirty="0" err="1" smtClean="0"/>
              <a:t>url</a:t>
            </a:r>
            <a:r>
              <a:rPr lang="en-US" altLang="zh-CN" dirty="0" smtClean="0"/>
              <a:t>-pattern&gt;/*&lt;/</a:t>
            </a:r>
            <a:r>
              <a:rPr lang="en-US" altLang="zh-CN" dirty="0" err="1" smtClean="0"/>
              <a:t>url</a:t>
            </a:r>
            <a:r>
              <a:rPr lang="en-US" altLang="zh-CN" dirty="0" smtClean="0"/>
              <a:t>-pattern&gt;</a:t>
            </a:r>
          </a:p>
          <a:p>
            <a:r>
              <a:rPr lang="en-US" altLang="zh-CN" dirty="0" smtClean="0"/>
              <a:t>  &lt;/filter-mapping&gt;</a:t>
            </a:r>
          </a:p>
          <a:p>
            <a:r>
              <a:rPr lang="en-US" altLang="zh-CN" dirty="0" smtClean="0"/>
              <a:t>  &lt;filter-mapping&gt;</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00108"/>
            <a:ext cx="8229600" cy="4525963"/>
          </a:xfrm>
        </p:spPr>
        <p:txBody>
          <a:bodyPr>
            <a:normAutofit/>
          </a:bodyPr>
          <a:lstStyle/>
          <a:p>
            <a:r>
              <a:rPr lang="zh-CN" altLang="en-US" sz="2400" dirty="0" smtClean="0"/>
              <a:t>创建</a:t>
            </a:r>
            <a:r>
              <a:rPr lang="en-US" altLang="zh-CN" sz="2400" dirty="0" err="1" smtClean="0"/>
              <a:t>Servlet</a:t>
            </a:r>
            <a:r>
              <a:rPr lang="zh-CN" altLang="en-US" sz="2400" dirty="0" smtClean="0"/>
              <a:t>过滤器 </a:t>
            </a:r>
          </a:p>
          <a:p>
            <a:pPr lvl="1"/>
            <a:r>
              <a:rPr lang="zh-CN" altLang="en-US" sz="2000" dirty="0" smtClean="0"/>
              <a:t> 所有的</a:t>
            </a:r>
            <a:r>
              <a:rPr lang="en-US" altLang="zh-CN" sz="2000" dirty="0" err="1" smtClean="0"/>
              <a:t>Servlet</a:t>
            </a:r>
            <a:r>
              <a:rPr lang="zh-CN" altLang="en-US" sz="2000" dirty="0" smtClean="0"/>
              <a:t>过滤器类都必须实现</a:t>
            </a:r>
            <a:r>
              <a:rPr lang="en-US" altLang="zh-CN" sz="2000" dirty="0" err="1" smtClean="0"/>
              <a:t>javax.servlet.Filter</a:t>
            </a:r>
            <a:r>
              <a:rPr lang="zh-CN" altLang="en-US" sz="2000" dirty="0" smtClean="0"/>
              <a:t>接口。这个接口含有</a:t>
            </a:r>
            <a:r>
              <a:rPr lang="en-US" altLang="zh-CN" sz="2000" dirty="0" smtClean="0"/>
              <a:t>3</a:t>
            </a:r>
            <a:r>
              <a:rPr lang="zh-CN" altLang="en-US" sz="2000" dirty="0" smtClean="0"/>
              <a:t>个过滤器类必须实现的方法： </a:t>
            </a:r>
          </a:p>
          <a:p>
            <a:pPr lvl="1"/>
            <a:r>
              <a:rPr lang="en-US" altLang="zh-CN" sz="2000" dirty="0" smtClean="0"/>
              <a:t>init</a:t>
            </a:r>
            <a:r>
              <a:rPr lang="zh-CN" altLang="en-US" sz="2000" dirty="0" smtClean="0"/>
              <a:t>（</a:t>
            </a:r>
            <a:r>
              <a:rPr lang="en-US" altLang="zh-CN" sz="2000" dirty="0" err="1" smtClean="0"/>
              <a:t>FileterConfig</a:t>
            </a:r>
            <a:r>
              <a:rPr lang="zh-CN" altLang="en-US" sz="2000" dirty="0" smtClean="0"/>
              <a:t>）：这是</a:t>
            </a:r>
            <a:r>
              <a:rPr lang="en-US" altLang="zh-CN" sz="2000" dirty="0" err="1" smtClean="0"/>
              <a:t>Servlet</a:t>
            </a:r>
            <a:r>
              <a:rPr lang="zh-CN" altLang="en-US" sz="2000" dirty="0" smtClean="0"/>
              <a:t>过滤器的初始化方法，</a:t>
            </a:r>
            <a:r>
              <a:rPr lang="en-US" altLang="zh-CN" sz="2000" dirty="0" err="1" smtClean="0"/>
              <a:t>Servlet</a:t>
            </a:r>
            <a:r>
              <a:rPr lang="zh-CN" altLang="en-US" sz="2000" dirty="0" smtClean="0"/>
              <a:t>容器创建</a:t>
            </a:r>
            <a:r>
              <a:rPr lang="en-US" altLang="zh-CN" sz="2000" dirty="0" err="1" smtClean="0"/>
              <a:t>Servlet</a:t>
            </a:r>
            <a:r>
              <a:rPr lang="zh-CN" altLang="en-US" sz="2000" dirty="0" smtClean="0"/>
              <a:t>过滤器实例后将调用这个方法。在这个方法中可以读取</a:t>
            </a:r>
            <a:r>
              <a:rPr lang="en-US" altLang="zh-CN" sz="2000" dirty="0" smtClean="0"/>
              <a:t>web.xml</a:t>
            </a:r>
            <a:r>
              <a:rPr lang="zh-CN" altLang="en-US" sz="2000" dirty="0" smtClean="0"/>
              <a:t>文件中</a:t>
            </a:r>
            <a:r>
              <a:rPr lang="en-US" altLang="zh-CN" sz="2000" dirty="0" err="1" smtClean="0"/>
              <a:t>Servelt</a:t>
            </a:r>
            <a:r>
              <a:rPr lang="zh-CN" altLang="en-US" sz="2000" dirty="0" smtClean="0"/>
              <a:t>过滤器的初始化参数。容器启动的过程中启动 。</a:t>
            </a:r>
          </a:p>
          <a:p>
            <a:pPr lvl="1"/>
            <a:r>
              <a:rPr lang="en-US" altLang="zh-CN" sz="2000" dirty="0" err="1" smtClean="0"/>
              <a:t>doFilter</a:t>
            </a:r>
            <a:r>
              <a:rPr lang="en-US" altLang="zh-CN" sz="2000" dirty="0" smtClean="0"/>
              <a:t>(</a:t>
            </a:r>
            <a:r>
              <a:rPr lang="en-US" altLang="zh-CN" sz="2000" dirty="0" err="1" smtClean="0"/>
              <a:t>ServletRequest</a:t>
            </a:r>
            <a:r>
              <a:rPr lang="zh-CN" altLang="en-US" sz="2000" dirty="0" smtClean="0"/>
              <a:t>，</a:t>
            </a:r>
            <a:r>
              <a:rPr lang="en-US" altLang="zh-CN" sz="2000" dirty="0" err="1" smtClean="0"/>
              <a:t>ServletResponse</a:t>
            </a:r>
            <a:r>
              <a:rPr lang="zh-CN" altLang="en-US" sz="2000" dirty="0" smtClean="0"/>
              <a:t>，</a:t>
            </a:r>
            <a:r>
              <a:rPr lang="en-US" altLang="zh-CN" sz="2000" dirty="0" err="1" smtClean="0"/>
              <a:t>FilterChain</a:t>
            </a:r>
            <a:r>
              <a:rPr lang="en-US" altLang="zh-CN" sz="2000" dirty="0" smtClean="0"/>
              <a:t>)</a:t>
            </a:r>
            <a:r>
              <a:rPr lang="zh-CN" altLang="en-US" sz="2000" dirty="0" smtClean="0"/>
              <a:t>：这个方法完成实际的过滤操作。当客户请求访问与过滤器关联的</a:t>
            </a:r>
            <a:r>
              <a:rPr lang="en-US" altLang="zh-CN" sz="2000" dirty="0" smtClean="0"/>
              <a:t>URL</a:t>
            </a:r>
            <a:r>
              <a:rPr lang="zh-CN" altLang="en-US" sz="2000" dirty="0" smtClean="0"/>
              <a:t>时，</a:t>
            </a:r>
            <a:r>
              <a:rPr lang="en-US" altLang="zh-CN" sz="2000" dirty="0" err="1" smtClean="0"/>
              <a:t>Servlet</a:t>
            </a:r>
            <a:r>
              <a:rPr lang="zh-CN" altLang="en-US" sz="2000" dirty="0" smtClean="0"/>
              <a:t>容器将先调用过滤器的</a:t>
            </a:r>
            <a:r>
              <a:rPr lang="en-US" altLang="zh-CN" sz="2000" dirty="0" err="1" smtClean="0"/>
              <a:t>doFilter</a:t>
            </a:r>
            <a:r>
              <a:rPr lang="zh-CN" altLang="en-US" sz="2000" dirty="0" smtClean="0"/>
              <a:t>方法。</a:t>
            </a:r>
            <a:r>
              <a:rPr lang="en-US" altLang="zh-CN" sz="2000" dirty="0" err="1" smtClean="0"/>
              <a:t>FilterChain</a:t>
            </a:r>
            <a:r>
              <a:rPr lang="zh-CN" altLang="en-US" sz="2000" dirty="0" smtClean="0"/>
              <a:t>参数用于访问后续过滤器 </a:t>
            </a:r>
          </a:p>
          <a:p>
            <a:pPr lvl="1"/>
            <a:r>
              <a:rPr lang="en-US" altLang="zh-CN" sz="2000" dirty="0" smtClean="0"/>
              <a:t>destroy()</a:t>
            </a:r>
            <a:r>
              <a:rPr lang="zh-CN" altLang="en-US" sz="2000" dirty="0" smtClean="0"/>
              <a:t>：</a:t>
            </a:r>
            <a:r>
              <a:rPr lang="en-US" altLang="zh-CN" sz="2000" dirty="0" err="1" smtClean="0"/>
              <a:t>Servlet</a:t>
            </a:r>
            <a:r>
              <a:rPr lang="zh-CN" altLang="en-US" sz="2000" dirty="0" smtClean="0"/>
              <a:t>容器在销毁过滤器实例前调用该方法，在这个方法中可以释放</a:t>
            </a:r>
            <a:r>
              <a:rPr lang="en-US" altLang="zh-CN" sz="2000" dirty="0" err="1" smtClean="0"/>
              <a:t>Servlet</a:t>
            </a:r>
            <a:r>
              <a:rPr lang="zh-CN" altLang="en-US" sz="2000" dirty="0" smtClean="0"/>
              <a:t>过滤器占用的资源 </a:t>
            </a:r>
          </a:p>
          <a:p>
            <a:endParaRPr lang="zh-CN" altLang="en-US" sz="2400"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该接口下只有一个方法</a:t>
            </a:r>
            <a:endParaRPr lang="en-US" dirty="0" smtClean="0"/>
          </a:p>
          <a:p>
            <a:r>
              <a:rPr lang="en-US" dirty="0" smtClean="0"/>
              <a:t>void </a:t>
            </a:r>
            <a:r>
              <a:rPr lang="en-US" b="1" dirty="0" err="1" smtClean="0"/>
              <a:t>doFilter</a:t>
            </a:r>
            <a:r>
              <a:rPr lang="en-US" dirty="0" smtClean="0"/>
              <a:t>(</a:t>
            </a:r>
            <a:r>
              <a:rPr lang="en-US" dirty="0" err="1" smtClean="0">
                <a:hlinkClick r:id="rId2" action="ppaction://hlinkfile" tooltip="interface in javax.servlet"/>
              </a:rPr>
              <a:t>ServletRequest</a:t>
            </a:r>
            <a:r>
              <a:rPr lang="en-US" dirty="0" smtClean="0"/>
              <a:t> request, </a:t>
            </a:r>
            <a:r>
              <a:rPr lang="en-US" dirty="0" err="1" smtClean="0">
                <a:hlinkClick r:id="rId3" action="ppaction://hlinkfile" tooltip="interface in javax.servlet"/>
              </a:rPr>
              <a:t>ServletResponse</a:t>
            </a:r>
            <a:r>
              <a:rPr lang="en-US" dirty="0" smtClean="0"/>
              <a:t> response) throws </a:t>
            </a:r>
            <a:r>
              <a:rPr lang="en-US" dirty="0" err="1" smtClean="0"/>
              <a:t>java.io.IOException</a:t>
            </a:r>
            <a:r>
              <a:rPr lang="en-US" dirty="0" smtClean="0"/>
              <a:t>, </a:t>
            </a:r>
            <a:r>
              <a:rPr lang="en-US" dirty="0" err="1" smtClean="0">
                <a:hlinkClick r:id="rId4" action="ppaction://hlinkfile" tooltip="class in javax.servlet"/>
              </a:rPr>
              <a:t>ServletException</a:t>
            </a:r>
            <a:endParaRPr lang="en-US" dirty="0" smtClean="0"/>
          </a:p>
          <a:p>
            <a:r>
              <a:rPr lang="zh-CN" altLang="en-US" dirty="0" smtClean="0"/>
              <a:t>作用：将请求向下继续传递。相当于过滤链对象。</a:t>
            </a:r>
            <a:endParaRPr lang="zh-CN" altLang="en-US" dirty="0"/>
          </a:p>
        </p:txBody>
      </p:sp>
      <p:sp>
        <p:nvSpPr>
          <p:cNvPr id="3" name="标题 2"/>
          <p:cNvSpPr>
            <a:spLocks noGrp="1"/>
          </p:cNvSpPr>
          <p:nvPr>
            <p:ph type="title"/>
          </p:nvPr>
        </p:nvSpPr>
        <p:spPr/>
        <p:txBody>
          <a:bodyPr/>
          <a:lstStyle/>
          <a:p>
            <a:r>
              <a:rPr lang="en-US" altLang="zh-CN" sz="4400" dirty="0" err="1" smtClean="0"/>
              <a:t>FilterChain</a:t>
            </a:r>
            <a:r>
              <a:rPr lang="zh-CN" altLang="en-US" sz="4400" dirty="0" smtClean="0"/>
              <a:t>接口</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smtClean="0"/>
              <a:t>chain.doFilter</a:t>
            </a:r>
            <a:r>
              <a:rPr lang="en-US" altLang="zh-CN" dirty="0" smtClean="0"/>
              <a:t>(</a:t>
            </a:r>
            <a:r>
              <a:rPr lang="en-US" altLang="zh-CN" dirty="0" err="1" smtClean="0"/>
              <a:t>request,response</a:t>
            </a:r>
            <a:r>
              <a:rPr lang="en-US" altLang="zh-CN" dirty="0" smtClean="0"/>
              <a:t>)</a:t>
            </a:r>
            <a:r>
              <a:rPr lang="zh-CN" altLang="en-US" dirty="0" smtClean="0"/>
              <a:t>之后的代码是在过滤器放行之后，即把当前的请求执行完过后才执行</a:t>
            </a:r>
            <a:endParaRPr lang="en-US" altLang="zh-CN" dirty="0" smtClean="0"/>
          </a:p>
          <a:p>
            <a:r>
              <a:rPr lang="zh-CN" altLang="en-US" dirty="0" smtClean="0"/>
              <a:t>例如：用户发送一个请求到服务器，被过滤器拦截下来，并且过滤通过以后，那么它会完成当前请求所需要的操作。当请求完成的时候，服务器要响应给客户端的时候，它就会执行</a:t>
            </a:r>
            <a:r>
              <a:rPr lang="en-US" altLang="zh-CN" dirty="0" err="1" smtClean="0"/>
              <a:t>chain.doFilter</a:t>
            </a:r>
            <a:r>
              <a:rPr lang="en-US" altLang="zh-CN" dirty="0" smtClean="0"/>
              <a:t>(</a:t>
            </a:r>
            <a:r>
              <a:rPr lang="en-US" altLang="zh-CN" dirty="0" err="1" smtClean="0"/>
              <a:t>request,response</a:t>
            </a:r>
            <a:r>
              <a:rPr lang="en-US" altLang="zh-CN" dirty="0" smtClean="0"/>
              <a:t>)</a:t>
            </a:r>
            <a:r>
              <a:rPr lang="zh-CN" altLang="en-US" dirty="0" smtClean="0"/>
              <a:t>之后的代码</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42984"/>
            <a:ext cx="8229600" cy="4864307"/>
          </a:xfrm>
        </p:spPr>
        <p:txBody>
          <a:bodyPr>
            <a:noAutofit/>
          </a:bodyPr>
          <a:lstStyle/>
          <a:p>
            <a:pPr>
              <a:buNone/>
            </a:pPr>
            <a:r>
              <a:rPr lang="en-US" altLang="zh-CN" sz="1200" dirty="0" smtClean="0"/>
              <a:t>package </a:t>
            </a:r>
            <a:r>
              <a:rPr lang="en-US" altLang="zh-CN" sz="1200" dirty="0" err="1" smtClean="0"/>
              <a:t>filterdemo</a:t>
            </a:r>
            <a:r>
              <a:rPr lang="en-US" altLang="zh-CN" sz="1200" dirty="0" smtClean="0"/>
              <a:t> ;</a:t>
            </a:r>
          </a:p>
          <a:p>
            <a:pPr>
              <a:buNone/>
            </a:pPr>
            <a:r>
              <a:rPr lang="en-US" altLang="zh-CN" sz="1200" dirty="0" smtClean="0"/>
              <a:t>import java.io.* ;</a:t>
            </a:r>
          </a:p>
          <a:p>
            <a:pPr>
              <a:buNone/>
            </a:pPr>
            <a:r>
              <a:rPr lang="en-US" altLang="zh-CN" sz="1200" dirty="0" smtClean="0"/>
              <a:t>import </a:t>
            </a:r>
            <a:r>
              <a:rPr lang="en-US" altLang="zh-CN" sz="1200" dirty="0" err="1" smtClean="0"/>
              <a:t>javax.servlet</a:t>
            </a:r>
            <a:r>
              <a:rPr lang="en-US" altLang="zh-CN" sz="1200" dirty="0" smtClean="0"/>
              <a:t>.* ;</a:t>
            </a:r>
          </a:p>
          <a:p>
            <a:pPr>
              <a:buNone/>
            </a:pPr>
            <a:r>
              <a:rPr lang="en-US" altLang="zh-CN" sz="1200" dirty="0" smtClean="0"/>
              <a:t>public class </a:t>
            </a:r>
            <a:r>
              <a:rPr lang="en-US" altLang="zh-CN" sz="1200" dirty="0" err="1" smtClean="0"/>
              <a:t>SimpleFilter</a:t>
            </a:r>
            <a:r>
              <a:rPr lang="en-US" altLang="zh-CN" sz="1200" dirty="0" smtClean="0"/>
              <a:t> implements Filter {</a:t>
            </a:r>
          </a:p>
          <a:p>
            <a:pPr>
              <a:buNone/>
            </a:pPr>
            <a:r>
              <a:rPr lang="en-US" altLang="zh-CN" sz="1200" dirty="0" smtClean="0"/>
              <a:t>	public void init(</a:t>
            </a:r>
            <a:r>
              <a:rPr lang="en-US" altLang="zh-CN" sz="1200" dirty="0" err="1" smtClean="0"/>
              <a:t>FilterConfig</a:t>
            </a:r>
            <a:r>
              <a:rPr lang="en-US" altLang="zh-CN" sz="1200" dirty="0" smtClean="0"/>
              <a:t> </a:t>
            </a:r>
            <a:r>
              <a:rPr lang="en-US" altLang="zh-CN" sz="1200" dirty="0" err="1" smtClean="0"/>
              <a:t>config</a:t>
            </a:r>
            <a:r>
              <a:rPr lang="en-US" altLang="zh-CN" sz="1200" dirty="0" smtClean="0"/>
              <a:t>)</a:t>
            </a:r>
          </a:p>
          <a:p>
            <a:pPr>
              <a:buNone/>
            </a:pPr>
            <a:r>
              <a:rPr lang="en-US" altLang="zh-CN" sz="1200" dirty="0" smtClean="0"/>
              <a:t>          throws </a:t>
            </a:r>
            <a:r>
              <a:rPr lang="en-US" altLang="zh-CN" sz="1200" dirty="0" err="1" smtClean="0"/>
              <a:t>ServletException</a:t>
            </a:r>
            <a:r>
              <a:rPr lang="en-US" altLang="zh-CN" sz="1200" dirty="0" smtClean="0"/>
              <a:t>{</a:t>
            </a:r>
          </a:p>
          <a:p>
            <a:pPr>
              <a:buNone/>
            </a:pPr>
            <a:r>
              <a:rPr lang="en-US" altLang="zh-CN" sz="1200" dirty="0" smtClean="0"/>
              <a:t>		// </a:t>
            </a:r>
            <a:r>
              <a:rPr lang="zh-CN" altLang="en-US" sz="1200" dirty="0" smtClean="0"/>
              <a:t>接收初始化的参数</a:t>
            </a:r>
          </a:p>
          <a:p>
            <a:pPr>
              <a:buNone/>
            </a:pPr>
            <a:r>
              <a:rPr lang="zh-CN" altLang="en-US" sz="1200" dirty="0" smtClean="0"/>
              <a:t>		</a:t>
            </a:r>
            <a:r>
              <a:rPr lang="en-US" altLang="zh-CN" sz="1200" dirty="0" smtClean="0"/>
              <a:t>String </a:t>
            </a:r>
            <a:r>
              <a:rPr lang="en-US" altLang="zh-CN" sz="1200" dirty="0" err="1" smtClean="0"/>
              <a:t>initParam</a:t>
            </a:r>
            <a:r>
              <a:rPr lang="en-US" altLang="zh-CN" sz="1200" dirty="0" smtClean="0"/>
              <a:t> = </a:t>
            </a:r>
            <a:r>
              <a:rPr lang="en-US" altLang="zh-CN" sz="1200" dirty="0" err="1" smtClean="0"/>
              <a:t>config.getInitParameter</a:t>
            </a:r>
            <a:r>
              <a:rPr lang="en-US" altLang="zh-CN" sz="1200" dirty="0" smtClean="0"/>
              <a:t>("ref") ;	</a:t>
            </a:r>
          </a:p>
          <a:p>
            <a:pPr>
              <a:buNone/>
            </a:pPr>
            <a:r>
              <a:rPr lang="en-US" altLang="zh-CN" sz="1200" dirty="0" smtClean="0"/>
              <a:t>		</a:t>
            </a:r>
            <a:r>
              <a:rPr lang="en-US" altLang="zh-CN" sz="1200" dirty="0" err="1" smtClean="0"/>
              <a:t>System.out.println</a:t>
            </a:r>
            <a:r>
              <a:rPr lang="en-US" altLang="zh-CN" sz="1200" dirty="0" smtClean="0"/>
              <a:t>("** </a:t>
            </a:r>
            <a:r>
              <a:rPr lang="zh-CN" altLang="en-US" sz="1200" dirty="0" smtClean="0"/>
              <a:t>过滤器初始化，初始化参数</a:t>
            </a:r>
            <a:r>
              <a:rPr lang="en-US" altLang="zh-CN" sz="1200" dirty="0" smtClean="0"/>
              <a:t>=" + </a:t>
            </a:r>
            <a:r>
              <a:rPr lang="en-US" altLang="zh-CN" sz="1200" dirty="0" err="1" smtClean="0"/>
              <a:t>initParam</a:t>
            </a:r>
            <a:r>
              <a:rPr lang="en-US" altLang="zh-CN" sz="1200" dirty="0" smtClean="0"/>
              <a:t>) ;</a:t>
            </a:r>
          </a:p>
          <a:p>
            <a:pPr>
              <a:buNone/>
            </a:pPr>
            <a:r>
              <a:rPr lang="en-US" altLang="zh-CN" sz="1200" dirty="0" smtClean="0"/>
              <a:t>	}</a:t>
            </a:r>
          </a:p>
          <a:p>
            <a:pPr>
              <a:buNone/>
            </a:pPr>
            <a:r>
              <a:rPr lang="en-US" altLang="zh-CN" sz="1200" dirty="0" smtClean="0"/>
              <a:t>	public void </a:t>
            </a:r>
            <a:r>
              <a:rPr lang="en-US" altLang="zh-CN" sz="1200" dirty="0" err="1" smtClean="0"/>
              <a:t>doFilter</a:t>
            </a:r>
            <a:r>
              <a:rPr lang="en-US" altLang="zh-CN" sz="1200" dirty="0" smtClean="0"/>
              <a:t>(</a:t>
            </a:r>
            <a:r>
              <a:rPr lang="en-US" altLang="zh-CN" sz="1200" dirty="0" err="1" smtClean="0"/>
              <a:t>ServletRequest</a:t>
            </a:r>
            <a:r>
              <a:rPr lang="en-US" altLang="zh-CN" sz="1200" dirty="0" smtClean="0"/>
              <a:t> request, </a:t>
            </a:r>
            <a:r>
              <a:rPr lang="en-US" altLang="zh-CN" sz="1200" dirty="0" err="1" smtClean="0"/>
              <a:t>ServletResponse</a:t>
            </a:r>
            <a:r>
              <a:rPr lang="en-US" altLang="zh-CN" sz="1200" dirty="0" smtClean="0"/>
              <a:t> response,              </a:t>
            </a:r>
            <a:r>
              <a:rPr lang="en-US" altLang="zh-CN" sz="1200" dirty="0" err="1" smtClean="0"/>
              <a:t>FilterChain</a:t>
            </a:r>
            <a:r>
              <a:rPr lang="en-US" altLang="zh-CN" sz="1200" dirty="0" smtClean="0"/>
              <a:t> chain)</a:t>
            </a:r>
          </a:p>
          <a:p>
            <a:pPr>
              <a:buNone/>
            </a:pPr>
            <a:r>
              <a:rPr lang="en-US" altLang="zh-CN" sz="1200" dirty="0" smtClean="0"/>
              <a:t>              throws </a:t>
            </a:r>
            <a:r>
              <a:rPr lang="en-US" altLang="zh-CN" sz="1200" dirty="0" err="1" smtClean="0"/>
              <a:t>IOException</a:t>
            </a:r>
            <a:r>
              <a:rPr lang="en-US" altLang="zh-CN" sz="1200" dirty="0" smtClean="0"/>
              <a:t>,</a:t>
            </a:r>
          </a:p>
          <a:p>
            <a:pPr>
              <a:buNone/>
            </a:pPr>
            <a:r>
              <a:rPr lang="en-US" altLang="zh-CN" sz="1200" dirty="0" smtClean="0"/>
              <a:t>                     </a:t>
            </a:r>
            <a:r>
              <a:rPr lang="en-US" altLang="zh-CN" sz="1200" dirty="0" err="1" smtClean="0"/>
              <a:t>ServletException</a:t>
            </a:r>
            <a:r>
              <a:rPr lang="en-US" altLang="zh-CN" sz="1200" dirty="0" smtClean="0"/>
              <a:t>{</a:t>
            </a:r>
          </a:p>
          <a:p>
            <a:pPr>
              <a:buNone/>
            </a:pPr>
            <a:r>
              <a:rPr lang="en-US" altLang="zh-CN" sz="1200" dirty="0" smtClean="0"/>
              <a:t>		</a:t>
            </a:r>
            <a:r>
              <a:rPr lang="en-US" altLang="zh-CN" sz="1200" dirty="0" err="1" smtClean="0"/>
              <a:t>System.out.println</a:t>
            </a:r>
            <a:r>
              <a:rPr lang="en-US" altLang="zh-CN" sz="1200" dirty="0" smtClean="0"/>
              <a:t>("** </a:t>
            </a:r>
            <a:r>
              <a:rPr lang="zh-CN" altLang="en-US" sz="1200" dirty="0" smtClean="0"/>
              <a:t>执行</a:t>
            </a:r>
            <a:r>
              <a:rPr lang="en-US" altLang="zh-CN" sz="1200" dirty="0" err="1" smtClean="0"/>
              <a:t>doFilter</a:t>
            </a:r>
            <a:r>
              <a:rPr lang="en-US" altLang="zh-CN" sz="1200" dirty="0" smtClean="0"/>
              <a:t>()</a:t>
            </a:r>
            <a:r>
              <a:rPr lang="zh-CN" altLang="en-US" sz="1200" dirty="0" smtClean="0"/>
              <a:t>方法之前</a:t>
            </a:r>
            <a:r>
              <a:rPr lang="en-US" altLang="zh-CN" sz="1200" dirty="0" smtClean="0"/>
              <a:t>") ;</a:t>
            </a:r>
          </a:p>
          <a:p>
            <a:pPr>
              <a:buNone/>
            </a:pPr>
            <a:r>
              <a:rPr lang="en-US" altLang="zh-CN" sz="1200" dirty="0" smtClean="0"/>
              <a:t>		</a:t>
            </a:r>
            <a:r>
              <a:rPr lang="en-US" altLang="zh-CN" sz="1200" dirty="0" err="1" smtClean="0"/>
              <a:t>chain.doFilter</a:t>
            </a:r>
            <a:r>
              <a:rPr lang="en-US" altLang="zh-CN" sz="1200" dirty="0" smtClean="0"/>
              <a:t>(</a:t>
            </a:r>
            <a:r>
              <a:rPr lang="en-US" altLang="zh-CN" sz="1200" dirty="0" err="1" smtClean="0"/>
              <a:t>request,response</a:t>
            </a:r>
            <a:r>
              <a:rPr lang="en-US" altLang="zh-CN" sz="1200" dirty="0" smtClean="0"/>
              <a:t>) ;</a:t>
            </a:r>
          </a:p>
          <a:p>
            <a:pPr>
              <a:buNone/>
            </a:pPr>
            <a:r>
              <a:rPr lang="en-US" altLang="zh-CN" sz="1200" dirty="0" smtClean="0"/>
              <a:t>		</a:t>
            </a:r>
            <a:r>
              <a:rPr lang="en-US" altLang="zh-CN" sz="1200" dirty="0" err="1" smtClean="0"/>
              <a:t>System.out.println</a:t>
            </a:r>
            <a:r>
              <a:rPr lang="en-US" altLang="zh-CN" sz="1200" dirty="0" smtClean="0"/>
              <a:t>("** </a:t>
            </a:r>
            <a:r>
              <a:rPr lang="zh-CN" altLang="en-US" sz="1200" dirty="0" smtClean="0"/>
              <a:t>执行</a:t>
            </a:r>
            <a:r>
              <a:rPr lang="en-US" altLang="zh-CN" sz="1200" dirty="0" err="1" smtClean="0"/>
              <a:t>doFilter</a:t>
            </a:r>
            <a:r>
              <a:rPr lang="en-US" altLang="zh-CN" sz="1200" dirty="0" smtClean="0"/>
              <a:t>()</a:t>
            </a:r>
            <a:r>
              <a:rPr lang="zh-CN" altLang="en-US" sz="1200" dirty="0" smtClean="0"/>
              <a:t>方法之后</a:t>
            </a:r>
            <a:r>
              <a:rPr lang="en-US" altLang="zh-CN" sz="1200" dirty="0" smtClean="0"/>
              <a:t>") ;</a:t>
            </a:r>
          </a:p>
          <a:p>
            <a:pPr>
              <a:buNone/>
            </a:pPr>
            <a:r>
              <a:rPr lang="en-US" altLang="zh-CN" sz="1200" dirty="0" smtClean="0"/>
              <a:t>	}</a:t>
            </a:r>
          </a:p>
          <a:p>
            <a:pPr>
              <a:buNone/>
            </a:pPr>
            <a:r>
              <a:rPr lang="en-US" altLang="zh-CN" sz="1200" dirty="0" smtClean="0"/>
              <a:t>	public void destroy(){</a:t>
            </a:r>
          </a:p>
          <a:p>
            <a:pPr>
              <a:buNone/>
            </a:pPr>
            <a:r>
              <a:rPr lang="en-US" altLang="zh-CN" sz="1200" dirty="0" smtClean="0"/>
              <a:t>		</a:t>
            </a:r>
            <a:r>
              <a:rPr lang="en-US" altLang="zh-CN" sz="1200" dirty="0" err="1" smtClean="0"/>
              <a:t>System.out.println</a:t>
            </a:r>
            <a:r>
              <a:rPr lang="en-US" altLang="zh-CN" sz="1200" dirty="0" smtClean="0"/>
              <a:t>("** </a:t>
            </a:r>
            <a:r>
              <a:rPr lang="zh-CN" altLang="en-US" sz="1200" dirty="0" smtClean="0"/>
              <a:t>过滤器销毁。</a:t>
            </a:r>
            <a:r>
              <a:rPr lang="en-US" altLang="zh-CN" sz="1200" dirty="0" smtClean="0"/>
              <a:t>") ;</a:t>
            </a:r>
          </a:p>
          <a:p>
            <a:pPr>
              <a:buNone/>
            </a:pPr>
            <a:r>
              <a:rPr lang="en-US" altLang="zh-CN" sz="1200" dirty="0" smtClean="0"/>
              <a:t>	}</a:t>
            </a:r>
          </a:p>
          <a:p>
            <a:pPr>
              <a:buNone/>
            </a:pPr>
            <a:r>
              <a:rPr lang="en-US" altLang="zh-CN" sz="1200" dirty="0" smtClean="0"/>
              <a:t>}</a:t>
            </a:r>
            <a:endParaRPr lang="zh-CN" altLang="en-US" sz="1200" dirty="0"/>
          </a:p>
        </p:txBody>
      </p:sp>
      <p:sp>
        <p:nvSpPr>
          <p:cNvPr id="3" name="标题 2"/>
          <p:cNvSpPr>
            <a:spLocks noGrp="1"/>
          </p:cNvSpPr>
          <p:nvPr>
            <p:ph type="title"/>
          </p:nvPr>
        </p:nvSpPr>
        <p:spPr/>
        <p:txBody>
          <a:bodyPr/>
          <a:lstStyle/>
          <a:p>
            <a:r>
              <a:rPr lang="en-US" altLang="zh-CN" dirty="0" err="1" smtClean="0"/>
              <a:t>SimpleFilter</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pPr>
              <a:buNone/>
            </a:pPr>
            <a:r>
              <a:rPr lang="en-US" altLang="zh-CN" dirty="0" smtClean="0"/>
              <a:t>package </a:t>
            </a:r>
            <a:r>
              <a:rPr lang="en-US" altLang="zh-CN" dirty="0" err="1" smtClean="0"/>
              <a:t>filterdemo</a:t>
            </a:r>
            <a:r>
              <a:rPr lang="en-US" altLang="zh-CN" dirty="0" smtClean="0"/>
              <a:t> ;</a:t>
            </a:r>
          </a:p>
          <a:p>
            <a:pPr>
              <a:buNone/>
            </a:pPr>
            <a:r>
              <a:rPr lang="en-US" altLang="zh-CN" dirty="0" smtClean="0"/>
              <a:t>import java.io.* ;</a:t>
            </a:r>
          </a:p>
          <a:p>
            <a:pPr>
              <a:buNone/>
            </a:pPr>
            <a:r>
              <a:rPr lang="en-US" altLang="zh-CN" dirty="0" smtClean="0"/>
              <a:t>import </a:t>
            </a:r>
            <a:r>
              <a:rPr lang="en-US" altLang="zh-CN" dirty="0" err="1" smtClean="0"/>
              <a:t>javax.servlet</a:t>
            </a:r>
            <a:r>
              <a:rPr lang="en-US" altLang="zh-CN" dirty="0" smtClean="0"/>
              <a:t>.* ;</a:t>
            </a:r>
          </a:p>
          <a:p>
            <a:pPr>
              <a:buNone/>
            </a:pPr>
            <a:r>
              <a:rPr lang="en-US" altLang="zh-CN" dirty="0" smtClean="0"/>
              <a:t>public class </a:t>
            </a:r>
            <a:r>
              <a:rPr lang="en-US" altLang="zh-CN" dirty="0" err="1" smtClean="0"/>
              <a:t>EncodingFilter</a:t>
            </a:r>
            <a:r>
              <a:rPr lang="en-US" altLang="zh-CN" dirty="0" smtClean="0"/>
              <a:t> implements Filter {</a:t>
            </a:r>
          </a:p>
          <a:p>
            <a:pPr>
              <a:buNone/>
            </a:pPr>
            <a:r>
              <a:rPr lang="en-US" altLang="zh-CN" dirty="0" smtClean="0"/>
              <a:t>	private String </a:t>
            </a:r>
            <a:r>
              <a:rPr lang="en-US" altLang="zh-CN" dirty="0" err="1" smtClean="0"/>
              <a:t>charSet</a:t>
            </a:r>
            <a:r>
              <a:rPr lang="en-US" altLang="zh-CN" dirty="0" smtClean="0"/>
              <a:t> ;</a:t>
            </a:r>
          </a:p>
          <a:p>
            <a:pPr>
              <a:buNone/>
            </a:pPr>
            <a:r>
              <a:rPr lang="en-US" altLang="zh-CN" dirty="0" smtClean="0"/>
              <a:t>	public void init(</a:t>
            </a:r>
            <a:r>
              <a:rPr lang="en-US" altLang="zh-CN" dirty="0" err="1" smtClean="0"/>
              <a:t>FilterConfig</a:t>
            </a:r>
            <a:r>
              <a:rPr lang="en-US" altLang="zh-CN" dirty="0" smtClean="0"/>
              <a:t> </a:t>
            </a:r>
            <a:r>
              <a:rPr lang="en-US" altLang="zh-CN" dirty="0" err="1" smtClean="0"/>
              <a:t>config</a:t>
            </a:r>
            <a:r>
              <a:rPr lang="en-US" altLang="zh-CN" dirty="0" smtClean="0"/>
              <a:t>)</a:t>
            </a:r>
          </a:p>
          <a:p>
            <a:pPr>
              <a:buNone/>
            </a:pPr>
            <a:r>
              <a:rPr lang="en-US" altLang="zh-CN" dirty="0" smtClean="0"/>
              <a:t>          throws </a:t>
            </a:r>
            <a:r>
              <a:rPr lang="en-US" altLang="zh-CN" dirty="0" err="1" smtClean="0"/>
              <a:t>ServletException</a:t>
            </a:r>
            <a:r>
              <a:rPr lang="en-US" altLang="zh-CN" dirty="0" smtClean="0"/>
              <a:t>{</a:t>
            </a:r>
          </a:p>
          <a:p>
            <a:pPr>
              <a:buNone/>
            </a:pPr>
            <a:r>
              <a:rPr lang="en-US" altLang="zh-CN" dirty="0" smtClean="0"/>
              <a:t>		// </a:t>
            </a:r>
            <a:r>
              <a:rPr lang="zh-CN" altLang="en-US" dirty="0" smtClean="0"/>
              <a:t>接收初始化的参数</a:t>
            </a:r>
          </a:p>
          <a:p>
            <a:pPr>
              <a:buNone/>
            </a:pPr>
            <a:r>
              <a:rPr lang="zh-CN" altLang="en-US" dirty="0" smtClean="0"/>
              <a:t>		</a:t>
            </a:r>
            <a:r>
              <a:rPr lang="en-US" altLang="zh-CN" dirty="0" err="1" smtClean="0"/>
              <a:t>this.charSet</a:t>
            </a:r>
            <a:r>
              <a:rPr lang="en-US" altLang="zh-CN" dirty="0" smtClean="0"/>
              <a:t> = </a:t>
            </a:r>
            <a:r>
              <a:rPr lang="en-US" altLang="zh-CN" dirty="0" err="1" smtClean="0"/>
              <a:t>config.getInitParameter</a:t>
            </a:r>
            <a:r>
              <a:rPr lang="en-US" altLang="zh-CN" dirty="0" smtClean="0"/>
              <a:t>("</a:t>
            </a:r>
            <a:r>
              <a:rPr lang="en-US" altLang="zh-CN" dirty="0" err="1" smtClean="0"/>
              <a:t>charset</a:t>
            </a:r>
            <a:r>
              <a:rPr lang="en-US" altLang="zh-CN" dirty="0" smtClean="0"/>
              <a:t>") ;	</a:t>
            </a:r>
          </a:p>
          <a:p>
            <a:pPr>
              <a:buNone/>
            </a:pPr>
            <a:r>
              <a:rPr lang="en-US" altLang="zh-CN" dirty="0" smtClean="0"/>
              <a:t>	}</a:t>
            </a:r>
          </a:p>
          <a:p>
            <a:pPr>
              <a:buNone/>
            </a:pPr>
            <a:r>
              <a:rPr lang="en-US" altLang="zh-CN" dirty="0" smtClean="0"/>
              <a:t>	public void </a:t>
            </a:r>
            <a:r>
              <a:rPr lang="en-US" altLang="zh-CN" dirty="0" err="1" smtClean="0"/>
              <a:t>doFilter</a:t>
            </a:r>
            <a:r>
              <a:rPr lang="en-US" altLang="zh-CN" dirty="0" smtClean="0"/>
              <a:t>(</a:t>
            </a:r>
            <a:r>
              <a:rPr lang="en-US" altLang="zh-CN" dirty="0" err="1" smtClean="0"/>
              <a:t>ServletRequest</a:t>
            </a:r>
            <a:r>
              <a:rPr lang="en-US" altLang="zh-CN" dirty="0" smtClean="0"/>
              <a:t> request,</a:t>
            </a:r>
          </a:p>
          <a:p>
            <a:pPr>
              <a:buNone/>
            </a:pPr>
            <a:r>
              <a:rPr lang="en-US" altLang="zh-CN" dirty="0" smtClean="0"/>
              <a:t>              </a:t>
            </a:r>
            <a:r>
              <a:rPr lang="en-US" altLang="zh-CN" dirty="0" err="1" smtClean="0"/>
              <a:t>ServletResponse</a:t>
            </a:r>
            <a:r>
              <a:rPr lang="en-US" altLang="zh-CN" dirty="0" smtClean="0"/>
              <a:t> response,</a:t>
            </a:r>
          </a:p>
          <a:p>
            <a:pPr>
              <a:buNone/>
            </a:pPr>
            <a:r>
              <a:rPr lang="en-US" altLang="zh-CN" dirty="0" smtClean="0"/>
              <a:t>              </a:t>
            </a:r>
            <a:r>
              <a:rPr lang="en-US" altLang="zh-CN" dirty="0" err="1" smtClean="0"/>
              <a:t>FilterChain</a:t>
            </a:r>
            <a:r>
              <a:rPr lang="en-US" altLang="zh-CN" dirty="0" smtClean="0"/>
              <a:t> chain)</a:t>
            </a:r>
          </a:p>
          <a:p>
            <a:pPr>
              <a:buNone/>
            </a:pPr>
            <a:r>
              <a:rPr lang="en-US" altLang="zh-CN" dirty="0" smtClean="0"/>
              <a:t>              throws </a:t>
            </a:r>
            <a:r>
              <a:rPr lang="en-US" altLang="zh-CN" dirty="0" err="1" smtClean="0"/>
              <a:t>IOException</a:t>
            </a:r>
            <a:r>
              <a:rPr lang="en-US" altLang="zh-CN" dirty="0" smtClean="0"/>
              <a:t>,</a:t>
            </a:r>
          </a:p>
          <a:p>
            <a:pPr>
              <a:buNone/>
            </a:pPr>
            <a:r>
              <a:rPr lang="en-US" altLang="zh-CN" dirty="0" smtClean="0"/>
              <a:t>                     </a:t>
            </a:r>
            <a:r>
              <a:rPr lang="en-US" altLang="zh-CN" dirty="0" err="1" smtClean="0"/>
              <a:t>ServletException</a:t>
            </a:r>
            <a:r>
              <a:rPr lang="en-US" altLang="zh-CN" dirty="0" smtClean="0"/>
              <a:t>{</a:t>
            </a:r>
          </a:p>
          <a:p>
            <a:pPr>
              <a:buNone/>
            </a:pPr>
            <a:r>
              <a:rPr lang="en-US" altLang="zh-CN" dirty="0" smtClean="0"/>
              <a:t>		</a:t>
            </a:r>
            <a:r>
              <a:rPr lang="en-US" altLang="zh-CN" dirty="0" err="1" smtClean="0"/>
              <a:t>request.setCharacterEncoding</a:t>
            </a:r>
            <a:r>
              <a:rPr lang="en-US" altLang="zh-CN" dirty="0" smtClean="0"/>
              <a:t>(</a:t>
            </a:r>
            <a:r>
              <a:rPr lang="en-US" altLang="zh-CN" dirty="0" err="1" smtClean="0"/>
              <a:t>this.charSet</a:t>
            </a:r>
            <a:r>
              <a:rPr lang="en-US" altLang="zh-CN" dirty="0" smtClean="0"/>
              <a:t>) ;</a:t>
            </a:r>
          </a:p>
          <a:p>
            <a:pPr>
              <a:buNone/>
            </a:pPr>
            <a:r>
              <a:rPr lang="en-US" altLang="zh-CN" dirty="0" smtClean="0"/>
              <a:t>		</a:t>
            </a:r>
            <a:r>
              <a:rPr lang="en-US" altLang="zh-CN" dirty="0" err="1" smtClean="0"/>
              <a:t>chain.doFilter</a:t>
            </a:r>
            <a:r>
              <a:rPr lang="en-US" altLang="zh-CN" dirty="0" smtClean="0"/>
              <a:t>(</a:t>
            </a:r>
            <a:r>
              <a:rPr lang="en-US" altLang="zh-CN" dirty="0" err="1" smtClean="0"/>
              <a:t>request,response</a:t>
            </a:r>
            <a:r>
              <a:rPr lang="en-US" altLang="zh-CN" dirty="0" smtClean="0"/>
              <a:t>) ;</a:t>
            </a:r>
          </a:p>
          <a:p>
            <a:pPr>
              <a:buNone/>
            </a:pPr>
            <a:r>
              <a:rPr lang="en-US" altLang="zh-CN" dirty="0" smtClean="0"/>
              <a:t>	}</a:t>
            </a:r>
          </a:p>
          <a:p>
            <a:pPr>
              <a:buNone/>
            </a:pPr>
            <a:r>
              <a:rPr lang="en-US" altLang="zh-CN" dirty="0" smtClean="0"/>
              <a:t>	public void destroy(){</a:t>
            </a:r>
          </a:p>
          <a:p>
            <a:pPr>
              <a:buNone/>
            </a:pPr>
            <a:r>
              <a:rPr lang="en-US" altLang="zh-CN" dirty="0" smtClean="0"/>
              <a:t>	}</a:t>
            </a:r>
          </a:p>
          <a:p>
            <a:pPr>
              <a:buNone/>
            </a:pPr>
            <a:r>
              <a:rPr lang="en-US" altLang="zh-CN" dirty="0" smtClean="0"/>
              <a:t>}</a:t>
            </a:r>
            <a:endParaRPr lang="zh-CN" altLang="en-US" dirty="0"/>
          </a:p>
        </p:txBody>
      </p:sp>
      <p:sp>
        <p:nvSpPr>
          <p:cNvPr id="3" name="标题 2"/>
          <p:cNvSpPr>
            <a:spLocks noGrp="1"/>
          </p:cNvSpPr>
          <p:nvPr>
            <p:ph type="title"/>
          </p:nvPr>
        </p:nvSpPr>
        <p:spPr/>
        <p:txBody>
          <a:bodyPr/>
          <a:lstStyle/>
          <a:p>
            <a:r>
              <a:rPr lang="zh-CN" altLang="en-US" dirty="0" smtClean="0"/>
              <a:t>过滤器的应用</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关于监听器大家自学一下！</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22D74EF3-C917-4000-9965-6BB0B680BD69}" type="datetime2">
              <a:rPr lang="zh-CN" altLang="en-US"/>
              <a:pPr/>
              <a:t>2015年7月6日</a:t>
            </a:fld>
            <a:endParaRPr lang="en-US" altLang="zh-CN"/>
          </a:p>
        </p:txBody>
      </p:sp>
      <p:sp>
        <p:nvSpPr>
          <p:cNvPr id="4" name="灯片编号占位符 5"/>
          <p:cNvSpPr>
            <a:spLocks noGrp="1"/>
          </p:cNvSpPr>
          <p:nvPr>
            <p:ph type="sldNum" sz="quarter" idx="12"/>
          </p:nvPr>
        </p:nvSpPr>
        <p:spPr/>
        <p:txBody>
          <a:bodyPr/>
          <a:lstStyle/>
          <a:p>
            <a:fld id="{78C18699-7FA7-4A21-9D40-46428C7CB038}" type="slidenum">
              <a:rPr lang="en-US" altLang="zh-CN"/>
              <a:pPr/>
              <a:t>5</a:t>
            </a:fld>
            <a:endParaRPr lang="en-US" altLang="zh-CN"/>
          </a:p>
        </p:txBody>
      </p:sp>
      <p:sp>
        <p:nvSpPr>
          <p:cNvPr id="846851" name="Rectangle 3"/>
          <p:cNvSpPr>
            <a:spLocks noGrp="1" noChangeArrowheads="1"/>
          </p:cNvSpPr>
          <p:nvPr>
            <p:ph type="body" idx="1"/>
          </p:nvPr>
        </p:nvSpPr>
        <p:spPr>
          <a:xfrm>
            <a:off x="0" y="188913"/>
            <a:ext cx="8842375" cy="6480175"/>
          </a:xfrm>
        </p:spPr>
        <p:txBody>
          <a:bodyPr/>
          <a:lstStyle/>
          <a:p>
            <a:pPr>
              <a:lnSpc>
                <a:spcPct val="90000"/>
              </a:lnSpc>
              <a:buFontTx/>
              <a:buNone/>
            </a:pPr>
            <a:r>
              <a:rPr lang="en-US" altLang="zh-CN" sz="2400" dirty="0" err="1">
                <a:solidFill>
                  <a:srgbClr val="FF0000"/>
                </a:solidFill>
              </a:rPr>
              <a:t>Servlet</a:t>
            </a:r>
            <a:r>
              <a:rPr lang="zh-CN" altLang="en-US" sz="2400" dirty="0">
                <a:solidFill>
                  <a:srgbClr val="FF0000"/>
                </a:solidFill>
              </a:rPr>
              <a:t>的任务是：</a:t>
            </a:r>
          </a:p>
          <a:p>
            <a:pPr>
              <a:lnSpc>
                <a:spcPct val="90000"/>
              </a:lnSpc>
              <a:buFontTx/>
              <a:buNone/>
            </a:pPr>
            <a:r>
              <a:rPr lang="zh-CN" altLang="en-US" sz="2400" dirty="0"/>
              <a:t>（</a:t>
            </a:r>
            <a:r>
              <a:rPr lang="en-US" altLang="zh-CN" sz="2400" dirty="0"/>
              <a:t>1</a:t>
            </a:r>
            <a:r>
              <a:rPr lang="zh-CN" altLang="en-US" sz="2400" dirty="0"/>
              <a:t>）读取用户发送的数据</a:t>
            </a:r>
          </a:p>
          <a:p>
            <a:pPr>
              <a:lnSpc>
                <a:spcPct val="90000"/>
              </a:lnSpc>
              <a:buFontTx/>
              <a:buNone/>
            </a:pPr>
            <a:r>
              <a:rPr lang="zh-CN" altLang="en-US" sz="2400" dirty="0"/>
              <a:t>这些数据通常在</a:t>
            </a:r>
            <a:r>
              <a:rPr lang="en-US" altLang="zh-CN" sz="2400" dirty="0"/>
              <a:t>Web</a:t>
            </a:r>
            <a:r>
              <a:rPr lang="zh-CN" altLang="en-US" sz="2400" dirty="0"/>
              <a:t>页面的表单中输入。</a:t>
            </a:r>
          </a:p>
          <a:p>
            <a:pPr>
              <a:lnSpc>
                <a:spcPct val="90000"/>
              </a:lnSpc>
              <a:buFontTx/>
              <a:buNone/>
            </a:pPr>
            <a:r>
              <a:rPr lang="zh-CN" altLang="en-US" sz="2400" dirty="0"/>
              <a:t>（</a:t>
            </a:r>
            <a:r>
              <a:rPr lang="en-US" altLang="zh-CN" sz="2400" dirty="0"/>
              <a:t>2</a:t>
            </a:r>
            <a:r>
              <a:rPr lang="zh-CN" altLang="en-US" sz="2400" dirty="0"/>
              <a:t>）查询</a:t>
            </a:r>
            <a:r>
              <a:rPr lang="en-US" altLang="zh-CN" sz="2400" dirty="0"/>
              <a:t>Http</a:t>
            </a:r>
            <a:r>
              <a:rPr lang="zh-CN" altLang="en-US" sz="2400" dirty="0"/>
              <a:t>请求中包含的任何其他请求信息</a:t>
            </a:r>
          </a:p>
          <a:p>
            <a:pPr>
              <a:lnSpc>
                <a:spcPct val="90000"/>
              </a:lnSpc>
              <a:buFontTx/>
              <a:buNone/>
            </a:pPr>
            <a:r>
              <a:rPr lang="zh-CN" altLang="en-US" sz="2400" dirty="0"/>
              <a:t>这些信息包括浏览器的功能、</a:t>
            </a:r>
            <a:r>
              <a:rPr lang="en-US" altLang="zh-CN" sz="2400" dirty="0"/>
              <a:t>Cookie</a:t>
            </a:r>
            <a:r>
              <a:rPr lang="zh-CN" altLang="en-US" sz="2400" dirty="0"/>
              <a:t>、发送请求的客户端的主机名等信息。</a:t>
            </a:r>
          </a:p>
          <a:p>
            <a:pPr>
              <a:lnSpc>
                <a:spcPct val="90000"/>
              </a:lnSpc>
              <a:buFontTx/>
              <a:buNone/>
            </a:pPr>
            <a:r>
              <a:rPr lang="zh-CN" altLang="en-US" sz="2400" dirty="0"/>
              <a:t>（</a:t>
            </a:r>
            <a:r>
              <a:rPr lang="en-US" altLang="zh-CN" sz="2400" dirty="0"/>
              <a:t>3</a:t>
            </a:r>
            <a:r>
              <a:rPr lang="zh-CN" altLang="en-US" sz="2400" dirty="0"/>
              <a:t>）产生结果</a:t>
            </a:r>
          </a:p>
          <a:p>
            <a:pPr>
              <a:lnSpc>
                <a:spcPct val="90000"/>
              </a:lnSpc>
              <a:buFontTx/>
              <a:buNone/>
            </a:pPr>
            <a:r>
              <a:rPr lang="en-US" altLang="zh-CN" sz="2400" dirty="0" err="1"/>
              <a:t>Servlet</a:t>
            </a:r>
            <a:r>
              <a:rPr lang="zh-CN" altLang="en-US" sz="2400" dirty="0"/>
              <a:t>访问数据库，调用其他组件产生计算结果。</a:t>
            </a:r>
          </a:p>
          <a:p>
            <a:pPr>
              <a:lnSpc>
                <a:spcPct val="90000"/>
              </a:lnSpc>
              <a:buFontTx/>
              <a:buNone/>
            </a:pPr>
            <a:r>
              <a:rPr lang="zh-CN" altLang="en-US" sz="2400" dirty="0"/>
              <a:t>（</a:t>
            </a:r>
            <a:r>
              <a:rPr lang="en-US" altLang="zh-CN" sz="2400" dirty="0"/>
              <a:t>4</a:t>
            </a:r>
            <a:r>
              <a:rPr lang="zh-CN" altLang="en-US" sz="2400" dirty="0"/>
              <a:t>）在文档中设置结果的格式</a:t>
            </a:r>
          </a:p>
          <a:p>
            <a:pPr>
              <a:lnSpc>
                <a:spcPct val="90000"/>
              </a:lnSpc>
              <a:buFontTx/>
              <a:buNone/>
            </a:pPr>
            <a:r>
              <a:rPr lang="zh-CN" altLang="en-US" sz="2400" dirty="0"/>
              <a:t>将计算结果等嵌入到</a:t>
            </a:r>
            <a:r>
              <a:rPr lang="en-US" altLang="zh-CN" sz="2400" dirty="0"/>
              <a:t>Http</a:t>
            </a:r>
            <a:r>
              <a:rPr lang="zh-CN" altLang="en-US" sz="2400" dirty="0"/>
              <a:t>页面。</a:t>
            </a:r>
          </a:p>
          <a:p>
            <a:pPr>
              <a:lnSpc>
                <a:spcPct val="90000"/>
              </a:lnSpc>
              <a:buFontTx/>
              <a:buNone/>
            </a:pPr>
            <a:r>
              <a:rPr lang="zh-CN" altLang="en-US" sz="2400" dirty="0"/>
              <a:t>（</a:t>
            </a:r>
            <a:r>
              <a:rPr lang="en-US" altLang="zh-CN" sz="2400" dirty="0"/>
              <a:t>5</a:t>
            </a:r>
            <a:r>
              <a:rPr lang="zh-CN" altLang="en-US" sz="2400" dirty="0"/>
              <a:t>）设置合适的</a:t>
            </a:r>
            <a:r>
              <a:rPr lang="en-US" altLang="zh-CN" sz="2400" dirty="0"/>
              <a:t>Http</a:t>
            </a:r>
            <a:r>
              <a:rPr lang="zh-CN" altLang="en-US" sz="2400" dirty="0"/>
              <a:t>响应参数</a:t>
            </a:r>
          </a:p>
          <a:p>
            <a:pPr>
              <a:lnSpc>
                <a:spcPct val="90000"/>
              </a:lnSpc>
              <a:buFontTx/>
              <a:buNone/>
            </a:pPr>
            <a:r>
              <a:rPr lang="zh-CN" altLang="en-US" sz="2400" dirty="0"/>
              <a:t>告诉浏览器返回的文档类型，设置</a:t>
            </a:r>
            <a:r>
              <a:rPr lang="en-US" altLang="zh-CN" sz="2400" dirty="0"/>
              <a:t>Cookie</a:t>
            </a:r>
            <a:r>
              <a:rPr lang="zh-CN" altLang="en-US" sz="2400" dirty="0"/>
              <a:t>和缓存参数等。</a:t>
            </a:r>
          </a:p>
          <a:p>
            <a:pPr>
              <a:lnSpc>
                <a:spcPct val="90000"/>
              </a:lnSpc>
              <a:buFontTx/>
              <a:buNone/>
            </a:pPr>
            <a:r>
              <a:rPr lang="zh-CN" altLang="en-US" sz="2400" dirty="0"/>
              <a:t>（</a:t>
            </a:r>
            <a:r>
              <a:rPr lang="en-US" altLang="zh-CN" sz="2400" dirty="0"/>
              <a:t>6</a:t>
            </a:r>
            <a:r>
              <a:rPr lang="zh-CN" altLang="en-US" sz="2400" dirty="0"/>
              <a:t>）将文档返回给客户端	</a:t>
            </a:r>
          </a:p>
          <a:p>
            <a:pPr>
              <a:lnSpc>
                <a:spcPct val="90000"/>
              </a:lnSpc>
              <a:buFontTx/>
              <a:buNone/>
            </a:pPr>
            <a:r>
              <a:rPr lang="zh-CN" altLang="en-US" sz="2400" dirty="0"/>
              <a:t>可以以文本（</a:t>
            </a:r>
            <a:r>
              <a:rPr lang="en-US" altLang="zh-CN" sz="2400" dirty="0"/>
              <a:t>HTML</a:t>
            </a:r>
            <a:r>
              <a:rPr lang="zh-CN" altLang="en-US" sz="2400" dirty="0"/>
              <a:t>）、二进制格式或者压缩格式发送文档。</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8670B5-D0C3-4AA5-9B33-7D7FFD98CD17}" type="datetime2">
              <a:rPr lang="zh-CN" altLang="en-US"/>
              <a:pPr/>
              <a:t>2015年7月6日</a:t>
            </a:fld>
            <a:endParaRPr lang="en-US" altLang="zh-CN"/>
          </a:p>
        </p:txBody>
      </p:sp>
      <p:sp>
        <p:nvSpPr>
          <p:cNvPr id="5" name="灯片编号占位符 5"/>
          <p:cNvSpPr>
            <a:spLocks noGrp="1"/>
          </p:cNvSpPr>
          <p:nvPr>
            <p:ph type="sldNum" sz="quarter" idx="12"/>
          </p:nvPr>
        </p:nvSpPr>
        <p:spPr/>
        <p:txBody>
          <a:bodyPr/>
          <a:lstStyle/>
          <a:p>
            <a:fld id="{29334716-0C54-473B-9B66-2A1C5729063C}" type="slidenum">
              <a:rPr lang="en-US" altLang="zh-CN"/>
              <a:pPr/>
              <a:t>6</a:t>
            </a:fld>
            <a:endParaRPr lang="en-US" altLang="zh-CN"/>
          </a:p>
        </p:txBody>
      </p:sp>
      <p:sp>
        <p:nvSpPr>
          <p:cNvPr id="845826" name="Rectangle 2"/>
          <p:cNvSpPr>
            <a:spLocks noGrp="1" noChangeArrowheads="1"/>
          </p:cNvSpPr>
          <p:nvPr>
            <p:ph type="title"/>
          </p:nvPr>
        </p:nvSpPr>
        <p:spPr>
          <a:xfrm>
            <a:off x="301625" y="333375"/>
            <a:ext cx="8540750" cy="792163"/>
          </a:xfrm>
        </p:spPr>
        <p:txBody>
          <a:bodyPr/>
          <a:lstStyle/>
          <a:p>
            <a:r>
              <a:rPr lang="en-US" altLang="zh-CN" dirty="0" smtClean="0"/>
              <a:t>  </a:t>
            </a:r>
            <a:r>
              <a:rPr lang="en-US" altLang="zh-CN" dirty="0" err="1"/>
              <a:t>Servlet</a:t>
            </a:r>
            <a:r>
              <a:rPr lang="zh-CN" altLang="en-US" dirty="0"/>
              <a:t>的技术特点</a:t>
            </a:r>
          </a:p>
        </p:txBody>
      </p:sp>
      <p:sp>
        <p:nvSpPr>
          <p:cNvPr id="845827" name="Rectangle 3"/>
          <p:cNvSpPr>
            <a:spLocks noGrp="1" noChangeArrowheads="1"/>
          </p:cNvSpPr>
          <p:nvPr>
            <p:ph type="body" idx="1"/>
          </p:nvPr>
        </p:nvSpPr>
        <p:spPr>
          <a:xfrm>
            <a:off x="301625" y="1125538"/>
            <a:ext cx="8540750" cy="5327650"/>
          </a:xfrm>
        </p:spPr>
        <p:txBody>
          <a:bodyPr/>
          <a:lstStyle/>
          <a:p>
            <a:pPr>
              <a:lnSpc>
                <a:spcPct val="90000"/>
              </a:lnSpc>
            </a:pPr>
            <a:r>
              <a:rPr lang="en-US" altLang="zh-CN" sz="2400" dirty="0" err="1" smtClean="0"/>
              <a:t>Servlet</a:t>
            </a:r>
            <a:r>
              <a:rPr lang="zh-CN" altLang="en-US" sz="2400" dirty="0" smtClean="0"/>
              <a:t>是使用</a:t>
            </a:r>
            <a:r>
              <a:rPr lang="en-US" altLang="zh-CN" sz="2400" dirty="0" smtClean="0"/>
              <a:t>Java</a:t>
            </a:r>
            <a:r>
              <a:rPr lang="zh-CN" altLang="en-US" sz="2400" dirty="0" smtClean="0"/>
              <a:t>编程语言并遵循标准的</a:t>
            </a:r>
            <a:r>
              <a:rPr lang="en-US" altLang="zh-CN" sz="2400" dirty="0" smtClean="0"/>
              <a:t>API</a:t>
            </a:r>
            <a:r>
              <a:rPr lang="zh-CN" altLang="en-US" sz="2400" dirty="0" smtClean="0"/>
              <a:t>编写的，所以几乎不进行任何更改便可以在各种服务器上运行。实际上，</a:t>
            </a:r>
            <a:r>
              <a:rPr lang="zh-CN" altLang="en-US" sz="2400" dirty="0" smtClean="0">
                <a:solidFill>
                  <a:srgbClr val="FF0000"/>
                </a:solidFill>
              </a:rPr>
              <a:t>几乎每种主要的</a:t>
            </a:r>
            <a:r>
              <a:rPr lang="en-US" altLang="zh-CN" sz="2400" dirty="0" smtClean="0">
                <a:solidFill>
                  <a:srgbClr val="FF0000"/>
                </a:solidFill>
              </a:rPr>
              <a:t>Web</a:t>
            </a:r>
            <a:r>
              <a:rPr lang="zh-CN" altLang="en-US" sz="2400" dirty="0" smtClean="0">
                <a:solidFill>
                  <a:srgbClr val="FF0000"/>
                </a:solidFill>
              </a:rPr>
              <a:t>服务器都可通过插件或直接支持</a:t>
            </a:r>
            <a:r>
              <a:rPr lang="en-US" altLang="zh-CN" sz="2400" dirty="0" err="1" smtClean="0">
                <a:solidFill>
                  <a:srgbClr val="FF0000"/>
                </a:solidFill>
              </a:rPr>
              <a:t>Servlet</a:t>
            </a:r>
            <a:r>
              <a:rPr lang="zh-CN" altLang="en-US" sz="2400" dirty="0" smtClean="0"/>
              <a:t>。</a:t>
            </a:r>
            <a:endParaRPr lang="en-US" altLang="zh-CN" sz="2400" dirty="0" smtClean="0"/>
          </a:p>
          <a:p>
            <a:pPr>
              <a:lnSpc>
                <a:spcPct val="90000"/>
              </a:lnSpc>
            </a:pPr>
            <a:r>
              <a:rPr lang="en-US" altLang="zh-CN" sz="2400" dirty="0" err="1" smtClean="0"/>
              <a:t>Servlet</a:t>
            </a:r>
            <a:r>
              <a:rPr lang="zh-CN" altLang="en-US" sz="2400" dirty="0" smtClean="0"/>
              <a:t>包含扩展基础结构，</a:t>
            </a:r>
            <a:r>
              <a:rPr lang="zh-CN" altLang="en-US" sz="2400" dirty="0" smtClean="0">
                <a:solidFill>
                  <a:srgbClr val="FF0000"/>
                </a:solidFill>
              </a:rPr>
              <a:t>能够自动对</a:t>
            </a:r>
            <a:r>
              <a:rPr lang="en-US" altLang="zh-CN" sz="2400" dirty="0" smtClean="0">
                <a:solidFill>
                  <a:srgbClr val="FF0000"/>
                </a:solidFill>
              </a:rPr>
              <a:t>HTML</a:t>
            </a:r>
            <a:r>
              <a:rPr lang="zh-CN" altLang="en-US" sz="2400" dirty="0" smtClean="0">
                <a:solidFill>
                  <a:srgbClr val="FF0000"/>
                </a:solidFill>
              </a:rPr>
              <a:t>表单数据进行分析和解码、读取和设置 </a:t>
            </a:r>
            <a:r>
              <a:rPr lang="en-US" altLang="zh-CN" sz="2400" dirty="0" smtClean="0">
                <a:solidFill>
                  <a:srgbClr val="FF0000"/>
                </a:solidFill>
              </a:rPr>
              <a:t>Http</a:t>
            </a:r>
            <a:r>
              <a:rPr lang="zh-CN" altLang="en-US" sz="2400" dirty="0" smtClean="0">
                <a:solidFill>
                  <a:srgbClr val="FF0000"/>
                </a:solidFill>
              </a:rPr>
              <a:t>头、处理</a:t>
            </a:r>
            <a:r>
              <a:rPr lang="en-US" altLang="zh-CN" sz="2400" dirty="0" smtClean="0">
                <a:solidFill>
                  <a:srgbClr val="FF0000"/>
                </a:solidFill>
              </a:rPr>
              <a:t>Cookie</a:t>
            </a:r>
            <a:r>
              <a:rPr lang="zh-CN" altLang="en-US" sz="2400" dirty="0" smtClean="0">
                <a:solidFill>
                  <a:srgbClr val="FF0000"/>
                </a:solidFill>
              </a:rPr>
              <a:t>、跟踪会话以及许多其它类似的高级功能</a:t>
            </a:r>
            <a:r>
              <a:rPr lang="zh-CN" altLang="en-US" sz="2400" dirty="0" smtClean="0"/>
              <a:t>。</a:t>
            </a:r>
          </a:p>
          <a:p>
            <a:pPr>
              <a:lnSpc>
                <a:spcPct val="90000"/>
              </a:lnSpc>
              <a:buFontTx/>
              <a:buNone/>
            </a:pP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smtClean="0"/>
              <a:t>A</a:t>
            </a:r>
            <a:r>
              <a:rPr lang="zh-CN" altLang="en-US" dirty="0" smtClean="0"/>
              <a:t>：标准的</a:t>
            </a:r>
            <a:r>
              <a:rPr lang="en-US" altLang="zh-CN" dirty="0" err="1" smtClean="0"/>
              <a:t>Servlet</a:t>
            </a:r>
            <a:endParaRPr lang="en-US" altLang="zh-CN" dirty="0" smtClean="0"/>
          </a:p>
          <a:p>
            <a:pPr marL="895350" lvl="1" indent="-277813"/>
            <a:r>
              <a:rPr lang="zh-CN" altLang="en-US" dirty="0" smtClean="0"/>
              <a:t>用来实现请求应答模型，传统的继承自</a:t>
            </a:r>
            <a:r>
              <a:rPr lang="en-US" altLang="zh-CN" dirty="0" err="1" smtClean="0"/>
              <a:t>HttpServlet</a:t>
            </a:r>
            <a:r>
              <a:rPr lang="zh-CN" altLang="en-US" dirty="0" smtClean="0"/>
              <a:t>对象的  </a:t>
            </a:r>
            <a:r>
              <a:rPr lang="en-US" altLang="zh-CN" dirty="0" err="1" smtClean="0"/>
              <a:t>Servlet</a:t>
            </a:r>
            <a:r>
              <a:rPr lang="en-US" altLang="zh-CN" dirty="0" smtClean="0"/>
              <a:t>(</a:t>
            </a:r>
            <a:r>
              <a:rPr lang="zh-CN" altLang="en-US" dirty="0" smtClean="0"/>
              <a:t>标准的</a:t>
            </a:r>
            <a:r>
              <a:rPr lang="en-US" altLang="zh-CN" dirty="0" err="1" smtClean="0"/>
              <a:t>Servlet</a:t>
            </a:r>
            <a:r>
              <a:rPr lang="en-US" altLang="zh-CN" dirty="0" smtClean="0"/>
              <a:t>)</a:t>
            </a:r>
            <a:r>
              <a:rPr lang="zh-CN" altLang="en-US" dirty="0" smtClean="0"/>
              <a:t>，接受请求，处理请求，返回响应。</a:t>
            </a:r>
            <a:endParaRPr lang="en-US" altLang="zh-CN" dirty="0" smtClean="0"/>
          </a:p>
          <a:p>
            <a:pPr marL="620713" lvl="1" indent="274638"/>
            <a:r>
              <a:rPr lang="zh-CN" altLang="en-US" dirty="0" smtClean="0"/>
              <a:t>需要通过请求指定的地址手动调用。</a:t>
            </a:r>
            <a:endParaRPr lang="en-US" altLang="zh-CN" dirty="0" smtClean="0"/>
          </a:p>
          <a:p>
            <a:r>
              <a:rPr lang="en-US" altLang="zh-CN" dirty="0" smtClean="0"/>
              <a:t>B:</a:t>
            </a:r>
            <a:r>
              <a:rPr lang="zh-CN" altLang="en-US" dirty="0" smtClean="0"/>
              <a:t>过滤器</a:t>
            </a:r>
            <a:r>
              <a:rPr lang="en-US" altLang="zh-CN" dirty="0" err="1" smtClean="0"/>
              <a:t>Servlet</a:t>
            </a:r>
            <a:endParaRPr lang="en-US" altLang="zh-CN" dirty="0" smtClean="0"/>
          </a:p>
          <a:p>
            <a:pPr marL="896938" lvl="1" indent="-268288"/>
            <a:r>
              <a:rPr lang="zh-CN" altLang="en-US" dirty="0" smtClean="0"/>
              <a:t>实现所有的用户请求信息自动过滤处理功能，而且是自动运行，自动来发挥作用的</a:t>
            </a:r>
            <a:r>
              <a:rPr lang="en-US" altLang="zh-CN" dirty="0" err="1" smtClean="0"/>
              <a:t>Servlet</a:t>
            </a:r>
            <a:r>
              <a:rPr lang="zh-CN" altLang="en-US" dirty="0" smtClean="0"/>
              <a:t>。</a:t>
            </a:r>
            <a:endParaRPr lang="en-US" altLang="zh-CN" dirty="0" smtClean="0"/>
          </a:p>
          <a:p>
            <a:pPr marL="896938" lvl="1" indent="-268288"/>
            <a:r>
              <a:rPr lang="zh-CN" altLang="en-US" dirty="0" smtClean="0"/>
              <a:t>实现</a:t>
            </a:r>
            <a:r>
              <a:rPr lang="en-US" altLang="zh-CN" dirty="0" err="1" smtClean="0"/>
              <a:t>Fillter</a:t>
            </a:r>
            <a:r>
              <a:rPr lang="zh-CN" altLang="en-US" dirty="0" smtClean="0"/>
              <a:t>接口</a:t>
            </a:r>
            <a:endParaRPr lang="en-US" altLang="zh-CN" dirty="0" smtClean="0"/>
          </a:p>
          <a:p>
            <a:r>
              <a:rPr lang="en-US" altLang="zh-CN" dirty="0" smtClean="0"/>
              <a:t>C:</a:t>
            </a:r>
            <a:r>
              <a:rPr lang="zh-CN" altLang="en-US" dirty="0" smtClean="0"/>
              <a:t>监听器</a:t>
            </a:r>
            <a:r>
              <a:rPr lang="en-US" altLang="zh-CN" dirty="0" err="1" smtClean="0"/>
              <a:t>Servlet</a:t>
            </a:r>
            <a:endParaRPr lang="en-US" altLang="zh-CN" dirty="0" smtClean="0"/>
          </a:p>
          <a:p>
            <a:pPr marL="895350" lvl="1" indent="-277813"/>
            <a:r>
              <a:rPr lang="zh-CN" altLang="en-US" sz="1900" dirty="0" smtClean="0"/>
              <a:t>自动运行自服务器端，用来监控（捕获）其他</a:t>
            </a:r>
            <a:r>
              <a:rPr lang="en-US" altLang="zh-CN" sz="1900" dirty="0" err="1" smtClean="0"/>
              <a:t>Servlet</a:t>
            </a:r>
            <a:r>
              <a:rPr lang="zh-CN" altLang="en-US" sz="1900" dirty="0" smtClean="0"/>
              <a:t>的运行状况的</a:t>
            </a:r>
            <a:r>
              <a:rPr lang="en-US" altLang="zh-CN" sz="1900" dirty="0" err="1" smtClean="0"/>
              <a:t>Servlet</a:t>
            </a:r>
            <a:r>
              <a:rPr lang="zh-CN" altLang="en-US" sz="1900" dirty="0" smtClean="0"/>
              <a:t>。</a:t>
            </a:r>
            <a:endParaRPr lang="en-US" altLang="zh-CN" sz="1900" dirty="0" smtClean="0"/>
          </a:p>
          <a:p>
            <a:pPr marL="896938" lvl="1" indent="-268288"/>
            <a:r>
              <a:rPr lang="zh-CN" altLang="en-US" sz="1900" dirty="0" smtClean="0"/>
              <a:t>继承自监听器接口</a:t>
            </a:r>
            <a:r>
              <a:rPr lang="en-US" altLang="zh-CN" sz="1900" dirty="0" smtClean="0"/>
              <a:t>Listener</a:t>
            </a:r>
            <a:r>
              <a:rPr lang="zh-CN" altLang="en-US" sz="1900" dirty="0" smtClean="0"/>
              <a:t>。</a:t>
            </a:r>
            <a:r>
              <a:rPr lang="zh-CN" altLang="en-US" dirty="0" smtClean="0"/>
              <a:t/>
            </a:r>
            <a:br>
              <a:rPr lang="zh-CN" altLang="en-US" dirty="0" smtClean="0"/>
            </a:br>
            <a:endParaRPr lang="zh-CN" altLang="en-US" dirty="0"/>
          </a:p>
        </p:txBody>
      </p:sp>
      <p:sp>
        <p:nvSpPr>
          <p:cNvPr id="3" name="标题 2"/>
          <p:cNvSpPr>
            <a:spLocks noGrp="1"/>
          </p:cNvSpPr>
          <p:nvPr>
            <p:ph type="title"/>
          </p:nvPr>
        </p:nvSpPr>
        <p:spPr/>
        <p:txBody>
          <a:bodyPr/>
          <a:lstStyle/>
          <a:p>
            <a:r>
              <a:rPr lang="en-US" altLang="zh-CN" dirty="0" err="1" smtClean="0"/>
              <a:t>Servlet</a:t>
            </a:r>
            <a:r>
              <a:rPr lang="zh-CN" altLang="en-US" dirty="0" smtClean="0"/>
              <a:t>的分类</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8.2 </a:t>
            </a:r>
            <a:r>
              <a:rPr lang="en-US" altLang="zh-CN" dirty="0" smtClean="0"/>
              <a:t>Servlet</a:t>
            </a:r>
            <a:r>
              <a:rPr lang="zh-CN" altLang="en-US" dirty="0" smtClean="0"/>
              <a:t>处理流程</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500034" y="2357430"/>
            <a:ext cx="8401966" cy="2857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buFont typeface="+mj-lt"/>
              <a:buAutoNum type="arabicPeriod"/>
            </a:pPr>
            <a:r>
              <a:rPr lang="zh-CN" altLang="en-US" dirty="0" smtClean="0"/>
              <a:t>客户端（很有可能是</a:t>
            </a:r>
            <a:r>
              <a:rPr lang="en-US" altLang="zh-CN" dirty="0" smtClean="0"/>
              <a:t>Web</a:t>
            </a:r>
            <a:r>
              <a:rPr lang="zh-CN" altLang="en-US" dirty="0" smtClean="0"/>
              <a:t>浏览器）通过</a:t>
            </a:r>
            <a:r>
              <a:rPr lang="en-US" altLang="zh-CN" dirty="0" smtClean="0"/>
              <a:t>HTTP</a:t>
            </a:r>
            <a:r>
              <a:rPr lang="zh-CN" altLang="en-US" dirty="0" smtClean="0"/>
              <a:t>提出请求。</a:t>
            </a:r>
            <a:endParaRPr lang="en-US" altLang="zh-CN" dirty="0" smtClean="0"/>
          </a:p>
          <a:p>
            <a:pPr marL="624078" indent="-514350">
              <a:buFont typeface="+mj-lt"/>
              <a:buAutoNum type="arabicPeriod"/>
            </a:pPr>
            <a:r>
              <a:rPr lang="en-US" altLang="zh-CN" dirty="0" smtClean="0"/>
              <a:t>WEB</a:t>
            </a:r>
            <a:r>
              <a:rPr lang="zh-CN" altLang="en-US" dirty="0" smtClean="0"/>
              <a:t>服务器接收该请求并将其发送给</a:t>
            </a:r>
            <a:r>
              <a:rPr lang="en-US" altLang="zh-CN" dirty="0" err="1" smtClean="0"/>
              <a:t>servlet</a:t>
            </a:r>
            <a:r>
              <a:rPr lang="zh-CN" altLang="en-US" dirty="0" smtClean="0"/>
              <a:t>容器</a:t>
            </a:r>
            <a:r>
              <a:rPr lang="en-US" altLang="zh-CN" dirty="0" smtClean="0"/>
              <a:t>.</a:t>
            </a:r>
            <a:r>
              <a:rPr lang="zh-CN" altLang="en-US" dirty="0" smtClean="0"/>
              <a:t>如果这个</a:t>
            </a:r>
            <a:r>
              <a:rPr lang="en-US" altLang="zh-CN" dirty="0" err="1" smtClean="0"/>
              <a:t>servlet</a:t>
            </a:r>
            <a:r>
              <a:rPr lang="zh-CN" altLang="en-US" dirty="0" smtClean="0"/>
              <a:t>尚未被加载，</a:t>
            </a:r>
            <a:r>
              <a:rPr lang="en-US" altLang="zh-CN" dirty="0" smtClean="0"/>
              <a:t>Web</a:t>
            </a:r>
            <a:r>
              <a:rPr lang="zh-CN" altLang="en-US" dirty="0" smtClean="0"/>
              <a:t>服务器将把它加载到</a:t>
            </a:r>
            <a:r>
              <a:rPr lang="en-US" altLang="zh-CN" dirty="0" smtClean="0"/>
              <a:t>Java</a:t>
            </a:r>
            <a:r>
              <a:rPr lang="zh-CN" altLang="en-US" dirty="0" smtClean="0"/>
              <a:t>虚拟机并且执行它。</a:t>
            </a:r>
            <a:endParaRPr lang="en-US" altLang="zh-CN" dirty="0" smtClean="0"/>
          </a:p>
          <a:p>
            <a:pPr marL="624078" indent="-514350">
              <a:buFont typeface="+mj-lt"/>
              <a:buAutoNum type="arabicPeriod"/>
            </a:pPr>
            <a:r>
              <a:rPr lang="en-US" altLang="zh-CN" dirty="0" err="1" smtClean="0"/>
              <a:t>Servlet</a:t>
            </a:r>
            <a:r>
              <a:rPr lang="zh-CN" altLang="en-US" dirty="0" smtClean="0"/>
              <a:t>程序接收该</a:t>
            </a:r>
            <a:r>
              <a:rPr lang="en-US" altLang="zh-CN" dirty="0" smtClean="0"/>
              <a:t>HTTP</a:t>
            </a:r>
            <a:r>
              <a:rPr lang="zh-CN" altLang="en-US" dirty="0" smtClean="0"/>
              <a:t>请求并执行某种处理。</a:t>
            </a:r>
            <a:endParaRPr lang="en-US" altLang="zh-CN" dirty="0" smtClean="0"/>
          </a:p>
          <a:p>
            <a:pPr marL="624078" indent="-514350">
              <a:buFont typeface="+mj-lt"/>
              <a:buAutoNum type="arabicPeriod"/>
            </a:pPr>
            <a:r>
              <a:rPr lang="en-US" altLang="zh-CN" dirty="0" err="1" smtClean="0"/>
              <a:t>Servlet</a:t>
            </a:r>
            <a:r>
              <a:rPr lang="zh-CN" altLang="en-US" dirty="0" smtClean="0"/>
              <a:t>将处理后的结果向 </a:t>
            </a:r>
            <a:r>
              <a:rPr lang="en-US" altLang="zh-CN" dirty="0" smtClean="0"/>
              <a:t>Web</a:t>
            </a:r>
            <a:r>
              <a:rPr lang="zh-CN" altLang="en-US" dirty="0" smtClean="0"/>
              <a:t>服务器返回在应答</a:t>
            </a:r>
            <a:endParaRPr lang="en-US" altLang="zh-CN" dirty="0" smtClean="0"/>
          </a:p>
          <a:p>
            <a:pPr marL="624078" indent="-514350">
              <a:buFont typeface="+mj-lt"/>
              <a:buAutoNum type="arabicPeriod"/>
            </a:pPr>
            <a:r>
              <a:rPr lang="en-US" altLang="zh-CN" dirty="0" smtClean="0"/>
              <a:t>WEB</a:t>
            </a:r>
            <a:r>
              <a:rPr lang="zh-CN" altLang="en-US" dirty="0" smtClean="0"/>
              <a:t>服务器将从</a:t>
            </a:r>
            <a:r>
              <a:rPr lang="en-US" altLang="zh-CN" dirty="0" err="1" smtClean="0"/>
              <a:t>Servlet</a:t>
            </a:r>
            <a:r>
              <a:rPr lang="zh-CN" altLang="en-US" dirty="0" smtClean="0"/>
              <a:t>收到的应答发回给客户端</a:t>
            </a:r>
            <a:endParaRPr lang="zh-CN" altLang="en-US" dirty="0"/>
          </a:p>
        </p:txBody>
      </p:sp>
      <p:sp>
        <p:nvSpPr>
          <p:cNvPr id="3" name="标题 2"/>
          <p:cNvSpPr>
            <a:spLocks noGrp="1"/>
          </p:cNvSpPr>
          <p:nvPr>
            <p:ph type="title"/>
          </p:nvPr>
        </p:nvSpPr>
        <p:spPr/>
        <p:txBody>
          <a:bodyPr/>
          <a:lstStyle/>
          <a:p>
            <a:r>
              <a:rPr lang="en-US" altLang="zh-CN" dirty="0" err="1" smtClean="0"/>
              <a:t>Servlet</a:t>
            </a:r>
            <a:r>
              <a:rPr lang="zh-CN" altLang="en-US" dirty="0" smtClean="0"/>
              <a:t>处理流程</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2304</TotalTime>
  <Words>2603</Words>
  <Application>Microsoft Office PowerPoint</Application>
  <PresentationFormat>全屏显示(4:3)</PresentationFormat>
  <Paragraphs>467</Paragraphs>
  <Slides>48</Slides>
  <Notes>1</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聚合</vt:lpstr>
      <vt:lpstr>第8章 Servlet 程序开发</vt:lpstr>
      <vt:lpstr>PowerPoint 演示文稿</vt:lpstr>
      <vt:lpstr>8.1 Servlet简介</vt:lpstr>
      <vt:lpstr>PowerPoint 演示文稿</vt:lpstr>
      <vt:lpstr>PowerPoint 演示文稿</vt:lpstr>
      <vt:lpstr>  Servlet的技术特点</vt:lpstr>
      <vt:lpstr>Servlet的分类</vt:lpstr>
      <vt:lpstr>8.2 Servlet处理流程</vt:lpstr>
      <vt:lpstr>Servlet处理流程</vt:lpstr>
      <vt:lpstr>Servlet与JSP相比有以下几点区别：</vt:lpstr>
      <vt:lpstr>Servlet程序实现 </vt:lpstr>
      <vt:lpstr>PowerPoint 演示文稿</vt:lpstr>
      <vt:lpstr>Servlet配置</vt:lpstr>
      <vt:lpstr>PowerPoint 演示文稿</vt:lpstr>
      <vt:lpstr>HelloServlet extends HttpServlet</vt:lpstr>
      <vt:lpstr>web.xml</vt:lpstr>
      <vt:lpstr>PowerPoint 演示文稿</vt:lpstr>
      <vt:lpstr>8.3  Servlet与表单</vt:lpstr>
      <vt:lpstr>PowerPoint 演示文稿</vt:lpstr>
      <vt:lpstr>PowerPoint 演示文稿</vt:lpstr>
      <vt:lpstr>8.4 Servlet 生命周期</vt:lpstr>
      <vt:lpstr>PowerPoint 演示文稿</vt:lpstr>
      <vt:lpstr>PowerPoint 演示文稿</vt:lpstr>
      <vt:lpstr>PowerPoint 演示文稿</vt:lpstr>
      <vt:lpstr>PowerPoint 演示文稿</vt:lpstr>
      <vt:lpstr>取得Servlet初始化配置信息</vt:lpstr>
      <vt:lpstr>PowerPoint 演示文稿</vt:lpstr>
      <vt:lpstr>PowerPoint 演示文稿</vt:lpstr>
      <vt:lpstr>8.5 Servlet跳转</vt:lpstr>
      <vt:lpstr>PowerPoint 演示文稿</vt:lpstr>
      <vt:lpstr>PowerPoint 演示文稿</vt:lpstr>
      <vt:lpstr>PowerPoint 演示文稿</vt:lpstr>
      <vt:lpstr>PowerPoint 演示文稿</vt:lpstr>
      <vt:lpstr>8.6 过滤Servlet</vt:lpstr>
      <vt:lpstr>过滤Servlet</vt:lpstr>
      <vt:lpstr>过滤器部署</vt:lpstr>
      <vt:lpstr>Filter接口</vt:lpstr>
      <vt:lpstr>FilterConfig接口</vt:lpstr>
      <vt:lpstr>过滤器的部署</vt:lpstr>
      <vt:lpstr>PowerPoint 演示文稿</vt:lpstr>
      <vt:lpstr>PowerPoint 演示文稿</vt:lpstr>
      <vt:lpstr>PowerPoint 演示文稿</vt:lpstr>
      <vt:lpstr>PowerPoint 演示文稿</vt:lpstr>
      <vt:lpstr>FilterChain接口</vt:lpstr>
      <vt:lpstr>PowerPoint 演示文稿</vt:lpstr>
      <vt:lpstr>SimpleFilter</vt:lpstr>
      <vt:lpstr>过滤器的应用</vt:lpstr>
      <vt:lpstr>PowerPoint 演示文稿</vt:lpstr>
    </vt:vector>
  </TitlesOfParts>
  <Company>IBM ThinkPad/CC8000.COM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JSP与JavaBean编程</dc:title>
  <dc:creator>X200/T400/T500/W500</dc:creator>
  <cp:lastModifiedBy>X200/T400/T500/W500</cp:lastModifiedBy>
  <cp:revision>202</cp:revision>
  <dcterms:created xsi:type="dcterms:W3CDTF">2011-09-27T13:07:39Z</dcterms:created>
  <dcterms:modified xsi:type="dcterms:W3CDTF">2015-07-06T03:13:54Z</dcterms:modified>
</cp:coreProperties>
</file>