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285" r:id="rId3"/>
    <p:sldId id="258" r:id="rId4"/>
    <p:sldId id="259" r:id="rId5"/>
    <p:sldId id="287" r:id="rId6"/>
    <p:sldId id="260" r:id="rId7"/>
    <p:sldId id="396" r:id="rId8"/>
    <p:sldId id="427" r:id="rId9"/>
    <p:sldId id="262" r:id="rId10"/>
    <p:sldId id="263" r:id="rId11"/>
    <p:sldId id="264" r:id="rId12"/>
    <p:sldId id="288" r:id="rId13"/>
    <p:sldId id="403"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388" r:id="rId27"/>
    <p:sldId id="361" r:id="rId28"/>
    <p:sldId id="291" r:id="rId29"/>
    <p:sldId id="394" r:id="rId30"/>
    <p:sldId id="278" r:id="rId31"/>
    <p:sldId id="390" r:id="rId32"/>
    <p:sldId id="279" r:id="rId33"/>
    <p:sldId id="280" r:id="rId34"/>
    <p:sldId id="281" r:id="rId35"/>
    <p:sldId id="284" r:id="rId36"/>
    <p:sldId id="295" r:id="rId37"/>
    <p:sldId id="296" r:id="rId38"/>
    <p:sldId id="297" r:id="rId39"/>
    <p:sldId id="298" r:id="rId40"/>
    <p:sldId id="300" r:id="rId41"/>
    <p:sldId id="301" r:id="rId42"/>
    <p:sldId id="302" r:id="rId43"/>
    <p:sldId id="304" r:id="rId44"/>
    <p:sldId id="305" r:id="rId45"/>
    <p:sldId id="306" r:id="rId46"/>
    <p:sldId id="307" r:id="rId47"/>
    <p:sldId id="309" r:id="rId48"/>
    <p:sldId id="310" r:id="rId49"/>
    <p:sldId id="311" r:id="rId50"/>
    <p:sldId id="312" r:id="rId51"/>
    <p:sldId id="314" r:id="rId52"/>
    <p:sldId id="316" r:id="rId53"/>
    <p:sldId id="317" r:id="rId54"/>
    <p:sldId id="318" r:id="rId55"/>
    <p:sldId id="389" r:id="rId56"/>
    <p:sldId id="323" r:id="rId57"/>
    <p:sldId id="419" r:id="rId58"/>
    <p:sldId id="400" r:id="rId59"/>
    <p:sldId id="401" r:id="rId60"/>
    <p:sldId id="402" r:id="rId61"/>
    <p:sldId id="404" r:id="rId62"/>
    <p:sldId id="407" r:id="rId63"/>
    <p:sldId id="408" r:id="rId64"/>
    <p:sldId id="405" r:id="rId65"/>
    <p:sldId id="409" r:id="rId66"/>
    <p:sldId id="410" r:id="rId67"/>
    <p:sldId id="411" r:id="rId68"/>
    <p:sldId id="412" r:id="rId69"/>
    <p:sldId id="418" r:id="rId70"/>
    <p:sldId id="413" r:id="rId71"/>
    <p:sldId id="414" r:id="rId72"/>
    <p:sldId id="415" r:id="rId73"/>
    <p:sldId id="416" r:id="rId74"/>
    <p:sldId id="417" r:id="rId75"/>
    <p:sldId id="420" r:id="rId76"/>
    <p:sldId id="421" r:id="rId77"/>
    <p:sldId id="422" r:id="rId78"/>
    <p:sldId id="423" r:id="rId79"/>
    <p:sldId id="424" r:id="rId80"/>
    <p:sldId id="425" r:id="rId81"/>
    <p:sldId id="426" r:id="rId82"/>
    <p:sldId id="362" r:id="rId83"/>
    <p:sldId id="363" r:id="rId84"/>
    <p:sldId id="365" r:id="rId85"/>
    <p:sldId id="356" r:id="rId86"/>
    <p:sldId id="357" r:id="rId87"/>
    <p:sldId id="358" r:id="rId88"/>
    <p:sldId id="359" r:id="rId89"/>
    <p:sldId id="428" r:id="rId90"/>
    <p:sldId id="429" r:id="rId91"/>
    <p:sldId id="430" r:id="rId92"/>
    <p:sldId id="431" r:id="rId93"/>
    <p:sldId id="432" r:id="rId94"/>
    <p:sldId id="382" r:id="rId95"/>
    <p:sldId id="383" r:id="rId96"/>
    <p:sldId id="384" r:id="rId97"/>
    <p:sldId id="385" r:id="rId98"/>
    <p:sldId id="386" r:id="rId99"/>
    <p:sldId id="387" r:id="rId100"/>
    <p:sldId id="360" r:id="rId10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691" autoAdjust="0"/>
  </p:normalViewPr>
  <p:slideViewPr>
    <p:cSldViewPr>
      <p:cViewPr>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6"/>
    </p:cViewPr>
  </p:sorter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5E615-7FDD-4857-BA6C-2612475E28A1}" type="datetimeFigureOut">
              <a:rPr lang="zh-CN" altLang="en-US" smtClean="0"/>
              <a:pPr/>
              <a:t>2015-5-21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98137-DF99-42C6-A87D-6462871A095F}" type="slidenum">
              <a:rPr lang="zh-CN" altLang="en-US" smtClean="0"/>
              <a:pPr/>
              <a:t>‹#›</a:t>
            </a:fld>
            <a:endParaRPr lang="zh-CN" altLang="en-US"/>
          </a:p>
        </p:txBody>
      </p:sp>
    </p:spTree>
    <p:extLst>
      <p:ext uri="{BB962C8B-B14F-4D97-AF65-F5344CB8AC3E}">
        <p14:creationId xmlns:p14="http://schemas.microsoft.com/office/powerpoint/2010/main" val="67295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76320.ht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baike.baidu.com/view/930.htm" TargetMode="External"/><Relationship Id="rId4" Type="http://schemas.openxmlformats.org/officeDocument/2006/relationships/hyperlink" Target="http://baike.baidu.com/view/828.ht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DA8293E-0161-490B-8DD5-CE75F7962BD0}" type="slidenum">
              <a:rPr lang="en-US" altLang="zh-CN">
                <a:ea typeface="宋体" charset="-122"/>
              </a:rPr>
              <a:pPr/>
              <a:t>99</a:t>
            </a:fld>
            <a:endParaRPr lang="en-US" altLang="zh-CN">
              <a:ea typeface="宋体" charset="-122"/>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大概在</a:t>
            </a:r>
            <a:r>
              <a:rPr lang="en-US" altLang="zh-CN" dirty="0" smtClean="0"/>
              <a:t>1992</a:t>
            </a:r>
            <a:r>
              <a:rPr lang="zh-CN" altLang="en-US" dirty="0" smtClean="0"/>
              <a:t>年，一家称作</a:t>
            </a:r>
            <a:r>
              <a:rPr lang="en-US" altLang="zh-CN" dirty="0" err="1" smtClean="0"/>
              <a:t>Nombas</a:t>
            </a:r>
            <a:r>
              <a:rPr lang="zh-CN" altLang="en-US" dirty="0" smtClean="0"/>
              <a:t>的公司开始开发一种叫做</a:t>
            </a:r>
            <a:r>
              <a:rPr lang="en-US" altLang="zh-CN" dirty="0" smtClean="0"/>
              <a:t>C</a:t>
            </a:r>
            <a:r>
              <a:rPr lang="zh-CN" altLang="en-US" dirty="0" smtClean="0"/>
              <a:t>减减（</a:t>
            </a:r>
            <a:r>
              <a:rPr lang="en-US" altLang="zh-CN" dirty="0" smtClean="0"/>
              <a:t>C-minus-minus</a:t>
            </a:r>
            <a:r>
              <a:rPr lang="zh-CN" altLang="en-US" dirty="0" smtClean="0"/>
              <a:t>，简称 </a:t>
            </a:r>
            <a:r>
              <a:rPr lang="en-US" altLang="zh-CN" dirty="0" err="1" smtClean="0"/>
              <a:t>Cmm</a:t>
            </a:r>
            <a:r>
              <a:rPr lang="zh-CN" altLang="en-US" dirty="0" smtClean="0"/>
              <a:t>）的嵌入式</a:t>
            </a:r>
            <a:r>
              <a:rPr lang="zh-CN" altLang="en-US" dirty="0" smtClean="0">
                <a:hlinkClick r:id="rId3" action="ppaction://hlinkfile"/>
              </a:rPr>
              <a:t>脚本语言</a:t>
            </a:r>
            <a:r>
              <a:rPr lang="zh-CN" altLang="en-US" dirty="0" smtClean="0"/>
              <a:t>。这个脚本语言捆绑在一个叫做</a:t>
            </a:r>
            <a:r>
              <a:rPr lang="en-US" altLang="zh-CN" dirty="0" err="1" smtClean="0"/>
              <a:t>CEnvi</a:t>
            </a:r>
            <a:r>
              <a:rPr lang="zh-CN" altLang="en-US" dirty="0" smtClean="0"/>
              <a:t>的共享软件产品中，当</a:t>
            </a:r>
            <a:r>
              <a:rPr lang="en-US" altLang="zh-CN" dirty="0" smtClean="0"/>
              <a:t>Netscape Navigator</a:t>
            </a:r>
            <a:r>
              <a:rPr lang="zh-CN" altLang="en-US" dirty="0" smtClean="0"/>
              <a:t>崭露头角时，</a:t>
            </a:r>
            <a:r>
              <a:rPr lang="en-US" altLang="zh-CN" dirty="0" err="1" smtClean="0"/>
              <a:t>Nombas</a:t>
            </a:r>
            <a:r>
              <a:rPr lang="zh-CN" altLang="en-US" dirty="0" smtClean="0"/>
              <a:t>开发了一个可以嵌入</a:t>
            </a:r>
            <a:r>
              <a:rPr lang="zh-CN" altLang="en-US" dirty="0" smtClean="0">
                <a:hlinkClick r:id="rId4" action="ppaction://hlinkfile"/>
              </a:rPr>
              <a:t>网页</a:t>
            </a:r>
            <a:r>
              <a:rPr lang="zh-CN" altLang="en-US" dirty="0" smtClean="0"/>
              <a:t>中的</a:t>
            </a:r>
            <a:r>
              <a:rPr lang="en-US" altLang="zh-CN" dirty="0" err="1" smtClean="0"/>
              <a:t>CEnvi</a:t>
            </a:r>
            <a:r>
              <a:rPr lang="zh-CN" altLang="en-US" dirty="0" smtClean="0"/>
              <a:t>的版本。这些早期的试验称为</a:t>
            </a:r>
            <a:r>
              <a:rPr lang="en-US" altLang="zh-CN" dirty="0" err="1" smtClean="0"/>
              <a:t>EspressoPage</a:t>
            </a:r>
            <a:r>
              <a:rPr lang="zh-CN" altLang="en-US" dirty="0" smtClean="0"/>
              <a:t>（浓咖啡般的页面），它们代表了第一个在万维网上使用的</a:t>
            </a:r>
            <a:r>
              <a:rPr lang="zh-CN" altLang="en-US" dirty="0" smtClean="0">
                <a:hlinkClick r:id="rId5" action="ppaction://hlinkfile"/>
              </a:rPr>
              <a:t>客户端</a:t>
            </a:r>
            <a:r>
              <a:rPr lang="zh-CN" altLang="en-US" dirty="0" smtClean="0"/>
              <a:t>脚本语言。而</a:t>
            </a:r>
            <a:r>
              <a:rPr lang="en-US" altLang="zh-CN" dirty="0" err="1" smtClean="0"/>
              <a:t>Nombas</a:t>
            </a:r>
            <a:r>
              <a:rPr lang="zh-CN" altLang="en-US" dirty="0" smtClean="0"/>
              <a:t>丝毫没有料到它的理念将会成为因特网的一块重要基石。 </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Netscape Navigator 2.0 </a:t>
            </a:r>
            <a:r>
              <a:rPr lang="zh-CN" altLang="en-US" dirty="0" smtClean="0"/>
              <a:t>即将正式发布前，</a:t>
            </a:r>
            <a:r>
              <a:rPr lang="en-US" dirty="0" smtClean="0"/>
              <a:t>Netscape </a:t>
            </a:r>
            <a:r>
              <a:rPr lang="zh-CN" altLang="en-US" dirty="0" smtClean="0"/>
              <a:t>将其更名为 </a:t>
            </a:r>
            <a:r>
              <a:rPr lang="en-US" dirty="0" smtClean="0"/>
              <a:t>JavaScript，</a:t>
            </a:r>
            <a:r>
              <a:rPr lang="zh-CN" altLang="en-US" dirty="0" smtClean="0"/>
              <a:t>目的是为了利用 </a:t>
            </a:r>
            <a:r>
              <a:rPr lang="en-US" dirty="0" smtClean="0"/>
              <a:t>Java </a:t>
            </a:r>
            <a:r>
              <a:rPr lang="zh-CN" altLang="en-US" dirty="0" smtClean="0"/>
              <a:t>这个因特网时髦词汇。</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可以给学生演示一下各浏览器的</a:t>
            </a:r>
            <a:r>
              <a:rPr lang="en-US" altLang="zh-CN" dirty="0" err="1" smtClean="0"/>
              <a:t>javascript</a:t>
            </a:r>
            <a:r>
              <a:rPr lang="en-US" altLang="zh-CN" baseline="0" dirty="0" smtClean="0"/>
              <a:t> </a:t>
            </a:r>
            <a:r>
              <a:rPr lang="zh-CN" altLang="en-US" baseline="0" dirty="0" smtClean="0"/>
              <a:t>控制平台</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通过这个示例让学生体会</a:t>
            </a:r>
            <a:r>
              <a:rPr lang="en-US" altLang="zh-CN" dirty="0" err="1" smtClean="0"/>
              <a:t>js</a:t>
            </a:r>
            <a:r>
              <a:rPr lang="zh-CN" altLang="en-US" dirty="0" smtClean="0"/>
              <a:t>的执行顺序问题。由上到下。</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浏览器</a:t>
            </a:r>
            <a:r>
              <a:rPr lang="en-US" altLang="zh-CN" dirty="0" smtClean="0"/>
              <a:t>--》</a:t>
            </a:r>
            <a:r>
              <a:rPr lang="zh-CN" altLang="en-US" dirty="0" smtClean="0"/>
              <a:t>工具</a:t>
            </a:r>
            <a:r>
              <a:rPr lang="en-US" altLang="zh-CN" dirty="0" smtClean="0"/>
              <a:t>--》</a:t>
            </a:r>
            <a:r>
              <a:rPr lang="zh-CN" altLang="en-US" dirty="0" smtClean="0"/>
              <a:t>高级</a:t>
            </a:r>
            <a:r>
              <a:rPr lang="en-US" altLang="zh-CN" dirty="0" smtClean="0"/>
              <a:t>--》</a:t>
            </a:r>
            <a:r>
              <a:rPr lang="zh-CN" altLang="en-US" dirty="0" smtClean="0"/>
              <a:t>脚本语句可调试</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26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具体的计算在：</a:t>
            </a:r>
            <a:r>
              <a:rPr lang="en-US" altLang="zh-CN" dirty="0" err="1" smtClean="0"/>
              <a:t>calculate.js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pPr/>
              <a:t>31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63F851D-4633-4D43-A21B-B23238069EC9}" type="slidenum">
              <a:rPr lang="en-US" altLang="zh-CN">
                <a:ea typeface="宋体" charset="-122"/>
              </a:rPr>
              <a:pPr/>
              <a:t>70</a:t>
            </a:fld>
            <a:endParaRPr lang="en-US" altLang="zh-CN">
              <a:ea typeface="宋体"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zh-CN" altLang="en-US" smtClean="0">
                <a:ea typeface="宋体" charset="-122"/>
              </a:rPr>
              <a:t>讲解要点：</a:t>
            </a:r>
          </a:p>
          <a:p>
            <a:pPr eaLnBrk="1" hangingPunct="1"/>
            <a:r>
              <a:rPr lang="zh-CN" altLang="en-US" smtClean="0">
                <a:ea typeface="宋体" charset="-122"/>
              </a:rPr>
              <a:t>我们上网时，一般是在</a:t>
            </a:r>
            <a:r>
              <a:rPr lang="en-US" altLang="zh-CN" smtClean="0">
                <a:ea typeface="宋体" charset="-122"/>
              </a:rPr>
              <a:t>IE</a:t>
            </a:r>
            <a:r>
              <a:rPr lang="zh-CN" altLang="en-US" smtClean="0">
                <a:ea typeface="宋体" charset="-122"/>
              </a:rPr>
              <a:t>浏览器中，键入某个网址：如</a:t>
            </a:r>
            <a:r>
              <a:rPr lang="en-US" altLang="zh-CN" smtClean="0">
                <a:ea typeface="宋体" charset="-122"/>
              </a:rPr>
              <a:t>www.google.com</a:t>
            </a:r>
            <a:r>
              <a:rPr lang="zh-CN" altLang="en-US" smtClean="0">
                <a:ea typeface="宋体" charset="-122"/>
              </a:rPr>
              <a:t>，然后打开</a:t>
            </a:r>
            <a:r>
              <a:rPr lang="en-US" altLang="zh-CN" smtClean="0">
                <a:ea typeface="宋体" charset="-122"/>
              </a:rPr>
              <a:t>google</a:t>
            </a:r>
            <a:r>
              <a:rPr lang="zh-CN" altLang="en-US" smtClean="0">
                <a:ea typeface="宋体" charset="-122"/>
              </a:rPr>
              <a:t>网页，</a:t>
            </a:r>
          </a:p>
          <a:p>
            <a:pPr eaLnBrk="1" hangingPunct="1"/>
            <a:r>
              <a:rPr lang="zh-CN" altLang="en-US" smtClean="0">
                <a:ea typeface="宋体" charset="-122"/>
              </a:rPr>
              <a:t>引出浏览器对象。为了让学员容易理解，不要</a:t>
            </a:r>
            <a:r>
              <a:rPr lang="en-US" altLang="zh-CN" smtClean="0">
                <a:ea typeface="宋体" charset="-122"/>
              </a:rPr>
              <a:t>1</a:t>
            </a:r>
            <a:r>
              <a:rPr lang="zh-CN" altLang="en-US" smtClean="0">
                <a:ea typeface="宋体" charset="-122"/>
              </a:rPr>
              <a:t>求过去完整而枯燥的概念定义。</a:t>
            </a:r>
          </a:p>
          <a:p>
            <a:pPr eaLnBrk="1" hangingPunct="1"/>
            <a:r>
              <a:rPr lang="en-US" altLang="zh-CN" smtClean="0">
                <a:ea typeface="宋体" charset="-122"/>
              </a:rPr>
              <a:t>1</a:t>
            </a:r>
            <a:r>
              <a:rPr lang="zh-CN" altLang="en-US" smtClean="0">
                <a:ea typeface="宋体" charset="-122"/>
              </a:rPr>
              <a:t>）整个浏览器窗口，称为</a:t>
            </a:r>
            <a:r>
              <a:rPr lang="en-US" altLang="zh-CN" smtClean="0">
                <a:ea typeface="宋体" charset="-122"/>
              </a:rPr>
              <a:t>window</a:t>
            </a:r>
            <a:r>
              <a:rPr lang="zh-CN" altLang="en-US" smtClean="0">
                <a:ea typeface="宋体" charset="-122"/>
              </a:rPr>
              <a:t>窗口对象。</a:t>
            </a:r>
          </a:p>
          <a:p>
            <a:pPr eaLnBrk="1" hangingPunct="1"/>
            <a:r>
              <a:rPr lang="en-US" altLang="zh-CN" smtClean="0">
                <a:ea typeface="宋体" charset="-122"/>
              </a:rPr>
              <a:t>2</a:t>
            </a:r>
            <a:r>
              <a:rPr lang="zh-CN" altLang="en-US" smtClean="0">
                <a:ea typeface="宋体" charset="-122"/>
              </a:rPr>
              <a:t>）窗口对象又包括上方的地址栏和下方的页面内容。地址栏称为</a:t>
            </a:r>
            <a:r>
              <a:rPr lang="en-US" altLang="zh-CN" smtClean="0">
                <a:ea typeface="宋体" charset="-122"/>
              </a:rPr>
              <a:t>location</a:t>
            </a:r>
            <a:r>
              <a:rPr lang="zh-CN" altLang="en-US" smtClean="0">
                <a:ea typeface="宋体" charset="-122"/>
              </a:rPr>
              <a:t>地址对象，表示网页的地址信息。</a:t>
            </a:r>
          </a:p>
          <a:p>
            <a:pPr eaLnBrk="1" hangingPunct="1"/>
            <a:r>
              <a:rPr lang="en-US" altLang="zh-CN" smtClean="0">
                <a:ea typeface="宋体" charset="-122"/>
              </a:rPr>
              <a:t>3</a:t>
            </a:r>
            <a:r>
              <a:rPr lang="zh-CN" altLang="en-US" smtClean="0">
                <a:ea typeface="宋体" charset="-122"/>
              </a:rPr>
              <a:t>）下方的页面内容代表整个网页文档，称为</a:t>
            </a:r>
            <a:r>
              <a:rPr lang="en-US" altLang="zh-CN" smtClean="0">
                <a:ea typeface="宋体" charset="-122"/>
              </a:rPr>
              <a:t>document</a:t>
            </a:r>
            <a:r>
              <a:rPr lang="zh-CN" altLang="en-US" smtClean="0">
                <a:ea typeface="宋体" charset="-122"/>
              </a:rPr>
              <a:t>文档对象，存放网页的文档信息。</a:t>
            </a:r>
          </a:p>
          <a:p>
            <a:pPr eaLnBrk="1" hangingPunct="1"/>
            <a:r>
              <a:rPr lang="en-US" altLang="zh-CN" smtClean="0">
                <a:ea typeface="宋体" charset="-122"/>
              </a:rPr>
              <a:t>4</a:t>
            </a:r>
            <a:r>
              <a:rPr lang="zh-CN" altLang="en-US" smtClean="0">
                <a:ea typeface="宋体" charset="-122"/>
              </a:rPr>
              <a:t>）文档对象又包含段落、图片、表单等。例如表单对象</a:t>
            </a:r>
            <a:r>
              <a:rPr lang="en-US" altLang="zh-CN" smtClean="0">
                <a:ea typeface="宋体" charset="-122"/>
              </a:rPr>
              <a:t>FORM</a:t>
            </a:r>
          </a:p>
          <a:p>
            <a:pPr eaLnBrk="1" hangingPunct="1"/>
            <a:r>
              <a:rPr lang="en-US" altLang="zh-CN" smtClean="0">
                <a:ea typeface="宋体" charset="-122"/>
              </a:rPr>
              <a:t>5)  </a:t>
            </a:r>
            <a:r>
              <a:rPr lang="zh-CN" altLang="en-US" smtClean="0">
                <a:ea typeface="宋体" charset="-122"/>
              </a:rPr>
              <a:t>总结：从这张图可以看出，浏览器对象是分层次的</a:t>
            </a:r>
            <a:r>
              <a:rPr lang="en-US" altLang="zh-CN" smtClean="0">
                <a:ea typeface="宋体" charset="-122"/>
              </a:rPr>
              <a:t>.</a:t>
            </a:r>
          </a:p>
          <a:p>
            <a:pPr eaLnBrk="1" hangingPunct="1"/>
            <a:r>
              <a:rPr lang="zh-CN" altLang="en-US" smtClean="0">
                <a:ea typeface="宋体" charset="-122"/>
              </a:rPr>
              <a:t>所以表单中的文本框完整的名称应该是：</a:t>
            </a:r>
          </a:p>
          <a:p>
            <a:pPr eaLnBrk="1" hangingPunct="1"/>
            <a:r>
              <a:rPr lang="en-US" altLang="zh-CN" smtClean="0">
                <a:ea typeface="宋体" charset="-122"/>
              </a:rPr>
              <a:t>window.document.myform.text1 </a:t>
            </a:r>
            <a:r>
              <a:rPr lang="zh-CN" altLang="en-US" smtClean="0">
                <a:ea typeface="宋体" charset="-122"/>
              </a:rPr>
              <a:t>，其中</a:t>
            </a:r>
            <a:r>
              <a:rPr lang="en-US" altLang="zh-CN" smtClean="0">
                <a:ea typeface="宋体" charset="-122"/>
              </a:rPr>
              <a:t>window</a:t>
            </a:r>
            <a:r>
              <a:rPr lang="zh-CN" altLang="en-US" smtClean="0">
                <a:ea typeface="宋体" charset="-122"/>
              </a:rPr>
              <a:t>可以省略，所以我们前面写为：</a:t>
            </a:r>
          </a:p>
          <a:p>
            <a:pPr eaLnBrk="1" hangingPunct="1"/>
            <a:r>
              <a:rPr lang="en-US" altLang="zh-CN" smtClean="0">
                <a:ea typeface="宋体" charset="-122"/>
              </a:rPr>
              <a:t>document.myform.text1 </a:t>
            </a:r>
            <a:r>
              <a:rPr lang="zh-CN" altLang="en-US" smtClean="0">
                <a:ea typeface="宋体" charset="-122"/>
              </a:rPr>
              <a:t>就是这样来的。</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03CA6D9-D27E-4037-982E-EC8947AFE74D}" type="datetimeFigureOut">
              <a:rPr lang="zh-CN" altLang="en-US" smtClean="0"/>
              <a:pPr/>
              <a:t>2015-5-21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136C524A-8DF1-4D7B-9AC1-8D768C1EB1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6"/>
          <p:cNvSpPr>
            <a:spLocks noGrp="1" noChangeArrowheads="1"/>
          </p:cNvSpPr>
          <p:nvPr>
            <p:ph type="sldNum" sz="quarter" idx="10"/>
          </p:nvPr>
        </p:nvSpPr>
        <p:spPr>
          <a:ln/>
        </p:spPr>
        <p:txBody>
          <a:bodyPr/>
          <a:lstStyle>
            <a:lvl1pPr>
              <a:defRPr/>
            </a:lvl1pPr>
          </a:lstStyle>
          <a:p>
            <a:pPr>
              <a:defRPr/>
            </a:pPr>
            <a:fld id="{31243AA5-C4AB-437E-94AB-42DC00FD3A0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smtClean="0"/>
          </a:p>
        </p:txBody>
      </p:sp>
      <p:sp>
        <p:nvSpPr>
          <p:cNvPr id="4" name="Rectangle 16"/>
          <p:cNvSpPr>
            <a:spLocks noGrp="1" noChangeArrowheads="1"/>
          </p:cNvSpPr>
          <p:nvPr>
            <p:ph type="sldNum" sz="quarter" idx="10"/>
          </p:nvPr>
        </p:nvSpPr>
        <p:spPr>
          <a:ln/>
        </p:spPr>
        <p:txBody>
          <a:bodyPr/>
          <a:lstStyle>
            <a:lvl1pPr>
              <a:defRPr/>
            </a:lvl1pPr>
          </a:lstStyle>
          <a:p>
            <a:pPr>
              <a:defRPr/>
            </a:pPr>
            <a:fld id="{F11FDF97-7975-419D-A83C-68AD410340C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
        <p:nvSpPr>
          <p:cNvPr id="7" name="标题 6"/>
          <p:cNvSpPr>
            <a:spLocks noGrp="1"/>
          </p:cNvSpPr>
          <p:nvPr>
            <p:ph type="title"/>
          </p:nvPr>
        </p:nvSpPr>
        <p:spPr/>
        <p:txBody>
          <a:bodyPr rtlCol="0">
            <a:normAutofit/>
          </a:bodyPr>
          <a:lstStyle>
            <a:lvl1pPr>
              <a:defRPr sz="3600"/>
            </a:lvl1pPr>
            <a:extLst/>
          </a:lstStyle>
          <a:p>
            <a:r>
              <a:rPr kumimoji="0" lang="zh-CN" altLang="en-US" dirty="0" smtClean="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E03CA6D9-D27E-4037-982E-EC8947AFE74D}" type="datetimeFigureOut">
              <a:rPr lang="zh-CN" altLang="en-US" smtClean="0"/>
              <a:pPr/>
              <a:t>2015-5-21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E03CA6D9-D27E-4037-982E-EC8947AFE74D}" type="datetimeFigureOut">
              <a:rPr lang="zh-CN" altLang="en-US" smtClean="0"/>
              <a:pPr/>
              <a:t>2015-5-21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136C524A-8DF1-4D7B-9AC1-8D768C1EB1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E03CA6D9-D27E-4037-982E-EC8947AFE74D}" type="datetimeFigureOut">
              <a:rPr lang="zh-CN" altLang="en-US" smtClean="0"/>
              <a:pPr/>
              <a:t>2015-5-21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136C524A-8DF1-4D7B-9AC1-8D768C1EB1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03CA6D9-D27E-4037-982E-EC8947AFE74D}" type="datetimeFigureOut">
              <a:rPr lang="zh-CN" altLang="en-US" smtClean="0"/>
              <a:pPr/>
              <a:t>2015-5-21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6C524A-8DF1-4D7B-9AC1-8D768C1EB1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javascriptdemo/js_demo1.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javascriptdemo/js_demo2.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javascriptdemo/js_demo00.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javascriptdemo/js_demo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javascriptdemo/js_demo4.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javascriptdemo/js_demo6.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javascriptdemo/js_demo7.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javascriptdemo/js_demo9.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javascriptdemo/js_demo10.html"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javascriptdemo/js_eva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javascriptdemo/js_demo11.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29992;&#20363;&#32451;&#20064;/2%20&#20869;&#32622;&#26680;&#24515;&#35821;&#35328;&#23545;&#35937;/&#25151;&#36151;&#35745;&#31639;&#22120;_&#20844;&#31215;&#37329;&#36151;&#27454;&#35745;&#31639;&#22120;_&#26368;&#26032;2013&#29256;_&#25628;&#25151;&#32593;.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hyperlink" Target="&#29992;&#20363;&#32451;&#20064;/2%20&#20869;&#32622;&#26680;&#24515;&#35821;&#35328;&#23545;&#35937;/&#36830;&#21160;&#33756;&#21333;.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29992;&#20363;&#32451;&#20064;/&#25968;&#23398;&#23545;&#35937;/&#25968;&#23398;&#23545;&#35937;&#20108;-&#27714;&#24179;&#26041;&#26681;(p127&#20316;&#19994;).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29992;&#20363;&#32451;&#20064;/&#25968;&#23398;&#23545;&#35937;/&#21464;&#33394;&#25991;&#23383;.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javascriptdemo/getElement.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javascriptdemo/changeElement2.html" TargetMode="External"/><Relationship Id="rId2" Type="http://schemas.openxmlformats.org/officeDocument/2006/relationships/hyperlink" Target="javascriptdemo/changeElement.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hyperlink" Target="javascriptdemo/js_demo18.html" TargetMode="Externa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javascriptdemo/&#40736;&#26631;&#31867;&#20107;&#20214;/mousemov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javascriptdemo/js_demo19.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29992;&#20363;&#32451;&#20064;/document&#23545;&#35937;.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29992;&#20363;&#32451;&#20064;/history.htm"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javascriptdemo/js_demo20.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8" Type="http://schemas.openxmlformats.org/officeDocument/2006/relationships/hyperlink" Target="http://www.w3school.com.cn/htmldom/prop_nav_cpuclass.asp" TargetMode="External"/><Relationship Id="rId13" Type="http://schemas.openxmlformats.org/officeDocument/2006/relationships/hyperlink" Target="http://www.w3school.com.cn/htmldom/prop_nav_userlanguage.asp" TargetMode="External"/><Relationship Id="rId3" Type="http://schemas.openxmlformats.org/officeDocument/2006/relationships/hyperlink" Target="http://www.w3school.com.cn/htmldom/prop_nav_appminorversion.asp" TargetMode="External"/><Relationship Id="rId7" Type="http://schemas.openxmlformats.org/officeDocument/2006/relationships/hyperlink" Target="http://www.w3school.com.cn/htmldom/prop_nav_cookieenabled.asp" TargetMode="External"/><Relationship Id="rId12" Type="http://schemas.openxmlformats.org/officeDocument/2006/relationships/hyperlink" Target="http://www.w3school.com.cn/htmldom/prop_nav_useragent.asp" TargetMode="External"/><Relationship Id="rId2" Type="http://schemas.openxmlformats.org/officeDocument/2006/relationships/hyperlink" Target="http://www.w3school.com.cn/htmldom/prop_nav_appcodename.asp" TargetMode="External"/><Relationship Id="rId1" Type="http://schemas.openxmlformats.org/officeDocument/2006/relationships/slideLayout" Target="../slideLayouts/slideLayout2.xml"/><Relationship Id="rId6" Type="http://schemas.openxmlformats.org/officeDocument/2006/relationships/hyperlink" Target="http://www.w3school.com.cn/htmldom/prop_nav_browserlanguage.asp" TargetMode="External"/><Relationship Id="rId11" Type="http://schemas.openxmlformats.org/officeDocument/2006/relationships/hyperlink" Target="http://www.w3school.com.cn/htmldom/prop_nav_systemlanguage.asp" TargetMode="External"/><Relationship Id="rId5" Type="http://schemas.openxmlformats.org/officeDocument/2006/relationships/hyperlink" Target="http://www.w3school.com.cn/htmldom/prop_nav_appversion.asp" TargetMode="External"/><Relationship Id="rId10" Type="http://schemas.openxmlformats.org/officeDocument/2006/relationships/hyperlink" Target="http://www.w3school.com.cn/htmldom/prop_nav_platform.asp" TargetMode="External"/><Relationship Id="rId4" Type="http://schemas.openxmlformats.org/officeDocument/2006/relationships/hyperlink" Target="http://www.w3school.com.cn/htmldom/prop_nav_appname.asp" TargetMode="External"/><Relationship Id="rId9" Type="http://schemas.openxmlformats.org/officeDocument/2006/relationships/hyperlink" Target="http://www.w3school.com.cn/htmldom/prop_nav_online.asp" TargetMode="External"/><Relationship Id="rId14" Type="http://schemas.openxmlformats.org/officeDocument/2006/relationships/hyperlink" Target="javascriptdemo/js_demo21.html" TargetMode="External"/></Relationships>
</file>

<file path=ppt/slides/_rels/slide82.xml.rels><?xml version="1.0" encoding="UTF-8" standalone="yes"?>
<Relationships xmlns="http://schemas.openxmlformats.org/package/2006/relationships"><Relationship Id="rId2" Type="http://schemas.openxmlformats.org/officeDocument/2006/relationships/hyperlink" Target="javascriptdemo/js_demo14.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javascriptdemo/js_demo15.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javascriptdemo/js_demo16-&#20462;&#25913;.html" TargetMode="External"/><Relationship Id="rId2" Type="http://schemas.openxmlformats.org/officeDocument/2006/relationships/hyperlink" Target="javascriptdemo/js_demo16.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javascriptdemo/js_demo17.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javascriptdemo/jquery_demo1.html" TargetMode="External"/><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avascriptdemo/jquery_demo2.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a:t>
            </a:r>
            <a:r>
              <a:rPr lang="en-US" altLang="zh-CN" dirty="0" smtClean="0"/>
              <a:t> JavaScript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p>
            <a:fld id="{F5880442-3437-44D1-B520-AF861D7BCC10}" type="slidenum">
              <a:rPr lang="en-US" altLang="zh-CN"/>
              <a:pPr/>
              <a:t>10</a:t>
            </a:fld>
            <a:endParaRPr lang="en-US" altLang="zh-CN"/>
          </a:p>
        </p:txBody>
      </p:sp>
      <p:sp>
        <p:nvSpPr>
          <p:cNvPr id="10243" name="Rectangle 2"/>
          <p:cNvSpPr>
            <a:spLocks noGrp="1" noChangeArrowheads="1"/>
          </p:cNvSpPr>
          <p:nvPr>
            <p:ph type="title"/>
          </p:nvPr>
        </p:nvSpPr>
        <p:spPr/>
        <p:txBody>
          <a:bodyPr/>
          <a:lstStyle/>
          <a:p>
            <a:pPr eaLnBrk="1" hangingPunct="1"/>
            <a:r>
              <a:rPr lang="zh-CN" altLang="en-US" dirty="0" smtClean="0"/>
              <a:t>使用 </a:t>
            </a:r>
            <a:r>
              <a:rPr lang="en-US" altLang="zh-CN" dirty="0" smtClean="0"/>
              <a:t>script </a:t>
            </a:r>
            <a:r>
              <a:rPr lang="zh-CN" altLang="en-US" dirty="0" smtClean="0"/>
              <a:t>标签</a:t>
            </a:r>
          </a:p>
        </p:txBody>
      </p:sp>
      <p:sp>
        <p:nvSpPr>
          <p:cNvPr id="10244" name="Text Box 4"/>
          <p:cNvSpPr txBox="1">
            <a:spLocks noChangeArrowheads="1"/>
          </p:cNvSpPr>
          <p:nvPr/>
        </p:nvSpPr>
        <p:spPr bwMode="auto">
          <a:xfrm>
            <a:off x="611188" y="1735138"/>
            <a:ext cx="7561262" cy="469900"/>
          </a:xfrm>
          <a:prstGeom prst="rect">
            <a:avLst/>
          </a:prstGeom>
          <a:solidFill>
            <a:srgbClr val="339966"/>
          </a:solidFill>
          <a:ln w="12700" algn="ctr">
            <a:solidFill>
              <a:schemeClr val="tx1"/>
            </a:solidFill>
            <a:miter lim="800000"/>
            <a:headEnd/>
            <a:tailEnd/>
          </a:ln>
        </p:spPr>
        <p:txBody>
          <a:bodyPr>
            <a:spAutoFit/>
          </a:bodyPr>
          <a:lstStyle/>
          <a:p>
            <a:pPr algn="ctr">
              <a:spcBef>
                <a:spcPct val="50000"/>
              </a:spcBef>
            </a:pPr>
            <a:r>
              <a:rPr lang="en-US" altLang="zh-CN" sz="2400" dirty="0">
                <a:solidFill>
                  <a:schemeClr val="bg1"/>
                </a:solidFill>
                <a:ea typeface="黑体" pitchFamily="2" charset="-122"/>
              </a:rPr>
              <a:t>JavaScript </a:t>
            </a:r>
            <a:r>
              <a:rPr lang="zh-CN" altLang="en-US" sz="2400" dirty="0">
                <a:solidFill>
                  <a:schemeClr val="bg1"/>
                </a:solidFill>
                <a:ea typeface="黑体" pitchFamily="2" charset="-122"/>
              </a:rPr>
              <a:t>代码</a:t>
            </a:r>
          </a:p>
        </p:txBody>
      </p:sp>
      <p:sp>
        <p:nvSpPr>
          <p:cNvPr id="10245" name="Rectangle 5"/>
          <p:cNvSpPr>
            <a:spLocks noChangeArrowheads="1"/>
          </p:cNvSpPr>
          <p:nvPr/>
        </p:nvSpPr>
        <p:spPr bwMode="auto">
          <a:xfrm>
            <a:off x="571472" y="2285992"/>
            <a:ext cx="7561262" cy="2862322"/>
          </a:xfrm>
          <a:prstGeom prst="rect">
            <a:avLst/>
          </a:prstGeom>
          <a:gradFill rotWithShape="1">
            <a:gsLst>
              <a:gs pos="0">
                <a:schemeClr val="accent1"/>
              </a:gs>
              <a:gs pos="100000">
                <a:srgbClr val="FFFFFF"/>
              </a:gs>
            </a:gsLst>
            <a:lin ang="5400000" scaled="1"/>
          </a:gradFill>
          <a:ln w="12700" algn="ctr">
            <a:solidFill>
              <a:schemeClr val="tx1"/>
            </a:solidFill>
            <a:miter lim="800000"/>
            <a:headEnd/>
            <a:tailEnd/>
          </a:ln>
        </p:spPr>
        <p:txBody>
          <a:bodyPr anchor="ctr">
            <a:spAutoFit/>
          </a:bodyPr>
          <a:lstStyle/>
          <a:p>
            <a:pPr>
              <a:tabLst>
                <a:tab pos="342900" algn="l"/>
              </a:tabLst>
            </a:pPr>
            <a:r>
              <a:rPr lang="en-US" altLang="zh-CN" dirty="0">
                <a:ea typeface="黑体" pitchFamily="2" charset="-122"/>
              </a:rPr>
              <a:t>&lt;html&gt;</a:t>
            </a:r>
          </a:p>
          <a:p>
            <a:pPr>
              <a:tabLst>
                <a:tab pos="342900" algn="l"/>
              </a:tabLst>
            </a:pPr>
            <a:r>
              <a:rPr lang="en-US" altLang="zh-CN" dirty="0">
                <a:ea typeface="黑体" pitchFamily="2" charset="-122"/>
              </a:rPr>
              <a:t>	&lt;head&gt;</a:t>
            </a:r>
          </a:p>
          <a:p>
            <a:pPr>
              <a:tabLst>
                <a:tab pos="342900" algn="l"/>
              </a:tabLst>
            </a:pPr>
            <a:r>
              <a:rPr lang="en-US" altLang="zh-CN" dirty="0">
                <a:ea typeface="黑体" pitchFamily="2" charset="-122"/>
              </a:rPr>
              <a:t>		&lt;</a:t>
            </a:r>
            <a:r>
              <a:rPr lang="en-US" altLang="zh-CN" dirty="0">
                <a:solidFill>
                  <a:srgbClr val="3333CC"/>
                </a:solidFill>
                <a:ea typeface="黑体" pitchFamily="2" charset="-122"/>
              </a:rPr>
              <a:t>script</a:t>
            </a:r>
            <a:r>
              <a:rPr lang="en-US" altLang="zh-CN" dirty="0">
                <a:ea typeface="黑体" pitchFamily="2" charset="-122"/>
              </a:rPr>
              <a:t> </a:t>
            </a:r>
            <a:r>
              <a:rPr lang="en-US" altLang="zh-CN" dirty="0">
                <a:solidFill>
                  <a:srgbClr val="FF3300"/>
                </a:solidFill>
                <a:ea typeface="黑体" pitchFamily="2" charset="-122"/>
              </a:rPr>
              <a:t>language</a:t>
            </a:r>
            <a:r>
              <a:rPr lang="en-US" altLang="zh-CN" dirty="0">
                <a:ea typeface="黑体" pitchFamily="2" charset="-122"/>
              </a:rPr>
              <a:t> = "</a:t>
            </a:r>
            <a:r>
              <a:rPr lang="en-US" altLang="zh-CN" dirty="0">
                <a:solidFill>
                  <a:srgbClr val="FF3300"/>
                </a:solidFill>
                <a:ea typeface="黑体" pitchFamily="2" charset="-122"/>
              </a:rPr>
              <a:t>JavaScript</a:t>
            </a:r>
            <a:r>
              <a:rPr lang="en-US" altLang="zh-CN" dirty="0">
                <a:ea typeface="黑体" pitchFamily="2" charset="-122"/>
              </a:rPr>
              <a:t>"&gt;</a:t>
            </a:r>
          </a:p>
          <a:p>
            <a:pPr>
              <a:tabLst>
                <a:tab pos="342900" algn="l"/>
              </a:tabLst>
            </a:pPr>
            <a:r>
              <a:rPr lang="en-US" altLang="zh-CN" dirty="0">
                <a:ea typeface="黑体" pitchFamily="2" charset="-122"/>
              </a:rPr>
              <a:t>			</a:t>
            </a:r>
            <a:r>
              <a:rPr lang="en-US" altLang="zh-CN" dirty="0" err="1">
                <a:ea typeface="黑体" pitchFamily="2" charset="-122"/>
              </a:rPr>
              <a:t>document.write</a:t>
            </a:r>
            <a:r>
              <a:rPr lang="en-US" altLang="zh-CN" dirty="0">
                <a:ea typeface="黑体" pitchFamily="2" charset="-122"/>
              </a:rPr>
              <a:t>("</a:t>
            </a:r>
            <a:r>
              <a:rPr lang="zh-CN" altLang="en-US" dirty="0">
                <a:ea typeface="黑体" pitchFamily="2" charset="-122"/>
              </a:rPr>
              <a:t>欢迎来到 </a:t>
            </a:r>
            <a:r>
              <a:rPr lang="en-US" altLang="zh-CN" dirty="0">
                <a:ea typeface="黑体" pitchFamily="2" charset="-122"/>
              </a:rPr>
              <a:t>JavaScript </a:t>
            </a:r>
            <a:r>
              <a:rPr lang="zh-CN" altLang="en-US" dirty="0">
                <a:ea typeface="黑体" pitchFamily="2" charset="-122"/>
              </a:rPr>
              <a:t>世界</a:t>
            </a:r>
            <a:r>
              <a:rPr lang="en-US" altLang="zh-CN" dirty="0">
                <a:ea typeface="黑体" pitchFamily="2" charset="-122"/>
              </a:rPr>
              <a:t>");</a:t>
            </a:r>
          </a:p>
          <a:p>
            <a:pPr>
              <a:tabLst>
                <a:tab pos="342900" algn="l"/>
              </a:tabLst>
            </a:pPr>
            <a:r>
              <a:rPr lang="en-US" altLang="zh-CN" dirty="0">
                <a:solidFill>
                  <a:srgbClr val="3333CC"/>
                </a:solidFill>
                <a:ea typeface="黑体" pitchFamily="2" charset="-122"/>
              </a:rPr>
              <a:t>		&lt;/script&gt;</a:t>
            </a:r>
          </a:p>
          <a:p>
            <a:pPr>
              <a:tabLst>
                <a:tab pos="342900" algn="l"/>
              </a:tabLst>
            </a:pPr>
            <a:r>
              <a:rPr lang="en-US" altLang="zh-CN" dirty="0">
                <a:ea typeface="黑体" pitchFamily="2" charset="-122"/>
              </a:rPr>
              <a:t>	&lt;/head&gt;</a:t>
            </a:r>
          </a:p>
          <a:p>
            <a:pPr>
              <a:tabLst>
                <a:tab pos="342900" algn="l"/>
              </a:tabLst>
            </a:pPr>
            <a:r>
              <a:rPr lang="en-US" altLang="zh-CN" dirty="0">
                <a:ea typeface="黑体" pitchFamily="2" charset="-122"/>
              </a:rPr>
              <a:t>	&lt;body&gt;</a:t>
            </a:r>
          </a:p>
          <a:p>
            <a:pPr>
              <a:tabLst>
                <a:tab pos="342900" algn="l"/>
              </a:tabLst>
            </a:pPr>
            <a:r>
              <a:rPr lang="en-US" altLang="zh-CN" dirty="0">
                <a:ea typeface="黑体" pitchFamily="2" charset="-122"/>
              </a:rPr>
              <a:t>		&lt;p&gt;</a:t>
            </a:r>
            <a:r>
              <a:rPr lang="zh-CN" altLang="en-US" dirty="0">
                <a:ea typeface="黑体" pitchFamily="2" charset="-122"/>
              </a:rPr>
              <a:t>尽情享受学习的快乐</a:t>
            </a:r>
            <a:r>
              <a:rPr lang="en-US" altLang="zh-CN" dirty="0">
                <a:ea typeface="黑体" pitchFamily="2" charset="-122"/>
              </a:rPr>
              <a:t>!!! </a:t>
            </a:r>
          </a:p>
          <a:p>
            <a:pPr>
              <a:tabLst>
                <a:tab pos="342900" algn="l"/>
              </a:tabLst>
            </a:pPr>
            <a:r>
              <a:rPr lang="en-US" altLang="zh-CN" dirty="0">
                <a:ea typeface="黑体" pitchFamily="2" charset="-122"/>
              </a:rPr>
              <a:t>	&lt;/body&gt;</a:t>
            </a:r>
          </a:p>
          <a:p>
            <a:pPr>
              <a:tabLst>
                <a:tab pos="342900" algn="l"/>
              </a:tabLst>
            </a:pPr>
            <a:r>
              <a:rPr lang="en-US" altLang="zh-CN" dirty="0">
                <a:ea typeface="黑体" pitchFamily="2" charset="-122"/>
              </a:rPr>
              <a:t>&lt;/html&gt;</a:t>
            </a:r>
          </a:p>
        </p:txBody>
      </p:sp>
      <p:sp>
        <p:nvSpPr>
          <p:cNvPr id="202758" name="AutoShape 6"/>
          <p:cNvSpPr>
            <a:spLocks/>
          </p:cNvSpPr>
          <p:nvPr/>
        </p:nvSpPr>
        <p:spPr bwMode="auto">
          <a:xfrm>
            <a:off x="7429520" y="2786058"/>
            <a:ext cx="157162" cy="936624"/>
          </a:xfrm>
          <a:prstGeom prst="rightBrace">
            <a:avLst>
              <a:gd name="adj1" fmla="val 57239"/>
              <a:gd name="adj2" fmla="val 50000"/>
            </a:avLst>
          </a:prstGeom>
          <a:noFill/>
          <a:ln w="19050">
            <a:solidFill>
              <a:schemeClr val="tx1"/>
            </a:solidFill>
            <a:round/>
            <a:headEnd/>
            <a:tailEnd/>
          </a:ln>
        </p:spPr>
        <p:txBody>
          <a:bodyPr wrap="none" anchor="ctr"/>
          <a:lstStyle/>
          <a:p>
            <a:endParaRPr lang="zh-CN" altLang="en-US"/>
          </a:p>
        </p:txBody>
      </p:sp>
      <p:sp>
        <p:nvSpPr>
          <p:cNvPr id="202759" name="Text Box 7"/>
          <p:cNvSpPr txBox="1">
            <a:spLocks noChangeArrowheads="1"/>
          </p:cNvSpPr>
          <p:nvPr/>
        </p:nvSpPr>
        <p:spPr bwMode="auto">
          <a:xfrm>
            <a:off x="7715272" y="3000372"/>
            <a:ext cx="1296988" cy="4064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p:spPr>
        <p:txBody>
          <a:bodyPr>
            <a:spAutoFit/>
          </a:bodyPr>
          <a:lstStyle/>
          <a:p>
            <a:pPr>
              <a:spcBef>
                <a:spcPct val="50000"/>
              </a:spcBef>
            </a:pPr>
            <a:r>
              <a:rPr lang="zh-CN" altLang="en-US" sz="2000" dirty="0">
                <a:solidFill>
                  <a:schemeClr val="tx2"/>
                </a:solidFill>
                <a:ea typeface="黑体" pitchFamily="2" charset="-122"/>
              </a:rPr>
              <a:t>脚本代码</a:t>
            </a:r>
          </a:p>
        </p:txBody>
      </p:sp>
      <p:sp>
        <p:nvSpPr>
          <p:cNvPr id="10248" name="Text Box 9"/>
          <p:cNvSpPr txBox="1">
            <a:spLocks noChangeArrowheads="1"/>
          </p:cNvSpPr>
          <p:nvPr/>
        </p:nvSpPr>
        <p:spPr bwMode="auto">
          <a:xfrm>
            <a:off x="5003800" y="2420938"/>
            <a:ext cx="1655763" cy="406400"/>
          </a:xfrm>
          <a:prstGeom prst="rect">
            <a:avLst/>
          </a:prstGeom>
          <a:gradFill rotWithShape="1">
            <a:gsLst>
              <a:gs pos="0">
                <a:srgbClr val="FFCC00"/>
              </a:gs>
              <a:gs pos="100000">
                <a:srgbClr val="FFFFFF"/>
              </a:gs>
            </a:gsLst>
            <a:lin ang="5400000" scaled="1"/>
          </a:gradFill>
          <a:ln w="9525" algn="ctr">
            <a:solidFill>
              <a:schemeClr val="tx1"/>
            </a:solidFill>
            <a:miter lim="800000"/>
            <a:headEnd/>
            <a:tailEnd/>
          </a:ln>
        </p:spPr>
        <p:txBody>
          <a:bodyPr>
            <a:spAutoFit/>
          </a:bodyPr>
          <a:lstStyle/>
          <a:p>
            <a:pPr algn="ctr">
              <a:spcBef>
                <a:spcPct val="50000"/>
              </a:spcBef>
            </a:pPr>
            <a:r>
              <a:rPr lang="zh-CN" altLang="en-US" sz="2000">
                <a:solidFill>
                  <a:schemeClr val="tx2"/>
                </a:solidFill>
                <a:ea typeface="黑体" pitchFamily="2" charset="-122"/>
              </a:rPr>
              <a:t>设置语言</a:t>
            </a:r>
          </a:p>
        </p:txBody>
      </p:sp>
      <p:sp>
        <p:nvSpPr>
          <p:cNvPr id="10249" name="Line 10"/>
          <p:cNvSpPr>
            <a:spLocks noChangeShapeType="1"/>
          </p:cNvSpPr>
          <p:nvPr/>
        </p:nvSpPr>
        <p:spPr bwMode="auto">
          <a:xfrm flipH="1">
            <a:off x="4211638" y="2636838"/>
            <a:ext cx="720725" cy="358775"/>
          </a:xfrm>
          <a:prstGeom prst="line">
            <a:avLst/>
          </a:prstGeom>
          <a:noFill/>
          <a:ln w="31750">
            <a:solidFill>
              <a:srgbClr val="FF6600"/>
            </a:solidFill>
            <a:round/>
            <a:headEnd/>
            <a:tailEnd type="triangle" w="med" len="med"/>
          </a:ln>
        </p:spPr>
        <p:txBody>
          <a:bodyPr/>
          <a:lstStyle/>
          <a:p>
            <a:endParaRPr lang="zh-CN" altLang="en-US"/>
          </a:p>
        </p:txBody>
      </p:sp>
      <p:sp>
        <p:nvSpPr>
          <p:cNvPr id="11" name="TextBox 10"/>
          <p:cNvSpPr txBox="1"/>
          <p:nvPr/>
        </p:nvSpPr>
        <p:spPr>
          <a:xfrm>
            <a:off x="7215206" y="5286388"/>
            <a:ext cx="960519" cy="369332"/>
          </a:xfrm>
          <a:prstGeom prst="rect">
            <a:avLst/>
          </a:prstGeom>
          <a:noFill/>
        </p:spPr>
        <p:txBody>
          <a:bodyPr wrap="none" rtlCol="0">
            <a:spAutoFit/>
          </a:bodyPr>
          <a:lstStyle/>
          <a:p>
            <a:r>
              <a:rPr lang="en-US" altLang="zh-CN" dirty="0" smtClean="0">
                <a:hlinkClick r:id="rId3" action="ppaction://hlinkfile"/>
              </a:rPr>
              <a:t>demo1</a:t>
            </a:r>
            <a:endParaRPr lang="zh-CN" altLang="en-US" dirty="0"/>
          </a:p>
        </p:txBody>
      </p:sp>
      <p:sp>
        <p:nvSpPr>
          <p:cNvPr id="2" name="矩形 1"/>
          <p:cNvSpPr/>
          <p:nvPr/>
        </p:nvSpPr>
        <p:spPr>
          <a:xfrm>
            <a:off x="7904264" y="188640"/>
            <a:ext cx="1107996" cy="341632"/>
          </a:xfrm>
          <a:prstGeom prst="rect">
            <a:avLst/>
          </a:prstGeom>
        </p:spPr>
        <p:txBody>
          <a:bodyPr wrap="none">
            <a:spAutoFit/>
          </a:bodyPr>
          <a:lstStyle/>
          <a:p>
            <a:pPr>
              <a:lnSpc>
                <a:spcPct val="90000"/>
              </a:lnSpc>
            </a:pPr>
            <a:r>
              <a:rPr lang="zh-CN" altLang="en-US" dirty="0"/>
              <a:t>语法基础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02758"/>
                                        </p:tgtEl>
                                        <p:attrNameLst>
                                          <p:attrName>style.visibility</p:attrName>
                                        </p:attrNameLst>
                                      </p:cBhvr>
                                      <p:to>
                                        <p:strVal val="visible"/>
                                      </p:to>
                                    </p:set>
                                    <p:animEffect transition="in" filter="diamond(in)">
                                      <p:cBhvr>
                                        <p:cTn id="7" dur="500"/>
                                        <p:tgtEl>
                                          <p:spTgt spid="202758"/>
                                        </p:tgtEl>
                                      </p:cBhvr>
                                    </p:animEffect>
                                  </p:childTnLst>
                                </p:cTn>
                              </p:par>
                            </p:childTnLst>
                          </p:cTn>
                        </p:par>
                        <p:par>
                          <p:cTn id="8" fill="hold">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202759"/>
                                        </p:tgtEl>
                                        <p:attrNameLst>
                                          <p:attrName>style.visibility</p:attrName>
                                        </p:attrNameLst>
                                      </p:cBhvr>
                                      <p:to>
                                        <p:strVal val="visible"/>
                                      </p:to>
                                    </p:set>
                                    <p:anim calcmode="discrete" valueType="clr">
                                      <p:cBhvr override="childStyle">
                                        <p:cTn id="11" dur="80"/>
                                        <p:tgtEl>
                                          <p:spTgt spid="20275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2759"/>
                                        </p:tgtEl>
                                        <p:attrNameLst>
                                          <p:attrName>fillcolor</p:attrName>
                                        </p:attrNameLst>
                                      </p:cBhvr>
                                      <p:tavLst>
                                        <p:tav tm="0">
                                          <p:val>
                                            <p:clrVal>
                                              <a:schemeClr val="accent2"/>
                                            </p:clrVal>
                                          </p:val>
                                        </p:tav>
                                        <p:tav tm="50000">
                                          <p:val>
                                            <p:clrVal>
                                              <a:schemeClr val="hlink"/>
                                            </p:clrVal>
                                          </p:val>
                                        </p:tav>
                                      </p:tavLst>
                                    </p:anim>
                                    <p:set>
                                      <p:cBhvr>
                                        <p:cTn id="13" dur="80"/>
                                        <p:tgtEl>
                                          <p:spTgt spid="2027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8" grpId="0" animBg="1"/>
      <p:bldP spid="20275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4000" dirty="0" smtClean="0">
                <a:solidFill>
                  <a:srgbClr val="FF0000"/>
                </a:solidFill>
              </a:rPr>
              <a:t>HTML(HTML5)</a:t>
            </a:r>
          </a:p>
          <a:p>
            <a:r>
              <a:rPr lang="en-US" altLang="zh-CN" sz="4000" smtClean="0">
                <a:solidFill>
                  <a:srgbClr val="FF0000"/>
                </a:solidFill>
              </a:rPr>
              <a:t>CSS(CSS3)</a:t>
            </a:r>
            <a:endParaRPr lang="en-US" altLang="zh-CN" sz="4000" dirty="0" smtClean="0">
              <a:solidFill>
                <a:srgbClr val="FF0000"/>
              </a:solidFill>
            </a:endParaRPr>
          </a:p>
          <a:p>
            <a:r>
              <a:rPr lang="en-US" altLang="zh-CN" sz="4000" dirty="0" smtClean="0">
                <a:solidFill>
                  <a:srgbClr val="FF0000"/>
                </a:solidFill>
              </a:rPr>
              <a:t>JAVASCRIPT</a:t>
            </a:r>
          </a:p>
        </p:txBody>
      </p:sp>
      <p:sp>
        <p:nvSpPr>
          <p:cNvPr id="3" name="标题 2"/>
          <p:cNvSpPr>
            <a:spLocks noGrp="1"/>
          </p:cNvSpPr>
          <p:nvPr>
            <p:ph type="title"/>
          </p:nvPr>
        </p:nvSpPr>
        <p:spPr/>
        <p:txBody>
          <a:bodyPr/>
          <a:lstStyle/>
          <a:p>
            <a:r>
              <a:rPr lang="en-US" altLang="zh-CN" dirty="0" smtClean="0"/>
              <a:t>Web</a:t>
            </a:r>
            <a:r>
              <a:rPr lang="zh-CN" altLang="en-US" dirty="0" smtClean="0"/>
              <a:t>开发前端技术</a:t>
            </a:r>
            <a:endParaRPr lang="zh-CN" altLang="en-US" dirty="0"/>
          </a:p>
        </p:txBody>
      </p:sp>
      <p:sp>
        <p:nvSpPr>
          <p:cNvPr id="4" name="TextBox 3"/>
          <p:cNvSpPr txBox="1"/>
          <p:nvPr/>
        </p:nvSpPr>
        <p:spPr>
          <a:xfrm rot="20398067">
            <a:off x="3786182" y="3714753"/>
            <a:ext cx="4143404"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3600" dirty="0" smtClean="0"/>
              <a:t>你</a:t>
            </a:r>
            <a:r>
              <a:rPr lang="en-US" altLang="zh-CN" sz="3600" dirty="0" smtClean="0"/>
              <a:t>Hold</a:t>
            </a:r>
            <a:r>
              <a:rPr lang="zh-CN" altLang="en-US" sz="3600" dirty="0" smtClean="0"/>
              <a:t>住吗？</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p>
            <a:fld id="{5B5E3142-165E-4FBB-B747-A5A28B70C6F1}" type="slidenum">
              <a:rPr lang="en-US" altLang="zh-CN"/>
              <a:pPr/>
              <a:t>11</a:t>
            </a:fld>
            <a:endParaRPr lang="en-US" altLang="zh-CN"/>
          </a:p>
        </p:txBody>
      </p:sp>
      <p:sp>
        <p:nvSpPr>
          <p:cNvPr id="11267" name="Rectangle 2"/>
          <p:cNvSpPr>
            <a:spLocks noGrp="1" noChangeArrowheads="1"/>
          </p:cNvSpPr>
          <p:nvPr>
            <p:ph type="title"/>
          </p:nvPr>
        </p:nvSpPr>
        <p:spPr/>
        <p:txBody>
          <a:bodyPr/>
          <a:lstStyle/>
          <a:p>
            <a:pPr eaLnBrk="1" hangingPunct="1"/>
            <a:r>
              <a:rPr lang="zh-CN" altLang="en-US" smtClean="0"/>
              <a:t>使用外部 </a:t>
            </a:r>
            <a:r>
              <a:rPr lang="en-US" altLang="zh-CN" smtClean="0"/>
              <a:t>JS </a:t>
            </a:r>
            <a:r>
              <a:rPr lang="zh-CN" altLang="en-US" smtClean="0"/>
              <a:t>文件</a:t>
            </a:r>
          </a:p>
        </p:txBody>
      </p:sp>
      <p:sp>
        <p:nvSpPr>
          <p:cNvPr id="11268" name="Rectangle 4"/>
          <p:cNvSpPr>
            <a:spLocks noChangeArrowheads="1"/>
          </p:cNvSpPr>
          <p:nvPr/>
        </p:nvSpPr>
        <p:spPr bwMode="auto">
          <a:xfrm>
            <a:off x="2771775" y="2781300"/>
            <a:ext cx="1368425" cy="360363"/>
          </a:xfrm>
          <a:prstGeom prst="rect">
            <a:avLst/>
          </a:prstGeom>
          <a:solidFill>
            <a:srgbClr val="FFFFCC"/>
          </a:solidFill>
          <a:ln w="25400">
            <a:solidFill>
              <a:srgbClr val="FF0000"/>
            </a:solidFill>
            <a:miter lim="800000"/>
            <a:headEnd/>
            <a:tailEnd/>
          </a:ln>
        </p:spPr>
        <p:txBody>
          <a:bodyPr wrap="none" anchor="ctr"/>
          <a:lstStyle/>
          <a:p>
            <a:endParaRPr lang="zh-CN" altLang="en-US"/>
          </a:p>
        </p:txBody>
      </p:sp>
      <p:sp>
        <p:nvSpPr>
          <p:cNvPr id="11269" name="Text Box 5"/>
          <p:cNvSpPr txBox="1">
            <a:spLocks noChangeArrowheads="1"/>
          </p:cNvSpPr>
          <p:nvPr/>
        </p:nvSpPr>
        <p:spPr bwMode="auto">
          <a:xfrm>
            <a:off x="755650" y="1341438"/>
            <a:ext cx="6934200" cy="469900"/>
          </a:xfrm>
          <a:prstGeom prst="rect">
            <a:avLst/>
          </a:prstGeom>
          <a:solidFill>
            <a:srgbClr val="339966"/>
          </a:solidFill>
          <a:ln w="12700" algn="ctr">
            <a:solidFill>
              <a:schemeClr val="tx1"/>
            </a:solidFill>
            <a:miter lim="800000"/>
            <a:headEnd/>
            <a:tailEnd/>
          </a:ln>
        </p:spPr>
        <p:txBody>
          <a:bodyPr>
            <a:spAutoFit/>
          </a:bodyPr>
          <a:lstStyle/>
          <a:p>
            <a:pPr algn="ctr">
              <a:spcBef>
                <a:spcPct val="50000"/>
              </a:spcBef>
            </a:pPr>
            <a:r>
              <a:rPr lang="en-US" altLang="zh-CN" sz="2400" b="1">
                <a:solidFill>
                  <a:schemeClr val="bg1"/>
                </a:solidFill>
                <a:ea typeface="黑体" pitchFamily="2" charset="-122"/>
              </a:rPr>
              <a:t>JavaScript </a:t>
            </a:r>
            <a:r>
              <a:rPr lang="zh-CN" altLang="en-US" sz="2400" b="1">
                <a:solidFill>
                  <a:schemeClr val="bg1"/>
                </a:solidFill>
                <a:ea typeface="黑体" pitchFamily="2" charset="-122"/>
              </a:rPr>
              <a:t>代码 </a:t>
            </a:r>
            <a:r>
              <a:rPr lang="en-US" altLang="zh-CN" sz="2400" b="1">
                <a:solidFill>
                  <a:schemeClr val="bg1"/>
                </a:solidFill>
                <a:ea typeface="黑体" pitchFamily="2" charset="-122"/>
              </a:rPr>
              <a:t>(test.htm)</a:t>
            </a:r>
            <a:endParaRPr lang="en-US" altLang="zh-CN">
              <a:ea typeface="黑体" pitchFamily="2" charset="-122"/>
            </a:endParaRPr>
          </a:p>
        </p:txBody>
      </p:sp>
      <p:sp>
        <p:nvSpPr>
          <p:cNvPr id="11270" name="Rectangle 6"/>
          <p:cNvSpPr>
            <a:spLocks noChangeArrowheads="1"/>
          </p:cNvSpPr>
          <p:nvPr/>
        </p:nvSpPr>
        <p:spPr bwMode="auto">
          <a:xfrm>
            <a:off x="755650" y="1876425"/>
            <a:ext cx="6911975" cy="2585323"/>
          </a:xfrm>
          <a:prstGeom prst="rect">
            <a:avLst/>
          </a:prstGeom>
          <a:gradFill rotWithShape="1">
            <a:gsLst>
              <a:gs pos="0">
                <a:schemeClr val="accent1"/>
              </a:gs>
              <a:gs pos="100000">
                <a:srgbClr val="FFFFFF"/>
              </a:gs>
            </a:gsLst>
            <a:lin ang="5400000" scaled="1"/>
          </a:gradFill>
          <a:ln w="12700" algn="ctr">
            <a:solidFill>
              <a:schemeClr val="tx1"/>
            </a:solidFill>
            <a:miter lim="800000"/>
            <a:headEnd/>
            <a:tailEnd/>
          </a:ln>
        </p:spPr>
        <p:txBody>
          <a:bodyPr anchor="ctr">
            <a:spAutoFit/>
          </a:bodyPr>
          <a:lstStyle/>
          <a:p>
            <a:pPr>
              <a:tabLst>
                <a:tab pos="342900" algn="l"/>
              </a:tabLst>
            </a:pPr>
            <a:r>
              <a:rPr lang="en-US" altLang="zh-CN" dirty="0">
                <a:ea typeface="黑体" pitchFamily="2" charset="-122"/>
              </a:rPr>
              <a:t>&lt;html&gt;</a:t>
            </a:r>
          </a:p>
          <a:p>
            <a:pPr>
              <a:tabLst>
                <a:tab pos="342900" algn="l"/>
              </a:tabLst>
            </a:pPr>
            <a:r>
              <a:rPr lang="en-US" altLang="zh-CN" dirty="0">
                <a:ea typeface="黑体" pitchFamily="2" charset="-122"/>
              </a:rPr>
              <a:t>&lt;head&gt;</a:t>
            </a:r>
          </a:p>
          <a:p>
            <a:pPr>
              <a:tabLst>
                <a:tab pos="342900" algn="l"/>
              </a:tabLst>
            </a:pPr>
            <a:r>
              <a:rPr lang="en-US" altLang="zh-CN" dirty="0">
                <a:ea typeface="黑体" pitchFamily="2" charset="-122"/>
              </a:rPr>
              <a:t>&lt;title&gt;</a:t>
            </a:r>
            <a:r>
              <a:rPr lang="zh-CN" altLang="en-US" dirty="0">
                <a:ea typeface="黑体" pitchFamily="2" charset="-122"/>
              </a:rPr>
              <a:t>使用外部文件</a:t>
            </a:r>
            <a:r>
              <a:rPr lang="en-US" altLang="zh-CN" dirty="0">
                <a:ea typeface="黑体" pitchFamily="2" charset="-122"/>
              </a:rPr>
              <a:t>&lt;/title&gt;</a:t>
            </a:r>
          </a:p>
          <a:p>
            <a:pPr>
              <a:tabLst>
                <a:tab pos="342900" algn="l"/>
              </a:tabLst>
            </a:pPr>
            <a:r>
              <a:rPr lang="en-US" altLang="zh-CN" dirty="0">
                <a:ea typeface="黑体" pitchFamily="2" charset="-122"/>
              </a:rPr>
              <a:t>&lt;script </a:t>
            </a:r>
            <a:r>
              <a:rPr lang="en-US" altLang="zh-CN" dirty="0" err="1">
                <a:solidFill>
                  <a:srgbClr val="FF3300"/>
                </a:solidFill>
                <a:ea typeface="黑体" pitchFamily="2" charset="-122"/>
              </a:rPr>
              <a:t>src</a:t>
            </a:r>
            <a:r>
              <a:rPr lang="en-US" altLang="zh-CN" dirty="0">
                <a:ea typeface="黑体" pitchFamily="2" charset="-122"/>
              </a:rPr>
              <a:t>= "</a:t>
            </a:r>
            <a:r>
              <a:rPr lang="en-US" altLang="zh-CN" dirty="0">
                <a:solidFill>
                  <a:srgbClr val="FF3300"/>
                </a:solidFill>
                <a:ea typeface="黑体" pitchFamily="2" charset="-122"/>
              </a:rPr>
              <a:t>test.js</a:t>
            </a:r>
            <a:r>
              <a:rPr lang="en-US" altLang="zh-CN" dirty="0">
                <a:ea typeface="黑体" pitchFamily="2" charset="-122"/>
              </a:rPr>
              <a:t>"&gt;&lt;/script&gt;</a:t>
            </a:r>
          </a:p>
          <a:p>
            <a:pPr>
              <a:tabLst>
                <a:tab pos="342900" algn="l"/>
              </a:tabLst>
            </a:pPr>
            <a:r>
              <a:rPr lang="en-US" altLang="zh-CN" dirty="0">
                <a:ea typeface="黑体" pitchFamily="2" charset="-122"/>
              </a:rPr>
              <a:t>&lt;/head&gt;</a:t>
            </a:r>
          </a:p>
          <a:p>
            <a:pPr>
              <a:tabLst>
                <a:tab pos="342900" algn="l"/>
              </a:tabLst>
            </a:pPr>
            <a:r>
              <a:rPr lang="en-US" altLang="zh-CN" dirty="0">
                <a:ea typeface="黑体" pitchFamily="2" charset="-122"/>
              </a:rPr>
              <a:t>&lt;body&gt;</a:t>
            </a:r>
          </a:p>
          <a:p>
            <a:pPr>
              <a:tabLst>
                <a:tab pos="342900" algn="l"/>
              </a:tabLst>
            </a:pPr>
            <a:r>
              <a:rPr lang="en-US" altLang="zh-CN" dirty="0">
                <a:ea typeface="黑体" pitchFamily="2" charset="-122"/>
              </a:rPr>
              <a:t>	&lt;p&gt;</a:t>
            </a:r>
            <a:r>
              <a:rPr lang="zh-CN" altLang="en-US" dirty="0">
                <a:ea typeface="黑体" pitchFamily="2" charset="-122"/>
              </a:rPr>
              <a:t>以上文本是通过访问外部 </a:t>
            </a:r>
            <a:r>
              <a:rPr lang="en-US" altLang="zh-CN" dirty="0">
                <a:ea typeface="黑体" pitchFamily="2" charset="-122"/>
              </a:rPr>
              <a:t>JavaScript </a:t>
            </a:r>
            <a:r>
              <a:rPr lang="zh-CN" altLang="en-US" dirty="0">
                <a:ea typeface="黑体" pitchFamily="2" charset="-122"/>
              </a:rPr>
              <a:t>文件显示的</a:t>
            </a:r>
            <a:r>
              <a:rPr lang="en-US" altLang="zh-CN" dirty="0">
                <a:ea typeface="黑体" pitchFamily="2" charset="-122"/>
              </a:rPr>
              <a:t>&lt;/p&gt;</a:t>
            </a:r>
          </a:p>
          <a:p>
            <a:pPr>
              <a:tabLst>
                <a:tab pos="342900" algn="l"/>
              </a:tabLst>
            </a:pPr>
            <a:r>
              <a:rPr lang="en-US" altLang="zh-CN" dirty="0">
                <a:ea typeface="黑体" pitchFamily="2" charset="-122"/>
              </a:rPr>
              <a:t>&lt;/body&gt; </a:t>
            </a:r>
          </a:p>
          <a:p>
            <a:pPr>
              <a:tabLst>
                <a:tab pos="342900" algn="l"/>
              </a:tabLst>
            </a:pPr>
            <a:r>
              <a:rPr lang="en-US" altLang="zh-CN" dirty="0">
                <a:ea typeface="黑体" pitchFamily="2" charset="-122"/>
              </a:rPr>
              <a:t>&lt;/html&gt;</a:t>
            </a:r>
          </a:p>
        </p:txBody>
      </p:sp>
      <p:grpSp>
        <p:nvGrpSpPr>
          <p:cNvPr id="2" name="Group 7"/>
          <p:cNvGrpSpPr>
            <a:grpSpLocks/>
          </p:cNvGrpSpPr>
          <p:nvPr/>
        </p:nvGrpSpPr>
        <p:grpSpPr bwMode="auto">
          <a:xfrm>
            <a:off x="1285852" y="4786322"/>
            <a:ext cx="4826000" cy="796925"/>
            <a:chOff x="2472" y="1911"/>
            <a:chExt cx="3040" cy="512"/>
          </a:xfrm>
        </p:grpSpPr>
        <p:sp>
          <p:nvSpPr>
            <p:cNvPr id="11273" name="Text Box 8"/>
            <p:cNvSpPr txBox="1">
              <a:spLocks noChangeArrowheads="1"/>
            </p:cNvSpPr>
            <p:nvPr/>
          </p:nvSpPr>
          <p:spPr bwMode="auto">
            <a:xfrm>
              <a:off x="2472" y="2160"/>
              <a:ext cx="3040" cy="263"/>
            </a:xfrm>
            <a:prstGeom prst="rect">
              <a:avLst/>
            </a:prstGeom>
            <a:solidFill>
              <a:srgbClr val="FFFFCC"/>
            </a:solidFill>
            <a:ln w="12700" algn="ctr">
              <a:solidFill>
                <a:schemeClr val="tx1"/>
              </a:solidFill>
              <a:miter lim="800000"/>
              <a:headEnd/>
              <a:tailEnd/>
            </a:ln>
          </p:spPr>
          <p:txBody>
            <a:bodyPr>
              <a:spAutoFit/>
            </a:bodyPr>
            <a:lstStyle/>
            <a:p>
              <a:pPr>
                <a:spcBef>
                  <a:spcPct val="50000"/>
                </a:spcBef>
              </a:pPr>
              <a:r>
                <a:rPr lang="en-US" altLang="zh-CN" sz="2000" b="1" dirty="0" err="1">
                  <a:ea typeface="黑体" pitchFamily="2" charset="-122"/>
                </a:rPr>
                <a:t>document.write</a:t>
              </a:r>
              <a:r>
                <a:rPr lang="en-US" altLang="zh-CN" sz="2000" b="1" dirty="0">
                  <a:ea typeface="黑体" pitchFamily="2" charset="-122"/>
                </a:rPr>
                <a:t>("</a:t>
              </a:r>
              <a:r>
                <a:rPr lang="zh-CN" altLang="en-US" sz="2000" b="1" dirty="0">
                  <a:ea typeface="黑体" pitchFamily="2" charset="-122"/>
                </a:rPr>
                <a:t>喂！你好吗</a:t>
              </a:r>
              <a:r>
                <a:rPr lang="en-US" altLang="zh-CN" sz="2000" b="1" dirty="0">
                  <a:ea typeface="黑体" pitchFamily="2" charset="-122"/>
                </a:rPr>
                <a:t>?")</a:t>
              </a:r>
            </a:p>
          </p:txBody>
        </p:sp>
        <p:sp>
          <p:nvSpPr>
            <p:cNvPr id="11274" name="Text Box 9"/>
            <p:cNvSpPr txBox="1">
              <a:spLocks noChangeArrowheads="1"/>
            </p:cNvSpPr>
            <p:nvPr/>
          </p:nvSpPr>
          <p:spPr bwMode="auto">
            <a:xfrm>
              <a:off x="2472" y="1911"/>
              <a:ext cx="3039" cy="244"/>
            </a:xfrm>
            <a:prstGeom prst="rect">
              <a:avLst/>
            </a:prstGeom>
            <a:solidFill>
              <a:srgbClr val="339966"/>
            </a:solidFill>
            <a:ln w="12700" algn="ctr">
              <a:solidFill>
                <a:schemeClr val="tx1"/>
              </a:solidFill>
              <a:miter lim="800000"/>
              <a:headEnd/>
              <a:tailEnd/>
            </a:ln>
          </p:spPr>
          <p:txBody>
            <a:bodyPr>
              <a:spAutoFit/>
            </a:bodyPr>
            <a:lstStyle/>
            <a:p>
              <a:pPr algn="ctr">
                <a:spcBef>
                  <a:spcPct val="50000"/>
                </a:spcBef>
              </a:pPr>
              <a:r>
                <a:rPr lang="en-US" altLang="zh-CN" sz="1800" b="1">
                  <a:solidFill>
                    <a:schemeClr val="bg1"/>
                  </a:solidFill>
                  <a:ea typeface="黑体" pitchFamily="2" charset="-122"/>
                </a:rPr>
                <a:t>JavaScript </a:t>
              </a:r>
              <a:r>
                <a:rPr lang="zh-CN" altLang="en-US" sz="1800" b="1">
                  <a:solidFill>
                    <a:schemeClr val="bg1"/>
                  </a:solidFill>
                  <a:ea typeface="黑体" pitchFamily="2" charset="-122"/>
                </a:rPr>
                <a:t>代码 </a:t>
              </a:r>
              <a:r>
                <a:rPr lang="en-US" altLang="zh-CN" sz="1800" b="1">
                  <a:solidFill>
                    <a:schemeClr val="bg1"/>
                  </a:solidFill>
                  <a:ea typeface="黑体" pitchFamily="2" charset="-122"/>
                </a:rPr>
                <a:t>(test.js )</a:t>
              </a:r>
            </a:p>
          </p:txBody>
        </p:sp>
      </p:grpSp>
      <p:sp>
        <p:nvSpPr>
          <p:cNvPr id="11272" name="Rectangle 11"/>
          <p:cNvSpPr>
            <a:spLocks noChangeArrowheads="1"/>
          </p:cNvSpPr>
          <p:nvPr/>
        </p:nvSpPr>
        <p:spPr bwMode="auto">
          <a:xfrm>
            <a:off x="857224" y="2716210"/>
            <a:ext cx="4071966" cy="355600"/>
          </a:xfrm>
          <a:prstGeom prst="rect">
            <a:avLst/>
          </a:prstGeom>
          <a:noFill/>
          <a:ln w="25400">
            <a:solidFill>
              <a:srgbClr val="FF0000"/>
            </a:solidFill>
            <a:miter lim="800000"/>
            <a:headEnd/>
            <a:tailEnd/>
          </a:ln>
        </p:spPr>
        <p:txBody>
          <a:bodyPr wrap="none" anchor="ctr"/>
          <a:lstStyle/>
          <a:p>
            <a:endParaRPr lang="zh-CN" altLang="en-US"/>
          </a:p>
        </p:txBody>
      </p:sp>
      <p:sp>
        <p:nvSpPr>
          <p:cNvPr id="11" name="TextBox 10"/>
          <p:cNvSpPr txBox="1"/>
          <p:nvPr/>
        </p:nvSpPr>
        <p:spPr>
          <a:xfrm>
            <a:off x="7215206" y="5286388"/>
            <a:ext cx="960519" cy="369332"/>
          </a:xfrm>
          <a:prstGeom prst="rect">
            <a:avLst/>
          </a:prstGeom>
          <a:noFill/>
        </p:spPr>
        <p:txBody>
          <a:bodyPr wrap="none" rtlCol="0">
            <a:spAutoFit/>
          </a:bodyPr>
          <a:lstStyle/>
          <a:p>
            <a:r>
              <a:rPr lang="en-US" altLang="zh-CN" dirty="0" smtClean="0">
                <a:hlinkClick r:id="rId2" action="ppaction://hlinkfile"/>
              </a:rPr>
              <a:t>demo2</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矩形 3"/>
          <p:cNvSpPr/>
          <p:nvPr/>
        </p:nvSpPr>
        <p:spPr>
          <a:xfrm>
            <a:off x="642910" y="428604"/>
            <a:ext cx="7500990" cy="4893647"/>
          </a:xfrm>
          <a:prstGeom prst="rect">
            <a:avLst/>
          </a:prstGeom>
        </p:spPr>
        <p:txBody>
          <a:bodyPr wrap="square">
            <a:spAutoFit/>
          </a:bodyPr>
          <a:lstStyle/>
          <a:p>
            <a:r>
              <a:rPr lang="en-US" altLang="zh-CN" sz="2400" dirty="0" smtClean="0"/>
              <a:t>&lt;HTML&gt;</a:t>
            </a:r>
          </a:p>
          <a:p>
            <a:r>
              <a:rPr lang="en-US" altLang="zh-CN" sz="2400" dirty="0" smtClean="0"/>
              <a:t> &lt;HEAD&gt;</a:t>
            </a:r>
          </a:p>
          <a:p>
            <a:r>
              <a:rPr lang="en-US" altLang="zh-CN" sz="2400" dirty="0" smtClean="0"/>
              <a:t>  &lt;TITLE&gt; JavaScript Demo&lt;/TITLE&gt;</a:t>
            </a:r>
          </a:p>
          <a:p>
            <a:r>
              <a:rPr lang="en-US" altLang="zh-CN" sz="2400" dirty="0" smtClean="0"/>
              <a:t>  	&lt;script language="</a:t>
            </a:r>
            <a:r>
              <a:rPr lang="en-US" altLang="zh-CN" sz="2400" dirty="0" err="1" smtClean="0"/>
              <a:t>javascript</a:t>
            </a:r>
            <a:r>
              <a:rPr lang="en-US" altLang="zh-CN" sz="2400" dirty="0" smtClean="0"/>
              <a:t>"&gt;</a:t>
            </a:r>
          </a:p>
          <a:p>
            <a:r>
              <a:rPr lang="en-US" altLang="zh-CN" sz="2400" dirty="0" smtClean="0"/>
              <a:t> 	 alert("</a:t>
            </a:r>
            <a:r>
              <a:rPr lang="zh-CN" altLang="en-US" sz="2400" dirty="0" smtClean="0"/>
              <a:t>欢迎大家</a:t>
            </a:r>
            <a:r>
              <a:rPr lang="en-US" altLang="zh-CN" sz="2400" dirty="0" smtClean="0"/>
              <a:t>");</a:t>
            </a:r>
          </a:p>
          <a:p>
            <a:r>
              <a:rPr lang="en-US" altLang="zh-CN" sz="2400" dirty="0" smtClean="0"/>
              <a:t>  &lt;/script&gt;</a:t>
            </a:r>
          </a:p>
          <a:p>
            <a:r>
              <a:rPr lang="en-US" altLang="zh-CN" sz="2400" dirty="0" smtClean="0"/>
              <a:t> &lt;/HEAD&gt;</a:t>
            </a:r>
          </a:p>
          <a:p>
            <a:r>
              <a:rPr lang="en-US" altLang="zh-CN" sz="2400" dirty="0" smtClean="0"/>
              <a:t> &lt;BODY&gt;</a:t>
            </a:r>
          </a:p>
          <a:p>
            <a:r>
              <a:rPr lang="en-US" altLang="zh-CN" sz="2400" dirty="0" smtClean="0"/>
              <a:t>  	&lt;h1&gt;JavaScript Demo</a:t>
            </a:r>
          </a:p>
          <a:p>
            <a:r>
              <a:rPr lang="en-US" altLang="zh-CN" sz="2400" dirty="0" smtClean="0"/>
              <a:t>  	&lt;script  </a:t>
            </a:r>
            <a:r>
              <a:rPr lang="en-US" altLang="zh-CN" sz="2400" dirty="0" err="1" smtClean="0"/>
              <a:t>src</a:t>
            </a:r>
            <a:r>
              <a:rPr lang="en-US" altLang="zh-CN" sz="2400" dirty="0" smtClean="0"/>
              <a:t>="test.js"&gt; </a:t>
            </a:r>
          </a:p>
          <a:p>
            <a:r>
              <a:rPr lang="en-US" altLang="zh-CN" sz="2400" dirty="0" smtClean="0"/>
              <a:t>  &lt;/script&gt;</a:t>
            </a:r>
          </a:p>
          <a:p>
            <a:r>
              <a:rPr lang="en-US" altLang="zh-CN" sz="2400" dirty="0" smtClean="0"/>
              <a:t> &lt;/BODY&gt;</a:t>
            </a:r>
          </a:p>
          <a:p>
            <a:r>
              <a:rPr lang="en-US" altLang="zh-CN" sz="2400" dirty="0" smtClean="0"/>
              <a:t>&lt;/HTML&gt;</a:t>
            </a:r>
            <a:endParaRPr lang="zh-CN" altLang="en-US" sz="2400" dirty="0"/>
          </a:p>
        </p:txBody>
      </p:sp>
      <p:sp>
        <p:nvSpPr>
          <p:cNvPr id="5" name="TextBox 4"/>
          <p:cNvSpPr txBox="1"/>
          <p:nvPr/>
        </p:nvSpPr>
        <p:spPr>
          <a:xfrm>
            <a:off x="7215206" y="5286388"/>
            <a:ext cx="646331" cy="369332"/>
          </a:xfrm>
          <a:prstGeom prst="rect">
            <a:avLst/>
          </a:prstGeom>
          <a:noFill/>
        </p:spPr>
        <p:txBody>
          <a:bodyPr wrap="none" rtlCol="0">
            <a:spAutoFit/>
          </a:bodyPr>
          <a:lstStyle/>
          <a:p>
            <a:r>
              <a:rPr lang="zh-CN" altLang="en-US" dirty="0" smtClean="0">
                <a:hlinkClick r:id="rId3" action="ppaction://hlinkfile"/>
              </a:rPr>
              <a:t>演示</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语法</a:t>
            </a:r>
            <a:r>
              <a:rPr lang="zh-CN" altLang="en-US" dirty="0"/>
              <a:t>基础</a:t>
            </a:r>
          </a:p>
          <a:p>
            <a:pPr lvl="1">
              <a:lnSpc>
                <a:spcPct val="90000"/>
              </a:lnSpc>
            </a:pPr>
            <a:r>
              <a:rPr lang="zh-CN" altLang="en-US" dirty="0">
                <a:solidFill>
                  <a:srgbClr val="FF3300"/>
                </a:solidFill>
              </a:rPr>
              <a:t>数据类型</a:t>
            </a:r>
            <a:r>
              <a:rPr lang="zh-CN" altLang="en-US" dirty="0"/>
              <a:t>，强制数据类型转换</a:t>
            </a:r>
          </a:p>
          <a:p>
            <a:pPr lvl="1">
              <a:lnSpc>
                <a:spcPct val="90000"/>
              </a:lnSpc>
            </a:pPr>
            <a:r>
              <a:rPr lang="zh-CN" altLang="en-US" dirty="0">
                <a:solidFill>
                  <a:srgbClr val="FF3300"/>
                </a:solidFill>
              </a:rPr>
              <a:t>变量</a:t>
            </a:r>
            <a:endParaRPr lang="en-US" altLang="zh-CN" dirty="0">
              <a:solidFill>
                <a:srgbClr val="FF3300"/>
              </a:solidFill>
            </a:endParaRPr>
          </a:p>
          <a:p>
            <a:pPr lvl="1">
              <a:lnSpc>
                <a:spcPct val="90000"/>
              </a:lnSpc>
            </a:pPr>
            <a:r>
              <a:rPr lang="zh-CN" altLang="en-US" dirty="0"/>
              <a:t>运算符</a:t>
            </a:r>
          </a:p>
          <a:p>
            <a:pPr lvl="1">
              <a:lnSpc>
                <a:spcPct val="90000"/>
              </a:lnSpc>
            </a:pPr>
            <a:r>
              <a:rPr lang="zh-CN" altLang="en-US" dirty="0">
                <a:solidFill>
                  <a:srgbClr val="FF3300"/>
                </a:solidFill>
              </a:rPr>
              <a:t>函数</a:t>
            </a:r>
          </a:p>
          <a:p>
            <a:pPr lvl="1">
              <a:lnSpc>
                <a:spcPct val="90000"/>
              </a:lnSpc>
            </a:pPr>
            <a:r>
              <a:rPr lang="zh-CN" altLang="en-US" dirty="0"/>
              <a:t>条件语句，循环</a:t>
            </a:r>
            <a:r>
              <a:rPr lang="zh-CN" altLang="en-US" dirty="0" smtClean="0"/>
              <a:t>语句</a:t>
            </a:r>
            <a:endParaRPr lang="en-US" altLang="zh-CN" dirty="0" smtClean="0"/>
          </a:p>
          <a:p>
            <a:pPr>
              <a:lnSpc>
                <a:spcPct val="90000"/>
              </a:lnSpc>
            </a:pPr>
            <a:r>
              <a:rPr lang="zh-CN" altLang="en-US" dirty="0"/>
              <a:t>核心对象</a:t>
            </a:r>
          </a:p>
          <a:p>
            <a:pPr lvl="1">
              <a:lnSpc>
                <a:spcPct val="90000"/>
              </a:lnSpc>
            </a:pPr>
            <a:r>
              <a:rPr lang="zh-CN" altLang="en-US" dirty="0"/>
              <a:t>数组对象，字符串对象</a:t>
            </a:r>
            <a:r>
              <a:rPr lang="en-US" altLang="zh-CN" dirty="0"/>
              <a:t>,</a:t>
            </a:r>
            <a:r>
              <a:rPr lang="zh-CN" altLang="en-US" dirty="0"/>
              <a:t>数学对象，日期对象</a:t>
            </a:r>
          </a:p>
          <a:p>
            <a:pPr lvl="1">
              <a:lnSpc>
                <a:spcPct val="90000"/>
              </a:lnSpc>
            </a:pPr>
            <a:endParaRPr lang="zh-CN" altLang="en-US" dirty="0"/>
          </a:p>
        </p:txBody>
      </p:sp>
      <p:sp>
        <p:nvSpPr>
          <p:cNvPr id="3" name="标题 2"/>
          <p:cNvSpPr>
            <a:spLocks noGrp="1"/>
          </p:cNvSpPr>
          <p:nvPr>
            <p:ph type="title"/>
          </p:nvPr>
        </p:nvSpPr>
        <p:spPr/>
        <p:txBody>
          <a:bodyPr/>
          <a:lstStyle/>
          <a:p>
            <a:r>
              <a:rPr lang="en-US" altLang="zh-CN" dirty="0"/>
              <a:t>4.2  </a:t>
            </a:r>
            <a:r>
              <a:rPr lang="zh-CN" altLang="en-US" dirty="0" smtClean="0"/>
              <a:t>语法和基本对象</a:t>
            </a:r>
            <a:endParaRPr lang="zh-CN" altLang="en-US" dirty="0"/>
          </a:p>
        </p:txBody>
      </p:sp>
    </p:spTree>
    <p:extLst>
      <p:ext uri="{BB962C8B-B14F-4D97-AF65-F5344CB8AC3E}">
        <p14:creationId xmlns:p14="http://schemas.microsoft.com/office/powerpoint/2010/main" val="790229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58"/>
          <p:cNvSpPr>
            <a:spLocks noGrp="1" noChangeArrowheads="1"/>
          </p:cNvSpPr>
          <p:nvPr>
            <p:ph type="title"/>
          </p:nvPr>
        </p:nvSpPr>
        <p:spPr/>
        <p:txBody>
          <a:bodyPr/>
          <a:lstStyle/>
          <a:p>
            <a:pPr eaLnBrk="1" hangingPunct="1"/>
            <a:r>
              <a:rPr lang="zh-CN" altLang="en-US" dirty="0" smtClean="0"/>
              <a:t>数据类型</a:t>
            </a:r>
          </a:p>
        </p:txBody>
      </p:sp>
      <p:graphicFrame>
        <p:nvGraphicFramePr>
          <p:cNvPr id="208185" name="Group 313"/>
          <p:cNvGraphicFramePr>
            <a:graphicFrameLocks noGrp="1"/>
          </p:cNvGraphicFramePr>
          <p:nvPr>
            <p:ph sz="half" idx="1"/>
          </p:nvPr>
        </p:nvGraphicFramePr>
        <p:xfrm>
          <a:off x="684213" y="1125538"/>
          <a:ext cx="8208962" cy="4602480"/>
        </p:xfrm>
        <a:graphic>
          <a:graphicData uri="http://schemas.openxmlformats.org/drawingml/2006/table">
            <a:tbl>
              <a:tblPr/>
              <a:tblGrid>
                <a:gridCol w="2862262"/>
                <a:gridCol w="3276600"/>
                <a:gridCol w="2070100"/>
              </a:tblGrid>
              <a:tr h="398463">
                <a:tc>
                  <a:txBody>
                    <a:bodyPr/>
                    <a:lstStyle/>
                    <a:p>
                      <a:pPr marL="0" marR="0" lvl="0" indent="0" algn="ctr" defTabSz="914400" rtl="0" eaLnBrk="1" fontAlgn="base" latinLnBrk="0" hangingPunct="1">
                        <a:lnSpc>
                          <a:spcPct val="100000"/>
                        </a:lnSpc>
                        <a:spcBef>
                          <a:spcPct val="0"/>
                        </a:spcBef>
                        <a:spcAft>
                          <a:spcPct val="0"/>
                        </a:spcAft>
                        <a:buClrTx/>
                        <a:buSzPct val="80000"/>
                        <a:buFontTx/>
                        <a:buNone/>
                        <a:tabLst/>
                      </a:pPr>
                      <a:r>
                        <a:rPr kumimoji="0" lang="zh-CN" altLang="en-US" sz="2400" b="1" i="0" u="none" strike="noStrike" cap="none" normalizeH="0" baseline="0" smtClean="0">
                          <a:ln>
                            <a:noFill/>
                          </a:ln>
                          <a:solidFill>
                            <a:schemeClr val="bg1"/>
                          </a:solidFill>
                          <a:effectLst/>
                          <a:latin typeface="Arial" charset="0"/>
                          <a:ea typeface="隶书" pitchFamily="49" charset="-122"/>
                          <a:cs typeface="Times New Roman" pitchFamily="18" charset="0"/>
                        </a:rPr>
                        <a:t>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400" b="1" i="0" u="none" strike="noStrike" cap="none" normalizeH="0" baseline="0" smtClean="0">
                          <a:ln>
                            <a:noFill/>
                          </a:ln>
                          <a:solidFill>
                            <a:schemeClr val="bg1"/>
                          </a:solidFill>
                          <a:effectLst/>
                          <a:latin typeface="Arial" charset="0"/>
                          <a:ea typeface="隶书" pitchFamily="49" charset="-122"/>
                          <a:cs typeface="Times New Roman" pitchFamily="18" charset="0"/>
                        </a:rPr>
                        <a:t>说 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400" b="1" i="0" u="none" strike="noStrike" cap="none" normalizeH="0" baseline="0" smtClean="0">
                          <a:ln>
                            <a:noFill/>
                          </a:ln>
                          <a:solidFill>
                            <a:schemeClr val="bg1"/>
                          </a:solidFill>
                          <a:effectLst/>
                          <a:latin typeface="Arial" charset="0"/>
                          <a:ea typeface="隶书" pitchFamily="49" charset="-122"/>
                          <a:cs typeface="Times New Roman" pitchFamily="18" charset="0"/>
                        </a:rPr>
                        <a:t>示 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r>
              <a:tr h="346075">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2400" b="0" i="0" u="none" strike="noStrike" cap="none" normalizeH="0" baseline="0" smtClean="0">
                          <a:ln>
                            <a:noFill/>
                          </a:ln>
                          <a:solidFill>
                            <a:schemeClr val="accent2"/>
                          </a:solidFill>
                          <a:effectLst/>
                          <a:latin typeface="Arial" charset="0"/>
                          <a:ea typeface="隶书" pitchFamily="49" charset="-122"/>
                        </a:rPr>
                        <a:t>基本数据类型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r>
              <a:tr h="346075">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数字型</a:t>
                      </a:r>
                      <a:r>
                        <a:rPr kumimoji="0" lang="en-GB" altLang="zh-CN" sz="1600" b="1" i="0" u="none" strike="noStrike" cap="none" normalizeH="0" baseline="0" smtClean="0">
                          <a:ln>
                            <a:noFill/>
                          </a:ln>
                          <a:solidFill>
                            <a:schemeClr val="tx1"/>
                          </a:solidFill>
                          <a:effectLst/>
                          <a:latin typeface="Arial" charset="0"/>
                          <a:ea typeface="隶书" pitchFamily="49" charset="-122"/>
                          <a:cs typeface="Times New Roman" pitchFamily="18" charset="0"/>
                        </a:rPr>
                        <a:t>(number)</a:t>
                      </a:r>
                      <a:endParaRPr kumimoji="0" lang="en-US" altLang="zh-CN" sz="1600" b="1"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整数或实数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487, 25.95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7663">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字符串型</a:t>
                      </a:r>
                      <a:r>
                        <a:rPr kumimoji="0" lang="en-GB" altLang="zh-CN" sz="1600" b="1" i="0" u="none" strike="noStrike" cap="none" normalizeH="0" baseline="0" smtClean="0">
                          <a:ln>
                            <a:noFill/>
                          </a:ln>
                          <a:solidFill>
                            <a:schemeClr val="tx1"/>
                          </a:solidFill>
                          <a:effectLst/>
                          <a:latin typeface="Arial" charset="0"/>
                          <a:ea typeface="隶书" pitchFamily="49" charset="-122"/>
                          <a:cs typeface="Times New Roman" pitchFamily="18" charset="0"/>
                        </a:rPr>
                        <a:t>(string)</a:t>
                      </a:r>
                      <a:endParaRPr kumimoji="0" lang="en-US" altLang="zh-CN" sz="1600" b="1"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一组字符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“Hello”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布尔型</a:t>
                      </a:r>
                      <a:r>
                        <a:rPr kumimoji="0" lang="en-GB" altLang="zh-CN" sz="1600" b="1" i="0" u="none" strike="noStrike" cap="none" normalizeH="0" baseline="0" smtClean="0">
                          <a:ln>
                            <a:noFill/>
                          </a:ln>
                          <a:solidFill>
                            <a:schemeClr val="tx1"/>
                          </a:solidFill>
                          <a:effectLst/>
                          <a:latin typeface="Arial" charset="0"/>
                          <a:ea typeface="隶书" pitchFamily="49" charset="-122"/>
                          <a:cs typeface="Times New Roman" pitchFamily="18" charset="0"/>
                        </a:rPr>
                        <a:t>(boolean)</a:t>
                      </a:r>
                      <a:endParaRPr kumimoji="0" lang="en-US" altLang="zh-CN" sz="2000" b="1"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执行逻辑运算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rPr>
                        <a:t>true </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或 </a:t>
                      </a:r>
                      <a:r>
                        <a:rPr kumimoji="0" lang="en-US"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rPr>
                        <a:t>false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2400" b="0" i="0" u="none" strike="noStrike" cap="none" normalizeH="0" baseline="0" smtClean="0">
                          <a:ln>
                            <a:noFill/>
                          </a:ln>
                          <a:solidFill>
                            <a:schemeClr val="accent2"/>
                          </a:solidFill>
                          <a:effectLst/>
                          <a:latin typeface="Arial" charset="0"/>
                          <a:ea typeface="隶书" pitchFamily="49" charset="-122"/>
                        </a:rPr>
                        <a:t>复合数据类型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对象</a:t>
                      </a:r>
                      <a:r>
                        <a:rPr kumimoji="0" lang="en-US" altLang="zh-CN" sz="2000" b="0" i="0" u="none" strike="noStrike" cap="none" normalizeH="0" baseline="0" smtClean="0">
                          <a:ln>
                            <a:noFill/>
                          </a:ln>
                          <a:solidFill>
                            <a:schemeClr val="tx1"/>
                          </a:solidFill>
                          <a:effectLst/>
                          <a:latin typeface="Arial" charset="0"/>
                          <a:ea typeface="隶书" pitchFamily="49" charset="-122"/>
                        </a:rPr>
                        <a:t>(Object)</a:t>
                      </a:r>
                      <a:endParaRPr kumimoji="0" lang="en-US" altLang="zh-CN"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无序的值的集合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endParaRPr kumimoji="0" lang="zh-CN"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数组</a:t>
                      </a:r>
                      <a:r>
                        <a:rPr kumimoji="0" lang="en-US" altLang="zh-CN" sz="2000" b="0" i="0" u="none" strike="noStrike" cap="none" normalizeH="0" baseline="0" smtClean="0">
                          <a:ln>
                            <a:noFill/>
                          </a:ln>
                          <a:solidFill>
                            <a:schemeClr val="tx1"/>
                          </a:solidFill>
                          <a:effectLst/>
                          <a:latin typeface="Arial" charset="0"/>
                          <a:ea typeface="隶书" pitchFamily="49" charset="-122"/>
                        </a:rPr>
                        <a:t>(Array)</a:t>
                      </a:r>
                      <a:endParaRPr kumimoji="0" lang="en-US" altLang="zh-CN"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有序的值的集合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endParaRPr kumimoji="0" lang="zh-CN"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2400" b="0" i="0" u="none" strike="noStrike" cap="none" normalizeH="0" baseline="0" smtClean="0">
                          <a:ln>
                            <a:noFill/>
                          </a:ln>
                          <a:solidFill>
                            <a:schemeClr val="accent2"/>
                          </a:solidFill>
                          <a:effectLst/>
                          <a:latin typeface="Arial" charset="0"/>
                          <a:ea typeface="隶书" pitchFamily="49" charset="-122"/>
                        </a:rPr>
                        <a:t>特殊数据类型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null</a:t>
                      </a:r>
                      <a:endParaRPr kumimoji="0" lang="en-US" altLang="zh-CN"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代表”无对象”的值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endParaRPr kumimoji="0" lang="zh-CN"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undefined</a:t>
                      </a:r>
                      <a:endParaRPr kumimoji="0" lang="en-US" altLang="zh-CN"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未声明或没有赋值的变量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tabLst/>
                      </a:pPr>
                      <a:endParaRPr kumimoji="0" lang="zh-CN"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290" name="灯片编号占位符 5"/>
          <p:cNvSpPr>
            <a:spLocks noGrp="1"/>
          </p:cNvSpPr>
          <p:nvPr>
            <p:ph type="sldNum" sz="quarter" idx="10"/>
          </p:nvPr>
        </p:nvSpPr>
        <p:spPr>
          <a:noFill/>
        </p:spPr>
        <p:txBody>
          <a:bodyPr/>
          <a:lstStyle/>
          <a:p>
            <a:fld id="{67F17287-AA2E-435E-9428-9FC24D4DCC13}" type="slidenum">
              <a:rPr lang="en-US" altLang="zh-CN"/>
              <a:pPr/>
              <a:t>14</a:t>
            </a:fld>
            <a:endParaRPr lang="en-US" altLang="zh-CN"/>
          </a:p>
        </p:txBody>
      </p:sp>
      <p:sp>
        <p:nvSpPr>
          <p:cNvPr id="2" name="矩形 1"/>
          <p:cNvSpPr/>
          <p:nvPr/>
        </p:nvSpPr>
        <p:spPr>
          <a:xfrm>
            <a:off x="7740352" y="116632"/>
            <a:ext cx="1107996" cy="341632"/>
          </a:xfrm>
          <a:prstGeom prst="rect">
            <a:avLst/>
          </a:prstGeom>
        </p:spPr>
        <p:txBody>
          <a:bodyPr wrap="none">
            <a:spAutoFit/>
          </a:bodyPr>
          <a:lstStyle/>
          <a:p>
            <a:pPr>
              <a:lnSpc>
                <a:spcPct val="90000"/>
              </a:lnSpc>
            </a:pPr>
            <a:r>
              <a:rPr lang="zh-CN" altLang="en-US" dirty="0"/>
              <a:t>语法基础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iterate type="lt">
                                    <p:tmPct val="100000"/>
                                  </p:iterate>
                                  <p:childTnLst>
                                    <p:set>
                                      <p:cBhvr>
                                        <p:cTn id="6" dur="1" fill="hold">
                                          <p:stCondLst>
                                            <p:cond delay="0"/>
                                          </p:stCondLst>
                                        </p:cTn>
                                        <p:tgtEl>
                                          <p:spTgt spid="208185"/>
                                        </p:tgtEl>
                                        <p:attrNameLst>
                                          <p:attrName>style.visibility</p:attrName>
                                        </p:attrNameLst>
                                      </p:cBhvr>
                                      <p:to>
                                        <p:strVal val="visible"/>
                                      </p:to>
                                    </p:set>
                                    <p:animEffect transition="in" filter="dissolve">
                                      <p:cBhvr>
                                        <p:cTn id="7" dur="75"/>
                                        <p:tgtEl>
                                          <p:spTgt spid="20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684213" y="1125538"/>
            <a:ext cx="8229600" cy="4967287"/>
          </a:xfrm>
        </p:spPr>
        <p:txBody>
          <a:bodyPr/>
          <a:lstStyle/>
          <a:p>
            <a:pPr eaLnBrk="1" hangingPunct="1">
              <a:lnSpc>
                <a:spcPct val="110000"/>
              </a:lnSpc>
            </a:pPr>
            <a:r>
              <a:rPr lang="zh-CN" altLang="en-US" smtClean="0"/>
              <a:t>变量是一种引用内存位置的容器，用于保存在执行脚本时可以更改的值</a:t>
            </a:r>
            <a:endParaRPr kumimoji="1" lang="zh-CN" altLang="en-US" smtClean="0"/>
          </a:p>
          <a:p>
            <a:pPr eaLnBrk="1" hangingPunct="1">
              <a:lnSpc>
                <a:spcPct val="110000"/>
              </a:lnSpc>
              <a:spcBef>
                <a:spcPct val="0"/>
              </a:spcBef>
              <a:buClr>
                <a:srgbClr val="008000"/>
              </a:buClr>
            </a:pPr>
            <a:r>
              <a:rPr kumimoji="1" lang="en-US" altLang="zh-CN" smtClean="0">
                <a:latin typeface="隶书" pitchFamily="49" charset="-122"/>
              </a:rPr>
              <a:t>JS</a:t>
            </a:r>
            <a:r>
              <a:rPr kumimoji="1" lang="zh-CN" altLang="en-US" smtClean="0">
                <a:latin typeface="隶书" pitchFamily="49" charset="-122"/>
              </a:rPr>
              <a:t>是</a:t>
            </a:r>
            <a:r>
              <a:rPr kumimoji="1" lang="zh-CN" altLang="en-US" smtClean="0">
                <a:solidFill>
                  <a:srgbClr val="FF3300"/>
                </a:solidFill>
                <a:latin typeface="隶书" pitchFamily="49" charset="-122"/>
              </a:rPr>
              <a:t>弱类型</a:t>
            </a:r>
            <a:r>
              <a:rPr kumimoji="1" lang="zh-CN" altLang="en-US" smtClean="0">
                <a:latin typeface="隶书" pitchFamily="49" charset="-122"/>
              </a:rPr>
              <a:t>的语言</a:t>
            </a:r>
            <a:r>
              <a:rPr kumimoji="1" lang="en-US" altLang="zh-CN" smtClean="0">
                <a:latin typeface="隶书" pitchFamily="49" charset="-122"/>
              </a:rPr>
              <a:t>,</a:t>
            </a:r>
            <a:r>
              <a:rPr kumimoji="1" lang="zh-CN" altLang="en-US" smtClean="0">
                <a:latin typeface="隶书" pitchFamily="49" charset="-122"/>
              </a:rPr>
              <a:t>即声明变量时不需指定数据类型</a:t>
            </a:r>
            <a:r>
              <a:rPr kumimoji="1" lang="en-US" altLang="zh-CN" smtClean="0">
                <a:latin typeface="隶书" pitchFamily="49" charset="-122"/>
              </a:rPr>
              <a:t>,</a:t>
            </a:r>
            <a:r>
              <a:rPr kumimoji="1" lang="zh-CN" altLang="en-US" smtClean="0">
                <a:latin typeface="隶书" pitchFamily="49" charset="-122"/>
              </a:rPr>
              <a:t>为它赋值时其类型才确定</a:t>
            </a:r>
            <a:r>
              <a:rPr kumimoji="1" lang="en-US" altLang="zh-CN" smtClean="0">
                <a:latin typeface="隶书" pitchFamily="49" charset="-122"/>
              </a:rPr>
              <a:t>,</a:t>
            </a:r>
            <a:r>
              <a:rPr kumimoji="1" lang="zh-CN" altLang="en-US" smtClean="0">
                <a:latin typeface="隶书" pitchFamily="49" charset="-122"/>
              </a:rPr>
              <a:t>而且再次为其赋值可改变它的数据类型</a:t>
            </a:r>
            <a:r>
              <a:rPr kumimoji="1" lang="en-US" altLang="zh-CN" smtClean="0">
                <a:latin typeface="隶书" pitchFamily="49" charset="-122"/>
              </a:rPr>
              <a:t>.</a:t>
            </a:r>
            <a:endParaRPr lang="en-US" altLang="zh-CN" smtClean="0">
              <a:latin typeface="隶书" pitchFamily="49" charset="-122"/>
            </a:endParaRPr>
          </a:p>
          <a:p>
            <a:pPr eaLnBrk="1" hangingPunct="1">
              <a:lnSpc>
                <a:spcPct val="110000"/>
              </a:lnSpc>
            </a:pPr>
            <a:r>
              <a:rPr lang="zh-CN" altLang="en-US" smtClean="0"/>
              <a:t>变量的命名</a:t>
            </a:r>
            <a:r>
              <a:rPr lang="en-US" altLang="zh-CN" smtClean="0"/>
              <a:t>: </a:t>
            </a:r>
            <a:r>
              <a:rPr lang="zh-CN" altLang="en-US" smtClean="0"/>
              <a:t>只能包含</a:t>
            </a:r>
            <a:r>
              <a:rPr lang="zh-CN" altLang="en-US" smtClean="0">
                <a:solidFill>
                  <a:srgbClr val="FF3300"/>
                </a:solidFill>
              </a:rPr>
              <a:t>数字</a:t>
            </a:r>
            <a:r>
              <a:rPr lang="zh-CN" altLang="en-US" smtClean="0"/>
              <a:t>，</a:t>
            </a:r>
            <a:r>
              <a:rPr lang="zh-CN" altLang="en-US" smtClean="0">
                <a:solidFill>
                  <a:srgbClr val="FF3300"/>
                </a:solidFill>
              </a:rPr>
              <a:t>字母</a:t>
            </a:r>
            <a:r>
              <a:rPr lang="zh-CN" altLang="en-US" smtClean="0"/>
              <a:t>，</a:t>
            </a:r>
            <a:r>
              <a:rPr lang="zh-CN" altLang="en-US" smtClean="0">
                <a:solidFill>
                  <a:srgbClr val="FF3300"/>
                </a:solidFill>
              </a:rPr>
              <a:t>下划线</a:t>
            </a:r>
            <a:r>
              <a:rPr lang="zh-CN" altLang="en-US" smtClean="0"/>
              <a:t>（</a:t>
            </a:r>
            <a:r>
              <a:rPr lang="en-US" altLang="zh-CN" smtClean="0"/>
              <a:t>"</a:t>
            </a:r>
            <a:r>
              <a:rPr lang="en-US" altLang="zh-CN" smtClean="0">
                <a:solidFill>
                  <a:srgbClr val="FF3300"/>
                </a:solidFill>
              </a:rPr>
              <a:t>_</a:t>
            </a:r>
            <a:r>
              <a:rPr lang="en-US" altLang="zh-CN" smtClean="0"/>
              <a:t>"</a:t>
            </a:r>
            <a:r>
              <a:rPr lang="zh-CN" altLang="en-US" smtClean="0"/>
              <a:t>）</a:t>
            </a:r>
            <a:r>
              <a:rPr lang="en-US" altLang="zh-CN" smtClean="0"/>
              <a:t>,</a:t>
            </a:r>
            <a:r>
              <a:rPr lang="zh-CN" altLang="en-US" smtClean="0"/>
              <a:t>但不能以数字开头</a:t>
            </a:r>
            <a:r>
              <a:rPr lang="en-US" altLang="zh-CN" smtClean="0"/>
              <a:t>,</a:t>
            </a:r>
            <a:r>
              <a:rPr lang="zh-CN" altLang="en-US" smtClean="0"/>
              <a:t>不能是保留字</a:t>
            </a:r>
            <a:r>
              <a:rPr lang="en-US" altLang="zh-CN" smtClean="0"/>
              <a:t>(</a:t>
            </a:r>
            <a:r>
              <a:rPr lang="zh-CN" altLang="en-US" smtClean="0"/>
              <a:t>关键字</a:t>
            </a:r>
            <a:r>
              <a:rPr lang="en-US" altLang="zh-CN" smtClean="0"/>
              <a:t>)</a:t>
            </a:r>
          </a:p>
          <a:p>
            <a:pPr eaLnBrk="1" hangingPunct="1">
              <a:lnSpc>
                <a:spcPct val="110000"/>
              </a:lnSpc>
            </a:pPr>
            <a:r>
              <a:rPr lang="en-GB" altLang="zh-CN" smtClean="0"/>
              <a:t>JavaScript </a:t>
            </a:r>
            <a:r>
              <a:rPr lang="zh-CN" altLang="en-GB" smtClean="0">
                <a:solidFill>
                  <a:srgbClr val="FF0000"/>
                </a:solidFill>
              </a:rPr>
              <a:t>区分大小写</a:t>
            </a:r>
            <a:r>
              <a:rPr lang="zh-CN" altLang="en-GB" smtClean="0"/>
              <a:t>，即变量 </a:t>
            </a:r>
            <a:r>
              <a:rPr lang="en-GB" altLang="zh-CN" smtClean="0"/>
              <a:t>myVar</a:t>
            </a:r>
            <a:r>
              <a:rPr lang="zh-CN" altLang="en-GB" smtClean="0"/>
              <a:t>、 </a:t>
            </a:r>
            <a:r>
              <a:rPr lang="en-GB" altLang="zh-CN" smtClean="0"/>
              <a:t>myVAR </a:t>
            </a:r>
            <a:r>
              <a:rPr lang="zh-CN" altLang="en-GB" smtClean="0"/>
              <a:t>和 </a:t>
            </a:r>
            <a:r>
              <a:rPr lang="en-GB" altLang="zh-CN" smtClean="0"/>
              <a:t>myvar </a:t>
            </a:r>
            <a:r>
              <a:rPr lang="zh-CN" altLang="en-GB" smtClean="0"/>
              <a:t>是不同的变量</a:t>
            </a:r>
            <a:endParaRPr lang="zh-CN" altLang="en-US" smtClean="0"/>
          </a:p>
        </p:txBody>
      </p:sp>
      <p:sp>
        <p:nvSpPr>
          <p:cNvPr id="13314" name="灯片编号占位符 3"/>
          <p:cNvSpPr>
            <a:spLocks noGrp="1"/>
          </p:cNvSpPr>
          <p:nvPr>
            <p:ph type="sldNum" sz="quarter" idx="12"/>
          </p:nvPr>
        </p:nvSpPr>
        <p:spPr>
          <a:noFill/>
        </p:spPr>
        <p:txBody>
          <a:bodyPr/>
          <a:lstStyle/>
          <a:p>
            <a:fld id="{C4544F68-5A22-4E80-9DEB-56ECA09E1647}" type="slidenum">
              <a:rPr lang="en-US" altLang="zh-CN"/>
              <a:pPr/>
              <a:t>15</a:t>
            </a:fld>
            <a:endParaRPr lang="en-US" altLang="zh-CN"/>
          </a:p>
        </p:txBody>
      </p:sp>
      <p:sp>
        <p:nvSpPr>
          <p:cNvPr id="13315" name="Rectangle 2"/>
          <p:cNvSpPr>
            <a:spLocks noGrp="1" noChangeArrowheads="1"/>
          </p:cNvSpPr>
          <p:nvPr>
            <p:ph type="title"/>
          </p:nvPr>
        </p:nvSpPr>
        <p:spPr/>
        <p:txBody>
          <a:bodyPr/>
          <a:lstStyle/>
          <a:p>
            <a:pPr eaLnBrk="1" hangingPunct="1"/>
            <a:r>
              <a:rPr lang="zh-CN" altLang="en-US" dirty="0" smtClean="0"/>
              <a:t>变量</a:t>
            </a:r>
          </a:p>
        </p:txBody>
      </p:sp>
      <p:sp>
        <p:nvSpPr>
          <p:cNvPr id="2" name="矩形 1"/>
          <p:cNvSpPr/>
          <p:nvPr/>
        </p:nvSpPr>
        <p:spPr>
          <a:xfrm>
            <a:off x="7524328" y="404664"/>
            <a:ext cx="1107996" cy="341632"/>
          </a:xfrm>
          <a:prstGeom prst="rect">
            <a:avLst/>
          </a:prstGeom>
        </p:spPr>
        <p:txBody>
          <a:bodyPr wrap="none">
            <a:spAutoFit/>
          </a:bodyPr>
          <a:lstStyle/>
          <a:p>
            <a:pPr>
              <a:lnSpc>
                <a:spcPct val="90000"/>
              </a:lnSpc>
            </a:pPr>
            <a:r>
              <a:rPr lang="zh-CN" altLang="en-US" dirty="0"/>
              <a:t>语法</a:t>
            </a:r>
            <a:r>
              <a:rPr lang="zh-CN" altLang="en-US" dirty="0" smtClean="0"/>
              <a:t>基础</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84213" y="1125538"/>
            <a:ext cx="8229600" cy="1511300"/>
          </a:xfrm>
        </p:spPr>
        <p:txBody>
          <a:bodyPr/>
          <a:lstStyle/>
          <a:p>
            <a:pPr eaLnBrk="1" hangingPunct="1"/>
            <a:r>
              <a:rPr lang="en-US" altLang="zh-CN" dirty="0" err="1" smtClean="0">
                <a:solidFill>
                  <a:srgbClr val="FF3300"/>
                </a:solidFill>
              </a:rPr>
              <a:t>var</a:t>
            </a:r>
            <a:r>
              <a:rPr lang="en-US" altLang="zh-CN" dirty="0" smtClean="0"/>
              <a:t> </a:t>
            </a:r>
            <a:r>
              <a:rPr lang="zh-CN" altLang="en-US" dirty="0" smtClean="0"/>
              <a:t>关键词声明变量</a:t>
            </a:r>
          </a:p>
          <a:p>
            <a:r>
              <a:rPr lang="zh-CN" altLang="en-US" dirty="0" smtClean="0"/>
              <a:t>局部变量：函数内声明变量，必须要以 </a:t>
            </a:r>
            <a:r>
              <a:rPr lang="en-US" altLang="zh-CN" dirty="0" err="1" smtClean="0">
                <a:solidFill>
                  <a:srgbClr val="FF3300"/>
                </a:solidFill>
              </a:rPr>
              <a:t>var</a:t>
            </a:r>
            <a:r>
              <a:rPr lang="en-US" altLang="zh-CN" dirty="0" smtClean="0"/>
              <a:t> </a:t>
            </a:r>
            <a:r>
              <a:rPr lang="zh-CN" altLang="en-US" dirty="0" smtClean="0"/>
              <a:t>声明</a:t>
            </a:r>
            <a:endParaRPr lang="en-US" altLang="zh-CN" dirty="0" smtClean="0"/>
          </a:p>
          <a:p>
            <a:r>
              <a:rPr lang="zh-CN" altLang="en-US" dirty="0" smtClean="0"/>
              <a:t>全局变量：函数外声明的变量</a:t>
            </a:r>
            <a:r>
              <a:rPr lang="en-US" altLang="zh-CN" dirty="0" smtClean="0"/>
              <a:t>.</a:t>
            </a:r>
            <a:endParaRPr lang="zh-CN" altLang="en-US" dirty="0" smtClean="0"/>
          </a:p>
        </p:txBody>
      </p:sp>
      <p:sp>
        <p:nvSpPr>
          <p:cNvPr id="14338" name="灯片编号占位符 3"/>
          <p:cNvSpPr>
            <a:spLocks noGrp="1"/>
          </p:cNvSpPr>
          <p:nvPr>
            <p:ph type="sldNum" sz="quarter" idx="12"/>
          </p:nvPr>
        </p:nvSpPr>
        <p:spPr>
          <a:noFill/>
        </p:spPr>
        <p:txBody>
          <a:bodyPr/>
          <a:lstStyle/>
          <a:p>
            <a:fld id="{91321B77-8446-48FD-A1DD-6978C7B429E5}" type="slidenum">
              <a:rPr lang="en-US" altLang="zh-CN"/>
              <a:pPr/>
              <a:t>16</a:t>
            </a:fld>
            <a:endParaRPr lang="en-US" altLang="zh-CN"/>
          </a:p>
        </p:txBody>
      </p:sp>
      <p:sp>
        <p:nvSpPr>
          <p:cNvPr id="14339" name="Rectangle 2"/>
          <p:cNvSpPr>
            <a:spLocks noGrp="1" noChangeArrowheads="1"/>
          </p:cNvSpPr>
          <p:nvPr>
            <p:ph type="title"/>
          </p:nvPr>
        </p:nvSpPr>
        <p:spPr/>
        <p:txBody>
          <a:bodyPr/>
          <a:lstStyle/>
          <a:p>
            <a:pPr eaLnBrk="1" hangingPunct="1"/>
            <a:r>
              <a:rPr lang="zh-CN" altLang="en-US" smtClean="0"/>
              <a:t>变量的声明</a:t>
            </a:r>
          </a:p>
        </p:txBody>
      </p:sp>
      <p:sp>
        <p:nvSpPr>
          <p:cNvPr id="14341" name="Text Box 14"/>
          <p:cNvSpPr txBox="1">
            <a:spLocks noChangeArrowheads="1"/>
          </p:cNvSpPr>
          <p:nvPr/>
        </p:nvSpPr>
        <p:spPr bwMode="auto">
          <a:xfrm>
            <a:off x="755650" y="2871788"/>
            <a:ext cx="7200900" cy="3149600"/>
          </a:xfrm>
          <a:prstGeom prst="rect">
            <a:avLst/>
          </a:prstGeom>
          <a:noFill/>
          <a:ln w="9525">
            <a:solidFill>
              <a:srgbClr val="FF0000"/>
            </a:solidFill>
            <a:miter lim="800000"/>
            <a:headEnd/>
            <a:tailEnd/>
          </a:ln>
        </p:spPr>
        <p:txBody>
          <a:bodyPr>
            <a:spAutoFit/>
          </a:bodyPr>
          <a:lstStyle/>
          <a:p>
            <a:pPr>
              <a:spcBef>
                <a:spcPct val="50000"/>
              </a:spcBef>
            </a:pPr>
            <a:r>
              <a:rPr lang="en-US" altLang="zh-CN" sz="2000" b="1" dirty="0">
                <a:solidFill>
                  <a:srgbClr val="0000FF"/>
                </a:solidFill>
                <a:latin typeface="楷体_GB2312" pitchFamily="49" charset="-122"/>
                <a:ea typeface="楷体_GB2312" pitchFamily="49" charset="-122"/>
              </a:rPr>
              <a:t>&lt;script</a:t>
            </a:r>
            <a:r>
              <a:rPr lang="en-US" altLang="zh-CN" sz="2000" b="1" dirty="0">
                <a:latin typeface="楷体_GB2312" pitchFamily="49" charset="-122"/>
                <a:ea typeface="楷体_GB2312" pitchFamily="49" charset="-122"/>
              </a:rPr>
              <a:t> </a:t>
            </a:r>
            <a:r>
              <a:rPr lang="en-US" altLang="zh-CN" sz="2000" b="1" dirty="0">
                <a:solidFill>
                  <a:srgbClr val="FF3300"/>
                </a:solidFill>
                <a:latin typeface="楷体_GB2312" pitchFamily="49" charset="-122"/>
                <a:ea typeface="楷体_GB2312" pitchFamily="49" charset="-122"/>
              </a:rPr>
              <a:t>language</a:t>
            </a:r>
            <a:r>
              <a:rPr lang="en-US" altLang="zh-CN" sz="2000" b="1" dirty="0">
                <a:solidFill>
                  <a:srgbClr val="0000FF"/>
                </a:solidFill>
                <a:latin typeface="楷体_GB2312" pitchFamily="49" charset="-122"/>
                <a:ea typeface="楷体_GB2312" pitchFamily="49" charset="-122"/>
              </a:rPr>
              <a:t>=</a:t>
            </a:r>
            <a:r>
              <a:rPr lang="en-US" altLang="zh-CN" sz="2000" b="1" dirty="0">
                <a:solidFill>
                  <a:srgbClr val="CC00CC"/>
                </a:solidFill>
                <a:ea typeface="楷体_GB2312" pitchFamily="49" charset="-122"/>
              </a:rPr>
              <a:t>“</a:t>
            </a:r>
            <a:r>
              <a:rPr lang="en-US" altLang="zh-CN" sz="2000" b="1" dirty="0">
                <a:solidFill>
                  <a:srgbClr val="CC00CC"/>
                </a:solidFill>
                <a:latin typeface="楷体_GB2312" pitchFamily="49" charset="-122"/>
                <a:ea typeface="楷体_GB2312" pitchFamily="49" charset="-122"/>
              </a:rPr>
              <a:t>JavaScript</a:t>
            </a:r>
            <a:r>
              <a:rPr lang="en-US" altLang="zh-CN" sz="2000" b="1" dirty="0">
                <a:solidFill>
                  <a:srgbClr val="CC00CC"/>
                </a:solidFill>
                <a:ea typeface="楷体_GB2312" pitchFamily="49" charset="-122"/>
              </a:rPr>
              <a:t>”</a:t>
            </a:r>
            <a:r>
              <a:rPr lang="en-US" altLang="zh-CN" sz="2000" b="1" dirty="0">
                <a:latin typeface="楷体_GB2312" pitchFamily="49" charset="-122"/>
                <a:ea typeface="楷体_GB2312" pitchFamily="49" charset="-122"/>
              </a:rPr>
              <a:t>&gt;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语句以分号结束</a:t>
            </a: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a;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声明变量</a:t>
            </a:r>
          </a:p>
          <a:p>
            <a:pPr>
              <a:spcBef>
                <a:spcPct val="50000"/>
              </a:spcBef>
            </a:pPr>
            <a:r>
              <a:rPr lang="zh-CN" altLang="en-US" sz="2000"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a = </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给变量赋值</a:t>
            </a:r>
          </a:p>
          <a:p>
            <a:pPr>
              <a:spcBef>
                <a:spcPct val="50000"/>
              </a:spcBef>
            </a:pPr>
            <a:r>
              <a:rPr lang="zh-CN" altLang="en-US" sz="2000"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b = </a:t>
            </a:r>
            <a:r>
              <a:rPr lang="en-US" altLang="zh-CN" sz="2000" b="1" dirty="0">
                <a:solidFill>
                  <a:srgbClr val="CC00CC"/>
                </a:solidFill>
                <a:latin typeface="楷体_GB2312" pitchFamily="49" charset="-122"/>
                <a:ea typeface="楷体_GB2312" pitchFamily="49" charset="-122"/>
              </a:rPr>
              <a:t>20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未声明变量直接赋值</a:t>
            </a: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c=</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声明的同时初始化</a:t>
            </a: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a:t>
            </a:r>
            <a:r>
              <a:rPr lang="en-US" altLang="zh-CN" sz="2000" b="1" dirty="0" err="1">
                <a:latin typeface="楷体_GB2312" pitchFamily="49" charset="-122"/>
                <a:ea typeface="楷体_GB2312" pitchFamily="49" charset="-122"/>
              </a:rPr>
              <a:t>x,y,z</a:t>
            </a:r>
            <a:r>
              <a:rPr lang="en-US" altLang="zh-CN" sz="2000" b="1" dirty="0">
                <a:latin typeface="楷体_GB2312" pitchFamily="49" charset="-122"/>
                <a:ea typeface="楷体_GB2312" pitchFamily="49" charset="-122"/>
              </a:rPr>
              <a:t>=</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声明多个变量</a:t>
            </a:r>
          </a:p>
          <a:p>
            <a:pPr>
              <a:spcBef>
                <a:spcPct val="50000"/>
              </a:spcBef>
            </a:pPr>
            <a:r>
              <a:rPr lang="en-US" altLang="zh-CN" sz="2000" b="1" dirty="0">
                <a:solidFill>
                  <a:srgbClr val="0000FF"/>
                </a:solidFill>
                <a:latin typeface="楷体_GB2312" pitchFamily="49" charset="-122"/>
                <a:ea typeface="楷体_GB2312" pitchFamily="49" charset="-122"/>
              </a:rPr>
              <a:t>&lt;/script&gt;</a:t>
            </a:r>
          </a:p>
        </p:txBody>
      </p:sp>
      <p:sp>
        <p:nvSpPr>
          <p:cNvPr id="6" name="TextBox 5"/>
          <p:cNvSpPr txBox="1"/>
          <p:nvPr/>
        </p:nvSpPr>
        <p:spPr>
          <a:xfrm>
            <a:off x="8183481" y="5286388"/>
            <a:ext cx="960519" cy="369332"/>
          </a:xfrm>
          <a:prstGeom prst="rect">
            <a:avLst/>
          </a:prstGeom>
          <a:noFill/>
        </p:spPr>
        <p:txBody>
          <a:bodyPr wrap="none" rtlCol="0">
            <a:spAutoFit/>
          </a:bodyPr>
          <a:lstStyle/>
          <a:p>
            <a:r>
              <a:rPr lang="en-US" altLang="zh-CN" dirty="0" smtClean="0">
                <a:hlinkClick r:id="rId3" action="ppaction://hlinkfile"/>
              </a:rPr>
              <a:t>demo3</a:t>
            </a:r>
            <a:endParaRPr lang="zh-CN" altLang="en-US" dirty="0"/>
          </a:p>
        </p:txBody>
      </p:sp>
      <p:sp>
        <p:nvSpPr>
          <p:cNvPr id="2" name="矩形 1"/>
          <p:cNvSpPr/>
          <p:nvPr/>
        </p:nvSpPr>
        <p:spPr>
          <a:xfrm>
            <a:off x="7629483" y="116632"/>
            <a:ext cx="1107996" cy="341632"/>
          </a:xfrm>
          <a:prstGeom prst="rect">
            <a:avLst/>
          </a:prstGeom>
        </p:spPr>
        <p:txBody>
          <a:bodyPr wrap="none">
            <a:spAutoFit/>
          </a:bodyPr>
          <a:lstStyle/>
          <a:p>
            <a:pPr>
              <a:lnSpc>
                <a:spcPct val="90000"/>
              </a:lnSpc>
            </a:pPr>
            <a:r>
              <a:rPr lang="zh-CN" altLang="en-US" dirty="0"/>
              <a:t>语法</a:t>
            </a:r>
            <a:r>
              <a:rPr lang="zh-CN" altLang="en-US" dirty="0" smtClean="0"/>
              <a:t>基础</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611188" y="1052513"/>
            <a:ext cx="7704137" cy="4729162"/>
          </a:xfrm>
          <a:prstGeom prst="rect">
            <a:avLst/>
          </a:prstGeom>
          <a:noFill/>
          <a:ln w="9525" algn="ctr">
            <a:solidFill>
              <a:srgbClr val="FF0000"/>
            </a:solidFill>
            <a:miter lim="800000"/>
            <a:headEnd/>
            <a:tailEnd/>
          </a:ln>
          <a:effectLst/>
        </p:spPr>
        <p:txBody>
          <a:bodyPr>
            <a:spAutoFit/>
          </a:bodyPr>
          <a:lstStyle/>
          <a:p>
            <a:pPr>
              <a:lnSpc>
                <a:spcPct val="115000"/>
              </a:lnSpc>
              <a:spcBef>
                <a:spcPct val="50000"/>
              </a:spcBef>
            </a:pPr>
            <a:r>
              <a:rPr lang="en-US" altLang="zh-CN" sz="2400" b="1" dirty="0">
                <a:solidFill>
                  <a:srgbClr val="0000FF"/>
                </a:solidFill>
                <a:latin typeface="楷体_GB2312" pitchFamily="49" charset="-122"/>
                <a:ea typeface="楷体_GB2312" pitchFamily="49" charset="-122"/>
              </a:rPr>
              <a:t>&lt;Script&gt;</a:t>
            </a:r>
            <a:br>
              <a:rPr lang="en-US" altLang="zh-CN" sz="2400" b="1" dirty="0">
                <a:solidFill>
                  <a:srgbClr val="0000FF"/>
                </a:solidFill>
                <a:latin typeface="楷体_GB2312" pitchFamily="49" charset="-122"/>
                <a:ea typeface="楷体_GB2312" pitchFamily="49" charset="-122"/>
              </a:rPr>
            </a:br>
            <a:r>
              <a:rPr lang="en-US" altLang="zh-CN" sz="2400" b="1" dirty="0" err="1">
                <a:latin typeface="楷体_GB2312" pitchFamily="49" charset="-122"/>
                <a:ea typeface="楷体_GB2312" pitchFamily="49" charset="-122"/>
              </a:rPr>
              <a:t>var</a:t>
            </a:r>
            <a:r>
              <a:rPr lang="en-US" altLang="zh-CN"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 = "JavaScript";     //JS</a:t>
            </a:r>
            <a:r>
              <a:rPr lang="zh-CN" altLang="en-US" sz="2400" b="1" dirty="0">
                <a:latin typeface="楷体_GB2312" pitchFamily="49" charset="-122"/>
                <a:ea typeface="楷体_GB2312" pitchFamily="49" charset="-122"/>
              </a:rPr>
              <a:t>是全局变量</a:t>
            </a:r>
            <a:br>
              <a:rPr lang="zh-CN" altLang="en-US"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test</a:t>
            </a:r>
            <a:r>
              <a:rPr lang="en-US" altLang="zh-CN" sz="2400" b="1" dirty="0" smtClean="0">
                <a:latin typeface="楷体_GB2312" pitchFamily="49" charset="-122"/>
                <a:ea typeface="楷体_GB2312" pitchFamily="49" charset="-122"/>
              </a:rPr>
              <a:t>( );</a:t>
            </a:r>
            <a:r>
              <a:rPr lang="en-US" altLang="zh-CN" sz="2400" b="1" dirty="0">
                <a:latin typeface="楷体_GB2312" pitchFamily="49" charset="-122"/>
                <a:ea typeface="楷体_GB2312" pitchFamily="49" charset="-122"/>
              </a:rPr>
              <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function test() {</a:t>
            </a:r>
            <a:br>
              <a:rPr lang="en-US" altLang="zh-CN"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var</a:t>
            </a:r>
            <a:r>
              <a:rPr lang="en-US" altLang="zh-CN"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 = "VBScript";    //VBS</a:t>
            </a:r>
            <a:r>
              <a:rPr lang="zh-CN" altLang="en-US" sz="2400" b="1" dirty="0">
                <a:latin typeface="楷体_GB2312" pitchFamily="49" charset="-122"/>
                <a:ea typeface="楷体_GB2312" pitchFamily="49" charset="-122"/>
              </a:rPr>
              <a:t>是局部变量</a:t>
            </a:r>
            <a:br>
              <a:rPr lang="zh-CN" altLang="en-US"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 "&lt;LI&gt;"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 "&lt;LI&gt;"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 </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("&lt;LI&gt;" +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("&lt;LI&gt;" +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a:solidFill>
                  <a:srgbClr val="0000FF"/>
                </a:solidFill>
                <a:latin typeface="楷体_GB2312" pitchFamily="49" charset="-122"/>
                <a:ea typeface="楷体_GB2312" pitchFamily="49" charset="-122"/>
              </a:rPr>
              <a:t>&lt;/Script&gt; </a:t>
            </a:r>
          </a:p>
        </p:txBody>
      </p:sp>
      <p:sp>
        <p:nvSpPr>
          <p:cNvPr id="3" name="TextBox 2"/>
          <p:cNvSpPr txBox="1"/>
          <p:nvPr/>
        </p:nvSpPr>
        <p:spPr>
          <a:xfrm>
            <a:off x="7929586" y="6000768"/>
            <a:ext cx="960519" cy="369332"/>
          </a:xfrm>
          <a:prstGeom prst="rect">
            <a:avLst/>
          </a:prstGeom>
          <a:noFill/>
        </p:spPr>
        <p:txBody>
          <a:bodyPr wrap="none" rtlCol="0">
            <a:spAutoFit/>
          </a:bodyPr>
          <a:lstStyle/>
          <a:p>
            <a:r>
              <a:rPr lang="en-US" altLang="zh-CN" dirty="0" smtClean="0">
                <a:hlinkClick r:id="rId2" action="ppaction://hlinkfile"/>
              </a:rPr>
              <a:t>demo4</a:t>
            </a:r>
            <a:endParaRPr lang="zh-CN" altLang="en-US" dirty="0"/>
          </a:p>
        </p:txBody>
      </p:sp>
      <p:sp>
        <p:nvSpPr>
          <p:cNvPr id="2" name="矩形 1"/>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684213" y="3284538"/>
            <a:ext cx="8229600" cy="2952750"/>
          </a:xfrm>
          <a:noFill/>
          <a:ln>
            <a:solidFill>
              <a:srgbClr val="FF9900"/>
            </a:solidFill>
          </a:ln>
        </p:spPr>
        <p:txBody>
          <a:bodyPr/>
          <a:lstStyle/>
          <a:p>
            <a:pPr eaLnBrk="1" hangingPunct="1">
              <a:lnSpc>
                <a:spcPct val="90000"/>
              </a:lnSpc>
              <a:buFont typeface="Wingdings" pitchFamily="2" charset="2"/>
              <a:buNone/>
            </a:pPr>
            <a:r>
              <a:rPr lang="en-US" altLang="zh-CN" b="1" dirty="0" smtClean="0">
                <a:solidFill>
                  <a:srgbClr val="0000FF"/>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function</a:t>
            </a:r>
            <a:r>
              <a:rPr lang="en-US" altLang="zh-CN" b="1" dirty="0" smtClean="0">
                <a:solidFill>
                  <a:srgbClr val="0000FF"/>
                </a:solidFill>
                <a:latin typeface="楷体_GB2312" pitchFamily="49" charset="-122"/>
                <a:ea typeface="楷体_GB2312" pitchFamily="49" charset="-122"/>
              </a:rPr>
              <a:t> distance( </a:t>
            </a:r>
            <a:r>
              <a:rPr lang="en-US" altLang="zh-CN" b="1" dirty="0" smtClean="0">
                <a:latin typeface="楷体_GB2312" pitchFamily="49" charset="-122"/>
                <a:ea typeface="楷体_GB2312" pitchFamily="49" charset="-122"/>
              </a:rPr>
              <a:t>a</a:t>
            </a:r>
            <a:r>
              <a:rPr lang="en-US" altLang="zh-CN" b="1" dirty="0" smtClean="0">
                <a:solidFill>
                  <a:srgbClr val="0000FF"/>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a:t>
            </a:r>
            <a:r>
              <a:rPr lang="en-US" altLang="zh-CN" b="1" dirty="0" smtClean="0">
                <a:solidFill>
                  <a:srgbClr val="0000FF"/>
                </a:solidFill>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b</a:t>
            </a:r>
            <a:r>
              <a:rPr lang="en-US" altLang="zh-CN" b="1" dirty="0" smtClean="0">
                <a:solidFill>
                  <a:srgbClr val="0000FF"/>
                </a:solidFill>
                <a:latin typeface="楷体_GB2312" pitchFamily="49" charset="-122"/>
                <a:ea typeface="楷体_GB2312" pitchFamily="49" charset="-122"/>
              </a:rPr>
              <a:t> )</a:t>
            </a:r>
          </a:p>
          <a:p>
            <a:pPr eaLnBrk="1" hangingPunct="1">
              <a:lnSpc>
                <a:spcPct val="90000"/>
              </a:lnSpc>
              <a:buFont typeface="Wingdings" pitchFamily="2" charset="2"/>
              <a:buNone/>
            </a:pPr>
            <a:r>
              <a:rPr lang="en-US" altLang="zh-CN" b="1" dirty="0" smtClean="0">
                <a:solidFill>
                  <a:srgbClr val="0000FF"/>
                </a:solidFill>
                <a:latin typeface="楷体_GB2312" pitchFamily="49" charset="-122"/>
                <a:ea typeface="楷体_GB2312" pitchFamily="49" charset="-122"/>
              </a:rPr>
              <a:t>	{</a:t>
            </a:r>
          </a:p>
          <a:p>
            <a:pPr eaLnBrk="1" hangingPunct="1">
              <a:lnSpc>
                <a:spcPct val="90000"/>
              </a:lnSpc>
              <a:buFont typeface="Wingdings" pitchFamily="2" charset="2"/>
              <a:buNone/>
            </a:pPr>
            <a:r>
              <a:rPr lang="en-US" altLang="zh-CN" b="1" dirty="0" smtClean="0">
                <a:solidFill>
                  <a:srgbClr val="0000FF"/>
                </a:solidFill>
                <a:latin typeface="楷体_GB2312" pitchFamily="49" charset="-122"/>
                <a:ea typeface="楷体_GB2312" pitchFamily="49" charset="-122"/>
              </a:rPr>
              <a:t>		</a:t>
            </a:r>
            <a:r>
              <a:rPr lang="en-US" altLang="zh-CN" b="1" dirty="0" err="1" smtClean="0">
                <a:solidFill>
                  <a:srgbClr val="FF3300"/>
                </a:solidFill>
                <a:latin typeface="楷体_GB2312" pitchFamily="49" charset="-122"/>
                <a:ea typeface="楷体_GB2312" pitchFamily="49" charset="-122"/>
              </a:rPr>
              <a:t>var</a:t>
            </a:r>
            <a:r>
              <a:rPr lang="en-US" altLang="zh-CN" b="1" dirty="0" smtClean="0">
                <a:solidFill>
                  <a:srgbClr val="0000FF"/>
                </a:solidFill>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c = a - b</a:t>
            </a:r>
            <a:r>
              <a:rPr lang="en-US" altLang="zh-CN" b="1" dirty="0" smtClean="0">
                <a:solidFill>
                  <a:srgbClr val="0000FF"/>
                </a:solidFill>
                <a:latin typeface="楷体_GB2312" pitchFamily="49" charset="-122"/>
                <a:ea typeface="楷体_GB2312" pitchFamily="49" charset="-122"/>
              </a:rPr>
              <a:t>;		</a:t>
            </a:r>
            <a:r>
              <a:rPr lang="en-US" altLang="zh-CN" b="1" dirty="0" smtClean="0">
                <a:solidFill>
                  <a:srgbClr val="008000"/>
                </a:solidFill>
                <a:latin typeface="楷体_GB2312" pitchFamily="49" charset="-122"/>
                <a:ea typeface="楷体_GB2312" pitchFamily="49" charset="-122"/>
              </a:rPr>
              <a:t>//</a:t>
            </a:r>
            <a:r>
              <a:rPr lang="zh-CN" altLang="en-US" b="1" dirty="0" smtClean="0">
                <a:solidFill>
                  <a:srgbClr val="008000"/>
                </a:solidFill>
                <a:latin typeface="楷体_GB2312" pitchFamily="49" charset="-122"/>
                <a:ea typeface="楷体_GB2312" pitchFamily="49" charset="-122"/>
              </a:rPr>
              <a:t>变量声明</a:t>
            </a:r>
          </a:p>
          <a:p>
            <a:pPr eaLnBrk="1" hangingPunct="1">
              <a:lnSpc>
                <a:spcPct val="90000"/>
              </a:lnSpc>
              <a:buFont typeface="Wingdings" pitchFamily="2" charset="2"/>
              <a:buNone/>
            </a:pPr>
            <a:r>
              <a:rPr lang="zh-CN" altLang="en-US" b="1" dirty="0" smtClean="0">
                <a:solidFill>
                  <a:srgbClr val="0000FF"/>
                </a:solidFill>
                <a:latin typeface="楷体_GB2312" pitchFamily="49" charset="-122"/>
                <a:ea typeface="楷体_GB2312" pitchFamily="49" charset="-122"/>
              </a:rPr>
              <a:t>		</a:t>
            </a:r>
            <a:r>
              <a:rPr lang="en-US" altLang="zh-CN" b="1" dirty="0" smtClean="0">
                <a:solidFill>
                  <a:srgbClr val="FF3300"/>
                </a:solidFill>
                <a:latin typeface="楷体_GB2312" pitchFamily="49" charset="-122"/>
                <a:ea typeface="楷体_GB2312" pitchFamily="49" charset="-122"/>
              </a:rPr>
              <a:t>return</a:t>
            </a:r>
            <a:r>
              <a:rPr lang="en-US" altLang="zh-CN" b="1" dirty="0" smtClean="0">
                <a:solidFill>
                  <a:srgbClr val="0000FF"/>
                </a:solidFill>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c</a:t>
            </a:r>
            <a:r>
              <a:rPr lang="en-US" altLang="zh-CN" b="1" dirty="0" smtClean="0">
                <a:solidFill>
                  <a:srgbClr val="0000FF"/>
                </a:solidFill>
                <a:latin typeface="楷体_GB2312" pitchFamily="49" charset="-122"/>
                <a:ea typeface="楷体_GB2312" pitchFamily="49" charset="-122"/>
              </a:rPr>
              <a:t>;		</a:t>
            </a:r>
            <a:r>
              <a:rPr lang="en-US" altLang="zh-CN" b="1" dirty="0" smtClean="0">
                <a:solidFill>
                  <a:srgbClr val="008000"/>
                </a:solidFill>
                <a:latin typeface="楷体_GB2312" pitchFamily="49" charset="-122"/>
                <a:ea typeface="楷体_GB2312" pitchFamily="49" charset="-122"/>
              </a:rPr>
              <a:t>//</a:t>
            </a:r>
            <a:r>
              <a:rPr lang="zh-CN" altLang="en-US" b="1" dirty="0" smtClean="0">
                <a:solidFill>
                  <a:srgbClr val="008000"/>
                </a:solidFill>
                <a:latin typeface="楷体_GB2312" pitchFamily="49" charset="-122"/>
                <a:ea typeface="楷体_GB2312" pitchFamily="49" charset="-122"/>
              </a:rPr>
              <a:t>函数返回值</a:t>
            </a:r>
          </a:p>
          <a:p>
            <a:pPr eaLnBrk="1" hangingPunct="1">
              <a:lnSpc>
                <a:spcPct val="90000"/>
              </a:lnSpc>
              <a:buFont typeface="Wingdings" pitchFamily="2" charset="2"/>
              <a:buNone/>
            </a:pPr>
            <a:r>
              <a:rPr lang="zh-CN" altLang="en-US" b="1" dirty="0" smtClean="0">
                <a:solidFill>
                  <a:srgbClr val="0000FF"/>
                </a:solidFill>
                <a:latin typeface="楷体_GB2312" pitchFamily="49" charset="-122"/>
                <a:ea typeface="楷体_GB2312" pitchFamily="49" charset="-122"/>
              </a:rPr>
              <a:t>	</a:t>
            </a:r>
            <a:r>
              <a:rPr lang="en-US" altLang="zh-CN" b="1" dirty="0" smtClean="0">
                <a:solidFill>
                  <a:srgbClr val="0000FF"/>
                </a:solidFill>
                <a:latin typeface="楷体_GB2312" pitchFamily="49" charset="-122"/>
                <a:ea typeface="楷体_GB2312" pitchFamily="49" charset="-122"/>
              </a:rPr>
              <a:t>}</a:t>
            </a:r>
          </a:p>
          <a:p>
            <a:pPr eaLnBrk="1" hangingPunct="1">
              <a:lnSpc>
                <a:spcPct val="90000"/>
              </a:lnSpc>
              <a:buFont typeface="Wingdings" pitchFamily="2" charset="2"/>
              <a:buNone/>
            </a:pPr>
            <a:r>
              <a:rPr lang="en-US" altLang="zh-CN" dirty="0" smtClean="0">
                <a:solidFill>
                  <a:srgbClr val="0000FF"/>
                </a:solidFill>
                <a:latin typeface="楷体_GB2312" pitchFamily="49" charset="-122"/>
                <a:ea typeface="楷体_GB2312" pitchFamily="49" charset="-122"/>
              </a:rPr>
              <a:t>	</a:t>
            </a:r>
            <a:r>
              <a:rPr lang="en-US" altLang="zh-CN" b="1" dirty="0" smtClean="0">
                <a:solidFill>
                  <a:srgbClr val="0000FF"/>
                </a:solidFill>
                <a:latin typeface="楷体_GB2312" pitchFamily="49" charset="-122"/>
                <a:ea typeface="楷体_GB2312" pitchFamily="49" charset="-122"/>
              </a:rPr>
              <a:t>distance( </a:t>
            </a:r>
            <a:r>
              <a:rPr lang="en-US" altLang="zh-CN" b="1" dirty="0" smtClean="0">
                <a:solidFill>
                  <a:srgbClr val="CC00CC"/>
                </a:solidFill>
                <a:latin typeface="楷体_GB2312" pitchFamily="49" charset="-122"/>
                <a:ea typeface="楷体_GB2312" pitchFamily="49" charset="-122"/>
              </a:rPr>
              <a:t>4</a:t>
            </a:r>
            <a:r>
              <a:rPr lang="en-US" altLang="zh-CN" b="1" dirty="0" smtClean="0">
                <a:latin typeface="楷体_GB2312" pitchFamily="49" charset="-122"/>
                <a:ea typeface="楷体_GB2312" pitchFamily="49" charset="-122"/>
              </a:rPr>
              <a:t> ,</a:t>
            </a:r>
            <a:r>
              <a:rPr lang="en-US" altLang="zh-CN" b="1" dirty="0" smtClean="0">
                <a:solidFill>
                  <a:srgbClr val="CC00CC"/>
                </a:solidFill>
                <a:latin typeface="楷体_GB2312" pitchFamily="49" charset="-122"/>
                <a:ea typeface="楷体_GB2312" pitchFamily="49" charset="-122"/>
              </a:rPr>
              <a:t> 3</a:t>
            </a:r>
            <a:r>
              <a:rPr lang="en-US" altLang="zh-CN" b="1" dirty="0" smtClean="0">
                <a:solidFill>
                  <a:srgbClr val="0000FF"/>
                </a:solidFill>
                <a:latin typeface="楷体_GB2312" pitchFamily="49" charset="-122"/>
                <a:ea typeface="楷体_GB2312" pitchFamily="49" charset="-122"/>
              </a:rPr>
              <a:t> );		</a:t>
            </a:r>
            <a:r>
              <a:rPr lang="en-US" altLang="zh-CN" b="1" dirty="0" smtClean="0">
                <a:solidFill>
                  <a:srgbClr val="008000"/>
                </a:solidFill>
                <a:latin typeface="楷体_GB2312" pitchFamily="49" charset="-122"/>
                <a:ea typeface="楷体_GB2312" pitchFamily="49" charset="-122"/>
              </a:rPr>
              <a:t>//</a:t>
            </a:r>
            <a:r>
              <a:rPr lang="zh-CN" altLang="en-US" b="1" dirty="0" smtClean="0">
                <a:solidFill>
                  <a:srgbClr val="008000"/>
                </a:solidFill>
                <a:latin typeface="楷体_GB2312" pitchFamily="49" charset="-122"/>
                <a:ea typeface="楷体_GB2312" pitchFamily="49" charset="-122"/>
              </a:rPr>
              <a:t>带参函数的调用</a:t>
            </a:r>
          </a:p>
        </p:txBody>
      </p:sp>
      <p:sp>
        <p:nvSpPr>
          <p:cNvPr id="15362" name="灯片编号占位符 3"/>
          <p:cNvSpPr>
            <a:spLocks noGrp="1"/>
          </p:cNvSpPr>
          <p:nvPr>
            <p:ph type="sldNum" sz="quarter" idx="12"/>
          </p:nvPr>
        </p:nvSpPr>
        <p:spPr>
          <a:noFill/>
        </p:spPr>
        <p:txBody>
          <a:bodyPr/>
          <a:lstStyle/>
          <a:p>
            <a:fld id="{3AEAA245-06C4-41BD-ADC0-1D82ADE48104}" type="slidenum">
              <a:rPr lang="en-US" altLang="zh-CN"/>
              <a:pPr/>
              <a:t>18</a:t>
            </a:fld>
            <a:endParaRPr lang="en-US" altLang="zh-CN"/>
          </a:p>
        </p:txBody>
      </p:sp>
      <p:sp>
        <p:nvSpPr>
          <p:cNvPr id="15363" name="Rectangle 2"/>
          <p:cNvSpPr>
            <a:spLocks noGrp="1" noChangeArrowheads="1"/>
          </p:cNvSpPr>
          <p:nvPr>
            <p:ph type="title"/>
          </p:nvPr>
        </p:nvSpPr>
        <p:spPr/>
        <p:txBody>
          <a:bodyPr/>
          <a:lstStyle/>
          <a:p>
            <a:pPr eaLnBrk="1" hangingPunct="1"/>
            <a:r>
              <a:rPr lang="zh-CN" altLang="en-US" dirty="0" smtClean="0"/>
              <a:t>函数的声明与调用</a:t>
            </a:r>
          </a:p>
        </p:txBody>
      </p:sp>
      <p:sp>
        <p:nvSpPr>
          <p:cNvPr id="15365" name="Text Box 4"/>
          <p:cNvSpPr txBox="1">
            <a:spLocks noChangeArrowheads="1"/>
          </p:cNvSpPr>
          <p:nvPr/>
        </p:nvSpPr>
        <p:spPr bwMode="auto">
          <a:xfrm>
            <a:off x="684213" y="981075"/>
            <a:ext cx="8135937" cy="1938992"/>
          </a:xfrm>
          <a:prstGeom prst="rect">
            <a:avLst/>
          </a:prstGeom>
          <a:noFill/>
          <a:ln w="9525">
            <a:noFill/>
            <a:miter lim="800000"/>
            <a:headEnd/>
            <a:tailEnd/>
          </a:ln>
        </p:spPr>
        <p:txBody>
          <a:bodyPr>
            <a:spAutoFit/>
          </a:bodyPr>
          <a:lstStyle/>
          <a:p>
            <a:pPr>
              <a:lnSpc>
                <a:spcPct val="90000"/>
              </a:lnSpc>
              <a:spcBef>
                <a:spcPct val="50000"/>
              </a:spcBef>
            </a:pPr>
            <a:r>
              <a:rPr lang="zh-CN" altLang="en-US" sz="2400" b="1" dirty="0">
                <a:latin typeface="隶书" pitchFamily="49" charset="-122"/>
                <a:ea typeface="隶书" pitchFamily="49" charset="-122"/>
              </a:rPr>
              <a:t>函数的定义：</a:t>
            </a:r>
          </a:p>
          <a:p>
            <a:pPr>
              <a:lnSpc>
                <a:spcPct val="90000"/>
              </a:lnSpc>
              <a:spcBef>
                <a:spcPct val="50000"/>
              </a:spcBef>
            </a:pPr>
            <a:r>
              <a:rPr lang="en-US" altLang="zh-CN" sz="2400" b="1" dirty="0">
                <a:solidFill>
                  <a:srgbClr val="FF3300"/>
                </a:solidFill>
                <a:latin typeface="隶书" pitchFamily="49" charset="-122"/>
                <a:ea typeface="隶书" pitchFamily="49" charset="-122"/>
              </a:rPr>
              <a:t>function</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函数名</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参数</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参数</a:t>
            </a:r>
            <a:r>
              <a:rPr lang="en-US" altLang="zh-CN" sz="2400" b="1" dirty="0">
                <a:latin typeface="隶书" pitchFamily="49" charset="-122"/>
                <a:ea typeface="隶书" pitchFamily="49" charset="-122"/>
              </a:rPr>
              <a:t>...]]){</a:t>
            </a:r>
            <a:br>
              <a:rPr lang="en-US" altLang="zh-CN" sz="2400" b="1" dirty="0">
                <a:latin typeface="隶书" pitchFamily="49" charset="-122"/>
                <a:ea typeface="隶书" pitchFamily="49" charset="-122"/>
              </a:rPr>
            </a:br>
            <a:r>
              <a:rPr lang="en-US" altLang="zh-CN" sz="2400" b="1" dirty="0">
                <a:ea typeface="隶书" pitchFamily="49" charset="-122"/>
              </a:rPr>
              <a:t>    </a:t>
            </a:r>
            <a:r>
              <a:rPr lang="en-US" altLang="zh-CN" sz="2400" b="1" dirty="0">
                <a:latin typeface="隶书" pitchFamily="49" charset="-122"/>
                <a:ea typeface="隶书" pitchFamily="49" charset="-122"/>
              </a:rPr>
              <a:t>&lt;</a:t>
            </a:r>
            <a:r>
              <a:rPr lang="zh-CN" altLang="en-US" sz="2400" b="1" dirty="0">
                <a:latin typeface="隶书" pitchFamily="49" charset="-122"/>
                <a:ea typeface="隶书" pitchFamily="49" charset="-122"/>
              </a:rPr>
              <a:t>语句组</a:t>
            </a:r>
            <a:r>
              <a:rPr lang="en-US" altLang="zh-CN" sz="2400" b="1" dirty="0">
                <a:latin typeface="隶书" pitchFamily="49" charset="-122"/>
                <a:ea typeface="隶书" pitchFamily="49" charset="-122"/>
              </a:rPr>
              <a:t>&gt;</a:t>
            </a:r>
            <a:br>
              <a:rPr lang="en-US" altLang="zh-CN" sz="2400" b="1" dirty="0">
                <a:latin typeface="隶书" pitchFamily="49" charset="-122"/>
                <a:ea typeface="隶书" pitchFamily="49" charset="-122"/>
              </a:rPr>
            </a:br>
            <a:r>
              <a:rPr lang="en-US" altLang="zh-CN" sz="2400" b="1" dirty="0">
                <a:ea typeface="隶书" pitchFamily="49" charset="-122"/>
              </a:rPr>
              <a:t>    </a:t>
            </a:r>
            <a:r>
              <a:rPr lang="en-US" altLang="zh-CN" sz="2400" b="1" dirty="0">
                <a:latin typeface="隶书" pitchFamily="49" charset="-122"/>
                <a:ea typeface="隶书" pitchFamily="49" charset="-122"/>
              </a:rPr>
              <a:t>[return &lt;</a:t>
            </a:r>
            <a:r>
              <a:rPr lang="zh-CN" altLang="en-US" sz="2400" b="1" dirty="0">
                <a:latin typeface="隶书" pitchFamily="49" charset="-122"/>
                <a:ea typeface="隶书" pitchFamily="49" charset="-122"/>
              </a:rPr>
              <a:t>表达式</a:t>
            </a:r>
            <a:r>
              <a:rPr lang="en-US" altLang="zh-CN" sz="2400" b="1" dirty="0">
                <a:latin typeface="隶书" pitchFamily="49" charset="-122"/>
                <a:ea typeface="隶书" pitchFamily="49" charset="-122"/>
              </a:rPr>
              <a:t>&gt;</a:t>
            </a: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 </a:t>
            </a:r>
            <a:br>
              <a:rPr lang="en-US" altLang="zh-CN" sz="2400" b="1" dirty="0">
                <a:latin typeface="隶书" pitchFamily="49" charset="-122"/>
                <a:ea typeface="隶书" pitchFamily="49" charset="-122"/>
              </a:rPr>
            </a:br>
            <a:r>
              <a:rPr lang="en-US" altLang="zh-CN" sz="2400" b="1" dirty="0">
                <a:latin typeface="隶书" pitchFamily="49" charset="-122"/>
                <a:ea typeface="隶书" pitchFamily="49" charset="-122"/>
              </a:rPr>
              <a:t>} </a:t>
            </a:r>
          </a:p>
        </p:txBody>
      </p:sp>
      <p:sp>
        <p:nvSpPr>
          <p:cNvPr id="6" name="TextBox 5"/>
          <p:cNvSpPr txBox="1"/>
          <p:nvPr/>
        </p:nvSpPr>
        <p:spPr>
          <a:xfrm>
            <a:off x="7500958" y="6286520"/>
            <a:ext cx="960519" cy="369332"/>
          </a:xfrm>
          <a:prstGeom prst="rect">
            <a:avLst/>
          </a:prstGeom>
          <a:noFill/>
        </p:spPr>
        <p:txBody>
          <a:bodyPr wrap="none" rtlCol="0">
            <a:spAutoFit/>
          </a:bodyPr>
          <a:lstStyle/>
          <a:p>
            <a:r>
              <a:rPr lang="en-US" altLang="zh-CN" dirty="0" smtClean="0"/>
              <a:t>demo5</a:t>
            </a:r>
            <a:endParaRPr lang="zh-CN" altLang="en-US" dirty="0"/>
          </a:p>
        </p:txBody>
      </p:sp>
      <p:sp>
        <p:nvSpPr>
          <p:cNvPr id="7" name="矩形 6"/>
          <p:cNvSpPr/>
          <p:nvPr/>
        </p:nvSpPr>
        <p:spPr>
          <a:xfrm>
            <a:off x="7524328" y="344139"/>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6B2432AE-B780-43B7-8D28-BB6C73988BA7}" type="slidenum">
              <a:rPr lang="en-US" altLang="zh-CN"/>
              <a:pPr/>
              <a:t>19</a:t>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smtClean="0"/>
              <a:t>变量的作用域</a:t>
            </a:r>
          </a:p>
        </p:txBody>
      </p:sp>
      <p:sp>
        <p:nvSpPr>
          <p:cNvPr id="16388" name="Rectangle 4"/>
          <p:cNvSpPr>
            <a:spLocks noChangeArrowheads="1"/>
          </p:cNvSpPr>
          <p:nvPr/>
        </p:nvSpPr>
        <p:spPr bwMode="auto">
          <a:xfrm>
            <a:off x="971550" y="3789363"/>
            <a:ext cx="2447925" cy="1081087"/>
          </a:xfrm>
          <a:prstGeom prst="rect">
            <a:avLst/>
          </a:prstGeom>
          <a:gradFill rotWithShape="1">
            <a:gsLst>
              <a:gs pos="0">
                <a:schemeClr val="accent1"/>
              </a:gs>
              <a:gs pos="100000">
                <a:schemeClr val="bg1"/>
              </a:gs>
            </a:gsLst>
            <a:lin ang="5400000" scaled="1"/>
          </a:gradFill>
          <a:ln w="19050" algn="ctr">
            <a:solidFill>
              <a:schemeClr val="hlink"/>
            </a:solidFill>
            <a:miter lim="800000"/>
            <a:headEnd/>
            <a:tailEnd/>
          </a:ln>
        </p:spPr>
        <p:txBody>
          <a:bodyPr anchor="ctr">
            <a:spAutoFit/>
          </a:bodyPr>
          <a:lstStyle/>
          <a:p>
            <a:endParaRPr lang="zh-CN" altLang="en-US"/>
          </a:p>
        </p:txBody>
      </p:sp>
      <p:sp>
        <p:nvSpPr>
          <p:cNvPr id="16389" name="Rectangle 5"/>
          <p:cNvSpPr>
            <a:spLocks noChangeArrowheads="1"/>
          </p:cNvSpPr>
          <p:nvPr/>
        </p:nvSpPr>
        <p:spPr bwMode="auto">
          <a:xfrm>
            <a:off x="1087438" y="1370013"/>
            <a:ext cx="1828800" cy="1150937"/>
          </a:xfrm>
          <a:prstGeom prst="rect">
            <a:avLst/>
          </a:prstGeom>
          <a:gradFill rotWithShape="1">
            <a:gsLst>
              <a:gs pos="0">
                <a:schemeClr val="accent1"/>
              </a:gs>
              <a:gs pos="100000">
                <a:schemeClr val="bg1"/>
              </a:gs>
            </a:gsLst>
            <a:lin ang="5400000" scaled="1"/>
          </a:gradFill>
          <a:ln w="19050" algn="ctr">
            <a:solidFill>
              <a:schemeClr val="hlink"/>
            </a:solidFill>
            <a:miter lim="800000"/>
            <a:headEnd/>
            <a:tailEnd/>
          </a:ln>
        </p:spPr>
        <p:txBody>
          <a:bodyPr wrap="none" anchor="ctr"/>
          <a:lstStyle/>
          <a:p>
            <a:pPr algn="ctr"/>
            <a:endParaRPr lang="zh-CN" altLang="zh-CN"/>
          </a:p>
        </p:txBody>
      </p:sp>
      <p:sp>
        <p:nvSpPr>
          <p:cNvPr id="16390" name="Rectangle 6"/>
          <p:cNvSpPr>
            <a:spLocks noChangeArrowheads="1"/>
          </p:cNvSpPr>
          <p:nvPr/>
        </p:nvSpPr>
        <p:spPr bwMode="auto">
          <a:xfrm>
            <a:off x="971550" y="3789363"/>
            <a:ext cx="2303463" cy="915987"/>
          </a:xfrm>
          <a:prstGeom prst="rect">
            <a:avLst/>
          </a:prstGeom>
          <a:noFill/>
          <a:ln w="28575" algn="ctr">
            <a:noFill/>
            <a:miter lim="800000"/>
            <a:headEnd/>
            <a:tailEnd/>
          </a:ln>
        </p:spPr>
        <p:txBody>
          <a:bodyPr anchor="ctr">
            <a:spAutoFit/>
          </a:bodyPr>
          <a:lstStyle/>
          <a:p>
            <a:r>
              <a:rPr lang="zh-CN" altLang="en-US" sz="1800">
                <a:ea typeface="黑体" pitchFamily="2" charset="-122"/>
              </a:rPr>
              <a:t>变量 </a:t>
            </a:r>
            <a:r>
              <a:rPr lang="en-US" altLang="zh-CN" sz="1800">
                <a:ea typeface="黑体" pitchFamily="2" charset="-122"/>
              </a:rPr>
              <a:t>a</a:t>
            </a:r>
            <a:r>
              <a:rPr lang="zh-CN" altLang="en-US" sz="1800">
                <a:ea typeface="黑体" pitchFamily="2" charset="-122"/>
              </a:rPr>
              <a:t>、</a:t>
            </a:r>
            <a:r>
              <a:rPr lang="en-US" altLang="zh-CN" sz="1800">
                <a:ea typeface="黑体" pitchFamily="2" charset="-122"/>
              </a:rPr>
              <a:t>b </a:t>
            </a:r>
            <a:r>
              <a:rPr lang="zh-CN" altLang="en-US" sz="1800">
                <a:ea typeface="黑体" pitchFamily="2" charset="-122"/>
              </a:rPr>
              <a:t>和 </a:t>
            </a:r>
            <a:r>
              <a:rPr lang="en-US" altLang="zh-CN" sz="1800">
                <a:ea typeface="黑体" pitchFamily="2" charset="-122"/>
              </a:rPr>
              <a:t>c </a:t>
            </a:r>
            <a:r>
              <a:rPr lang="zh-CN" altLang="en-US" sz="1800">
                <a:ea typeface="黑体" pitchFamily="2" charset="-122"/>
              </a:rPr>
              <a:t>只能</a:t>
            </a:r>
          </a:p>
          <a:p>
            <a:r>
              <a:rPr lang="zh-CN" altLang="en-US" sz="1800">
                <a:ea typeface="黑体" pitchFamily="2" charset="-122"/>
              </a:rPr>
              <a:t>在其各自的函数中</a:t>
            </a:r>
          </a:p>
          <a:p>
            <a:r>
              <a:rPr lang="zh-CN" altLang="en-US" sz="1800">
                <a:ea typeface="黑体" pitchFamily="2" charset="-122"/>
              </a:rPr>
              <a:t>被访问 </a:t>
            </a:r>
          </a:p>
        </p:txBody>
      </p:sp>
      <p:sp>
        <p:nvSpPr>
          <p:cNvPr id="16391" name="Rectangle 7"/>
          <p:cNvSpPr>
            <a:spLocks noChangeArrowheads="1"/>
          </p:cNvSpPr>
          <p:nvPr/>
        </p:nvSpPr>
        <p:spPr bwMode="auto">
          <a:xfrm>
            <a:off x="3625850" y="1196975"/>
            <a:ext cx="5410200" cy="4114800"/>
          </a:xfrm>
          <a:prstGeom prst="rect">
            <a:avLst/>
          </a:prstGeom>
          <a:solidFill>
            <a:schemeClr val="bg1"/>
          </a:solidFill>
          <a:ln w="12700" algn="ctr">
            <a:solidFill>
              <a:schemeClr val="bg2"/>
            </a:solidFill>
            <a:miter lim="800000"/>
            <a:headEnd/>
            <a:tailEnd/>
          </a:ln>
        </p:spPr>
        <p:txBody>
          <a:bodyPr anchor="ctr">
            <a:spAutoFit/>
          </a:bodyPr>
          <a:lstStyle/>
          <a:p>
            <a:endParaRPr lang="zh-CN" altLang="en-US"/>
          </a:p>
        </p:txBody>
      </p:sp>
      <p:sp>
        <p:nvSpPr>
          <p:cNvPr id="16392" name="Rectangle 8"/>
          <p:cNvSpPr>
            <a:spLocks noChangeArrowheads="1"/>
          </p:cNvSpPr>
          <p:nvPr/>
        </p:nvSpPr>
        <p:spPr bwMode="auto">
          <a:xfrm>
            <a:off x="3854450" y="1730375"/>
            <a:ext cx="4953000" cy="3352800"/>
          </a:xfrm>
          <a:prstGeom prst="rect">
            <a:avLst/>
          </a:prstGeom>
          <a:solidFill>
            <a:srgbClr val="CECECE">
              <a:alpha val="70195"/>
            </a:srgbClr>
          </a:solidFill>
          <a:ln w="12700" algn="ctr">
            <a:solidFill>
              <a:schemeClr val="tx1"/>
            </a:solidFill>
            <a:miter lim="800000"/>
            <a:headEnd/>
            <a:tailEnd/>
          </a:ln>
        </p:spPr>
        <p:txBody>
          <a:bodyPr anchor="ctr">
            <a:spAutoFit/>
          </a:bodyPr>
          <a:lstStyle/>
          <a:p>
            <a:endParaRPr lang="zh-CN" altLang="en-US"/>
          </a:p>
        </p:txBody>
      </p:sp>
      <p:sp>
        <p:nvSpPr>
          <p:cNvPr id="16393" name="Rectangle 9"/>
          <p:cNvSpPr>
            <a:spLocks noChangeArrowheads="1"/>
          </p:cNvSpPr>
          <p:nvPr/>
        </p:nvSpPr>
        <p:spPr bwMode="auto">
          <a:xfrm>
            <a:off x="4159250" y="2371725"/>
            <a:ext cx="1905000" cy="1143000"/>
          </a:xfrm>
          <a:prstGeom prst="rect">
            <a:avLst/>
          </a:prstGeom>
          <a:gradFill rotWithShape="1">
            <a:gsLst>
              <a:gs pos="0">
                <a:srgbClr val="FF99CC"/>
              </a:gs>
              <a:gs pos="100000">
                <a:srgbClr val="FFFFFF"/>
              </a:gs>
            </a:gsLst>
            <a:path path="rect">
              <a:fillToRect l="100000" b="100000"/>
            </a:path>
          </a:gradFill>
          <a:ln w="12700" algn="ctr">
            <a:solidFill>
              <a:schemeClr val="tx1"/>
            </a:solidFill>
            <a:miter lim="800000"/>
            <a:headEnd/>
            <a:tailEnd/>
          </a:ln>
        </p:spPr>
        <p:txBody>
          <a:bodyPr wrap="none" anchor="ctr">
            <a:spAutoFit/>
          </a:bodyPr>
          <a:lstStyle/>
          <a:p>
            <a:endParaRPr lang="zh-CN" altLang="en-US"/>
          </a:p>
        </p:txBody>
      </p:sp>
      <p:sp>
        <p:nvSpPr>
          <p:cNvPr id="16394" name="Rectangle 10"/>
          <p:cNvSpPr>
            <a:spLocks noChangeArrowheads="1"/>
          </p:cNvSpPr>
          <p:nvPr/>
        </p:nvSpPr>
        <p:spPr bwMode="auto">
          <a:xfrm>
            <a:off x="6673850" y="2981325"/>
            <a:ext cx="1905000" cy="1143000"/>
          </a:xfrm>
          <a:prstGeom prst="rect">
            <a:avLst/>
          </a:prstGeom>
          <a:gradFill rotWithShape="1">
            <a:gsLst>
              <a:gs pos="0">
                <a:srgbClr val="FFFF99"/>
              </a:gs>
              <a:gs pos="100000">
                <a:srgbClr val="FFFFFF"/>
              </a:gs>
            </a:gsLst>
            <a:path path="rect">
              <a:fillToRect l="100000" b="100000"/>
            </a:path>
          </a:gradFill>
          <a:ln w="12700" algn="ctr">
            <a:solidFill>
              <a:schemeClr val="tx1"/>
            </a:solidFill>
            <a:miter lim="800000"/>
            <a:headEnd/>
            <a:tailEnd/>
          </a:ln>
        </p:spPr>
        <p:txBody>
          <a:bodyPr wrap="none" anchor="ctr">
            <a:spAutoFit/>
          </a:bodyPr>
          <a:lstStyle/>
          <a:p>
            <a:endParaRPr lang="zh-CN" altLang="en-US"/>
          </a:p>
        </p:txBody>
      </p:sp>
      <p:sp>
        <p:nvSpPr>
          <p:cNvPr id="16395" name="Rectangle 11"/>
          <p:cNvSpPr>
            <a:spLocks noChangeArrowheads="1"/>
          </p:cNvSpPr>
          <p:nvPr/>
        </p:nvSpPr>
        <p:spPr bwMode="auto">
          <a:xfrm>
            <a:off x="4159250" y="3743325"/>
            <a:ext cx="1905000" cy="1143000"/>
          </a:xfrm>
          <a:prstGeom prst="rect">
            <a:avLst/>
          </a:prstGeom>
          <a:gradFill rotWithShape="1">
            <a:gsLst>
              <a:gs pos="0">
                <a:srgbClr val="C9FFF1"/>
              </a:gs>
              <a:gs pos="100000">
                <a:srgbClr val="FFFFFF"/>
              </a:gs>
            </a:gsLst>
            <a:path path="rect">
              <a:fillToRect r="100000" b="100000"/>
            </a:path>
          </a:gradFill>
          <a:ln w="12700" algn="ctr">
            <a:solidFill>
              <a:schemeClr val="tx1"/>
            </a:solidFill>
            <a:miter lim="800000"/>
            <a:headEnd/>
            <a:tailEnd/>
          </a:ln>
        </p:spPr>
        <p:txBody>
          <a:bodyPr wrap="none" anchor="ctr">
            <a:spAutoFit/>
          </a:bodyPr>
          <a:lstStyle/>
          <a:p>
            <a:endParaRPr lang="zh-CN" altLang="en-US"/>
          </a:p>
        </p:txBody>
      </p:sp>
      <p:sp>
        <p:nvSpPr>
          <p:cNvPr id="16396" name="Rectangle 12"/>
          <p:cNvSpPr>
            <a:spLocks noChangeArrowheads="1"/>
          </p:cNvSpPr>
          <p:nvPr/>
        </p:nvSpPr>
        <p:spPr bwMode="auto">
          <a:xfrm>
            <a:off x="3781425" y="1196975"/>
            <a:ext cx="1295400" cy="457200"/>
          </a:xfrm>
          <a:prstGeom prst="rect">
            <a:avLst/>
          </a:prstGeom>
          <a:noFill/>
          <a:ln w="28575" algn="ctr">
            <a:noFill/>
            <a:miter lim="800000"/>
            <a:headEnd/>
            <a:tailEnd/>
          </a:ln>
        </p:spPr>
        <p:txBody>
          <a:bodyPr anchor="ctr">
            <a:spAutoFit/>
          </a:bodyPr>
          <a:lstStyle/>
          <a:p>
            <a:r>
              <a:rPr lang="en-US" altLang="zh-CN" sz="2400" b="1">
                <a:ea typeface="黑体" pitchFamily="2" charset="-122"/>
              </a:rPr>
              <a:t>script</a:t>
            </a:r>
          </a:p>
        </p:txBody>
      </p:sp>
      <p:sp>
        <p:nvSpPr>
          <p:cNvPr id="16397" name="Rectangle 13"/>
          <p:cNvSpPr>
            <a:spLocks noChangeArrowheads="1"/>
          </p:cNvSpPr>
          <p:nvPr/>
        </p:nvSpPr>
        <p:spPr bwMode="auto">
          <a:xfrm>
            <a:off x="4341813" y="2630488"/>
            <a:ext cx="1568450" cy="641350"/>
          </a:xfrm>
          <a:prstGeom prst="rect">
            <a:avLst/>
          </a:prstGeom>
          <a:noFill/>
          <a:ln w="28575" algn="ctr">
            <a:noFill/>
            <a:miter lim="800000"/>
            <a:headEnd/>
            <a:tailEnd/>
          </a:ln>
        </p:spPr>
        <p:txBody>
          <a:bodyPr wrap="none" anchor="ctr">
            <a:spAutoFit/>
          </a:bodyPr>
          <a:lstStyle/>
          <a:p>
            <a:pPr algn="ctr"/>
            <a:r>
              <a:rPr lang="zh-CN" altLang="en-US" sz="1800">
                <a:ea typeface="黑体" pitchFamily="2" charset="-122"/>
              </a:rPr>
              <a:t>函数</a:t>
            </a:r>
            <a:r>
              <a:rPr lang="en-US" altLang="zh-CN" sz="1800">
                <a:ea typeface="黑体" pitchFamily="2" charset="-122"/>
              </a:rPr>
              <a:t>function1</a:t>
            </a:r>
          </a:p>
          <a:p>
            <a:pPr algn="ctr"/>
            <a:r>
              <a:rPr lang="zh-CN" altLang="en-US" sz="1800">
                <a:ea typeface="黑体" pitchFamily="2" charset="-122"/>
              </a:rPr>
              <a:t>局部变量</a:t>
            </a:r>
            <a:r>
              <a:rPr lang="en-US" altLang="zh-CN" sz="1800">
                <a:ea typeface="黑体" pitchFamily="2" charset="-122"/>
              </a:rPr>
              <a:t>a</a:t>
            </a:r>
          </a:p>
        </p:txBody>
      </p:sp>
      <p:sp>
        <p:nvSpPr>
          <p:cNvPr id="16398" name="Rectangle 14"/>
          <p:cNvSpPr>
            <a:spLocks noChangeArrowheads="1"/>
          </p:cNvSpPr>
          <p:nvPr/>
        </p:nvSpPr>
        <p:spPr bwMode="auto">
          <a:xfrm>
            <a:off x="4324350" y="3971925"/>
            <a:ext cx="1568450" cy="641350"/>
          </a:xfrm>
          <a:prstGeom prst="rect">
            <a:avLst/>
          </a:prstGeom>
          <a:noFill/>
          <a:ln w="28575" algn="ctr">
            <a:noFill/>
            <a:miter lim="800000"/>
            <a:headEnd/>
            <a:tailEnd/>
          </a:ln>
        </p:spPr>
        <p:txBody>
          <a:bodyPr wrap="none" anchor="ctr">
            <a:spAutoFit/>
          </a:bodyPr>
          <a:lstStyle/>
          <a:p>
            <a:pPr algn="ctr"/>
            <a:r>
              <a:rPr lang="zh-CN" altLang="en-US" sz="1800">
                <a:ea typeface="黑体" pitchFamily="2" charset="-122"/>
              </a:rPr>
              <a:t>函数</a:t>
            </a:r>
            <a:r>
              <a:rPr lang="en-US" altLang="zh-CN" sz="1800">
                <a:ea typeface="黑体" pitchFamily="2" charset="-122"/>
              </a:rPr>
              <a:t>function2</a:t>
            </a:r>
          </a:p>
          <a:p>
            <a:pPr algn="ctr"/>
            <a:r>
              <a:rPr lang="zh-CN" altLang="en-US" sz="1800">
                <a:ea typeface="黑体" pitchFamily="2" charset="-122"/>
              </a:rPr>
              <a:t>局部变量</a:t>
            </a:r>
            <a:r>
              <a:rPr lang="en-US" altLang="zh-CN" sz="1800">
                <a:ea typeface="黑体" pitchFamily="2" charset="-122"/>
              </a:rPr>
              <a:t>b</a:t>
            </a:r>
          </a:p>
        </p:txBody>
      </p:sp>
      <p:sp>
        <p:nvSpPr>
          <p:cNvPr id="16399" name="Rectangle 15"/>
          <p:cNvSpPr>
            <a:spLocks noChangeArrowheads="1"/>
          </p:cNvSpPr>
          <p:nvPr/>
        </p:nvSpPr>
        <p:spPr bwMode="auto">
          <a:xfrm>
            <a:off x="6804025" y="3241675"/>
            <a:ext cx="1728788" cy="641350"/>
          </a:xfrm>
          <a:prstGeom prst="rect">
            <a:avLst/>
          </a:prstGeom>
          <a:noFill/>
          <a:ln w="28575" algn="ctr">
            <a:noFill/>
            <a:miter lim="800000"/>
            <a:headEnd/>
            <a:tailEnd/>
          </a:ln>
        </p:spPr>
        <p:txBody>
          <a:bodyPr anchor="ctr">
            <a:spAutoFit/>
          </a:bodyPr>
          <a:lstStyle/>
          <a:p>
            <a:pPr algn="ctr"/>
            <a:r>
              <a:rPr lang="zh-CN" altLang="en-US" sz="1800">
                <a:ea typeface="黑体" pitchFamily="2" charset="-122"/>
              </a:rPr>
              <a:t>函数</a:t>
            </a:r>
            <a:r>
              <a:rPr lang="en-US" altLang="zh-CN" sz="1800">
                <a:ea typeface="黑体" pitchFamily="2" charset="-122"/>
              </a:rPr>
              <a:t>function3</a:t>
            </a:r>
          </a:p>
          <a:p>
            <a:pPr algn="ctr"/>
            <a:r>
              <a:rPr lang="zh-CN" altLang="en-US" sz="1800">
                <a:ea typeface="黑体" pitchFamily="2" charset="-122"/>
              </a:rPr>
              <a:t>局部变量</a:t>
            </a:r>
            <a:r>
              <a:rPr lang="en-US" altLang="zh-CN" sz="1800">
                <a:ea typeface="黑体" pitchFamily="2" charset="-122"/>
              </a:rPr>
              <a:t>c</a:t>
            </a:r>
          </a:p>
        </p:txBody>
      </p:sp>
      <p:sp>
        <p:nvSpPr>
          <p:cNvPr id="16400" name="Rectangle 16"/>
          <p:cNvSpPr>
            <a:spLocks noChangeArrowheads="1"/>
          </p:cNvSpPr>
          <p:nvPr/>
        </p:nvSpPr>
        <p:spPr bwMode="auto">
          <a:xfrm>
            <a:off x="1065213" y="1508125"/>
            <a:ext cx="1851025" cy="915988"/>
          </a:xfrm>
          <a:prstGeom prst="rect">
            <a:avLst/>
          </a:prstGeom>
          <a:noFill/>
          <a:ln w="28575" algn="ctr">
            <a:noFill/>
            <a:miter lim="800000"/>
            <a:headEnd/>
            <a:tailEnd/>
          </a:ln>
        </p:spPr>
        <p:txBody>
          <a:bodyPr anchor="ctr">
            <a:spAutoFit/>
          </a:bodyPr>
          <a:lstStyle/>
          <a:p>
            <a:r>
              <a:rPr lang="zh-CN" altLang="en-US" sz="1800">
                <a:ea typeface="黑体" pitchFamily="2" charset="-122"/>
              </a:rPr>
              <a:t>可由函数 </a:t>
            </a:r>
            <a:r>
              <a:rPr lang="en-US" altLang="zh-CN" sz="1800">
                <a:ea typeface="黑体" pitchFamily="2" charset="-122"/>
              </a:rPr>
              <a:t>1</a:t>
            </a:r>
            <a:r>
              <a:rPr lang="zh-CN" altLang="en-US" sz="1800">
                <a:ea typeface="黑体" pitchFamily="2" charset="-122"/>
              </a:rPr>
              <a:t>、函数 </a:t>
            </a:r>
            <a:r>
              <a:rPr lang="en-US" altLang="zh-CN" sz="1800">
                <a:ea typeface="黑体" pitchFamily="2" charset="-122"/>
              </a:rPr>
              <a:t>2 </a:t>
            </a:r>
            <a:r>
              <a:rPr lang="zh-CN" altLang="en-US" sz="1800">
                <a:ea typeface="黑体" pitchFamily="2" charset="-122"/>
              </a:rPr>
              <a:t>和函数 </a:t>
            </a:r>
            <a:r>
              <a:rPr lang="en-US" altLang="zh-CN" sz="1800">
                <a:ea typeface="黑体" pitchFamily="2" charset="-122"/>
              </a:rPr>
              <a:t>3 </a:t>
            </a:r>
            <a:r>
              <a:rPr lang="zh-CN" altLang="en-US" sz="1800">
                <a:ea typeface="黑体" pitchFamily="2" charset="-122"/>
              </a:rPr>
              <a:t>访问</a:t>
            </a:r>
          </a:p>
        </p:txBody>
      </p:sp>
      <p:sp>
        <p:nvSpPr>
          <p:cNvPr id="16401" name="Rectangle 17"/>
          <p:cNvSpPr>
            <a:spLocks noChangeArrowheads="1"/>
          </p:cNvSpPr>
          <p:nvPr/>
        </p:nvSpPr>
        <p:spPr bwMode="auto">
          <a:xfrm>
            <a:off x="4141788" y="1806575"/>
            <a:ext cx="1505540" cy="400110"/>
          </a:xfrm>
          <a:prstGeom prst="rect">
            <a:avLst/>
          </a:prstGeom>
          <a:noFill/>
          <a:ln w="28575" algn="ctr">
            <a:noFill/>
            <a:miter lim="800000"/>
            <a:headEnd/>
            <a:tailEnd/>
          </a:ln>
        </p:spPr>
        <p:txBody>
          <a:bodyPr wrap="none" anchor="ctr">
            <a:spAutoFit/>
          </a:bodyPr>
          <a:lstStyle/>
          <a:p>
            <a:r>
              <a:rPr lang="zh-CN" altLang="en-US" sz="2000" dirty="0" smtClean="0">
                <a:ea typeface="黑体" pitchFamily="2" charset="-122"/>
              </a:rPr>
              <a:t>全局变量 </a:t>
            </a:r>
            <a:r>
              <a:rPr lang="en-US" altLang="zh-CN" sz="2000" dirty="0" smtClean="0">
                <a:ea typeface="黑体" pitchFamily="2" charset="-122"/>
              </a:rPr>
              <a:t>s</a:t>
            </a:r>
            <a:r>
              <a:rPr lang="zh-CN" altLang="en-US" sz="2000" dirty="0" smtClean="0">
                <a:ea typeface="黑体" pitchFamily="2" charset="-122"/>
              </a:rPr>
              <a:t> </a:t>
            </a:r>
            <a:endParaRPr lang="en-US" altLang="zh-CN" sz="2000" dirty="0">
              <a:ea typeface="黑体" pitchFamily="2" charset="-122"/>
            </a:endParaRPr>
          </a:p>
        </p:txBody>
      </p:sp>
      <p:sp>
        <p:nvSpPr>
          <p:cNvPr id="16402" name="Line 18"/>
          <p:cNvSpPr>
            <a:spLocks noChangeShapeType="1"/>
          </p:cNvSpPr>
          <p:nvPr/>
        </p:nvSpPr>
        <p:spPr bwMode="auto">
          <a:xfrm flipV="1">
            <a:off x="2916238" y="1958975"/>
            <a:ext cx="1243012" cy="30163"/>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6403" name="Line 19"/>
          <p:cNvSpPr>
            <a:spLocks noChangeShapeType="1"/>
          </p:cNvSpPr>
          <p:nvPr/>
        </p:nvSpPr>
        <p:spPr bwMode="auto">
          <a:xfrm flipV="1">
            <a:off x="3411538" y="3309938"/>
            <a:ext cx="766762" cy="1060450"/>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6404" name="Line 20"/>
          <p:cNvSpPr>
            <a:spLocks noChangeShapeType="1"/>
          </p:cNvSpPr>
          <p:nvPr/>
        </p:nvSpPr>
        <p:spPr bwMode="auto">
          <a:xfrm flipV="1">
            <a:off x="3421063" y="3613150"/>
            <a:ext cx="3238500" cy="750888"/>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16405" name="Line 21"/>
          <p:cNvSpPr>
            <a:spLocks noChangeShapeType="1"/>
          </p:cNvSpPr>
          <p:nvPr/>
        </p:nvSpPr>
        <p:spPr bwMode="auto">
          <a:xfrm>
            <a:off x="3419475" y="4365625"/>
            <a:ext cx="757238" cy="258763"/>
          </a:xfrm>
          <a:prstGeom prst="line">
            <a:avLst/>
          </a:prstGeom>
          <a:noFill/>
          <a:ln w="31750">
            <a:solidFill>
              <a:srgbClr val="FF6600"/>
            </a:solidFill>
            <a:round/>
            <a:headEnd/>
            <a:tailEnd type="triangle" w="med" len="med"/>
          </a:ln>
        </p:spPr>
        <p:txBody>
          <a:bodyPr anchor="ctr">
            <a:spAutoFit/>
          </a:bodyPr>
          <a:lstStyle/>
          <a:p>
            <a:endParaRPr lang="zh-CN" altLang="en-US"/>
          </a:p>
        </p:txBody>
      </p:sp>
      <p:sp>
        <p:nvSpPr>
          <p:cNvPr id="209942" name="AutoShape 22"/>
          <p:cNvSpPr>
            <a:spLocks noChangeArrowheads="1"/>
          </p:cNvSpPr>
          <p:nvPr/>
        </p:nvSpPr>
        <p:spPr bwMode="auto">
          <a:xfrm>
            <a:off x="900113" y="5300663"/>
            <a:ext cx="7777162" cy="1152525"/>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tabLst>
                <a:tab pos="347663" algn="l"/>
              </a:tabLst>
              <a:defRPr/>
            </a:pPr>
            <a:r>
              <a:rPr lang="zh-CN" altLang="en-US" sz="2000" b="1" dirty="0">
                <a:solidFill>
                  <a:schemeClr val="accent2"/>
                </a:solidFill>
                <a:latin typeface="隶书" pitchFamily="49" charset="-122"/>
                <a:ea typeface="隶书" pitchFamily="49" charset="-122"/>
              </a:rPr>
              <a:t>全局变量不需要以 </a:t>
            </a:r>
            <a:r>
              <a:rPr lang="en-US" altLang="zh-CN" sz="2000" b="1" dirty="0" err="1">
                <a:solidFill>
                  <a:schemeClr val="accent2"/>
                </a:solidFill>
                <a:latin typeface="隶书" pitchFamily="49" charset="-122"/>
                <a:ea typeface="隶书" pitchFamily="49" charset="-122"/>
              </a:rPr>
              <a:t>var</a:t>
            </a:r>
            <a:r>
              <a:rPr lang="en-US" altLang="zh-CN" sz="2000" b="1" dirty="0">
                <a:solidFill>
                  <a:schemeClr val="accent2"/>
                </a:solidFill>
                <a:latin typeface="隶书" pitchFamily="49" charset="-122"/>
                <a:ea typeface="隶书" pitchFamily="49" charset="-122"/>
              </a:rPr>
              <a:t> </a:t>
            </a:r>
            <a:r>
              <a:rPr lang="zh-CN" altLang="en-US" sz="2000" b="1" dirty="0">
                <a:solidFill>
                  <a:schemeClr val="accent2"/>
                </a:solidFill>
                <a:latin typeface="隶书" pitchFamily="49" charset="-122"/>
                <a:ea typeface="隶书" pitchFamily="49" charset="-122"/>
              </a:rPr>
              <a:t>关键字进行声明，但局部变量则必须</a:t>
            </a:r>
          </a:p>
          <a:p>
            <a:pPr>
              <a:tabLst>
                <a:tab pos="347663" algn="l"/>
              </a:tabLst>
              <a:defRPr/>
            </a:pPr>
            <a:r>
              <a:rPr lang="zh-CN" altLang="en-US" sz="2000" b="1" dirty="0">
                <a:solidFill>
                  <a:schemeClr val="accent2"/>
                </a:solidFill>
                <a:latin typeface="隶书" pitchFamily="49" charset="-122"/>
                <a:ea typeface="隶书" pitchFamily="49" charset="-122"/>
              </a:rPr>
              <a:t>以此关键字来声明。</a:t>
            </a:r>
            <a:r>
              <a:rPr lang="en-US" altLang="zh-CN" sz="2000" b="1" dirty="0">
                <a:solidFill>
                  <a:schemeClr val="accent2"/>
                </a:solidFill>
                <a:latin typeface="隶书" pitchFamily="49" charset="-122"/>
                <a:ea typeface="隶书" pitchFamily="49" charset="-122"/>
              </a:rPr>
              <a:t>(</a:t>
            </a:r>
            <a:r>
              <a:rPr lang="zh-CN" altLang="en-US" sz="2000" b="1" dirty="0">
                <a:solidFill>
                  <a:schemeClr val="accent2"/>
                </a:solidFill>
                <a:latin typeface="隶书" pitchFamily="49" charset="-122"/>
                <a:ea typeface="隶书" pitchFamily="49" charset="-122"/>
              </a:rPr>
              <a:t>建议</a:t>
            </a:r>
            <a:r>
              <a:rPr lang="zh-CN" altLang="en-US" sz="2000" b="1" dirty="0">
                <a:solidFill>
                  <a:srgbClr val="FF3300"/>
                </a:solidFill>
                <a:latin typeface="隶书" pitchFamily="49" charset="-122"/>
                <a:ea typeface="隶书" pitchFamily="49" charset="-122"/>
              </a:rPr>
              <a:t>所有变量</a:t>
            </a:r>
            <a:r>
              <a:rPr lang="zh-CN" altLang="en-US" sz="2000" b="1" dirty="0">
                <a:solidFill>
                  <a:schemeClr val="accent2"/>
                </a:solidFill>
                <a:latin typeface="隶书" pitchFamily="49" charset="-122"/>
                <a:ea typeface="隶书" pitchFamily="49" charset="-122"/>
              </a:rPr>
              <a:t>都采用</a:t>
            </a:r>
            <a:r>
              <a:rPr lang="en-US" altLang="zh-CN" sz="2000" b="1" dirty="0" err="1">
                <a:solidFill>
                  <a:schemeClr val="accent2"/>
                </a:solidFill>
                <a:latin typeface="隶书" pitchFamily="49" charset="-122"/>
                <a:ea typeface="隶书" pitchFamily="49" charset="-122"/>
              </a:rPr>
              <a:t>var</a:t>
            </a:r>
            <a:r>
              <a:rPr lang="zh-CN" altLang="en-US" sz="2000" b="1" dirty="0">
                <a:solidFill>
                  <a:schemeClr val="accent2"/>
                </a:solidFill>
                <a:latin typeface="隶书" pitchFamily="49" charset="-122"/>
                <a:ea typeface="隶书" pitchFamily="49" charset="-122"/>
              </a:rPr>
              <a:t>声明</a:t>
            </a:r>
            <a:r>
              <a:rPr lang="en-US" altLang="zh-CN" sz="2000" b="1" dirty="0" smtClean="0">
                <a:solidFill>
                  <a:schemeClr val="accent2"/>
                </a:solidFill>
                <a:latin typeface="隶书" pitchFamily="49" charset="-122"/>
                <a:ea typeface="隶书" pitchFamily="49" charset="-122"/>
              </a:rPr>
              <a:t>)  </a:t>
            </a:r>
            <a:r>
              <a:rPr lang="en-US" altLang="zh-CN" sz="2000" b="1" dirty="0" err="1">
                <a:solidFill>
                  <a:schemeClr val="accent2"/>
                </a:solidFill>
                <a:latin typeface="隶书" pitchFamily="49" charset="-122"/>
                <a:ea typeface="隶书" pitchFamily="49" charset="-122"/>
              </a:rPr>
              <a:t>Javascript</a:t>
            </a:r>
            <a:r>
              <a:rPr lang="zh-CN" altLang="en-US" sz="2000" b="1" dirty="0">
                <a:solidFill>
                  <a:schemeClr val="accent2"/>
                </a:solidFill>
                <a:latin typeface="隶书" pitchFamily="49" charset="-122"/>
                <a:ea typeface="隶书" pitchFamily="49" charset="-122"/>
              </a:rPr>
              <a:t>没有</a:t>
            </a:r>
            <a:r>
              <a:rPr lang="zh-CN" altLang="en-US" sz="2000" b="1" dirty="0">
                <a:solidFill>
                  <a:srgbClr val="FF3300"/>
                </a:solidFill>
                <a:latin typeface="隶书" pitchFamily="49" charset="-122"/>
                <a:ea typeface="隶书" pitchFamily="49" charset="-122"/>
              </a:rPr>
              <a:t>块级作用域</a:t>
            </a:r>
          </a:p>
        </p:txBody>
      </p:sp>
      <p:sp>
        <p:nvSpPr>
          <p:cNvPr id="23" name="矩形 22"/>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09942"/>
                                        </p:tgtEl>
                                        <p:attrNameLst>
                                          <p:attrName>style.visibility</p:attrName>
                                        </p:attrNameLst>
                                      </p:cBhvr>
                                      <p:to>
                                        <p:strVal val="visible"/>
                                      </p:to>
                                    </p:set>
                                    <p:animEffect transition="in" filter="slide(fromTop)">
                                      <p:cBhvr>
                                        <p:cTn id="7" dur="1000"/>
                                        <p:tgtEl>
                                          <p:spTgt spid="20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600" dirty="0" smtClean="0"/>
              <a:t>4.1</a:t>
            </a:r>
            <a:r>
              <a:rPr lang="en-US" altLang="zh-CN" sz="4000" dirty="0" smtClean="0"/>
              <a:t>  JavaScript </a:t>
            </a:r>
            <a:r>
              <a:rPr lang="zh-CN" altLang="en-US" sz="3600" dirty="0" smtClean="0"/>
              <a:t>脚本概述</a:t>
            </a:r>
            <a:endParaRPr lang="en-US" altLang="zh-CN" sz="3600" dirty="0" smtClean="0"/>
          </a:p>
          <a:p>
            <a:r>
              <a:rPr lang="en-US" altLang="zh-CN" sz="3600" dirty="0" smtClean="0"/>
              <a:t>4.2  </a:t>
            </a:r>
            <a:r>
              <a:rPr lang="zh-CN" altLang="en-US" sz="3600" dirty="0" smtClean="0"/>
              <a:t>语法和基本对象</a:t>
            </a:r>
            <a:endParaRPr lang="en-US" altLang="zh-CN" sz="3600" dirty="0" smtClean="0"/>
          </a:p>
          <a:p>
            <a:r>
              <a:rPr lang="en-US" altLang="zh-CN" sz="3600" dirty="0" smtClean="0"/>
              <a:t>4.3  JavaScript </a:t>
            </a:r>
            <a:r>
              <a:rPr lang="zh-CN" altLang="en-US" sz="3600" dirty="0"/>
              <a:t>的</a:t>
            </a:r>
            <a:r>
              <a:rPr lang="zh-CN" altLang="en-US" sz="3600" dirty="0" smtClean="0"/>
              <a:t>文档</a:t>
            </a:r>
            <a:r>
              <a:rPr lang="zh-CN" altLang="en-US" sz="3600" dirty="0"/>
              <a:t>对象模型</a:t>
            </a:r>
            <a:endParaRPr lang="en-US" altLang="zh-CN" sz="3600" dirty="0" smtClean="0"/>
          </a:p>
          <a:p>
            <a:r>
              <a:rPr lang="en-US" altLang="zh-CN" sz="3600" dirty="0" smtClean="0"/>
              <a:t>4.4  JavaScript </a:t>
            </a:r>
            <a:r>
              <a:rPr lang="zh-CN" altLang="en-US" sz="3600" dirty="0" smtClean="0"/>
              <a:t>的浏览器对象</a:t>
            </a:r>
            <a:endParaRPr lang="en-US" altLang="zh-CN" sz="3600" dirty="0" smtClean="0"/>
          </a:p>
          <a:p>
            <a:r>
              <a:rPr lang="en-US" altLang="zh-CN" sz="3600" dirty="0" smtClean="0"/>
              <a:t>4.5  </a:t>
            </a:r>
            <a:r>
              <a:rPr lang="en-US" altLang="zh-CN" sz="3600" dirty="0" err="1" smtClean="0"/>
              <a:t>JQuery</a:t>
            </a:r>
            <a:endParaRPr lang="en-US" altLang="zh-CN" sz="3600" dirty="0" smtClean="0"/>
          </a:p>
          <a:p>
            <a:r>
              <a:rPr lang="en-US" altLang="zh-CN" sz="3600" dirty="0" smtClean="0"/>
              <a:t>4.6 </a:t>
            </a:r>
            <a:r>
              <a:rPr lang="zh-CN" altLang="en-US" sz="3600" dirty="0"/>
              <a:t>关于</a:t>
            </a:r>
            <a:r>
              <a:rPr lang="en-US" altLang="zh-CN" sz="3600" dirty="0"/>
              <a:t>JS</a:t>
            </a:r>
            <a:r>
              <a:rPr lang="zh-CN" altLang="en-US" sz="3600" dirty="0"/>
              <a:t>的安全性</a:t>
            </a:r>
            <a:endParaRPr lang="en-US" altLang="zh-CN" sz="3600" dirty="0"/>
          </a:p>
          <a:p>
            <a:endParaRPr lang="zh-CN" altLang="en-US" sz="3600" dirty="0"/>
          </a:p>
        </p:txBody>
      </p:sp>
      <p:sp>
        <p:nvSpPr>
          <p:cNvPr id="3" name="标题 2"/>
          <p:cNvSpPr>
            <a:spLocks noGrp="1"/>
          </p:cNvSpPr>
          <p:nvPr>
            <p:ph type="title"/>
          </p:nvPr>
        </p:nvSpPr>
        <p:spPr/>
        <p:txBody>
          <a:bodyPr/>
          <a:lstStyle/>
          <a:p>
            <a:r>
              <a:rPr lang="zh-CN" altLang="en-US" dirty="0" smtClean="0"/>
              <a:t>内容提要</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smtClean="0"/>
              <a:t>算术运算符</a:t>
            </a:r>
          </a:p>
        </p:txBody>
      </p:sp>
      <p:graphicFrame>
        <p:nvGraphicFramePr>
          <p:cNvPr id="207082" name="Group 234"/>
          <p:cNvGraphicFramePr>
            <a:graphicFrameLocks noGrp="1"/>
          </p:cNvGraphicFramePr>
          <p:nvPr>
            <p:ph type="tbl" idx="1"/>
          </p:nvPr>
        </p:nvGraphicFramePr>
        <p:xfrm>
          <a:off x="684213" y="981075"/>
          <a:ext cx="8229600" cy="5251014"/>
        </p:xfrm>
        <a:graphic>
          <a:graphicData uri="http://schemas.openxmlformats.org/drawingml/2006/table">
            <a:tbl>
              <a:tblPr/>
              <a:tblGrid>
                <a:gridCol w="881062"/>
                <a:gridCol w="4624388"/>
                <a:gridCol w="2724150"/>
              </a:tblGrid>
              <a:tr h="503238">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dirty="0" smtClean="0">
                          <a:ln>
                            <a:noFill/>
                          </a:ln>
                          <a:solidFill>
                            <a:schemeClr val="tx1"/>
                          </a:solidFill>
                          <a:effectLst/>
                          <a:latin typeface="Arial" charset="0"/>
                          <a:ea typeface="隶书" pitchFamily="49" charset="-122"/>
                        </a:rPr>
                        <a:t>运算符</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说                     明</a:t>
                      </a:r>
                    </a:p>
                  </a:txBody>
                  <a:tcPr marL="90000" marR="90000" marT="46800" marB="46800" anchor="ctr" anchorCtr="1"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示例</a:t>
                      </a:r>
                    </a:p>
                  </a:txBody>
                  <a:tcPr marL="90000" marR="90000" marT="46800" marB="46800" anchor="ctr" anchorCtr="1"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r>
              <a:tr h="639763">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dirty="0" smtClean="0">
                          <a:ln>
                            <a:noFill/>
                          </a:ln>
                          <a:solidFill>
                            <a:srgbClr val="FF0000"/>
                          </a:solidFill>
                          <a:effectLst/>
                          <a:latin typeface="Arial" charset="0"/>
                          <a:ea typeface="隶书" pitchFamily="49" charset="-122"/>
                        </a:rPr>
                        <a:t>如果操作数都是数字时执行加法运算，如果其</a:t>
                      </a: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dirty="0" smtClean="0">
                          <a:ln>
                            <a:noFill/>
                          </a:ln>
                          <a:solidFill>
                            <a:srgbClr val="FF0000"/>
                          </a:solidFill>
                          <a:effectLst/>
                          <a:latin typeface="Arial" charset="0"/>
                          <a:ea typeface="隶书" pitchFamily="49" charset="-122"/>
                        </a:rPr>
                        <a:t>中的操作数有字符串时，会执行连接字符串的</a:t>
                      </a: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dirty="0" smtClean="0">
                          <a:ln>
                            <a:noFill/>
                          </a:ln>
                          <a:solidFill>
                            <a:srgbClr val="FF0000"/>
                          </a:solidFill>
                          <a:effectLst/>
                          <a:latin typeface="Arial" charset="0"/>
                          <a:ea typeface="隶书" pitchFamily="49" charset="-122"/>
                        </a:rPr>
                        <a:t>作用</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5 + 8 //</a:t>
                      </a:r>
                      <a:r>
                        <a:rPr kumimoji="0" lang="zh-CN" altLang="en-GB" sz="1600" b="0" i="0" u="none" strike="noStrike" cap="none" normalizeH="0" baseline="0" smtClean="0">
                          <a:ln>
                            <a:noFill/>
                          </a:ln>
                          <a:solidFill>
                            <a:schemeClr val="tx1"/>
                          </a:solidFill>
                          <a:effectLst/>
                          <a:latin typeface="Arial" charset="0"/>
                          <a:ea typeface="隶书" pitchFamily="49" charset="-122"/>
                        </a:rPr>
                        <a:t>结果是</a:t>
                      </a:r>
                      <a:r>
                        <a:rPr kumimoji="0" lang="en-GB" altLang="zh-CN" sz="1600" b="0" i="0" u="none" strike="noStrike" cap="none" normalizeH="0" baseline="0" smtClean="0">
                          <a:ln>
                            <a:noFill/>
                          </a:ln>
                          <a:solidFill>
                            <a:schemeClr val="tx1"/>
                          </a:solidFill>
                          <a:effectLst/>
                          <a:latin typeface="Arial" charset="0"/>
                          <a:ea typeface="隶书" pitchFamily="49" charset="-122"/>
                        </a:rPr>
                        <a:t>13</a:t>
                      </a:r>
                      <a:endParaRPr kumimoji="0" lang="en-US" altLang="zh-CN" sz="1600" b="0" i="0" u="none" strike="noStrike" cap="none" normalizeH="0" baseline="0" smtClean="0">
                        <a:ln>
                          <a:noFill/>
                        </a:ln>
                        <a:solidFill>
                          <a:schemeClr val="tx1"/>
                        </a:solidFill>
                        <a:effectLst/>
                        <a:latin typeface="Arial" charset="0"/>
                        <a:ea typeface="隶书" pitchFamily="49" charset="-122"/>
                      </a:endParaRP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="5"+ 8 //</a:t>
                      </a:r>
                      <a:r>
                        <a:rPr kumimoji="0" lang="zh-CN" altLang="en-GB" sz="1600" b="0" i="0" u="none" strike="noStrike" cap="none" normalizeH="0" baseline="0" smtClean="0">
                          <a:ln>
                            <a:noFill/>
                          </a:ln>
                          <a:solidFill>
                            <a:schemeClr val="tx1"/>
                          </a:solidFill>
                          <a:effectLst/>
                          <a:latin typeface="Arial" charset="0"/>
                          <a:ea typeface="隶书" pitchFamily="49" charset="-122"/>
                        </a:rPr>
                        <a:t>结果是</a:t>
                      </a:r>
                      <a:r>
                        <a:rPr kumimoji="0" lang="en-GB" altLang="zh-CN" sz="1600" b="0" i="0" u="none" strike="noStrike" cap="none" normalizeH="0" baseline="0" smtClean="0">
                          <a:ln>
                            <a:noFill/>
                          </a:ln>
                          <a:solidFill>
                            <a:schemeClr val="tx1"/>
                          </a:solidFill>
                          <a:effectLst/>
                          <a:latin typeface="Arial" charset="0"/>
                          <a:ea typeface="隶书" pitchFamily="49" charset="-122"/>
                        </a:rPr>
                        <a:t>"58“</a:t>
                      </a:r>
                    </a:p>
                    <a:p>
                      <a:pPr marL="342900" marR="0" lvl="0" indent="-34290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隶书" pitchFamily="49" charset="-122"/>
                        </a:rPr>
                        <a:t>38 +“abc” +12;</a:t>
                      </a:r>
                    </a:p>
                    <a:p>
                      <a:pPr marL="342900" marR="0" lvl="0" indent="-34290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隶书" pitchFamily="49" charset="-122"/>
                        </a:rPr>
                        <a:t>38+12 +“abc” ;</a:t>
                      </a: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itchFamily="2" charset="2"/>
                        <a:buNone/>
                        <a:tabLst/>
                      </a:pPr>
                      <a:endParaRPr kumimoji="0" lang="en-GB" altLang="zh-CN"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减法</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8 – 5</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乘法</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8 * 5</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除法</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20 / 5</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取余 </a:t>
                      </a:r>
                      <a:r>
                        <a:rPr kumimoji="0" lang="en-GB" altLang="zh-CN" sz="1600" b="0" i="0" u="none" strike="noStrike" cap="none" normalizeH="0" baseline="0" smtClean="0">
                          <a:ln>
                            <a:noFill/>
                          </a:ln>
                          <a:solidFill>
                            <a:schemeClr val="tx1"/>
                          </a:solidFill>
                          <a:effectLst/>
                          <a:latin typeface="Arial" charset="0"/>
                          <a:ea typeface="隶书" pitchFamily="49" charset="-122"/>
                        </a:rPr>
                        <a:t>- </a:t>
                      </a:r>
                      <a:r>
                        <a:rPr kumimoji="0" lang="zh-CN" altLang="en-GB" sz="1600" b="0" i="0" u="none" strike="noStrike" cap="none" normalizeH="0" baseline="0" smtClean="0">
                          <a:ln>
                            <a:noFill/>
                          </a:ln>
                          <a:solidFill>
                            <a:schemeClr val="tx1"/>
                          </a:solidFill>
                          <a:effectLst/>
                          <a:latin typeface="Arial" charset="0"/>
                          <a:ea typeface="隶书" pitchFamily="49" charset="-122"/>
                        </a:rPr>
                        <a:t>相除之后的余数</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10 % 3 = 1</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一元递增。此运算符只计算一个操作数，将操作数的值加</a:t>
                      </a:r>
                      <a:r>
                        <a:rPr kumimoji="0" lang="en-US" altLang="zh-CN" sz="1600" b="0" i="0" u="none" strike="noStrike" cap="none" normalizeH="0" baseline="0" smtClean="0">
                          <a:ln>
                            <a:noFill/>
                          </a:ln>
                          <a:solidFill>
                            <a:schemeClr val="tx1"/>
                          </a:solidFill>
                          <a:effectLst/>
                          <a:latin typeface="Arial" charset="0"/>
                          <a:ea typeface="隶书" pitchFamily="49" charset="-122"/>
                        </a:rPr>
                        <a:t>1</a:t>
                      </a:r>
                      <a:r>
                        <a:rPr kumimoji="0" lang="zh-CN" altLang="en-US" sz="1600" b="0" i="0" u="none" strike="noStrike" cap="none" normalizeH="0" baseline="0" smtClean="0">
                          <a:ln>
                            <a:noFill/>
                          </a:ln>
                          <a:solidFill>
                            <a:schemeClr val="tx1"/>
                          </a:solidFill>
                          <a:effectLst/>
                          <a:latin typeface="Arial" charset="0"/>
                          <a:ea typeface="隶书" pitchFamily="49" charset="-122"/>
                        </a:rPr>
                        <a:t>。返回的值取决于</a:t>
                      </a:r>
                      <a:r>
                        <a:rPr kumimoji="0" lang="en-US" altLang="zh-CN" sz="1600" b="0" i="0" u="none" strike="noStrike" cap="none" normalizeH="0" baseline="0" smtClean="0">
                          <a:ln>
                            <a:noFill/>
                          </a:ln>
                          <a:solidFill>
                            <a:schemeClr val="tx1"/>
                          </a:solidFill>
                          <a:effectLst/>
                          <a:latin typeface="Arial" charset="0"/>
                          <a:ea typeface="隶书" pitchFamily="49" charset="-122"/>
                        </a:rPr>
                        <a:t>++</a:t>
                      </a:r>
                      <a:r>
                        <a:rPr kumimoji="0" lang="zh-CN" altLang="en-US" sz="1600" b="0" i="0" u="none" strike="noStrike" cap="none" normalizeH="0" baseline="0" smtClean="0">
                          <a:ln>
                            <a:noFill/>
                          </a:ln>
                          <a:solidFill>
                            <a:schemeClr val="tx1"/>
                          </a:solidFill>
                          <a:effectLst/>
                          <a:latin typeface="Arial" charset="0"/>
                          <a:ea typeface="隶书" pitchFamily="49" charset="-122"/>
                        </a:rPr>
                        <a:t>运算符是位</a:t>
                      </a:r>
                    </a:p>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于操作数之前还是位于操作数之后。 </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++x</a:t>
                      </a:r>
                      <a:r>
                        <a:rPr kumimoji="0" lang="zh-CN" altLang="en-GB" sz="1600" b="0" i="0" u="none" strike="noStrike" cap="none" normalizeH="0" baseline="0" smtClean="0">
                          <a:ln>
                            <a:noFill/>
                          </a:ln>
                          <a:solidFill>
                            <a:schemeClr val="tx1"/>
                          </a:solidFill>
                          <a:effectLst/>
                          <a:latin typeface="Arial" charset="0"/>
                          <a:ea typeface="隶书" pitchFamily="49" charset="-122"/>
                        </a:rPr>
                        <a:t>返回递增后的</a:t>
                      </a:r>
                      <a:r>
                        <a:rPr kumimoji="0" lang="en-GB" altLang="zh-CN" sz="1600" b="0" i="0" u="none" strike="noStrike" cap="none" normalizeH="0" baseline="0" smtClean="0">
                          <a:ln>
                            <a:noFill/>
                          </a:ln>
                          <a:solidFill>
                            <a:schemeClr val="tx1"/>
                          </a:solidFill>
                          <a:effectLst/>
                          <a:latin typeface="Arial" charset="0"/>
                          <a:ea typeface="隶书" pitchFamily="49" charset="-122"/>
                        </a:rPr>
                        <a:t>x</a:t>
                      </a:r>
                      <a:r>
                        <a:rPr kumimoji="0" lang="zh-CN" altLang="en-GB" sz="1600" b="0" i="0" u="none" strike="noStrike" cap="none" normalizeH="0" baseline="0" smtClean="0">
                          <a:ln>
                            <a:noFill/>
                          </a:ln>
                          <a:solidFill>
                            <a:schemeClr val="tx1"/>
                          </a:solidFill>
                          <a:effectLst/>
                          <a:latin typeface="Arial" charset="0"/>
                          <a:ea typeface="隶书" pitchFamily="49" charset="-122"/>
                        </a:rPr>
                        <a:t>值</a:t>
                      </a:r>
                      <a:endParaRPr kumimoji="0" lang="zh-CN" altLang="en-US" sz="1600" b="0" i="0" u="none" strike="noStrike" cap="none" normalizeH="0" baseline="0" smtClean="0">
                        <a:ln>
                          <a:noFill/>
                        </a:ln>
                        <a:solidFill>
                          <a:schemeClr val="tx1"/>
                        </a:solidFill>
                        <a:effectLst/>
                        <a:latin typeface="Arial" charset="0"/>
                        <a:ea typeface="隶书" pitchFamily="49" charset="-122"/>
                      </a:endParaRP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隶书" pitchFamily="49" charset="-122"/>
                        </a:rPr>
                        <a:t>x++</a:t>
                      </a:r>
                      <a:r>
                        <a:rPr kumimoji="0" lang="zh-CN" altLang="en-US" sz="1600" b="0" i="0" u="none" strike="noStrike" cap="none" normalizeH="0" baseline="0" smtClean="0">
                          <a:ln>
                            <a:noFill/>
                          </a:ln>
                          <a:solidFill>
                            <a:schemeClr val="tx1"/>
                          </a:solidFill>
                          <a:effectLst/>
                          <a:latin typeface="Arial" charset="0"/>
                          <a:ea typeface="隶书" pitchFamily="49" charset="-122"/>
                        </a:rPr>
                        <a:t>返回递增前的</a:t>
                      </a:r>
                      <a:r>
                        <a:rPr kumimoji="0" lang="en-US" altLang="zh-CN" sz="1600" b="0" i="0" u="none" strike="noStrike" cap="none" normalizeH="0" baseline="0" smtClean="0">
                          <a:ln>
                            <a:noFill/>
                          </a:ln>
                          <a:solidFill>
                            <a:schemeClr val="tx1"/>
                          </a:solidFill>
                          <a:effectLst/>
                          <a:latin typeface="Arial" charset="0"/>
                          <a:ea typeface="隶书" pitchFamily="49" charset="-122"/>
                        </a:rPr>
                        <a:t>x</a:t>
                      </a:r>
                      <a:r>
                        <a:rPr kumimoji="0" lang="zh-CN" altLang="en-US" sz="1600" b="0" i="0" u="none" strike="noStrike" cap="none" normalizeH="0" baseline="0" smtClean="0">
                          <a:ln>
                            <a:noFill/>
                          </a:ln>
                          <a:solidFill>
                            <a:schemeClr val="tx1"/>
                          </a:solidFill>
                          <a:effectLst/>
                          <a:latin typeface="Arial" charset="0"/>
                          <a:ea typeface="隶书" pitchFamily="49" charset="-122"/>
                        </a:rPr>
                        <a:t>值 </a:t>
                      </a:r>
                      <a:endParaRPr kumimoji="0" lang="en-GB" altLang="zh-CN"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 -</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一元递减。此运算符只计算一个操作数。返回的值取决于</a:t>
                      </a:r>
                      <a:r>
                        <a:rPr kumimoji="0" lang="en-US" altLang="zh-CN" sz="1600" b="0" i="0" u="none" strike="noStrike" cap="none" normalizeH="0" baseline="0" smtClean="0">
                          <a:ln>
                            <a:noFill/>
                          </a:ln>
                          <a:solidFill>
                            <a:schemeClr val="tx1"/>
                          </a:solidFill>
                          <a:effectLst/>
                          <a:latin typeface="Arial" charset="0"/>
                          <a:ea typeface="隶书" pitchFamily="49" charset="-122"/>
                        </a:rPr>
                        <a:t>--</a:t>
                      </a:r>
                      <a:r>
                        <a:rPr kumimoji="0" lang="zh-CN" altLang="en-US" sz="1600" b="0" i="0" u="none" strike="noStrike" cap="none" normalizeH="0" baseline="0" smtClean="0">
                          <a:ln>
                            <a:noFill/>
                          </a:ln>
                          <a:solidFill>
                            <a:schemeClr val="tx1"/>
                          </a:solidFill>
                          <a:effectLst/>
                          <a:latin typeface="Arial" charset="0"/>
                          <a:ea typeface="隶书" pitchFamily="49" charset="-122"/>
                        </a:rPr>
                        <a:t>运算符是位于操作数之前还是位</a:t>
                      </a:r>
                    </a:p>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于操作数之后</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--x</a:t>
                      </a:r>
                      <a:r>
                        <a:rPr kumimoji="0" lang="zh-CN" altLang="en-GB" sz="1600" b="0" i="0" u="none" strike="noStrike" cap="none" normalizeH="0" baseline="0" smtClean="0">
                          <a:ln>
                            <a:noFill/>
                          </a:ln>
                          <a:solidFill>
                            <a:schemeClr val="tx1"/>
                          </a:solidFill>
                          <a:effectLst/>
                          <a:latin typeface="Arial" charset="0"/>
                          <a:ea typeface="隶书" pitchFamily="49" charset="-122"/>
                        </a:rPr>
                        <a:t>返回递减后的</a:t>
                      </a:r>
                      <a:r>
                        <a:rPr kumimoji="0" lang="en-GB" altLang="zh-CN" sz="1600" b="0" i="0" u="none" strike="noStrike" cap="none" normalizeH="0" baseline="0" smtClean="0">
                          <a:ln>
                            <a:noFill/>
                          </a:ln>
                          <a:solidFill>
                            <a:schemeClr val="tx1"/>
                          </a:solidFill>
                          <a:effectLst/>
                          <a:latin typeface="Arial" charset="0"/>
                          <a:ea typeface="隶书" pitchFamily="49" charset="-122"/>
                        </a:rPr>
                        <a:t>x</a:t>
                      </a:r>
                      <a:r>
                        <a:rPr kumimoji="0" lang="zh-CN" altLang="en-GB" sz="1600" b="0" i="0" u="none" strike="noStrike" cap="none" normalizeH="0" baseline="0" smtClean="0">
                          <a:ln>
                            <a:noFill/>
                          </a:ln>
                          <a:solidFill>
                            <a:schemeClr val="tx1"/>
                          </a:solidFill>
                          <a:effectLst/>
                          <a:latin typeface="Arial" charset="0"/>
                          <a:ea typeface="隶书" pitchFamily="49" charset="-122"/>
                        </a:rPr>
                        <a:t>值</a:t>
                      </a:r>
                      <a:endParaRPr kumimoji="0" lang="zh-CN" altLang="en-US" sz="1600" b="0" i="0" u="none" strike="noStrike" cap="none" normalizeH="0" baseline="0" smtClean="0">
                        <a:ln>
                          <a:noFill/>
                        </a:ln>
                        <a:solidFill>
                          <a:schemeClr val="tx1"/>
                        </a:solidFill>
                        <a:effectLst/>
                        <a:latin typeface="Arial" charset="0"/>
                        <a:ea typeface="隶书" pitchFamily="49" charset="-122"/>
                      </a:endParaRP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隶书" pitchFamily="49" charset="-122"/>
                        </a:rPr>
                        <a:t>x--</a:t>
                      </a:r>
                      <a:r>
                        <a:rPr kumimoji="0" lang="zh-CN" altLang="en-US" sz="1600" b="0" i="0" u="none" strike="noStrike" cap="none" normalizeH="0" baseline="0" smtClean="0">
                          <a:ln>
                            <a:noFill/>
                          </a:ln>
                          <a:solidFill>
                            <a:schemeClr val="tx1"/>
                          </a:solidFill>
                          <a:effectLst/>
                          <a:latin typeface="Arial" charset="0"/>
                          <a:ea typeface="隶书" pitchFamily="49" charset="-122"/>
                        </a:rPr>
                        <a:t>返回递减前的</a:t>
                      </a:r>
                      <a:r>
                        <a:rPr kumimoji="0" lang="en-US" altLang="zh-CN" sz="1600" b="0" i="0" u="none" strike="noStrike" cap="none" normalizeH="0" baseline="0" smtClean="0">
                          <a:ln>
                            <a:noFill/>
                          </a:ln>
                          <a:solidFill>
                            <a:schemeClr val="tx1"/>
                          </a:solidFill>
                          <a:effectLst/>
                          <a:latin typeface="Arial" charset="0"/>
                          <a:ea typeface="隶书" pitchFamily="49" charset="-122"/>
                        </a:rPr>
                        <a:t>x</a:t>
                      </a:r>
                      <a:r>
                        <a:rPr kumimoji="0" lang="zh-CN" altLang="en-US" sz="1600" b="0" i="0" u="none" strike="noStrike" cap="none" normalizeH="0" baseline="0" smtClean="0">
                          <a:ln>
                            <a:noFill/>
                          </a:ln>
                          <a:solidFill>
                            <a:schemeClr val="tx1"/>
                          </a:solidFill>
                          <a:effectLst/>
                          <a:latin typeface="Arial" charset="0"/>
                          <a:ea typeface="隶书" pitchFamily="49" charset="-122"/>
                        </a:rPr>
                        <a:t>值 </a:t>
                      </a:r>
                      <a:endParaRPr kumimoji="0" lang="en-GB" altLang="zh-CN"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1600" b="0" i="0" u="none" strike="noStrike" cap="none" normalizeH="0" baseline="0" smtClean="0">
                          <a:ln>
                            <a:noFill/>
                          </a:ln>
                          <a:solidFill>
                            <a:schemeClr val="tx1"/>
                          </a:solidFill>
                          <a:effectLst/>
                          <a:latin typeface="Arial" charset="0"/>
                          <a:ea typeface="隶书" pitchFamily="49" charset="-122"/>
                        </a:rPr>
                        <a:t>一元求反。此运算符返回操作数的相反数 </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如果</a:t>
                      </a:r>
                      <a:r>
                        <a:rPr kumimoji="0" lang="en-GB" altLang="zh-CN" sz="1600" b="0" i="0" u="none" strike="noStrike" cap="none" normalizeH="0" baseline="0" smtClean="0">
                          <a:ln>
                            <a:noFill/>
                          </a:ln>
                          <a:solidFill>
                            <a:schemeClr val="tx1"/>
                          </a:solidFill>
                          <a:effectLst/>
                          <a:latin typeface="Arial" charset="0"/>
                          <a:ea typeface="隶书" pitchFamily="49" charset="-122"/>
                        </a:rPr>
                        <a:t>a</a:t>
                      </a:r>
                      <a:r>
                        <a:rPr kumimoji="0" lang="zh-CN" altLang="en-GB" sz="1600" b="0" i="0" u="none" strike="noStrike" cap="none" normalizeH="0" baseline="0" smtClean="0">
                          <a:ln>
                            <a:noFill/>
                          </a:ln>
                          <a:solidFill>
                            <a:schemeClr val="tx1"/>
                          </a:solidFill>
                          <a:effectLst/>
                          <a:latin typeface="Arial" charset="0"/>
                          <a:ea typeface="隶书" pitchFamily="49" charset="-122"/>
                        </a:rPr>
                        <a:t>等于</a:t>
                      </a:r>
                      <a:r>
                        <a:rPr kumimoji="0" lang="en-GB" altLang="zh-CN" sz="1600" b="0" i="0" u="none" strike="noStrike" cap="none" normalizeH="0" baseline="0" smtClean="0">
                          <a:ln>
                            <a:noFill/>
                          </a:ln>
                          <a:solidFill>
                            <a:schemeClr val="tx1"/>
                          </a:solidFill>
                          <a:effectLst/>
                          <a:latin typeface="Arial" charset="0"/>
                          <a:ea typeface="隶书" pitchFamily="49" charset="-122"/>
                        </a:rPr>
                        <a:t>5</a:t>
                      </a:r>
                      <a:r>
                        <a:rPr kumimoji="0" lang="zh-CN" altLang="en-GB" sz="1600" b="0" i="0" u="none" strike="noStrike" cap="none" normalizeH="0" baseline="0" smtClean="0">
                          <a:ln>
                            <a:noFill/>
                          </a:ln>
                          <a:solidFill>
                            <a:schemeClr val="tx1"/>
                          </a:solidFill>
                          <a:effectLst/>
                          <a:latin typeface="Arial" charset="0"/>
                          <a:ea typeface="隶书" pitchFamily="49" charset="-122"/>
                        </a:rPr>
                        <a:t>，则</a:t>
                      </a:r>
                      <a:r>
                        <a:rPr kumimoji="0" lang="en-GB" altLang="zh-CN" sz="1600" b="0" i="0" u="none" strike="noStrike" cap="none" normalizeH="0" baseline="0" smtClean="0">
                          <a:ln>
                            <a:noFill/>
                          </a:ln>
                          <a:solidFill>
                            <a:schemeClr val="tx1"/>
                          </a:solidFill>
                          <a:effectLst/>
                          <a:latin typeface="Arial" charset="0"/>
                          <a:ea typeface="隶书" pitchFamily="49" charset="-122"/>
                        </a:rPr>
                        <a:t>-</a:t>
                      </a:r>
                      <a:r>
                        <a:rPr kumimoji="0" lang="en-US" altLang="zh-CN" sz="1600" b="0" i="0" u="none" strike="noStrike" cap="none" normalizeH="0" baseline="0" smtClean="0">
                          <a:ln>
                            <a:noFill/>
                          </a:ln>
                          <a:solidFill>
                            <a:schemeClr val="tx1"/>
                          </a:solidFill>
                          <a:effectLst/>
                          <a:latin typeface="Arial" charset="0"/>
                          <a:ea typeface="隶书" pitchFamily="49" charset="-122"/>
                        </a:rPr>
                        <a:t>a =-5</a:t>
                      </a:r>
                      <a:endParaRPr kumimoji="0" lang="en-GB" altLang="zh-CN"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7410" name="灯片编号占位符 3"/>
          <p:cNvSpPr>
            <a:spLocks noGrp="1"/>
          </p:cNvSpPr>
          <p:nvPr>
            <p:ph type="sldNum" sz="quarter" idx="10"/>
          </p:nvPr>
        </p:nvSpPr>
        <p:spPr>
          <a:noFill/>
        </p:spPr>
        <p:txBody>
          <a:bodyPr/>
          <a:lstStyle/>
          <a:p>
            <a:fld id="{244445C0-A38E-4788-AF99-EF0B2B1BF01C}" type="slidenum">
              <a:rPr lang="en-US" altLang="zh-CN"/>
              <a:pPr/>
              <a:t>20</a:t>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684213" y="1033465"/>
            <a:ext cx="7326044" cy="4070345"/>
          </a:xfrm>
          <a:prstGeom prst="rect">
            <a:avLst/>
          </a:prstGeom>
          <a:noFill/>
          <a:ln w="9525">
            <a:noFill/>
            <a:miter lim="800000"/>
            <a:headEnd/>
            <a:tailEnd/>
          </a:ln>
          <a:effectLst/>
        </p:spPr>
        <p:txBody>
          <a:bodyPr wrap="none" anchor="ctr">
            <a:spAutoFit/>
          </a:bodyPr>
          <a:lstStyle/>
          <a:p>
            <a:pPr eaLnBrk="0" hangingPunct="0">
              <a:lnSpc>
                <a:spcPct val="130000"/>
              </a:lnSpc>
            </a:pPr>
            <a:r>
              <a:rPr lang="en-US" altLang="zh-CN" sz="2000" dirty="0">
                <a:solidFill>
                  <a:srgbClr val="0000FF"/>
                </a:solidFill>
              </a:rPr>
              <a:t>&lt;script language=</a:t>
            </a:r>
            <a:r>
              <a:rPr lang="en-US" altLang="zh-CN" sz="2000" dirty="0" err="1">
                <a:solidFill>
                  <a:srgbClr val="0000FF"/>
                </a:solidFill>
              </a:rPr>
              <a:t>javascript</a:t>
            </a:r>
            <a:r>
              <a:rPr lang="en-US" altLang="zh-CN" sz="2000" dirty="0">
                <a:solidFill>
                  <a:srgbClr val="0000FF"/>
                </a:solidFill>
              </a:rPr>
              <a:t>&gt;</a:t>
            </a:r>
            <a:r>
              <a:rPr lang="en-US" altLang="zh-CN" sz="2000" dirty="0"/>
              <a:t/>
            </a:r>
            <a:br>
              <a:rPr lang="en-US" altLang="zh-CN" sz="2000" dirty="0"/>
            </a:br>
            <a:r>
              <a:rPr lang="en-US" altLang="zh-CN" sz="2000" dirty="0" err="1"/>
              <a:t>var</a:t>
            </a:r>
            <a:r>
              <a:rPr lang="en-US" altLang="zh-CN" sz="2000" dirty="0"/>
              <a:t> a=3,b=2;</a:t>
            </a:r>
            <a:br>
              <a:rPr lang="en-US" altLang="zh-CN" sz="2000" dirty="0"/>
            </a:br>
            <a:r>
              <a:rPr lang="en-US" altLang="zh-CN" sz="2000" dirty="0" err="1"/>
              <a:t>document.writeln</a:t>
            </a:r>
            <a:r>
              <a:rPr lang="en-US" altLang="zh-CN" sz="2000" dirty="0"/>
              <a:t>("a=3,b=2");</a:t>
            </a:r>
            <a:br>
              <a:rPr lang="en-US" altLang="zh-CN" sz="2000" dirty="0"/>
            </a:br>
            <a:r>
              <a:rPr lang="en-US" altLang="zh-CN" sz="2000" dirty="0" err="1"/>
              <a:t>document.writeln</a:t>
            </a:r>
            <a:r>
              <a:rPr lang="en-US" altLang="zh-CN" sz="2000" dirty="0"/>
              <a:t>("");</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a:solidFill>
                  <a:srgbClr val="0000FF"/>
                </a:solidFill>
              </a:rPr>
              <a:t>&lt;/script&gt; </a:t>
            </a:r>
          </a:p>
        </p:txBody>
      </p:sp>
      <p:sp>
        <p:nvSpPr>
          <p:cNvPr id="3" name="TextBox 2"/>
          <p:cNvSpPr txBox="1"/>
          <p:nvPr/>
        </p:nvSpPr>
        <p:spPr>
          <a:xfrm>
            <a:off x="7215206" y="5286388"/>
            <a:ext cx="960519" cy="369332"/>
          </a:xfrm>
          <a:prstGeom prst="rect">
            <a:avLst/>
          </a:prstGeom>
          <a:noFill/>
        </p:spPr>
        <p:txBody>
          <a:bodyPr wrap="none" rtlCol="0">
            <a:spAutoFit/>
          </a:bodyPr>
          <a:lstStyle/>
          <a:p>
            <a:r>
              <a:rPr lang="en-US" altLang="zh-CN" dirty="0" smtClean="0">
                <a:hlinkClick r:id="rId2" action="ppaction://hlinkfile"/>
              </a:rPr>
              <a:t>demo6</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mtClean="0"/>
              <a:t>比较运算符</a:t>
            </a:r>
          </a:p>
        </p:txBody>
      </p:sp>
      <p:graphicFrame>
        <p:nvGraphicFramePr>
          <p:cNvPr id="214274" name="Group 258"/>
          <p:cNvGraphicFramePr>
            <a:graphicFrameLocks noGrp="1"/>
          </p:cNvGraphicFramePr>
          <p:nvPr>
            <p:ph type="tbl" idx="1"/>
          </p:nvPr>
        </p:nvGraphicFramePr>
        <p:xfrm>
          <a:off x="684213" y="1268413"/>
          <a:ext cx="8093075" cy="4525965"/>
        </p:xfrm>
        <a:graphic>
          <a:graphicData uri="http://schemas.openxmlformats.org/drawingml/2006/table">
            <a:tbl>
              <a:tblPr/>
              <a:tblGrid>
                <a:gridCol w="942975"/>
                <a:gridCol w="5640387"/>
                <a:gridCol w="1509713"/>
              </a:tblGrid>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2000" b="0" i="0" u="none" strike="noStrike" cap="none" normalizeH="0" baseline="0" smtClean="0">
                          <a:ln>
                            <a:noFill/>
                          </a:ln>
                          <a:solidFill>
                            <a:schemeClr val="tx1"/>
                          </a:solidFill>
                          <a:effectLst/>
                          <a:latin typeface="Arial" charset="0"/>
                          <a:ea typeface="隶书" pitchFamily="49" charset="-122"/>
                        </a:rPr>
                        <a:t>运算符</a:t>
                      </a: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说                  明</a:t>
                      </a:r>
                    </a:p>
                  </a:txBody>
                  <a:tcPr marL="90000" marR="90000" marT="46800" marB="46800" anchor="ctr" anchorCtr="1"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2000" b="0" i="0" u="none" strike="noStrike" cap="none" normalizeH="0" baseline="0" smtClean="0">
                          <a:ln>
                            <a:noFill/>
                          </a:ln>
                          <a:solidFill>
                            <a:schemeClr val="tx1"/>
                          </a:solidFill>
                          <a:effectLst/>
                          <a:latin typeface="Arial" charset="0"/>
                          <a:ea typeface="隶书" pitchFamily="49" charset="-122"/>
                        </a:rPr>
                        <a:t>示例</a:t>
                      </a:r>
                    </a:p>
                  </a:txBody>
                  <a:tcPr marL="90000" marR="90000" marT="46800" marB="46800" anchor="ctr" anchorCtr="1"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r>
              <a:tr h="625475">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 </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等于。如果两个操作数相等，则返回</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不等于。如果两个操作数不等，则返回</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5475">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&gt;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大于。如果左操作数大于右操作数，则返回</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&gt;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9691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&gt;=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大于或等于。如果左操作数大于或等于右操作数，</a:t>
                      </a: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则返回</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endParaRPr kumimoji="0" lang="en-US" altLang="zh-CN" sz="1600" b="0" i="0" u="none" strike="noStrike" cap="none" normalizeH="0" baseline="0" smtClean="0">
                        <a:ln>
                          <a:noFill/>
                        </a:ln>
                        <a:solidFill>
                          <a:schemeClr val="tx1"/>
                        </a:solidFill>
                        <a:effectLst/>
                        <a:latin typeface="Arial" charset="0"/>
                        <a:ea typeface="隶书" pitchFamily="49" charset="-122"/>
                      </a:endParaRP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a&gt;=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&lt;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小于。如果左操作数小于右操作数，则返回</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a&lt;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9691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&lt;=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小于或等于。如果左操作数小于或等于右操作数，</a:t>
                      </a: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1600" b="0" i="0" u="none" strike="noStrike" cap="none" normalizeH="0" baseline="0" smtClean="0">
                          <a:ln>
                            <a:noFill/>
                          </a:ln>
                          <a:solidFill>
                            <a:schemeClr val="tx1"/>
                          </a:solidFill>
                          <a:effectLst/>
                          <a:latin typeface="Arial" charset="0"/>
                          <a:ea typeface="隶书" pitchFamily="49" charset="-122"/>
                        </a:rPr>
                        <a:t>则返</a:t>
                      </a:r>
                      <a:r>
                        <a:rPr kumimoji="0" lang="en-GB" altLang="zh-CN" sz="1600" b="0" i="0" u="none" strike="noStrike" cap="none" normalizeH="0" baseline="0" smtClean="0">
                          <a:ln>
                            <a:noFill/>
                          </a:ln>
                          <a:solidFill>
                            <a:schemeClr val="tx1"/>
                          </a:solidFill>
                          <a:effectLst/>
                          <a:latin typeface="Arial" charset="0"/>
                          <a:ea typeface="隶书" pitchFamily="49" charset="-122"/>
                        </a:rPr>
                        <a:t>true</a:t>
                      </a:r>
                      <a:endParaRPr kumimoji="0" lang="zh-CN" altLang="en-GB" sz="1600" b="0" i="0" u="none" strike="noStrike" cap="none" normalizeH="0" baseline="0" smtClean="0">
                        <a:ln>
                          <a:noFill/>
                        </a:ln>
                        <a:solidFill>
                          <a:schemeClr val="tx1"/>
                        </a:solidFill>
                        <a:effectLst/>
                        <a:latin typeface="Arial" charset="0"/>
                        <a:ea typeface="隶书"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隶书" pitchFamily="49" charset="-122"/>
                        </a:rPr>
                        <a:t>a &lt;= b</a:t>
                      </a: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8434" name="灯片编号占位符 3"/>
          <p:cNvSpPr>
            <a:spLocks noGrp="1"/>
          </p:cNvSpPr>
          <p:nvPr>
            <p:ph type="sldNum" sz="quarter" idx="10"/>
          </p:nvPr>
        </p:nvSpPr>
        <p:spPr>
          <a:noFill/>
        </p:spPr>
        <p:txBody>
          <a:bodyPr/>
          <a:lstStyle/>
          <a:p>
            <a:fld id="{6AE5F69E-9220-43E0-94C7-EBF5107F583E}" type="slidenum">
              <a:rPr lang="en-US" altLang="zh-CN"/>
              <a:pPr/>
              <a:t>22</a:t>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50825" y="684919"/>
            <a:ext cx="8382423" cy="5270674"/>
          </a:xfrm>
          <a:prstGeom prst="rect">
            <a:avLst/>
          </a:prstGeom>
          <a:noFill/>
          <a:ln w="9525">
            <a:noFill/>
            <a:miter lim="800000"/>
            <a:headEnd/>
            <a:tailEnd/>
          </a:ln>
          <a:effectLst/>
        </p:spPr>
        <p:txBody>
          <a:bodyPr wrap="none" anchor="ctr">
            <a:spAutoFit/>
          </a:bodyPr>
          <a:lstStyle/>
          <a:p>
            <a:pPr eaLnBrk="0" hangingPunct="0">
              <a:lnSpc>
                <a:spcPct val="130000"/>
              </a:lnSpc>
            </a:pPr>
            <a:r>
              <a:rPr lang="en-US" altLang="zh-CN" sz="2000" dirty="0">
                <a:solidFill>
                  <a:srgbClr val="0000FF"/>
                </a:solidFill>
              </a:rPr>
              <a:t>&lt;script language=</a:t>
            </a:r>
            <a:r>
              <a:rPr lang="en-US" altLang="zh-CN" sz="2000" dirty="0" err="1">
                <a:solidFill>
                  <a:srgbClr val="0000FF"/>
                </a:solidFill>
              </a:rPr>
              <a:t>javascript</a:t>
            </a:r>
            <a:r>
              <a:rPr lang="en-US" altLang="zh-CN" sz="2000" dirty="0">
                <a:solidFill>
                  <a:srgbClr val="0000FF"/>
                </a:solidFill>
              </a:rPr>
              <a:t>&gt;</a:t>
            </a:r>
            <a:br>
              <a:rPr lang="en-US" altLang="zh-CN" sz="2000" dirty="0">
                <a:solidFill>
                  <a:srgbClr val="0000FF"/>
                </a:solidFill>
              </a:rPr>
            </a:br>
            <a:r>
              <a:rPr lang="en-US" altLang="zh-CN" sz="2000" dirty="0" err="1"/>
              <a:t>var</a:t>
            </a:r>
            <a:r>
              <a:rPr lang="en-US" altLang="zh-CN" sz="2000" dirty="0"/>
              <a:t> a=2,b=3,c="2",qq;</a:t>
            </a:r>
            <a:br>
              <a:rPr lang="en-US" altLang="zh-CN" sz="2000" dirty="0"/>
            </a:br>
            <a:r>
              <a:rPr lang="en-US" altLang="zh-CN" sz="2000" dirty="0" err="1"/>
              <a:t>document.writeln</a:t>
            </a:r>
            <a:r>
              <a:rPr lang="en-US" altLang="zh-CN" sz="2000" dirty="0"/>
              <a:t>("a=2,b=3,c='2'");</a:t>
            </a:r>
            <a:br>
              <a:rPr lang="en-US" altLang="zh-CN" sz="2000" dirty="0"/>
            </a:br>
            <a:r>
              <a:rPr lang="en-US" altLang="zh-CN" sz="2000" dirty="0" err="1"/>
              <a:t>document.writeln</a:t>
            </a:r>
            <a:r>
              <a:rPr lang="en-US" altLang="zh-CN" sz="2000" dirty="0"/>
              <a:t>();</a:t>
            </a:r>
            <a:br>
              <a:rPr lang="en-US" altLang="zh-CN" sz="2000" dirty="0"/>
            </a:br>
            <a:r>
              <a:rPr lang="en-US" altLang="zh-CN" sz="2000" dirty="0" err="1"/>
              <a:t>document.write</a:t>
            </a:r>
            <a:r>
              <a:rPr lang="en-US" altLang="zh-CN" sz="2000" dirty="0"/>
              <a:t>("</a:t>
            </a:r>
            <a:r>
              <a:rPr lang="en-US" altLang="zh-CN" sz="2000" dirty="0" err="1"/>
              <a:t>a&amp;lt;b</a:t>
            </a:r>
            <a:r>
              <a:rPr lang="en-US" altLang="zh-CN" sz="2000" dirty="0"/>
              <a:t> = "); </a:t>
            </a:r>
            <a:r>
              <a:rPr lang="en-US" altLang="zh-CN" sz="2000" dirty="0" err="1"/>
              <a:t>qq</a:t>
            </a:r>
            <a:r>
              <a:rPr lang="en-US" altLang="zh-CN" sz="2000" dirty="0"/>
              <a:t> = a&lt;b;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a&amp;lt</a:t>
            </a:r>
            <a:r>
              <a:rPr lang="en-US" altLang="zh-CN" sz="2000" dirty="0"/>
              <a:t>;=b = "); </a:t>
            </a:r>
            <a:r>
              <a:rPr lang="en-US" altLang="zh-CN" sz="2000" dirty="0" err="1"/>
              <a:t>qq</a:t>
            </a:r>
            <a:r>
              <a:rPr lang="en-US" altLang="zh-CN" sz="2000" dirty="0"/>
              <a:t> = a&lt;b;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a&amp;gt;b</a:t>
            </a:r>
            <a:r>
              <a:rPr lang="en-US" altLang="zh-CN" sz="2000" dirty="0"/>
              <a:t> = "); </a:t>
            </a:r>
            <a:r>
              <a:rPr lang="en-US" altLang="zh-CN" sz="2000" dirty="0" err="1"/>
              <a:t>qq</a:t>
            </a:r>
            <a:r>
              <a:rPr lang="en-US" altLang="zh-CN" sz="2000" dirty="0"/>
              <a:t> = a&gt;b;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a&amp;gt</a:t>
            </a:r>
            <a:r>
              <a:rPr lang="en-US" altLang="zh-CN" sz="2000" dirty="0"/>
              <a:t>;=b = "); </a:t>
            </a:r>
            <a:r>
              <a:rPr lang="en-US" altLang="zh-CN" sz="2000" dirty="0" err="1"/>
              <a:t>qq</a:t>
            </a:r>
            <a:r>
              <a:rPr lang="en-US" altLang="zh-CN" sz="2000" dirty="0"/>
              <a:t> = a&gt;=b;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a:solidFill>
                  <a:srgbClr val="0000FF"/>
                </a:solidFill>
              </a:rPr>
              <a:t>&lt;/script&gt; </a:t>
            </a:r>
          </a:p>
        </p:txBody>
      </p:sp>
      <p:sp>
        <p:nvSpPr>
          <p:cNvPr id="3" name="TextBox 2"/>
          <p:cNvSpPr txBox="1"/>
          <p:nvPr/>
        </p:nvSpPr>
        <p:spPr>
          <a:xfrm>
            <a:off x="7286644" y="5786454"/>
            <a:ext cx="960519" cy="369332"/>
          </a:xfrm>
          <a:prstGeom prst="rect">
            <a:avLst/>
          </a:prstGeom>
          <a:noFill/>
        </p:spPr>
        <p:txBody>
          <a:bodyPr wrap="none" rtlCol="0">
            <a:spAutoFit/>
          </a:bodyPr>
          <a:lstStyle/>
          <a:p>
            <a:r>
              <a:rPr lang="en-US" altLang="zh-CN" dirty="0" smtClean="0">
                <a:hlinkClick r:id="rId2" action="ppaction://hlinkfile"/>
              </a:rPr>
              <a:t>demo7</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mtClean="0"/>
              <a:t>逻辑运算符</a:t>
            </a:r>
          </a:p>
        </p:txBody>
      </p:sp>
      <p:graphicFrame>
        <p:nvGraphicFramePr>
          <p:cNvPr id="216145" name="Group 81"/>
          <p:cNvGraphicFramePr>
            <a:graphicFrameLocks noGrp="1"/>
          </p:cNvGraphicFramePr>
          <p:nvPr>
            <p:ph type="tbl" idx="1"/>
          </p:nvPr>
        </p:nvGraphicFramePr>
        <p:xfrm>
          <a:off x="684213" y="1412875"/>
          <a:ext cx="8229600" cy="2592389"/>
        </p:xfrm>
        <a:graphic>
          <a:graphicData uri="http://schemas.openxmlformats.org/drawingml/2006/table">
            <a:tbl>
              <a:tblPr/>
              <a:tblGrid>
                <a:gridCol w="2743200"/>
                <a:gridCol w="2743200"/>
                <a:gridCol w="2743200"/>
              </a:tblGrid>
              <a:tr h="863600">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2800" b="0" i="0" u="none" strike="noStrike" cap="none" normalizeH="0" baseline="0" smtClean="0">
                          <a:ln>
                            <a:noFill/>
                          </a:ln>
                          <a:solidFill>
                            <a:schemeClr val="tx1"/>
                          </a:solidFill>
                          <a:effectLst/>
                          <a:latin typeface="Arial" charset="0"/>
                          <a:ea typeface="隶书" pitchFamily="49" charset="-122"/>
                        </a:rPr>
                        <a:t>运算符</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2800" b="0" i="0" u="none" strike="noStrike" cap="none" normalizeH="0" baseline="0" smtClean="0">
                          <a:ln>
                            <a:noFill/>
                          </a:ln>
                          <a:solidFill>
                            <a:schemeClr val="tx1"/>
                          </a:solidFill>
                          <a:effectLst/>
                          <a:latin typeface="Arial" charset="0"/>
                          <a:ea typeface="隶书" pitchFamily="49" charset="-122"/>
                        </a:rPr>
                        <a:t>例子</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2800" b="0" i="0" u="none" strike="noStrike" cap="none" normalizeH="0" baseline="0" smtClean="0">
                          <a:ln>
                            <a:noFill/>
                          </a:ln>
                          <a:solidFill>
                            <a:schemeClr val="tx1"/>
                          </a:solidFill>
                          <a:effectLst/>
                          <a:latin typeface="Arial" charset="0"/>
                          <a:ea typeface="隶书" pitchFamily="49" charset="-122"/>
                        </a:rPr>
                        <a:t>说明</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&amp;&amp;</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expr1 &amp;&amp; expr2</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逻辑与</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expr1 || expr2</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逻辑或</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a:t>
                      </a: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en-GB" altLang="zh-CN" sz="2400" b="0" i="0" u="none" strike="noStrike" cap="none" normalizeH="0" baseline="0" smtClean="0">
                          <a:ln>
                            <a:noFill/>
                          </a:ln>
                          <a:solidFill>
                            <a:schemeClr val="tx1"/>
                          </a:solidFill>
                          <a:effectLst/>
                          <a:latin typeface="Arial" charset="0"/>
                          <a:ea typeface="隶书" pitchFamily="49" charset="-122"/>
                        </a:rPr>
                        <a:t>!expr</a:t>
                      </a: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tabLst/>
                      </a:pPr>
                      <a:r>
                        <a:rPr kumimoji="0" lang="zh-CN" altLang="en-GB" sz="2400" b="0" i="0" u="none" strike="noStrike" cap="none" normalizeH="0" baseline="0" smtClean="0">
                          <a:ln>
                            <a:noFill/>
                          </a:ln>
                          <a:solidFill>
                            <a:schemeClr val="tx1"/>
                          </a:solidFill>
                          <a:effectLst/>
                          <a:latin typeface="Arial" charset="0"/>
                          <a:ea typeface="隶书" pitchFamily="49" charset="-122"/>
                        </a:rPr>
                        <a:t>逻辑非</a:t>
                      </a: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9458" name="灯片编号占位符 3"/>
          <p:cNvSpPr>
            <a:spLocks noGrp="1"/>
          </p:cNvSpPr>
          <p:nvPr>
            <p:ph type="sldNum" sz="quarter" idx="10"/>
          </p:nvPr>
        </p:nvSpPr>
        <p:spPr>
          <a:noFill/>
        </p:spPr>
        <p:txBody>
          <a:bodyPr/>
          <a:lstStyle/>
          <a:p>
            <a:fld id="{FC76ECA3-E5E4-4615-9B1C-62D4E88D01A6}" type="slidenum">
              <a:rPr lang="en-US" altLang="zh-CN"/>
              <a:pPr/>
              <a:t>24</a:t>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0" y="1120579"/>
            <a:ext cx="9224000" cy="4032642"/>
          </a:xfrm>
          <a:prstGeom prst="rect">
            <a:avLst/>
          </a:prstGeom>
          <a:noFill/>
          <a:ln w="9525">
            <a:noFill/>
            <a:miter lim="800000"/>
            <a:headEnd/>
            <a:tailEnd/>
          </a:ln>
          <a:effectLst/>
        </p:spPr>
        <p:txBody>
          <a:bodyPr wrap="none" anchor="ctr">
            <a:spAutoFit/>
          </a:bodyPr>
          <a:lstStyle/>
          <a:p>
            <a:pPr eaLnBrk="0" hangingPunct="0">
              <a:lnSpc>
                <a:spcPct val="130000"/>
              </a:lnSpc>
            </a:pPr>
            <a:r>
              <a:rPr lang="en-US" altLang="zh-CN" dirty="0">
                <a:solidFill>
                  <a:srgbClr val="0000FF"/>
                </a:solidFill>
              </a:rPr>
              <a:t>&lt;script language=</a:t>
            </a:r>
            <a:r>
              <a:rPr lang="en-US" altLang="zh-CN" dirty="0" err="1">
                <a:solidFill>
                  <a:srgbClr val="0000FF"/>
                </a:solidFill>
              </a:rPr>
              <a:t>javascript</a:t>
            </a:r>
            <a:r>
              <a:rPr lang="en-US" altLang="zh-CN" dirty="0">
                <a:solidFill>
                  <a:srgbClr val="0000FF"/>
                </a:solidFill>
              </a:rPr>
              <a:t>&gt;</a:t>
            </a:r>
            <a:br>
              <a:rPr lang="en-US" altLang="zh-CN" dirty="0">
                <a:solidFill>
                  <a:srgbClr val="0000FF"/>
                </a:solidFill>
              </a:rPr>
            </a:br>
            <a:r>
              <a:rPr lang="en-US" altLang="zh-CN" dirty="0" err="1"/>
              <a:t>var</a:t>
            </a:r>
            <a:r>
              <a:rPr lang="en-US" altLang="zh-CN" dirty="0"/>
              <a:t> a=2,b=3,qq;</a:t>
            </a:r>
            <a:br>
              <a:rPr lang="en-US" altLang="zh-CN" dirty="0"/>
            </a:br>
            <a:r>
              <a:rPr lang="en-US" altLang="zh-CN" dirty="0" err="1"/>
              <a:t>document.writeln</a:t>
            </a:r>
            <a:r>
              <a:rPr lang="en-US" altLang="zh-CN" dirty="0"/>
              <a:t>("a=2,b=3");</a:t>
            </a:r>
            <a:br>
              <a:rPr lang="en-US" altLang="zh-CN" dirty="0"/>
            </a:br>
            <a:r>
              <a:rPr lang="en-US" altLang="zh-CN" dirty="0" err="1"/>
              <a:t>document.writeln</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&amp;&amp;</a:t>
            </a:r>
            <a:r>
              <a:rPr lang="en-US" altLang="zh-CN" dirty="0" err="1"/>
              <a:t>a&amp;lt</a:t>
            </a:r>
            <a:r>
              <a:rPr lang="en-US" altLang="zh-CN" dirty="0"/>
              <a:t>;=b = "); </a:t>
            </a:r>
            <a:r>
              <a:rPr lang="en-US" altLang="zh-CN" dirty="0" err="1"/>
              <a:t>qq</a:t>
            </a:r>
            <a:r>
              <a:rPr lang="en-US" altLang="zh-CN" dirty="0"/>
              <a:t> = a&lt;b&amp;&amp;a&lt;=b;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&amp;&amp;</a:t>
            </a:r>
            <a:r>
              <a:rPr lang="en-US" altLang="zh-CN" dirty="0" err="1"/>
              <a:t>a&amp;gt;b</a:t>
            </a:r>
            <a:r>
              <a:rPr lang="en-US" altLang="zh-CN" dirty="0"/>
              <a:t> = "); </a:t>
            </a:r>
            <a:r>
              <a:rPr lang="en-US" altLang="zh-CN" dirty="0" err="1"/>
              <a:t>qq</a:t>
            </a:r>
            <a:r>
              <a:rPr lang="en-US" altLang="zh-CN" dirty="0"/>
              <a:t> = a&lt;b&amp;&amp;a&gt;b;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t>
            </a:r>
            <a:r>
              <a:rPr lang="en-US" altLang="zh-CN" dirty="0" err="1"/>
              <a:t>a&amp;gt;b</a:t>
            </a:r>
            <a:r>
              <a:rPr lang="en-US" altLang="zh-CN" dirty="0"/>
              <a:t> = "); </a:t>
            </a:r>
            <a:r>
              <a:rPr lang="en-US" altLang="zh-CN" dirty="0" err="1"/>
              <a:t>qq</a:t>
            </a:r>
            <a:r>
              <a:rPr lang="en-US" altLang="zh-CN" dirty="0"/>
              <a:t> = a&lt;b||a&gt;b;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a&amp;gt;b</a:t>
            </a:r>
            <a:r>
              <a:rPr lang="en-US" altLang="zh-CN" dirty="0"/>
              <a:t>||</a:t>
            </a:r>
            <a:r>
              <a:rPr lang="en-US" altLang="zh-CN" dirty="0" err="1"/>
              <a:t>a&amp;gt</a:t>
            </a:r>
            <a:r>
              <a:rPr lang="en-US" altLang="zh-CN" dirty="0"/>
              <a:t>;=b = "); </a:t>
            </a:r>
            <a:r>
              <a:rPr lang="en-US" altLang="zh-CN" dirty="0" err="1"/>
              <a:t>qq</a:t>
            </a:r>
            <a:r>
              <a:rPr lang="en-US" altLang="zh-CN" dirty="0"/>
              <a:t> = a&gt;b||a&gt;=b;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 = "); </a:t>
            </a:r>
            <a:r>
              <a:rPr lang="en-US" altLang="zh-CN" dirty="0" err="1"/>
              <a:t>qq</a:t>
            </a:r>
            <a:r>
              <a:rPr lang="en-US" altLang="zh-CN" dirty="0"/>
              <a:t> = !(a&lt;b);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a&amp;gt;b</a:t>
            </a:r>
            <a:r>
              <a:rPr lang="en-US" altLang="zh-CN" dirty="0"/>
              <a:t>) = "); </a:t>
            </a:r>
            <a:r>
              <a:rPr lang="en-US" altLang="zh-CN" dirty="0" err="1"/>
              <a:t>qq</a:t>
            </a:r>
            <a:r>
              <a:rPr lang="en-US" altLang="zh-CN" dirty="0"/>
              <a:t> = !(a&gt;b);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a:solidFill>
                  <a:srgbClr val="0000FF"/>
                </a:solidFill>
              </a:rPr>
              <a:t>&lt;/script&gt; </a:t>
            </a:r>
          </a:p>
        </p:txBody>
      </p:sp>
      <p:sp>
        <p:nvSpPr>
          <p:cNvPr id="3" name="TextBox 2"/>
          <p:cNvSpPr txBox="1"/>
          <p:nvPr/>
        </p:nvSpPr>
        <p:spPr>
          <a:xfrm>
            <a:off x="7215206" y="5286388"/>
            <a:ext cx="960519" cy="369332"/>
          </a:xfrm>
          <a:prstGeom prst="rect">
            <a:avLst/>
          </a:prstGeom>
          <a:noFill/>
        </p:spPr>
        <p:txBody>
          <a:bodyPr wrap="none" rtlCol="0">
            <a:spAutoFit/>
          </a:bodyPr>
          <a:lstStyle/>
          <a:p>
            <a:r>
              <a:rPr lang="en-US" altLang="zh-CN" dirty="0" smtClean="0"/>
              <a:t>demo8</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dirty="0" smtClean="0"/>
              <a:t>方法</a:t>
            </a:r>
          </a:p>
        </p:txBody>
      </p:sp>
      <p:graphicFrame>
        <p:nvGraphicFramePr>
          <p:cNvPr id="227456" name="Group 128"/>
          <p:cNvGraphicFramePr>
            <a:graphicFrameLocks noGrp="1"/>
          </p:cNvGraphicFramePr>
          <p:nvPr>
            <p:ph type="tbl" idx="1"/>
          </p:nvPr>
        </p:nvGraphicFramePr>
        <p:xfrm>
          <a:off x="684213" y="1460500"/>
          <a:ext cx="8064500" cy="4742498"/>
        </p:xfrm>
        <a:graphic>
          <a:graphicData uri="http://schemas.openxmlformats.org/drawingml/2006/table">
            <a:tbl>
              <a:tblPr/>
              <a:tblGrid>
                <a:gridCol w="2519362"/>
                <a:gridCol w="5545138"/>
              </a:tblGrid>
              <a:tr h="6477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方法名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作用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dirty="0" err="1" smtClean="0">
                          <a:ln>
                            <a:noFill/>
                          </a:ln>
                          <a:solidFill>
                            <a:schemeClr val="tx1"/>
                          </a:solidFill>
                          <a:effectLst/>
                          <a:latin typeface="Arial" charset="0"/>
                          <a:ea typeface="隶书" pitchFamily="49" charset="-122"/>
                        </a:rPr>
                        <a:t>eval</a:t>
                      </a:r>
                      <a:r>
                        <a:rPr kumimoji="0" lang="en-US" altLang="zh-CN" sz="2400" b="0" i="0" u="none" strike="noStrike" cap="none" normalizeH="0" baseline="0" dirty="0" smtClean="0">
                          <a:ln>
                            <a:noFill/>
                          </a:ln>
                          <a:solidFill>
                            <a:schemeClr val="tx1"/>
                          </a:solidFill>
                          <a:effectLst/>
                          <a:latin typeface="Arial" charset="0"/>
                          <a:ea typeface="隶书" pitchFamily="49" charset="-122"/>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计算</a:t>
                      </a:r>
                      <a:r>
                        <a:rPr kumimoji="0" lang="en-US" altLang="zh-CN" sz="2400" b="0" i="0" u="none" strike="noStrike" cap="none" normalizeH="0" baseline="0" dirty="0" err="1" smtClean="0">
                          <a:ln>
                            <a:noFill/>
                          </a:ln>
                          <a:solidFill>
                            <a:schemeClr val="tx1"/>
                          </a:solidFill>
                          <a:effectLst/>
                          <a:latin typeface="Arial" charset="0"/>
                          <a:ea typeface="隶书" pitchFamily="49" charset="-122"/>
                        </a:rPr>
                        <a:t>javascript</a:t>
                      </a:r>
                      <a:r>
                        <a:rPr kumimoji="0" lang="zh-CN" altLang="en-US" sz="2400" b="0" i="0" u="none" strike="noStrike" cap="none" normalizeH="0" baseline="0" dirty="0" smtClean="0">
                          <a:ln>
                            <a:noFill/>
                          </a:ln>
                          <a:solidFill>
                            <a:schemeClr val="tx1"/>
                          </a:solidFill>
                          <a:effectLst/>
                          <a:latin typeface="Arial" charset="0"/>
                          <a:ea typeface="隶书" pitchFamily="49" charset="-122"/>
                        </a:rPr>
                        <a:t>代码串</a:t>
                      </a:r>
                      <a:r>
                        <a:rPr kumimoji="0" lang="zh-CN" altLang="en-US" sz="2400" b="0" i="0" u="none" strike="noStrike" kern="1200" cap="none" normalizeH="0" baseline="0" dirty="0" smtClean="0">
                          <a:ln>
                            <a:noFill/>
                          </a:ln>
                          <a:solidFill>
                            <a:schemeClr val="tx1"/>
                          </a:solidFill>
                          <a:effectLst/>
                          <a:latin typeface="Arial" charset="0"/>
                          <a:ea typeface="隶书" pitchFamily="49" charset="-122"/>
                          <a:cs typeface="+mn-cs"/>
                        </a:rPr>
                        <a:t>，把对应的字符串解析成</a:t>
                      </a:r>
                      <a:r>
                        <a:rPr kumimoji="0" lang="en-US" altLang="zh-CN" sz="2400" b="0" i="0" u="none" strike="noStrike" kern="1200" cap="none" normalizeH="0" baseline="0" dirty="0" smtClean="0">
                          <a:ln>
                            <a:noFill/>
                          </a:ln>
                          <a:solidFill>
                            <a:schemeClr val="tx1"/>
                          </a:solidFill>
                          <a:effectLst/>
                          <a:latin typeface="Arial" charset="0"/>
                          <a:ea typeface="隶书" pitchFamily="49" charset="-122"/>
                          <a:cs typeface="+mn-cs"/>
                        </a:rPr>
                        <a:t>JS</a:t>
                      </a:r>
                      <a:r>
                        <a:rPr kumimoji="0" lang="zh-CN" altLang="en-US" sz="2400" b="0" i="0" u="none" strike="noStrike" kern="1200" cap="none" normalizeH="0" baseline="0" dirty="0" smtClean="0">
                          <a:ln>
                            <a:noFill/>
                          </a:ln>
                          <a:solidFill>
                            <a:schemeClr val="tx1"/>
                          </a:solidFill>
                          <a:effectLst/>
                          <a:latin typeface="Arial" charset="0"/>
                          <a:ea typeface="隶书" pitchFamily="49" charset="-122"/>
                          <a:cs typeface="+mn-cs"/>
                        </a:rPr>
                        <a:t>代码并运行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5080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smtClean="0">
                          <a:ln>
                            <a:noFill/>
                          </a:ln>
                          <a:solidFill>
                            <a:srgbClr val="FF3300"/>
                          </a:solidFill>
                          <a:effectLst/>
                          <a:latin typeface="Arial" charset="0"/>
                          <a:ea typeface="隶书" pitchFamily="49" charset="-122"/>
                        </a:rPr>
                        <a:t>isNaN()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检测一个值是否是非数字的值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656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smtClean="0">
                          <a:ln>
                            <a:noFill/>
                          </a:ln>
                          <a:solidFill>
                            <a:srgbClr val="FF3300"/>
                          </a:solidFill>
                          <a:effectLst/>
                          <a:latin typeface="Arial" charset="0"/>
                          <a:ea typeface="隶书" pitchFamily="49" charset="-122"/>
                        </a:rPr>
                        <a:t>parseInt()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将字符串转换为整数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815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隶书" pitchFamily="49" charset="-122"/>
                        </a:rPr>
                        <a:t>parseFloat()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将字符串转换为数字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6671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dirty="0" smtClean="0">
                          <a:ln>
                            <a:noFill/>
                          </a:ln>
                          <a:solidFill>
                            <a:srgbClr val="FF3300"/>
                          </a:solidFill>
                          <a:effectLst/>
                          <a:latin typeface="Arial" charset="0"/>
                          <a:ea typeface="隶书" pitchFamily="49" charset="-122"/>
                        </a:rPr>
                        <a:t>alert()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弹出对话框显示消息</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429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dirty="0" smtClean="0">
                          <a:ln>
                            <a:noFill/>
                          </a:ln>
                          <a:solidFill>
                            <a:srgbClr val="FF3300"/>
                          </a:solidFill>
                          <a:effectLst/>
                          <a:latin typeface="Arial" charset="0"/>
                          <a:ea typeface="隶书" pitchFamily="49" charset="-122"/>
                        </a:rPr>
                        <a:t>confirm()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用对话框询问一个回答为是或否的问题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隶书" pitchFamily="49" charset="-122"/>
                        </a:rPr>
                        <a:t>prompt()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弹出对话框，请求用户输入一个字符串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22701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0" i="0" u="none" strike="noStrike" cap="none" normalizeH="0" baseline="0" dirty="0" err="1" smtClean="0">
                          <a:ln>
                            <a:noFill/>
                          </a:ln>
                          <a:solidFill>
                            <a:srgbClr val="FF0000"/>
                          </a:solidFill>
                          <a:effectLst/>
                          <a:latin typeface="Arial" charset="0"/>
                          <a:ea typeface="隶书" pitchFamily="49" charset="-122"/>
                        </a:rPr>
                        <a:t>document.write</a:t>
                      </a:r>
                      <a:r>
                        <a:rPr kumimoji="0" lang="en-US" altLang="zh-CN" sz="2400" b="0" i="0" u="none" strike="noStrike" cap="none" normalizeH="0" baseline="0" dirty="0" smtClean="0">
                          <a:ln>
                            <a:noFill/>
                          </a:ln>
                          <a:solidFill>
                            <a:srgbClr val="FF0000"/>
                          </a:solidFill>
                          <a:effectLst/>
                          <a:latin typeface="Arial" charset="0"/>
                          <a:ea typeface="隶书"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隶书" pitchFamily="49" charset="-122"/>
                        </a:rPr>
                        <a:t>向文档窗口输出字符串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20482" name="灯片编号占位符 3"/>
          <p:cNvSpPr>
            <a:spLocks noGrp="1"/>
          </p:cNvSpPr>
          <p:nvPr>
            <p:ph type="sldNum" sz="quarter" idx="10"/>
          </p:nvPr>
        </p:nvSpPr>
        <p:spPr>
          <a:noFill/>
        </p:spPr>
        <p:txBody>
          <a:bodyPr/>
          <a:lstStyle/>
          <a:p>
            <a:fld id="{1F08CA1E-B92F-4057-9492-DBABBC49C218}" type="slidenum">
              <a:rPr lang="en-US" altLang="zh-CN"/>
              <a:pPr/>
              <a:t>26</a:t>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endParaRPr lang="zh-CN" altLang="en-US" dirty="0"/>
          </a:p>
        </p:txBody>
      </p:sp>
      <p:sp>
        <p:nvSpPr>
          <p:cNvPr id="4" name="矩形 3"/>
          <p:cNvSpPr/>
          <p:nvPr/>
        </p:nvSpPr>
        <p:spPr>
          <a:xfrm>
            <a:off x="928662" y="1500174"/>
            <a:ext cx="7643866" cy="3970318"/>
          </a:xfrm>
          <a:prstGeom prst="rect">
            <a:avLst/>
          </a:prstGeom>
        </p:spPr>
        <p:txBody>
          <a:bodyPr wrap="square">
            <a:spAutoFit/>
          </a:bodyPr>
          <a:lstStyle/>
          <a:p>
            <a:r>
              <a:rPr lang="en-US" altLang="zh-CN" dirty="0" smtClean="0"/>
              <a:t> &lt;script type="text/</a:t>
            </a:r>
            <a:r>
              <a:rPr lang="en-US" altLang="zh-CN" dirty="0" err="1" smtClean="0"/>
              <a:t>javascript</a:t>
            </a:r>
            <a:r>
              <a:rPr lang="en-US" altLang="zh-CN" dirty="0" smtClean="0"/>
              <a:t>"&gt;</a:t>
            </a:r>
          </a:p>
          <a:p>
            <a:r>
              <a:rPr lang="en-US" altLang="zh-CN" dirty="0" err="1" smtClean="0"/>
              <a:t>eval</a:t>
            </a:r>
            <a:r>
              <a:rPr lang="en-US" altLang="zh-CN" dirty="0" smtClean="0"/>
              <a:t>("x=10;y=20;document.write(x*y)")</a:t>
            </a:r>
          </a:p>
          <a:p>
            <a:r>
              <a:rPr lang="en-US" altLang="zh-CN" dirty="0" err="1" smtClean="0"/>
              <a:t>document.write</a:t>
            </a:r>
            <a:r>
              <a:rPr lang="en-US" altLang="zh-CN" dirty="0" smtClean="0"/>
              <a:t>("&lt;</a:t>
            </a:r>
            <a:r>
              <a:rPr lang="en-US" altLang="zh-CN" dirty="0" err="1" smtClean="0"/>
              <a:t>br</a:t>
            </a:r>
            <a:r>
              <a:rPr lang="en-US" altLang="zh-CN" dirty="0" smtClean="0"/>
              <a:t>&gt;"+</a:t>
            </a:r>
            <a:r>
              <a:rPr lang="en-US" altLang="zh-CN" dirty="0" err="1" smtClean="0"/>
              <a:t>eval</a:t>
            </a:r>
            <a:r>
              <a:rPr lang="en-US" altLang="zh-CN" dirty="0" smtClean="0"/>
              <a:t>("2+2")+"&lt;</a:t>
            </a:r>
            <a:r>
              <a:rPr lang="en-US" altLang="zh-CN" dirty="0" err="1" smtClean="0"/>
              <a:t>br</a:t>
            </a:r>
            <a:r>
              <a:rPr lang="en-US" altLang="zh-CN" dirty="0" smtClean="0"/>
              <a:t>&gt;")</a:t>
            </a:r>
          </a:p>
          <a:p>
            <a:r>
              <a:rPr lang="en-US" altLang="zh-CN" dirty="0" err="1" smtClean="0"/>
              <a:t>var</a:t>
            </a:r>
            <a:r>
              <a:rPr lang="en-US" altLang="zh-CN" dirty="0" smtClean="0"/>
              <a:t> x=10</a:t>
            </a:r>
          </a:p>
          <a:p>
            <a:r>
              <a:rPr lang="en-US" altLang="zh-CN" dirty="0" err="1" smtClean="0"/>
              <a:t>document.write</a:t>
            </a:r>
            <a:r>
              <a:rPr lang="en-US" altLang="zh-CN" dirty="0" smtClean="0"/>
              <a:t>(</a:t>
            </a:r>
            <a:r>
              <a:rPr lang="en-US" altLang="zh-CN" dirty="0" err="1" smtClean="0"/>
              <a:t>eval</a:t>
            </a:r>
            <a:r>
              <a:rPr lang="en-US" altLang="zh-CN" dirty="0" smtClean="0"/>
              <a:t>(x+17)+"&lt;</a:t>
            </a:r>
            <a:r>
              <a:rPr lang="en-US" altLang="zh-CN" dirty="0" err="1" smtClean="0"/>
              <a:t>br</a:t>
            </a:r>
            <a:r>
              <a:rPr lang="en-US" altLang="zh-CN" dirty="0" smtClean="0"/>
              <a:t>&gt;")</a:t>
            </a:r>
          </a:p>
          <a:p>
            <a:r>
              <a:rPr lang="en-US" altLang="zh-CN" dirty="0" smtClean="0"/>
              <a:t>&lt;/script&gt;</a:t>
            </a:r>
          </a:p>
          <a:p>
            <a:r>
              <a:rPr lang="en-US" altLang="zh-CN" dirty="0" smtClean="0"/>
              <a:t>&lt;script type="text/</a:t>
            </a:r>
            <a:r>
              <a:rPr lang="en-US" altLang="zh-CN" dirty="0" err="1" smtClean="0"/>
              <a:t>javascript</a:t>
            </a:r>
            <a:r>
              <a:rPr lang="en-US" altLang="zh-CN" dirty="0" smtClean="0"/>
              <a:t>"&gt;</a:t>
            </a:r>
          </a:p>
          <a:p>
            <a:r>
              <a:rPr lang="en-US" altLang="zh-CN" dirty="0" err="1" smtClean="0"/>
              <a:t>document.write</a:t>
            </a:r>
            <a:r>
              <a:rPr lang="en-US" altLang="zh-CN" dirty="0" smtClean="0"/>
              <a:t>(</a:t>
            </a:r>
            <a:r>
              <a:rPr lang="en-US" altLang="zh-CN" dirty="0" err="1" smtClean="0"/>
              <a:t>isNaN</a:t>
            </a:r>
            <a:r>
              <a:rPr lang="en-US" altLang="zh-CN" dirty="0" smtClean="0"/>
              <a:t>(123)+ "&lt;</a:t>
            </a:r>
            <a:r>
              <a:rPr lang="en-US" altLang="zh-CN" dirty="0" err="1" smtClean="0"/>
              <a:t>br</a:t>
            </a:r>
            <a:r>
              <a:rPr lang="en-US" altLang="zh-CN" dirty="0" smtClean="0"/>
              <a:t> /&gt;")</a:t>
            </a:r>
          </a:p>
          <a:p>
            <a:r>
              <a:rPr lang="en-US" altLang="zh-CN" dirty="0" err="1" smtClean="0"/>
              <a:t>document.write</a:t>
            </a:r>
            <a:r>
              <a:rPr lang="en-US" altLang="zh-CN" dirty="0" smtClean="0"/>
              <a:t>(</a:t>
            </a:r>
            <a:r>
              <a:rPr lang="en-US" altLang="zh-CN" dirty="0" err="1" smtClean="0"/>
              <a:t>isNaN</a:t>
            </a:r>
            <a:r>
              <a:rPr lang="en-US" altLang="zh-CN" dirty="0" smtClean="0"/>
              <a:t>(-1.23)+ "&lt;</a:t>
            </a:r>
            <a:r>
              <a:rPr lang="en-US" altLang="zh-CN" dirty="0" err="1" smtClean="0"/>
              <a:t>br</a:t>
            </a:r>
            <a:r>
              <a:rPr lang="en-US" altLang="zh-CN" dirty="0" smtClean="0"/>
              <a:t> /&gt;")</a:t>
            </a:r>
          </a:p>
          <a:p>
            <a:r>
              <a:rPr lang="en-US" altLang="zh-CN" dirty="0" err="1" smtClean="0"/>
              <a:t>document.write</a:t>
            </a:r>
            <a:r>
              <a:rPr lang="en-US" altLang="zh-CN" dirty="0" smtClean="0"/>
              <a:t>(</a:t>
            </a:r>
            <a:r>
              <a:rPr lang="en-US" altLang="zh-CN" dirty="0" err="1" smtClean="0"/>
              <a:t>isNaN</a:t>
            </a:r>
            <a:r>
              <a:rPr lang="en-US" altLang="zh-CN" dirty="0" smtClean="0"/>
              <a:t>(5-2)+ "&lt;</a:t>
            </a:r>
            <a:r>
              <a:rPr lang="en-US" altLang="zh-CN" dirty="0" err="1" smtClean="0"/>
              <a:t>br</a:t>
            </a:r>
            <a:r>
              <a:rPr lang="en-US" altLang="zh-CN" dirty="0" smtClean="0"/>
              <a:t> /&gt;")</a:t>
            </a:r>
          </a:p>
          <a:p>
            <a:r>
              <a:rPr lang="en-US" altLang="zh-CN" dirty="0" err="1" smtClean="0"/>
              <a:t>document.write</a:t>
            </a:r>
            <a:r>
              <a:rPr lang="en-US" altLang="zh-CN" dirty="0" smtClean="0"/>
              <a:t>(</a:t>
            </a:r>
            <a:r>
              <a:rPr lang="en-US" altLang="zh-CN" dirty="0" err="1" smtClean="0"/>
              <a:t>isNaN</a:t>
            </a:r>
            <a:r>
              <a:rPr lang="en-US" altLang="zh-CN" dirty="0" smtClean="0"/>
              <a:t>(0)+ "&lt;</a:t>
            </a:r>
            <a:r>
              <a:rPr lang="en-US" altLang="zh-CN" dirty="0" err="1" smtClean="0"/>
              <a:t>br</a:t>
            </a:r>
            <a:r>
              <a:rPr lang="en-US" altLang="zh-CN" dirty="0" smtClean="0"/>
              <a:t> /&gt;")</a:t>
            </a:r>
          </a:p>
          <a:p>
            <a:r>
              <a:rPr lang="en-US" altLang="zh-CN" dirty="0" err="1" smtClean="0"/>
              <a:t>document.write</a:t>
            </a:r>
            <a:r>
              <a:rPr lang="en-US" altLang="zh-CN" dirty="0" smtClean="0"/>
              <a:t>(</a:t>
            </a:r>
            <a:r>
              <a:rPr lang="en-US" altLang="zh-CN" dirty="0" err="1" smtClean="0"/>
              <a:t>isNaN</a:t>
            </a:r>
            <a:r>
              <a:rPr lang="en-US" altLang="zh-CN" dirty="0" smtClean="0"/>
              <a:t>("Hello")+ "&lt;</a:t>
            </a:r>
            <a:r>
              <a:rPr lang="en-US" altLang="zh-CN" dirty="0" err="1" smtClean="0"/>
              <a:t>br</a:t>
            </a:r>
            <a:r>
              <a:rPr lang="en-US" altLang="zh-CN" dirty="0" smtClean="0"/>
              <a:t> /&gt;")</a:t>
            </a:r>
          </a:p>
          <a:p>
            <a:r>
              <a:rPr lang="en-US" altLang="zh-CN" dirty="0" err="1" smtClean="0"/>
              <a:t>document.write</a:t>
            </a:r>
            <a:r>
              <a:rPr lang="en-US" altLang="zh-CN" dirty="0" smtClean="0"/>
              <a:t>(</a:t>
            </a:r>
            <a:r>
              <a:rPr lang="en-US" altLang="zh-CN" dirty="0" err="1" smtClean="0"/>
              <a:t>isNaN</a:t>
            </a:r>
            <a:r>
              <a:rPr lang="en-US" altLang="zh-CN" dirty="0" smtClean="0"/>
              <a:t>("2005/12/12")+ "&lt;</a:t>
            </a:r>
            <a:r>
              <a:rPr lang="en-US" altLang="zh-CN" dirty="0" err="1" smtClean="0"/>
              <a:t>br</a:t>
            </a:r>
            <a:r>
              <a:rPr lang="en-US" altLang="zh-CN" dirty="0" smtClean="0"/>
              <a:t> /&gt;")</a:t>
            </a:r>
          </a:p>
          <a:p>
            <a:r>
              <a:rPr lang="en-US" altLang="zh-CN" dirty="0" smtClean="0"/>
              <a:t>&lt;/script&gt;</a:t>
            </a:r>
            <a:endParaRPr lang="zh-CN" altLang="en-US" dirty="0"/>
          </a:p>
        </p:txBody>
      </p:sp>
      <p:sp>
        <p:nvSpPr>
          <p:cNvPr id="5" name="TextBox 4"/>
          <p:cNvSpPr txBox="1"/>
          <p:nvPr/>
        </p:nvSpPr>
        <p:spPr>
          <a:xfrm>
            <a:off x="6357950" y="6215082"/>
            <a:ext cx="960519" cy="369332"/>
          </a:xfrm>
          <a:prstGeom prst="rect">
            <a:avLst/>
          </a:prstGeom>
          <a:noFill/>
        </p:spPr>
        <p:txBody>
          <a:bodyPr wrap="none" rtlCol="0">
            <a:spAutoFit/>
          </a:bodyPr>
          <a:lstStyle/>
          <a:p>
            <a:r>
              <a:rPr lang="en-US" altLang="zh-CN" dirty="0" smtClean="0">
                <a:hlinkClick r:id="rId2" action="ppaction://hlinkfile"/>
              </a:rPr>
              <a:t>demo9</a:t>
            </a:r>
            <a:endParaRPr lang="en-US" altLang="zh-CN" dirty="0" smtClean="0"/>
          </a:p>
        </p:txBody>
      </p:sp>
      <p:sp>
        <p:nvSpPr>
          <p:cNvPr id="6" name="矩形 5"/>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76672"/>
            <a:ext cx="4067944" cy="3416320"/>
          </a:xfrm>
          <a:prstGeom prst="rect">
            <a:avLst/>
          </a:prstGeom>
        </p:spPr>
        <p:txBody>
          <a:bodyPr wrap="square">
            <a:spAutoFit/>
          </a:bodyPr>
          <a:lstStyle/>
          <a:p>
            <a:r>
              <a:rPr lang="en-US" altLang="zh-CN" dirty="0" smtClean="0"/>
              <a:t>function </a:t>
            </a:r>
            <a:r>
              <a:rPr lang="en-US" altLang="zh-CN" dirty="0" err="1" smtClean="0"/>
              <a:t>show_confirm</a:t>
            </a:r>
            <a:r>
              <a:rPr lang="en-US" altLang="zh-CN" dirty="0" smtClean="0"/>
              <a:t>()</a:t>
            </a:r>
          </a:p>
          <a:p>
            <a:r>
              <a:rPr lang="en-US" altLang="zh-CN" dirty="0" smtClean="0"/>
              <a:t>{</a:t>
            </a:r>
          </a:p>
          <a:p>
            <a:r>
              <a:rPr lang="en-US" altLang="zh-CN" dirty="0" err="1" smtClean="0"/>
              <a:t>var</a:t>
            </a:r>
            <a:r>
              <a:rPr lang="en-US" altLang="zh-CN" dirty="0" smtClean="0"/>
              <a:t> r=confirm("</a:t>
            </a:r>
            <a:r>
              <a:rPr lang="zh-CN" altLang="en-US" dirty="0" smtClean="0"/>
              <a:t>点个按钮试试</a:t>
            </a:r>
            <a:r>
              <a:rPr lang="en-US" altLang="zh-CN" dirty="0" smtClean="0"/>
              <a:t>!");</a:t>
            </a:r>
          </a:p>
          <a:p>
            <a:r>
              <a:rPr lang="en-US" altLang="zh-CN" dirty="0" smtClean="0"/>
              <a:t>if (r==true)</a:t>
            </a:r>
          </a:p>
          <a:p>
            <a:r>
              <a:rPr lang="en-US" altLang="zh-CN" dirty="0" smtClean="0"/>
              <a:t>  {</a:t>
            </a:r>
          </a:p>
          <a:p>
            <a:r>
              <a:rPr lang="en-US" altLang="zh-CN" dirty="0" smtClean="0"/>
              <a:t>  alert("</a:t>
            </a:r>
            <a:r>
              <a:rPr lang="zh-CN" altLang="en-US" dirty="0" smtClean="0"/>
              <a:t>你点的是确定按钮</a:t>
            </a:r>
            <a:r>
              <a:rPr lang="en-US" altLang="zh-CN" dirty="0" smtClean="0"/>
              <a:t>");</a:t>
            </a:r>
          </a:p>
          <a:p>
            <a:r>
              <a:rPr lang="en-US" altLang="zh-CN" dirty="0" smtClean="0"/>
              <a:t>  }</a:t>
            </a:r>
          </a:p>
          <a:p>
            <a:r>
              <a:rPr lang="en-US" altLang="zh-CN" dirty="0" smtClean="0"/>
              <a:t>else</a:t>
            </a:r>
          </a:p>
          <a:p>
            <a:r>
              <a:rPr lang="en-US" altLang="zh-CN" dirty="0" smtClean="0"/>
              <a:t>  {</a:t>
            </a:r>
          </a:p>
          <a:p>
            <a:r>
              <a:rPr lang="en-US" altLang="zh-CN" dirty="0" smtClean="0"/>
              <a:t>  alert("</a:t>
            </a:r>
            <a:r>
              <a:rPr lang="zh-CN" altLang="en-US" dirty="0" smtClean="0"/>
              <a:t>你点的是取消按钮</a:t>
            </a:r>
            <a:r>
              <a:rPr lang="en-US" altLang="zh-CN" dirty="0" smtClean="0"/>
              <a:t>!");</a:t>
            </a:r>
          </a:p>
          <a:p>
            <a:r>
              <a:rPr lang="en-US" altLang="zh-CN" dirty="0" smtClean="0"/>
              <a:t>  }</a:t>
            </a:r>
          </a:p>
          <a:p>
            <a:r>
              <a:rPr lang="en-US" altLang="zh-CN" dirty="0" smtClean="0"/>
              <a:t>}</a:t>
            </a:r>
          </a:p>
        </p:txBody>
      </p:sp>
      <p:sp>
        <p:nvSpPr>
          <p:cNvPr id="5" name="矩形 4"/>
          <p:cNvSpPr/>
          <p:nvPr/>
        </p:nvSpPr>
        <p:spPr>
          <a:xfrm>
            <a:off x="0" y="4429132"/>
            <a:ext cx="9144000" cy="369332"/>
          </a:xfrm>
          <a:prstGeom prst="rect">
            <a:avLst/>
          </a:prstGeom>
        </p:spPr>
        <p:txBody>
          <a:bodyPr wrap="square">
            <a:spAutoFit/>
          </a:bodyPr>
          <a:lstStyle/>
          <a:p>
            <a:r>
              <a:rPr lang="en-US" altLang="zh-CN" dirty="0" smtClean="0"/>
              <a:t>&lt;input type=“button” </a:t>
            </a:r>
            <a:r>
              <a:rPr lang="en-US" altLang="zh-CN" dirty="0" err="1" smtClean="0"/>
              <a:t>onclick</a:t>
            </a:r>
            <a:r>
              <a:rPr lang="en-US" altLang="zh-CN" dirty="0" smtClean="0"/>
              <a:t>=“</a:t>
            </a:r>
            <a:r>
              <a:rPr lang="en-US" altLang="zh-CN" dirty="0" err="1" smtClean="0"/>
              <a:t>show_confirm</a:t>
            </a:r>
            <a:r>
              <a:rPr lang="en-US" altLang="zh-CN" dirty="0" smtClean="0"/>
              <a:t>()” value=“</a:t>
            </a:r>
            <a:r>
              <a:rPr lang="zh-CN" altLang="en-US" dirty="0" smtClean="0"/>
              <a:t>显示</a:t>
            </a:r>
            <a:r>
              <a:rPr lang="en-US" altLang="zh-CN" dirty="0" smtClean="0"/>
              <a:t>confirm box" /&gt;</a:t>
            </a:r>
            <a:endParaRPr lang="zh-CN" altLang="en-US" dirty="0"/>
          </a:p>
        </p:txBody>
      </p:sp>
      <p:sp>
        <p:nvSpPr>
          <p:cNvPr id="6" name="矩形 5"/>
          <p:cNvSpPr/>
          <p:nvPr/>
        </p:nvSpPr>
        <p:spPr>
          <a:xfrm>
            <a:off x="3995936" y="404664"/>
            <a:ext cx="4716016" cy="2862322"/>
          </a:xfrm>
          <a:prstGeom prst="rect">
            <a:avLst/>
          </a:prstGeom>
        </p:spPr>
        <p:txBody>
          <a:bodyPr wrap="square">
            <a:spAutoFit/>
          </a:bodyPr>
          <a:lstStyle/>
          <a:p>
            <a:r>
              <a:rPr lang="en-US" altLang="zh-CN" dirty="0" smtClean="0"/>
              <a:t>function </a:t>
            </a:r>
            <a:r>
              <a:rPr lang="en-US" altLang="zh-CN" dirty="0" err="1" smtClean="0"/>
              <a:t>disp_prompt</a:t>
            </a:r>
            <a:r>
              <a:rPr lang="en-US" altLang="zh-CN" dirty="0" smtClean="0"/>
              <a:t>()</a:t>
            </a:r>
          </a:p>
          <a:p>
            <a:r>
              <a:rPr lang="en-US" altLang="zh-CN" dirty="0" smtClean="0"/>
              <a:t>  {</a:t>
            </a:r>
          </a:p>
          <a:p>
            <a:r>
              <a:rPr lang="en-US" altLang="zh-CN" dirty="0" smtClean="0"/>
              <a:t>  </a:t>
            </a:r>
            <a:r>
              <a:rPr lang="en-US" altLang="zh-CN" dirty="0" err="1" smtClean="0"/>
              <a:t>var</a:t>
            </a:r>
            <a:r>
              <a:rPr lang="en-US" altLang="zh-CN" dirty="0" smtClean="0"/>
              <a:t> name=prompt("</a:t>
            </a:r>
            <a:r>
              <a:rPr lang="zh-CN" altLang="en-US" dirty="0" smtClean="0"/>
              <a:t>请输入您的名字</a:t>
            </a:r>
            <a:r>
              <a:rPr lang="en-US" altLang="zh-CN" dirty="0" smtClean="0"/>
              <a:t>","Web</a:t>
            </a:r>
            <a:r>
              <a:rPr lang="zh-CN" altLang="en-US" dirty="0" smtClean="0"/>
              <a:t>技术</a:t>
            </a:r>
            <a:r>
              <a:rPr lang="en-US" altLang="zh-CN" dirty="0" smtClean="0"/>
              <a:t>")</a:t>
            </a:r>
          </a:p>
          <a:p>
            <a:r>
              <a:rPr lang="en-US" altLang="zh-CN" dirty="0" smtClean="0"/>
              <a:t>  if (name!=null &amp;&amp; name!="")</a:t>
            </a:r>
          </a:p>
          <a:p>
            <a:r>
              <a:rPr lang="en-US" altLang="zh-CN" dirty="0" smtClean="0"/>
              <a:t>    {</a:t>
            </a:r>
          </a:p>
          <a:p>
            <a:r>
              <a:rPr lang="en-US" altLang="zh-CN" dirty="0" smtClean="0"/>
              <a:t>    </a:t>
            </a:r>
            <a:r>
              <a:rPr lang="en-US" altLang="zh-CN" dirty="0" err="1" smtClean="0"/>
              <a:t>document.write</a:t>
            </a:r>
            <a:r>
              <a:rPr lang="en-US" altLang="zh-CN" dirty="0" smtClean="0"/>
              <a:t>("</a:t>
            </a:r>
            <a:r>
              <a:rPr lang="zh-CN" altLang="en-US" dirty="0" smtClean="0"/>
              <a:t>你好！</a:t>
            </a:r>
            <a:r>
              <a:rPr lang="en-US" altLang="zh-CN" dirty="0" smtClean="0"/>
              <a:t>" + name + " </a:t>
            </a:r>
            <a:r>
              <a:rPr lang="zh-CN" altLang="en-US" dirty="0" smtClean="0"/>
              <a:t>今天过得怎么样？</a:t>
            </a:r>
            <a:r>
              <a:rPr lang="en-US" altLang="zh-CN" dirty="0" smtClean="0"/>
              <a:t>")</a:t>
            </a:r>
          </a:p>
          <a:p>
            <a:r>
              <a:rPr lang="en-US" altLang="zh-CN" dirty="0" smtClean="0"/>
              <a:t>    }</a:t>
            </a:r>
          </a:p>
          <a:p>
            <a:r>
              <a:rPr lang="en-US" altLang="zh-CN" dirty="0" smtClean="0"/>
              <a:t>  }</a:t>
            </a:r>
            <a:endParaRPr lang="zh-CN" altLang="en-US" dirty="0"/>
          </a:p>
        </p:txBody>
      </p:sp>
      <p:sp>
        <p:nvSpPr>
          <p:cNvPr id="7" name="矩形 6"/>
          <p:cNvSpPr/>
          <p:nvPr/>
        </p:nvSpPr>
        <p:spPr>
          <a:xfrm>
            <a:off x="6500826" y="5357826"/>
            <a:ext cx="1180131" cy="369332"/>
          </a:xfrm>
          <a:prstGeom prst="rect">
            <a:avLst/>
          </a:prstGeom>
        </p:spPr>
        <p:txBody>
          <a:bodyPr wrap="none">
            <a:spAutoFit/>
          </a:bodyPr>
          <a:lstStyle/>
          <a:p>
            <a:r>
              <a:rPr lang="zh-CN" altLang="en-US" dirty="0" smtClean="0"/>
              <a:t> </a:t>
            </a:r>
            <a:r>
              <a:rPr lang="en-US" altLang="zh-CN" dirty="0" smtClean="0">
                <a:hlinkClick r:id="rId2" action="ppaction://hlinkfile"/>
              </a:rPr>
              <a:t>demo10</a:t>
            </a:r>
            <a:endParaRPr lang="en-US" altLang="zh-CN" dirty="0" smtClean="0"/>
          </a:p>
        </p:txBody>
      </p:sp>
      <p:sp>
        <p:nvSpPr>
          <p:cNvPr id="8" name="矩形 7"/>
          <p:cNvSpPr/>
          <p:nvPr/>
        </p:nvSpPr>
        <p:spPr>
          <a:xfrm>
            <a:off x="0" y="4857760"/>
            <a:ext cx="8929718" cy="369332"/>
          </a:xfrm>
          <a:prstGeom prst="rect">
            <a:avLst/>
          </a:prstGeom>
        </p:spPr>
        <p:txBody>
          <a:bodyPr wrap="square">
            <a:spAutoFit/>
          </a:bodyPr>
          <a:lstStyle/>
          <a:p>
            <a:r>
              <a:rPr lang="en-US" altLang="zh-CN" dirty="0" smtClean="0"/>
              <a:t>&lt;input type=“button” </a:t>
            </a:r>
            <a:r>
              <a:rPr lang="en-US" altLang="zh-CN" dirty="0" err="1" smtClean="0"/>
              <a:t>onclick</a:t>
            </a:r>
            <a:r>
              <a:rPr lang="en-US" altLang="zh-CN" dirty="0" smtClean="0"/>
              <a:t>=“</a:t>
            </a:r>
            <a:r>
              <a:rPr lang="en-US" altLang="zh-CN" dirty="0" err="1" smtClean="0"/>
              <a:t>disp_prompt</a:t>
            </a:r>
            <a:r>
              <a:rPr lang="en-US" altLang="zh-CN" dirty="0" smtClean="0"/>
              <a:t>()” value=“</a:t>
            </a:r>
            <a:r>
              <a:rPr lang="zh-CN" altLang="en-US" dirty="0" smtClean="0"/>
              <a:t>显示</a:t>
            </a:r>
            <a:r>
              <a:rPr lang="en-US" altLang="zh-CN" dirty="0" smtClean="0"/>
              <a:t>prompt box" /&gt;</a:t>
            </a:r>
            <a:endParaRPr lang="zh-CN" altLang="en-US" dirty="0"/>
          </a:p>
        </p:txBody>
      </p:sp>
      <p:sp>
        <p:nvSpPr>
          <p:cNvPr id="9" name="矩形 8"/>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dirty="0" smtClean="0"/>
              <a:t> &lt;script language="</a:t>
            </a:r>
            <a:r>
              <a:rPr lang="en-US" altLang="zh-CN" dirty="0" err="1" smtClean="0"/>
              <a:t>javascript</a:t>
            </a:r>
            <a:r>
              <a:rPr lang="en-US" altLang="zh-CN" dirty="0" smtClean="0"/>
              <a:t>"&gt;</a:t>
            </a:r>
          </a:p>
          <a:p>
            <a:pPr>
              <a:buNone/>
            </a:pPr>
            <a:r>
              <a:rPr lang="en-US" altLang="zh-CN" dirty="0" smtClean="0"/>
              <a:t>  </a:t>
            </a:r>
            <a:r>
              <a:rPr lang="en-US" altLang="zh-CN" dirty="0" err="1" smtClean="0"/>
              <a:t>var</a:t>
            </a:r>
            <a:r>
              <a:rPr lang="en-US" altLang="zh-CN" dirty="0" smtClean="0"/>
              <a:t> calculate=prompt("</a:t>
            </a:r>
            <a:r>
              <a:rPr lang="zh-CN" altLang="en-US" dirty="0" smtClean="0"/>
              <a:t>请输入您需要计算的内容</a:t>
            </a:r>
            <a:r>
              <a:rPr lang="en-US" altLang="zh-CN" dirty="0" smtClean="0"/>
              <a:t>");</a:t>
            </a:r>
          </a:p>
          <a:p>
            <a:pPr>
              <a:buNone/>
            </a:pPr>
            <a:r>
              <a:rPr lang="en-US" altLang="zh-CN" dirty="0" smtClean="0"/>
              <a:t>  </a:t>
            </a:r>
            <a:r>
              <a:rPr lang="en-US" altLang="zh-CN" dirty="0" err="1" smtClean="0"/>
              <a:t>var</a:t>
            </a:r>
            <a:r>
              <a:rPr lang="en-US" altLang="zh-CN" dirty="0" smtClean="0"/>
              <a:t> value=</a:t>
            </a:r>
            <a:r>
              <a:rPr lang="en-US" altLang="zh-CN" dirty="0" err="1" smtClean="0"/>
              <a:t>eval</a:t>
            </a:r>
            <a:r>
              <a:rPr lang="en-US" altLang="zh-CN" dirty="0" smtClean="0"/>
              <a:t>(calculate);</a:t>
            </a:r>
          </a:p>
          <a:p>
            <a:pPr>
              <a:buNone/>
            </a:pPr>
            <a:r>
              <a:rPr lang="en-US" altLang="zh-CN" dirty="0" smtClean="0"/>
              <a:t>  alert(calculate+"</a:t>
            </a:r>
            <a:r>
              <a:rPr lang="zh-CN" altLang="en-US" dirty="0" smtClean="0"/>
              <a:t>的运算结果是</a:t>
            </a:r>
            <a:r>
              <a:rPr lang="en-US" altLang="zh-CN" dirty="0" smtClean="0"/>
              <a:t>"+value);</a:t>
            </a:r>
          </a:p>
          <a:p>
            <a:pPr>
              <a:buNone/>
            </a:pPr>
            <a:r>
              <a:rPr lang="en-US" altLang="zh-CN" dirty="0" smtClean="0"/>
              <a:t>  &lt;/script&gt;</a:t>
            </a:r>
            <a:endParaRPr lang="zh-CN" altLang="en-US" dirty="0"/>
          </a:p>
        </p:txBody>
      </p:sp>
      <p:sp>
        <p:nvSpPr>
          <p:cNvPr id="4" name="标题 3"/>
          <p:cNvSpPr>
            <a:spLocks noGrp="1"/>
          </p:cNvSpPr>
          <p:nvPr>
            <p:ph type="title"/>
          </p:nvPr>
        </p:nvSpPr>
        <p:spPr/>
        <p:txBody>
          <a:bodyPr/>
          <a:lstStyle/>
          <a:p>
            <a:r>
              <a:rPr lang="en-US" altLang="zh-CN" dirty="0" err="1" smtClean="0"/>
              <a:t>Eval</a:t>
            </a:r>
            <a:r>
              <a:rPr lang="zh-CN" altLang="en-US" dirty="0" smtClean="0"/>
              <a:t>示例</a:t>
            </a:r>
            <a:endParaRPr lang="zh-CN" altLang="en-US" dirty="0"/>
          </a:p>
        </p:txBody>
      </p:sp>
      <p:sp>
        <p:nvSpPr>
          <p:cNvPr id="6" name="TextBox 5"/>
          <p:cNvSpPr txBox="1"/>
          <p:nvPr/>
        </p:nvSpPr>
        <p:spPr>
          <a:xfrm>
            <a:off x="6143636" y="5286388"/>
            <a:ext cx="1370888" cy="369332"/>
          </a:xfrm>
          <a:prstGeom prst="rect">
            <a:avLst/>
          </a:prstGeom>
          <a:noFill/>
        </p:spPr>
        <p:txBody>
          <a:bodyPr wrap="none" rtlCol="0">
            <a:spAutoFit/>
          </a:bodyPr>
          <a:lstStyle/>
          <a:p>
            <a:r>
              <a:rPr lang="en-US" altLang="zh-CN" dirty="0" smtClean="0">
                <a:hlinkClick r:id="rId2" action="ppaction://hlinkfile"/>
              </a:rPr>
              <a:t>Eval_demo</a:t>
            </a:r>
            <a:endParaRPr lang="zh-CN" altLang="en-US" dirty="0"/>
          </a:p>
        </p:txBody>
      </p:sp>
      <p:sp>
        <p:nvSpPr>
          <p:cNvPr id="7" name="矩形 6"/>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normAutofit/>
          </a:bodyPr>
          <a:lstStyle/>
          <a:p>
            <a:pPr marL="533400" indent="-533400" eaLnBrk="1" hangingPunct="1">
              <a:lnSpc>
                <a:spcPct val="150000"/>
              </a:lnSpc>
            </a:pPr>
            <a:r>
              <a:rPr lang="zh-CN" altLang="zh-CN" dirty="0" smtClean="0"/>
              <a:t>什么是</a:t>
            </a:r>
            <a:r>
              <a:rPr lang="zh-CN" altLang="en-US" dirty="0" smtClean="0"/>
              <a:t> </a:t>
            </a:r>
            <a:r>
              <a:rPr lang="en-US" altLang="zh-CN" dirty="0" smtClean="0"/>
              <a:t>JavaScript</a:t>
            </a:r>
          </a:p>
          <a:p>
            <a:pPr marL="533400" indent="-533400">
              <a:lnSpc>
                <a:spcPct val="150000"/>
              </a:lnSpc>
            </a:pPr>
            <a:r>
              <a:rPr lang="en-US" altLang="zh-CN" dirty="0" smtClean="0"/>
              <a:t>JavaScript </a:t>
            </a:r>
            <a:r>
              <a:rPr lang="zh-CN" altLang="en-US" dirty="0" smtClean="0"/>
              <a:t>组成</a:t>
            </a:r>
            <a:endParaRPr lang="en-US" altLang="zh-CN" dirty="0" smtClean="0"/>
          </a:p>
          <a:p>
            <a:pPr marL="533400" indent="-533400" eaLnBrk="1" hangingPunct="1">
              <a:lnSpc>
                <a:spcPct val="150000"/>
              </a:lnSpc>
            </a:pPr>
            <a:r>
              <a:rPr lang="zh-CN" altLang="en-US" dirty="0" smtClean="0"/>
              <a:t>如何将 </a:t>
            </a:r>
            <a:r>
              <a:rPr lang="en-US" altLang="zh-CN" dirty="0" smtClean="0"/>
              <a:t>JavaScript </a:t>
            </a:r>
            <a:r>
              <a:rPr lang="zh-CN" altLang="en-US" dirty="0" smtClean="0"/>
              <a:t>嵌入到 </a:t>
            </a:r>
            <a:r>
              <a:rPr lang="en-US" altLang="zh-CN" dirty="0" smtClean="0"/>
              <a:t>HTML </a:t>
            </a:r>
            <a:r>
              <a:rPr lang="zh-CN" altLang="en-US" dirty="0" smtClean="0"/>
              <a:t>中</a:t>
            </a:r>
          </a:p>
        </p:txBody>
      </p:sp>
      <p:sp>
        <p:nvSpPr>
          <p:cNvPr id="5122" name="灯片编号占位符 3"/>
          <p:cNvSpPr>
            <a:spLocks noGrp="1"/>
          </p:cNvSpPr>
          <p:nvPr>
            <p:ph type="sldNum" sz="quarter" idx="12"/>
          </p:nvPr>
        </p:nvSpPr>
        <p:spPr>
          <a:noFill/>
        </p:spPr>
        <p:txBody>
          <a:bodyPr/>
          <a:lstStyle/>
          <a:p>
            <a:fld id="{1491FC79-EC41-48BA-9E09-159F40C3F57C}" type="slidenum">
              <a:rPr lang="en-US" altLang="zh-CN"/>
              <a:pPr/>
              <a:t>3</a:t>
            </a:fld>
            <a:endParaRPr lang="en-US" altLang="zh-CN"/>
          </a:p>
        </p:txBody>
      </p:sp>
      <p:sp>
        <p:nvSpPr>
          <p:cNvPr id="5123" name="Rectangle 2"/>
          <p:cNvSpPr>
            <a:spLocks noGrp="1" noChangeArrowheads="1"/>
          </p:cNvSpPr>
          <p:nvPr>
            <p:ph type="title"/>
          </p:nvPr>
        </p:nvSpPr>
        <p:spPr/>
        <p:txBody>
          <a:bodyPr/>
          <a:lstStyle/>
          <a:p>
            <a:r>
              <a:rPr lang="en-US" altLang="zh-CN" sz="4000" dirty="0" smtClean="0"/>
              <a:t>4.1</a:t>
            </a:r>
            <a:r>
              <a:rPr lang="en-US" altLang="zh-CN" sz="4400" dirty="0" smtClean="0"/>
              <a:t> JavaScript </a:t>
            </a:r>
            <a:r>
              <a:rPr lang="zh-CN" altLang="en-US" sz="4000" dirty="0" smtClean="0"/>
              <a:t>脚本概述</a:t>
            </a:r>
            <a:endParaRPr lang="zh-CN" alt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srcRect l="35742" t="12695" r="33789" b="44336"/>
          <a:stretch>
            <a:fillRect/>
          </a:stretch>
        </p:blipFill>
        <p:spPr bwMode="auto">
          <a:xfrm>
            <a:off x="5429224" y="2643182"/>
            <a:ext cx="3714776" cy="3143272"/>
          </a:xfrm>
          <a:prstGeom prst="rect">
            <a:avLst/>
          </a:prstGeom>
          <a:noFill/>
          <a:ln w="9525">
            <a:noFill/>
            <a:miter lim="800000"/>
            <a:headEnd/>
            <a:tailEnd/>
          </a:ln>
          <a:effectLst/>
        </p:spPr>
      </p:pic>
      <p:sp>
        <p:nvSpPr>
          <p:cNvPr id="21508" name="Rectangle 3"/>
          <p:cNvSpPr>
            <a:spLocks noGrp="1" noChangeArrowheads="1"/>
          </p:cNvSpPr>
          <p:nvPr>
            <p:ph idx="1"/>
          </p:nvPr>
        </p:nvSpPr>
        <p:spPr>
          <a:xfrm>
            <a:off x="684213" y="1412875"/>
            <a:ext cx="3600450" cy="4525963"/>
          </a:xfrm>
        </p:spPr>
        <p:txBody>
          <a:bodyPr/>
          <a:lstStyle/>
          <a:p>
            <a:pPr eaLnBrk="1" hangingPunct="1"/>
            <a:endParaRPr lang="zh-CN" altLang="zh-CN" smtClean="0"/>
          </a:p>
        </p:txBody>
      </p:sp>
      <p:sp>
        <p:nvSpPr>
          <p:cNvPr id="21506" name="灯片编号占位符 3"/>
          <p:cNvSpPr>
            <a:spLocks noGrp="1"/>
          </p:cNvSpPr>
          <p:nvPr>
            <p:ph type="sldNum" sz="quarter" idx="12"/>
          </p:nvPr>
        </p:nvSpPr>
        <p:spPr>
          <a:noFill/>
        </p:spPr>
        <p:txBody>
          <a:bodyPr/>
          <a:lstStyle/>
          <a:p>
            <a:fld id="{D1F749D3-6D75-4E40-9E3A-156D5BFEE997}" type="slidenum">
              <a:rPr lang="en-US" altLang="zh-CN"/>
              <a:pPr/>
              <a:t>30</a:t>
            </a:fld>
            <a:endParaRPr lang="en-US" altLang="zh-CN"/>
          </a:p>
        </p:txBody>
      </p:sp>
      <p:sp>
        <p:nvSpPr>
          <p:cNvPr id="21507" name="Rectangle 2"/>
          <p:cNvSpPr>
            <a:spLocks noGrp="1" noChangeArrowheads="1"/>
          </p:cNvSpPr>
          <p:nvPr>
            <p:ph type="title"/>
          </p:nvPr>
        </p:nvSpPr>
        <p:spPr/>
        <p:txBody>
          <a:bodyPr/>
          <a:lstStyle/>
          <a:p>
            <a:pPr eaLnBrk="1" hangingPunct="1"/>
            <a:r>
              <a:rPr lang="zh-CN" altLang="en-US" dirty="0" smtClean="0"/>
              <a:t>算术运算符</a:t>
            </a:r>
          </a:p>
        </p:txBody>
      </p:sp>
      <p:sp>
        <p:nvSpPr>
          <p:cNvPr id="225285" name="Rectangle 5"/>
          <p:cNvSpPr>
            <a:spLocks noChangeArrowheads="1"/>
          </p:cNvSpPr>
          <p:nvPr/>
        </p:nvSpPr>
        <p:spPr bwMode="auto">
          <a:xfrm>
            <a:off x="611188" y="1060450"/>
            <a:ext cx="8532812" cy="4371975"/>
          </a:xfrm>
          <a:prstGeom prst="rect">
            <a:avLst/>
          </a:prstGeom>
          <a:gradFill rotWithShape="1">
            <a:gsLst>
              <a:gs pos="0">
                <a:schemeClr val="accent1"/>
              </a:gs>
              <a:gs pos="100000">
                <a:srgbClr val="FFFFFF"/>
              </a:gs>
            </a:gsLst>
            <a:lin ang="5400000" scaled="1"/>
          </a:gradFill>
          <a:ln w="12700" algn="ctr">
            <a:solidFill>
              <a:schemeClr val="tx1"/>
            </a:solidFill>
            <a:miter lim="800000"/>
            <a:headEnd/>
            <a:tailEnd/>
          </a:ln>
        </p:spPr>
        <p:txBody>
          <a:bodyPr anchor="ctr">
            <a:spAutoFit/>
          </a:bodyPr>
          <a:lstStyle/>
          <a:p>
            <a:pPr>
              <a:tabLst>
                <a:tab pos="342900" algn="l"/>
              </a:tabLst>
            </a:pPr>
            <a:r>
              <a:rPr lang="en-US" altLang="zh-CN" sz="2000" dirty="0"/>
              <a:t>&lt;HEAD&gt;</a:t>
            </a:r>
          </a:p>
          <a:p>
            <a:pPr>
              <a:tabLst>
                <a:tab pos="342900" algn="l"/>
              </a:tabLst>
            </a:pPr>
            <a:r>
              <a:rPr lang="en-US" altLang="zh-CN" sz="2000" dirty="0"/>
              <a:t>&lt;SCRIPT language = "JavaScript"&gt;</a:t>
            </a:r>
          </a:p>
          <a:p>
            <a:pPr>
              <a:tabLst>
                <a:tab pos="342900" algn="l"/>
              </a:tabLst>
            </a:pPr>
            <a:r>
              <a:rPr lang="en-US" altLang="zh-CN" sz="2000" dirty="0">
                <a:solidFill>
                  <a:srgbClr val="0000FF"/>
                </a:solidFill>
              </a:rPr>
              <a:t>function </a:t>
            </a:r>
            <a:r>
              <a:rPr lang="en-US" altLang="zh-CN" sz="2000" dirty="0" err="1"/>
              <a:t>calcu</a:t>
            </a:r>
            <a:r>
              <a:rPr lang="en-US" altLang="zh-CN" sz="2000" dirty="0"/>
              <a:t>(  )</a:t>
            </a:r>
          </a:p>
          <a:p>
            <a:pPr>
              <a:tabLst>
                <a:tab pos="342900" algn="l"/>
              </a:tabLst>
            </a:pPr>
            <a:r>
              <a:rPr lang="en-US" altLang="zh-CN" sz="2000" dirty="0">
                <a:solidFill>
                  <a:srgbClr val="0000FF"/>
                </a:solidFill>
              </a:rPr>
              <a:t>{</a:t>
            </a:r>
          </a:p>
          <a:p>
            <a:pPr>
              <a:tabLst>
                <a:tab pos="342900" algn="l"/>
              </a:tabLst>
            </a:pPr>
            <a:endParaRPr lang="en-US" altLang="zh-CN" sz="2000" dirty="0">
              <a:solidFill>
                <a:srgbClr val="0000FF"/>
              </a:solidFill>
            </a:endParaRPr>
          </a:p>
          <a:p>
            <a:pPr>
              <a:tabLst>
                <a:tab pos="342900" algn="l"/>
              </a:tabLst>
            </a:pPr>
            <a:endParaRPr lang="en-US" altLang="zh-CN" sz="2000" dirty="0">
              <a:solidFill>
                <a:srgbClr val="0000FF"/>
              </a:solidFill>
            </a:endParaRPr>
          </a:p>
          <a:p>
            <a:pPr>
              <a:tabLst>
                <a:tab pos="342900" algn="l"/>
              </a:tabLst>
            </a:pPr>
            <a:endParaRPr lang="en-US" altLang="zh-CN" sz="2000" dirty="0"/>
          </a:p>
          <a:p>
            <a:pPr>
              <a:tabLst>
                <a:tab pos="342900" algn="l"/>
              </a:tabLst>
            </a:pPr>
            <a:r>
              <a:rPr lang="en-US" altLang="zh-CN" sz="2000" dirty="0" err="1"/>
              <a:t>var</a:t>
            </a:r>
            <a:r>
              <a:rPr lang="en-US" altLang="zh-CN" sz="2000" dirty="0"/>
              <a:t> numb1= document.calc.num1.value;</a:t>
            </a:r>
          </a:p>
          <a:p>
            <a:pPr>
              <a:tabLst>
                <a:tab pos="342900" algn="l"/>
              </a:tabLst>
            </a:pPr>
            <a:r>
              <a:rPr lang="en-US" altLang="zh-CN" sz="2000" dirty="0" err="1"/>
              <a:t>var</a:t>
            </a:r>
            <a:r>
              <a:rPr lang="en-US" altLang="zh-CN" sz="2000" dirty="0"/>
              <a:t> numb2= document.calc.num2.value;</a:t>
            </a:r>
          </a:p>
          <a:p>
            <a:pPr>
              <a:tabLst>
                <a:tab pos="342900" algn="l"/>
              </a:tabLst>
            </a:pPr>
            <a:r>
              <a:rPr lang="en-US" altLang="zh-CN" sz="2000" dirty="0" err="1"/>
              <a:t>var</a:t>
            </a:r>
            <a:r>
              <a:rPr lang="en-US" altLang="zh-CN" sz="2000" dirty="0"/>
              <a:t> total=</a:t>
            </a:r>
            <a:r>
              <a:rPr lang="en-US" altLang="zh-CN" sz="2000" dirty="0" err="1"/>
              <a:t>parseFloat</a:t>
            </a:r>
            <a:r>
              <a:rPr lang="en-US" altLang="zh-CN" sz="2000" dirty="0"/>
              <a:t>(numb1)*</a:t>
            </a:r>
            <a:r>
              <a:rPr lang="en-US" altLang="zh-CN" sz="2000" dirty="0" err="1"/>
              <a:t>parseFloat</a:t>
            </a:r>
            <a:r>
              <a:rPr lang="en-US" altLang="zh-CN" sz="2000" dirty="0"/>
              <a:t>(numb2);</a:t>
            </a:r>
          </a:p>
          <a:p>
            <a:pPr>
              <a:tabLst>
                <a:tab pos="342900" algn="l"/>
              </a:tabLst>
            </a:pPr>
            <a:r>
              <a:rPr lang="en-US" altLang="zh-CN" sz="2000" dirty="0" err="1"/>
              <a:t>document.calc.result.value</a:t>
            </a:r>
            <a:r>
              <a:rPr lang="en-US" altLang="zh-CN" sz="2000" dirty="0"/>
              <a:t>=total; </a:t>
            </a:r>
          </a:p>
          <a:p>
            <a:pPr>
              <a:tabLst>
                <a:tab pos="342900" algn="l"/>
              </a:tabLst>
            </a:pPr>
            <a:r>
              <a:rPr lang="en-US" altLang="zh-CN" sz="2000" dirty="0">
                <a:solidFill>
                  <a:srgbClr val="0000FF"/>
                </a:solidFill>
              </a:rPr>
              <a:t>}</a:t>
            </a:r>
          </a:p>
          <a:p>
            <a:pPr>
              <a:tabLst>
                <a:tab pos="342900" algn="l"/>
              </a:tabLst>
            </a:pPr>
            <a:r>
              <a:rPr lang="en-US" altLang="zh-CN" sz="2000" dirty="0"/>
              <a:t>&lt;/SCRIPT&gt;</a:t>
            </a:r>
          </a:p>
          <a:p>
            <a:pPr>
              <a:tabLst>
                <a:tab pos="342900" algn="l"/>
              </a:tabLst>
            </a:pPr>
            <a:r>
              <a:rPr lang="en-US" altLang="zh-CN" sz="2000" dirty="0"/>
              <a:t>&lt;/HEAD&gt;</a:t>
            </a:r>
          </a:p>
        </p:txBody>
      </p:sp>
      <p:sp>
        <p:nvSpPr>
          <p:cNvPr id="225286" name="Text Box 6"/>
          <p:cNvSpPr txBox="1">
            <a:spLocks noChangeArrowheads="1"/>
          </p:cNvSpPr>
          <p:nvPr/>
        </p:nvSpPr>
        <p:spPr bwMode="auto">
          <a:xfrm>
            <a:off x="6804025" y="3860800"/>
            <a:ext cx="2016125" cy="379413"/>
          </a:xfrm>
          <a:prstGeom prst="rect">
            <a:avLst/>
          </a:prstGeom>
          <a:gradFill rotWithShape="1">
            <a:gsLst>
              <a:gs pos="0">
                <a:srgbClr val="FFFF66"/>
              </a:gs>
              <a:gs pos="100000">
                <a:srgbClr val="FFFFFF"/>
              </a:gs>
            </a:gsLst>
            <a:lin ang="5400000" scaled="1"/>
          </a:gradFill>
          <a:ln w="12700">
            <a:solidFill>
              <a:srgbClr val="FF0000"/>
            </a:solidFill>
            <a:miter lim="800000"/>
            <a:headEnd/>
            <a:tailEnd/>
          </a:ln>
        </p:spPr>
        <p:txBody>
          <a:bodyPr>
            <a:spAutoFit/>
          </a:bodyPr>
          <a:lstStyle/>
          <a:p>
            <a:pPr>
              <a:spcBef>
                <a:spcPct val="50000"/>
              </a:spcBef>
            </a:pPr>
            <a:r>
              <a:rPr lang="zh-CN" altLang="en-US" sz="1800">
                <a:ea typeface="黑体" pitchFamily="2" charset="-122"/>
              </a:rPr>
              <a:t>计算总价并显示</a:t>
            </a:r>
          </a:p>
        </p:txBody>
      </p:sp>
      <p:sp>
        <p:nvSpPr>
          <p:cNvPr id="225287" name="Rectangle 7"/>
          <p:cNvSpPr>
            <a:spLocks noChangeArrowheads="1"/>
          </p:cNvSpPr>
          <p:nvPr/>
        </p:nvSpPr>
        <p:spPr bwMode="auto">
          <a:xfrm>
            <a:off x="500034" y="5572140"/>
            <a:ext cx="8353425" cy="1019175"/>
          </a:xfrm>
          <a:prstGeom prst="rect">
            <a:avLst/>
          </a:prstGeom>
          <a:gradFill rotWithShape="1">
            <a:gsLst>
              <a:gs pos="0">
                <a:schemeClr val="accent1"/>
              </a:gs>
              <a:gs pos="100000">
                <a:srgbClr val="FFFFFF"/>
              </a:gs>
            </a:gsLst>
            <a:lin ang="5400000" scaled="1"/>
          </a:gradFill>
          <a:ln w="12700" algn="ctr">
            <a:solidFill>
              <a:schemeClr val="tx1"/>
            </a:solidFill>
            <a:miter lim="800000"/>
            <a:headEnd/>
            <a:tailEnd/>
          </a:ln>
        </p:spPr>
        <p:txBody>
          <a:bodyPr anchor="ctr">
            <a:spAutoFit/>
          </a:bodyPr>
          <a:lstStyle/>
          <a:p>
            <a:pPr>
              <a:tabLst>
                <a:tab pos="342900" algn="l"/>
              </a:tabLst>
            </a:pPr>
            <a:r>
              <a:rPr lang="en-US" altLang="zh-CN" sz="2000" dirty="0">
                <a:ea typeface="黑体" pitchFamily="2" charset="-122"/>
              </a:rPr>
              <a:t>…</a:t>
            </a:r>
          </a:p>
          <a:p>
            <a:pPr>
              <a:tabLst>
                <a:tab pos="342900" algn="l"/>
              </a:tabLst>
            </a:pPr>
            <a:r>
              <a:rPr lang="en-US" altLang="zh-CN" sz="2000" dirty="0">
                <a:ea typeface="黑体" pitchFamily="2" charset="-122"/>
              </a:rPr>
              <a:t>&lt;INPUT name="</a:t>
            </a:r>
            <a:r>
              <a:rPr lang="en-US" altLang="zh-CN" sz="2000" dirty="0" err="1">
                <a:ea typeface="黑体" pitchFamily="2" charset="-122"/>
              </a:rPr>
              <a:t>getAnswer</a:t>
            </a:r>
            <a:r>
              <a:rPr lang="en-US" altLang="zh-CN" sz="2000" dirty="0">
                <a:ea typeface="黑体" pitchFamily="2" charset="-122"/>
              </a:rPr>
              <a:t>"  TYPE="button" </a:t>
            </a:r>
            <a:r>
              <a:rPr lang="en-US" altLang="zh-CN" sz="2000" dirty="0" err="1">
                <a:solidFill>
                  <a:srgbClr val="0000FF"/>
                </a:solidFill>
                <a:ea typeface="黑体" pitchFamily="2" charset="-122"/>
              </a:rPr>
              <a:t>onClick</a:t>
            </a:r>
            <a:r>
              <a:rPr lang="en-US" altLang="zh-CN" sz="2000" dirty="0">
                <a:ea typeface="黑体" pitchFamily="2" charset="-122"/>
              </a:rPr>
              <a:t>="</a:t>
            </a:r>
            <a:r>
              <a:rPr lang="en-US" altLang="zh-CN" sz="2000" dirty="0" err="1">
                <a:ea typeface="黑体" pitchFamily="2" charset="-122"/>
              </a:rPr>
              <a:t>calcu</a:t>
            </a:r>
            <a:r>
              <a:rPr lang="en-US" altLang="zh-CN" sz="2000" dirty="0">
                <a:ea typeface="黑体" pitchFamily="2" charset="-122"/>
              </a:rPr>
              <a:t>( )" value="</a:t>
            </a:r>
            <a:r>
              <a:rPr lang="zh-CN" altLang="en-US" sz="2000" dirty="0">
                <a:ea typeface="黑体" pitchFamily="2" charset="-122"/>
              </a:rPr>
              <a:t>计算看看</a:t>
            </a:r>
            <a:r>
              <a:rPr lang="en-US" altLang="zh-CN" sz="2000" dirty="0">
                <a:ea typeface="黑体" pitchFamily="2" charset="-122"/>
              </a:rPr>
              <a:t>"&gt;</a:t>
            </a:r>
          </a:p>
        </p:txBody>
      </p:sp>
      <p:sp>
        <p:nvSpPr>
          <p:cNvPr id="225288" name="Rectangle 8"/>
          <p:cNvSpPr>
            <a:spLocks noChangeArrowheads="1"/>
          </p:cNvSpPr>
          <p:nvPr/>
        </p:nvSpPr>
        <p:spPr bwMode="auto">
          <a:xfrm>
            <a:off x="3509963" y="5453063"/>
            <a:ext cx="5260975" cy="409575"/>
          </a:xfrm>
          <a:prstGeom prst="rect">
            <a:avLst/>
          </a:prstGeom>
          <a:gradFill rotWithShape="1">
            <a:gsLst>
              <a:gs pos="0">
                <a:srgbClr val="FFFF66"/>
              </a:gs>
              <a:gs pos="100000">
                <a:srgbClr val="FFFFFF"/>
              </a:gs>
            </a:gsLst>
            <a:lin ang="5400000" scaled="1"/>
          </a:gradFill>
          <a:ln w="12700">
            <a:solidFill>
              <a:srgbClr val="FF0000"/>
            </a:solidFill>
            <a:miter lim="800000"/>
            <a:headEnd/>
            <a:tailEnd/>
          </a:ln>
        </p:spPr>
        <p:txBody>
          <a:bodyPr wrap="none" anchor="ctr">
            <a:spAutoFit/>
          </a:bodyPr>
          <a:lstStyle/>
          <a:p>
            <a:pPr algn="ctr"/>
            <a:r>
              <a:rPr lang="zh-CN" altLang="en-US" sz="2000">
                <a:ea typeface="黑体" pitchFamily="2" charset="-122"/>
              </a:rPr>
              <a:t>添加单击事件，单击按钮时调用“</a:t>
            </a:r>
            <a:r>
              <a:rPr lang="en-US" altLang="zh-CN" sz="2000">
                <a:ea typeface="黑体" pitchFamily="2" charset="-122"/>
              </a:rPr>
              <a:t>calcu()” </a:t>
            </a:r>
            <a:r>
              <a:rPr lang="zh-CN" altLang="en-US" sz="2000">
                <a:ea typeface="黑体" pitchFamily="2" charset="-122"/>
              </a:rPr>
              <a:t>函数</a:t>
            </a:r>
          </a:p>
        </p:txBody>
      </p:sp>
      <p:sp>
        <p:nvSpPr>
          <p:cNvPr id="225289" name="Rectangle 9"/>
          <p:cNvSpPr>
            <a:spLocks noChangeArrowheads="1"/>
          </p:cNvSpPr>
          <p:nvPr/>
        </p:nvSpPr>
        <p:spPr bwMode="auto">
          <a:xfrm>
            <a:off x="684213" y="2509838"/>
            <a:ext cx="4464050" cy="619125"/>
          </a:xfrm>
          <a:prstGeom prst="rect">
            <a:avLst/>
          </a:prstGeom>
          <a:gradFill rotWithShape="1">
            <a:gsLst>
              <a:gs pos="0">
                <a:srgbClr val="CCFFCC"/>
              </a:gs>
              <a:gs pos="100000">
                <a:schemeClr val="bg1"/>
              </a:gs>
            </a:gsLst>
            <a:lin ang="5400000" scaled="1"/>
          </a:gradFill>
          <a:ln w="9525">
            <a:solidFill>
              <a:schemeClr val="tx1"/>
            </a:solidFill>
            <a:miter lim="800000"/>
            <a:headEnd/>
            <a:tailEnd/>
          </a:ln>
        </p:spPr>
        <p:txBody>
          <a:bodyPr tIns="0" bIns="0" anchor="ctr">
            <a:spAutoFit/>
          </a:bodyPr>
          <a:lstStyle/>
          <a:p>
            <a:r>
              <a:rPr lang="zh-CN" altLang="en-US" sz="2000">
                <a:ea typeface="黑体" pitchFamily="2" charset="-122"/>
              </a:rPr>
              <a:t>获取表单中输入的数据：</a:t>
            </a:r>
          </a:p>
          <a:p>
            <a:r>
              <a:rPr lang="en-US" altLang="zh-CN" sz="2000">
                <a:ea typeface="黑体" pitchFamily="2" charset="-122"/>
              </a:rPr>
              <a:t>document.</a:t>
            </a:r>
            <a:r>
              <a:rPr lang="zh-CN" altLang="en-US" sz="2000">
                <a:ea typeface="黑体" pitchFamily="2" charset="-122"/>
              </a:rPr>
              <a:t>表单名</a:t>
            </a:r>
            <a:r>
              <a:rPr lang="en-US" altLang="zh-CN" sz="2000">
                <a:ea typeface="黑体" pitchFamily="2" charset="-122"/>
              </a:rPr>
              <a:t>.</a:t>
            </a:r>
            <a:r>
              <a:rPr lang="zh-CN" altLang="en-US" sz="2000">
                <a:ea typeface="黑体" pitchFamily="2" charset="-122"/>
              </a:rPr>
              <a:t>表单元素名</a:t>
            </a:r>
            <a:r>
              <a:rPr lang="en-US" altLang="zh-CN" sz="2000">
                <a:ea typeface="黑体" pitchFamily="2" charset="-122"/>
              </a:rPr>
              <a:t>.value</a:t>
            </a:r>
          </a:p>
        </p:txBody>
      </p:sp>
      <p:sp>
        <p:nvSpPr>
          <p:cNvPr id="225290" name="Line 10"/>
          <p:cNvSpPr>
            <a:spLocks noChangeShapeType="1"/>
          </p:cNvSpPr>
          <p:nvPr/>
        </p:nvSpPr>
        <p:spPr bwMode="auto">
          <a:xfrm flipH="1" flipV="1">
            <a:off x="2916238" y="1989138"/>
            <a:ext cx="3743325" cy="3455987"/>
          </a:xfrm>
          <a:prstGeom prst="line">
            <a:avLst/>
          </a:prstGeom>
          <a:noFill/>
          <a:ln w="25400">
            <a:solidFill>
              <a:srgbClr val="FF0000"/>
            </a:solidFill>
            <a:round/>
            <a:headEnd/>
            <a:tailEnd type="triangle" w="med" len="med"/>
          </a:ln>
        </p:spPr>
        <p:txBody>
          <a:bodyPr/>
          <a:lstStyle/>
          <a:p>
            <a:endParaRPr lang="zh-CN" altLang="en-US"/>
          </a:p>
        </p:txBody>
      </p:sp>
      <p:sp>
        <p:nvSpPr>
          <p:cNvPr id="225291" name="Text Box 11"/>
          <p:cNvSpPr txBox="1">
            <a:spLocks noChangeArrowheads="1"/>
          </p:cNvSpPr>
          <p:nvPr/>
        </p:nvSpPr>
        <p:spPr bwMode="auto">
          <a:xfrm>
            <a:off x="5076825" y="1203325"/>
            <a:ext cx="3924300" cy="1838325"/>
          </a:xfrm>
          <a:prstGeom prst="rect">
            <a:avLst/>
          </a:prstGeom>
          <a:gradFill rotWithShape="1">
            <a:gsLst>
              <a:gs pos="0">
                <a:srgbClr val="CCFFCC"/>
              </a:gs>
              <a:gs pos="100000">
                <a:schemeClr val="bg1"/>
              </a:gs>
            </a:gsLst>
            <a:lin ang="5400000" scaled="1"/>
          </a:gradFill>
          <a:ln w="9525" algn="ctr">
            <a:solidFill>
              <a:schemeClr val="tx1"/>
            </a:solidFill>
            <a:miter lim="800000"/>
            <a:headEnd/>
            <a:tailEnd/>
          </a:ln>
        </p:spPr>
        <p:txBody>
          <a:bodyPr tIns="0" bIns="0" anchor="ctr">
            <a:spAutoFit/>
          </a:bodyPr>
          <a:lstStyle/>
          <a:p>
            <a:r>
              <a:rPr lang="zh-CN" altLang="en-US" sz="2000">
                <a:ea typeface="黑体" pitchFamily="2" charset="-122"/>
              </a:rPr>
              <a:t>定义</a:t>
            </a:r>
            <a:r>
              <a:rPr lang="en-US" altLang="zh-CN" sz="2000">
                <a:ea typeface="黑体" pitchFamily="2" charset="-122"/>
              </a:rPr>
              <a:t>calcu( )</a:t>
            </a:r>
            <a:r>
              <a:rPr lang="zh-CN" altLang="en-US" sz="2000">
                <a:ea typeface="黑体" pitchFamily="2" charset="-122"/>
              </a:rPr>
              <a:t>计算函数</a:t>
            </a:r>
            <a:r>
              <a:rPr lang="en-US" altLang="zh-CN" sz="2000">
                <a:ea typeface="黑体" pitchFamily="2" charset="-122"/>
              </a:rPr>
              <a:t>,</a:t>
            </a:r>
            <a:r>
              <a:rPr lang="zh-CN" altLang="en-US" sz="2000">
                <a:ea typeface="黑体" pitchFamily="2" charset="-122"/>
              </a:rPr>
              <a:t>实现两个数相乘的功能</a:t>
            </a:r>
            <a:r>
              <a:rPr lang="en-US" altLang="zh-CN" sz="2000">
                <a:ea typeface="黑体" pitchFamily="2" charset="-122"/>
              </a:rPr>
              <a:t>.</a:t>
            </a:r>
            <a:r>
              <a:rPr lang="zh-CN" altLang="en-US" sz="2000">
                <a:ea typeface="黑体" pitchFamily="2" charset="-122"/>
              </a:rPr>
              <a:t>定义函数的语法：</a:t>
            </a:r>
          </a:p>
          <a:p>
            <a:r>
              <a:rPr lang="zh-CN" altLang="en-US" sz="2000">
                <a:ea typeface="黑体" pitchFamily="2" charset="-122"/>
              </a:rPr>
              <a:t>   </a:t>
            </a:r>
            <a:r>
              <a:rPr lang="en-US" altLang="zh-CN" sz="2000">
                <a:ea typeface="黑体" pitchFamily="2" charset="-122"/>
              </a:rPr>
              <a:t>function </a:t>
            </a:r>
            <a:r>
              <a:rPr lang="zh-CN" altLang="en-US" sz="2000">
                <a:ea typeface="黑体" pitchFamily="2" charset="-122"/>
              </a:rPr>
              <a:t>函数名</a:t>
            </a:r>
            <a:r>
              <a:rPr lang="en-US" altLang="zh-CN" sz="2000">
                <a:ea typeface="黑体" pitchFamily="2" charset="-122"/>
              </a:rPr>
              <a:t>(</a:t>
            </a:r>
            <a:r>
              <a:rPr lang="zh-CN" altLang="en-US" sz="2000">
                <a:ea typeface="黑体" pitchFamily="2" charset="-122"/>
              </a:rPr>
              <a:t>参数列表</a:t>
            </a:r>
            <a:r>
              <a:rPr lang="en-US" altLang="zh-CN" sz="2000">
                <a:ea typeface="黑体" pitchFamily="2" charset="-122"/>
              </a:rPr>
              <a:t>)</a:t>
            </a:r>
          </a:p>
          <a:p>
            <a:r>
              <a:rPr lang="en-US" altLang="zh-CN" sz="2000">
                <a:ea typeface="黑体" pitchFamily="2" charset="-122"/>
              </a:rPr>
              <a:t>   {</a:t>
            </a:r>
          </a:p>
          <a:p>
            <a:r>
              <a:rPr lang="en-US" altLang="zh-CN" sz="2000">
                <a:ea typeface="黑体" pitchFamily="2" charset="-122"/>
              </a:rPr>
              <a:t>   //JavaScript</a:t>
            </a:r>
            <a:r>
              <a:rPr lang="zh-CN" altLang="en-US" sz="2000">
                <a:ea typeface="黑体" pitchFamily="2" charset="-122"/>
              </a:rPr>
              <a:t>语句；</a:t>
            </a:r>
          </a:p>
          <a:p>
            <a:r>
              <a:rPr lang="zh-CN" altLang="en-US" sz="2000">
                <a:ea typeface="黑体" pitchFamily="2" charset="-122"/>
              </a:rPr>
              <a:t>    </a:t>
            </a:r>
            <a:r>
              <a:rPr lang="en-US" altLang="zh-CN" sz="2000">
                <a:ea typeface="黑体" pitchFamily="2" charset="-122"/>
              </a:rPr>
              <a:t>}</a:t>
            </a:r>
          </a:p>
        </p:txBody>
      </p:sp>
      <p:sp>
        <p:nvSpPr>
          <p:cNvPr id="225292" name="Line 12"/>
          <p:cNvSpPr>
            <a:spLocks noChangeShapeType="1"/>
          </p:cNvSpPr>
          <p:nvPr/>
        </p:nvSpPr>
        <p:spPr bwMode="auto">
          <a:xfrm flipH="1">
            <a:off x="3419475" y="1989138"/>
            <a:ext cx="1657350" cy="0"/>
          </a:xfrm>
          <a:prstGeom prst="line">
            <a:avLst/>
          </a:prstGeom>
          <a:noFill/>
          <a:ln w="25400">
            <a:solidFill>
              <a:srgbClr val="FF0000"/>
            </a:solidFill>
            <a:round/>
            <a:headEnd/>
            <a:tailEnd type="triangle" w="med" len="med"/>
          </a:ln>
        </p:spPr>
        <p:txBody>
          <a:bodyPr/>
          <a:lstStyle/>
          <a:p>
            <a:endParaRPr lang="zh-CN" altLang="en-US"/>
          </a:p>
        </p:txBody>
      </p:sp>
      <p:sp>
        <p:nvSpPr>
          <p:cNvPr id="14" name="矩形 13"/>
          <p:cNvSpPr/>
          <p:nvPr/>
        </p:nvSpPr>
        <p:spPr>
          <a:xfrm>
            <a:off x="6715140" y="714356"/>
            <a:ext cx="1180131" cy="369332"/>
          </a:xfrm>
          <a:prstGeom prst="rect">
            <a:avLst/>
          </a:prstGeom>
        </p:spPr>
        <p:txBody>
          <a:bodyPr wrap="none">
            <a:spAutoFit/>
          </a:bodyPr>
          <a:lstStyle/>
          <a:p>
            <a:r>
              <a:rPr lang="zh-CN" altLang="en-US" dirty="0" smtClean="0"/>
              <a:t> </a:t>
            </a:r>
            <a:r>
              <a:rPr lang="en-US" altLang="zh-CN" dirty="0" smtClean="0">
                <a:hlinkClick r:id="rId3" action="ppaction://hlinkfile"/>
              </a:rPr>
              <a:t>demo11</a:t>
            </a:r>
            <a:endParaRPr lang="en-US" altLang="zh-CN" dirty="0" smtClean="0"/>
          </a:p>
        </p:txBody>
      </p:sp>
      <p:sp>
        <p:nvSpPr>
          <p:cNvPr id="16" name="矩形 15"/>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285"/>
                                        </p:tgtEl>
                                        <p:attrNameLst>
                                          <p:attrName>style.visibility</p:attrName>
                                        </p:attrNameLst>
                                      </p:cBhvr>
                                      <p:to>
                                        <p:strVal val="visible"/>
                                      </p:to>
                                    </p:set>
                                    <p:animEffect transition="in" filter="blinds(horizontal)">
                                      <p:cBhvr>
                                        <p:cTn id="13" dur="500"/>
                                        <p:tgtEl>
                                          <p:spTgt spid="22528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5291"/>
                                        </p:tgtEl>
                                        <p:attrNameLst>
                                          <p:attrName>style.visibility</p:attrName>
                                        </p:attrNameLst>
                                      </p:cBhvr>
                                      <p:to>
                                        <p:strVal val="visible"/>
                                      </p:to>
                                    </p:set>
                                    <p:anim calcmode="lin" valueType="num">
                                      <p:cBhvr additive="base">
                                        <p:cTn id="18" dur="500" fill="hold"/>
                                        <p:tgtEl>
                                          <p:spTgt spid="225291"/>
                                        </p:tgtEl>
                                        <p:attrNameLst>
                                          <p:attrName>ppt_x</p:attrName>
                                        </p:attrNameLst>
                                      </p:cBhvr>
                                      <p:tavLst>
                                        <p:tav tm="0">
                                          <p:val>
                                            <p:strVal val="1+#ppt_w/2"/>
                                          </p:val>
                                        </p:tav>
                                        <p:tav tm="100000">
                                          <p:val>
                                            <p:strVal val="#ppt_x"/>
                                          </p:val>
                                        </p:tav>
                                      </p:tavLst>
                                    </p:anim>
                                    <p:anim calcmode="lin" valueType="num">
                                      <p:cBhvr additive="base">
                                        <p:cTn id="19" dur="500" fill="hold"/>
                                        <p:tgtEl>
                                          <p:spTgt spid="22529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25292"/>
                                        </p:tgtEl>
                                        <p:attrNameLst>
                                          <p:attrName>style.visibility</p:attrName>
                                        </p:attrNameLst>
                                      </p:cBhvr>
                                      <p:to>
                                        <p:strVal val="visible"/>
                                      </p:to>
                                    </p:set>
                                    <p:anim calcmode="lin" valueType="num">
                                      <p:cBhvr additive="base">
                                        <p:cTn id="23" dur="500" fill="hold"/>
                                        <p:tgtEl>
                                          <p:spTgt spid="225292"/>
                                        </p:tgtEl>
                                        <p:attrNameLst>
                                          <p:attrName>ppt_x</p:attrName>
                                        </p:attrNameLst>
                                      </p:cBhvr>
                                      <p:tavLst>
                                        <p:tav tm="0">
                                          <p:val>
                                            <p:strVal val="1+#ppt_w/2"/>
                                          </p:val>
                                        </p:tav>
                                        <p:tav tm="100000">
                                          <p:val>
                                            <p:strVal val="#ppt_x"/>
                                          </p:val>
                                        </p:tav>
                                      </p:tavLst>
                                    </p:anim>
                                    <p:anim calcmode="lin" valueType="num">
                                      <p:cBhvr additive="base">
                                        <p:cTn id="24" dur="500" fill="hold"/>
                                        <p:tgtEl>
                                          <p:spTgt spid="22529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25289"/>
                                        </p:tgtEl>
                                        <p:attrNameLst>
                                          <p:attrName>style.visibility</p:attrName>
                                        </p:attrNameLst>
                                      </p:cBhvr>
                                      <p:to>
                                        <p:strVal val="visible"/>
                                      </p:to>
                                    </p:set>
                                    <p:animEffect transition="in" filter="box(in)">
                                      <p:cBhvr>
                                        <p:cTn id="29" dur="500"/>
                                        <p:tgtEl>
                                          <p:spTgt spid="22528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 calcmode="lin" valueType="num">
                                      <p:cBhvr additive="base">
                                        <p:cTn id="34" dur="500" fill="hold"/>
                                        <p:tgtEl>
                                          <p:spTgt spid="225286"/>
                                        </p:tgtEl>
                                        <p:attrNameLst>
                                          <p:attrName>ppt_x</p:attrName>
                                        </p:attrNameLst>
                                      </p:cBhvr>
                                      <p:tavLst>
                                        <p:tav tm="0">
                                          <p:val>
                                            <p:strVal val="1+#ppt_w/2"/>
                                          </p:val>
                                        </p:tav>
                                        <p:tav tm="100000">
                                          <p:val>
                                            <p:strVal val="#ppt_x"/>
                                          </p:val>
                                        </p:tav>
                                      </p:tavLst>
                                    </p:anim>
                                    <p:anim calcmode="lin" valueType="num">
                                      <p:cBhvr additive="base">
                                        <p:cTn id="35" dur="500" fill="hold"/>
                                        <p:tgtEl>
                                          <p:spTgt spid="22528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25287"/>
                                        </p:tgtEl>
                                        <p:attrNameLst>
                                          <p:attrName>style.visibility</p:attrName>
                                        </p:attrNameLst>
                                      </p:cBhvr>
                                      <p:to>
                                        <p:strVal val="visible"/>
                                      </p:to>
                                    </p:set>
                                    <p:animEffect transition="in" filter="slide(fromBottom)">
                                      <p:cBhvr>
                                        <p:cTn id="40" dur="500"/>
                                        <p:tgtEl>
                                          <p:spTgt spid="22528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25288"/>
                                        </p:tgtEl>
                                        <p:attrNameLst>
                                          <p:attrName>style.visibility</p:attrName>
                                        </p:attrNameLst>
                                      </p:cBhvr>
                                      <p:to>
                                        <p:strVal val="visible"/>
                                      </p:to>
                                    </p:set>
                                    <p:animEffect transition="in" filter="slide(fromBottom)">
                                      <p:cBhvr>
                                        <p:cTn id="45" dur="500"/>
                                        <p:tgtEl>
                                          <p:spTgt spid="225288"/>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0" fill="hold" grpId="0" nodeType="clickEffect">
                                  <p:stCondLst>
                                    <p:cond delay="0"/>
                                  </p:stCondLst>
                                  <p:childTnLst>
                                    <p:set>
                                      <p:cBhvr>
                                        <p:cTn id="49" dur="1" fill="hold">
                                          <p:stCondLst>
                                            <p:cond delay="0"/>
                                          </p:stCondLst>
                                        </p:cTn>
                                        <p:tgtEl>
                                          <p:spTgt spid="225290"/>
                                        </p:tgtEl>
                                        <p:attrNameLst>
                                          <p:attrName>style.visibility</p:attrName>
                                        </p:attrNameLst>
                                      </p:cBhvr>
                                      <p:to>
                                        <p:strVal val="visible"/>
                                      </p:to>
                                    </p:set>
                                    <p:anim calcmode="lin" valueType="num">
                                      <p:cBhvr>
                                        <p:cTn id="50" dur="500" fill="hold"/>
                                        <p:tgtEl>
                                          <p:spTgt spid="225290"/>
                                        </p:tgtEl>
                                        <p:attrNameLst>
                                          <p:attrName>ppt_w</p:attrName>
                                        </p:attrNameLst>
                                      </p:cBhvr>
                                      <p:tavLst>
                                        <p:tav tm="0">
                                          <p:val>
                                            <p:fltVal val="0"/>
                                          </p:val>
                                        </p:tav>
                                        <p:tav tm="100000">
                                          <p:val>
                                            <p:strVal val="#ppt_w"/>
                                          </p:val>
                                        </p:tav>
                                      </p:tavLst>
                                    </p:anim>
                                    <p:anim calcmode="lin" valueType="num">
                                      <p:cBhvr>
                                        <p:cTn id="51" dur="500" fill="hold"/>
                                        <p:tgtEl>
                                          <p:spTgt spid="225290"/>
                                        </p:tgtEl>
                                        <p:attrNameLst>
                                          <p:attrName>ppt_h</p:attrName>
                                        </p:attrNameLst>
                                      </p:cBhvr>
                                      <p:tavLst>
                                        <p:tav tm="0">
                                          <p:val>
                                            <p:fltVal val="0"/>
                                          </p:val>
                                        </p:tav>
                                        <p:tav tm="100000">
                                          <p:val>
                                            <p:strVal val="#ppt_h"/>
                                          </p:val>
                                        </p:tav>
                                      </p:tavLst>
                                    </p:anim>
                                    <p:animEffect transition="in" filter="fade">
                                      <p:cBhvr>
                                        <p:cTn id="52" dur="500"/>
                                        <p:tgtEl>
                                          <p:spTgt spid="225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P spid="225286" grpId="0" animBg="1"/>
      <p:bldP spid="225287" grpId="0" animBg="1"/>
      <p:bldP spid="225288" grpId="0" animBg="1"/>
      <p:bldP spid="225289" grpId="0" animBg="1"/>
      <p:bldP spid="225290" grpId="0" animBg="1"/>
      <p:bldP spid="225291" grpId="0" animBg="1"/>
      <p:bldP spid="2252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hlinkClick r:id="rId3" action="ppaction://hlinkfile"/>
              </a:rPr>
              <a:t>综合运算实例</a:t>
            </a:r>
            <a:endParaRPr lang="zh-CN" altLang="en-US" dirty="0"/>
          </a:p>
        </p:txBody>
      </p:sp>
      <p:pic>
        <p:nvPicPr>
          <p:cNvPr id="2050" name="Picture 2"/>
          <p:cNvPicPr>
            <a:picLocks noChangeAspect="1" noChangeArrowheads="1"/>
          </p:cNvPicPr>
          <p:nvPr/>
        </p:nvPicPr>
        <p:blipFill>
          <a:blip r:embed="rId4"/>
          <a:srcRect/>
          <a:stretch>
            <a:fillRect/>
          </a:stretch>
        </p:blipFill>
        <p:spPr bwMode="auto">
          <a:xfrm>
            <a:off x="500034" y="1214422"/>
            <a:ext cx="8058150" cy="5095875"/>
          </a:xfrm>
          <a:prstGeom prst="rect">
            <a:avLst/>
          </a:prstGeom>
          <a:noFill/>
          <a:ln w="9525">
            <a:noFill/>
            <a:miter lim="800000"/>
            <a:headEnd/>
            <a:tailEnd/>
          </a:ln>
          <a:effectLst/>
        </p:spPr>
      </p:pic>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spcBef>
                <a:spcPct val="0"/>
              </a:spcBef>
            </a:pPr>
            <a:r>
              <a:rPr lang="zh-CN" altLang="en-US" dirty="0" smtClean="0"/>
              <a:t>通常运算符包括：</a:t>
            </a:r>
          </a:p>
          <a:p>
            <a:pPr lvl="1" eaLnBrk="1" hangingPunct="1">
              <a:spcBef>
                <a:spcPct val="30000"/>
              </a:spcBef>
            </a:pPr>
            <a:r>
              <a:rPr lang="zh-CN" altLang="en-US" dirty="0" smtClean="0"/>
              <a:t>条件运算符： </a:t>
            </a:r>
            <a:r>
              <a:rPr lang="en-US" altLang="zh-CN" dirty="0" smtClean="0"/>
              <a:t>(condition) ? </a:t>
            </a:r>
            <a:r>
              <a:rPr lang="en-US" altLang="zh-CN" dirty="0" err="1" smtClean="0"/>
              <a:t>trueVal</a:t>
            </a:r>
            <a:r>
              <a:rPr lang="en-US" altLang="zh-CN" dirty="0" smtClean="0"/>
              <a:t> : </a:t>
            </a:r>
            <a:r>
              <a:rPr lang="en-US" altLang="zh-CN" dirty="0" err="1" smtClean="0"/>
              <a:t>falseVal</a:t>
            </a:r>
            <a:r>
              <a:rPr lang="en-US" altLang="zh-CN" dirty="0" smtClean="0"/>
              <a:t> </a:t>
            </a:r>
          </a:p>
          <a:p>
            <a:pPr lvl="1" eaLnBrk="1" hangingPunct="1">
              <a:spcBef>
                <a:spcPct val="30000"/>
              </a:spcBef>
            </a:pPr>
            <a:endParaRPr lang="en-US" altLang="zh-CN" dirty="0" smtClean="0"/>
          </a:p>
          <a:p>
            <a:pPr lvl="1" eaLnBrk="1" hangingPunct="1">
              <a:spcBef>
                <a:spcPct val="30000"/>
              </a:spcBef>
              <a:buFont typeface="Wingdings" pitchFamily="2" charset="2"/>
              <a:buNone/>
            </a:pPr>
            <a:endParaRPr lang="en-US" altLang="zh-CN" dirty="0" smtClean="0"/>
          </a:p>
          <a:p>
            <a:pPr lvl="1" eaLnBrk="1" hangingPunct="1">
              <a:spcBef>
                <a:spcPct val="0"/>
              </a:spcBef>
            </a:pPr>
            <a:r>
              <a:rPr lang="en-US" altLang="zh-CN" dirty="0" err="1" smtClean="0"/>
              <a:t>typeof</a:t>
            </a:r>
            <a:r>
              <a:rPr lang="en-US" altLang="zh-CN" dirty="0" smtClean="0"/>
              <a:t> </a:t>
            </a:r>
            <a:r>
              <a:rPr lang="zh-CN" altLang="en-US" dirty="0" smtClean="0"/>
              <a:t>运算符</a:t>
            </a:r>
          </a:p>
          <a:p>
            <a:pPr lvl="1" eaLnBrk="1" hangingPunct="1">
              <a:spcBef>
                <a:spcPct val="0"/>
              </a:spcBef>
              <a:buFont typeface="Wingdings" pitchFamily="2" charset="2"/>
              <a:buNone/>
            </a:pPr>
            <a:r>
              <a:rPr lang="zh-CN" altLang="en-US" dirty="0" smtClean="0"/>
              <a:t>    </a:t>
            </a:r>
            <a:r>
              <a:rPr lang="en-US" altLang="zh-CN" dirty="0" err="1" smtClean="0"/>
              <a:t>typeof</a:t>
            </a:r>
            <a:r>
              <a:rPr lang="en-US" altLang="zh-CN" dirty="0" smtClean="0"/>
              <a:t> </a:t>
            </a:r>
            <a:r>
              <a:rPr lang="zh-CN" altLang="en-US" dirty="0" smtClean="0"/>
              <a:t>运算符返回字符串，该字符串代表操作数的类型</a:t>
            </a:r>
          </a:p>
          <a:p>
            <a:pPr eaLnBrk="1" hangingPunct="1"/>
            <a:endParaRPr lang="en-US" altLang="zh-CN" dirty="0" smtClean="0"/>
          </a:p>
        </p:txBody>
      </p:sp>
      <p:sp>
        <p:nvSpPr>
          <p:cNvPr id="22530" name="灯片编号占位符 3"/>
          <p:cNvSpPr>
            <a:spLocks noGrp="1"/>
          </p:cNvSpPr>
          <p:nvPr>
            <p:ph type="sldNum" sz="quarter" idx="12"/>
          </p:nvPr>
        </p:nvSpPr>
        <p:spPr>
          <a:noFill/>
        </p:spPr>
        <p:txBody>
          <a:bodyPr/>
          <a:lstStyle/>
          <a:p>
            <a:fld id="{220D400C-FD2A-495B-8D2F-C5C80A957A44}" type="slidenum">
              <a:rPr lang="en-US" altLang="zh-CN"/>
              <a:pPr/>
              <a:t>32</a:t>
            </a:fld>
            <a:endParaRPr lang="en-US" altLang="zh-CN"/>
          </a:p>
        </p:txBody>
      </p:sp>
      <p:sp>
        <p:nvSpPr>
          <p:cNvPr id="22531" name="Rectangle 2"/>
          <p:cNvSpPr>
            <a:spLocks noGrp="1" noChangeArrowheads="1"/>
          </p:cNvSpPr>
          <p:nvPr>
            <p:ph type="title"/>
          </p:nvPr>
        </p:nvSpPr>
        <p:spPr/>
        <p:txBody>
          <a:bodyPr/>
          <a:lstStyle/>
          <a:p>
            <a:pPr eaLnBrk="1" hangingPunct="1"/>
            <a:r>
              <a:rPr lang="zh-CN" altLang="en-US" smtClean="0"/>
              <a:t>求值运算符</a:t>
            </a:r>
          </a:p>
        </p:txBody>
      </p:sp>
      <p:grpSp>
        <p:nvGrpSpPr>
          <p:cNvPr id="2" name="Group 4"/>
          <p:cNvGrpSpPr>
            <a:grpSpLocks/>
          </p:cNvGrpSpPr>
          <p:nvPr/>
        </p:nvGrpSpPr>
        <p:grpSpPr bwMode="auto">
          <a:xfrm>
            <a:off x="1331913" y="2636838"/>
            <a:ext cx="6911975" cy="2376487"/>
            <a:chOff x="839" y="1706"/>
            <a:chExt cx="4354" cy="1951"/>
          </a:xfrm>
        </p:grpSpPr>
        <p:sp>
          <p:nvSpPr>
            <p:cNvPr id="219141" name="Rectangle 5"/>
            <p:cNvSpPr>
              <a:spLocks noChangeArrowheads="1"/>
            </p:cNvSpPr>
            <p:nvPr/>
          </p:nvSpPr>
          <p:spPr bwMode="auto">
            <a:xfrm>
              <a:off x="839" y="1706"/>
              <a:ext cx="4354" cy="408"/>
            </a:xfrm>
            <a:prstGeom prst="rect">
              <a:avLst/>
            </a:prstGeom>
            <a:solidFill>
              <a:schemeClr val="bg1"/>
            </a:solidFill>
            <a:ln w="28575" algn="ctr">
              <a:solidFill>
                <a:srgbClr val="000000"/>
              </a:solidFill>
              <a:miter lim="800000"/>
              <a:headEnd/>
              <a:tailEnd/>
            </a:ln>
            <a:effectLst>
              <a:outerShdw dist="35921" dir="2700000" algn="ctr" rotWithShape="0">
                <a:schemeClr val="bg2"/>
              </a:outerShdw>
            </a:effectLst>
          </p:spPr>
          <p:txBody>
            <a:bodyPr wrap="none" lIns="90000" tIns="46800" rIns="90000" bIns="46800" anchor="ctr"/>
            <a:lstStyle/>
            <a:p>
              <a:pPr lvl="1">
                <a:defRPr/>
              </a:pPr>
              <a:r>
                <a:rPr lang="en-US" altLang="zh-CN" sz="1800" b="1">
                  <a:latin typeface="Courier New" pitchFamily="49" charset="0"/>
                </a:rPr>
                <a:t>status = (age &gt;= 18) ? "adult" : "minor"</a:t>
              </a:r>
            </a:p>
          </p:txBody>
        </p:sp>
        <p:sp>
          <p:nvSpPr>
            <p:cNvPr id="219142" name="Rectangle 6"/>
            <p:cNvSpPr>
              <a:spLocks noChangeArrowheads="1"/>
            </p:cNvSpPr>
            <p:nvPr/>
          </p:nvSpPr>
          <p:spPr bwMode="auto">
            <a:xfrm>
              <a:off x="884" y="3158"/>
              <a:ext cx="4309" cy="499"/>
            </a:xfrm>
            <a:prstGeom prst="rect">
              <a:avLst/>
            </a:prstGeom>
            <a:solidFill>
              <a:schemeClr val="bg1"/>
            </a:solidFill>
            <a:ln w="28575" algn="ctr">
              <a:solidFill>
                <a:srgbClr val="000000"/>
              </a:solidFill>
              <a:miter lim="800000"/>
              <a:headEnd/>
              <a:tailEnd/>
            </a:ln>
            <a:effectLst>
              <a:outerShdw dist="35921" dir="2700000" algn="ctr" rotWithShape="0">
                <a:schemeClr val="bg2"/>
              </a:outerShdw>
            </a:effectLst>
          </p:spPr>
          <p:txBody>
            <a:bodyPr wrap="none" lIns="90000" tIns="46800" rIns="90000" bIns="46800" anchor="ctr"/>
            <a:lstStyle/>
            <a:p>
              <a:pPr lvl="1">
                <a:spcBef>
                  <a:spcPct val="20000"/>
                </a:spcBef>
                <a:defRPr/>
              </a:pPr>
              <a:r>
                <a:rPr lang="fr-FR" sz="1800" b="1">
                  <a:latin typeface="Courier New" pitchFamily="49" charset="0"/>
                </a:rPr>
                <a:t>var x = 5;</a:t>
              </a:r>
            </a:p>
            <a:p>
              <a:pPr lvl="1">
                <a:spcBef>
                  <a:spcPct val="20000"/>
                </a:spcBef>
                <a:defRPr/>
              </a:pPr>
              <a:r>
                <a:rPr lang="fr-FR" sz="1800" b="1">
                  <a:latin typeface="Courier New" pitchFamily="49" charset="0"/>
                </a:rPr>
                <a:t>document.write(typeof(x));</a:t>
              </a:r>
              <a:endParaRPr lang="en-US" altLang="zh-CN" sz="1800" b="1">
                <a:latin typeface="Courier New" pitchFamily="49" charset="0"/>
              </a:endParaRPr>
            </a:p>
          </p:txBody>
        </p:sp>
      </p:grpSp>
      <p:sp>
        <p:nvSpPr>
          <p:cNvPr id="8" name="矩形 7"/>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68313" y="1412875"/>
            <a:ext cx="8280400" cy="4752975"/>
          </a:xfrm>
          <a:noFill/>
        </p:spPr>
        <p:txBody>
          <a:bodyPr/>
          <a:lstStyle/>
          <a:p>
            <a:pPr eaLnBrk="1" hangingPunct="1"/>
            <a:r>
              <a:rPr lang="en-US" altLang="zh-CN" smtClean="0">
                <a:solidFill>
                  <a:srgbClr val="FF3300"/>
                </a:solidFill>
              </a:rPr>
              <a:t>if …else</a:t>
            </a:r>
            <a:r>
              <a:rPr lang="zh-CN" altLang="en-US" smtClean="0"/>
              <a:t>语句</a:t>
            </a:r>
          </a:p>
          <a:p>
            <a:pPr eaLnBrk="1" hangingPunct="1"/>
            <a:endParaRPr lang="zh-CN" altLang="en-US" smtClean="0"/>
          </a:p>
          <a:p>
            <a:pPr eaLnBrk="1" hangingPunct="1"/>
            <a:endParaRPr lang="zh-CN" altLang="en-US" smtClean="0"/>
          </a:p>
          <a:p>
            <a:pPr eaLnBrk="1" hangingPunct="1"/>
            <a:r>
              <a:rPr lang="en-US" altLang="zh-CN" smtClean="0">
                <a:solidFill>
                  <a:srgbClr val="FF3300"/>
                </a:solidFill>
              </a:rPr>
              <a:t>switch</a:t>
            </a:r>
            <a:r>
              <a:rPr lang="zh-CN" altLang="en-US" smtClean="0"/>
              <a:t>语句</a:t>
            </a:r>
          </a:p>
        </p:txBody>
      </p:sp>
      <p:sp>
        <p:nvSpPr>
          <p:cNvPr id="23554" name="灯片编号占位符 3"/>
          <p:cNvSpPr>
            <a:spLocks noGrp="1"/>
          </p:cNvSpPr>
          <p:nvPr>
            <p:ph type="sldNum" sz="quarter" idx="12"/>
          </p:nvPr>
        </p:nvSpPr>
        <p:spPr>
          <a:noFill/>
        </p:spPr>
        <p:txBody>
          <a:bodyPr/>
          <a:lstStyle/>
          <a:p>
            <a:fld id="{DA0E5644-5507-4CA1-920A-847C9EF329F0}" type="slidenum">
              <a:rPr lang="en-US" altLang="zh-CN"/>
              <a:pPr/>
              <a:t>33</a:t>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smtClean="0"/>
              <a:t>条件语句</a:t>
            </a:r>
          </a:p>
        </p:txBody>
      </p:sp>
      <p:sp>
        <p:nvSpPr>
          <p:cNvPr id="220165" name="Rectangle 5"/>
          <p:cNvSpPr>
            <a:spLocks noChangeArrowheads="1"/>
          </p:cNvSpPr>
          <p:nvPr/>
        </p:nvSpPr>
        <p:spPr bwMode="auto">
          <a:xfrm>
            <a:off x="3276600" y="1412875"/>
            <a:ext cx="5507038" cy="1368425"/>
          </a:xfrm>
          <a:prstGeom prst="rect">
            <a:avLst/>
          </a:prstGeom>
          <a:solidFill>
            <a:schemeClr val="bg1"/>
          </a:solidFill>
          <a:ln w="28575" algn="ctr">
            <a:solidFill>
              <a:srgbClr val="000000"/>
            </a:solidFill>
            <a:miter lim="800000"/>
            <a:headEnd/>
            <a:tailEnd/>
          </a:ln>
          <a:effectLst>
            <a:outerShdw dist="35921" dir="2700000" algn="ctr" rotWithShape="0">
              <a:schemeClr val="bg2"/>
            </a:outerShdw>
          </a:effectLst>
        </p:spPr>
        <p:txBody>
          <a:bodyPr wrap="none" lIns="90000" tIns="46800" rIns="90000" bIns="46800" anchor="ctr"/>
          <a:lstStyle/>
          <a:p>
            <a:pPr marL="342900" indent="-342900">
              <a:spcBef>
                <a:spcPct val="20000"/>
              </a:spcBef>
              <a:defRPr/>
            </a:pPr>
            <a:r>
              <a:rPr lang="en-US" altLang="zh-CN" sz="1800" b="1">
                <a:latin typeface="Courier New" pitchFamily="49" charset="0"/>
              </a:rPr>
              <a:t>if (condition) </a:t>
            </a:r>
          </a:p>
          <a:p>
            <a:pPr marL="342900" indent="-342900">
              <a:spcBef>
                <a:spcPct val="20000"/>
              </a:spcBef>
              <a:defRPr/>
            </a:pPr>
            <a:r>
              <a:rPr lang="en-US" altLang="zh-CN" sz="1800" b="1">
                <a:latin typeface="Courier New" pitchFamily="49" charset="0"/>
              </a:rPr>
              <a:t>{ statements; }</a:t>
            </a:r>
          </a:p>
          <a:p>
            <a:pPr marL="342900" indent="-342900">
              <a:spcBef>
                <a:spcPct val="20000"/>
              </a:spcBef>
              <a:defRPr/>
            </a:pPr>
            <a:r>
              <a:rPr lang="en-US" altLang="zh-CN" sz="1800" b="1">
                <a:latin typeface="Courier New" pitchFamily="49" charset="0"/>
              </a:rPr>
              <a:t>else    </a:t>
            </a:r>
          </a:p>
          <a:p>
            <a:pPr marL="342900" indent="-342900">
              <a:spcBef>
                <a:spcPct val="20000"/>
              </a:spcBef>
              <a:defRPr/>
            </a:pPr>
            <a:r>
              <a:rPr lang="en-US" altLang="zh-CN" sz="1800" b="1">
                <a:latin typeface="Courier New" pitchFamily="49" charset="0"/>
              </a:rPr>
              <a:t>{ statements2; }</a:t>
            </a:r>
          </a:p>
        </p:txBody>
      </p:sp>
      <p:sp>
        <p:nvSpPr>
          <p:cNvPr id="220166" name="Rectangle 6"/>
          <p:cNvSpPr>
            <a:spLocks noChangeArrowheads="1"/>
          </p:cNvSpPr>
          <p:nvPr/>
        </p:nvSpPr>
        <p:spPr bwMode="auto">
          <a:xfrm>
            <a:off x="3276600" y="3141663"/>
            <a:ext cx="5543550" cy="3311525"/>
          </a:xfrm>
          <a:prstGeom prst="rect">
            <a:avLst/>
          </a:prstGeom>
          <a:solidFill>
            <a:schemeClr val="bg1"/>
          </a:solidFill>
          <a:ln w="28575" algn="ctr">
            <a:solidFill>
              <a:srgbClr val="000000"/>
            </a:solidFill>
            <a:miter lim="800000"/>
            <a:headEnd/>
            <a:tailEnd/>
          </a:ln>
          <a:effectLst>
            <a:outerShdw dist="35921" dir="2700000" algn="ctr" rotWithShape="0">
              <a:schemeClr val="bg2"/>
            </a:outerShdw>
          </a:effectLst>
        </p:spPr>
        <p:txBody>
          <a:bodyPr wrap="none" lIns="90000" tIns="46800" rIns="90000" bIns="46800" anchor="ctr"/>
          <a:lstStyle/>
          <a:p>
            <a:pPr marL="342900" indent="-342900">
              <a:spcBef>
                <a:spcPct val="20000"/>
              </a:spcBef>
              <a:defRPr/>
            </a:pPr>
            <a:r>
              <a:rPr lang="en-US" altLang="zh-CN" sz="1800" b="1">
                <a:latin typeface="Courier New" pitchFamily="49" charset="0"/>
              </a:rPr>
              <a:t>switch (expression){</a:t>
            </a:r>
          </a:p>
          <a:p>
            <a:pPr marL="342900" indent="-342900">
              <a:spcBef>
                <a:spcPct val="20000"/>
              </a:spcBef>
              <a:defRPr/>
            </a:pPr>
            <a:r>
              <a:rPr lang="en-US" altLang="zh-CN" sz="1800" b="1">
                <a:solidFill>
                  <a:srgbClr val="FF3300"/>
                </a:solidFill>
                <a:latin typeface="Courier New" pitchFamily="49" charset="0"/>
              </a:rPr>
              <a:t>case</a:t>
            </a:r>
            <a:r>
              <a:rPr lang="en-US" altLang="zh-CN" sz="1800" b="1">
                <a:latin typeface="Courier New" pitchFamily="49" charset="0"/>
              </a:rPr>
              <a:t> value1: </a:t>
            </a:r>
          </a:p>
          <a:p>
            <a:pPr marL="342900" indent="-342900">
              <a:spcBef>
                <a:spcPct val="20000"/>
              </a:spcBef>
              <a:defRPr/>
            </a:pPr>
            <a:r>
              <a:rPr lang="en-US" altLang="zh-CN" sz="1800" b="1">
                <a:latin typeface="Courier New" pitchFamily="49" charset="0"/>
              </a:rPr>
              <a:t>  statements;</a:t>
            </a:r>
          </a:p>
          <a:p>
            <a:pPr marL="342900" indent="-342900">
              <a:spcBef>
                <a:spcPct val="20000"/>
              </a:spcBef>
              <a:defRPr/>
            </a:pPr>
            <a:r>
              <a:rPr lang="en-US" altLang="zh-CN" sz="1800" b="1">
                <a:latin typeface="Courier New" pitchFamily="49" charset="0"/>
              </a:rPr>
              <a:t>  </a:t>
            </a:r>
            <a:r>
              <a:rPr lang="en-US" altLang="zh-CN" sz="1800" b="1">
                <a:solidFill>
                  <a:srgbClr val="FF3300"/>
                </a:solidFill>
                <a:latin typeface="Courier New" pitchFamily="49" charset="0"/>
              </a:rPr>
              <a:t>break;</a:t>
            </a:r>
          </a:p>
          <a:p>
            <a:pPr marL="342900" indent="-342900">
              <a:spcBef>
                <a:spcPct val="20000"/>
              </a:spcBef>
              <a:defRPr/>
            </a:pPr>
            <a:r>
              <a:rPr lang="en-US" altLang="zh-CN" sz="1800" b="1">
                <a:solidFill>
                  <a:srgbClr val="FF3300"/>
                </a:solidFill>
                <a:latin typeface="Courier New" pitchFamily="49" charset="0"/>
              </a:rPr>
              <a:t>case</a:t>
            </a:r>
            <a:r>
              <a:rPr lang="en-US" altLang="zh-CN" sz="1800" b="1">
                <a:latin typeface="Courier New" pitchFamily="49" charset="0"/>
              </a:rPr>
              <a:t> value2: </a:t>
            </a:r>
          </a:p>
          <a:p>
            <a:pPr marL="342900" indent="-342900">
              <a:spcBef>
                <a:spcPct val="20000"/>
              </a:spcBef>
              <a:defRPr/>
            </a:pPr>
            <a:r>
              <a:rPr lang="en-US" altLang="zh-CN" sz="1800" b="1">
                <a:latin typeface="Courier New" pitchFamily="49" charset="0"/>
              </a:rPr>
              <a:t>  statements;</a:t>
            </a:r>
          </a:p>
          <a:p>
            <a:pPr marL="342900" indent="-342900">
              <a:spcBef>
                <a:spcPct val="20000"/>
              </a:spcBef>
              <a:defRPr/>
            </a:pPr>
            <a:r>
              <a:rPr lang="en-US" altLang="zh-CN" sz="1800" b="1">
                <a:latin typeface="Courier New" pitchFamily="49" charset="0"/>
              </a:rPr>
              <a:t>  </a:t>
            </a:r>
            <a:r>
              <a:rPr lang="en-US" altLang="zh-CN" sz="1800" b="1">
                <a:solidFill>
                  <a:srgbClr val="FF3300"/>
                </a:solidFill>
                <a:latin typeface="Courier New" pitchFamily="49" charset="0"/>
              </a:rPr>
              <a:t>break;</a:t>
            </a:r>
          </a:p>
          <a:p>
            <a:pPr marL="342900" indent="-342900">
              <a:spcBef>
                <a:spcPct val="20000"/>
              </a:spcBef>
              <a:defRPr/>
            </a:pPr>
            <a:r>
              <a:rPr lang="en-US" altLang="zh-CN" sz="1800" b="1">
                <a:latin typeface="Courier New" pitchFamily="49" charset="0"/>
              </a:rPr>
              <a:t>...</a:t>
            </a:r>
          </a:p>
          <a:p>
            <a:pPr marL="342900" indent="-342900">
              <a:spcBef>
                <a:spcPct val="20000"/>
              </a:spcBef>
              <a:defRPr/>
            </a:pPr>
            <a:r>
              <a:rPr lang="en-US" altLang="zh-CN" sz="1800" b="1">
                <a:solidFill>
                  <a:srgbClr val="FF3300"/>
                </a:solidFill>
                <a:latin typeface="Courier New" pitchFamily="49" charset="0"/>
              </a:rPr>
              <a:t>default</a:t>
            </a:r>
            <a:r>
              <a:rPr lang="en-US" altLang="zh-CN" sz="1800" b="1">
                <a:latin typeface="Courier New" pitchFamily="49" charset="0"/>
              </a:rPr>
              <a:t>:statements;</a:t>
            </a:r>
          </a:p>
          <a:p>
            <a:pPr marL="342900" indent="-342900">
              <a:spcBef>
                <a:spcPct val="20000"/>
              </a:spcBef>
              <a:defRPr/>
            </a:pPr>
            <a:r>
              <a:rPr lang="en-US" altLang="zh-CN" sz="1800" b="1">
                <a:latin typeface="Courier New" pitchFamily="49" charset="0"/>
              </a:rPr>
              <a:t>}</a:t>
            </a:r>
          </a:p>
        </p:txBody>
      </p:sp>
      <p:sp>
        <p:nvSpPr>
          <p:cNvPr id="7" name="矩形 6"/>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r>
              <a:rPr lang="en-US" altLang="zh-CN" smtClean="0"/>
              <a:t>for</a:t>
            </a:r>
            <a:r>
              <a:rPr lang="zh-CN" altLang="en-US" smtClean="0"/>
              <a:t>循环</a:t>
            </a:r>
          </a:p>
          <a:p>
            <a:pPr eaLnBrk="1" hangingPunct="1"/>
            <a:r>
              <a:rPr lang="en-US" altLang="zh-CN" smtClean="0"/>
              <a:t>do…while</a:t>
            </a:r>
          </a:p>
          <a:p>
            <a:pPr eaLnBrk="1" hangingPunct="1"/>
            <a:r>
              <a:rPr lang="en-US" altLang="zh-CN" smtClean="0"/>
              <a:t>while</a:t>
            </a:r>
          </a:p>
          <a:p>
            <a:pPr eaLnBrk="1" hangingPunct="1"/>
            <a:r>
              <a:rPr lang="en-US" altLang="zh-CN" smtClean="0"/>
              <a:t>break</a:t>
            </a:r>
          </a:p>
          <a:p>
            <a:pPr eaLnBrk="1" hangingPunct="1"/>
            <a:r>
              <a:rPr lang="en-US" altLang="zh-CN" smtClean="0"/>
              <a:t>Continue</a:t>
            </a:r>
          </a:p>
          <a:p>
            <a:pPr algn="ctr" eaLnBrk="1" hangingPunct="1">
              <a:buFont typeface="Wingdings" pitchFamily="2" charset="2"/>
              <a:buNone/>
            </a:pPr>
            <a:r>
              <a:rPr lang="zh-CN" altLang="en-US" smtClean="0">
                <a:solidFill>
                  <a:srgbClr val="FF0000"/>
                </a:solidFill>
              </a:rPr>
              <a:t>语法和</a:t>
            </a:r>
            <a:r>
              <a:rPr lang="en-US" altLang="zh-CN" smtClean="0">
                <a:solidFill>
                  <a:srgbClr val="FF0000"/>
                </a:solidFill>
              </a:rPr>
              <a:t>C</a:t>
            </a:r>
            <a:r>
              <a:rPr lang="zh-CN" altLang="en-US" smtClean="0">
                <a:solidFill>
                  <a:srgbClr val="FF0000"/>
                </a:solidFill>
              </a:rPr>
              <a:t>语言一致</a:t>
            </a:r>
          </a:p>
        </p:txBody>
      </p:sp>
      <p:sp>
        <p:nvSpPr>
          <p:cNvPr id="24578" name="灯片编号占位符 3"/>
          <p:cNvSpPr>
            <a:spLocks noGrp="1"/>
          </p:cNvSpPr>
          <p:nvPr>
            <p:ph type="sldNum" sz="quarter" idx="12"/>
          </p:nvPr>
        </p:nvSpPr>
        <p:spPr>
          <a:noFill/>
        </p:spPr>
        <p:txBody>
          <a:bodyPr/>
          <a:lstStyle/>
          <a:p>
            <a:fld id="{883F9E49-26BD-4DEE-B604-D849BC01525A}" type="slidenum">
              <a:rPr lang="en-US" altLang="zh-CN"/>
              <a:pPr/>
              <a:t>34</a:t>
            </a:fld>
            <a:endParaRPr lang="en-US" altLang="zh-CN"/>
          </a:p>
        </p:txBody>
      </p:sp>
      <p:sp>
        <p:nvSpPr>
          <p:cNvPr id="24579" name="Rectangle 2"/>
          <p:cNvSpPr>
            <a:spLocks noGrp="1" noChangeArrowheads="1"/>
          </p:cNvSpPr>
          <p:nvPr>
            <p:ph type="title"/>
          </p:nvPr>
        </p:nvSpPr>
        <p:spPr/>
        <p:txBody>
          <a:bodyPr/>
          <a:lstStyle/>
          <a:p>
            <a:pPr eaLnBrk="1" hangingPunct="1"/>
            <a:r>
              <a:rPr lang="zh-CN" altLang="en-US" dirty="0" smtClean="0"/>
              <a:t>循环语句</a:t>
            </a:r>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normAutofit/>
          </a:bodyPr>
          <a:lstStyle/>
          <a:p>
            <a:pPr eaLnBrk="1" hangingPunct="1">
              <a:lnSpc>
                <a:spcPct val="110000"/>
              </a:lnSpc>
            </a:pPr>
            <a:r>
              <a:rPr lang="zh-CN" altLang="en-US" sz="2400" dirty="0" smtClean="0"/>
              <a:t>网页中嵌入脚本有两种方式：使用</a:t>
            </a:r>
            <a:r>
              <a:rPr lang="en-US" altLang="zh-CN" sz="2400" dirty="0" smtClean="0"/>
              <a:t>&lt;Script&gt;</a:t>
            </a:r>
            <a:r>
              <a:rPr lang="zh-CN" altLang="en-US" sz="2400" dirty="0" smtClean="0"/>
              <a:t>标签或外部 *</a:t>
            </a:r>
            <a:r>
              <a:rPr lang="en-US" altLang="zh-CN" sz="2400" dirty="0" smtClean="0"/>
              <a:t>. </a:t>
            </a:r>
            <a:r>
              <a:rPr lang="en-US" altLang="zh-CN" sz="2400" dirty="0" err="1" smtClean="0"/>
              <a:t>js</a:t>
            </a:r>
            <a:r>
              <a:rPr lang="zh-CN" altLang="en-US" sz="2400" dirty="0" smtClean="0"/>
              <a:t>文件</a:t>
            </a:r>
          </a:p>
          <a:p>
            <a:pPr eaLnBrk="1" hangingPunct="1">
              <a:lnSpc>
                <a:spcPct val="110000"/>
              </a:lnSpc>
            </a:pPr>
            <a:r>
              <a:rPr lang="en-US" altLang="zh-CN" sz="2400" dirty="0" smtClean="0"/>
              <a:t>JavaScript </a:t>
            </a:r>
            <a:r>
              <a:rPr lang="zh-CN" altLang="en-US" sz="2400" dirty="0" smtClean="0"/>
              <a:t>中声明变量：</a:t>
            </a:r>
            <a:r>
              <a:rPr lang="en-US" altLang="zh-CN" sz="2400" dirty="0" err="1" smtClean="0">
                <a:solidFill>
                  <a:srgbClr val="0000FF"/>
                </a:solidFill>
              </a:rPr>
              <a:t>var</a:t>
            </a:r>
            <a:r>
              <a:rPr lang="en-US" altLang="zh-CN" sz="2400" dirty="0" smtClean="0"/>
              <a:t>  </a:t>
            </a:r>
            <a:r>
              <a:rPr lang="zh-CN" altLang="en-US" sz="2400" dirty="0" smtClean="0"/>
              <a:t>变量名 </a:t>
            </a:r>
          </a:p>
          <a:p>
            <a:pPr eaLnBrk="1" hangingPunct="1">
              <a:lnSpc>
                <a:spcPct val="110000"/>
              </a:lnSpc>
            </a:pPr>
            <a:r>
              <a:rPr lang="zh-CN" altLang="en-US" sz="2400" dirty="0" smtClean="0"/>
              <a:t> “</a:t>
            </a:r>
            <a:r>
              <a:rPr lang="en-US" altLang="zh-CN" sz="2400" dirty="0" smtClean="0"/>
              <a:t>+”</a:t>
            </a:r>
            <a:r>
              <a:rPr lang="zh-CN" altLang="en-US" sz="2400" dirty="0" smtClean="0"/>
              <a:t>可以用于两个数相加，还可以用于连接字符串</a:t>
            </a:r>
          </a:p>
          <a:p>
            <a:pPr eaLnBrk="1" hangingPunct="1">
              <a:lnSpc>
                <a:spcPct val="110000"/>
              </a:lnSpc>
            </a:pPr>
            <a:r>
              <a:rPr lang="en-US" altLang="zh-CN" sz="2400" dirty="0" err="1" smtClean="0"/>
              <a:t>parseInt</a:t>
            </a:r>
            <a:r>
              <a:rPr lang="en-US" altLang="zh-CN" sz="2400" dirty="0" smtClean="0"/>
              <a:t>() </a:t>
            </a:r>
            <a:r>
              <a:rPr lang="zh-CN" altLang="en-US" sz="2400" dirty="0" smtClean="0"/>
              <a:t>和 </a:t>
            </a:r>
            <a:r>
              <a:rPr lang="en-US" altLang="zh-CN" sz="2400" dirty="0" err="1" smtClean="0"/>
              <a:t>parseFloat</a:t>
            </a:r>
            <a:r>
              <a:rPr lang="en-US" altLang="zh-CN" sz="2400" dirty="0" smtClean="0"/>
              <a:t>() </a:t>
            </a:r>
            <a:r>
              <a:rPr lang="zh-CN" altLang="en-US" sz="2400" dirty="0" smtClean="0"/>
              <a:t>函数将字符串分别转换为整型和小数</a:t>
            </a:r>
            <a:endParaRPr lang="en-US" altLang="zh-CN" sz="2400" dirty="0" smtClean="0"/>
          </a:p>
          <a:p>
            <a:pPr lvl="0">
              <a:lnSpc>
                <a:spcPct val="110000"/>
              </a:lnSpc>
            </a:pPr>
            <a:r>
              <a:rPr lang="en-US" altLang="zh-CN" sz="2400" dirty="0" err="1" smtClean="0"/>
              <a:t>eval</a:t>
            </a:r>
            <a:r>
              <a:rPr lang="en-US" altLang="zh-CN" sz="2400" dirty="0" smtClean="0"/>
              <a:t>(string)</a:t>
            </a:r>
            <a:r>
              <a:rPr lang="zh-CN" altLang="en-US" sz="2400" dirty="0" smtClean="0"/>
              <a:t>函数十分有用</a:t>
            </a:r>
          </a:p>
          <a:p>
            <a:pPr eaLnBrk="1" hangingPunct="1">
              <a:lnSpc>
                <a:spcPct val="110000"/>
              </a:lnSpc>
            </a:pPr>
            <a:r>
              <a:rPr lang="zh-CN" altLang="en-US" sz="2400" dirty="0" smtClean="0"/>
              <a:t>运算符号分为算术运算符、比较运算符、逻辑运算符</a:t>
            </a:r>
          </a:p>
          <a:p>
            <a:pPr eaLnBrk="1" hangingPunct="1">
              <a:lnSpc>
                <a:spcPct val="110000"/>
              </a:lnSpc>
            </a:pPr>
            <a:r>
              <a:rPr lang="zh-CN" altLang="en-US" sz="2400" dirty="0" smtClean="0"/>
              <a:t>条件语句分为</a:t>
            </a:r>
            <a:r>
              <a:rPr lang="en-US" altLang="zh-CN" sz="2400" dirty="0" smtClean="0"/>
              <a:t>if</a:t>
            </a:r>
            <a:r>
              <a:rPr lang="zh-CN" altLang="en-US" sz="2400" dirty="0" smtClean="0"/>
              <a:t>语句，</a:t>
            </a:r>
            <a:r>
              <a:rPr lang="en-US" altLang="zh-CN" sz="2400" dirty="0" smtClean="0"/>
              <a:t>if-else</a:t>
            </a:r>
            <a:r>
              <a:rPr lang="zh-CN" altLang="en-US" sz="2400" dirty="0" smtClean="0"/>
              <a:t>语句、</a:t>
            </a:r>
            <a:r>
              <a:rPr lang="en-US" altLang="zh-CN" sz="2400" dirty="0" smtClean="0"/>
              <a:t>if</a:t>
            </a:r>
            <a:r>
              <a:rPr lang="zh-CN" altLang="en-US" sz="2400" dirty="0" smtClean="0"/>
              <a:t>的嵌套</a:t>
            </a:r>
          </a:p>
        </p:txBody>
      </p:sp>
      <p:sp>
        <p:nvSpPr>
          <p:cNvPr id="26626" name="灯片编号占位符 3"/>
          <p:cNvSpPr>
            <a:spLocks noGrp="1"/>
          </p:cNvSpPr>
          <p:nvPr>
            <p:ph type="sldNum" sz="quarter" idx="12"/>
          </p:nvPr>
        </p:nvSpPr>
        <p:spPr>
          <a:noFill/>
        </p:spPr>
        <p:txBody>
          <a:bodyPr/>
          <a:lstStyle/>
          <a:p>
            <a:fld id="{3DBA0E29-C6D1-429F-B76F-A1507E3266ED}" type="slidenum">
              <a:rPr lang="en-US" altLang="zh-CN"/>
              <a:pPr/>
              <a:t>35</a:t>
            </a:fld>
            <a:endParaRPr lang="en-US" altLang="zh-CN"/>
          </a:p>
        </p:txBody>
      </p:sp>
      <p:sp>
        <p:nvSpPr>
          <p:cNvPr id="26627" name="Rectangle 2"/>
          <p:cNvSpPr>
            <a:spLocks noGrp="1" noChangeArrowheads="1"/>
          </p:cNvSpPr>
          <p:nvPr>
            <p:ph type="title"/>
          </p:nvPr>
        </p:nvSpPr>
        <p:spPr/>
        <p:txBody>
          <a:bodyPr/>
          <a:lstStyle/>
          <a:p>
            <a:pPr eaLnBrk="1" hangingPunct="1"/>
            <a:r>
              <a:rPr lang="zh-CN" altLang="en-US" dirty="0" smtClean="0"/>
              <a:t>小结</a:t>
            </a:r>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a:t>
            </a:r>
            <a:r>
              <a:rPr lang="zh-CN" altLang="en-US" dirty="0" smtClean="0"/>
              <a:t>基础 </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dirty="0" smtClean="0"/>
              <a:t>核心对象</a:t>
            </a:r>
            <a:endParaRPr lang="zh-CN" altLang="en-US" dirty="0"/>
          </a:p>
        </p:txBody>
      </p:sp>
      <p:sp>
        <p:nvSpPr>
          <p:cNvPr id="133123" name="Rectangle 3"/>
          <p:cNvSpPr>
            <a:spLocks noGrp="1" noChangeArrowheads="1"/>
          </p:cNvSpPr>
          <p:nvPr>
            <p:ph type="body" idx="1"/>
          </p:nvPr>
        </p:nvSpPr>
        <p:spPr>
          <a:xfrm>
            <a:off x="684213" y="1268413"/>
            <a:ext cx="8229600" cy="4670425"/>
          </a:xfrm>
        </p:spPr>
        <p:txBody>
          <a:bodyPr/>
          <a:lstStyle/>
          <a:p>
            <a:pPr marL="914400" lvl="1" indent="-457200">
              <a:lnSpc>
                <a:spcPct val="140000"/>
              </a:lnSpc>
            </a:pPr>
            <a:r>
              <a:rPr lang="zh-CN" altLang="en-US" b="1" dirty="0" smtClean="0"/>
              <a:t>数组</a:t>
            </a:r>
            <a:r>
              <a:rPr lang="zh-CN" altLang="en-US" b="1" dirty="0"/>
              <a:t>对象</a:t>
            </a:r>
          </a:p>
          <a:p>
            <a:pPr marL="914400" lvl="1" indent="-457200">
              <a:lnSpc>
                <a:spcPct val="140000"/>
              </a:lnSpc>
            </a:pPr>
            <a:r>
              <a:rPr lang="zh-CN" altLang="en-US" b="1" dirty="0"/>
              <a:t>数学对象</a:t>
            </a:r>
          </a:p>
          <a:p>
            <a:pPr marL="914400" lvl="1" indent="-457200">
              <a:lnSpc>
                <a:spcPct val="140000"/>
              </a:lnSpc>
            </a:pPr>
            <a:r>
              <a:rPr lang="zh-CN" altLang="en-US" b="1" dirty="0"/>
              <a:t>字符串对象</a:t>
            </a:r>
          </a:p>
          <a:p>
            <a:pPr marL="914400" lvl="1" indent="-457200">
              <a:lnSpc>
                <a:spcPct val="140000"/>
              </a:lnSpc>
            </a:pPr>
            <a:r>
              <a:rPr lang="zh-CN" altLang="en-US" b="1" dirty="0"/>
              <a:t>日期时间对象</a:t>
            </a:r>
          </a:p>
        </p:txBody>
      </p:sp>
      <p:sp>
        <p:nvSpPr>
          <p:cNvPr id="2" name="矩形 1"/>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dirty="0" smtClean="0"/>
              <a:t>对象与内置</a:t>
            </a:r>
            <a:r>
              <a:rPr lang="zh-CN" altLang="en-US" dirty="0"/>
              <a:t>对象</a:t>
            </a:r>
          </a:p>
        </p:txBody>
      </p:sp>
      <p:sp>
        <p:nvSpPr>
          <p:cNvPr id="134147" name="Rectangle 3"/>
          <p:cNvSpPr>
            <a:spLocks noGrp="1" noChangeArrowheads="1"/>
          </p:cNvSpPr>
          <p:nvPr>
            <p:ph type="body" idx="1"/>
          </p:nvPr>
        </p:nvSpPr>
        <p:spPr/>
        <p:txBody>
          <a:bodyPr/>
          <a:lstStyle/>
          <a:p>
            <a:pPr>
              <a:lnSpc>
                <a:spcPct val="140000"/>
              </a:lnSpc>
            </a:pPr>
            <a:r>
              <a:rPr lang="zh-CN" altLang="en-US" dirty="0"/>
              <a:t>对象能完成一定的功能</a:t>
            </a:r>
          </a:p>
          <a:p>
            <a:pPr lvl="1">
              <a:lnSpc>
                <a:spcPct val="140000"/>
              </a:lnSpc>
            </a:pPr>
            <a:r>
              <a:rPr lang="zh-CN" altLang="en-US" dirty="0"/>
              <a:t>属性</a:t>
            </a:r>
            <a:r>
              <a:rPr lang="en-US" altLang="zh-CN" dirty="0"/>
              <a:t>(</a:t>
            </a:r>
            <a:r>
              <a:rPr lang="zh-CN" altLang="en-US" dirty="0"/>
              <a:t>变量</a:t>
            </a:r>
            <a:r>
              <a:rPr lang="en-US" altLang="zh-CN" dirty="0"/>
              <a:t>)</a:t>
            </a:r>
          </a:p>
          <a:p>
            <a:pPr lvl="1">
              <a:lnSpc>
                <a:spcPct val="140000"/>
              </a:lnSpc>
            </a:pPr>
            <a:r>
              <a:rPr lang="zh-CN" altLang="en-US" dirty="0"/>
              <a:t>方法</a:t>
            </a:r>
            <a:r>
              <a:rPr lang="en-US" altLang="zh-CN" dirty="0"/>
              <a:t>(</a:t>
            </a:r>
            <a:r>
              <a:rPr lang="zh-CN" altLang="en-US" dirty="0"/>
              <a:t>函数</a:t>
            </a:r>
            <a:r>
              <a:rPr lang="en-US" altLang="zh-CN" dirty="0"/>
              <a:t>)</a:t>
            </a:r>
          </a:p>
          <a:p>
            <a:pPr>
              <a:lnSpc>
                <a:spcPct val="140000"/>
              </a:lnSpc>
            </a:pPr>
            <a:r>
              <a:rPr lang="en-US" altLang="zh-CN" dirty="0" err="1">
                <a:sym typeface="Wingdings" pitchFamily="2" charset="2"/>
              </a:rPr>
              <a:t>Javascript</a:t>
            </a:r>
            <a:r>
              <a:rPr lang="zh-CN" altLang="en-US" dirty="0">
                <a:sym typeface="Wingdings" pitchFamily="2" charset="2"/>
              </a:rPr>
              <a:t>语言是</a:t>
            </a:r>
            <a:r>
              <a:rPr lang="zh-CN" altLang="en-US" dirty="0">
                <a:solidFill>
                  <a:srgbClr val="FF3300"/>
                </a:solidFill>
                <a:sym typeface="Wingdings" pitchFamily="2" charset="2"/>
              </a:rPr>
              <a:t>基于</a:t>
            </a:r>
            <a:r>
              <a:rPr lang="zh-CN" altLang="en-US" dirty="0">
                <a:sym typeface="Wingdings" pitchFamily="2" charset="2"/>
              </a:rPr>
              <a:t>对象的</a:t>
            </a:r>
            <a:r>
              <a:rPr lang="en-US" altLang="zh-CN" dirty="0">
                <a:sym typeface="Wingdings" pitchFamily="2" charset="2"/>
              </a:rPr>
              <a:t>,</a:t>
            </a:r>
            <a:r>
              <a:rPr lang="zh-CN" altLang="en-US" dirty="0">
                <a:sym typeface="Wingdings" pitchFamily="2" charset="2"/>
              </a:rPr>
              <a:t>即经常要用到的</a:t>
            </a:r>
            <a:r>
              <a:rPr lang="zh-CN" altLang="en-US" dirty="0" smtClean="0">
                <a:sym typeface="Wingdings" pitchFamily="2" charset="2"/>
              </a:rPr>
              <a:t>功能由</a:t>
            </a:r>
            <a:r>
              <a:rPr lang="zh-CN" altLang="en-US" dirty="0">
                <a:sym typeface="Wingdings" pitchFamily="2" charset="2"/>
              </a:rPr>
              <a:t>语言的制定者事先在语言内部以对象的方式实现了</a:t>
            </a:r>
            <a:r>
              <a:rPr lang="en-US" altLang="zh-CN" dirty="0">
                <a:sym typeface="Wingdings" pitchFamily="2" charset="2"/>
              </a:rPr>
              <a:t>,</a:t>
            </a:r>
            <a:r>
              <a:rPr lang="zh-CN" altLang="en-US" dirty="0">
                <a:sym typeface="Wingdings" pitchFamily="2" charset="2"/>
              </a:rPr>
              <a:t>如果要用这些功能则直接使用这些对象</a:t>
            </a:r>
          </a:p>
        </p:txBody>
      </p:sp>
      <p:sp>
        <p:nvSpPr>
          <p:cNvPr id="5" name="矩形 4"/>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数组对象</a:t>
            </a:r>
          </a:p>
        </p:txBody>
      </p:sp>
      <p:sp>
        <p:nvSpPr>
          <p:cNvPr id="136195" name="Rectangle 3"/>
          <p:cNvSpPr>
            <a:spLocks noGrp="1" noChangeArrowheads="1"/>
          </p:cNvSpPr>
          <p:nvPr>
            <p:ph type="body" idx="1"/>
          </p:nvPr>
        </p:nvSpPr>
        <p:spPr/>
        <p:txBody>
          <a:bodyPr/>
          <a:lstStyle/>
          <a:p>
            <a:pPr>
              <a:lnSpc>
                <a:spcPct val="140000"/>
              </a:lnSpc>
            </a:pPr>
            <a:r>
              <a:rPr lang="zh-CN" altLang="en-US" sz="2400" b="1" dirty="0"/>
              <a:t>作用：对大量变量进行快捷的运算和处理</a:t>
            </a:r>
          </a:p>
          <a:p>
            <a:pPr>
              <a:lnSpc>
                <a:spcPct val="140000"/>
              </a:lnSpc>
            </a:pPr>
            <a:r>
              <a:rPr lang="zh-CN" altLang="en-US" sz="2400" b="1" dirty="0"/>
              <a:t>使用：要使用数组</a:t>
            </a:r>
            <a:r>
              <a:rPr lang="en-US" altLang="zh-CN" sz="2400" b="1" dirty="0"/>
              <a:t>,</a:t>
            </a:r>
            <a:r>
              <a:rPr lang="zh-CN" altLang="en-US" sz="2400" b="1" dirty="0"/>
              <a:t>必须创建一个数组对象的实例</a:t>
            </a:r>
          </a:p>
          <a:p>
            <a:pPr lvl="1">
              <a:lnSpc>
                <a:spcPct val="140000"/>
              </a:lnSpc>
            </a:pPr>
            <a:r>
              <a:rPr lang="en-US" altLang="zh-CN" sz="2000" b="1" dirty="0" smtClean="0">
                <a:solidFill>
                  <a:srgbClr val="3333FF"/>
                </a:solidFill>
              </a:rPr>
              <a:t>Array</a:t>
            </a:r>
            <a:r>
              <a:rPr lang="en-US" altLang="zh-CN" sz="2000" b="1" dirty="0">
                <a:solidFill>
                  <a:srgbClr val="3333FF"/>
                </a:solidFill>
              </a:rPr>
              <a:t>():</a:t>
            </a:r>
            <a:r>
              <a:rPr lang="zh-CN" altLang="en-US" sz="2000" b="1" dirty="0"/>
              <a:t>数组对象的构造函数</a:t>
            </a:r>
          </a:p>
          <a:p>
            <a:pPr lvl="1">
              <a:lnSpc>
                <a:spcPct val="140000"/>
              </a:lnSpc>
            </a:pPr>
            <a:r>
              <a:rPr lang="en-US" altLang="zh-CN" sz="2000" b="1" dirty="0">
                <a:solidFill>
                  <a:srgbClr val="FF0000"/>
                </a:solidFill>
              </a:rPr>
              <a:t>new</a:t>
            </a:r>
            <a:r>
              <a:rPr lang="en-US" altLang="zh-CN" sz="2000" b="1" dirty="0"/>
              <a:t>:</a:t>
            </a:r>
            <a:r>
              <a:rPr lang="zh-CN" altLang="en-US" sz="2000" b="1" dirty="0"/>
              <a:t>创建对象的实例</a:t>
            </a:r>
          </a:p>
          <a:p>
            <a:pPr lvl="1">
              <a:lnSpc>
                <a:spcPct val="140000"/>
              </a:lnSpc>
            </a:pPr>
            <a:r>
              <a:rPr lang="zh-CN" altLang="en-US" sz="2000" b="1" dirty="0"/>
              <a:t>创建数组对象</a:t>
            </a:r>
          </a:p>
          <a:p>
            <a:pPr lvl="2">
              <a:lnSpc>
                <a:spcPct val="140000"/>
              </a:lnSpc>
            </a:pPr>
            <a:r>
              <a:rPr lang="en-US" altLang="zh-CN" sz="1800" b="1" dirty="0" err="1"/>
              <a:t>Myarr</a:t>
            </a:r>
            <a:r>
              <a:rPr lang="en-US" altLang="zh-CN" sz="1800" b="1" dirty="0"/>
              <a:t>=new Array();   </a:t>
            </a:r>
            <a:endParaRPr lang="en-US" altLang="zh-CN" sz="1800" b="1" dirty="0">
              <a:solidFill>
                <a:srgbClr val="00CC00"/>
              </a:solidFill>
            </a:endParaRPr>
          </a:p>
          <a:p>
            <a:pPr lvl="2">
              <a:lnSpc>
                <a:spcPct val="140000"/>
              </a:lnSpc>
            </a:pPr>
            <a:r>
              <a:rPr lang="en-US" altLang="zh-CN" sz="1800" b="1" dirty="0" err="1"/>
              <a:t>Myarr</a:t>
            </a:r>
            <a:r>
              <a:rPr lang="en-US" altLang="zh-CN" sz="1800" b="1" dirty="0"/>
              <a:t>=new Array(3);    </a:t>
            </a:r>
            <a:r>
              <a:rPr lang="en-US" altLang="zh-CN" sz="1800" b="1" dirty="0">
                <a:solidFill>
                  <a:srgbClr val="0000FF"/>
                </a:solidFill>
              </a:rPr>
              <a:t>//</a:t>
            </a:r>
            <a:r>
              <a:rPr lang="zh-CN" altLang="en-US" sz="1800" b="1" dirty="0">
                <a:solidFill>
                  <a:srgbClr val="0000FF"/>
                </a:solidFill>
              </a:rPr>
              <a:t>可存放三个元素</a:t>
            </a:r>
          </a:p>
          <a:p>
            <a:pPr lvl="2">
              <a:lnSpc>
                <a:spcPct val="140000"/>
              </a:lnSpc>
            </a:pPr>
            <a:r>
              <a:rPr lang="en-US" altLang="zh-CN" sz="1800" b="1" dirty="0" err="1"/>
              <a:t>Myarr</a:t>
            </a:r>
            <a:r>
              <a:rPr lang="en-US" altLang="zh-CN" sz="1800" b="1" dirty="0"/>
              <a:t>=new Array(“</a:t>
            </a:r>
            <a:r>
              <a:rPr lang="en-US" altLang="zh-CN" sz="1800" b="1" dirty="0" err="1"/>
              <a:t>a”,”c”,”d</a:t>
            </a:r>
            <a:r>
              <a:rPr lang="en-US" altLang="zh-CN" sz="1800" b="1" dirty="0"/>
              <a:t>”);   </a:t>
            </a:r>
            <a:r>
              <a:rPr lang="en-US" altLang="zh-CN" sz="1800" b="1" dirty="0">
                <a:solidFill>
                  <a:srgbClr val="0000FF"/>
                </a:solidFill>
              </a:rPr>
              <a:t>//</a:t>
            </a:r>
            <a:r>
              <a:rPr lang="zh-CN" altLang="en-US" sz="1800" b="1" dirty="0">
                <a:solidFill>
                  <a:srgbClr val="0000FF"/>
                </a:solidFill>
              </a:rPr>
              <a:t>存放了三个元素地数组</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a:t>数组元素的访问</a:t>
            </a:r>
          </a:p>
        </p:txBody>
      </p:sp>
      <p:sp>
        <p:nvSpPr>
          <p:cNvPr id="135174" name="Rectangle 6"/>
          <p:cNvSpPr>
            <a:spLocks noGrp="1" noChangeArrowheads="1"/>
          </p:cNvSpPr>
          <p:nvPr>
            <p:ph type="body" idx="1"/>
          </p:nvPr>
        </p:nvSpPr>
        <p:spPr>
          <a:xfrm>
            <a:off x="684213" y="1196975"/>
            <a:ext cx="8134350" cy="3636963"/>
          </a:xfrm>
          <a:noFill/>
          <a:ln/>
        </p:spPr>
        <p:txBody>
          <a:bodyPr/>
          <a:lstStyle/>
          <a:p>
            <a:pPr>
              <a:lnSpc>
                <a:spcPct val="130000"/>
              </a:lnSpc>
            </a:pPr>
            <a:r>
              <a:rPr lang="zh-CN" altLang="en-US" sz="2000" b="1" dirty="0"/>
              <a:t>数组中的元素下标从</a:t>
            </a:r>
            <a:r>
              <a:rPr lang="zh-CN" altLang="en-US" sz="2000" b="1" dirty="0">
                <a:solidFill>
                  <a:srgbClr val="FF3300"/>
                </a:solidFill>
              </a:rPr>
              <a:t>零</a:t>
            </a:r>
            <a:r>
              <a:rPr lang="zh-CN" altLang="en-US" sz="2000" b="1" dirty="0"/>
              <a:t>开始编号</a:t>
            </a:r>
            <a:r>
              <a:rPr lang="en-US" altLang="zh-CN" sz="2000" b="1" dirty="0"/>
              <a:t>.</a:t>
            </a:r>
          </a:p>
          <a:p>
            <a:pPr>
              <a:lnSpc>
                <a:spcPct val="130000"/>
              </a:lnSpc>
            </a:pPr>
            <a:r>
              <a:rPr lang="zh-CN" altLang="en-US" sz="2000" b="1" dirty="0"/>
              <a:t>对数组元素赋值</a:t>
            </a:r>
            <a:r>
              <a:rPr lang="en-US" altLang="zh-CN" sz="2000" b="1" dirty="0"/>
              <a:t>,</a:t>
            </a:r>
            <a:r>
              <a:rPr lang="zh-CN" altLang="en-US" sz="2000" b="1" dirty="0"/>
              <a:t>如下</a:t>
            </a:r>
            <a:r>
              <a:rPr lang="en-US" altLang="zh-CN" sz="2000" b="1" dirty="0"/>
              <a:t>:</a:t>
            </a:r>
          </a:p>
          <a:p>
            <a:pPr lvl="1">
              <a:lnSpc>
                <a:spcPct val="130000"/>
              </a:lnSpc>
            </a:pPr>
            <a:r>
              <a:rPr lang="en-US" altLang="zh-CN" sz="1800" b="1" dirty="0" err="1"/>
              <a:t>Myarr</a:t>
            </a:r>
            <a:r>
              <a:rPr lang="en-US" altLang="zh-CN" sz="1800" b="1" dirty="0"/>
              <a:t>[0]=“a”;</a:t>
            </a:r>
          </a:p>
          <a:p>
            <a:pPr lvl="1">
              <a:lnSpc>
                <a:spcPct val="130000"/>
              </a:lnSpc>
            </a:pPr>
            <a:r>
              <a:rPr lang="en-US" altLang="zh-CN" sz="1800" b="1" dirty="0" err="1"/>
              <a:t>Myarr</a:t>
            </a:r>
            <a:r>
              <a:rPr lang="en-US" altLang="zh-CN" sz="1800" b="1" dirty="0"/>
              <a:t>[1]=“c”;</a:t>
            </a:r>
          </a:p>
          <a:p>
            <a:pPr lvl="1">
              <a:lnSpc>
                <a:spcPct val="130000"/>
              </a:lnSpc>
            </a:pPr>
            <a:r>
              <a:rPr lang="en-US" altLang="zh-CN" sz="1800" b="1" dirty="0" err="1"/>
              <a:t>Myarr</a:t>
            </a:r>
            <a:r>
              <a:rPr lang="en-US" altLang="zh-CN" sz="1800" b="1" dirty="0"/>
              <a:t>[2]=“d”;</a:t>
            </a:r>
          </a:p>
          <a:p>
            <a:pPr>
              <a:lnSpc>
                <a:spcPct val="130000"/>
              </a:lnSpc>
            </a:pPr>
            <a:r>
              <a:rPr lang="zh-CN" altLang="en-US" sz="2000" b="1" dirty="0"/>
              <a:t>读取数组元素的值</a:t>
            </a:r>
            <a:r>
              <a:rPr lang="en-US" altLang="zh-CN" sz="2000" b="1" dirty="0"/>
              <a:t>,</a:t>
            </a:r>
            <a:r>
              <a:rPr lang="zh-CN" altLang="en-US" sz="2000" b="1" dirty="0"/>
              <a:t>如</a:t>
            </a:r>
            <a:r>
              <a:rPr lang="en-US" altLang="zh-CN" sz="2000" b="1" dirty="0"/>
              <a:t>:alert(</a:t>
            </a:r>
            <a:r>
              <a:rPr lang="en-US" altLang="zh-CN" sz="2000" b="1" dirty="0" err="1"/>
              <a:t>myarr</a:t>
            </a:r>
            <a:r>
              <a:rPr lang="en-US" altLang="zh-CN" sz="2000" b="1" dirty="0"/>
              <a:t>[2]);</a:t>
            </a:r>
          </a:p>
          <a:p>
            <a:pPr>
              <a:lnSpc>
                <a:spcPct val="130000"/>
              </a:lnSpc>
            </a:pPr>
            <a:r>
              <a:rPr lang="zh-CN" altLang="en-US" sz="2000" b="1" dirty="0"/>
              <a:t>数组允许的最大下标等于数组的元素个数</a:t>
            </a:r>
            <a:r>
              <a:rPr lang="zh-CN" altLang="en-US" sz="2000" b="1" dirty="0" smtClean="0"/>
              <a:t>减去</a:t>
            </a:r>
            <a:r>
              <a:rPr lang="en-US" altLang="zh-CN" sz="2000" b="1" dirty="0" smtClean="0"/>
              <a:t>1</a:t>
            </a:r>
            <a:endParaRPr lang="zh-CN" altLang="en-US" sz="2000" b="1" dirty="0"/>
          </a:p>
          <a:p>
            <a:pPr lvl="1">
              <a:lnSpc>
                <a:spcPct val="130000"/>
              </a:lnSpc>
            </a:pPr>
            <a:r>
              <a:rPr lang="zh-CN" altLang="en-US" sz="1800" b="1" dirty="0">
                <a:solidFill>
                  <a:srgbClr val="FF3300"/>
                </a:solidFill>
              </a:rPr>
              <a:t>数组的元素个数</a:t>
            </a:r>
            <a:r>
              <a:rPr lang="zh-CN" altLang="en-US" sz="1800" b="1" dirty="0">
                <a:solidFill>
                  <a:srgbClr val="FF6600"/>
                </a:solidFill>
              </a:rPr>
              <a:t> </a:t>
            </a:r>
            <a:r>
              <a:rPr lang="en-US" altLang="zh-CN" sz="1800" b="1" dirty="0">
                <a:solidFill>
                  <a:srgbClr val="3333FF"/>
                </a:solidFill>
              </a:rPr>
              <a:t>= </a:t>
            </a:r>
            <a:r>
              <a:rPr lang="zh-CN" altLang="en-US" sz="1800" b="1" dirty="0">
                <a:solidFill>
                  <a:srgbClr val="FF3300"/>
                </a:solidFill>
              </a:rPr>
              <a:t>数组最大下标</a:t>
            </a:r>
            <a:r>
              <a:rPr lang="zh-CN" altLang="en-US" sz="1800" b="1" dirty="0">
                <a:solidFill>
                  <a:srgbClr val="FF6600"/>
                </a:solidFill>
              </a:rPr>
              <a:t> </a:t>
            </a:r>
            <a:r>
              <a:rPr lang="en-US" altLang="zh-CN" sz="1800" b="1" dirty="0">
                <a:solidFill>
                  <a:srgbClr val="3333FF"/>
                </a:solidFill>
              </a:rPr>
              <a:t>+</a:t>
            </a:r>
            <a:r>
              <a:rPr lang="en-US" altLang="zh-CN" sz="1800" b="1" dirty="0">
                <a:solidFill>
                  <a:srgbClr val="FF6600"/>
                </a:solidFill>
              </a:rPr>
              <a:t> </a:t>
            </a:r>
            <a:r>
              <a:rPr lang="en-US" altLang="zh-CN" sz="1800" b="1" dirty="0">
                <a:solidFill>
                  <a:srgbClr val="FF3300"/>
                </a:solidFill>
              </a:rPr>
              <a:t>1</a:t>
            </a:r>
            <a:endParaRPr lang="en-US" altLang="zh-CN" sz="1800" b="1" dirty="0">
              <a:solidFill>
                <a:srgbClr val="00CC00"/>
              </a:solidFill>
            </a:endParaRPr>
          </a:p>
        </p:txBody>
      </p:sp>
      <p:sp>
        <p:nvSpPr>
          <p:cNvPr id="135175" name="Text Box 7"/>
          <p:cNvSpPr txBox="1">
            <a:spLocks noChangeArrowheads="1"/>
          </p:cNvSpPr>
          <p:nvPr/>
        </p:nvSpPr>
        <p:spPr bwMode="auto">
          <a:xfrm>
            <a:off x="1043608" y="4724400"/>
            <a:ext cx="6552580" cy="1338828"/>
          </a:xfrm>
          <a:prstGeom prst="rect">
            <a:avLst/>
          </a:prstGeom>
          <a:solidFill>
            <a:srgbClr val="CCFFCC"/>
          </a:solidFill>
          <a:ln w="9525">
            <a:solidFill>
              <a:srgbClr val="FF3300"/>
            </a:solidFill>
            <a:miter lim="800000"/>
            <a:headEnd/>
            <a:tailEnd/>
          </a:ln>
          <a:effectLst/>
        </p:spPr>
        <p:txBody>
          <a:bodyPr wrap="square">
            <a:spAutoFit/>
          </a:bodyPr>
          <a:lstStyle/>
          <a:p>
            <a:pPr lvl="1"/>
            <a:r>
              <a:rPr lang="en-US" altLang="zh-CN" b="1" dirty="0">
                <a:solidFill>
                  <a:srgbClr val="3333FF"/>
                </a:solidFill>
              </a:rPr>
              <a:t>&lt;script language=“</a:t>
            </a:r>
            <a:r>
              <a:rPr lang="en-US" altLang="zh-CN" b="1" dirty="0" err="1">
                <a:solidFill>
                  <a:srgbClr val="3333FF"/>
                </a:solidFill>
              </a:rPr>
              <a:t>javascript</a:t>
            </a:r>
            <a:r>
              <a:rPr lang="en-US" altLang="zh-CN" b="1" dirty="0">
                <a:solidFill>
                  <a:srgbClr val="3333FF"/>
                </a:solidFill>
              </a:rPr>
              <a:t>”&gt;</a:t>
            </a:r>
          </a:p>
          <a:p>
            <a:pPr lvl="1"/>
            <a:r>
              <a:rPr lang="en-US" altLang="zh-CN" b="1" dirty="0">
                <a:solidFill>
                  <a:srgbClr val="3333FF"/>
                </a:solidFill>
              </a:rPr>
              <a:t>	</a:t>
            </a:r>
            <a:r>
              <a:rPr lang="en-US" altLang="zh-CN" b="1" dirty="0" err="1">
                <a:solidFill>
                  <a:srgbClr val="3333FF"/>
                </a:solidFill>
              </a:rPr>
              <a:t>var</a:t>
            </a:r>
            <a:r>
              <a:rPr lang="en-US" altLang="zh-CN" b="1" dirty="0">
                <a:solidFill>
                  <a:srgbClr val="3333FF"/>
                </a:solidFill>
              </a:rPr>
              <a:t> </a:t>
            </a:r>
            <a:r>
              <a:rPr lang="en-US" altLang="zh-CN" b="1" dirty="0" err="1">
                <a:solidFill>
                  <a:srgbClr val="3333FF"/>
                </a:solidFill>
              </a:rPr>
              <a:t>MyArray</a:t>
            </a:r>
            <a:r>
              <a:rPr lang="en-US" altLang="zh-CN" b="1" dirty="0">
                <a:solidFill>
                  <a:srgbClr val="3333FF"/>
                </a:solidFill>
              </a:rPr>
              <a:t> = </a:t>
            </a:r>
            <a:r>
              <a:rPr lang="en-US" altLang="zh-CN" b="1" dirty="0">
                <a:solidFill>
                  <a:srgbClr val="FF3300"/>
                </a:solidFill>
              </a:rPr>
              <a:t>new</a:t>
            </a:r>
            <a:r>
              <a:rPr lang="en-US" altLang="zh-CN" b="1" dirty="0">
                <a:solidFill>
                  <a:srgbClr val="3333FF"/>
                </a:solidFill>
              </a:rPr>
              <a:t> Array();</a:t>
            </a:r>
          </a:p>
          <a:p>
            <a:pPr lvl="1"/>
            <a:r>
              <a:rPr lang="en-US" altLang="zh-CN" b="1" dirty="0"/>
              <a:t>	</a:t>
            </a:r>
            <a:r>
              <a:rPr lang="en-US" altLang="zh-CN" b="1" dirty="0" err="1">
                <a:solidFill>
                  <a:srgbClr val="3333FF"/>
                </a:solidFill>
              </a:rPr>
              <a:t>MyArray</a:t>
            </a:r>
            <a:r>
              <a:rPr lang="en-US" altLang="zh-CN" b="1" dirty="0">
                <a:solidFill>
                  <a:srgbClr val="3333FF"/>
                </a:solidFill>
              </a:rPr>
              <a:t>[</a:t>
            </a:r>
            <a:r>
              <a:rPr lang="en-US" altLang="zh-CN" b="1" dirty="0">
                <a:solidFill>
                  <a:srgbClr val="FF3300"/>
                </a:solidFill>
              </a:rPr>
              <a:t>9</a:t>
            </a:r>
            <a:r>
              <a:rPr lang="en-US" altLang="zh-CN" b="1" dirty="0">
                <a:solidFill>
                  <a:srgbClr val="3333FF"/>
                </a:solidFill>
              </a:rPr>
              <a:t>] = “hello”;</a:t>
            </a:r>
            <a:r>
              <a:rPr lang="en-US" altLang="zh-CN" b="1" dirty="0"/>
              <a:t>  </a:t>
            </a:r>
            <a:endParaRPr lang="en-US" altLang="zh-CN" b="1" dirty="0">
              <a:solidFill>
                <a:srgbClr val="FF0000"/>
              </a:solidFill>
            </a:endParaRPr>
          </a:p>
          <a:p>
            <a:pPr>
              <a:spcBef>
                <a:spcPct val="50000"/>
              </a:spcBef>
            </a:pPr>
            <a:r>
              <a:rPr lang="en-US" altLang="zh-CN" b="1" dirty="0">
                <a:solidFill>
                  <a:srgbClr val="3333FF"/>
                </a:solidFill>
              </a:rPr>
              <a:t>&lt;/script&gt;</a:t>
            </a:r>
          </a:p>
        </p:txBody>
      </p:sp>
      <p:sp>
        <p:nvSpPr>
          <p:cNvPr id="5" name="矩形 4"/>
          <p:cNvSpPr/>
          <p:nvPr/>
        </p:nvSpPr>
        <p:spPr>
          <a:xfrm>
            <a:off x="7668344" y="188640"/>
            <a:ext cx="1181734" cy="369332"/>
          </a:xfrm>
          <a:prstGeom prst="rect">
            <a:avLst/>
          </a:prstGeom>
        </p:spPr>
        <p:txBody>
          <a:bodyPr wrap="none">
            <a:spAutoFit/>
          </a:bodyPr>
          <a:lstStyle/>
          <a:p>
            <a:r>
              <a:rPr lang="zh-CN" altLang="en-US" dirty="0"/>
              <a:t>核心</a:t>
            </a:r>
            <a:r>
              <a:rPr lang="zh-CN" altLang="en-US" dirty="0" smtClean="0"/>
              <a:t>对象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eaLnBrk="1" hangingPunct="1">
              <a:lnSpc>
                <a:spcPct val="125000"/>
              </a:lnSpc>
            </a:pPr>
            <a:r>
              <a:rPr lang="en-US" altLang="zh-CN" sz="2400" dirty="0" smtClean="0"/>
              <a:t>JavaScript </a:t>
            </a:r>
            <a:r>
              <a:rPr lang="zh-CN" altLang="en-US" sz="2400" dirty="0" smtClean="0"/>
              <a:t>是一种</a:t>
            </a:r>
            <a:r>
              <a:rPr lang="zh-CN" altLang="en-US" sz="2400" dirty="0" smtClean="0">
                <a:solidFill>
                  <a:srgbClr val="FF3300"/>
                </a:solidFill>
              </a:rPr>
              <a:t>基于</a:t>
            </a:r>
            <a:r>
              <a:rPr lang="zh-CN" altLang="en-US" sz="2400" dirty="0" smtClean="0"/>
              <a:t>对象和事件驱动的</a:t>
            </a:r>
            <a:r>
              <a:rPr lang="zh-CN" altLang="en-US" sz="2400" dirty="0" smtClean="0">
                <a:solidFill>
                  <a:srgbClr val="FF3300"/>
                </a:solidFill>
              </a:rPr>
              <a:t>脚本语言</a:t>
            </a:r>
          </a:p>
          <a:p>
            <a:pPr lvl="1" eaLnBrk="1" hangingPunct="1">
              <a:lnSpc>
                <a:spcPct val="125000"/>
              </a:lnSpc>
            </a:pPr>
            <a:r>
              <a:rPr lang="en-US" altLang="zh-CN" sz="2000" dirty="0" smtClean="0"/>
              <a:t>script </a:t>
            </a:r>
            <a:r>
              <a:rPr lang="zh-CN" altLang="en-US" sz="2000" dirty="0" smtClean="0"/>
              <a:t>无需编译，解释性语言</a:t>
            </a:r>
          </a:p>
          <a:p>
            <a:pPr eaLnBrk="1" hangingPunct="1">
              <a:lnSpc>
                <a:spcPct val="125000"/>
              </a:lnSpc>
            </a:pPr>
            <a:r>
              <a:rPr lang="en-US" altLang="zh-CN" sz="2400" dirty="0" smtClean="0"/>
              <a:t>JavaScript </a:t>
            </a:r>
            <a:r>
              <a:rPr lang="zh-CN" altLang="en-US" sz="2400" dirty="0" smtClean="0"/>
              <a:t>历史</a:t>
            </a:r>
          </a:p>
          <a:p>
            <a:pPr lvl="1" eaLnBrk="1" hangingPunct="1">
              <a:lnSpc>
                <a:spcPct val="125000"/>
              </a:lnSpc>
            </a:pPr>
            <a:r>
              <a:rPr lang="zh-CN" altLang="en-US" sz="2000" dirty="0" smtClean="0"/>
              <a:t>网景公司</a:t>
            </a:r>
            <a:r>
              <a:rPr lang="en-US" altLang="zh-CN" sz="2000" dirty="0" smtClean="0"/>
              <a:t>(Netscape)  Navigator</a:t>
            </a:r>
          </a:p>
          <a:p>
            <a:pPr lvl="1">
              <a:lnSpc>
                <a:spcPct val="125000"/>
              </a:lnSpc>
            </a:pPr>
            <a:r>
              <a:rPr lang="en-US" altLang="zh-CN" sz="2000" dirty="0" err="1" smtClean="0"/>
              <a:t>LiveWire</a:t>
            </a:r>
            <a:r>
              <a:rPr lang="en-US" altLang="zh-CN" sz="2000" dirty="0" smtClean="0"/>
              <a:t> (</a:t>
            </a:r>
            <a:r>
              <a:rPr lang="en-US" altLang="zh-CN" sz="2000" dirty="0" err="1" smtClean="0"/>
              <a:t>LiveScript</a:t>
            </a:r>
            <a:r>
              <a:rPr lang="zh-CN" altLang="en-US" sz="2000" dirty="0" smtClean="0"/>
              <a:t>，</a:t>
            </a:r>
            <a:r>
              <a:rPr lang="en-US" altLang="zh-CN" sz="2000" dirty="0" smtClean="0"/>
              <a:t>1995) </a:t>
            </a:r>
            <a:r>
              <a:rPr lang="zh-CN" altLang="en-US" sz="2000" dirty="0" smtClean="0"/>
              <a:t>和 </a:t>
            </a:r>
            <a:r>
              <a:rPr lang="en-US" altLang="zh-CN" sz="2000" dirty="0" err="1" smtClean="0"/>
              <a:t>Javascript</a:t>
            </a:r>
            <a:endParaRPr lang="en-US" altLang="zh-CN" sz="2000" dirty="0" smtClean="0"/>
          </a:p>
          <a:p>
            <a:pPr lvl="1" eaLnBrk="1" hangingPunct="1">
              <a:lnSpc>
                <a:spcPct val="125000"/>
              </a:lnSpc>
            </a:pPr>
            <a:r>
              <a:rPr lang="zh-CN" altLang="en-US" sz="2000" dirty="0" smtClean="0"/>
              <a:t>其它脚本语言：</a:t>
            </a:r>
            <a:r>
              <a:rPr lang="en-US" altLang="zh-CN" sz="2000" dirty="0" err="1" smtClean="0"/>
              <a:t>VbScript</a:t>
            </a:r>
            <a:r>
              <a:rPr lang="en-US" altLang="zh-CN" sz="2000" dirty="0" smtClean="0"/>
              <a:t>(</a:t>
            </a:r>
            <a:r>
              <a:rPr lang="zh-CN" altLang="en-US" sz="2000" dirty="0" smtClean="0"/>
              <a:t>微软</a:t>
            </a:r>
            <a:r>
              <a:rPr lang="en-US" altLang="zh-CN" sz="2000" dirty="0" err="1" smtClean="0"/>
              <a:t>vb</a:t>
            </a:r>
            <a:r>
              <a:rPr lang="en-US" altLang="zh-CN" sz="2000" dirty="0" smtClean="0"/>
              <a:t>)  </a:t>
            </a:r>
            <a:r>
              <a:rPr lang="en-US" altLang="zh-CN" sz="2000" dirty="0" err="1" smtClean="0"/>
              <a:t>ActionScript</a:t>
            </a:r>
            <a:r>
              <a:rPr lang="en-US" altLang="zh-CN" sz="2000" dirty="0" smtClean="0"/>
              <a:t>(Flash)</a:t>
            </a:r>
          </a:p>
          <a:p>
            <a:pPr eaLnBrk="1" hangingPunct="1"/>
            <a:r>
              <a:rPr lang="zh-CN" altLang="en-US" sz="2400" dirty="0" smtClean="0"/>
              <a:t>跨平台性</a:t>
            </a:r>
          </a:p>
          <a:p>
            <a:pPr lvl="1" eaLnBrk="1" hangingPunct="1"/>
            <a:r>
              <a:rPr lang="zh-CN" altLang="en-US" sz="2000" dirty="0" smtClean="0"/>
              <a:t>运行在</a:t>
            </a:r>
            <a:r>
              <a:rPr lang="zh-CN" altLang="en-US" sz="2000" dirty="0" smtClean="0">
                <a:solidFill>
                  <a:srgbClr val="FF3300"/>
                </a:solidFill>
              </a:rPr>
              <a:t>浏览器</a:t>
            </a:r>
            <a:r>
              <a:rPr lang="zh-CN" altLang="en-US" sz="2000" dirty="0" smtClean="0"/>
              <a:t>中</a:t>
            </a:r>
            <a:r>
              <a:rPr lang="en-US" altLang="zh-CN" sz="2000" dirty="0" smtClean="0"/>
              <a:t>,</a:t>
            </a:r>
            <a:r>
              <a:rPr lang="zh-CN" altLang="en-US" sz="2000" dirty="0" smtClean="0"/>
              <a:t>用于开发基于客户端的动态</a:t>
            </a:r>
            <a:r>
              <a:rPr lang="en-US" altLang="zh-CN" sz="2000" dirty="0" smtClean="0"/>
              <a:t>web</a:t>
            </a:r>
            <a:r>
              <a:rPr lang="zh-CN" altLang="en-US" sz="2000" dirty="0" smtClean="0"/>
              <a:t>页</a:t>
            </a:r>
            <a:r>
              <a:rPr lang="en-US" altLang="zh-CN" sz="2000" dirty="0" smtClean="0"/>
              <a:t>,</a:t>
            </a:r>
            <a:r>
              <a:rPr lang="zh-CN" altLang="en-US" sz="2000" dirty="0" smtClean="0"/>
              <a:t>由浏览器提供客户端脚本的运行环境</a:t>
            </a:r>
            <a:r>
              <a:rPr lang="en-US" altLang="zh-CN" sz="2000" dirty="0" smtClean="0"/>
              <a:t>,</a:t>
            </a:r>
            <a:r>
              <a:rPr lang="zh-CN" altLang="en-US" sz="2000" dirty="0" smtClean="0"/>
              <a:t>与操作环境无关</a:t>
            </a:r>
          </a:p>
        </p:txBody>
      </p:sp>
      <p:sp>
        <p:nvSpPr>
          <p:cNvPr id="6146" name="灯片编号占位符 3"/>
          <p:cNvSpPr>
            <a:spLocks noGrp="1"/>
          </p:cNvSpPr>
          <p:nvPr>
            <p:ph type="sldNum" sz="quarter" idx="12"/>
          </p:nvPr>
        </p:nvSpPr>
        <p:spPr>
          <a:noFill/>
        </p:spPr>
        <p:txBody>
          <a:bodyPr/>
          <a:lstStyle/>
          <a:p>
            <a:fld id="{035B2290-5119-4AA5-B1B5-02D366705EB2}" type="slidenum">
              <a:rPr lang="en-US" altLang="zh-CN"/>
              <a:pPr/>
              <a:t>4</a:t>
            </a:fld>
            <a:endParaRPr lang="en-US" altLang="zh-CN"/>
          </a:p>
        </p:txBody>
      </p:sp>
      <p:sp>
        <p:nvSpPr>
          <p:cNvPr id="6147" name="Rectangle 2"/>
          <p:cNvSpPr>
            <a:spLocks noGrp="1" noChangeArrowheads="1"/>
          </p:cNvSpPr>
          <p:nvPr>
            <p:ph type="title"/>
          </p:nvPr>
        </p:nvSpPr>
        <p:spPr/>
        <p:txBody>
          <a:bodyPr/>
          <a:lstStyle/>
          <a:p>
            <a:pPr eaLnBrk="1" hangingPunct="1"/>
            <a:r>
              <a:rPr lang="zh-CN" altLang="en-US" smtClean="0"/>
              <a:t>什么是</a:t>
            </a:r>
            <a:r>
              <a:rPr lang="en-US" altLang="zh-CN" smtClean="0"/>
              <a:t>JavaScript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a:t>数组对象 方法和属性</a:t>
            </a:r>
          </a:p>
        </p:txBody>
      </p:sp>
      <p:sp>
        <p:nvSpPr>
          <p:cNvPr id="155651" name="Rectangle 3"/>
          <p:cNvSpPr>
            <a:spLocks noGrp="1" noChangeArrowheads="1"/>
          </p:cNvSpPr>
          <p:nvPr>
            <p:ph type="body" sz="half" idx="1"/>
          </p:nvPr>
        </p:nvSpPr>
        <p:spPr>
          <a:xfrm>
            <a:off x="671513" y="1052513"/>
            <a:ext cx="4038600" cy="504825"/>
          </a:xfrm>
        </p:spPr>
        <p:txBody>
          <a:bodyPr/>
          <a:lstStyle/>
          <a:p>
            <a:r>
              <a:rPr lang="zh-CN" altLang="en-US" sz="2400"/>
              <a:t>属性：</a:t>
            </a:r>
          </a:p>
          <a:p>
            <a:pPr>
              <a:buFont typeface="Wingdings" pitchFamily="2" charset="2"/>
              <a:buNone/>
            </a:pPr>
            <a:endParaRPr lang="en-US" altLang="zh-CN" sz="2400"/>
          </a:p>
        </p:txBody>
      </p:sp>
      <p:graphicFrame>
        <p:nvGraphicFramePr>
          <p:cNvPr id="155784" name="Group 136"/>
          <p:cNvGraphicFramePr>
            <a:graphicFrameLocks noGrp="1"/>
          </p:cNvGraphicFramePr>
          <p:nvPr>
            <p:ph sz="quarter" idx="2"/>
          </p:nvPr>
        </p:nvGraphicFramePr>
        <p:xfrm>
          <a:off x="623888" y="1522413"/>
          <a:ext cx="8135937" cy="1341120"/>
        </p:xfrm>
        <a:graphic>
          <a:graphicData uri="http://schemas.openxmlformats.org/drawingml/2006/table">
            <a:tbl>
              <a:tblPr/>
              <a:tblGrid>
                <a:gridCol w="1211262"/>
                <a:gridCol w="6924675"/>
              </a:tblGrid>
              <a:tr h="309563">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属性名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隶书" pitchFamily="49" charset="-122"/>
                        </a:rPr>
                        <a:t>描      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81013">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Arial" charset="0"/>
                          <a:ea typeface="隶书" pitchFamily="49" charset="-122"/>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数组长度即元素的个数</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即使没有为某个元素赋值</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它也要算做一个元素，常见用来遍历数组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5698" name="Rectangle 50"/>
          <p:cNvSpPr>
            <a:spLocks noChangeArrowheads="1"/>
          </p:cNvSpPr>
          <p:nvPr/>
        </p:nvSpPr>
        <p:spPr bwMode="auto">
          <a:xfrm>
            <a:off x="611188" y="3141663"/>
            <a:ext cx="4038600" cy="431800"/>
          </a:xfrm>
          <a:prstGeom prst="rect">
            <a:avLst/>
          </a:prstGeom>
          <a:noFill/>
          <a:ln w="9525">
            <a:noFill/>
            <a:miter lim="800000"/>
            <a:headEnd/>
            <a:tailEnd/>
          </a:ln>
          <a:effectLst/>
        </p:spPr>
        <p:txBody>
          <a:bodyPr/>
          <a:lstStyle/>
          <a:p>
            <a:pPr marL="342900" indent="-342900">
              <a:lnSpc>
                <a:spcPct val="90000"/>
              </a:lnSpc>
              <a:spcBef>
                <a:spcPct val="20000"/>
              </a:spcBef>
              <a:buClr>
                <a:srgbClr val="339966"/>
              </a:buClr>
              <a:buFont typeface="Wingdings" pitchFamily="2" charset="2"/>
              <a:buChar char="q"/>
            </a:pPr>
            <a:r>
              <a:rPr lang="zh-CN" altLang="en-US" sz="2400">
                <a:ea typeface="隶书" pitchFamily="49" charset="-122"/>
              </a:rPr>
              <a:t>方法：</a:t>
            </a:r>
          </a:p>
        </p:txBody>
      </p:sp>
      <p:graphicFrame>
        <p:nvGraphicFramePr>
          <p:cNvPr id="155786" name="Group 138"/>
          <p:cNvGraphicFramePr>
            <a:graphicFrameLocks noGrp="1"/>
          </p:cNvGraphicFramePr>
          <p:nvPr>
            <p:ph sz="quarter" idx="3"/>
          </p:nvPr>
        </p:nvGraphicFramePr>
        <p:xfrm>
          <a:off x="623888" y="3622675"/>
          <a:ext cx="8208962" cy="2621280"/>
        </p:xfrm>
        <a:graphic>
          <a:graphicData uri="http://schemas.openxmlformats.org/drawingml/2006/table">
            <a:tbl>
              <a:tblPr/>
              <a:tblGrid>
                <a:gridCol w="1211262"/>
                <a:gridCol w="6997700"/>
              </a:tblGrid>
              <a:tr h="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方法名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隶书" pitchFamily="49" charset="-122"/>
                        </a:rPr>
                        <a:t>描      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3338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Arial" charset="0"/>
                          <a:ea typeface="隶书" pitchFamily="49" charset="-122"/>
                        </a:rPr>
                        <a:t>sort()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排序</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按每个元素中字符</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含数字</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的</a:t>
                      </a:r>
                      <a:r>
                        <a:rPr kumimoji="0" lang="en-US" altLang="zh-CN" sz="2400" b="0" i="0" u="none" strike="noStrike" cap="none" normalizeH="0" baseline="0" smtClean="0">
                          <a:ln>
                            <a:noFill/>
                          </a:ln>
                          <a:solidFill>
                            <a:schemeClr val="tx1"/>
                          </a:solidFill>
                          <a:effectLst/>
                          <a:latin typeface="Arial" charset="0"/>
                          <a:ea typeface="隶书" pitchFamily="49" charset="-122"/>
                        </a:rPr>
                        <a:t>ASCII</a:t>
                      </a:r>
                      <a:r>
                        <a:rPr kumimoji="0" lang="zh-CN" altLang="en-US" sz="2400" b="0" i="0" u="none" strike="noStrike" cap="none" normalizeH="0" baseline="0" smtClean="0">
                          <a:ln>
                            <a:noFill/>
                          </a:ln>
                          <a:solidFill>
                            <a:schemeClr val="tx1"/>
                          </a:solidFill>
                          <a:effectLst/>
                          <a:latin typeface="Arial" charset="0"/>
                          <a:ea typeface="隶书" pitchFamily="49" charset="-122"/>
                        </a:rPr>
                        <a:t>码升序排列</a:t>
                      </a:r>
                      <a:r>
                        <a:rPr kumimoji="0" lang="en-US" altLang="zh-CN" sz="2400" b="0" i="0" u="none" strike="noStrike" cap="none" normalizeH="0" baseline="0" smtClean="0">
                          <a:ln>
                            <a:noFill/>
                          </a:ln>
                          <a:solidFill>
                            <a:schemeClr val="tx1"/>
                          </a:solidFill>
                          <a:effectLst/>
                          <a:latin typeface="Arial" charset="0"/>
                          <a:ea typeface="隶书" pitchFamily="49" charset="-122"/>
                        </a:rPr>
                        <a:t>,</a:t>
                      </a:r>
                      <a:r>
                        <a:rPr kumimoji="0" lang="zh-CN" altLang="en-US" sz="2400" b="0" i="0" u="none" strike="noStrike" cap="none" normalizeH="0" baseline="0" smtClean="0">
                          <a:ln>
                            <a:noFill/>
                          </a:ln>
                          <a:solidFill>
                            <a:schemeClr val="tx1"/>
                          </a:solidFill>
                          <a:effectLst/>
                          <a:latin typeface="Arial" charset="0"/>
                          <a:ea typeface="隶书" pitchFamily="49" charset="-122"/>
                        </a:rPr>
                        <a:t>如果相同位置上的字符相同则比较下一位的字符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000" b="1" i="0" u="none" strike="noStrike" cap="none" normalizeH="0" baseline="0" smtClean="0">
                          <a:ln>
                            <a:noFill/>
                          </a:ln>
                          <a:solidFill>
                            <a:srgbClr val="FF3300"/>
                          </a:solidFill>
                          <a:effectLst/>
                          <a:latin typeface="Arial" charset="0"/>
                          <a:ea typeface="隶书" pitchFamily="49" charset="-122"/>
                        </a:rPr>
                        <a:t>reverse()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将颠倒数组元素的顺序并返回颠倒后的数组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en-US" altLang="zh-CN" sz="2400" b="0" i="0" u="none" strike="noStrike" cap="none" normalizeH="0" baseline="0" smtClean="0">
                          <a:ln>
                            <a:noFill/>
                          </a:ln>
                          <a:solidFill>
                            <a:srgbClr val="FF3300"/>
                          </a:solidFill>
                          <a:effectLst/>
                          <a:latin typeface="Arial" charset="0"/>
                          <a:ea typeface="隶书" pitchFamily="49" charset="-122"/>
                        </a:rPr>
                        <a:t>join()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隶书" pitchFamily="49" charset="-122"/>
                        </a:rPr>
                        <a:t>把数组的所有元素都转换成字符串，然后再把它们连接起来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矩形 6"/>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0" y="1268760"/>
            <a:ext cx="8893175" cy="3970318"/>
          </a:xfrm>
          <a:prstGeom prst="rect">
            <a:avLst/>
          </a:prstGeom>
          <a:noFill/>
          <a:ln w="9525">
            <a:noFill/>
            <a:miter lim="800000"/>
            <a:headEnd/>
            <a:tailEnd/>
          </a:ln>
          <a:effectLst/>
        </p:spPr>
        <p:txBody>
          <a:bodyPr>
            <a:spAutoFit/>
          </a:bodyPr>
          <a:lstStyle/>
          <a:p>
            <a:r>
              <a:rPr lang="en-US" altLang="zh-CN" dirty="0" smtClean="0"/>
              <a:t>	</a:t>
            </a:r>
            <a:r>
              <a:rPr lang="en-US" altLang="zh-CN" dirty="0" err="1" smtClean="0"/>
              <a:t>var</a:t>
            </a:r>
            <a:r>
              <a:rPr lang="en-US" altLang="zh-CN" dirty="0" smtClean="0"/>
              <a:t> city = new Array()</a:t>
            </a:r>
          </a:p>
          <a:p>
            <a:r>
              <a:rPr lang="en-US" altLang="zh-CN" dirty="0" smtClean="0"/>
              <a:t>	city[0] = new Array("</a:t>
            </a:r>
            <a:r>
              <a:rPr lang="zh-CN" altLang="en-US" dirty="0" smtClean="0"/>
              <a:t>杭州</a:t>
            </a:r>
            <a:r>
              <a:rPr lang="en-US" altLang="zh-CN" dirty="0" smtClean="0"/>
              <a:t>",  "</a:t>
            </a:r>
            <a:r>
              <a:rPr lang="zh-CN" altLang="en-US" dirty="0" smtClean="0"/>
              <a:t>宁波</a:t>
            </a:r>
            <a:r>
              <a:rPr lang="en-US" altLang="zh-CN" dirty="0" smtClean="0"/>
              <a:t>",  "</a:t>
            </a:r>
            <a:r>
              <a:rPr lang="zh-CN" altLang="en-US" dirty="0" smtClean="0"/>
              <a:t>温州</a:t>
            </a:r>
            <a:r>
              <a:rPr lang="en-US" altLang="zh-CN" dirty="0" smtClean="0"/>
              <a:t>",  "</a:t>
            </a:r>
            <a:r>
              <a:rPr lang="zh-CN" altLang="en-US" dirty="0" smtClean="0"/>
              <a:t>绍兴</a:t>
            </a:r>
            <a:r>
              <a:rPr lang="en-US" altLang="zh-CN" dirty="0" smtClean="0"/>
              <a:t>",  "</a:t>
            </a:r>
            <a:r>
              <a:rPr lang="zh-CN" altLang="en-US" dirty="0" smtClean="0"/>
              <a:t>金华</a:t>
            </a:r>
            <a:r>
              <a:rPr lang="en-US" altLang="zh-CN" dirty="0" smtClean="0"/>
              <a:t>",  "</a:t>
            </a:r>
            <a:r>
              <a:rPr lang="zh-CN" altLang="en-US" dirty="0" smtClean="0"/>
              <a:t>湖州</a:t>
            </a:r>
            <a:r>
              <a:rPr lang="en-US" altLang="zh-CN" dirty="0" smtClean="0"/>
              <a:t>");</a:t>
            </a:r>
          </a:p>
          <a:p>
            <a:r>
              <a:rPr lang="en-US" altLang="zh-CN" dirty="0" smtClean="0"/>
              <a:t>	city[1] = new Array("</a:t>
            </a:r>
            <a:r>
              <a:rPr lang="zh-CN" altLang="en-US" dirty="0" smtClean="0"/>
              <a:t>南京</a:t>
            </a:r>
            <a:r>
              <a:rPr lang="en-US" altLang="zh-CN" dirty="0" smtClean="0"/>
              <a:t>",  "</a:t>
            </a:r>
            <a:r>
              <a:rPr lang="zh-CN" altLang="en-US" dirty="0" smtClean="0"/>
              <a:t>苏州</a:t>
            </a:r>
            <a:r>
              <a:rPr lang="en-US" altLang="zh-CN" dirty="0" smtClean="0"/>
              <a:t>",  "</a:t>
            </a:r>
            <a:r>
              <a:rPr lang="zh-CN" altLang="en-US" dirty="0" smtClean="0"/>
              <a:t>无锡</a:t>
            </a:r>
            <a:r>
              <a:rPr lang="en-US" altLang="zh-CN" dirty="0" smtClean="0"/>
              <a:t>",  "</a:t>
            </a:r>
            <a:r>
              <a:rPr lang="zh-CN" altLang="en-US" dirty="0" smtClean="0"/>
              <a:t>常州</a:t>
            </a:r>
            <a:r>
              <a:rPr lang="en-US" altLang="zh-CN" dirty="0" smtClean="0"/>
              <a:t>",  "</a:t>
            </a:r>
            <a:r>
              <a:rPr lang="zh-CN" altLang="en-US" dirty="0" smtClean="0"/>
              <a:t>镇江</a:t>
            </a:r>
            <a:r>
              <a:rPr lang="en-US" altLang="zh-CN" dirty="0" smtClean="0"/>
              <a:t>",  "</a:t>
            </a:r>
            <a:r>
              <a:rPr lang="zh-CN" altLang="en-US" dirty="0" smtClean="0"/>
              <a:t>徐州</a:t>
            </a:r>
            <a:r>
              <a:rPr lang="en-US" altLang="zh-CN" dirty="0" smtClean="0"/>
              <a:t>");</a:t>
            </a:r>
          </a:p>
          <a:p>
            <a:r>
              <a:rPr lang="en-US" altLang="zh-CN" dirty="0" smtClean="0"/>
              <a:t>	city[2] = new Array("</a:t>
            </a:r>
            <a:r>
              <a:rPr lang="zh-CN" altLang="en-US" dirty="0" smtClean="0"/>
              <a:t>合肥</a:t>
            </a:r>
            <a:r>
              <a:rPr lang="en-US" altLang="zh-CN" dirty="0" smtClean="0"/>
              <a:t>",  "</a:t>
            </a:r>
            <a:r>
              <a:rPr lang="zh-CN" altLang="en-US" dirty="0" smtClean="0"/>
              <a:t>翕县</a:t>
            </a:r>
            <a:r>
              <a:rPr lang="en-US" altLang="zh-CN" dirty="0" smtClean="0"/>
              <a:t>",  "</a:t>
            </a:r>
            <a:r>
              <a:rPr lang="zh-CN" altLang="en-US" dirty="0" smtClean="0"/>
              <a:t>黄山</a:t>
            </a:r>
            <a:r>
              <a:rPr lang="en-US" altLang="zh-CN" dirty="0" smtClean="0"/>
              <a:t>",  "</a:t>
            </a:r>
            <a:r>
              <a:rPr lang="zh-CN" altLang="en-US" dirty="0" smtClean="0"/>
              <a:t>祁门</a:t>
            </a:r>
            <a:r>
              <a:rPr lang="en-US" altLang="zh-CN" dirty="0" smtClean="0"/>
              <a:t>",  "</a:t>
            </a:r>
            <a:r>
              <a:rPr lang="zh-CN" altLang="en-US" dirty="0" smtClean="0"/>
              <a:t>休宁</a:t>
            </a:r>
            <a:r>
              <a:rPr lang="en-US" altLang="zh-CN" dirty="0" smtClean="0"/>
              <a:t>");</a:t>
            </a:r>
          </a:p>
          <a:p>
            <a:r>
              <a:rPr lang="en-US" altLang="zh-CN" dirty="0" smtClean="0"/>
              <a:t>	city[3] = new Array("</a:t>
            </a:r>
            <a:r>
              <a:rPr lang="zh-CN" altLang="en-US" dirty="0" smtClean="0"/>
              <a:t>南昌</a:t>
            </a:r>
            <a:r>
              <a:rPr lang="en-US" altLang="zh-CN" dirty="0" smtClean="0"/>
              <a:t>",  "</a:t>
            </a:r>
            <a:r>
              <a:rPr lang="zh-CN" altLang="en-US" dirty="0" smtClean="0"/>
              <a:t>九江</a:t>
            </a:r>
            <a:r>
              <a:rPr lang="en-US" altLang="zh-CN" dirty="0" smtClean="0"/>
              <a:t>",  "</a:t>
            </a:r>
            <a:r>
              <a:rPr lang="zh-CN" altLang="en-US" dirty="0" smtClean="0"/>
              <a:t>赣州</a:t>
            </a:r>
            <a:r>
              <a:rPr lang="en-US" altLang="zh-CN" dirty="0" smtClean="0"/>
              <a:t>",  "</a:t>
            </a:r>
            <a:r>
              <a:rPr lang="zh-CN" altLang="en-US" dirty="0" smtClean="0"/>
              <a:t>上饶</a:t>
            </a:r>
            <a:r>
              <a:rPr lang="en-US" altLang="zh-CN" dirty="0" smtClean="0"/>
              <a:t>",  "</a:t>
            </a:r>
            <a:r>
              <a:rPr lang="zh-CN" altLang="en-US" dirty="0" smtClean="0"/>
              <a:t>新余</a:t>
            </a:r>
            <a:r>
              <a:rPr lang="en-US" altLang="zh-CN" dirty="0" smtClean="0"/>
              <a:t>",  "</a:t>
            </a:r>
            <a:r>
              <a:rPr lang="zh-CN" altLang="en-US" dirty="0" smtClean="0"/>
              <a:t>景德镇</a:t>
            </a:r>
            <a:r>
              <a:rPr lang="en-US" altLang="zh-CN" dirty="0" smtClean="0"/>
              <a:t>");</a:t>
            </a:r>
          </a:p>
          <a:p>
            <a:r>
              <a:rPr lang="en-US" altLang="zh-CN" dirty="0" smtClean="0"/>
              <a:t>	city[4] = new Array("</a:t>
            </a:r>
            <a:r>
              <a:rPr lang="zh-CN" altLang="en-US" dirty="0" smtClean="0"/>
              <a:t>长沙</a:t>
            </a:r>
            <a:r>
              <a:rPr lang="en-US" altLang="zh-CN" dirty="0" smtClean="0"/>
              <a:t>",  "</a:t>
            </a:r>
            <a:r>
              <a:rPr lang="zh-CN" altLang="en-US" dirty="0" smtClean="0"/>
              <a:t>株洲</a:t>
            </a:r>
            <a:r>
              <a:rPr lang="en-US" altLang="zh-CN" dirty="0" smtClean="0"/>
              <a:t>",  "</a:t>
            </a:r>
            <a:r>
              <a:rPr lang="zh-CN" altLang="en-US" dirty="0" smtClean="0"/>
              <a:t>湘潭</a:t>
            </a:r>
            <a:r>
              <a:rPr lang="en-US" altLang="zh-CN" dirty="0" smtClean="0"/>
              <a:t>",  "</a:t>
            </a:r>
            <a:r>
              <a:rPr lang="zh-CN" altLang="en-US" dirty="0" smtClean="0"/>
              <a:t>衡阳</a:t>
            </a:r>
            <a:r>
              <a:rPr lang="en-US" altLang="zh-CN" dirty="0" smtClean="0"/>
              <a:t>",  "</a:t>
            </a:r>
            <a:r>
              <a:rPr lang="zh-CN" altLang="en-US" dirty="0" smtClean="0"/>
              <a:t>娄底</a:t>
            </a:r>
            <a:r>
              <a:rPr lang="en-US" altLang="zh-CN" dirty="0" smtClean="0"/>
              <a:t>",  "</a:t>
            </a:r>
            <a:r>
              <a:rPr lang="zh-CN" altLang="en-US" dirty="0" smtClean="0"/>
              <a:t>张家界</a:t>
            </a:r>
            <a:r>
              <a:rPr lang="en-US" altLang="zh-CN" dirty="0" smtClean="0"/>
              <a:t>");</a:t>
            </a:r>
          </a:p>
          <a:p>
            <a:r>
              <a:rPr lang="en-US" altLang="zh-CN" dirty="0" smtClean="0"/>
              <a:t> 	</a:t>
            </a:r>
            <a:r>
              <a:rPr lang="en-US" altLang="zh-CN" dirty="0" err="1" smtClean="0"/>
              <a:t>var</a:t>
            </a:r>
            <a:r>
              <a:rPr lang="en-US" altLang="zh-CN" dirty="0" smtClean="0"/>
              <a:t>  </a:t>
            </a:r>
            <a:r>
              <a:rPr lang="en-US" altLang="zh-CN" dirty="0" err="1" smtClean="0"/>
              <a:t>provinceName</a:t>
            </a:r>
            <a:r>
              <a:rPr lang="en-US" altLang="zh-CN" dirty="0" smtClean="0"/>
              <a:t>  =  new Array("</a:t>
            </a:r>
            <a:r>
              <a:rPr lang="zh-CN" altLang="en-US" dirty="0" smtClean="0"/>
              <a:t>浙江</a:t>
            </a:r>
            <a:r>
              <a:rPr lang="en-US" altLang="zh-CN" dirty="0" smtClean="0"/>
              <a:t>",  "</a:t>
            </a:r>
            <a:r>
              <a:rPr lang="zh-CN" altLang="en-US" dirty="0" smtClean="0"/>
              <a:t>江苏</a:t>
            </a:r>
            <a:r>
              <a:rPr lang="en-US" altLang="zh-CN" dirty="0" smtClean="0"/>
              <a:t>",  "</a:t>
            </a:r>
            <a:r>
              <a:rPr lang="zh-CN" altLang="en-US" dirty="0" smtClean="0"/>
              <a:t>安徽</a:t>
            </a:r>
            <a:r>
              <a:rPr lang="en-US" altLang="zh-CN" dirty="0" smtClean="0"/>
              <a:t>",  "</a:t>
            </a:r>
            <a:r>
              <a:rPr lang="zh-CN" altLang="en-US" dirty="0" smtClean="0"/>
              <a:t>江西</a:t>
            </a:r>
            <a:r>
              <a:rPr lang="en-US" altLang="zh-CN" dirty="0" smtClean="0"/>
              <a:t>",  "</a:t>
            </a:r>
            <a:r>
              <a:rPr lang="zh-CN" altLang="en-US" dirty="0" smtClean="0"/>
              <a:t>湖南</a:t>
            </a:r>
            <a:r>
              <a:rPr lang="en-US" altLang="zh-CN" dirty="0" smtClean="0"/>
              <a:t>"); </a:t>
            </a:r>
          </a:p>
          <a:p>
            <a:r>
              <a:rPr lang="en-US" altLang="zh-CN" dirty="0" smtClean="0"/>
              <a:t>function  </a:t>
            </a:r>
            <a:r>
              <a:rPr lang="en-US" altLang="zh-CN" dirty="0"/>
              <a:t>province()  </a:t>
            </a:r>
          </a:p>
          <a:p>
            <a:r>
              <a:rPr lang="en-US" altLang="zh-CN" dirty="0"/>
              <a:t>{   </a:t>
            </a:r>
          </a:p>
          <a:p>
            <a:r>
              <a:rPr lang="en-US" altLang="zh-CN" dirty="0"/>
              <a:t>       </a:t>
            </a:r>
            <a:r>
              <a:rPr lang="en-US" altLang="zh-CN" dirty="0" err="1">
                <a:solidFill>
                  <a:srgbClr val="0000FF"/>
                </a:solidFill>
              </a:rPr>
              <a:t>var</a:t>
            </a:r>
            <a:r>
              <a:rPr lang="en-US" altLang="zh-CN" dirty="0">
                <a:solidFill>
                  <a:srgbClr val="0000FF"/>
                </a:solidFill>
              </a:rPr>
              <a:t>  e  =  document.form1.province;  </a:t>
            </a:r>
          </a:p>
          <a:p>
            <a:r>
              <a:rPr lang="en-US" altLang="zh-CN" dirty="0">
                <a:solidFill>
                  <a:srgbClr val="0000FF"/>
                </a:solidFill>
              </a:rPr>
              <a:t>       for  (</a:t>
            </a:r>
            <a:r>
              <a:rPr lang="en-US" altLang="zh-CN" dirty="0" err="1">
                <a:solidFill>
                  <a:srgbClr val="0000FF"/>
                </a:solidFill>
              </a:rPr>
              <a:t>var</a:t>
            </a:r>
            <a:r>
              <a:rPr lang="en-US" altLang="zh-CN" dirty="0">
                <a:solidFill>
                  <a:srgbClr val="0000FF"/>
                </a:solidFill>
              </a:rPr>
              <a:t>  </a:t>
            </a:r>
            <a:r>
              <a:rPr lang="en-US" altLang="zh-CN" dirty="0" err="1">
                <a:solidFill>
                  <a:srgbClr val="0000FF"/>
                </a:solidFill>
              </a:rPr>
              <a:t>i</a:t>
            </a:r>
            <a:r>
              <a:rPr lang="en-US" altLang="zh-CN" dirty="0">
                <a:solidFill>
                  <a:srgbClr val="0000FF"/>
                </a:solidFill>
              </a:rPr>
              <a:t>=0;  </a:t>
            </a:r>
            <a:r>
              <a:rPr lang="en-US" altLang="zh-CN" dirty="0" err="1">
                <a:solidFill>
                  <a:srgbClr val="0000FF"/>
                </a:solidFill>
              </a:rPr>
              <a:t>i</a:t>
            </a:r>
            <a:r>
              <a:rPr lang="en-US" altLang="zh-CN" dirty="0">
                <a:solidFill>
                  <a:srgbClr val="0000FF"/>
                </a:solidFill>
              </a:rPr>
              <a:t>&lt;</a:t>
            </a:r>
            <a:r>
              <a:rPr lang="en-US" altLang="zh-CN" dirty="0" err="1">
                <a:solidFill>
                  <a:srgbClr val="0000FF"/>
                </a:solidFill>
              </a:rPr>
              <a:t>provinceName.length</a:t>
            </a:r>
            <a:r>
              <a:rPr lang="en-US" altLang="zh-CN" dirty="0">
                <a:solidFill>
                  <a:srgbClr val="0000FF"/>
                </a:solidFill>
              </a:rPr>
              <a:t>;  </a:t>
            </a:r>
            <a:r>
              <a:rPr lang="en-US" altLang="zh-CN" dirty="0" err="1">
                <a:solidFill>
                  <a:srgbClr val="0000FF"/>
                </a:solidFill>
              </a:rPr>
              <a:t>i</a:t>
            </a:r>
            <a:r>
              <a:rPr lang="en-US" altLang="zh-CN" dirty="0">
                <a:solidFill>
                  <a:srgbClr val="0000FF"/>
                </a:solidFill>
              </a:rPr>
              <a:t>++)  </a:t>
            </a:r>
          </a:p>
          <a:p>
            <a:r>
              <a:rPr lang="en-US" altLang="zh-CN" dirty="0">
                <a:solidFill>
                  <a:srgbClr val="0000FF"/>
                </a:solidFill>
              </a:rPr>
              <a:t>             </a:t>
            </a:r>
            <a:r>
              <a:rPr lang="en-US" altLang="zh-CN" dirty="0" err="1">
                <a:solidFill>
                  <a:srgbClr val="0000FF"/>
                </a:solidFill>
              </a:rPr>
              <a:t>e.options.add</a:t>
            </a:r>
            <a:r>
              <a:rPr lang="en-US" altLang="zh-CN" dirty="0">
                <a:solidFill>
                  <a:srgbClr val="0000FF"/>
                </a:solidFill>
              </a:rPr>
              <a:t>(new  Option(</a:t>
            </a:r>
            <a:r>
              <a:rPr lang="en-US" altLang="zh-CN" dirty="0" err="1">
                <a:solidFill>
                  <a:srgbClr val="0000FF"/>
                </a:solidFill>
              </a:rPr>
              <a:t>provinceName</a:t>
            </a:r>
            <a:r>
              <a:rPr lang="en-US" altLang="zh-CN" dirty="0">
                <a:solidFill>
                  <a:srgbClr val="0000FF"/>
                </a:solidFill>
              </a:rPr>
              <a:t>[</a:t>
            </a:r>
            <a:r>
              <a:rPr lang="en-US" altLang="zh-CN" dirty="0" err="1">
                <a:solidFill>
                  <a:srgbClr val="0000FF"/>
                </a:solidFill>
              </a:rPr>
              <a:t>i</a:t>
            </a:r>
            <a:r>
              <a:rPr lang="en-US" altLang="zh-CN" dirty="0">
                <a:solidFill>
                  <a:srgbClr val="0000FF"/>
                </a:solidFill>
              </a:rPr>
              <a:t>],  </a:t>
            </a:r>
            <a:r>
              <a:rPr lang="en-US" altLang="zh-CN" dirty="0" err="1">
                <a:solidFill>
                  <a:srgbClr val="0000FF"/>
                </a:solidFill>
              </a:rPr>
              <a:t>provinceName</a:t>
            </a:r>
            <a:r>
              <a:rPr lang="en-US" altLang="zh-CN" dirty="0">
                <a:solidFill>
                  <a:srgbClr val="0000FF"/>
                </a:solidFill>
              </a:rPr>
              <a:t>[</a:t>
            </a:r>
            <a:r>
              <a:rPr lang="en-US" altLang="zh-CN" dirty="0" err="1">
                <a:solidFill>
                  <a:srgbClr val="0000FF"/>
                </a:solidFill>
              </a:rPr>
              <a:t>i</a:t>
            </a:r>
            <a:r>
              <a:rPr lang="en-US" altLang="zh-CN" dirty="0">
                <a:solidFill>
                  <a:srgbClr val="0000FF"/>
                </a:solidFill>
              </a:rPr>
              <a:t>]));</a:t>
            </a:r>
            <a:r>
              <a:rPr lang="en-US" altLang="zh-CN" dirty="0"/>
              <a:t>  </a:t>
            </a:r>
          </a:p>
          <a:p>
            <a:r>
              <a:rPr lang="en-US" altLang="zh-CN" dirty="0"/>
              <a:t>} </a:t>
            </a:r>
          </a:p>
        </p:txBody>
      </p:sp>
      <p:sp>
        <p:nvSpPr>
          <p:cNvPr id="169989" name="Rectangle 5"/>
          <p:cNvSpPr>
            <a:spLocks noGrp="1" noChangeArrowheads="1"/>
          </p:cNvSpPr>
          <p:nvPr>
            <p:ph type="title"/>
          </p:nvPr>
        </p:nvSpPr>
        <p:spPr>
          <a:noFill/>
          <a:ln/>
        </p:spPr>
        <p:txBody>
          <a:bodyPr/>
          <a:lstStyle/>
          <a:p>
            <a:r>
              <a:rPr lang="zh-CN" altLang="en-US" dirty="0">
                <a:hlinkClick r:id="rId2" action="ppaction://hlinkfile"/>
              </a:rPr>
              <a:t>例子：级联菜单</a:t>
            </a:r>
            <a:endParaRPr lang="zh-CN" altLang="en-US" dirty="0"/>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ChangeArrowheads="1"/>
          </p:cNvSpPr>
          <p:nvPr/>
        </p:nvSpPr>
        <p:spPr bwMode="auto">
          <a:xfrm>
            <a:off x="0" y="765175"/>
            <a:ext cx="8820150" cy="4054475"/>
          </a:xfrm>
          <a:prstGeom prst="rect">
            <a:avLst/>
          </a:prstGeom>
          <a:noFill/>
          <a:ln w="9525" algn="ctr">
            <a:noFill/>
            <a:miter lim="800000"/>
            <a:headEnd/>
            <a:tailEnd/>
          </a:ln>
          <a:effectLst/>
        </p:spPr>
        <p:txBody>
          <a:bodyPr>
            <a:spAutoFit/>
          </a:bodyPr>
          <a:lstStyle/>
          <a:p>
            <a:r>
              <a:rPr lang="en-US" altLang="zh-CN" sz="2000" b="1" dirty="0"/>
              <a:t>function  </a:t>
            </a:r>
            <a:r>
              <a:rPr lang="en-US" altLang="zh-CN" sz="2000" b="1" dirty="0" err="1"/>
              <a:t>cityName</a:t>
            </a:r>
            <a:r>
              <a:rPr lang="en-US" altLang="zh-CN" sz="2000" b="1" dirty="0"/>
              <a:t>(n)  </a:t>
            </a:r>
          </a:p>
          <a:p>
            <a:r>
              <a:rPr lang="en-US" altLang="zh-CN" sz="2000" b="1" dirty="0"/>
              <a:t>{  </a:t>
            </a:r>
          </a:p>
          <a:p>
            <a:r>
              <a:rPr lang="en-US" altLang="zh-CN" sz="2000" b="1" dirty="0"/>
              <a:t>       </a:t>
            </a:r>
            <a:r>
              <a:rPr lang="en-US" altLang="zh-CN" sz="2000" b="1" dirty="0" err="1">
                <a:solidFill>
                  <a:srgbClr val="0000FF"/>
                </a:solidFill>
              </a:rPr>
              <a:t>var</a:t>
            </a:r>
            <a:r>
              <a:rPr lang="en-US" altLang="zh-CN" sz="2000" b="1" dirty="0">
                <a:solidFill>
                  <a:srgbClr val="0000FF"/>
                </a:solidFill>
              </a:rPr>
              <a:t>  e  =  document.form1.city;  </a:t>
            </a:r>
          </a:p>
          <a:p>
            <a:r>
              <a:rPr lang="en-US" altLang="zh-CN" sz="2000" b="1" dirty="0">
                <a:solidFill>
                  <a:srgbClr val="0000FF"/>
                </a:solidFill>
              </a:rPr>
              <a:t>       for  (</a:t>
            </a:r>
            <a:r>
              <a:rPr lang="en-US" altLang="zh-CN" sz="2000" b="1" dirty="0" err="1">
                <a:solidFill>
                  <a:srgbClr val="0000FF"/>
                </a:solidFill>
              </a:rPr>
              <a:t>var</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a:t>
            </a:r>
            <a:r>
              <a:rPr lang="en-US" altLang="zh-CN" sz="2000" b="1" dirty="0" err="1">
                <a:solidFill>
                  <a:srgbClr val="0000FF"/>
                </a:solidFill>
              </a:rPr>
              <a:t>e.options.length</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&gt;0;  </a:t>
            </a:r>
            <a:r>
              <a:rPr lang="en-US" altLang="zh-CN" sz="2000" b="1" dirty="0" err="1">
                <a:solidFill>
                  <a:srgbClr val="0000FF"/>
                </a:solidFill>
              </a:rPr>
              <a:t>i</a:t>
            </a:r>
            <a:r>
              <a:rPr lang="en-US" altLang="zh-CN" sz="2000" b="1" dirty="0">
                <a:solidFill>
                  <a:srgbClr val="0000FF"/>
                </a:solidFill>
              </a:rPr>
              <a:t>--)    </a:t>
            </a:r>
            <a:r>
              <a:rPr lang="en-US" altLang="zh-CN" sz="2000" b="1" dirty="0" err="1">
                <a:solidFill>
                  <a:srgbClr val="0000FF"/>
                </a:solidFill>
              </a:rPr>
              <a:t>e.remove</a:t>
            </a:r>
            <a:r>
              <a:rPr lang="en-US" altLang="zh-CN" sz="2000" b="1" dirty="0">
                <a:solidFill>
                  <a:srgbClr val="0000FF"/>
                </a:solidFill>
              </a:rPr>
              <a:t>(</a:t>
            </a:r>
            <a:r>
              <a:rPr lang="en-US" altLang="zh-CN" sz="2000" b="1" dirty="0" err="1">
                <a:solidFill>
                  <a:srgbClr val="0000FF"/>
                </a:solidFill>
              </a:rPr>
              <a:t>i</a:t>
            </a:r>
            <a:r>
              <a:rPr lang="en-US" altLang="zh-CN" sz="2000" b="1" dirty="0">
                <a:solidFill>
                  <a:srgbClr val="0000FF"/>
                </a:solidFill>
              </a:rPr>
              <a:t>);  </a:t>
            </a:r>
          </a:p>
          <a:p>
            <a:r>
              <a:rPr lang="en-US" altLang="zh-CN" sz="2000" b="1" dirty="0">
                <a:solidFill>
                  <a:srgbClr val="0000FF"/>
                </a:solidFill>
              </a:rPr>
              <a:t>       if  (n  ==  0)  return;  </a:t>
            </a:r>
          </a:p>
          <a:p>
            <a:r>
              <a:rPr lang="en-US" altLang="zh-CN" sz="2000" b="1" dirty="0">
                <a:solidFill>
                  <a:srgbClr val="0000FF"/>
                </a:solidFill>
              </a:rPr>
              <a:t>       </a:t>
            </a:r>
            <a:r>
              <a:rPr lang="en-US" altLang="zh-CN" sz="2000" b="1" dirty="0" err="1">
                <a:solidFill>
                  <a:srgbClr val="0000FF"/>
                </a:solidFill>
              </a:rPr>
              <a:t>var</a:t>
            </a:r>
            <a:r>
              <a:rPr lang="en-US" altLang="zh-CN" sz="2000" b="1" dirty="0">
                <a:solidFill>
                  <a:srgbClr val="0000FF"/>
                </a:solidFill>
              </a:rPr>
              <a:t>  a  =  </a:t>
            </a:r>
            <a:r>
              <a:rPr lang="en-US" altLang="zh-CN" sz="2000" b="1" dirty="0" err="1">
                <a:solidFill>
                  <a:srgbClr val="0000FF"/>
                </a:solidFill>
              </a:rPr>
              <a:t>eval</a:t>
            </a:r>
            <a:r>
              <a:rPr lang="en-US" altLang="zh-CN" sz="2000" b="1" dirty="0">
                <a:solidFill>
                  <a:srgbClr val="0000FF"/>
                </a:solidFill>
              </a:rPr>
              <a:t>("city"+  n);  //</a:t>
            </a:r>
            <a:r>
              <a:rPr lang="zh-CN" altLang="en-US" sz="2000" b="1" dirty="0">
                <a:solidFill>
                  <a:srgbClr val="0000FF"/>
                </a:solidFill>
              </a:rPr>
              <a:t>得到城市的数组名  </a:t>
            </a:r>
          </a:p>
          <a:p>
            <a:r>
              <a:rPr lang="zh-CN" altLang="en-US" sz="2000" b="1" dirty="0">
                <a:solidFill>
                  <a:srgbClr val="0000FF"/>
                </a:solidFill>
              </a:rPr>
              <a:t>       </a:t>
            </a:r>
            <a:r>
              <a:rPr lang="en-US" altLang="zh-CN" sz="2000" b="1" dirty="0">
                <a:solidFill>
                  <a:srgbClr val="0000FF"/>
                </a:solidFill>
              </a:rPr>
              <a:t>for  (</a:t>
            </a:r>
            <a:r>
              <a:rPr lang="en-US" altLang="zh-CN" sz="2000" b="1" dirty="0" err="1">
                <a:solidFill>
                  <a:srgbClr val="0000FF"/>
                </a:solidFill>
              </a:rPr>
              <a:t>var</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=0;  </a:t>
            </a:r>
            <a:r>
              <a:rPr lang="en-US" altLang="zh-CN" sz="2000" b="1" dirty="0" err="1">
                <a:solidFill>
                  <a:srgbClr val="0000FF"/>
                </a:solidFill>
              </a:rPr>
              <a:t>i</a:t>
            </a:r>
            <a:r>
              <a:rPr lang="en-US" altLang="zh-CN" sz="2000" b="1" dirty="0">
                <a:solidFill>
                  <a:srgbClr val="0000FF"/>
                </a:solidFill>
              </a:rPr>
              <a:t>&lt;</a:t>
            </a:r>
            <a:r>
              <a:rPr lang="en-US" altLang="zh-CN" sz="2000" b="1" dirty="0" err="1">
                <a:solidFill>
                  <a:srgbClr val="0000FF"/>
                </a:solidFill>
              </a:rPr>
              <a:t>a.length</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  </a:t>
            </a:r>
            <a:r>
              <a:rPr lang="en-US" altLang="zh-CN" sz="2000" b="1" dirty="0" err="1">
                <a:solidFill>
                  <a:srgbClr val="0000FF"/>
                </a:solidFill>
              </a:rPr>
              <a:t>e.options.add</a:t>
            </a:r>
            <a:r>
              <a:rPr lang="en-US" altLang="zh-CN" sz="2000" b="1" dirty="0">
                <a:solidFill>
                  <a:srgbClr val="0000FF"/>
                </a:solidFill>
              </a:rPr>
              <a:t>(new  Option(a[</a:t>
            </a:r>
            <a:r>
              <a:rPr lang="en-US" altLang="zh-CN" sz="2000" b="1" dirty="0" err="1">
                <a:solidFill>
                  <a:srgbClr val="0000FF"/>
                </a:solidFill>
              </a:rPr>
              <a:t>i</a:t>
            </a:r>
            <a:r>
              <a:rPr lang="en-US" altLang="zh-CN" sz="2000" b="1" dirty="0">
                <a:solidFill>
                  <a:srgbClr val="0000FF"/>
                </a:solidFill>
              </a:rPr>
              <a:t>],  a[</a:t>
            </a:r>
            <a:r>
              <a:rPr lang="en-US" altLang="zh-CN" sz="2000" b="1" dirty="0" err="1">
                <a:solidFill>
                  <a:srgbClr val="0000FF"/>
                </a:solidFill>
              </a:rPr>
              <a:t>i</a:t>
            </a:r>
            <a:r>
              <a:rPr lang="en-US" altLang="zh-CN" sz="2000" b="1" dirty="0">
                <a:solidFill>
                  <a:srgbClr val="0000FF"/>
                </a:solidFill>
              </a:rPr>
              <a:t>]));</a:t>
            </a:r>
            <a:r>
              <a:rPr lang="en-US" altLang="zh-CN" sz="2000" b="1" dirty="0"/>
              <a:t>  </a:t>
            </a:r>
          </a:p>
          <a:p>
            <a:r>
              <a:rPr lang="en-US" altLang="zh-CN" sz="2000" b="1" dirty="0"/>
              <a:t>}  </a:t>
            </a:r>
          </a:p>
          <a:p>
            <a:endParaRPr lang="en-US" altLang="zh-CN" sz="2000" b="1" dirty="0"/>
          </a:p>
          <a:p>
            <a:r>
              <a:rPr lang="en-US" altLang="zh-CN" sz="2000" b="1" dirty="0"/>
              <a:t>function  </a:t>
            </a:r>
            <a:r>
              <a:rPr lang="en-US" altLang="zh-CN" sz="2000" b="1" dirty="0" err="1"/>
              <a:t>window.onload</a:t>
            </a:r>
            <a:r>
              <a:rPr lang="en-US" altLang="zh-CN" sz="2000" b="1" dirty="0"/>
              <a:t>()  </a:t>
            </a:r>
          </a:p>
          <a:p>
            <a:r>
              <a:rPr lang="en-US" altLang="zh-CN" sz="2000" b="1" dirty="0"/>
              <a:t>{  </a:t>
            </a:r>
          </a:p>
          <a:p>
            <a:r>
              <a:rPr lang="en-US" altLang="zh-CN" sz="2000" b="1" dirty="0"/>
              <a:t>       province();  //</a:t>
            </a:r>
            <a:r>
              <a:rPr lang="zh-CN" altLang="en-US" sz="2000" b="1" dirty="0"/>
              <a:t>初始时给省名下拉菜单赋内容  </a:t>
            </a:r>
          </a:p>
          <a:p>
            <a:r>
              <a:rPr lang="en-US" altLang="zh-CN" sz="2000" b="1" dirty="0"/>
              <a:t>} </a:t>
            </a:r>
          </a:p>
        </p:txBody>
      </p:sp>
      <p:sp>
        <p:nvSpPr>
          <p:cNvPr id="3" name="矩形 2"/>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sym typeface="Wingdings" pitchFamily="2" charset="2"/>
              </a:rPr>
              <a:t>数 学 对 象 </a:t>
            </a:r>
          </a:p>
        </p:txBody>
      </p:sp>
      <p:sp>
        <p:nvSpPr>
          <p:cNvPr id="137220" name="Rectangle 4"/>
          <p:cNvSpPr>
            <a:spLocks noGrp="1" noChangeArrowheads="1"/>
          </p:cNvSpPr>
          <p:nvPr>
            <p:ph type="body" idx="1"/>
          </p:nvPr>
        </p:nvSpPr>
        <p:spPr>
          <a:xfrm>
            <a:off x="685800" y="1447800"/>
            <a:ext cx="7772400" cy="4648200"/>
          </a:xfrm>
          <a:noFill/>
          <a:ln/>
        </p:spPr>
        <p:txBody>
          <a:bodyPr/>
          <a:lstStyle/>
          <a:p>
            <a:r>
              <a:rPr lang="en-US" altLang="zh-CN" sz="2400" b="1"/>
              <a:t>Math</a:t>
            </a:r>
            <a:r>
              <a:rPr lang="zh-CN" altLang="en-US" sz="2400" b="1"/>
              <a:t>对象是静态对象，</a:t>
            </a:r>
            <a:r>
              <a:rPr lang="zh-CN" altLang="en-US" sz="2400" b="1">
                <a:solidFill>
                  <a:srgbClr val="FF3300"/>
                </a:solidFill>
              </a:rPr>
              <a:t>对象的方法和属性通过对象名直接访问，而不是对象实例</a:t>
            </a:r>
            <a:r>
              <a:rPr lang="en-US" altLang="zh-CN" sz="2400" b="1">
                <a:solidFill>
                  <a:srgbClr val="FF3300"/>
                </a:solidFill>
              </a:rPr>
              <a:t>.</a:t>
            </a:r>
          </a:p>
          <a:p>
            <a:r>
              <a:rPr lang="en-US" altLang="zh-CN" sz="2400" b="1"/>
              <a:t>Math</a:t>
            </a:r>
            <a:r>
              <a:rPr lang="zh-CN" altLang="en-US" sz="2400" b="1"/>
              <a:t>对象的属性表现为一些常用的数学常量</a:t>
            </a:r>
            <a:r>
              <a:rPr lang="en-US" altLang="zh-CN" sz="2400" b="1"/>
              <a:t>.</a:t>
            </a:r>
            <a:r>
              <a:rPr lang="zh-CN" altLang="en-US" sz="2400" b="1"/>
              <a:t>它们的值不可改变</a:t>
            </a:r>
            <a:r>
              <a:rPr lang="en-US" altLang="zh-CN" sz="2400" b="1"/>
              <a:t>.</a:t>
            </a:r>
          </a:p>
          <a:p>
            <a:pPr lvl="1"/>
            <a:r>
              <a:rPr lang="en-US" altLang="zh-CN" sz="2000" b="1"/>
              <a:t>Math.</a:t>
            </a:r>
            <a:r>
              <a:rPr lang="en-US" altLang="zh-CN" sz="2000" b="1">
                <a:solidFill>
                  <a:srgbClr val="FF3300"/>
                </a:solidFill>
              </a:rPr>
              <a:t>PI</a:t>
            </a:r>
            <a:r>
              <a:rPr lang="en-US" altLang="zh-CN" sz="2000" b="1"/>
              <a:t>:</a:t>
            </a:r>
            <a:r>
              <a:rPr lang="zh-CN" altLang="en-US" sz="2000" b="1"/>
              <a:t>圆周率</a:t>
            </a:r>
          </a:p>
          <a:p>
            <a:r>
              <a:rPr lang="en-US" altLang="zh-CN" sz="2400" b="1"/>
              <a:t>Math</a:t>
            </a:r>
            <a:r>
              <a:rPr lang="zh-CN" altLang="en-US" sz="2400" b="1"/>
              <a:t>对象的方法表现为一些常用的数学运算函数</a:t>
            </a:r>
            <a:r>
              <a:rPr lang="en-US" altLang="zh-CN" sz="2400" b="1"/>
              <a:t>.</a:t>
            </a:r>
          </a:p>
          <a:p>
            <a:pPr lvl="1"/>
            <a:r>
              <a:rPr lang="en-US" altLang="zh-CN" sz="2000" b="1">
                <a:solidFill>
                  <a:srgbClr val="FF3300"/>
                </a:solidFill>
              </a:rPr>
              <a:t>max</a:t>
            </a:r>
            <a:r>
              <a:rPr lang="en-US" altLang="zh-CN" sz="2000" b="1"/>
              <a:t>(,,,,)</a:t>
            </a:r>
            <a:r>
              <a:rPr lang="zh-CN" altLang="en-US" sz="2000" b="1"/>
              <a:t>方法</a:t>
            </a:r>
            <a:r>
              <a:rPr lang="en-US" altLang="zh-CN" sz="2000" b="1"/>
              <a:t>:</a:t>
            </a:r>
            <a:r>
              <a:rPr lang="zh-CN" altLang="en-US" sz="2000" b="1"/>
              <a:t>返回各个参数中最大的数</a:t>
            </a:r>
          </a:p>
          <a:p>
            <a:pPr lvl="1"/>
            <a:r>
              <a:rPr lang="en-US" altLang="zh-CN" sz="2000" b="1">
                <a:solidFill>
                  <a:srgbClr val="FF3300"/>
                </a:solidFill>
              </a:rPr>
              <a:t>min</a:t>
            </a:r>
            <a:r>
              <a:rPr lang="en-US" altLang="zh-CN" sz="2000" b="1"/>
              <a:t>(,,,)</a:t>
            </a:r>
            <a:r>
              <a:rPr lang="zh-CN" altLang="en-US" sz="2000" b="1"/>
              <a:t>方法</a:t>
            </a:r>
            <a:r>
              <a:rPr lang="en-US" altLang="zh-CN" sz="2000" b="1"/>
              <a:t>:</a:t>
            </a:r>
            <a:r>
              <a:rPr lang="zh-CN" altLang="en-US" sz="2000" b="1"/>
              <a:t>返回各个参数中最小的数</a:t>
            </a:r>
          </a:p>
          <a:p>
            <a:pPr lvl="1"/>
            <a:r>
              <a:rPr lang="en-US" altLang="zh-CN" sz="2000" b="1"/>
              <a:t>abs()</a:t>
            </a:r>
            <a:r>
              <a:rPr lang="zh-CN" altLang="en-US" sz="2000" b="1"/>
              <a:t>方法</a:t>
            </a:r>
            <a:r>
              <a:rPr lang="en-US" altLang="zh-CN" sz="2000" b="1"/>
              <a:t>:</a:t>
            </a:r>
            <a:r>
              <a:rPr lang="zh-CN" altLang="en-US" sz="2000" b="1"/>
              <a:t>返回绝对值</a:t>
            </a:r>
          </a:p>
          <a:p>
            <a:pPr lvl="1"/>
            <a:r>
              <a:rPr lang="en-US" altLang="zh-CN" sz="2000" b="1"/>
              <a:t>sin()</a:t>
            </a:r>
            <a:r>
              <a:rPr lang="zh-CN" altLang="en-US" sz="2000" b="1"/>
              <a:t>方法</a:t>
            </a:r>
            <a:r>
              <a:rPr lang="en-US" altLang="zh-CN" sz="2000" b="1"/>
              <a:t>:</a:t>
            </a:r>
            <a:r>
              <a:rPr lang="zh-CN" altLang="en-US" sz="2000" b="1"/>
              <a:t>返回参数的正弦值</a:t>
            </a:r>
            <a:r>
              <a:rPr lang="en-US" altLang="zh-CN" sz="2000" b="1"/>
              <a:t>,</a:t>
            </a:r>
            <a:r>
              <a:rPr lang="zh-CN" altLang="en-US" sz="2000" b="1"/>
              <a:t>参数为弧度</a:t>
            </a:r>
          </a:p>
          <a:p>
            <a:pPr lvl="1"/>
            <a:r>
              <a:rPr lang="en-US" altLang="zh-CN" sz="2000" b="1"/>
              <a:t>sqrt()</a:t>
            </a:r>
            <a:r>
              <a:rPr lang="zh-CN" altLang="en-US" sz="2000" b="1"/>
              <a:t>方法</a:t>
            </a:r>
            <a:r>
              <a:rPr lang="en-US" altLang="zh-CN" sz="2000" b="1"/>
              <a:t>:</a:t>
            </a:r>
            <a:r>
              <a:rPr lang="zh-CN" altLang="en-US" sz="2000" b="1"/>
              <a:t>求输入参数的平方根</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sym typeface="Wingdings" pitchFamily="2" charset="2"/>
              </a:rPr>
              <a:t>数学对象</a:t>
            </a:r>
          </a:p>
        </p:txBody>
      </p:sp>
      <p:sp>
        <p:nvSpPr>
          <p:cNvPr id="138244" name="Rectangle 4"/>
          <p:cNvSpPr>
            <a:spLocks noGrp="1" noChangeArrowheads="1"/>
          </p:cNvSpPr>
          <p:nvPr>
            <p:ph type="body" idx="1"/>
          </p:nvPr>
        </p:nvSpPr>
        <p:spPr>
          <a:xfrm>
            <a:off x="685800" y="1447800"/>
            <a:ext cx="7772400" cy="4648200"/>
          </a:xfrm>
          <a:noFill/>
          <a:ln/>
        </p:spPr>
        <p:txBody>
          <a:bodyPr/>
          <a:lstStyle/>
          <a:p>
            <a:pPr lvl="1"/>
            <a:r>
              <a:rPr lang="en-US" altLang="zh-CN" b="1" dirty="0"/>
              <a:t>round():</a:t>
            </a:r>
            <a:r>
              <a:rPr lang="zh-CN" altLang="en-US" b="1" dirty="0"/>
              <a:t>四舍五入为整数</a:t>
            </a:r>
          </a:p>
          <a:p>
            <a:pPr lvl="1"/>
            <a:r>
              <a:rPr lang="en-US" altLang="zh-CN" b="1" dirty="0"/>
              <a:t>random():</a:t>
            </a:r>
            <a:r>
              <a:rPr lang="zh-CN" altLang="en-US" b="1" dirty="0"/>
              <a:t>返回</a:t>
            </a:r>
            <a:r>
              <a:rPr lang="en-US" altLang="zh-CN" b="1" dirty="0"/>
              <a:t>0-1</a:t>
            </a:r>
            <a:r>
              <a:rPr lang="zh-CN" altLang="en-US" b="1" dirty="0"/>
              <a:t>的随机小数</a:t>
            </a:r>
          </a:p>
          <a:p>
            <a:pPr lvl="1"/>
            <a:r>
              <a:rPr lang="en-US" altLang="zh-CN" b="1" dirty="0"/>
              <a:t>floor():</a:t>
            </a:r>
            <a:r>
              <a:rPr lang="zh-CN" altLang="en-US" b="1" dirty="0"/>
              <a:t>取整</a:t>
            </a:r>
            <a:r>
              <a:rPr lang="en-US" altLang="zh-CN" b="1" dirty="0"/>
              <a:t>,</a:t>
            </a:r>
            <a:r>
              <a:rPr lang="zh-CN" altLang="en-US" b="1" dirty="0"/>
              <a:t>返回比参数小的最大整数</a:t>
            </a:r>
          </a:p>
          <a:p>
            <a:pPr lvl="1"/>
            <a:r>
              <a:rPr lang="en-US" altLang="zh-CN" b="1" dirty="0"/>
              <a:t>ceil():</a:t>
            </a:r>
            <a:r>
              <a:rPr lang="zh-CN" altLang="en-US" b="1" dirty="0"/>
              <a:t>返回大于或等于参数的最近整数</a:t>
            </a:r>
          </a:p>
          <a:p>
            <a:pPr lvl="2">
              <a:buFont typeface="Wingdings" pitchFamily="2" charset="2"/>
              <a:buNone/>
            </a:pPr>
            <a:endParaRPr lang="en-US" altLang="zh-CN" b="1" dirty="0"/>
          </a:p>
        </p:txBody>
      </p:sp>
      <p:sp>
        <p:nvSpPr>
          <p:cNvPr id="4" name="矩形 3"/>
          <p:cNvSpPr/>
          <p:nvPr/>
        </p:nvSpPr>
        <p:spPr>
          <a:xfrm>
            <a:off x="7668344" y="251356"/>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323850" y="1484313"/>
            <a:ext cx="8424863" cy="3600450"/>
          </a:xfrm>
          <a:prstGeom prst="rect">
            <a:avLst/>
          </a:prstGeom>
          <a:noFill/>
          <a:ln w="9525">
            <a:noFill/>
            <a:miter lim="800000"/>
            <a:headEnd/>
            <a:tailEnd/>
          </a:ln>
          <a:effectLst/>
        </p:spPr>
        <p:txBody>
          <a:bodyPr>
            <a:spAutoFit/>
          </a:bodyPr>
          <a:lstStyle/>
          <a:p>
            <a:pPr>
              <a:lnSpc>
                <a:spcPct val="115000"/>
              </a:lnSpc>
            </a:pPr>
            <a:r>
              <a:rPr lang="en-US" altLang="zh-CN" sz="2000" b="1"/>
              <a:t>function doCal()</a:t>
            </a:r>
          </a:p>
          <a:p>
            <a:pPr>
              <a:lnSpc>
                <a:spcPct val="115000"/>
              </a:lnSpc>
            </a:pPr>
            <a:r>
              <a:rPr lang="en-US" altLang="zh-CN" sz="2000" b="1"/>
              <a:t>{</a:t>
            </a:r>
          </a:p>
          <a:p>
            <a:pPr>
              <a:lnSpc>
                <a:spcPct val="115000"/>
              </a:lnSpc>
            </a:pPr>
            <a:r>
              <a:rPr lang="en-US" altLang="zh-CN" sz="2000" b="1"/>
              <a:t>do{</a:t>
            </a:r>
          </a:p>
          <a:p>
            <a:pPr>
              <a:lnSpc>
                <a:spcPct val="115000"/>
              </a:lnSpc>
            </a:pPr>
            <a:r>
              <a:rPr lang="en-US" altLang="zh-CN" sz="2000" b="1"/>
              <a:t>  var sqrtNum;</a:t>
            </a:r>
          </a:p>
          <a:p>
            <a:pPr>
              <a:lnSpc>
                <a:spcPct val="115000"/>
              </a:lnSpc>
            </a:pPr>
            <a:r>
              <a:rPr lang="en-US" altLang="zh-CN" sz="2000" b="1"/>
              <a:t>  var num=</a:t>
            </a:r>
            <a:r>
              <a:rPr lang="en-US" altLang="zh-CN" sz="2000" b="1">
                <a:solidFill>
                  <a:srgbClr val="0000FF"/>
                </a:solidFill>
              </a:rPr>
              <a:t>prompt</a:t>
            </a:r>
            <a:r>
              <a:rPr lang="en-US" altLang="zh-CN" sz="2000" b="1"/>
              <a:t>('</a:t>
            </a:r>
            <a:r>
              <a:rPr lang="zh-CN" altLang="en-US" sz="2000" b="1"/>
              <a:t>您要求的是哪个数的平方根</a:t>
            </a:r>
            <a:r>
              <a:rPr lang="en-US" altLang="zh-CN" sz="2000" b="1"/>
              <a:t>,</a:t>
            </a:r>
            <a:r>
              <a:rPr lang="zh-CN" altLang="en-US" sz="2000" b="1"/>
              <a:t>请您输入这个数</a:t>
            </a:r>
            <a:r>
              <a:rPr lang="en-US" altLang="zh-CN" sz="2000" b="1"/>
              <a:t>!','');</a:t>
            </a:r>
          </a:p>
          <a:p>
            <a:pPr>
              <a:lnSpc>
                <a:spcPct val="115000"/>
              </a:lnSpc>
            </a:pPr>
            <a:r>
              <a:rPr lang="en-US" altLang="zh-CN" sz="2000" b="1"/>
              <a:t>  sqrt=</a:t>
            </a:r>
            <a:r>
              <a:rPr lang="en-US" altLang="zh-CN" sz="2000" b="1">
                <a:solidFill>
                  <a:srgbClr val="0000FF"/>
                </a:solidFill>
              </a:rPr>
              <a:t>Math</a:t>
            </a:r>
            <a:r>
              <a:rPr lang="en-US" altLang="zh-CN" sz="2000" b="1"/>
              <a:t>.sqrt(num);</a:t>
            </a:r>
          </a:p>
          <a:p>
            <a:pPr>
              <a:lnSpc>
                <a:spcPct val="115000"/>
              </a:lnSpc>
            </a:pPr>
            <a:r>
              <a:rPr lang="en-US" altLang="zh-CN" sz="2000" b="1"/>
              <a:t>  document.</a:t>
            </a:r>
            <a:r>
              <a:rPr lang="en-US" altLang="zh-CN" sz="2000" b="1">
                <a:solidFill>
                  <a:srgbClr val="0000FF"/>
                </a:solidFill>
              </a:rPr>
              <a:t>write</a:t>
            </a:r>
            <a:r>
              <a:rPr lang="en-US" altLang="zh-CN" sz="2000" b="1"/>
              <a:t>(num+"</a:t>
            </a:r>
            <a:r>
              <a:rPr lang="zh-CN" altLang="en-US" sz="2000" b="1"/>
              <a:t>的平方根为</a:t>
            </a:r>
            <a:r>
              <a:rPr lang="en-US" altLang="zh-CN" sz="2000" b="1"/>
              <a:t>:"+sqrt+"&lt;br&gt;");</a:t>
            </a:r>
          </a:p>
          <a:p>
            <a:pPr>
              <a:lnSpc>
                <a:spcPct val="115000"/>
              </a:lnSpc>
            </a:pPr>
            <a:r>
              <a:rPr lang="en-US" altLang="zh-CN" sz="2000" b="1"/>
              <a:t>  flag=</a:t>
            </a:r>
            <a:r>
              <a:rPr lang="en-US" altLang="zh-CN" sz="2000" b="1">
                <a:solidFill>
                  <a:srgbClr val="0000FF"/>
                </a:solidFill>
              </a:rPr>
              <a:t>confirm</a:t>
            </a:r>
            <a:r>
              <a:rPr lang="en-US" altLang="zh-CN" sz="2000" b="1"/>
              <a:t>("</a:t>
            </a:r>
            <a:r>
              <a:rPr lang="zh-CN" altLang="en-US" sz="2000" b="1"/>
              <a:t>要继续计算下一个数的平方根吗</a:t>
            </a:r>
            <a:r>
              <a:rPr lang="en-US" altLang="zh-CN" sz="2000" b="1"/>
              <a:t>?")</a:t>
            </a:r>
          </a:p>
          <a:p>
            <a:pPr>
              <a:lnSpc>
                <a:spcPct val="115000"/>
              </a:lnSpc>
            </a:pPr>
            <a:r>
              <a:rPr lang="en-US" altLang="zh-CN" sz="2000" b="1"/>
              <a:t>  }</a:t>
            </a:r>
          </a:p>
          <a:p>
            <a:pPr>
              <a:lnSpc>
                <a:spcPct val="115000"/>
              </a:lnSpc>
            </a:pPr>
            <a:r>
              <a:rPr lang="en-US" altLang="zh-CN" sz="2000" b="1"/>
              <a:t>while(flag)</a:t>
            </a:r>
          </a:p>
        </p:txBody>
      </p:sp>
      <p:sp>
        <p:nvSpPr>
          <p:cNvPr id="172037" name="Rectangle 5"/>
          <p:cNvSpPr>
            <a:spLocks noChangeArrowheads="1"/>
          </p:cNvSpPr>
          <p:nvPr/>
        </p:nvSpPr>
        <p:spPr bwMode="auto">
          <a:xfrm>
            <a:off x="539750" y="404813"/>
            <a:ext cx="8229600" cy="792162"/>
          </a:xfrm>
          <a:prstGeom prst="rect">
            <a:avLst/>
          </a:prstGeom>
          <a:noFill/>
          <a:ln w="9525">
            <a:noFill/>
            <a:miter lim="800000"/>
            <a:headEnd/>
            <a:tailEnd/>
          </a:ln>
          <a:effectLst/>
        </p:spPr>
        <p:txBody>
          <a:bodyPr anchor="ctr"/>
          <a:lstStyle/>
          <a:p>
            <a:pPr algn="r"/>
            <a:r>
              <a:rPr lang="zh-CN" altLang="en-US" sz="4400" dirty="0">
                <a:solidFill>
                  <a:srgbClr val="3333CC"/>
                </a:solidFill>
                <a:ea typeface="隶书" pitchFamily="49" charset="-122"/>
                <a:sym typeface="Wingdings" pitchFamily="2" charset="2"/>
                <a:hlinkClick r:id="rId2" action="ppaction://hlinkfile"/>
              </a:rPr>
              <a:t>例子：</a:t>
            </a:r>
            <a:endParaRPr lang="zh-CN" altLang="en-US" sz="4400" dirty="0">
              <a:solidFill>
                <a:srgbClr val="3333CC"/>
              </a:solidFill>
              <a:ea typeface="隶书" pitchFamily="49" charset="-122"/>
              <a:sym typeface="Wingdings" pitchFamily="2" charset="2"/>
            </a:endParaRP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a:sym typeface="Wingdings" pitchFamily="2" charset="2"/>
              </a:rPr>
              <a:t>数学对象</a:t>
            </a:r>
          </a:p>
        </p:txBody>
      </p:sp>
      <p:graphicFrame>
        <p:nvGraphicFramePr>
          <p:cNvPr id="149559" name="Group 55"/>
          <p:cNvGraphicFramePr>
            <a:graphicFrameLocks noGrp="1"/>
          </p:cNvGraphicFramePr>
          <p:nvPr>
            <p:extLst>
              <p:ext uri="{D42A27DB-BD31-4B8C-83A1-F6EECF244321}">
                <p14:modId xmlns:p14="http://schemas.microsoft.com/office/powerpoint/2010/main" val="2345080615"/>
              </p:ext>
            </p:extLst>
          </p:nvPr>
        </p:nvGraphicFramePr>
        <p:xfrm>
          <a:off x="611560" y="1124744"/>
          <a:ext cx="8281987" cy="5455920"/>
        </p:xfrm>
        <a:graphic>
          <a:graphicData uri="http://schemas.openxmlformats.org/drawingml/2006/table">
            <a:tbl>
              <a:tblPr/>
              <a:tblGrid>
                <a:gridCol w="1250950"/>
                <a:gridCol w="1619250"/>
                <a:gridCol w="5411787"/>
              </a:tblGrid>
              <a:tr h="26828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隶书" pitchFamily="49" charset="-122"/>
                          <a:cs typeface="Times New Roman" pitchFamily="18" charset="0"/>
                        </a:rPr>
                        <a:t>名称 </a:t>
                      </a:r>
                      <a:endParaRPr kumimoji="0" lang="zh-CN" altLang="en-US" sz="2000" b="1" i="0" u="none" strike="noStrike" cap="none" normalizeH="0" baseline="0" smtClean="0">
                        <a:ln>
                          <a:noFill/>
                        </a:ln>
                        <a:solidFill>
                          <a:schemeClr val="bg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隶书" pitchFamily="49" charset="-122"/>
                          <a:cs typeface="Times New Roman" pitchFamily="18" charset="0"/>
                        </a:rPr>
                        <a:t>说 明</a:t>
                      </a:r>
                      <a:endParaRPr kumimoji="0" lang="zh-CN" altLang="en-US" sz="2000" b="1" i="0" u="none" strike="noStrike" cap="none" normalizeH="0" baseline="0" smtClean="0">
                        <a:ln>
                          <a:noFill/>
                        </a:ln>
                        <a:solidFill>
                          <a:schemeClr val="bg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14325">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属性</a:t>
                      </a:r>
                      <a:endParaRPr kumimoji="0" lang="zh-CN" altLang="en-US" sz="2000" b="0" i="0" u="none" strike="noStrike" cap="none" normalizeH="0" baseline="0" smtClean="0">
                        <a:ln>
                          <a:noFill/>
                        </a:ln>
                        <a:solidFill>
                          <a:schemeClr val="tx1"/>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隶书" pitchFamily="49" charset="-122"/>
                          <a:cs typeface="Times New Roman" pitchFamily="18" charset="0"/>
                        </a:rPr>
                        <a:t>PI</a:t>
                      </a:r>
                      <a:endParaRPr kumimoji="0" lang="en-US" sz="2000" b="1" i="0" u="none" strike="noStrike" cap="none" normalizeH="0" baseline="0" smtClean="0">
                        <a:ln>
                          <a:noFill/>
                        </a:ln>
                        <a:solidFill>
                          <a:srgbClr val="FF0000"/>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rPr>
                        <a:t>∏</a:t>
                      </a:r>
                      <a:r>
                        <a:rPr kumimoji="0" lang="en-US" altLang="zh-CN" sz="2000" b="0" i="0" u="none" strike="noStrike" cap="none" normalizeH="0" baseline="0" smtClean="0">
                          <a:ln>
                            <a:noFill/>
                          </a:ln>
                          <a:solidFill>
                            <a:schemeClr val="tx1"/>
                          </a:solidFill>
                          <a:effectLst/>
                          <a:latin typeface="Arial" charset="0"/>
                          <a:ea typeface="隶书" pitchFamily="49" charset="-122"/>
                        </a:rPr>
                        <a:t> </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的值，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约等于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3.1415</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LN10</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10 的自然对</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数的值，约等于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2.302</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E</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Euler</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的常量的值，约等于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2.718</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Euler </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的常量用作自然对数的底数</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row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方法</a:t>
                      </a:r>
                      <a:endParaRPr kumimoji="0" lang="zh-CN" altLang="en-US" sz="2000" b="0" i="0" u="none" strike="noStrike" cap="none" normalizeH="0" baseline="0" smtClean="0">
                        <a:ln>
                          <a:noFill/>
                        </a:ln>
                        <a:solidFill>
                          <a:schemeClr val="tx1"/>
                        </a:solidFill>
                        <a:effectLst/>
                        <a:latin typeface="Arial" charset="0"/>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abs(y)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y 的绝对值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sin (y) </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y 的正弦，</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返回值以弧度为单位。</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cos (y)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y 的余弦，</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返回值以弧度为单位</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tan (y)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y 的正切，</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返回值以弧度为单位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min (x, 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x 和 y</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两个数中较小的数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max (x, 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 x 和 y 两个数中较大的数</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隶书" pitchFamily="49" charset="-122"/>
                        </a:rPr>
                        <a:t>random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返回</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0-1</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的随机数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charset="0"/>
                          <a:ea typeface="隶书" pitchFamily="49" charset="-122"/>
                          <a:cs typeface="Times New Roman" pitchFamily="18" charset="0"/>
                        </a:rPr>
                        <a:t>round (y)</a:t>
                      </a:r>
                      <a:endParaRPr kumimoji="0" lang="en-US" sz="2000" b="1" i="0" u="none" strike="noStrike" cap="none" normalizeH="0" baseline="0" smtClean="0">
                        <a:ln>
                          <a:noFill/>
                        </a:ln>
                        <a:solidFill>
                          <a:srgbClr val="FF0000"/>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四舍五入取整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sqrt (y)</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返回</a:t>
                      </a:r>
                      <a:r>
                        <a:rPr kumimoji="0" lang="en-US" sz="2000" b="0" i="0" u="none" strike="noStrike" cap="none" normalizeH="0" baseline="0" dirty="0" smtClean="0">
                          <a:ln>
                            <a:noFill/>
                          </a:ln>
                          <a:solidFill>
                            <a:schemeClr val="tx1"/>
                          </a:solidFill>
                          <a:effectLst/>
                          <a:latin typeface="Arial" charset="0"/>
                          <a:ea typeface="隶书" pitchFamily="49" charset="-122"/>
                          <a:cs typeface="Times New Roman" pitchFamily="18" charset="0"/>
                        </a:rPr>
                        <a:t> y </a:t>
                      </a:r>
                      <a:r>
                        <a:rPr kumimoji="0" lang="en-US" sz="20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的平方根</a:t>
                      </a:r>
                      <a:endParaRPr kumimoji="0" lang="en-US" sz="2000" b="0" i="0" u="none" strike="noStrike" cap="none" normalizeH="0" baseline="0" dirty="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7668344" y="188640"/>
            <a:ext cx="1181734" cy="369332"/>
          </a:xfrm>
          <a:prstGeom prst="rect">
            <a:avLst/>
          </a:prstGeom>
        </p:spPr>
        <p:txBody>
          <a:bodyPr wrap="none">
            <a:spAutoFit/>
          </a:bodyPr>
          <a:lstStyle/>
          <a:p>
            <a:r>
              <a:rPr lang="zh-CN" altLang="en-US" dirty="0"/>
              <a:t>核心</a:t>
            </a:r>
            <a:r>
              <a:rPr lang="zh-CN" altLang="en-US" dirty="0" smtClean="0"/>
              <a:t>对象 </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dirty="0"/>
              <a:t>访问</a:t>
            </a:r>
            <a:r>
              <a:rPr lang="zh-CN" altLang="en-US"/>
              <a:t>样式</a:t>
            </a:r>
            <a:r>
              <a:rPr lang="zh-CN" altLang="en-US" smtClean="0"/>
              <a:t>表</a:t>
            </a:r>
            <a:r>
              <a:rPr lang="en-US" altLang="zh-CN" smtClean="0"/>
              <a:t>(</a:t>
            </a:r>
            <a:r>
              <a:rPr lang="zh-CN" altLang="en-US" smtClean="0"/>
              <a:t>补充</a:t>
            </a:r>
            <a:r>
              <a:rPr lang="en-US" altLang="zh-CN" smtClean="0"/>
              <a:t>)</a:t>
            </a:r>
            <a:endParaRPr lang="en-US" altLang="zh-CN" dirty="0"/>
          </a:p>
        </p:txBody>
      </p:sp>
      <p:sp>
        <p:nvSpPr>
          <p:cNvPr id="168963" name="Rectangle 3"/>
          <p:cNvSpPr>
            <a:spLocks noGrp="1" noChangeArrowheads="1"/>
          </p:cNvSpPr>
          <p:nvPr>
            <p:ph type="body" idx="1"/>
          </p:nvPr>
        </p:nvSpPr>
        <p:spPr/>
        <p:txBody>
          <a:bodyPr>
            <a:normAutofit/>
          </a:bodyPr>
          <a:lstStyle/>
          <a:p>
            <a:r>
              <a:rPr lang="en-US" altLang="zh-CN" sz="2400" dirty="0"/>
              <a:t>JavaScript </a:t>
            </a:r>
            <a:r>
              <a:rPr lang="zh-CN" altLang="en-US" sz="2400" dirty="0"/>
              <a:t>能够动态的改变应用到文档中各个元素的样式 </a:t>
            </a:r>
          </a:p>
          <a:p>
            <a:r>
              <a:rPr lang="zh-CN" altLang="en-US" sz="2400" dirty="0"/>
              <a:t>命名规范：</a:t>
            </a:r>
            <a:r>
              <a:rPr lang="en-US" altLang="zh-CN" sz="2400" dirty="0"/>
              <a:t>JavaScript</a:t>
            </a:r>
            <a:r>
              <a:rPr lang="zh-CN" altLang="en-US" sz="2400" dirty="0"/>
              <a:t>中的</a:t>
            </a:r>
            <a:r>
              <a:rPr lang="en-US" altLang="zh-CN" sz="2400" dirty="0" err="1"/>
              <a:t>Css</a:t>
            </a:r>
            <a:r>
              <a:rPr lang="en-US" altLang="zh-CN" sz="2400" dirty="0"/>
              <a:t> </a:t>
            </a:r>
            <a:r>
              <a:rPr lang="zh-CN" altLang="en-US" sz="2400" dirty="0"/>
              <a:t>性质</a:t>
            </a:r>
          </a:p>
          <a:p>
            <a:pPr lvl="1"/>
            <a:r>
              <a:rPr lang="en-US" altLang="zh-CN" sz="1800" dirty="0" err="1"/>
              <a:t>Css</a:t>
            </a:r>
            <a:r>
              <a:rPr lang="zh-CN" altLang="en-US" sz="1800" dirty="0"/>
              <a:t>样式表中的属性，在</a:t>
            </a:r>
            <a:r>
              <a:rPr lang="en-US" altLang="zh-CN" sz="1800" dirty="0"/>
              <a:t>JavaScript</a:t>
            </a:r>
            <a:r>
              <a:rPr lang="zh-CN" altLang="en-US" sz="1800" dirty="0"/>
              <a:t>中都可以访问元素的</a:t>
            </a:r>
            <a:r>
              <a:rPr lang="en-US" altLang="zh-CN" sz="1800" dirty="0"/>
              <a:t>style</a:t>
            </a:r>
            <a:r>
              <a:rPr lang="zh-CN" altLang="en-US" sz="1800" dirty="0"/>
              <a:t>属性中相应的属性进行访问</a:t>
            </a:r>
          </a:p>
          <a:p>
            <a:pPr lvl="1">
              <a:buFont typeface="Wingdings" pitchFamily="2" charset="2"/>
              <a:buNone/>
            </a:pPr>
            <a:endParaRPr lang="zh-CN" altLang="en-US" sz="2000" dirty="0"/>
          </a:p>
          <a:p>
            <a:pPr lvl="1">
              <a:buFont typeface="Wingdings" pitchFamily="2" charset="2"/>
              <a:buNone/>
            </a:pPr>
            <a:endParaRPr lang="zh-CN" altLang="en-US" sz="2000" dirty="0"/>
          </a:p>
          <a:p>
            <a:pPr lvl="1"/>
            <a:endParaRPr lang="en-US" altLang="zh-CN" sz="2000" dirty="0" smtClean="0"/>
          </a:p>
          <a:p>
            <a:pPr lvl="1"/>
            <a:endParaRPr lang="en-US" altLang="zh-CN" sz="1800" dirty="0" smtClean="0"/>
          </a:p>
          <a:p>
            <a:pPr lvl="1"/>
            <a:r>
              <a:rPr lang="zh-CN" altLang="en-US" sz="1800" dirty="0" smtClean="0"/>
              <a:t>如果</a:t>
            </a:r>
            <a:r>
              <a:rPr lang="zh-CN" altLang="en-US" sz="1800" dirty="0"/>
              <a:t>一个</a:t>
            </a:r>
            <a:r>
              <a:rPr lang="en-US" altLang="zh-CN" sz="1800" dirty="0" err="1"/>
              <a:t>Css</a:t>
            </a:r>
            <a:r>
              <a:rPr lang="zh-CN" altLang="en-US" sz="1800" dirty="0"/>
              <a:t>样式属性名称含有连字符，</a:t>
            </a:r>
            <a:r>
              <a:rPr lang="zh-CN" altLang="en-US" sz="1800" dirty="0">
                <a:solidFill>
                  <a:srgbClr val="FF3300"/>
                </a:solidFill>
              </a:rPr>
              <a:t>去掉连字符</a:t>
            </a:r>
            <a:r>
              <a:rPr lang="zh-CN" altLang="en-US" sz="1800" dirty="0"/>
              <a:t>，且原来紧接在连字符后面的字母改为</a:t>
            </a:r>
            <a:r>
              <a:rPr lang="zh-CN" altLang="en-US" sz="1800" dirty="0" smtClean="0">
                <a:solidFill>
                  <a:srgbClr val="FF3300"/>
                </a:solidFill>
              </a:rPr>
              <a:t>大写</a:t>
            </a:r>
            <a:endParaRPr lang="zh-CN" altLang="en-US" sz="1800" dirty="0"/>
          </a:p>
        </p:txBody>
      </p:sp>
      <p:sp>
        <p:nvSpPr>
          <p:cNvPr id="168964" name="Text Box 4"/>
          <p:cNvSpPr txBox="1">
            <a:spLocks noChangeArrowheads="1"/>
          </p:cNvSpPr>
          <p:nvPr/>
        </p:nvSpPr>
        <p:spPr bwMode="auto">
          <a:xfrm>
            <a:off x="1547664" y="2996952"/>
            <a:ext cx="5905500" cy="590550"/>
          </a:xfrm>
          <a:prstGeom prst="rect">
            <a:avLst/>
          </a:prstGeom>
          <a:noFill/>
          <a:ln w="9525">
            <a:solidFill>
              <a:srgbClr val="FF3300"/>
            </a:solidFill>
            <a:miter lim="800000"/>
            <a:headEnd/>
            <a:tailEnd/>
          </a:ln>
          <a:effectLst/>
        </p:spPr>
        <p:txBody>
          <a:bodyPr>
            <a:spAutoFit/>
          </a:bodyPr>
          <a:lstStyle/>
          <a:p>
            <a:pPr lvl="2"/>
            <a:r>
              <a:rPr lang="en-US" altLang="zh-CN" dirty="0"/>
              <a:t>&lt;</a:t>
            </a:r>
            <a:r>
              <a:rPr lang="en-US" altLang="zh-CN" dirty="0">
                <a:solidFill>
                  <a:srgbClr val="0000FF"/>
                </a:solidFill>
              </a:rPr>
              <a:t>input</a:t>
            </a:r>
            <a:r>
              <a:rPr lang="en-US" altLang="zh-CN" dirty="0"/>
              <a:t> </a:t>
            </a:r>
            <a:r>
              <a:rPr lang="en-US" altLang="zh-CN" dirty="0">
                <a:solidFill>
                  <a:srgbClr val="0000FF"/>
                </a:solidFill>
              </a:rPr>
              <a:t>style</a:t>
            </a:r>
            <a:r>
              <a:rPr lang="en-US" altLang="zh-CN" dirty="0"/>
              <a:t>=“</a:t>
            </a:r>
            <a:r>
              <a:rPr lang="en-US" altLang="zh-CN" dirty="0">
                <a:solidFill>
                  <a:srgbClr val="FF3300"/>
                </a:solidFill>
              </a:rPr>
              <a:t>width</a:t>
            </a:r>
            <a:r>
              <a:rPr lang="en-US" altLang="zh-CN" dirty="0"/>
              <a:t>:20px” </a:t>
            </a:r>
            <a:r>
              <a:rPr lang="en-US" altLang="zh-CN" dirty="0">
                <a:solidFill>
                  <a:srgbClr val="0000FF"/>
                </a:solidFill>
              </a:rPr>
              <a:t>value</a:t>
            </a:r>
            <a:r>
              <a:rPr lang="en-US" altLang="zh-CN" dirty="0"/>
              <a:t>=“</a:t>
            </a:r>
            <a:r>
              <a:rPr lang="zh-CN" altLang="en-US" dirty="0"/>
              <a:t>测试” </a:t>
            </a:r>
            <a:r>
              <a:rPr lang="en-US" altLang="zh-CN" dirty="0">
                <a:solidFill>
                  <a:srgbClr val="0000FF"/>
                </a:solidFill>
              </a:rPr>
              <a:t>name</a:t>
            </a:r>
            <a:r>
              <a:rPr lang="en-US" altLang="zh-CN" dirty="0"/>
              <a:t>=“</a:t>
            </a:r>
            <a:r>
              <a:rPr lang="en-US" altLang="zh-CN" dirty="0" err="1"/>
              <a:t>txtTest</a:t>
            </a:r>
            <a:r>
              <a:rPr lang="en-US" altLang="zh-CN" dirty="0"/>
              <a:t>”&gt;</a:t>
            </a:r>
          </a:p>
          <a:p>
            <a:pPr lvl="1"/>
            <a:r>
              <a:rPr lang="en-US" altLang="zh-CN" dirty="0" err="1">
                <a:solidFill>
                  <a:srgbClr val="FF3300"/>
                </a:solidFill>
              </a:rPr>
              <a:t>javascript</a:t>
            </a:r>
            <a:r>
              <a:rPr lang="en-US" altLang="zh-CN" dirty="0"/>
              <a:t>: </a:t>
            </a:r>
            <a:r>
              <a:rPr lang="en-US" altLang="zh-CN" dirty="0" err="1"/>
              <a:t>document.frm.txtTest.style.</a:t>
            </a:r>
            <a:r>
              <a:rPr lang="en-US" altLang="zh-CN" dirty="0" err="1">
                <a:solidFill>
                  <a:srgbClr val="FF3300"/>
                </a:solidFill>
              </a:rPr>
              <a:t>width</a:t>
            </a:r>
            <a:r>
              <a:rPr lang="en-US" altLang="zh-CN" dirty="0"/>
              <a:t> = “40px”;</a:t>
            </a:r>
          </a:p>
        </p:txBody>
      </p:sp>
      <p:sp>
        <p:nvSpPr>
          <p:cNvPr id="168966" name="Text Box 6"/>
          <p:cNvSpPr txBox="1">
            <a:spLocks noChangeArrowheads="1"/>
          </p:cNvSpPr>
          <p:nvPr/>
        </p:nvSpPr>
        <p:spPr bwMode="auto">
          <a:xfrm>
            <a:off x="1547664" y="4941168"/>
            <a:ext cx="5903912" cy="590550"/>
          </a:xfrm>
          <a:prstGeom prst="rect">
            <a:avLst/>
          </a:prstGeom>
          <a:noFill/>
          <a:ln w="9525">
            <a:solidFill>
              <a:srgbClr val="FF3300"/>
            </a:solidFill>
            <a:miter lim="800000"/>
            <a:headEnd/>
            <a:tailEnd/>
          </a:ln>
          <a:effectLst/>
        </p:spPr>
        <p:txBody>
          <a:bodyPr>
            <a:spAutoFit/>
          </a:bodyPr>
          <a:lstStyle/>
          <a:p>
            <a:pPr lvl="1"/>
            <a:r>
              <a:rPr lang="en-US" altLang="zh-CN" dirty="0"/>
              <a:t>&lt;</a:t>
            </a:r>
            <a:r>
              <a:rPr lang="en-US" altLang="zh-CN" dirty="0">
                <a:solidFill>
                  <a:srgbClr val="0000FF"/>
                </a:solidFill>
              </a:rPr>
              <a:t>input</a:t>
            </a:r>
            <a:r>
              <a:rPr lang="en-US" altLang="zh-CN" dirty="0"/>
              <a:t> </a:t>
            </a:r>
            <a:r>
              <a:rPr lang="en-US" altLang="zh-CN" dirty="0">
                <a:solidFill>
                  <a:srgbClr val="0000FF"/>
                </a:solidFill>
              </a:rPr>
              <a:t>style</a:t>
            </a:r>
            <a:r>
              <a:rPr lang="en-US" altLang="zh-CN" dirty="0"/>
              <a:t>=“</a:t>
            </a:r>
            <a:r>
              <a:rPr lang="en-US" altLang="zh-CN" dirty="0">
                <a:solidFill>
                  <a:srgbClr val="FF3300"/>
                </a:solidFill>
              </a:rPr>
              <a:t>font-size</a:t>
            </a:r>
            <a:r>
              <a:rPr lang="en-US" altLang="zh-CN" dirty="0"/>
              <a:t>:20px” </a:t>
            </a:r>
            <a:r>
              <a:rPr lang="en-US" altLang="zh-CN" dirty="0">
                <a:solidFill>
                  <a:srgbClr val="0000FF"/>
                </a:solidFill>
              </a:rPr>
              <a:t>value</a:t>
            </a:r>
            <a:r>
              <a:rPr lang="en-US" altLang="zh-CN" dirty="0"/>
              <a:t>=“</a:t>
            </a:r>
            <a:r>
              <a:rPr lang="zh-CN" altLang="en-US" dirty="0"/>
              <a:t>测试” </a:t>
            </a:r>
            <a:r>
              <a:rPr lang="en-US" altLang="zh-CN" dirty="0">
                <a:solidFill>
                  <a:srgbClr val="0000FF"/>
                </a:solidFill>
              </a:rPr>
              <a:t>name</a:t>
            </a:r>
            <a:r>
              <a:rPr lang="en-US" altLang="zh-CN" dirty="0"/>
              <a:t>=“</a:t>
            </a:r>
            <a:r>
              <a:rPr lang="en-US" altLang="zh-CN" dirty="0" err="1"/>
              <a:t>txtTest</a:t>
            </a:r>
            <a:r>
              <a:rPr lang="en-US" altLang="zh-CN" dirty="0"/>
              <a:t>”&gt;</a:t>
            </a:r>
          </a:p>
          <a:p>
            <a:pPr lvl="1"/>
            <a:r>
              <a:rPr lang="en-US" altLang="zh-CN" dirty="0" err="1">
                <a:solidFill>
                  <a:srgbClr val="FF3300"/>
                </a:solidFill>
              </a:rPr>
              <a:t>javascript</a:t>
            </a:r>
            <a:r>
              <a:rPr lang="en-US" altLang="zh-CN" dirty="0"/>
              <a:t>: </a:t>
            </a:r>
            <a:r>
              <a:rPr lang="en-US" altLang="zh-CN" dirty="0" err="1"/>
              <a:t>document.frm.txtTest.style.</a:t>
            </a:r>
            <a:r>
              <a:rPr lang="en-US" altLang="zh-CN" dirty="0" err="1">
                <a:solidFill>
                  <a:srgbClr val="FF3300"/>
                </a:solidFill>
              </a:rPr>
              <a:t>font</a:t>
            </a:r>
            <a:r>
              <a:rPr lang="en-US" altLang="zh-CN" dirty="0" err="1">
                <a:solidFill>
                  <a:srgbClr val="CC00CC"/>
                </a:solidFill>
              </a:rPr>
              <a:t>S</a:t>
            </a:r>
            <a:r>
              <a:rPr lang="en-US" altLang="zh-CN" dirty="0" err="1">
                <a:solidFill>
                  <a:srgbClr val="FF3300"/>
                </a:solidFill>
              </a:rPr>
              <a:t>ize</a:t>
            </a:r>
            <a:r>
              <a:rPr lang="en-US" altLang="zh-CN" dirty="0"/>
              <a:t> = “24px”;</a:t>
            </a:r>
          </a:p>
        </p:txBody>
      </p:sp>
      <p:sp>
        <p:nvSpPr>
          <p:cNvPr id="6" name="矩形 5"/>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sz="4000" dirty="0">
                <a:hlinkClick r:id="rId2" action="ppaction://hlinkfile"/>
              </a:rPr>
              <a:t>Random</a:t>
            </a:r>
            <a:r>
              <a:rPr lang="zh-CN" altLang="en-US" sz="4000" dirty="0">
                <a:hlinkClick r:id="rId2" action="ppaction://hlinkfile"/>
              </a:rPr>
              <a:t>应用 变色的文字</a:t>
            </a:r>
            <a:endParaRPr lang="zh-CN" altLang="en-US" sz="4000" dirty="0"/>
          </a:p>
        </p:txBody>
      </p:sp>
      <p:sp>
        <p:nvSpPr>
          <p:cNvPr id="162820" name="Text Box 4"/>
          <p:cNvSpPr txBox="1">
            <a:spLocks noChangeArrowheads="1"/>
          </p:cNvSpPr>
          <p:nvPr/>
        </p:nvSpPr>
        <p:spPr bwMode="auto">
          <a:xfrm>
            <a:off x="611560" y="1268760"/>
            <a:ext cx="8353425" cy="4832092"/>
          </a:xfrm>
          <a:prstGeom prst="rect">
            <a:avLst/>
          </a:prstGeom>
          <a:noFill/>
          <a:ln w="9525">
            <a:solidFill>
              <a:srgbClr val="FF6600"/>
            </a:solidFill>
            <a:miter lim="800000"/>
            <a:headEnd/>
            <a:tailEnd/>
          </a:ln>
          <a:effectLst/>
        </p:spPr>
        <p:txBody>
          <a:bodyPr>
            <a:spAutoFit/>
          </a:bodyPr>
          <a:lstStyle/>
          <a:p>
            <a:r>
              <a:rPr lang="en-US" altLang="zh-CN" sz="1400" dirty="0">
                <a:solidFill>
                  <a:srgbClr val="3333FF"/>
                </a:solidFill>
              </a:rPr>
              <a:t>&lt;script </a:t>
            </a:r>
            <a:r>
              <a:rPr lang="en-US" altLang="zh-CN" sz="1400" dirty="0">
                <a:solidFill>
                  <a:srgbClr val="FF3300"/>
                </a:solidFill>
              </a:rPr>
              <a:t>language</a:t>
            </a:r>
            <a:r>
              <a:rPr lang="en-US" altLang="zh-CN" sz="1400" dirty="0">
                <a:solidFill>
                  <a:srgbClr val="CC00CC"/>
                </a:solidFill>
              </a:rPr>
              <a:t>="</a:t>
            </a:r>
            <a:r>
              <a:rPr lang="en-US" altLang="zh-CN" sz="1400" dirty="0" err="1">
                <a:solidFill>
                  <a:srgbClr val="CC00CC"/>
                </a:solidFill>
              </a:rPr>
              <a:t>javascript</a:t>
            </a:r>
            <a:r>
              <a:rPr lang="en-US" altLang="zh-CN" sz="1400" dirty="0">
                <a:solidFill>
                  <a:srgbClr val="CC00CC"/>
                </a:solidFill>
              </a:rPr>
              <a:t>"</a:t>
            </a:r>
            <a:r>
              <a:rPr lang="en-US" altLang="zh-CN" sz="1400" dirty="0">
                <a:solidFill>
                  <a:srgbClr val="3333FF"/>
                </a:solidFill>
              </a:rPr>
              <a:t>&gt;</a:t>
            </a:r>
          </a:p>
          <a:p>
            <a:r>
              <a:rPr lang="en-US" altLang="zh-CN" sz="1400" dirty="0">
                <a:solidFill>
                  <a:srgbClr val="3333FF"/>
                </a:solidFill>
              </a:rPr>
              <a:t>	function </a:t>
            </a:r>
            <a:r>
              <a:rPr lang="en-US" altLang="zh-CN" sz="1400" dirty="0">
                <a:solidFill>
                  <a:srgbClr val="CC3300"/>
                </a:solidFill>
              </a:rPr>
              <a:t>color()	</a:t>
            </a:r>
            <a:r>
              <a:rPr lang="en-US" altLang="zh-CN" sz="1400" dirty="0">
                <a:solidFill>
                  <a:srgbClr val="339933"/>
                </a:solidFill>
              </a:rPr>
              <a:t>// </a:t>
            </a:r>
            <a:r>
              <a:rPr lang="en-US" altLang="zh-CN" sz="1400" dirty="0">
                <a:solidFill>
                  <a:srgbClr val="339933"/>
                </a:solidFill>
                <a:ea typeface="楷体_GB2312" pitchFamily="49" charset="-122"/>
              </a:rPr>
              <a:t>color </a:t>
            </a:r>
            <a:r>
              <a:rPr lang="zh-CN" altLang="en-US" sz="1400" dirty="0">
                <a:solidFill>
                  <a:srgbClr val="339933"/>
                </a:solidFill>
                <a:ea typeface="楷体_GB2312" pitchFamily="49" charset="-122"/>
              </a:rPr>
              <a:t>函数用来获取随机颜色值</a:t>
            </a:r>
          </a:p>
          <a:p>
            <a:r>
              <a:rPr lang="zh-CN" altLang="en-US" sz="1400" dirty="0">
                <a:solidFill>
                  <a:srgbClr val="CC3300"/>
                </a:solidFill>
              </a:rPr>
              <a:t>	</a:t>
            </a:r>
            <a:r>
              <a:rPr lang="en-US" altLang="zh-CN" sz="1400" dirty="0">
                <a:solidFill>
                  <a:srgbClr val="CC3300"/>
                </a:solidFill>
              </a:rPr>
              <a:t>{</a:t>
            </a:r>
          </a:p>
          <a:p>
            <a:r>
              <a:rPr lang="en-US" altLang="zh-CN" sz="1400" dirty="0">
                <a:solidFill>
                  <a:srgbClr val="CC3300"/>
                </a:solidFill>
              </a:rPr>
              <a:t>		r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ea typeface="楷体_GB2312" pitchFamily="49" charset="-122"/>
              </a:rPr>
              <a:t>随机数取得红色数值</a:t>
            </a:r>
          </a:p>
          <a:p>
            <a:r>
              <a:rPr lang="zh-CN" altLang="en-US" sz="1400" dirty="0">
                <a:solidFill>
                  <a:srgbClr val="CC3300"/>
                </a:solidFill>
              </a:rPr>
              <a:t>		</a:t>
            </a:r>
            <a:r>
              <a:rPr lang="en-US" altLang="zh-CN" sz="1400" dirty="0">
                <a:solidFill>
                  <a:srgbClr val="CC3300"/>
                </a:solidFill>
              </a:rPr>
              <a:t>g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随机数取得绿色数值</a:t>
            </a:r>
            <a:endParaRPr lang="zh-CN" altLang="en-US" sz="1400" dirty="0">
              <a:solidFill>
                <a:srgbClr val="CC3300"/>
              </a:solidFill>
              <a:latin typeface="楷体_GB2312" pitchFamily="49" charset="-122"/>
              <a:ea typeface="楷体_GB2312" pitchFamily="49" charset="-122"/>
            </a:endParaRPr>
          </a:p>
          <a:p>
            <a:r>
              <a:rPr lang="zh-CN" altLang="en-US" sz="1400" dirty="0">
                <a:solidFill>
                  <a:srgbClr val="CC3300"/>
                </a:solidFill>
              </a:rPr>
              <a:t>		</a:t>
            </a:r>
            <a:r>
              <a:rPr lang="en-US" altLang="zh-CN" sz="1400" dirty="0">
                <a:solidFill>
                  <a:srgbClr val="CC3300"/>
                </a:solidFill>
              </a:rPr>
              <a:t>b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ea typeface="楷体_GB2312" pitchFamily="49" charset="-122"/>
              </a:rPr>
              <a:t>随机数取得蓝色数值</a:t>
            </a:r>
            <a:endParaRPr lang="zh-CN" altLang="en-US" sz="1400" dirty="0">
              <a:solidFill>
                <a:srgbClr val="CC3300"/>
              </a:solidFill>
              <a:ea typeface="楷体_GB2312" pitchFamily="49" charset="-122"/>
            </a:endParaRPr>
          </a:p>
          <a:p>
            <a:endParaRPr lang="zh-CN" altLang="en-US" sz="1400" dirty="0">
              <a:solidFill>
                <a:srgbClr val="CC3300"/>
              </a:solidFill>
            </a:endParaRPr>
          </a:p>
          <a:p>
            <a:r>
              <a:rPr lang="zh-CN" altLang="en-US" sz="1400" dirty="0">
                <a:solidFill>
                  <a:srgbClr val="CC3300"/>
                </a:solidFill>
              </a:rPr>
              <a:t>		</a:t>
            </a:r>
            <a:r>
              <a:rPr lang="en-US" altLang="zh-CN" sz="1400" dirty="0">
                <a:solidFill>
                  <a:srgbClr val="3333FF"/>
                </a:solidFill>
              </a:rPr>
              <a:t>return</a:t>
            </a:r>
            <a:r>
              <a:rPr lang="en-US" altLang="zh-CN" sz="1400" dirty="0">
                <a:solidFill>
                  <a:srgbClr val="CC3300"/>
                </a:solidFill>
              </a:rPr>
              <a:t> </a:t>
            </a:r>
            <a:r>
              <a:rPr lang="en-US" altLang="zh-CN" sz="1400" dirty="0">
                <a:solidFill>
                  <a:srgbClr val="CC00CC"/>
                </a:solidFill>
              </a:rPr>
              <a:t>“</a:t>
            </a:r>
            <a:r>
              <a:rPr lang="en-US" altLang="zh-CN" sz="1400" dirty="0" err="1">
                <a:solidFill>
                  <a:srgbClr val="CC00CC"/>
                </a:solidFill>
              </a:rPr>
              <a:t>rgb</a:t>
            </a:r>
            <a:r>
              <a:rPr lang="en-US" altLang="zh-CN" sz="1400" dirty="0">
                <a:solidFill>
                  <a:srgbClr val="CC00CC"/>
                </a:solidFill>
              </a:rPr>
              <a:t>(”</a:t>
            </a:r>
            <a:r>
              <a:rPr lang="en-US" altLang="zh-CN" sz="1400" dirty="0">
                <a:solidFill>
                  <a:srgbClr val="CC3300"/>
                </a:solidFill>
              </a:rPr>
              <a:t> + r + </a:t>
            </a:r>
            <a:r>
              <a:rPr lang="en-US" altLang="zh-CN" sz="1400" dirty="0">
                <a:solidFill>
                  <a:srgbClr val="CC00CC"/>
                </a:solidFill>
              </a:rPr>
              <a:t>“,”</a:t>
            </a:r>
            <a:r>
              <a:rPr lang="en-US" altLang="zh-CN" sz="1400" dirty="0">
                <a:solidFill>
                  <a:srgbClr val="CC3300"/>
                </a:solidFill>
              </a:rPr>
              <a:t> + g +</a:t>
            </a:r>
            <a:r>
              <a:rPr lang="en-US" altLang="zh-CN" sz="1400" dirty="0">
                <a:solidFill>
                  <a:srgbClr val="CC00CC"/>
                </a:solidFill>
              </a:rPr>
              <a:t>“,”</a:t>
            </a:r>
            <a:r>
              <a:rPr lang="en-US" altLang="zh-CN" sz="1400" dirty="0">
                <a:solidFill>
                  <a:srgbClr val="CC3300"/>
                </a:solidFill>
              </a:rPr>
              <a:t>+ b + </a:t>
            </a:r>
            <a:r>
              <a:rPr lang="en-US" altLang="zh-CN" sz="1400" dirty="0">
                <a:solidFill>
                  <a:srgbClr val="CC00CC"/>
                </a:solidFill>
              </a:rPr>
              <a:t>“)”</a:t>
            </a:r>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ea typeface="楷体_GB2312" pitchFamily="49" charset="-122"/>
              </a:rPr>
              <a:t>将结果拼接成样式表需要</a:t>
            </a:r>
            <a:r>
              <a:rPr lang="zh-CN" altLang="en-US" sz="1400" dirty="0">
                <a:solidFill>
                  <a:srgbClr val="339933"/>
                </a:solidFill>
              </a:rPr>
              <a:t>						   </a:t>
            </a:r>
            <a:r>
              <a:rPr lang="en-US" altLang="zh-CN" sz="1400" dirty="0">
                <a:solidFill>
                  <a:srgbClr val="339933"/>
                </a:solidFill>
              </a:rPr>
              <a:t>//</a:t>
            </a:r>
            <a:r>
              <a:rPr lang="zh-CN" altLang="en-US" sz="1400" dirty="0">
                <a:solidFill>
                  <a:srgbClr val="339933"/>
                </a:solidFill>
                <a:ea typeface="楷体_GB2312" pitchFamily="49" charset="-122"/>
              </a:rPr>
              <a:t>的格式返回</a:t>
            </a:r>
          </a:p>
          <a:p>
            <a:r>
              <a:rPr lang="zh-CN" altLang="en-US" sz="1400" dirty="0">
                <a:solidFill>
                  <a:srgbClr val="CC3300"/>
                </a:solidFill>
              </a:rPr>
              <a:t>	</a:t>
            </a:r>
            <a:r>
              <a:rPr lang="en-US" altLang="zh-CN" sz="1400" dirty="0">
                <a:solidFill>
                  <a:srgbClr val="CC3300"/>
                </a:solidFill>
              </a:rPr>
              <a:t>}</a:t>
            </a:r>
          </a:p>
          <a:p>
            <a:r>
              <a:rPr lang="en-US" altLang="zh-CN" sz="1400" dirty="0">
                <a:solidFill>
                  <a:srgbClr val="3333FF"/>
                </a:solidFill>
              </a:rPr>
              <a:t>	function </a:t>
            </a:r>
            <a:r>
              <a:rPr lang="en-US" altLang="zh-CN" sz="1400" dirty="0" err="1">
                <a:solidFill>
                  <a:srgbClr val="CC3300"/>
                </a:solidFill>
              </a:rPr>
              <a:t>RandomText</a:t>
            </a:r>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ea typeface="楷体_GB2312" pitchFamily="49" charset="-122"/>
              </a:rPr>
              <a:t>用来设定文字样式</a:t>
            </a:r>
          </a:p>
          <a:p>
            <a:r>
              <a:rPr lang="zh-CN" altLang="en-US" sz="1400" dirty="0">
                <a:solidFill>
                  <a:srgbClr val="3333FF"/>
                </a:solidFill>
              </a:rPr>
              <a:t>	</a:t>
            </a:r>
            <a:r>
              <a:rPr lang="en-US" altLang="zh-CN" sz="1400" dirty="0">
                <a:solidFill>
                  <a:srgbClr val="CC3300"/>
                </a:solidFill>
              </a:rPr>
              <a:t>{</a:t>
            </a: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"txt_01"</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"txt_02"</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"txt_03"</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p>
          <a:p>
            <a:r>
              <a:rPr lang="en-US" altLang="zh-CN" sz="1400" dirty="0">
                <a:solidFill>
                  <a:srgbClr val="CC3300"/>
                </a:solidFill>
              </a:rPr>
              <a:t>		……</a:t>
            </a:r>
          </a:p>
          <a:p>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以上操作对分别对</a:t>
            </a:r>
            <a:r>
              <a:rPr lang="en-US" altLang="zh-CN" sz="1400" dirty="0">
                <a:solidFill>
                  <a:srgbClr val="339933"/>
                </a:solidFill>
                <a:latin typeface="楷体_GB2312" pitchFamily="49" charset="-122"/>
                <a:ea typeface="楷体_GB2312" pitchFamily="49" charset="-122"/>
              </a:rPr>
              <a:t>&lt;span&gt;</a:t>
            </a:r>
            <a:r>
              <a:rPr lang="zh-CN" altLang="en-US" sz="1400" dirty="0">
                <a:solidFill>
                  <a:srgbClr val="339933"/>
                </a:solidFill>
                <a:latin typeface="楷体_GB2312" pitchFamily="49" charset="-122"/>
                <a:ea typeface="楷体_GB2312" pitchFamily="49" charset="-122"/>
              </a:rPr>
              <a:t>标签中的文字设定样式，设定结果为</a:t>
            </a:r>
            <a:r>
              <a:rPr lang="en-US" altLang="zh-CN" sz="1400" dirty="0">
                <a:solidFill>
                  <a:srgbClr val="339933"/>
                </a:solidFill>
                <a:latin typeface="楷体_GB2312" pitchFamily="49" charset="-122"/>
                <a:ea typeface="楷体_GB2312" pitchFamily="49" charset="-122"/>
              </a:rPr>
              <a:t>color()	</a:t>
            </a:r>
            <a:r>
              <a:rPr lang="en-US" altLang="zh-CN" sz="1400" dirty="0">
                <a:solidFill>
                  <a:srgbClr val="339933"/>
                </a:solidFill>
              </a:rPr>
              <a:t>               //</a:t>
            </a:r>
            <a:r>
              <a:rPr lang="zh-CN" altLang="en-US" sz="1400" dirty="0">
                <a:solidFill>
                  <a:srgbClr val="339933"/>
                </a:solidFill>
                <a:ea typeface="楷体_GB2312" pitchFamily="49" charset="-122"/>
              </a:rPr>
              <a:t>函数的返回值</a:t>
            </a:r>
          </a:p>
          <a:p>
            <a:r>
              <a:rPr lang="zh-CN" altLang="en-US" sz="1400" dirty="0">
                <a:solidFill>
                  <a:srgbClr val="CC3300"/>
                </a:solidFill>
              </a:rPr>
              <a:t>		</a:t>
            </a:r>
            <a:r>
              <a:rPr lang="en-US" altLang="zh-CN" sz="1400" dirty="0" err="1">
                <a:solidFill>
                  <a:srgbClr val="CC3300"/>
                </a:solidFill>
              </a:rPr>
              <a:t>setTimeout</a:t>
            </a:r>
            <a:r>
              <a:rPr lang="en-US" altLang="zh-CN" sz="1400" dirty="0">
                <a:solidFill>
                  <a:srgbClr val="CC3300"/>
                </a:solidFill>
              </a:rPr>
              <a:t>( </a:t>
            </a:r>
            <a:r>
              <a:rPr lang="en-US" altLang="zh-CN" sz="1400" dirty="0">
                <a:solidFill>
                  <a:srgbClr val="CC00CC"/>
                </a:solidFill>
              </a:rPr>
              <a:t>“</a:t>
            </a:r>
            <a:r>
              <a:rPr lang="en-US" altLang="zh-CN" sz="1400" dirty="0" err="1">
                <a:solidFill>
                  <a:srgbClr val="CC00CC"/>
                </a:solidFill>
              </a:rPr>
              <a:t>RandomText</a:t>
            </a:r>
            <a:r>
              <a:rPr lang="en-US" altLang="zh-CN" sz="1400" dirty="0">
                <a:solidFill>
                  <a:srgbClr val="CC00CC"/>
                </a:solidFill>
              </a:rPr>
              <a:t>()”</a:t>
            </a:r>
            <a:r>
              <a:rPr lang="en-US" altLang="zh-CN" sz="1400" dirty="0">
                <a:solidFill>
                  <a:srgbClr val="CC3300"/>
                </a:solidFill>
              </a:rPr>
              <a:t>,</a:t>
            </a:r>
            <a:r>
              <a:rPr lang="en-US" altLang="zh-CN" sz="1400" dirty="0">
                <a:solidFill>
                  <a:srgbClr val="CC00CC"/>
                </a:solidFill>
              </a:rPr>
              <a:t>300</a:t>
            </a:r>
            <a:r>
              <a:rPr lang="en-US" altLang="zh-CN" sz="1400" dirty="0">
                <a:solidFill>
                  <a:srgbClr val="CC3300"/>
                </a:solidFill>
              </a:rPr>
              <a:t>); </a:t>
            </a:r>
            <a:r>
              <a:rPr lang="en-US" altLang="zh-CN" sz="1400" dirty="0">
                <a:solidFill>
                  <a:srgbClr val="339933"/>
                </a:solidFill>
                <a:ea typeface="楷体_GB2312" pitchFamily="49" charset="-122"/>
              </a:rPr>
              <a:t>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设定定时器</a:t>
            </a:r>
            <a:r>
              <a:rPr lang="en-US" altLang="zh-CN" sz="1400" dirty="0">
                <a:solidFill>
                  <a:srgbClr val="339933"/>
                </a:solidFill>
                <a:latin typeface="楷体_GB2312" pitchFamily="49" charset="-122"/>
                <a:ea typeface="楷体_GB2312" pitchFamily="49" charset="-122"/>
              </a:rPr>
              <a:t>,</a:t>
            </a:r>
            <a:r>
              <a:rPr lang="zh-CN" altLang="en-US" sz="1400" dirty="0">
                <a:solidFill>
                  <a:srgbClr val="339933"/>
                </a:solidFill>
                <a:latin typeface="楷体_GB2312" pitchFamily="49" charset="-122"/>
                <a:ea typeface="楷体_GB2312" pitchFamily="49" charset="-122"/>
              </a:rPr>
              <a:t>延迟</a:t>
            </a:r>
            <a:r>
              <a:rPr lang="en-US" altLang="zh-CN" sz="1400" dirty="0">
                <a:solidFill>
                  <a:srgbClr val="339933"/>
                </a:solidFill>
                <a:latin typeface="楷体_GB2312" pitchFamily="49" charset="-122"/>
                <a:ea typeface="楷体_GB2312" pitchFamily="49" charset="-122"/>
              </a:rPr>
              <a:t>300</a:t>
            </a:r>
            <a:r>
              <a:rPr lang="zh-CN" altLang="en-US" sz="1400" dirty="0">
                <a:solidFill>
                  <a:srgbClr val="339933"/>
                </a:solidFill>
                <a:latin typeface="楷体_GB2312" pitchFamily="49" charset="-122"/>
                <a:ea typeface="楷体_GB2312" pitchFamily="49" charset="-122"/>
              </a:rPr>
              <a:t>秒调用函数</a:t>
            </a:r>
            <a:r>
              <a:rPr lang="en-US" altLang="zh-CN" sz="1400" dirty="0" err="1">
                <a:solidFill>
                  <a:srgbClr val="339933"/>
                </a:solidFill>
                <a:latin typeface="楷体_GB2312" pitchFamily="49" charset="-122"/>
                <a:ea typeface="楷体_GB2312" pitchFamily="49" charset="-122"/>
              </a:rPr>
              <a:t>RandomText</a:t>
            </a:r>
            <a:r>
              <a:rPr lang="en-US" altLang="zh-CN" sz="1400" dirty="0">
                <a:solidFill>
                  <a:srgbClr val="339933"/>
                </a:solidFill>
                <a:latin typeface="楷体_GB2312" pitchFamily="49" charset="-122"/>
                <a:ea typeface="楷体_GB2312" pitchFamily="49" charset="-122"/>
              </a:rPr>
              <a:t>()</a:t>
            </a:r>
          </a:p>
          <a:p>
            <a:r>
              <a:rPr lang="en-US" altLang="zh-CN" sz="1400" dirty="0">
                <a:solidFill>
                  <a:srgbClr val="CC3300"/>
                </a:solidFill>
              </a:rPr>
              <a:t>	}</a:t>
            </a:r>
          </a:p>
          <a:p>
            <a:r>
              <a:rPr lang="en-US" altLang="zh-CN" sz="1400" dirty="0">
                <a:solidFill>
                  <a:srgbClr val="3333FF"/>
                </a:solidFill>
              </a:rPr>
              <a:t>&lt;/script&gt;</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sym typeface="Wingdings" pitchFamily="2" charset="2"/>
              </a:rPr>
              <a:t>字符串对象</a:t>
            </a:r>
          </a:p>
        </p:txBody>
      </p:sp>
      <p:sp>
        <p:nvSpPr>
          <p:cNvPr id="140292" name="Rectangle 4"/>
          <p:cNvSpPr>
            <a:spLocks noGrp="1" noChangeArrowheads="1"/>
          </p:cNvSpPr>
          <p:nvPr>
            <p:ph type="body" idx="1"/>
          </p:nvPr>
        </p:nvSpPr>
        <p:spPr>
          <a:xfrm>
            <a:off x="685800" y="1447800"/>
            <a:ext cx="7772400" cy="4648200"/>
          </a:xfrm>
          <a:noFill/>
          <a:ln/>
        </p:spPr>
        <p:txBody>
          <a:bodyPr/>
          <a:lstStyle/>
          <a:p>
            <a:r>
              <a:rPr lang="en-US" altLang="zh-CN"/>
              <a:t>String</a:t>
            </a:r>
            <a:r>
              <a:rPr lang="zh-CN" altLang="en-US"/>
              <a:t>对象用于控制字符串的格式</a:t>
            </a:r>
            <a:r>
              <a:rPr lang="en-US" altLang="zh-CN"/>
              <a:t>,</a:t>
            </a:r>
            <a:r>
              <a:rPr lang="zh-CN" altLang="en-US"/>
              <a:t>或对字符串进行运算</a:t>
            </a:r>
          </a:p>
          <a:p>
            <a:r>
              <a:rPr lang="zh-CN" altLang="en-US"/>
              <a:t>创建字符串对象</a:t>
            </a:r>
            <a:r>
              <a:rPr lang="en-US" altLang="zh-CN"/>
              <a:t>:</a:t>
            </a:r>
          </a:p>
          <a:p>
            <a:pPr lvl="1"/>
            <a:r>
              <a:rPr lang="en-US" altLang="zh-CN"/>
              <a:t>Var mystr=new </a:t>
            </a:r>
            <a:r>
              <a:rPr lang="en-US" altLang="zh-CN" b="1"/>
              <a:t>String</a:t>
            </a:r>
            <a:r>
              <a:rPr lang="en-US" altLang="zh-CN"/>
              <a:t>(“……”)//</a:t>
            </a:r>
            <a:r>
              <a:rPr lang="zh-CN" altLang="en-US"/>
              <a:t>构造函数</a:t>
            </a:r>
          </a:p>
          <a:p>
            <a:pPr lvl="1"/>
            <a:r>
              <a:rPr lang="en-US" altLang="zh-CN"/>
              <a:t>Var mystr=“……”//</a:t>
            </a:r>
            <a:r>
              <a:rPr lang="zh-CN" altLang="en-US"/>
              <a:t>字义字符串变量</a:t>
            </a:r>
          </a:p>
          <a:p>
            <a:pPr lvl="1"/>
            <a:r>
              <a:rPr lang="en-US" altLang="zh-CN"/>
              <a:t>Mystr=“……”//</a:t>
            </a:r>
            <a:r>
              <a:rPr lang="zh-CN" altLang="en-US"/>
              <a:t>为变量赋值</a:t>
            </a:r>
          </a:p>
          <a:p>
            <a:r>
              <a:rPr lang="en-US" altLang="zh-CN"/>
              <a:t>length</a:t>
            </a:r>
            <a:r>
              <a:rPr lang="zh-CN" altLang="en-US"/>
              <a:t>属性</a:t>
            </a:r>
            <a:r>
              <a:rPr lang="en-US" altLang="zh-CN"/>
              <a:t>:</a:t>
            </a:r>
            <a:r>
              <a:rPr lang="zh-CN" altLang="en-US"/>
              <a:t>取得字符串长度</a:t>
            </a:r>
            <a:r>
              <a:rPr lang="en-US" altLang="zh-CN"/>
              <a:t>(</a:t>
            </a:r>
            <a:r>
              <a:rPr lang="zh-CN" altLang="en-US"/>
              <a:t>字符个数</a:t>
            </a:r>
            <a:r>
              <a:rPr lang="en-US" altLang="zh-CN"/>
              <a:t>)</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zh-CN" b="1" dirty="0" err="1">
                <a:effectLst>
                  <a:outerShdw blurRad="38100" dist="38100" dir="2700000" algn="tl">
                    <a:srgbClr val="C0C0C0"/>
                  </a:outerShdw>
                </a:effectLst>
              </a:rPr>
              <a:t>Javascrip</a:t>
            </a:r>
            <a:r>
              <a:rPr lang="zh-CN" altLang="en-US" b="1" dirty="0">
                <a:effectLst>
                  <a:outerShdw blurRad="38100" dist="38100" dir="2700000" algn="tl">
                    <a:srgbClr val="C0C0C0"/>
                  </a:outerShdw>
                </a:effectLst>
              </a:rPr>
              <a:t>和</a:t>
            </a:r>
            <a:r>
              <a:rPr lang="en-US" altLang="zh-CN" b="1" dirty="0">
                <a:effectLst>
                  <a:outerShdw blurRad="38100" dist="38100" dir="2700000" algn="tl">
                    <a:srgbClr val="C0C0C0"/>
                  </a:outerShdw>
                </a:effectLst>
              </a:rPr>
              <a:t>Java</a:t>
            </a:r>
            <a:r>
              <a:rPr lang="zh-CN" altLang="en-US" b="1" dirty="0">
                <a:effectLst>
                  <a:outerShdw blurRad="38100" dist="38100" dir="2700000" algn="tl">
                    <a:srgbClr val="C0C0C0"/>
                  </a:outerShdw>
                </a:effectLst>
              </a:rPr>
              <a:t>什么关系？</a:t>
            </a:r>
          </a:p>
        </p:txBody>
      </p:sp>
      <p:sp>
        <p:nvSpPr>
          <p:cNvPr id="47107" name="Rectangle 3"/>
          <p:cNvSpPr>
            <a:spLocks noGrp="1" noRot="1" noChangeArrowheads="1"/>
          </p:cNvSpPr>
          <p:nvPr>
            <p:ph type="body" idx="1"/>
          </p:nvPr>
        </p:nvSpPr>
        <p:spPr/>
        <p:txBody>
          <a:bodyPr/>
          <a:lstStyle/>
          <a:p>
            <a:r>
              <a:rPr lang="zh-CN" altLang="en-US" b="0" dirty="0"/>
              <a:t>亲兄弟？</a:t>
            </a:r>
          </a:p>
          <a:p>
            <a:r>
              <a:rPr lang="zh-CN" altLang="en-US" b="0" dirty="0"/>
              <a:t>堂兄弟？</a:t>
            </a:r>
          </a:p>
          <a:p>
            <a:endParaRPr lang="zh-CN" altLang="en-US" b="1" dirty="0"/>
          </a:p>
        </p:txBody>
      </p:sp>
      <p:sp>
        <p:nvSpPr>
          <p:cNvPr id="47108" name="Text Box 4"/>
          <p:cNvSpPr txBox="1">
            <a:spLocks noChangeArrowheads="1"/>
          </p:cNvSpPr>
          <p:nvPr/>
        </p:nvSpPr>
        <p:spPr bwMode="auto">
          <a:xfrm>
            <a:off x="428596" y="3929066"/>
            <a:ext cx="7632700" cy="1323439"/>
          </a:xfrm>
          <a:prstGeom prst="rect">
            <a:avLst/>
          </a:prstGeom>
          <a:noFill/>
          <a:ln w="9525" algn="ctr">
            <a:noFill/>
            <a:miter lim="800000"/>
            <a:headEnd/>
            <a:tailEnd/>
          </a:ln>
          <a:effectLst/>
        </p:spPr>
        <p:txBody>
          <a:bodyPr>
            <a:spAutoFit/>
          </a:bodyPr>
          <a:lstStyle/>
          <a:p>
            <a:pPr>
              <a:spcBef>
                <a:spcPct val="50000"/>
              </a:spcBef>
            </a:pPr>
            <a:r>
              <a:rPr lang="zh-CN" altLang="en-US" sz="3200" b="1" dirty="0">
                <a:solidFill>
                  <a:srgbClr val="008000"/>
                </a:solidFill>
                <a:effectLst>
                  <a:outerShdw blurRad="38100" dist="38100" dir="2700000" algn="tl">
                    <a:srgbClr val="C0C0C0"/>
                  </a:outerShdw>
                </a:effectLst>
                <a:ea typeface="黑体" pitchFamily="2" charset="-122"/>
              </a:rPr>
              <a:t>没啥关系！</a:t>
            </a:r>
          </a:p>
          <a:p>
            <a:pPr>
              <a:spcBef>
                <a:spcPct val="50000"/>
              </a:spcBef>
            </a:pPr>
            <a:r>
              <a:rPr lang="zh-CN" altLang="en-US" sz="3200" b="1" dirty="0">
                <a:solidFill>
                  <a:srgbClr val="008000"/>
                </a:solidFill>
                <a:effectLst>
                  <a:outerShdw blurRad="38100" dist="38100" dir="2700000" algn="tl">
                    <a:srgbClr val="C0C0C0"/>
                  </a:outerShdw>
                </a:effectLst>
                <a:ea typeface="黑体" pitchFamily="2" charset="-122"/>
              </a:rPr>
              <a:t>大树底下好乘凉！</a:t>
            </a:r>
          </a:p>
        </p:txBody>
      </p:sp>
      <p:sp>
        <p:nvSpPr>
          <p:cNvPr id="47109" name="Text Box 5"/>
          <p:cNvSpPr txBox="1">
            <a:spLocks noChangeArrowheads="1"/>
          </p:cNvSpPr>
          <p:nvPr/>
        </p:nvSpPr>
        <p:spPr bwMode="auto">
          <a:xfrm>
            <a:off x="714348" y="2857496"/>
            <a:ext cx="5976938" cy="701675"/>
          </a:xfrm>
          <a:prstGeom prst="rect">
            <a:avLst/>
          </a:prstGeom>
          <a:noFill/>
          <a:ln w="9525">
            <a:noFill/>
            <a:miter lim="800000"/>
            <a:headEnd/>
            <a:tailEnd/>
          </a:ln>
          <a:effectLst/>
        </p:spPr>
        <p:txBody>
          <a:bodyPr>
            <a:spAutoFit/>
          </a:bodyPr>
          <a:lstStyle/>
          <a:p>
            <a:pPr>
              <a:spcBef>
                <a:spcPct val="50000"/>
              </a:spcBef>
            </a:pPr>
            <a:r>
              <a:rPr lang="zh-CN" altLang="en-US" sz="4000" b="1" dirty="0">
                <a:solidFill>
                  <a:schemeClr val="tx2"/>
                </a:solidFill>
                <a:effectLst>
                  <a:outerShdw blurRad="38100" dist="38100" dir="2700000" algn="tl">
                    <a:srgbClr val="C0C0C0"/>
                  </a:outerShdw>
                </a:effectLst>
                <a:ea typeface="黑体" pitchFamily="2" charset="-122"/>
              </a:rPr>
              <a:t>与麦当劳和麦当娜类似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fade">
                                      <p:cBhvr>
                                        <p:cTn id="7" dur="2000"/>
                                        <p:tgtEl>
                                          <p:spTgt spid="47109"/>
                                        </p:tgtEl>
                                      </p:cBhvr>
                                    </p:animEffect>
                                    <p:anim calcmode="lin" valueType="num">
                                      <p:cBhvr>
                                        <p:cTn id="8" dur="2000" fill="hold"/>
                                        <p:tgtEl>
                                          <p:spTgt spid="47109"/>
                                        </p:tgtEl>
                                        <p:attrNameLst>
                                          <p:attrName>style.rotation</p:attrName>
                                        </p:attrNameLst>
                                      </p:cBhvr>
                                      <p:tavLst>
                                        <p:tav tm="0">
                                          <p:val>
                                            <p:fltVal val="720"/>
                                          </p:val>
                                        </p:tav>
                                        <p:tav tm="100000">
                                          <p:val>
                                            <p:fltVal val="0"/>
                                          </p:val>
                                        </p:tav>
                                      </p:tavLst>
                                    </p:anim>
                                    <p:anim calcmode="lin" valueType="num">
                                      <p:cBhvr>
                                        <p:cTn id="9" dur="2000" fill="hold"/>
                                        <p:tgtEl>
                                          <p:spTgt spid="47109"/>
                                        </p:tgtEl>
                                        <p:attrNameLst>
                                          <p:attrName>ppt_h</p:attrName>
                                        </p:attrNameLst>
                                      </p:cBhvr>
                                      <p:tavLst>
                                        <p:tav tm="0">
                                          <p:val>
                                            <p:fltVal val="0"/>
                                          </p:val>
                                        </p:tav>
                                        <p:tav tm="100000">
                                          <p:val>
                                            <p:strVal val="#ppt_h"/>
                                          </p:val>
                                        </p:tav>
                                      </p:tavLst>
                                    </p:anim>
                                    <p:anim calcmode="lin" valueType="num">
                                      <p:cBhvr>
                                        <p:cTn id="10" dur="2000" fill="hold"/>
                                        <p:tgtEl>
                                          <p:spTgt spid="47109"/>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108"/>
                                        </p:tgtEl>
                                        <p:attrNameLst>
                                          <p:attrName>style.visibility</p:attrName>
                                        </p:attrNameLst>
                                      </p:cBhvr>
                                      <p:to>
                                        <p:strVal val="visible"/>
                                      </p:to>
                                    </p:set>
                                    <p:anim calcmode="lin" valueType="num">
                                      <p:cBhvr additive="base">
                                        <p:cTn id="15" dur="500" fill="hold"/>
                                        <p:tgtEl>
                                          <p:spTgt spid="47108"/>
                                        </p:tgtEl>
                                        <p:attrNameLst>
                                          <p:attrName>ppt_x</p:attrName>
                                        </p:attrNameLst>
                                      </p:cBhvr>
                                      <p:tavLst>
                                        <p:tav tm="0">
                                          <p:val>
                                            <p:strVal val="#ppt_x"/>
                                          </p:val>
                                        </p:tav>
                                        <p:tav tm="100000">
                                          <p:val>
                                            <p:strVal val="#ppt_x"/>
                                          </p:val>
                                        </p:tav>
                                      </p:tavLst>
                                    </p:anim>
                                    <p:anim calcmode="lin" valueType="num">
                                      <p:cBhvr additive="base">
                                        <p:cTn id="16"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字符串对象</a:t>
            </a:r>
          </a:p>
        </p:txBody>
      </p:sp>
      <p:sp>
        <p:nvSpPr>
          <p:cNvPr id="144389" name="Rectangle 5"/>
          <p:cNvSpPr>
            <a:spLocks noGrp="1" noChangeArrowheads="1"/>
          </p:cNvSpPr>
          <p:nvPr>
            <p:ph type="body" idx="1"/>
          </p:nvPr>
        </p:nvSpPr>
        <p:spPr>
          <a:xfrm>
            <a:off x="685800" y="1447800"/>
            <a:ext cx="7772400" cy="4648200"/>
          </a:xfrm>
          <a:noFill/>
          <a:ln/>
        </p:spPr>
        <p:txBody>
          <a:bodyPr/>
          <a:lstStyle/>
          <a:p>
            <a:r>
              <a:rPr lang="zh-CN" altLang="en-US"/>
              <a:t>方法</a:t>
            </a:r>
            <a:r>
              <a:rPr lang="en-US" altLang="zh-CN"/>
              <a:t>:[</a:t>
            </a:r>
            <a:r>
              <a:rPr lang="zh-CN" altLang="en-US"/>
              <a:t>与字符串格式相关</a:t>
            </a:r>
            <a:r>
              <a:rPr lang="en-US" altLang="zh-CN"/>
              <a:t>]</a:t>
            </a:r>
          </a:p>
          <a:p>
            <a:pPr lvl="1"/>
            <a:r>
              <a:rPr lang="en-US" altLang="zh-CN"/>
              <a:t>big()/small():</a:t>
            </a:r>
            <a:r>
              <a:rPr lang="zh-CN" altLang="en-US"/>
              <a:t>增大</a:t>
            </a:r>
            <a:r>
              <a:rPr lang="en-US" altLang="zh-CN"/>
              <a:t>/</a:t>
            </a:r>
            <a:r>
              <a:rPr lang="zh-CN" altLang="en-US"/>
              <a:t>缩小字符串的文本大小</a:t>
            </a:r>
          </a:p>
          <a:p>
            <a:pPr lvl="1"/>
            <a:r>
              <a:rPr lang="en-US" altLang="zh-CN"/>
              <a:t>bold()/italics():</a:t>
            </a:r>
            <a:r>
              <a:rPr lang="zh-CN" altLang="en-US"/>
              <a:t>使字符串以粗体</a:t>
            </a:r>
            <a:r>
              <a:rPr lang="en-US" altLang="zh-CN"/>
              <a:t>/</a:t>
            </a:r>
            <a:r>
              <a:rPr lang="zh-CN" altLang="en-US"/>
              <a:t>斜体显示</a:t>
            </a:r>
          </a:p>
          <a:p>
            <a:pPr lvl="1"/>
            <a:r>
              <a:rPr lang="en-US" altLang="zh-CN"/>
              <a:t>fontcolor():</a:t>
            </a:r>
            <a:r>
              <a:rPr lang="zh-CN" altLang="en-US"/>
              <a:t>设置字符串的文本颜色</a:t>
            </a:r>
          </a:p>
          <a:p>
            <a:pPr lvl="1"/>
            <a:r>
              <a:rPr lang="en-US" altLang="zh-CN"/>
              <a:t>strike():</a:t>
            </a:r>
            <a:r>
              <a:rPr lang="zh-CN" altLang="en-US"/>
              <a:t>使字符串文本以删除线格式显示</a:t>
            </a:r>
          </a:p>
          <a:p>
            <a:pPr lvl="1"/>
            <a:r>
              <a:rPr lang="en-US" altLang="zh-CN"/>
              <a:t>sup()/sub():</a:t>
            </a:r>
            <a:r>
              <a:rPr lang="zh-CN" altLang="en-US"/>
              <a:t>将字符串文本显示为上标</a:t>
            </a:r>
            <a:r>
              <a:rPr lang="en-US" altLang="zh-CN"/>
              <a:t>/</a:t>
            </a:r>
            <a:r>
              <a:rPr lang="zh-CN" altLang="en-US"/>
              <a:t>下标</a:t>
            </a:r>
          </a:p>
          <a:p>
            <a:pPr lvl="1"/>
            <a:r>
              <a:rPr lang="en-US" altLang="zh-CN"/>
              <a:t>toUpperCase()/toLowerCase():</a:t>
            </a:r>
            <a:r>
              <a:rPr lang="zh-CN" altLang="en-US"/>
              <a:t>将字符串的所有字符转换成大写</a:t>
            </a:r>
            <a:r>
              <a:rPr lang="en-US" altLang="zh-CN"/>
              <a:t>/</a:t>
            </a:r>
            <a:r>
              <a:rPr lang="zh-CN" altLang="en-US"/>
              <a:t>小写</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zh-CN" altLang="en-US"/>
              <a:t>字符串对象</a:t>
            </a:r>
          </a:p>
        </p:txBody>
      </p:sp>
      <p:graphicFrame>
        <p:nvGraphicFramePr>
          <p:cNvPr id="150581" name="Group 53"/>
          <p:cNvGraphicFramePr>
            <a:graphicFrameLocks noGrp="1"/>
          </p:cNvGraphicFramePr>
          <p:nvPr/>
        </p:nvGraphicFramePr>
        <p:xfrm>
          <a:off x="684213" y="1052513"/>
          <a:ext cx="8229600" cy="5455920"/>
        </p:xfrm>
        <a:graphic>
          <a:graphicData uri="http://schemas.openxmlformats.org/drawingml/2006/table">
            <a:tbl>
              <a:tblPr/>
              <a:tblGrid>
                <a:gridCol w="1150937"/>
                <a:gridCol w="4032250"/>
                <a:gridCol w="3046413"/>
              </a:tblGrid>
              <a:tr h="31432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endParaRPr kumimoji="0" lang="en-US" sz="2000" b="1" i="0" u="none" strike="noStrike" cap="none" normalizeH="0" baseline="0" smtClean="0">
                        <a:ln>
                          <a:noFill/>
                        </a:ln>
                        <a:solidFill>
                          <a:schemeClr val="tx1"/>
                        </a:solidFill>
                        <a:effectLst/>
                        <a:latin typeface="黑体" pitchFamily="2"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Arial" charset="0"/>
                          <a:ea typeface="隶书" pitchFamily="49" charset="-122"/>
                          <a:cs typeface="Times New Roman" pitchFamily="18" charset="0"/>
                        </a:rPr>
                        <a:t>名 称</a:t>
                      </a:r>
                      <a:endParaRPr kumimoji="0" lang="zh-CN" altLang="en-US" sz="2000" b="1" i="0" u="none" strike="noStrike" cap="none" normalizeH="0" baseline="0" smtClean="0">
                        <a:ln>
                          <a:noFill/>
                        </a:ln>
                        <a:solidFill>
                          <a:schemeClr val="bg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bg1"/>
                          </a:solidFill>
                          <a:effectLst/>
                          <a:latin typeface="黑体" pitchFamily="2" charset="-122"/>
                          <a:ea typeface="隶书" pitchFamily="49" charset="-122"/>
                          <a:cs typeface="Times New Roman" pitchFamily="18" charset="0"/>
                        </a:rPr>
                        <a:t>说 明</a:t>
                      </a:r>
                      <a:endParaRPr kumimoji="0" lang="zh-CN" altLang="en-US" sz="2000" b="1" i="0" u="none" strike="noStrike" cap="none" normalizeH="0" baseline="0" smtClean="0">
                        <a:ln>
                          <a:noFill/>
                        </a:ln>
                        <a:solidFill>
                          <a:schemeClr val="bg1"/>
                        </a:solidFill>
                        <a:effectLst/>
                        <a:latin typeface="黑体" pitchFamily="2"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属性</a:t>
                      </a:r>
                      <a:endParaRPr kumimoji="0" lang="zh-CN" altLang="en-US" sz="2000" b="0" i="0" u="none" strike="noStrike" cap="none" normalizeH="0" baseline="0" smtClean="0">
                        <a:ln>
                          <a:noFill/>
                        </a:ln>
                        <a:solidFill>
                          <a:schemeClr val="tx1"/>
                        </a:solidFill>
                        <a:effectLst/>
                        <a:latin typeface="黑体" pitchFamily="2" charset="-122"/>
                        <a:ea typeface="隶书"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隶书" pitchFamily="49" charset="-122"/>
                          <a:cs typeface="Times New Roman" pitchFamily="18" charset="0"/>
                        </a:rPr>
                        <a:t>l</a:t>
                      </a:r>
                      <a:r>
                        <a:rPr kumimoji="0" lang="en-US" sz="2000" b="0" i="0" u="none" strike="noStrike" cap="none" normalizeH="0" baseline="0" smtClean="0">
                          <a:ln>
                            <a:noFill/>
                          </a:ln>
                          <a:solidFill>
                            <a:srgbClr val="FF0000"/>
                          </a:solidFill>
                          <a:effectLst/>
                          <a:latin typeface="Arial" charset="0"/>
                          <a:ea typeface="隶书" pitchFamily="49" charset="-122"/>
                          <a:cs typeface="Times New Roman" pitchFamily="18" charset="0"/>
                        </a:rPr>
                        <a:t>ength</a:t>
                      </a:r>
                      <a:endParaRPr kumimoji="0" lang="en-US" sz="2000" b="0" i="0" u="none" strike="noStrike" cap="none" normalizeH="0" baseline="0" smtClean="0">
                        <a:ln>
                          <a:noFill/>
                        </a:ln>
                        <a:solidFill>
                          <a:srgbClr val="FF0000"/>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返回字符串的长度</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rowSpan="1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方法</a:t>
                      </a:r>
                      <a:endParaRPr kumimoji="0" lang="zh-CN" altLang="en-US" sz="2000" b="0" i="0" u="none" strike="noStrike" cap="none" normalizeH="0" baseline="0" smtClean="0">
                        <a:ln>
                          <a:noFill/>
                        </a:ln>
                        <a:solidFill>
                          <a:schemeClr val="tx1"/>
                        </a:solidFill>
                        <a:effectLst/>
                        <a:latin typeface="黑体" pitchFamily="2"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big(</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增</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大字符串文本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3538">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blink(</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使字符串文本闪烁（</a:t>
                      </a:r>
                      <a:r>
                        <a:rPr kumimoji="0" lang="en-US" altLang="zh-CN"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IE </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浏览器不支持）</a:t>
                      </a:r>
                      <a:endParaRPr kumimoji="0" lang="zh-CN" altLang="en-US" sz="2000" b="0" i="0" u="none" strike="noStrike" cap="none" normalizeH="0" baseline="0" smtClean="0">
                        <a:ln>
                          <a:noFill/>
                        </a:ln>
                        <a:solidFill>
                          <a:schemeClr val="tx1"/>
                        </a:solidFill>
                        <a:effectLst/>
                        <a:latin typeface="黑体" pitchFamily="2"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bold(</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加粗字符串文本</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fontcolor(</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确定字体颜色</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italics(</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用斜体显示字符串</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FF0000"/>
                          </a:solidFill>
                          <a:effectLst/>
                          <a:latin typeface="Arial" charset="0"/>
                          <a:ea typeface="隶书" pitchFamily="49" charset="-122"/>
                        </a:rPr>
                        <a:t>indexOf</a:t>
                      </a:r>
                      <a:r>
                        <a:rPr kumimoji="0" lang="en-US" altLang="zh-CN" sz="2000" b="0" i="0" u="none" strike="noStrike" cap="none" normalizeH="0" baseline="0" smtClean="0">
                          <a:ln>
                            <a:noFill/>
                          </a:ln>
                          <a:solidFill>
                            <a:srgbClr val="FF0000"/>
                          </a:solidFill>
                          <a:effectLst/>
                          <a:latin typeface="Arial" charset="0"/>
                          <a:ea typeface="隶书" pitchFamily="49" charset="-122"/>
                        </a:rPr>
                        <a:t>(“</a:t>
                      </a:r>
                      <a:r>
                        <a:rPr kumimoji="0" lang="zh-CN" altLang="en-US" sz="2000" b="0" i="0" u="none" strike="noStrike" cap="none" normalizeH="0" baseline="0" smtClean="0">
                          <a:ln>
                            <a:noFill/>
                          </a:ln>
                          <a:solidFill>
                            <a:srgbClr val="FF0000"/>
                          </a:solidFill>
                          <a:effectLst/>
                          <a:latin typeface="Arial" charset="0"/>
                          <a:ea typeface="隶书" pitchFamily="49" charset="-122"/>
                        </a:rPr>
                        <a:t>子字符串”，起始位置</a:t>
                      </a:r>
                      <a:r>
                        <a:rPr kumimoji="0" lang="en-US" altLang="en-US" sz="2000" b="0" i="0" u="none" strike="noStrike" cap="none" normalizeH="0" baseline="0" smtClean="0">
                          <a:ln>
                            <a:noFill/>
                          </a:ln>
                          <a:solidFill>
                            <a:srgbClr val="FF0000"/>
                          </a:solidFill>
                          <a:effectLst/>
                          <a:latin typeface="Arial" charset="0"/>
                          <a:ea typeface="隶书" pitchFamily="49" charset="-122"/>
                        </a:rPr>
                        <a:t> </a:t>
                      </a:r>
                      <a:r>
                        <a:rPr kumimoji="0" lang="en-US" altLang="zh-CN" sz="2000" b="0" i="0" u="none" strike="noStrike" cap="none" normalizeH="0" baseline="0" smtClean="0">
                          <a:ln>
                            <a:noFill/>
                          </a:ln>
                          <a:solidFill>
                            <a:srgbClr val="FF0000"/>
                          </a:solidFill>
                          <a:effectLst/>
                          <a:latin typeface="Arial" charset="0"/>
                          <a:ea typeface="隶书"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2" charset="-122"/>
                          <a:ea typeface="隶书" pitchFamily="49" charset="-122"/>
                        </a:rPr>
                        <a:t>查找子字符串的位置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strike(</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显示加删除线的文本</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sub(</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将文本显示为下标</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a:ea typeface="隶书" pitchFamily="49" charset="-122"/>
                          <a:cs typeface="Times New Roman" pitchFamily="18" charset="0"/>
                        </a:rPr>
                        <a:t>…</a:t>
                      </a:r>
                      <a:endParaRPr kumimoji="0" lang="en-US" altLang="zh-CN"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7025">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toLowerCase(</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将字符串转换成小写</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toUpperCase(</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endParaRPr kumimoji="0" lang="en-US" sz="2000" b="0"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将字符串转换成</a:t>
                      </a:r>
                      <a:r>
                        <a:rPr kumimoji="0" lang="zh-CN" alt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rPr>
                        <a:t>大写 </a:t>
                      </a:r>
                      <a:endParaRPr kumimoji="0" lang="en-US" sz="2000" b="0" i="0" u="none" strike="noStrike" cap="none" normalizeH="0" baseline="0" smtClean="0">
                        <a:ln>
                          <a:noFill/>
                        </a:ln>
                        <a:solidFill>
                          <a:schemeClr val="tx1"/>
                        </a:solidFill>
                        <a:effectLst/>
                        <a:latin typeface="黑体" pitchFamily="2" charset="-122"/>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sym typeface="Wingdings" pitchFamily="2" charset="2"/>
              </a:rPr>
              <a:t>日期对象</a:t>
            </a:r>
          </a:p>
        </p:txBody>
      </p:sp>
      <p:sp>
        <p:nvSpPr>
          <p:cNvPr id="142340" name="Rectangle 4"/>
          <p:cNvSpPr>
            <a:spLocks noGrp="1" noChangeArrowheads="1"/>
          </p:cNvSpPr>
          <p:nvPr>
            <p:ph type="body" idx="1"/>
          </p:nvPr>
        </p:nvSpPr>
        <p:spPr>
          <a:xfrm>
            <a:off x="685800" y="1447800"/>
            <a:ext cx="7772400" cy="4648200"/>
          </a:xfrm>
          <a:noFill/>
          <a:ln/>
        </p:spPr>
        <p:txBody>
          <a:bodyPr/>
          <a:lstStyle/>
          <a:p>
            <a:r>
              <a:rPr lang="zh-CN" altLang="en-US" dirty="0"/>
              <a:t>日期对象的创建</a:t>
            </a:r>
            <a:r>
              <a:rPr lang="en-US" altLang="zh-CN" dirty="0"/>
              <a:t>:</a:t>
            </a:r>
          </a:p>
          <a:p>
            <a:pPr lvl="1"/>
            <a:r>
              <a:rPr lang="en-US" altLang="zh-CN" dirty="0" err="1"/>
              <a:t>mydate</a:t>
            </a:r>
            <a:r>
              <a:rPr lang="en-US" altLang="zh-CN" dirty="0"/>
              <a:t>=new Date()</a:t>
            </a:r>
            <a:br>
              <a:rPr lang="en-US" altLang="zh-CN" dirty="0"/>
            </a:br>
            <a:r>
              <a:rPr lang="zh-CN" altLang="en-US" dirty="0"/>
              <a:t>创建代表当前日期时间的日期对象</a:t>
            </a:r>
          </a:p>
          <a:p>
            <a:pPr lvl="1"/>
            <a:r>
              <a:rPr lang="en-US" altLang="zh-CN" dirty="0" err="1"/>
              <a:t>mydate</a:t>
            </a:r>
            <a:r>
              <a:rPr lang="en-US" altLang="zh-CN" dirty="0"/>
              <a:t>=new Date(“October </a:t>
            </a:r>
            <a:r>
              <a:rPr lang="en-US" altLang="zh-CN" dirty="0" smtClean="0"/>
              <a:t>1,2013,12:00:00</a:t>
            </a:r>
            <a:r>
              <a:rPr lang="en-US" altLang="zh-CN" dirty="0"/>
              <a:t>”)</a:t>
            </a:r>
            <a:br>
              <a:rPr lang="en-US" altLang="zh-CN" dirty="0"/>
            </a:br>
            <a:r>
              <a:rPr lang="zh-CN" altLang="en-US" dirty="0"/>
              <a:t>创建代表</a:t>
            </a:r>
            <a:r>
              <a:rPr lang="en-US" altLang="zh-CN" dirty="0" smtClean="0"/>
              <a:t>2013</a:t>
            </a:r>
            <a:r>
              <a:rPr lang="zh-CN" altLang="en-US" dirty="0" smtClean="0"/>
              <a:t>年</a:t>
            </a:r>
            <a:r>
              <a:rPr lang="zh-CN" altLang="en-US" dirty="0"/>
              <a:t>国庆午时的日期对象</a:t>
            </a:r>
          </a:p>
          <a:p>
            <a:r>
              <a:rPr lang="zh-CN" altLang="en-US" dirty="0"/>
              <a:t>日期对象以系统内存中以数值表示</a:t>
            </a:r>
            <a:r>
              <a:rPr lang="en-US" altLang="zh-CN" dirty="0"/>
              <a:t>,</a:t>
            </a:r>
            <a:r>
              <a:rPr lang="zh-CN" altLang="en-US" dirty="0"/>
              <a:t>以</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0</a:t>
            </a:r>
            <a:r>
              <a:rPr lang="zh-CN" altLang="en-US" dirty="0"/>
              <a:t>分</a:t>
            </a:r>
            <a:r>
              <a:rPr lang="en-US" altLang="zh-CN" dirty="0"/>
              <a:t>0</a:t>
            </a:r>
            <a:r>
              <a:rPr lang="zh-CN" altLang="en-US" dirty="0"/>
              <a:t>秒</a:t>
            </a:r>
            <a:r>
              <a:rPr lang="en-US" altLang="zh-CN" dirty="0"/>
              <a:t>0</a:t>
            </a:r>
            <a:r>
              <a:rPr lang="zh-CN" altLang="en-US" dirty="0"/>
              <a:t>毫秒为起始点</a:t>
            </a:r>
            <a:r>
              <a:rPr lang="en-US" altLang="zh-CN" dirty="0"/>
              <a:t>,</a:t>
            </a:r>
            <a:r>
              <a:rPr lang="zh-CN" altLang="en-US" dirty="0"/>
              <a:t>每过一毫秒</a:t>
            </a:r>
            <a:r>
              <a:rPr lang="zh-CN" altLang="en-US" dirty="0" smtClean="0"/>
              <a:t>增加</a:t>
            </a:r>
            <a:r>
              <a:rPr lang="en-US" altLang="zh-CN" dirty="0" smtClean="0"/>
              <a:t>1.(UNIX</a:t>
            </a:r>
            <a:r>
              <a:rPr lang="zh-CN" altLang="en-US" dirty="0" smtClean="0"/>
              <a:t>时间戳</a:t>
            </a:r>
            <a:r>
              <a:rPr lang="en-US" altLang="zh-CN" dirty="0" smtClean="0"/>
              <a:t>)</a:t>
            </a:r>
            <a:endParaRPr lang="en-US" altLang="zh-CN" dirty="0"/>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日期对象的方法</a:t>
            </a:r>
          </a:p>
        </p:txBody>
      </p:sp>
      <p:sp>
        <p:nvSpPr>
          <p:cNvPr id="141316" name="Rectangle 4"/>
          <p:cNvSpPr>
            <a:spLocks noGrp="1" noChangeArrowheads="1"/>
          </p:cNvSpPr>
          <p:nvPr>
            <p:ph type="body" idx="1"/>
          </p:nvPr>
        </p:nvSpPr>
        <p:spPr>
          <a:xfrm>
            <a:off x="685800" y="1447800"/>
            <a:ext cx="7772400" cy="4648200"/>
          </a:xfrm>
          <a:noFill/>
          <a:ln/>
        </p:spPr>
        <p:txBody>
          <a:bodyPr/>
          <a:lstStyle/>
          <a:p>
            <a:r>
              <a:rPr lang="en-US" altLang="zh-CN"/>
              <a:t>get</a:t>
            </a:r>
            <a:r>
              <a:rPr lang="zh-CN" altLang="en-US"/>
              <a:t>方法组</a:t>
            </a:r>
            <a:r>
              <a:rPr lang="zh-CN" altLang="en-US">
                <a:sym typeface="Wingdings" pitchFamily="2" charset="2"/>
              </a:rPr>
              <a:t>从日期对象中分解出它所处的年月日</a:t>
            </a:r>
            <a:r>
              <a:rPr lang="en-US" altLang="zh-CN">
                <a:sym typeface="Wingdings" pitchFamily="2" charset="2"/>
              </a:rPr>
              <a:t>,</a:t>
            </a:r>
            <a:r>
              <a:rPr lang="zh-CN" altLang="en-US">
                <a:sym typeface="Wingdings" pitchFamily="2" charset="2"/>
              </a:rPr>
              <a:t>星期几</a:t>
            </a:r>
            <a:r>
              <a:rPr lang="en-US" altLang="zh-CN">
                <a:sym typeface="Wingdings" pitchFamily="2" charset="2"/>
              </a:rPr>
              <a:t>,</a:t>
            </a:r>
            <a:r>
              <a:rPr lang="zh-CN" altLang="en-US">
                <a:sym typeface="Wingdings" pitchFamily="2" charset="2"/>
              </a:rPr>
              <a:t>时分秒</a:t>
            </a:r>
            <a:r>
              <a:rPr lang="en-US" altLang="zh-CN">
                <a:sym typeface="Wingdings" pitchFamily="2" charset="2"/>
              </a:rPr>
              <a:t>,</a:t>
            </a:r>
            <a:r>
              <a:rPr lang="zh-CN" altLang="en-US">
                <a:sym typeface="Wingdings" pitchFamily="2" charset="2"/>
              </a:rPr>
              <a:t>毫秒值</a:t>
            </a:r>
          </a:p>
          <a:p>
            <a:pPr lvl="1"/>
            <a:r>
              <a:rPr lang="en-US" altLang="zh-CN">
                <a:sym typeface="Wingdings" pitchFamily="2" charset="2"/>
              </a:rPr>
              <a:t>getYear()</a:t>
            </a:r>
            <a:r>
              <a:rPr lang="zh-CN" altLang="en-US">
                <a:sym typeface="Wingdings" pitchFamily="2" charset="2"/>
              </a:rPr>
              <a:t>返回年份数</a:t>
            </a:r>
          </a:p>
          <a:p>
            <a:pPr lvl="1"/>
            <a:r>
              <a:rPr lang="en-US" altLang="zh-CN">
                <a:sym typeface="Wingdings" pitchFamily="2" charset="2"/>
              </a:rPr>
              <a:t>getMonth()</a:t>
            </a:r>
            <a:r>
              <a:rPr lang="zh-CN" altLang="en-US">
                <a:sym typeface="Wingdings" pitchFamily="2" charset="2"/>
              </a:rPr>
              <a:t>返回月份数</a:t>
            </a:r>
            <a:r>
              <a:rPr lang="en-US" altLang="zh-CN">
                <a:sym typeface="Wingdings" pitchFamily="2" charset="2"/>
              </a:rPr>
              <a:t>:0-11,</a:t>
            </a:r>
            <a:r>
              <a:rPr lang="zh-CN" altLang="en-US">
                <a:solidFill>
                  <a:srgbClr val="FF3300"/>
                </a:solidFill>
                <a:sym typeface="Wingdings" pitchFamily="2" charset="2"/>
              </a:rPr>
              <a:t>应加上</a:t>
            </a:r>
            <a:r>
              <a:rPr lang="en-US" altLang="zh-CN">
                <a:solidFill>
                  <a:srgbClr val="FF3300"/>
                </a:solidFill>
                <a:sym typeface="Wingdings" pitchFamily="2" charset="2"/>
              </a:rPr>
              <a:t>1</a:t>
            </a:r>
            <a:r>
              <a:rPr lang="en-US" altLang="zh-CN">
                <a:sym typeface="Wingdings" pitchFamily="2" charset="2"/>
              </a:rPr>
              <a:t>.</a:t>
            </a:r>
          </a:p>
          <a:p>
            <a:pPr lvl="1"/>
            <a:r>
              <a:rPr lang="en-US" altLang="zh-CN">
                <a:sym typeface="Wingdings" pitchFamily="2" charset="2"/>
              </a:rPr>
              <a:t>getDate()</a:t>
            </a:r>
            <a:r>
              <a:rPr lang="zh-CN" altLang="en-US">
                <a:sym typeface="Wingdings" pitchFamily="2" charset="2"/>
              </a:rPr>
              <a:t>返回日期数</a:t>
            </a:r>
            <a:r>
              <a:rPr lang="en-US" altLang="zh-CN">
                <a:sym typeface="Wingdings" pitchFamily="2" charset="2"/>
              </a:rPr>
              <a:t>:1-31</a:t>
            </a:r>
          </a:p>
          <a:p>
            <a:pPr lvl="1"/>
            <a:r>
              <a:rPr lang="en-US" altLang="zh-CN">
                <a:sym typeface="Wingdings" pitchFamily="2" charset="2"/>
              </a:rPr>
              <a:t>getDay()</a:t>
            </a:r>
            <a:r>
              <a:rPr lang="zh-CN" altLang="en-US">
                <a:sym typeface="Wingdings" pitchFamily="2" charset="2"/>
              </a:rPr>
              <a:t>返回星期几</a:t>
            </a:r>
            <a:r>
              <a:rPr lang="en-US" altLang="zh-CN">
                <a:sym typeface="Wingdings" pitchFamily="2" charset="2"/>
              </a:rPr>
              <a:t>:0-6, </a:t>
            </a:r>
            <a:r>
              <a:rPr lang="en-US" altLang="zh-CN">
                <a:solidFill>
                  <a:srgbClr val="FF3300"/>
                </a:solidFill>
                <a:sym typeface="Wingdings" pitchFamily="2" charset="2"/>
              </a:rPr>
              <a:t>0</a:t>
            </a:r>
            <a:r>
              <a:rPr lang="zh-CN" altLang="en-US">
                <a:solidFill>
                  <a:srgbClr val="FF3300"/>
                </a:solidFill>
                <a:sym typeface="Wingdings" pitchFamily="2" charset="2"/>
              </a:rPr>
              <a:t>代表星期日</a:t>
            </a:r>
          </a:p>
          <a:p>
            <a:pPr lvl="1"/>
            <a:r>
              <a:rPr lang="en-US" altLang="zh-CN"/>
              <a:t>getHours()</a:t>
            </a:r>
            <a:r>
              <a:rPr lang="en-US" altLang="zh-CN">
                <a:sym typeface="Wingdings" pitchFamily="2" charset="2"/>
              </a:rPr>
              <a:t></a:t>
            </a:r>
            <a:r>
              <a:rPr lang="zh-CN" altLang="en-US">
                <a:sym typeface="Wingdings" pitchFamily="2" charset="2"/>
              </a:rPr>
              <a:t>返回小时数</a:t>
            </a:r>
            <a:r>
              <a:rPr lang="en-US" altLang="zh-CN">
                <a:sym typeface="Wingdings" pitchFamily="2" charset="2"/>
              </a:rPr>
              <a:t>:0-23</a:t>
            </a:r>
          </a:p>
          <a:p>
            <a:pPr lvl="1"/>
            <a:r>
              <a:rPr lang="en-US" altLang="zh-CN">
                <a:sym typeface="Wingdings" pitchFamily="2" charset="2"/>
              </a:rPr>
              <a:t>getMinutes()</a:t>
            </a:r>
            <a:r>
              <a:rPr lang="zh-CN" altLang="en-US">
                <a:sym typeface="Wingdings" pitchFamily="2" charset="2"/>
              </a:rPr>
              <a:t>返回分钟数</a:t>
            </a:r>
            <a:r>
              <a:rPr lang="en-US" altLang="zh-CN">
                <a:sym typeface="Wingdings" pitchFamily="2" charset="2"/>
              </a:rPr>
              <a:t>:0-59</a:t>
            </a:r>
          </a:p>
          <a:p>
            <a:pPr lvl="1"/>
            <a:r>
              <a:rPr lang="en-US" altLang="zh-CN">
                <a:sym typeface="Wingdings" pitchFamily="2" charset="2"/>
              </a:rPr>
              <a:t>getSeconds()</a:t>
            </a:r>
            <a:r>
              <a:rPr lang="zh-CN" altLang="en-US">
                <a:sym typeface="Wingdings" pitchFamily="2" charset="2"/>
              </a:rPr>
              <a:t>返回秒数</a:t>
            </a:r>
            <a:r>
              <a:rPr lang="en-US" altLang="zh-CN">
                <a:sym typeface="Wingdings" pitchFamily="2" charset="2"/>
              </a:rPr>
              <a:t>:0-59</a:t>
            </a:r>
          </a:p>
          <a:p>
            <a:pPr lvl="1"/>
            <a:r>
              <a:rPr lang="en-US" altLang="zh-CN">
                <a:sym typeface="Wingdings" pitchFamily="2" charset="2"/>
              </a:rPr>
              <a:t>getTime()</a:t>
            </a:r>
            <a:r>
              <a:rPr lang="zh-CN" altLang="en-US">
                <a:sym typeface="Wingdings" pitchFamily="2" charset="2"/>
              </a:rPr>
              <a:t>返回毫秒数</a:t>
            </a:r>
            <a:r>
              <a:rPr lang="en-US" altLang="zh-CN">
                <a:sym typeface="Wingdings" pitchFamily="2" charset="2"/>
              </a:rPr>
              <a:t>:</a:t>
            </a:r>
            <a:r>
              <a:rPr lang="zh-CN" altLang="en-US">
                <a:sym typeface="Wingdings" pitchFamily="2" charset="2"/>
              </a:rPr>
              <a:t>自起始时刻开始</a:t>
            </a:r>
          </a:p>
        </p:txBody>
      </p:sp>
      <p:sp>
        <p:nvSpPr>
          <p:cNvPr id="4" name="矩形 3"/>
          <p:cNvSpPr/>
          <p:nvPr/>
        </p:nvSpPr>
        <p:spPr>
          <a:xfrm>
            <a:off x="7668344" y="188640"/>
            <a:ext cx="1181734" cy="369332"/>
          </a:xfrm>
          <a:prstGeom prst="rect">
            <a:avLst/>
          </a:prstGeom>
        </p:spPr>
        <p:txBody>
          <a:bodyPr wrap="none">
            <a:spAutoFit/>
          </a:bodyPr>
          <a:lstStyle/>
          <a:p>
            <a:r>
              <a:rPr lang="zh-CN" altLang="en-US" dirty="0"/>
              <a:t>核心</a:t>
            </a:r>
            <a:r>
              <a:rPr lang="zh-CN" altLang="en-US" dirty="0" smtClean="0"/>
              <a:t>对象 </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269776"/>
            <a:ext cx="8229600" cy="1143000"/>
          </a:xfrm>
        </p:spPr>
        <p:txBody>
          <a:bodyPr/>
          <a:lstStyle/>
          <a:p>
            <a:r>
              <a:rPr lang="zh-CN" altLang="en-US"/>
              <a:t>日期对象的方法</a:t>
            </a:r>
          </a:p>
        </p:txBody>
      </p:sp>
      <p:sp>
        <p:nvSpPr>
          <p:cNvPr id="145412" name="Rectangle 4"/>
          <p:cNvSpPr>
            <a:spLocks noGrp="1" noChangeArrowheads="1"/>
          </p:cNvSpPr>
          <p:nvPr>
            <p:ph type="body" idx="1"/>
          </p:nvPr>
        </p:nvSpPr>
        <p:spPr>
          <a:xfrm>
            <a:off x="685800" y="1447800"/>
            <a:ext cx="7772400" cy="4648200"/>
          </a:xfrm>
          <a:noFill/>
          <a:ln/>
        </p:spPr>
        <p:txBody>
          <a:bodyPr/>
          <a:lstStyle/>
          <a:p>
            <a:r>
              <a:rPr lang="en-US" altLang="zh-CN"/>
              <a:t>set</a:t>
            </a:r>
            <a:r>
              <a:rPr lang="zh-CN" altLang="en-US"/>
              <a:t>方法组</a:t>
            </a:r>
            <a:r>
              <a:rPr lang="zh-CN" altLang="en-US">
                <a:sym typeface="Wingdings" pitchFamily="2" charset="2"/>
              </a:rPr>
              <a:t>设置</a:t>
            </a:r>
            <a:r>
              <a:rPr lang="en-US" altLang="zh-CN">
                <a:sym typeface="Wingdings" pitchFamily="2" charset="2"/>
              </a:rPr>
              <a:t>(</a:t>
            </a:r>
            <a:r>
              <a:rPr lang="zh-CN" altLang="en-US">
                <a:sym typeface="Wingdings" pitchFamily="2" charset="2"/>
              </a:rPr>
              <a:t>改变</a:t>
            </a:r>
            <a:r>
              <a:rPr lang="en-US" altLang="zh-CN">
                <a:sym typeface="Wingdings" pitchFamily="2" charset="2"/>
              </a:rPr>
              <a:t>)</a:t>
            </a:r>
            <a:r>
              <a:rPr lang="zh-CN" altLang="en-US">
                <a:sym typeface="Wingdings" pitchFamily="2" charset="2"/>
              </a:rPr>
              <a:t>日期对象的某一部分</a:t>
            </a:r>
          </a:p>
          <a:p>
            <a:pPr lvl="1"/>
            <a:r>
              <a:rPr lang="en-US" altLang="zh-CN">
                <a:sym typeface="Wingdings" pitchFamily="2" charset="2"/>
              </a:rPr>
              <a:t>setYear()</a:t>
            </a:r>
            <a:r>
              <a:rPr lang="zh-CN" altLang="en-US">
                <a:sym typeface="Wingdings" pitchFamily="2" charset="2"/>
              </a:rPr>
              <a:t>设置年份数</a:t>
            </a:r>
          </a:p>
          <a:p>
            <a:pPr lvl="1"/>
            <a:r>
              <a:rPr lang="en-US" altLang="zh-CN">
                <a:sym typeface="Wingdings" pitchFamily="2" charset="2"/>
              </a:rPr>
              <a:t>setMonth()</a:t>
            </a:r>
            <a:r>
              <a:rPr lang="zh-CN" altLang="en-US">
                <a:sym typeface="Wingdings" pitchFamily="2" charset="2"/>
              </a:rPr>
              <a:t>设置月份数</a:t>
            </a:r>
            <a:r>
              <a:rPr lang="en-US" altLang="zh-CN">
                <a:sym typeface="Wingdings" pitchFamily="2" charset="2"/>
              </a:rPr>
              <a:t>:</a:t>
            </a:r>
            <a:r>
              <a:rPr lang="zh-CN" altLang="en-US">
                <a:sym typeface="Wingdings" pitchFamily="2" charset="2"/>
              </a:rPr>
              <a:t>参数</a:t>
            </a:r>
            <a:r>
              <a:rPr lang="en-US" altLang="zh-CN">
                <a:sym typeface="Wingdings" pitchFamily="2" charset="2"/>
              </a:rPr>
              <a:t>0-11</a:t>
            </a:r>
          </a:p>
          <a:p>
            <a:pPr lvl="1"/>
            <a:r>
              <a:rPr lang="en-US" altLang="zh-CN">
                <a:sym typeface="Wingdings" pitchFamily="2" charset="2"/>
              </a:rPr>
              <a:t>setDate()</a:t>
            </a:r>
            <a:r>
              <a:rPr lang="zh-CN" altLang="en-US">
                <a:sym typeface="Wingdings" pitchFamily="2" charset="2"/>
              </a:rPr>
              <a:t>设置日期数</a:t>
            </a:r>
            <a:r>
              <a:rPr lang="en-US" altLang="zh-CN">
                <a:sym typeface="Wingdings" pitchFamily="2" charset="2"/>
              </a:rPr>
              <a:t>:</a:t>
            </a:r>
            <a:r>
              <a:rPr lang="zh-CN" altLang="en-US">
                <a:sym typeface="Wingdings" pitchFamily="2" charset="2"/>
              </a:rPr>
              <a:t>参数</a:t>
            </a:r>
            <a:r>
              <a:rPr lang="en-US" altLang="zh-CN">
                <a:sym typeface="Wingdings" pitchFamily="2" charset="2"/>
              </a:rPr>
              <a:t>1-31</a:t>
            </a:r>
          </a:p>
          <a:p>
            <a:pPr lvl="1"/>
            <a:r>
              <a:rPr lang="en-US" altLang="zh-CN"/>
              <a:t>setHours()</a:t>
            </a:r>
            <a:r>
              <a:rPr lang="en-US" altLang="zh-CN">
                <a:sym typeface="Wingdings" pitchFamily="2" charset="2"/>
              </a:rPr>
              <a:t></a:t>
            </a:r>
            <a:r>
              <a:rPr lang="zh-CN" altLang="en-US">
                <a:sym typeface="Wingdings" pitchFamily="2" charset="2"/>
              </a:rPr>
              <a:t>设置小时数</a:t>
            </a:r>
            <a:r>
              <a:rPr lang="en-US" altLang="zh-CN">
                <a:sym typeface="Wingdings" pitchFamily="2" charset="2"/>
              </a:rPr>
              <a:t>:</a:t>
            </a:r>
            <a:r>
              <a:rPr lang="zh-CN" altLang="en-US">
                <a:sym typeface="Wingdings" pitchFamily="2" charset="2"/>
              </a:rPr>
              <a:t>参数</a:t>
            </a:r>
            <a:r>
              <a:rPr lang="en-US" altLang="zh-CN">
                <a:sym typeface="Wingdings" pitchFamily="2" charset="2"/>
              </a:rPr>
              <a:t>0-23</a:t>
            </a:r>
          </a:p>
          <a:p>
            <a:pPr lvl="1"/>
            <a:r>
              <a:rPr lang="en-US" altLang="zh-CN">
                <a:sym typeface="Wingdings" pitchFamily="2" charset="2"/>
              </a:rPr>
              <a:t>setMinutes()</a:t>
            </a:r>
            <a:r>
              <a:rPr lang="zh-CN" altLang="en-US">
                <a:sym typeface="Wingdings" pitchFamily="2" charset="2"/>
              </a:rPr>
              <a:t>设置分钟数</a:t>
            </a:r>
            <a:r>
              <a:rPr lang="en-US" altLang="zh-CN">
                <a:sym typeface="Wingdings" pitchFamily="2" charset="2"/>
              </a:rPr>
              <a:t>:</a:t>
            </a:r>
            <a:r>
              <a:rPr lang="zh-CN" altLang="en-US">
                <a:sym typeface="Wingdings" pitchFamily="2" charset="2"/>
              </a:rPr>
              <a:t>参数</a:t>
            </a:r>
            <a:r>
              <a:rPr lang="en-US" altLang="zh-CN">
                <a:sym typeface="Wingdings" pitchFamily="2" charset="2"/>
              </a:rPr>
              <a:t>0-59</a:t>
            </a:r>
          </a:p>
          <a:p>
            <a:pPr lvl="1"/>
            <a:r>
              <a:rPr lang="en-US" altLang="zh-CN">
                <a:sym typeface="Wingdings" pitchFamily="2" charset="2"/>
              </a:rPr>
              <a:t>setSeconds()</a:t>
            </a:r>
            <a:r>
              <a:rPr lang="zh-CN" altLang="en-US">
                <a:sym typeface="Wingdings" pitchFamily="2" charset="2"/>
              </a:rPr>
              <a:t>设置秒数</a:t>
            </a:r>
            <a:r>
              <a:rPr lang="en-US" altLang="zh-CN">
                <a:sym typeface="Wingdings" pitchFamily="2" charset="2"/>
              </a:rPr>
              <a:t>:</a:t>
            </a:r>
            <a:r>
              <a:rPr lang="zh-CN" altLang="en-US">
                <a:sym typeface="Wingdings" pitchFamily="2" charset="2"/>
              </a:rPr>
              <a:t>参数</a:t>
            </a:r>
            <a:r>
              <a:rPr lang="en-US" altLang="zh-CN">
                <a:sym typeface="Wingdings" pitchFamily="2" charset="2"/>
              </a:rPr>
              <a:t>0-59</a:t>
            </a: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71480"/>
            <a:ext cx="8229600" cy="5435811"/>
          </a:xfrm>
        </p:spPr>
        <p:txBody>
          <a:bodyPr>
            <a:normAutofit/>
          </a:bodyPr>
          <a:lstStyle/>
          <a:p>
            <a:r>
              <a:rPr lang="en-US" dirty="0" smtClean="0"/>
              <a:t>HTML5</a:t>
            </a:r>
            <a:r>
              <a:rPr lang="zh-CN" altLang="en-US" dirty="0" smtClean="0"/>
              <a:t>提供了一些用于日期</a:t>
            </a:r>
            <a:r>
              <a:rPr lang="en-US" altLang="zh-CN" dirty="0" smtClean="0"/>
              <a:t>/</a:t>
            </a:r>
            <a:r>
              <a:rPr lang="zh-CN" altLang="en-US" dirty="0" smtClean="0"/>
              <a:t>时间选择的控件。例如，飞机票</a:t>
            </a:r>
            <a:r>
              <a:rPr lang="en-US" altLang="zh-CN" dirty="0" smtClean="0"/>
              <a:t>/</a:t>
            </a:r>
            <a:r>
              <a:rPr lang="zh-CN" altLang="en-US" dirty="0" smtClean="0"/>
              <a:t>火车票的订票网站上经常会看到各种各样的日期选择框，这些控件通常都是用非语义的标签和大量</a:t>
            </a:r>
            <a:r>
              <a:rPr lang="en-US" dirty="0" err="1" smtClean="0"/>
              <a:t>Javascript</a:t>
            </a:r>
            <a:r>
              <a:rPr lang="zh-CN" altLang="en-US" dirty="0" smtClean="0"/>
              <a:t>代码编写而成的。</a:t>
            </a:r>
            <a:endParaRPr lang="en-US" altLang="zh-CN" dirty="0" smtClean="0"/>
          </a:p>
          <a:p>
            <a:r>
              <a:rPr lang="en-US" dirty="0" smtClean="0"/>
              <a:t>HTML5</a:t>
            </a:r>
            <a:r>
              <a:rPr lang="zh-CN" altLang="en-US" dirty="0" smtClean="0"/>
              <a:t>中只需要标准的简单方式就可以实现：</a:t>
            </a:r>
          </a:p>
          <a:p>
            <a:r>
              <a:rPr lang="en-US" altLang="zh-CN" dirty="0" smtClean="0"/>
              <a:t>&lt;</a:t>
            </a:r>
            <a:r>
              <a:rPr lang="en-US" dirty="0" smtClean="0"/>
              <a:t>input type="date" name="</a:t>
            </a:r>
            <a:r>
              <a:rPr lang="en-US" dirty="0" err="1" smtClean="0"/>
              <a:t>csserdate</a:t>
            </a:r>
            <a:r>
              <a:rPr lang="en-US" dirty="0" smtClean="0"/>
              <a:t>"&gt; &lt;input type="time" name="</a:t>
            </a:r>
            <a:r>
              <a:rPr lang="en-US" dirty="0" err="1" smtClean="0"/>
              <a:t>cssertime</a:t>
            </a:r>
            <a:r>
              <a:rPr lang="en-US" dirty="0" smtClean="0"/>
              <a:t>"&gt;</a:t>
            </a:r>
            <a:r>
              <a:rPr lang="zh-CN" altLang="en-US" dirty="0" smtClean="0"/>
              <a:t>上面的代码分别的创建了具有完整功能的日期选择控件和时间输入控件。</a:t>
            </a:r>
          </a:p>
          <a:p>
            <a:r>
              <a:rPr lang="zh-CN" altLang="en-US" dirty="0" smtClean="0"/>
              <a:t>支持的浏览器效果</a:t>
            </a:r>
            <a:r>
              <a:rPr lang="en-US" dirty="0" smtClean="0"/>
              <a:t>Chrome</a:t>
            </a:r>
          </a:p>
          <a:p>
            <a:r>
              <a:rPr lang="en-US" dirty="0" smtClean="0"/>
              <a:t>Opera</a:t>
            </a:r>
            <a:endParaRPr lang="zh-CN" altLang="en-US" dirty="0"/>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a:srcRect/>
          <a:stretch>
            <a:fillRect/>
          </a:stretch>
        </p:blipFill>
        <p:spPr bwMode="auto">
          <a:xfrm>
            <a:off x="5214942" y="4572008"/>
            <a:ext cx="2333625" cy="3143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43174" y="4905375"/>
            <a:ext cx="1962150" cy="1952625"/>
          </a:xfrm>
          <a:prstGeom prst="rect">
            <a:avLst/>
          </a:prstGeom>
          <a:noFill/>
          <a:ln w="9525">
            <a:noFill/>
            <a:miter lim="800000"/>
            <a:headEnd/>
            <a:tailEnd/>
          </a:ln>
          <a:effectLst/>
        </p:spPr>
      </p:pic>
      <p:sp>
        <p:nvSpPr>
          <p:cNvPr id="6" name="矩形 5"/>
          <p:cNvSpPr/>
          <p:nvPr/>
        </p:nvSpPr>
        <p:spPr>
          <a:xfrm>
            <a:off x="7668344" y="188640"/>
            <a:ext cx="1107996" cy="369332"/>
          </a:xfrm>
          <a:prstGeom prst="rect">
            <a:avLst/>
          </a:prstGeom>
        </p:spPr>
        <p:txBody>
          <a:bodyPr wrap="none">
            <a:spAutoFit/>
          </a:bodyPr>
          <a:lstStyle/>
          <a:p>
            <a:r>
              <a:rPr lang="zh-CN" altLang="en-US" dirty="0"/>
              <a:t>核心对象</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dirty="0" smtClean="0"/>
              <a:t>小   </a:t>
            </a:r>
            <a:r>
              <a:rPr lang="zh-CN" altLang="en-US" dirty="0"/>
              <a:t>结 </a:t>
            </a:r>
          </a:p>
        </p:txBody>
      </p:sp>
      <p:sp>
        <p:nvSpPr>
          <p:cNvPr id="164867" name="Rectangle 3"/>
          <p:cNvSpPr>
            <a:spLocks noGrp="1" noChangeArrowheads="1"/>
          </p:cNvSpPr>
          <p:nvPr>
            <p:ph type="body" idx="1"/>
          </p:nvPr>
        </p:nvSpPr>
        <p:spPr/>
        <p:txBody>
          <a:bodyPr/>
          <a:lstStyle/>
          <a:p>
            <a:pPr>
              <a:lnSpc>
                <a:spcPct val="140000"/>
              </a:lnSpc>
            </a:pPr>
            <a:r>
              <a:rPr lang="en-US" altLang="zh-CN" dirty="0"/>
              <a:t>Array</a:t>
            </a:r>
            <a:r>
              <a:rPr lang="zh-CN" altLang="en-US" dirty="0"/>
              <a:t>对象常用的属性是</a:t>
            </a:r>
            <a:r>
              <a:rPr lang="en-US" altLang="zh-CN" dirty="0" smtClean="0"/>
              <a:t>length</a:t>
            </a:r>
            <a:endParaRPr lang="en-US" altLang="zh-CN" dirty="0"/>
          </a:p>
          <a:p>
            <a:pPr>
              <a:lnSpc>
                <a:spcPct val="140000"/>
              </a:lnSpc>
            </a:pPr>
            <a:r>
              <a:rPr lang="en-US" altLang="zh-CN" dirty="0"/>
              <a:t>String</a:t>
            </a:r>
            <a:r>
              <a:rPr lang="zh-CN" altLang="en-US" dirty="0"/>
              <a:t>对象的</a:t>
            </a:r>
            <a:r>
              <a:rPr lang="en-US" altLang="zh-CN" dirty="0" err="1"/>
              <a:t>indexOf</a:t>
            </a:r>
            <a:r>
              <a:rPr lang="en-US" altLang="zh-CN" dirty="0"/>
              <a:t>( )</a:t>
            </a:r>
            <a:r>
              <a:rPr lang="zh-CN" altLang="en-US" dirty="0"/>
              <a:t>方法用于查找子字符串 </a:t>
            </a:r>
          </a:p>
          <a:p>
            <a:pPr>
              <a:lnSpc>
                <a:spcPct val="140000"/>
              </a:lnSpc>
            </a:pPr>
            <a:r>
              <a:rPr lang="en-US" altLang="zh-CN" dirty="0"/>
              <a:t>Math</a:t>
            </a:r>
            <a:r>
              <a:rPr lang="zh-CN" altLang="en-US" dirty="0"/>
              <a:t>对象的</a:t>
            </a:r>
            <a:r>
              <a:rPr lang="en-US" altLang="zh-CN" dirty="0"/>
              <a:t>random( )</a:t>
            </a:r>
            <a:r>
              <a:rPr lang="zh-CN" altLang="en-US" dirty="0"/>
              <a:t>方法可以产生</a:t>
            </a:r>
            <a:r>
              <a:rPr lang="en-US" altLang="zh-CN" dirty="0"/>
              <a:t>0</a:t>
            </a:r>
            <a:r>
              <a:rPr lang="zh-CN" altLang="en-US" dirty="0"/>
              <a:t>－</a:t>
            </a:r>
            <a:r>
              <a:rPr lang="en-US" altLang="zh-CN" dirty="0"/>
              <a:t>1</a:t>
            </a:r>
            <a:r>
              <a:rPr lang="zh-CN" altLang="en-US" dirty="0"/>
              <a:t>的随机数</a:t>
            </a:r>
          </a:p>
          <a:p>
            <a:pPr>
              <a:lnSpc>
                <a:spcPct val="140000"/>
              </a:lnSpc>
            </a:pPr>
            <a:r>
              <a:rPr lang="en-US" altLang="zh-CN" dirty="0"/>
              <a:t>Date</a:t>
            </a:r>
            <a:r>
              <a:rPr lang="zh-CN" altLang="en-US" dirty="0"/>
              <a:t>对象有</a:t>
            </a:r>
            <a:r>
              <a:rPr lang="en-US" altLang="zh-CN" dirty="0" err="1"/>
              <a:t>setxxx</a:t>
            </a:r>
            <a:r>
              <a:rPr lang="en-US" altLang="zh-CN" dirty="0"/>
              <a:t>( )</a:t>
            </a:r>
            <a:r>
              <a:rPr lang="zh-CN" altLang="en-US" dirty="0"/>
              <a:t>方法用于设置日期和时间，</a:t>
            </a:r>
            <a:r>
              <a:rPr lang="en-US" altLang="zh-CN" dirty="0" err="1"/>
              <a:t>getxxx</a:t>
            </a:r>
            <a:r>
              <a:rPr lang="en-US" altLang="zh-CN" dirty="0"/>
              <a:t>( )</a:t>
            </a:r>
            <a:r>
              <a:rPr lang="zh-CN" altLang="en-US" dirty="0"/>
              <a:t>方法用于获得日期和时间</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什么是</a:t>
            </a:r>
            <a:r>
              <a:rPr lang="en-US" altLang="zh-CN" dirty="0"/>
              <a:t>HTML DOM </a:t>
            </a:r>
            <a:endParaRPr lang="en-US" altLang="zh-CN" dirty="0" smtClean="0"/>
          </a:p>
          <a:p>
            <a:r>
              <a:rPr lang="en-US" altLang="zh-CN" dirty="0" smtClean="0"/>
              <a:t>HTML </a:t>
            </a:r>
            <a:r>
              <a:rPr lang="en-US" altLang="zh-CN" dirty="0"/>
              <a:t>DOM </a:t>
            </a:r>
            <a:r>
              <a:rPr lang="zh-CN" altLang="en-US" dirty="0"/>
              <a:t>对象 </a:t>
            </a:r>
            <a:r>
              <a:rPr lang="en-US" altLang="zh-CN" dirty="0"/>
              <a:t>- </a:t>
            </a:r>
            <a:r>
              <a:rPr lang="zh-CN" altLang="en-US" dirty="0"/>
              <a:t>方法和</a:t>
            </a:r>
            <a:r>
              <a:rPr lang="zh-CN" altLang="en-US" dirty="0" smtClean="0"/>
              <a:t>属性</a:t>
            </a:r>
            <a:endParaRPr lang="en-US" altLang="zh-CN" dirty="0" smtClean="0"/>
          </a:p>
          <a:p>
            <a:r>
              <a:rPr lang="zh-CN" altLang="en-US" dirty="0" smtClean="0"/>
              <a:t>事件</a:t>
            </a:r>
            <a:r>
              <a:rPr lang="zh-CN" altLang="en-US" dirty="0"/>
              <a:t>处理程序的概念  </a:t>
            </a:r>
          </a:p>
          <a:p>
            <a:r>
              <a:rPr lang="en-US" altLang="zh-CN" dirty="0" smtClean="0"/>
              <a:t>JavaScript </a:t>
            </a:r>
            <a:r>
              <a:rPr lang="zh-CN" altLang="en-US" dirty="0"/>
              <a:t>中的常用事件</a:t>
            </a:r>
          </a:p>
        </p:txBody>
      </p:sp>
      <p:sp>
        <p:nvSpPr>
          <p:cNvPr id="3" name="标题 2"/>
          <p:cNvSpPr>
            <a:spLocks noGrp="1"/>
          </p:cNvSpPr>
          <p:nvPr>
            <p:ph type="title"/>
          </p:nvPr>
        </p:nvSpPr>
        <p:spPr/>
        <p:txBody>
          <a:bodyPr/>
          <a:lstStyle/>
          <a:p>
            <a:r>
              <a:rPr lang="en-US" altLang="zh-CN" dirty="0"/>
              <a:t>4.3  JavaScript </a:t>
            </a:r>
            <a:r>
              <a:rPr lang="zh-CN" altLang="en-US" dirty="0"/>
              <a:t>的</a:t>
            </a:r>
            <a:r>
              <a:rPr lang="en-US" altLang="zh-CN" dirty="0"/>
              <a:t>DOM</a:t>
            </a:r>
            <a:r>
              <a:rPr lang="zh-CN" altLang="en-US" dirty="0"/>
              <a:t>对象</a:t>
            </a:r>
          </a:p>
        </p:txBody>
      </p:sp>
    </p:spTree>
    <p:extLst>
      <p:ext uri="{BB962C8B-B14F-4D97-AF65-F5344CB8AC3E}">
        <p14:creationId xmlns:p14="http://schemas.microsoft.com/office/powerpoint/2010/main" val="3401361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当</a:t>
            </a:r>
            <a:r>
              <a:rPr lang="zh-CN" altLang="en-US" dirty="0"/>
              <a:t>网页被加载时，浏览器会创建页面的文档对象模型（</a:t>
            </a:r>
            <a:r>
              <a:rPr lang="en-US" altLang="zh-CN" dirty="0"/>
              <a:t>Document Object Model</a:t>
            </a:r>
            <a:r>
              <a:rPr lang="zh-CN" altLang="en-US" dirty="0"/>
              <a:t>）。</a:t>
            </a:r>
          </a:p>
          <a:p>
            <a:r>
              <a:rPr lang="en-US" altLang="zh-CN" dirty="0"/>
              <a:t>HTML DOM </a:t>
            </a:r>
            <a:r>
              <a:rPr lang="zh-CN" altLang="en-US" dirty="0"/>
              <a:t>模型被构造为对象的树。</a:t>
            </a:r>
          </a:p>
          <a:p>
            <a:endParaRPr lang="zh-CN" altLang="en-US" dirty="0"/>
          </a:p>
        </p:txBody>
      </p:sp>
      <p:sp>
        <p:nvSpPr>
          <p:cNvPr id="3" name="标题 2"/>
          <p:cNvSpPr>
            <a:spLocks noGrp="1"/>
          </p:cNvSpPr>
          <p:nvPr>
            <p:ph type="title"/>
          </p:nvPr>
        </p:nvSpPr>
        <p:spPr/>
        <p:txBody>
          <a:bodyPr>
            <a:normAutofit/>
          </a:bodyPr>
          <a:lstStyle/>
          <a:p>
            <a:r>
              <a:rPr lang="zh-CN" altLang="en-US" dirty="0" smtClean="0"/>
              <a:t>什么是</a:t>
            </a:r>
            <a:r>
              <a:rPr lang="en-US" altLang="zh-CN" dirty="0" smtClean="0"/>
              <a:t> </a:t>
            </a:r>
            <a:r>
              <a:rPr lang="en-US" altLang="zh-CN" dirty="0"/>
              <a:t>DOM </a:t>
            </a:r>
            <a:endParaRPr lang="zh-CN" altLang="en-US" dirty="0"/>
          </a:p>
        </p:txBody>
      </p:sp>
      <p:pic>
        <p:nvPicPr>
          <p:cNvPr id="2050" name="Picture 2" descr="DOM HTML 树"/>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160" y="2780928"/>
            <a:ext cx="6001886" cy="328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511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dirty="0"/>
              <a:t>通过可编程的对象模型，</a:t>
            </a:r>
            <a:r>
              <a:rPr lang="en-US" altLang="zh-CN" dirty="0"/>
              <a:t>JavaScript </a:t>
            </a:r>
            <a:r>
              <a:rPr lang="zh-CN" altLang="en-US" dirty="0"/>
              <a:t>获得了足够的能力来创建动态的 </a:t>
            </a:r>
            <a:r>
              <a:rPr lang="en-US" altLang="zh-CN" dirty="0"/>
              <a:t>HTML</a:t>
            </a:r>
            <a:r>
              <a:rPr lang="zh-CN" altLang="en-US" dirty="0"/>
              <a:t>。</a:t>
            </a:r>
          </a:p>
          <a:p>
            <a:r>
              <a:rPr lang="en-US" altLang="zh-CN" dirty="0"/>
              <a:t>JavaScript </a:t>
            </a:r>
            <a:r>
              <a:rPr lang="zh-CN" altLang="en-US" dirty="0"/>
              <a:t>能够改变页面中的所有 </a:t>
            </a:r>
            <a:r>
              <a:rPr lang="en-US" altLang="zh-CN" dirty="0">
                <a:solidFill>
                  <a:srgbClr val="FF0000"/>
                </a:solidFill>
              </a:rPr>
              <a:t>HTML </a:t>
            </a:r>
            <a:r>
              <a:rPr lang="zh-CN" altLang="en-US" dirty="0">
                <a:solidFill>
                  <a:srgbClr val="FF0000"/>
                </a:solidFill>
              </a:rPr>
              <a:t>元素</a:t>
            </a:r>
          </a:p>
          <a:p>
            <a:r>
              <a:rPr lang="en-US" altLang="zh-CN" dirty="0"/>
              <a:t>JavaScript </a:t>
            </a:r>
            <a:r>
              <a:rPr lang="zh-CN" altLang="en-US" dirty="0"/>
              <a:t>能够改变页面中的所有 </a:t>
            </a:r>
            <a:r>
              <a:rPr lang="en-US" altLang="zh-CN" dirty="0">
                <a:solidFill>
                  <a:srgbClr val="FF0000"/>
                </a:solidFill>
              </a:rPr>
              <a:t>HTML </a:t>
            </a:r>
            <a:r>
              <a:rPr lang="zh-CN" altLang="en-US" dirty="0">
                <a:solidFill>
                  <a:srgbClr val="FF0000"/>
                </a:solidFill>
              </a:rPr>
              <a:t>属性</a:t>
            </a:r>
          </a:p>
          <a:p>
            <a:r>
              <a:rPr lang="en-US" altLang="zh-CN" dirty="0"/>
              <a:t>JavaScript </a:t>
            </a:r>
            <a:r>
              <a:rPr lang="zh-CN" altLang="en-US" dirty="0"/>
              <a:t>能够改变页面中的所有 </a:t>
            </a:r>
            <a:r>
              <a:rPr lang="en-US" altLang="zh-CN" dirty="0">
                <a:solidFill>
                  <a:srgbClr val="FF0000"/>
                </a:solidFill>
              </a:rPr>
              <a:t>CSS </a:t>
            </a:r>
            <a:r>
              <a:rPr lang="zh-CN" altLang="en-US" dirty="0">
                <a:solidFill>
                  <a:srgbClr val="FF0000"/>
                </a:solidFill>
              </a:rPr>
              <a:t>样式</a:t>
            </a:r>
          </a:p>
          <a:p>
            <a:r>
              <a:rPr lang="en-US" altLang="zh-CN" dirty="0"/>
              <a:t>JavaScript </a:t>
            </a:r>
            <a:r>
              <a:rPr lang="zh-CN" altLang="en-US" dirty="0"/>
              <a:t>能够对页面中的所有</a:t>
            </a:r>
            <a:r>
              <a:rPr lang="zh-CN" altLang="en-US" dirty="0">
                <a:solidFill>
                  <a:srgbClr val="FF0000"/>
                </a:solidFill>
              </a:rPr>
              <a:t>事件</a:t>
            </a:r>
            <a:r>
              <a:rPr lang="zh-CN" altLang="en-US" dirty="0"/>
              <a:t>做出反应</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6815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lnSpc>
                <a:spcPct val="125000"/>
              </a:lnSpc>
            </a:pPr>
            <a:r>
              <a:rPr lang="zh-CN" altLang="zh-CN" smtClean="0"/>
              <a:t>提供用户</a:t>
            </a:r>
            <a:r>
              <a:rPr lang="zh-CN" altLang="zh-CN" smtClean="0">
                <a:solidFill>
                  <a:srgbClr val="FF3300"/>
                </a:solidFill>
              </a:rPr>
              <a:t>交互</a:t>
            </a:r>
            <a:endParaRPr lang="zh-CN" altLang="en-US" smtClean="0">
              <a:solidFill>
                <a:srgbClr val="FF3300"/>
              </a:solidFill>
            </a:endParaRPr>
          </a:p>
          <a:p>
            <a:pPr eaLnBrk="1" hangingPunct="1">
              <a:lnSpc>
                <a:spcPct val="125000"/>
              </a:lnSpc>
            </a:pPr>
            <a:r>
              <a:rPr lang="zh-CN" altLang="en-US" smtClean="0"/>
              <a:t>动态</a:t>
            </a:r>
            <a:r>
              <a:rPr lang="zh-CN" altLang="en-US" smtClean="0">
                <a:solidFill>
                  <a:srgbClr val="FF3300"/>
                </a:solidFill>
              </a:rPr>
              <a:t>生成</a:t>
            </a:r>
            <a:r>
              <a:rPr lang="zh-CN" altLang="en-US" smtClean="0"/>
              <a:t>页面内容 </a:t>
            </a:r>
          </a:p>
          <a:p>
            <a:pPr eaLnBrk="1" hangingPunct="1">
              <a:lnSpc>
                <a:spcPct val="125000"/>
              </a:lnSpc>
            </a:pPr>
            <a:r>
              <a:rPr lang="zh-CN" altLang="en-US" smtClean="0"/>
              <a:t>动态</a:t>
            </a:r>
            <a:r>
              <a:rPr lang="zh-CN" altLang="en-US" smtClean="0">
                <a:solidFill>
                  <a:srgbClr val="FF3300"/>
                </a:solidFill>
              </a:rPr>
              <a:t>更改</a:t>
            </a:r>
            <a:r>
              <a:rPr lang="zh-CN" altLang="en-US" smtClean="0"/>
              <a:t>内容</a:t>
            </a:r>
          </a:p>
          <a:p>
            <a:pPr eaLnBrk="1" hangingPunct="1">
              <a:lnSpc>
                <a:spcPct val="125000"/>
              </a:lnSpc>
            </a:pPr>
            <a:r>
              <a:rPr lang="zh-CN" altLang="en-US" smtClean="0"/>
              <a:t>动态</a:t>
            </a:r>
            <a:r>
              <a:rPr lang="zh-CN" altLang="en-US" smtClean="0">
                <a:solidFill>
                  <a:srgbClr val="FF3300"/>
                </a:solidFill>
              </a:rPr>
              <a:t>改变</a:t>
            </a:r>
            <a:r>
              <a:rPr lang="zh-CN" altLang="en-US" smtClean="0"/>
              <a:t>页面效果</a:t>
            </a:r>
          </a:p>
          <a:p>
            <a:pPr eaLnBrk="1" hangingPunct="1">
              <a:lnSpc>
                <a:spcPct val="125000"/>
              </a:lnSpc>
            </a:pPr>
            <a:r>
              <a:rPr lang="zh-CN" altLang="en-US" smtClean="0"/>
              <a:t>数据</a:t>
            </a:r>
            <a:r>
              <a:rPr lang="zh-CN" altLang="en-US" smtClean="0">
                <a:solidFill>
                  <a:srgbClr val="FF3300"/>
                </a:solidFill>
              </a:rPr>
              <a:t>验证</a:t>
            </a:r>
            <a:r>
              <a:rPr lang="zh-CN" altLang="en-US" smtClean="0"/>
              <a:t> </a:t>
            </a:r>
          </a:p>
          <a:p>
            <a:pPr eaLnBrk="1" hangingPunct="1"/>
            <a:endParaRPr lang="en-US" altLang="zh-CN" smtClean="0"/>
          </a:p>
        </p:txBody>
      </p:sp>
      <p:sp>
        <p:nvSpPr>
          <p:cNvPr id="7170" name="灯片编号占位符 3"/>
          <p:cNvSpPr>
            <a:spLocks noGrp="1"/>
          </p:cNvSpPr>
          <p:nvPr>
            <p:ph type="sldNum" sz="quarter" idx="12"/>
          </p:nvPr>
        </p:nvSpPr>
        <p:spPr>
          <a:noFill/>
        </p:spPr>
        <p:txBody>
          <a:bodyPr/>
          <a:lstStyle/>
          <a:p>
            <a:fld id="{D88F0A21-A9E8-43A8-8003-98F8B5DFDDD9}" type="slidenum">
              <a:rPr lang="en-US" altLang="zh-CN"/>
              <a:pPr/>
              <a:t>6</a:t>
            </a:fld>
            <a:endParaRPr lang="en-US" altLang="zh-CN"/>
          </a:p>
        </p:txBody>
      </p:sp>
      <p:sp>
        <p:nvSpPr>
          <p:cNvPr id="7171" name="Rectangle 2"/>
          <p:cNvSpPr>
            <a:spLocks noGrp="1" noChangeArrowheads="1"/>
          </p:cNvSpPr>
          <p:nvPr>
            <p:ph type="title"/>
          </p:nvPr>
        </p:nvSpPr>
        <p:spPr/>
        <p:txBody>
          <a:bodyPr/>
          <a:lstStyle/>
          <a:p>
            <a:pPr eaLnBrk="1" hangingPunct="1"/>
            <a:r>
              <a:rPr lang="en-US" altLang="zh-CN" smtClean="0"/>
              <a:t>JavaScript</a:t>
            </a:r>
            <a:r>
              <a:rPr lang="zh-CN" altLang="en-US" smtClean="0"/>
              <a:t>能做什么</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在 </a:t>
            </a:r>
            <a:r>
              <a:rPr lang="en-US" altLang="zh-CN" b="1" dirty="0"/>
              <a:t>HTML DOM </a:t>
            </a:r>
            <a:r>
              <a:rPr lang="zh-CN" altLang="en-US" b="1" dirty="0"/>
              <a:t>中，所有事物都是</a:t>
            </a:r>
            <a:r>
              <a:rPr lang="zh-CN" altLang="en-US" b="1" dirty="0" smtClean="0"/>
              <a:t>节点</a:t>
            </a:r>
            <a:endParaRPr lang="en-US" altLang="zh-CN" b="1" dirty="0" smtClean="0"/>
          </a:p>
          <a:p>
            <a:pPr lvl="1"/>
            <a:r>
              <a:rPr lang="zh-CN" altLang="en-US" dirty="0"/>
              <a:t>整个</a:t>
            </a:r>
            <a:r>
              <a:rPr lang="zh-CN" altLang="en-US" dirty="0" smtClean="0"/>
              <a:t>文档</a:t>
            </a:r>
            <a:r>
              <a:rPr lang="en-US" altLang="zh-CN" dirty="0" smtClean="0"/>
              <a:t>--------------</a:t>
            </a:r>
            <a:r>
              <a:rPr lang="zh-CN" altLang="en-US" dirty="0" smtClean="0"/>
              <a:t>一</a:t>
            </a:r>
            <a:r>
              <a:rPr lang="zh-CN" altLang="en-US" dirty="0"/>
              <a:t>个文档节点</a:t>
            </a:r>
          </a:p>
          <a:p>
            <a:pPr lvl="1"/>
            <a:r>
              <a:rPr lang="zh-CN" altLang="en-US" dirty="0"/>
              <a:t>每个 </a:t>
            </a:r>
            <a:r>
              <a:rPr lang="en-US" altLang="zh-CN" dirty="0"/>
              <a:t>HTML </a:t>
            </a:r>
            <a:r>
              <a:rPr lang="zh-CN" altLang="en-US" dirty="0" smtClean="0"/>
              <a:t>元素</a:t>
            </a:r>
            <a:r>
              <a:rPr lang="en-US" altLang="zh-CN" dirty="0" smtClean="0"/>
              <a:t>--------</a:t>
            </a:r>
            <a:r>
              <a:rPr lang="zh-CN" altLang="en-US" dirty="0" smtClean="0"/>
              <a:t>元素</a:t>
            </a:r>
            <a:r>
              <a:rPr lang="zh-CN" altLang="en-US" dirty="0"/>
              <a:t>节点</a:t>
            </a:r>
          </a:p>
          <a:p>
            <a:pPr lvl="1"/>
            <a:r>
              <a:rPr lang="en-US" altLang="zh-CN" dirty="0"/>
              <a:t>HTML </a:t>
            </a:r>
            <a:r>
              <a:rPr lang="zh-CN" altLang="en-US" dirty="0"/>
              <a:t>元素内的</a:t>
            </a:r>
            <a:r>
              <a:rPr lang="zh-CN" altLang="en-US" dirty="0" smtClean="0"/>
              <a:t>文本</a:t>
            </a:r>
            <a:r>
              <a:rPr lang="en-US" altLang="zh-CN" dirty="0" smtClean="0"/>
              <a:t>-----</a:t>
            </a:r>
            <a:r>
              <a:rPr lang="zh-CN" altLang="en-US" dirty="0" smtClean="0"/>
              <a:t>文本</a:t>
            </a:r>
            <a:r>
              <a:rPr lang="zh-CN" altLang="en-US" dirty="0"/>
              <a:t>节点</a:t>
            </a:r>
          </a:p>
          <a:p>
            <a:pPr lvl="1"/>
            <a:r>
              <a:rPr lang="zh-CN" altLang="en-US" dirty="0"/>
              <a:t>每个 </a:t>
            </a:r>
            <a:r>
              <a:rPr lang="en-US" altLang="zh-CN" dirty="0"/>
              <a:t>HTML </a:t>
            </a:r>
            <a:r>
              <a:rPr lang="zh-CN" altLang="en-US" dirty="0" smtClean="0"/>
              <a:t>属性</a:t>
            </a:r>
            <a:r>
              <a:rPr lang="en-US" altLang="zh-CN" dirty="0" smtClean="0"/>
              <a:t>--------</a:t>
            </a:r>
            <a:r>
              <a:rPr lang="zh-CN" altLang="en-US" dirty="0" smtClean="0"/>
              <a:t>属性</a:t>
            </a:r>
            <a:r>
              <a:rPr lang="zh-CN" altLang="en-US" dirty="0"/>
              <a:t>节点</a:t>
            </a:r>
          </a:p>
          <a:p>
            <a:pPr lvl="1"/>
            <a:r>
              <a:rPr lang="zh-CN" altLang="en-US" dirty="0" smtClean="0"/>
              <a:t>注释</a:t>
            </a:r>
            <a:r>
              <a:rPr lang="en-US" altLang="zh-CN" dirty="0" smtClean="0"/>
              <a:t>------------------</a:t>
            </a:r>
            <a:r>
              <a:rPr lang="zh-CN" altLang="en-US" dirty="0" smtClean="0"/>
              <a:t>注释</a:t>
            </a:r>
            <a:r>
              <a:rPr lang="zh-CN" altLang="en-US" dirty="0"/>
              <a:t>节点</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878234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r>
              <a:rPr lang="zh-CN" altLang="en-US" dirty="0" smtClean="0">
                <a:solidFill>
                  <a:srgbClr val="FF0000"/>
                </a:solidFill>
              </a:rPr>
              <a:t>一些</a:t>
            </a:r>
            <a:r>
              <a:rPr lang="zh-CN" altLang="en-US" dirty="0">
                <a:solidFill>
                  <a:srgbClr val="FF0000"/>
                </a:solidFill>
              </a:rPr>
              <a:t>常用的 </a:t>
            </a:r>
            <a:r>
              <a:rPr lang="en-US" altLang="zh-CN" dirty="0">
                <a:solidFill>
                  <a:srgbClr val="FF0000"/>
                </a:solidFill>
              </a:rPr>
              <a:t>HTML DOM </a:t>
            </a:r>
            <a:r>
              <a:rPr lang="zh-CN" altLang="en-US" dirty="0">
                <a:solidFill>
                  <a:srgbClr val="FF0000"/>
                </a:solidFill>
              </a:rPr>
              <a:t>属性：</a:t>
            </a:r>
          </a:p>
          <a:p>
            <a:r>
              <a:rPr lang="en-US" altLang="zh-CN" dirty="0" err="1"/>
              <a:t>innerHTML</a:t>
            </a:r>
            <a:r>
              <a:rPr lang="en-US" altLang="zh-CN" dirty="0"/>
              <a:t> - </a:t>
            </a:r>
            <a:r>
              <a:rPr lang="zh-CN" altLang="en-US" dirty="0"/>
              <a:t>节点（元素）的文本值</a:t>
            </a:r>
          </a:p>
          <a:p>
            <a:r>
              <a:rPr lang="en-US" altLang="zh-CN" dirty="0" err="1"/>
              <a:t>parentNode</a:t>
            </a:r>
            <a:r>
              <a:rPr lang="en-US" altLang="zh-CN" dirty="0"/>
              <a:t> - </a:t>
            </a:r>
            <a:r>
              <a:rPr lang="zh-CN" altLang="en-US" dirty="0"/>
              <a:t>节点（元素）的父节点</a:t>
            </a:r>
          </a:p>
          <a:p>
            <a:r>
              <a:rPr lang="en-US" altLang="zh-CN" dirty="0" err="1"/>
              <a:t>childNodes</a:t>
            </a:r>
            <a:r>
              <a:rPr lang="en-US" altLang="zh-CN" dirty="0"/>
              <a:t> - </a:t>
            </a:r>
            <a:r>
              <a:rPr lang="zh-CN" altLang="en-US" dirty="0"/>
              <a:t>节点（元素）的子节点</a:t>
            </a:r>
          </a:p>
          <a:p>
            <a:r>
              <a:rPr lang="en-US" altLang="zh-CN" dirty="0"/>
              <a:t>attributes - </a:t>
            </a:r>
            <a:r>
              <a:rPr lang="zh-CN" altLang="en-US" dirty="0"/>
              <a:t>节点（元素）的属性节点</a:t>
            </a:r>
          </a:p>
          <a:p>
            <a:endParaRPr lang="zh-CN" altLang="en-US" dirty="0"/>
          </a:p>
        </p:txBody>
      </p:sp>
      <p:sp>
        <p:nvSpPr>
          <p:cNvPr id="3" name="标题 2"/>
          <p:cNvSpPr>
            <a:spLocks noGrp="1"/>
          </p:cNvSpPr>
          <p:nvPr>
            <p:ph type="title"/>
          </p:nvPr>
        </p:nvSpPr>
        <p:spPr/>
        <p:txBody>
          <a:bodyPr>
            <a:normAutofit fontScale="90000"/>
          </a:bodyPr>
          <a:lstStyle/>
          <a:p>
            <a:r>
              <a:rPr lang="en-US" altLang="zh-CN" dirty="0"/>
              <a:t>HTML DOM </a:t>
            </a:r>
            <a:r>
              <a:rPr lang="zh-CN" altLang="en-US" dirty="0"/>
              <a:t>对象 </a:t>
            </a:r>
            <a:r>
              <a:rPr lang="en-US" altLang="zh-CN" dirty="0"/>
              <a:t>- </a:t>
            </a:r>
            <a:r>
              <a:rPr lang="zh-CN" altLang="en-US" dirty="0"/>
              <a:t>方法和属性</a:t>
            </a:r>
            <a:br>
              <a:rPr lang="zh-CN" altLang="en-US" dirty="0"/>
            </a:br>
            <a:endParaRPr lang="zh-CN" altLang="en-US" dirty="0"/>
          </a:p>
        </p:txBody>
      </p:sp>
    </p:spTree>
    <p:extLst>
      <p:ext uri="{BB962C8B-B14F-4D97-AF65-F5344CB8AC3E}">
        <p14:creationId xmlns:p14="http://schemas.microsoft.com/office/powerpoint/2010/main" val="18718831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47628537"/>
              </p:ext>
            </p:extLst>
          </p:nvPr>
        </p:nvGraphicFramePr>
        <p:xfrm>
          <a:off x="457200" y="1481138"/>
          <a:ext cx="8208912" cy="2379910"/>
        </p:xfrm>
        <a:graphic>
          <a:graphicData uri="http://schemas.openxmlformats.org/drawingml/2006/table">
            <a:tbl>
              <a:tblPr/>
              <a:tblGrid>
                <a:gridCol w="3168352"/>
                <a:gridCol w="5040560"/>
              </a:tblGrid>
              <a:tr h="530804">
                <a:tc>
                  <a:txBody>
                    <a:bodyPr/>
                    <a:lstStyle/>
                    <a:p>
                      <a:pPr fontAlgn="t"/>
                      <a:r>
                        <a:rPr lang="en-US" sz="1600">
                          <a:effectLst/>
                        </a:rPr>
                        <a:t>getElementById()</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返回带有指定 </a:t>
                      </a:r>
                      <a:r>
                        <a:rPr lang="en-US" altLang="zh-CN" sz="1600">
                          <a:effectLst/>
                        </a:rPr>
                        <a:t>ID </a:t>
                      </a:r>
                      <a:r>
                        <a:rPr lang="zh-CN" altLang="en-US" sz="1600">
                          <a:effectLst/>
                        </a:rPr>
                        <a:t>的元素。</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1083048">
                <a:tc>
                  <a:txBody>
                    <a:bodyPr/>
                    <a:lstStyle/>
                    <a:p>
                      <a:pPr fontAlgn="t"/>
                      <a:r>
                        <a:rPr lang="en-US" sz="1600">
                          <a:effectLst/>
                        </a:rPr>
                        <a:t>getElementsByTagName()</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返回包含带有指定标签名称的所有元素的节点列表（集合</a:t>
                      </a:r>
                      <a:r>
                        <a:rPr lang="en-US" altLang="zh-CN" sz="1600">
                          <a:effectLst/>
                        </a:rPr>
                        <a:t>/</a:t>
                      </a:r>
                      <a:r>
                        <a:rPr lang="zh-CN" altLang="en-US" sz="1600">
                          <a:effectLst/>
                        </a:rPr>
                        <a:t>节点数组）。</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766058">
                <a:tc>
                  <a:txBody>
                    <a:bodyPr/>
                    <a:lstStyle/>
                    <a:p>
                      <a:pPr fontAlgn="t"/>
                      <a:r>
                        <a:rPr lang="en-US" sz="1600">
                          <a:effectLst/>
                        </a:rPr>
                        <a:t>getElementsByClassName()</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返回包含带有指定类名的所有元素的节点列表。</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fontScale="90000"/>
          </a:bodyPr>
          <a:lstStyle/>
          <a:p>
            <a:r>
              <a:rPr lang="zh-CN" altLang="en-US" dirty="0">
                <a:solidFill>
                  <a:srgbClr val="FF0000"/>
                </a:solidFill>
              </a:rPr>
              <a:t>常用的 </a:t>
            </a:r>
            <a:r>
              <a:rPr lang="en-US" altLang="zh-CN" dirty="0">
                <a:solidFill>
                  <a:srgbClr val="FF0000"/>
                </a:solidFill>
              </a:rPr>
              <a:t>HTML DOM </a:t>
            </a:r>
            <a:r>
              <a:rPr lang="zh-CN" altLang="en-US" dirty="0" smtClean="0">
                <a:solidFill>
                  <a:srgbClr val="FF0000"/>
                </a:solidFill>
              </a:rPr>
              <a:t>方法</a:t>
            </a:r>
            <a:r>
              <a:rPr lang="en-US" altLang="zh-CN" dirty="0" smtClean="0">
                <a:solidFill>
                  <a:srgbClr val="FF0000"/>
                </a:solidFill>
              </a:rPr>
              <a:t>---</a:t>
            </a:r>
            <a:r>
              <a:rPr lang="en-US" altLang="zh-CN" b="0" dirty="0" smtClean="0">
                <a:effectLst/>
              </a:rPr>
              <a:t>HTML </a:t>
            </a:r>
            <a:r>
              <a:rPr lang="en-US" altLang="zh-CN" b="0" dirty="0">
                <a:effectLst/>
              </a:rPr>
              <a:t>DOM </a:t>
            </a:r>
            <a:r>
              <a:rPr lang="zh-CN" altLang="en-US" b="0" dirty="0" smtClean="0">
                <a:effectLst/>
              </a:rPr>
              <a:t>访问</a:t>
            </a:r>
            <a:endParaRPr lang="zh-CN" altLang="en-US" dirty="0"/>
          </a:p>
        </p:txBody>
      </p:sp>
      <p:sp>
        <p:nvSpPr>
          <p:cNvPr id="5" name="TextBox 4"/>
          <p:cNvSpPr txBox="1"/>
          <p:nvPr/>
        </p:nvSpPr>
        <p:spPr>
          <a:xfrm>
            <a:off x="6372200" y="5589240"/>
            <a:ext cx="1512168" cy="369332"/>
          </a:xfrm>
          <a:prstGeom prst="rect">
            <a:avLst/>
          </a:prstGeom>
          <a:noFill/>
        </p:spPr>
        <p:txBody>
          <a:bodyPr wrap="square" rtlCol="0">
            <a:spAutoFit/>
          </a:bodyPr>
          <a:lstStyle/>
          <a:p>
            <a:r>
              <a:rPr lang="en-US" altLang="zh-CN" dirty="0" smtClean="0">
                <a:hlinkClick r:id="rId2" action="ppaction://hlinkfile"/>
              </a:rPr>
              <a:t>demo11</a:t>
            </a:r>
            <a:endParaRPr lang="zh-CN" altLang="en-US" dirty="0"/>
          </a:p>
        </p:txBody>
      </p:sp>
    </p:spTree>
    <p:extLst>
      <p:ext uri="{BB962C8B-B14F-4D97-AF65-F5344CB8AC3E}">
        <p14:creationId xmlns:p14="http://schemas.microsoft.com/office/powerpoint/2010/main" val="2035274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43781797"/>
              </p:ext>
            </p:extLst>
          </p:nvPr>
        </p:nvGraphicFramePr>
        <p:xfrm>
          <a:off x="467544" y="1916832"/>
          <a:ext cx="8208912" cy="2523927"/>
        </p:xfrm>
        <a:graphic>
          <a:graphicData uri="http://schemas.openxmlformats.org/drawingml/2006/table">
            <a:tbl>
              <a:tblPr/>
              <a:tblGrid>
                <a:gridCol w="3168352"/>
                <a:gridCol w="5040560"/>
              </a:tblGrid>
              <a:tr h="841309">
                <a:tc>
                  <a:txBody>
                    <a:bodyPr/>
                    <a:lstStyle/>
                    <a:p>
                      <a:pPr fontAlgn="t"/>
                      <a:r>
                        <a:rPr lang="en-US" sz="1800" dirty="0" err="1">
                          <a:effectLst/>
                        </a:rPr>
                        <a:t>createElement</a:t>
                      </a:r>
                      <a:r>
                        <a:rPr lang="en-US" sz="1800" dirty="0">
                          <a:effectLst/>
                        </a:rPr>
                        <a:t>()</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创建元素节点。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841309">
                <a:tc>
                  <a:txBody>
                    <a:bodyPr/>
                    <a:lstStyle/>
                    <a:p>
                      <a:pPr fontAlgn="t"/>
                      <a:r>
                        <a:rPr lang="en-US" sz="1800" dirty="0" err="1" smtClean="0">
                          <a:effectLst/>
                        </a:rPr>
                        <a:t>createTextNode</a:t>
                      </a:r>
                      <a:r>
                        <a:rPr lang="en-US" sz="1800" dirty="0" smtClean="0">
                          <a:effectLst/>
                        </a:rPr>
                        <a:t>()</a:t>
                      </a:r>
                      <a:endParaRPr 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创建文本节点。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841309">
                <a:tc>
                  <a:txBody>
                    <a:bodyPr/>
                    <a:lstStyle/>
                    <a:p>
                      <a:pPr fontAlgn="t"/>
                      <a:r>
                        <a:rPr lang="en-US" sz="1800" dirty="0" err="1">
                          <a:effectLst/>
                        </a:rPr>
                        <a:t>createAttribute</a:t>
                      </a:r>
                      <a:r>
                        <a:rPr lang="en-US" sz="1800" dirty="0">
                          <a:effectLst/>
                        </a:rPr>
                        <a:t>()</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创建属性节点。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fontScale="90000"/>
          </a:bodyPr>
          <a:lstStyle/>
          <a:p>
            <a:r>
              <a:rPr lang="zh-CN" altLang="en-US" dirty="0">
                <a:solidFill>
                  <a:srgbClr val="FF0000"/>
                </a:solidFill>
              </a:rPr>
              <a:t>常用的 </a:t>
            </a:r>
            <a:r>
              <a:rPr lang="en-US" altLang="zh-CN" dirty="0">
                <a:solidFill>
                  <a:srgbClr val="FF0000"/>
                </a:solidFill>
              </a:rPr>
              <a:t>HTML DOM </a:t>
            </a:r>
            <a:r>
              <a:rPr lang="zh-CN" altLang="en-US" dirty="0" smtClean="0">
                <a:solidFill>
                  <a:srgbClr val="FF0000"/>
                </a:solidFill>
              </a:rPr>
              <a:t>方法</a:t>
            </a:r>
            <a:r>
              <a:rPr lang="en-US" altLang="zh-CN" dirty="0" smtClean="0">
                <a:solidFill>
                  <a:srgbClr val="FF0000"/>
                </a:solidFill>
              </a:rPr>
              <a:t>----</a:t>
            </a:r>
            <a:r>
              <a:rPr lang="zh-CN" altLang="en-US" dirty="0" smtClean="0">
                <a:effectLst/>
              </a:rPr>
              <a:t>修改 </a:t>
            </a:r>
            <a:r>
              <a:rPr lang="en-US" altLang="zh-CN" dirty="0">
                <a:effectLst/>
              </a:rPr>
              <a:t>HTML </a:t>
            </a:r>
            <a:r>
              <a:rPr lang="zh-CN" altLang="en-US" dirty="0" smtClean="0">
                <a:effectLst/>
              </a:rPr>
              <a:t>元素</a:t>
            </a:r>
            <a:endParaRPr lang="zh-CN" altLang="en-US" dirty="0"/>
          </a:p>
        </p:txBody>
      </p:sp>
      <p:sp>
        <p:nvSpPr>
          <p:cNvPr id="5" name="TextBox 4"/>
          <p:cNvSpPr txBox="1"/>
          <p:nvPr/>
        </p:nvSpPr>
        <p:spPr>
          <a:xfrm>
            <a:off x="6732240" y="5301208"/>
            <a:ext cx="1440160" cy="369332"/>
          </a:xfrm>
          <a:prstGeom prst="rect">
            <a:avLst/>
          </a:prstGeom>
          <a:noFill/>
        </p:spPr>
        <p:txBody>
          <a:bodyPr wrap="square" rtlCol="0">
            <a:spAutoFit/>
          </a:bodyPr>
          <a:lstStyle/>
          <a:p>
            <a:r>
              <a:rPr lang="en-US" altLang="zh-CN" dirty="0" smtClean="0">
                <a:hlinkClick r:id="rId2" action="ppaction://hlinkfile"/>
              </a:rPr>
              <a:t>demo12</a:t>
            </a:r>
            <a:endParaRPr lang="zh-CN" altLang="en-US" dirty="0"/>
          </a:p>
        </p:txBody>
      </p:sp>
      <p:sp>
        <p:nvSpPr>
          <p:cNvPr id="6" name="TextBox 5"/>
          <p:cNvSpPr txBox="1"/>
          <p:nvPr/>
        </p:nvSpPr>
        <p:spPr>
          <a:xfrm>
            <a:off x="6804248" y="5836622"/>
            <a:ext cx="1440160" cy="369332"/>
          </a:xfrm>
          <a:prstGeom prst="rect">
            <a:avLst/>
          </a:prstGeom>
          <a:noFill/>
        </p:spPr>
        <p:txBody>
          <a:bodyPr wrap="square" rtlCol="0">
            <a:spAutoFit/>
          </a:bodyPr>
          <a:lstStyle/>
          <a:p>
            <a:r>
              <a:rPr lang="en-US" altLang="zh-CN" dirty="0" smtClean="0">
                <a:hlinkClick r:id="rId3" action="ppaction://hlinkfile"/>
              </a:rPr>
              <a:t>demo13</a:t>
            </a:r>
            <a:endParaRPr lang="zh-CN" altLang="en-US" dirty="0"/>
          </a:p>
        </p:txBody>
      </p:sp>
      <p:sp>
        <p:nvSpPr>
          <p:cNvPr id="7" name="矩形 6"/>
          <p:cNvSpPr/>
          <p:nvPr/>
        </p:nvSpPr>
        <p:spPr>
          <a:xfrm>
            <a:off x="395536" y="4562544"/>
            <a:ext cx="8280920" cy="646331"/>
          </a:xfrm>
          <a:prstGeom prst="rect">
            <a:avLst/>
          </a:prstGeom>
        </p:spPr>
        <p:txBody>
          <a:bodyPr wrap="square">
            <a:spAutoFit/>
          </a:bodyPr>
          <a:lstStyle/>
          <a:p>
            <a:r>
              <a:rPr lang="zh-CN" altLang="en-US" dirty="0"/>
              <a:t>如需向 </a:t>
            </a:r>
            <a:r>
              <a:rPr lang="en-US" altLang="zh-CN" dirty="0"/>
              <a:t>HTML DOM </a:t>
            </a:r>
            <a:r>
              <a:rPr lang="zh-CN" altLang="en-US" dirty="0"/>
              <a:t>添加新元素，您首先必须创建该元素，然后把它追加到已有的元素上。</a:t>
            </a:r>
          </a:p>
        </p:txBody>
      </p:sp>
    </p:spTree>
    <p:extLst>
      <p:ext uri="{BB962C8B-B14F-4D97-AF65-F5344CB8AC3E}">
        <p14:creationId xmlns:p14="http://schemas.microsoft.com/office/powerpoint/2010/main" val="3846429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55949565"/>
              </p:ext>
            </p:extLst>
          </p:nvPr>
        </p:nvGraphicFramePr>
        <p:xfrm>
          <a:off x="539552" y="1442752"/>
          <a:ext cx="8208912" cy="2546560"/>
        </p:xfrm>
        <a:graphic>
          <a:graphicData uri="http://schemas.openxmlformats.org/drawingml/2006/table">
            <a:tbl>
              <a:tblPr/>
              <a:tblGrid>
                <a:gridCol w="3168352"/>
                <a:gridCol w="5040560"/>
              </a:tblGrid>
              <a:tr h="261165">
                <a:tc>
                  <a:txBody>
                    <a:bodyPr/>
                    <a:lstStyle/>
                    <a:p>
                      <a:pPr algn="l" fontAlgn="base"/>
                      <a:r>
                        <a:rPr lang="zh-CN" altLang="en-US" sz="1600" dirty="0">
                          <a:effectLst/>
                        </a:rPr>
                        <a:t>方法</a:t>
                      </a:r>
                    </a:p>
                  </a:txBody>
                  <a:tcPr marL="40386" marR="100966" marT="33655" marB="3365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600">
                          <a:effectLst/>
                        </a:rPr>
                        <a:t>描述</a:t>
                      </a:r>
                    </a:p>
                  </a:txBody>
                  <a:tcPr marL="40386" marR="100966" marT="33655" marB="3365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r>
              <a:tr h="274627">
                <a:tc>
                  <a:txBody>
                    <a:bodyPr/>
                    <a:lstStyle/>
                    <a:p>
                      <a:pPr fontAlgn="t"/>
                      <a:r>
                        <a:rPr lang="en-US" sz="1600" dirty="0" err="1">
                          <a:effectLst/>
                        </a:rPr>
                        <a:t>appendChild</a:t>
                      </a:r>
                      <a:r>
                        <a:rPr lang="en-US" sz="1600" dirty="0">
                          <a:effectLst/>
                        </a:rPr>
                        <a:t>()</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把新的子节点添加到指定节点。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a:effectLst/>
                        </a:rPr>
                        <a:t>removeChild()</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删除子节点。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a:effectLst/>
                        </a:rPr>
                        <a:t>replaceChild()</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替换子节点。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468481">
                <a:tc>
                  <a:txBody>
                    <a:bodyPr/>
                    <a:lstStyle/>
                    <a:p>
                      <a:pPr fontAlgn="t"/>
                      <a:r>
                        <a:rPr lang="en-US" sz="1600">
                          <a:effectLst/>
                        </a:rPr>
                        <a:t>insertBefore()</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在指定的子节点前面插入新的子节点。</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dirty="0" err="1">
                          <a:effectLst/>
                        </a:rPr>
                        <a:t>getAttribute</a:t>
                      </a:r>
                      <a:r>
                        <a:rPr lang="en-US" sz="1600" dirty="0">
                          <a:effectLst/>
                        </a:rPr>
                        <a:t>()</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返回指定的属性值。</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468481">
                <a:tc>
                  <a:txBody>
                    <a:bodyPr/>
                    <a:lstStyle/>
                    <a:p>
                      <a:pPr fontAlgn="t"/>
                      <a:r>
                        <a:rPr lang="en-US" sz="1600">
                          <a:effectLst/>
                        </a:rPr>
                        <a:t>setAttribute()</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把指定属性设置或修改为指定的值。</a:t>
                      </a: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a:bodyPr>
          <a:lstStyle/>
          <a:p>
            <a:r>
              <a:rPr lang="zh-CN" altLang="en-US" dirty="0" smtClean="0">
                <a:solidFill>
                  <a:srgbClr val="FF0000"/>
                </a:solidFill>
              </a:rPr>
              <a:t>常用</a:t>
            </a:r>
            <a:r>
              <a:rPr lang="zh-CN" altLang="en-US" dirty="0">
                <a:solidFill>
                  <a:srgbClr val="FF0000"/>
                </a:solidFill>
              </a:rPr>
              <a:t>的 </a:t>
            </a:r>
            <a:r>
              <a:rPr lang="en-US" altLang="zh-CN" dirty="0">
                <a:solidFill>
                  <a:srgbClr val="FF0000"/>
                </a:solidFill>
              </a:rPr>
              <a:t>HTML DOM </a:t>
            </a:r>
            <a:r>
              <a:rPr lang="zh-CN" altLang="en-US" dirty="0" smtClean="0">
                <a:solidFill>
                  <a:srgbClr val="FF0000"/>
                </a:solidFill>
              </a:rPr>
              <a:t>方法</a:t>
            </a:r>
            <a:r>
              <a:rPr lang="en-US" altLang="zh-CN" dirty="0" smtClean="0">
                <a:solidFill>
                  <a:srgbClr val="FF0000"/>
                </a:solidFill>
              </a:rPr>
              <a:t>—</a:t>
            </a:r>
            <a:r>
              <a:rPr lang="zh-CN" altLang="en-US" dirty="0" smtClean="0">
                <a:solidFill>
                  <a:schemeClr val="tx1"/>
                </a:solidFill>
              </a:rPr>
              <a:t>其它</a:t>
            </a:r>
            <a:endParaRPr lang="zh-CN" altLang="en-US" dirty="0">
              <a:solidFill>
                <a:schemeClr val="tx1"/>
              </a:solidFill>
            </a:endParaRPr>
          </a:p>
        </p:txBody>
      </p:sp>
      <p:sp>
        <p:nvSpPr>
          <p:cNvPr id="5" name="矩形 4"/>
          <p:cNvSpPr/>
          <p:nvPr/>
        </p:nvSpPr>
        <p:spPr>
          <a:xfrm>
            <a:off x="611560" y="4437112"/>
            <a:ext cx="8136904" cy="923330"/>
          </a:xfrm>
          <a:prstGeom prst="rect">
            <a:avLst/>
          </a:prstGeom>
        </p:spPr>
        <p:txBody>
          <a:bodyPr wrap="square">
            <a:spAutoFit/>
          </a:bodyPr>
          <a:lstStyle/>
          <a:p>
            <a:r>
              <a:rPr lang="en-US" altLang="zh-CN" dirty="0" err="1"/>
              <a:t>appendChild</a:t>
            </a:r>
            <a:r>
              <a:rPr lang="en-US" altLang="zh-CN" dirty="0"/>
              <a:t>() </a:t>
            </a:r>
            <a:r>
              <a:rPr lang="zh-CN" altLang="en-US" dirty="0"/>
              <a:t>方法，将新元素作为父元素的最后一个子元素进行添加</a:t>
            </a:r>
            <a:r>
              <a:rPr lang="zh-CN" altLang="en-US" dirty="0" smtClean="0"/>
              <a:t>。</a:t>
            </a:r>
            <a:endParaRPr lang="en-US" altLang="zh-CN" dirty="0" smtClean="0"/>
          </a:p>
          <a:p>
            <a:r>
              <a:rPr lang="zh-CN" altLang="en-US" dirty="0" smtClean="0"/>
              <a:t>还可以使用</a:t>
            </a:r>
            <a:r>
              <a:rPr lang="zh-CN" altLang="en-US" dirty="0"/>
              <a:t>可以使用 </a:t>
            </a:r>
            <a:r>
              <a:rPr lang="en-US" altLang="zh-CN" dirty="0" err="1"/>
              <a:t>insertBefore</a:t>
            </a:r>
            <a:r>
              <a:rPr lang="en-US" altLang="zh-CN" dirty="0"/>
              <a:t>() </a:t>
            </a:r>
            <a:r>
              <a:rPr lang="zh-CN" altLang="en-US" dirty="0" smtClean="0"/>
              <a:t> </a:t>
            </a:r>
            <a:endParaRPr lang="en-US" altLang="zh-CN" dirty="0" smtClean="0"/>
          </a:p>
          <a:p>
            <a:endParaRPr lang="zh-CN" altLang="en-US" dirty="0"/>
          </a:p>
        </p:txBody>
      </p:sp>
    </p:spTree>
    <p:extLst>
      <p:ext uri="{BB962C8B-B14F-4D97-AF65-F5344CB8AC3E}">
        <p14:creationId xmlns:p14="http://schemas.microsoft.com/office/powerpoint/2010/main" val="34576884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事件</a:t>
            </a:r>
          </a:p>
        </p:txBody>
      </p:sp>
      <p:sp>
        <p:nvSpPr>
          <p:cNvPr id="7171" name="Rectangle 3"/>
          <p:cNvSpPr>
            <a:spLocks noGrp="1" noChangeArrowheads="1"/>
          </p:cNvSpPr>
          <p:nvPr>
            <p:ph type="body" idx="1"/>
          </p:nvPr>
        </p:nvSpPr>
        <p:spPr/>
        <p:txBody>
          <a:bodyPr/>
          <a:lstStyle/>
          <a:p>
            <a:pPr eaLnBrk="1" hangingPunct="1">
              <a:lnSpc>
                <a:spcPct val="130000"/>
              </a:lnSpc>
            </a:pPr>
            <a:r>
              <a:rPr lang="zh-CN" altLang="en-US" dirty="0" smtClean="0"/>
              <a:t>类似于</a:t>
            </a:r>
            <a:r>
              <a:rPr lang="en-US" altLang="zh-CN" dirty="0" smtClean="0"/>
              <a:t>WINDOWS</a:t>
            </a:r>
            <a:r>
              <a:rPr lang="zh-CN" altLang="en-US" dirty="0" smtClean="0"/>
              <a:t>窗体及控件上触发的事件</a:t>
            </a:r>
            <a:r>
              <a:rPr lang="en-US" altLang="zh-CN" dirty="0" smtClean="0"/>
              <a:t>.</a:t>
            </a:r>
          </a:p>
          <a:p>
            <a:pPr eaLnBrk="1" hangingPunct="1">
              <a:lnSpc>
                <a:spcPct val="130000"/>
              </a:lnSpc>
            </a:pPr>
            <a:r>
              <a:rPr lang="zh-CN" altLang="en-US" dirty="0" smtClean="0"/>
              <a:t>浏览器运行过程中的系统动作</a:t>
            </a:r>
            <a:r>
              <a:rPr lang="en-US" altLang="zh-CN" dirty="0" smtClean="0"/>
              <a:t>,</a:t>
            </a:r>
            <a:r>
              <a:rPr lang="zh-CN" altLang="en-US" dirty="0" smtClean="0"/>
              <a:t>用户浏览网页过程中的用户动作</a:t>
            </a:r>
            <a:r>
              <a:rPr lang="en-US" altLang="zh-CN" dirty="0" smtClean="0"/>
              <a:t>,</a:t>
            </a:r>
            <a:r>
              <a:rPr lang="zh-CN" altLang="en-US" dirty="0" smtClean="0"/>
              <a:t>导致在浏览器窗口上</a:t>
            </a:r>
            <a:r>
              <a:rPr lang="en-US" altLang="zh-CN" dirty="0" smtClean="0"/>
              <a:t>,</a:t>
            </a:r>
            <a:r>
              <a:rPr lang="zh-CN" altLang="en-US" dirty="0" smtClean="0"/>
              <a:t>网页文档上</a:t>
            </a:r>
            <a:r>
              <a:rPr lang="en-US" altLang="zh-CN" dirty="0" smtClean="0"/>
              <a:t>,</a:t>
            </a:r>
            <a:r>
              <a:rPr lang="zh-CN" altLang="en-US" dirty="0" smtClean="0"/>
              <a:t>页面元素上触发相应的事件</a:t>
            </a:r>
            <a:r>
              <a:rPr lang="en-US" altLang="zh-CN" dirty="0" smtClean="0"/>
              <a:t>.</a:t>
            </a:r>
          </a:p>
        </p:txBody>
      </p:sp>
    </p:spTree>
    <p:extLst>
      <p:ext uri="{BB962C8B-B14F-4D97-AF65-F5344CB8AC3E}">
        <p14:creationId xmlns:p14="http://schemas.microsoft.com/office/powerpoint/2010/main" val="3774714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1"/>
          <p:cNvSpPr>
            <a:spLocks noGrp="1" noChangeArrowheads="1"/>
          </p:cNvSpPr>
          <p:nvPr>
            <p:ph type="title"/>
          </p:nvPr>
        </p:nvSpPr>
        <p:spPr/>
        <p:txBody>
          <a:bodyPr/>
          <a:lstStyle/>
          <a:p>
            <a:pPr eaLnBrk="1" hangingPunct="1"/>
            <a:r>
              <a:rPr lang="en-US" altLang="zh-CN" smtClean="0"/>
              <a:t>JavaScript </a:t>
            </a:r>
            <a:r>
              <a:rPr lang="zh-CN" altLang="en-US" smtClean="0"/>
              <a:t>事件</a:t>
            </a:r>
          </a:p>
        </p:txBody>
      </p:sp>
      <p:graphicFrame>
        <p:nvGraphicFramePr>
          <p:cNvPr id="203830" name="Group 54"/>
          <p:cNvGraphicFramePr>
            <a:graphicFrameLocks noGrp="1"/>
          </p:cNvGraphicFramePr>
          <p:nvPr>
            <p:ph idx="1"/>
          </p:nvPr>
        </p:nvGraphicFramePr>
        <p:xfrm>
          <a:off x="684213" y="1412875"/>
          <a:ext cx="8229600" cy="4865688"/>
        </p:xfrm>
        <a:graphic>
          <a:graphicData uri="http://schemas.openxmlformats.org/drawingml/2006/table">
            <a:tbl>
              <a:tblPr/>
              <a:tblGrid>
                <a:gridCol w="2505075"/>
                <a:gridCol w="5724525"/>
              </a:tblGrid>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smtClean="0">
                          <a:ln>
                            <a:noFill/>
                          </a:ln>
                          <a:solidFill>
                            <a:schemeClr val="bg1"/>
                          </a:solidFill>
                          <a:effectLst/>
                          <a:latin typeface="Arial" charset="0"/>
                          <a:ea typeface="隶书" pitchFamily="49" charset="-122"/>
                        </a:rPr>
                        <a:t>事件名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0" i="0" u="none" strike="noStrike" cap="none" normalizeH="0" baseline="0" smtClean="0">
                          <a:ln>
                            <a:noFill/>
                          </a:ln>
                          <a:solidFill>
                            <a:schemeClr val="bg1"/>
                          </a:solidFill>
                          <a:effectLst/>
                          <a:latin typeface="Arial" charset="0"/>
                          <a:ea typeface="隶书" pitchFamily="49"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鼠标单击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rgbClr val="3333CC"/>
                          </a:solidFill>
                          <a:effectLst/>
                          <a:latin typeface="Arial" charset="0"/>
                          <a:ea typeface="隶书" pitchFamily="49" charset="-122"/>
                        </a:rPr>
                        <a:t>onChange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文本内容或下拉菜单中的选项发生改变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rgbClr val="3333CC"/>
                          </a:solidFill>
                          <a:effectLst/>
                          <a:latin typeface="Arial" charset="0"/>
                          <a:ea typeface="隶书" pitchFamily="49" charset="-122"/>
                        </a:rPr>
                        <a:t>onFocus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获得焦点，表示文本框等获得鼠标光标。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rgbClr val="3333CC"/>
                          </a:solidFill>
                          <a:effectLst/>
                          <a:latin typeface="Arial" charset="0"/>
                          <a:ea typeface="隶书" pitchFamily="49" charset="-122"/>
                        </a:rPr>
                        <a:t>onBlur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失去焦点，表示文本框等失去鼠标光标。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onMouseOver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鼠标悬停，即鼠标停留在图片等的上方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onMouseOut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鼠标移出，即离开图片等所在的区域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onMouseMove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鼠标移动，表示在</a:t>
                      </a:r>
                      <a:r>
                        <a:rPr kumimoji="0" lang="en-US" altLang="zh-CN" sz="2000" b="0" i="0" u="none" strike="noStrike" cap="none" normalizeH="0" baseline="0" smtClean="0">
                          <a:ln>
                            <a:noFill/>
                          </a:ln>
                          <a:solidFill>
                            <a:schemeClr val="tx1"/>
                          </a:solidFill>
                          <a:effectLst/>
                          <a:latin typeface="Arial" charset="0"/>
                          <a:ea typeface="隶书" pitchFamily="49" charset="-122"/>
                        </a:rPr>
                        <a:t>&lt;DIV&gt;</a:t>
                      </a:r>
                      <a:r>
                        <a:rPr kumimoji="0" lang="zh-CN" altLang="en-US" sz="2000" b="0" i="0" u="none" strike="noStrike" cap="none" normalizeH="0" baseline="0" smtClean="0">
                          <a:ln>
                            <a:noFill/>
                          </a:ln>
                          <a:solidFill>
                            <a:schemeClr val="tx1"/>
                          </a:solidFill>
                          <a:effectLst/>
                          <a:latin typeface="Arial" charset="0"/>
                          <a:ea typeface="隶书" pitchFamily="49" charset="-122"/>
                        </a:rPr>
                        <a:t>层等上方移动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rgbClr val="3333CC"/>
                          </a:solidFill>
                          <a:effectLst/>
                          <a:latin typeface="Arial" charset="0"/>
                          <a:ea typeface="隶书" pitchFamily="49" charset="-122"/>
                        </a:rPr>
                        <a:t>onLoad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网页文档加载事件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rgbClr val="3333CC"/>
                          </a:solidFill>
                          <a:effectLst/>
                          <a:latin typeface="Arial" charset="0"/>
                          <a:ea typeface="隶书" pitchFamily="49" charset="-122"/>
                        </a:rPr>
                        <a:t>onSubmit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表单提交事件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onMouseDown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鼠标按下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onMouseUp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0" i="0" u="none" strike="noStrike" cap="none" normalizeH="0" baseline="0" dirty="0" smtClean="0">
                          <a:ln>
                            <a:noFill/>
                          </a:ln>
                          <a:solidFill>
                            <a:schemeClr val="tx1"/>
                          </a:solidFill>
                          <a:effectLst/>
                          <a:latin typeface="Arial" charset="0"/>
                          <a:ea typeface="隶书" pitchFamily="49" charset="-122"/>
                        </a:rPr>
                        <a:t>鼠标弹起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319026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表格占位符 2"/>
          <p:cNvSpPr>
            <a:spLocks noGrp="1"/>
          </p:cNvSpPr>
          <p:nvPr>
            <p:ph type="tbl" idx="1"/>
          </p:nvPr>
        </p:nvSpPr>
        <p:spPr/>
      </p:sp>
      <p:sp>
        <p:nvSpPr>
          <p:cNvPr id="4" name="矩形 3"/>
          <p:cNvSpPr/>
          <p:nvPr/>
        </p:nvSpPr>
        <p:spPr>
          <a:xfrm>
            <a:off x="1043608" y="1268760"/>
            <a:ext cx="7488832" cy="4247317"/>
          </a:xfrm>
          <a:prstGeom prst="rect">
            <a:avLst/>
          </a:prstGeom>
        </p:spPr>
        <p:txBody>
          <a:bodyPr wrap="square">
            <a:spAutoFit/>
          </a:bodyPr>
          <a:lstStyle/>
          <a:p>
            <a:r>
              <a:rPr lang="en-US" altLang="zh-CN" dirty="0" smtClean="0"/>
              <a:t>	&lt;script language="</a:t>
            </a:r>
            <a:r>
              <a:rPr lang="en-US" altLang="zh-CN" dirty="0" err="1" smtClean="0"/>
              <a:t>javascript</a:t>
            </a:r>
            <a:r>
              <a:rPr lang="en-US" altLang="zh-CN" dirty="0" smtClean="0"/>
              <a:t>"&gt;</a:t>
            </a:r>
          </a:p>
          <a:p>
            <a:endParaRPr lang="en-US" altLang="zh-CN" dirty="0" smtClean="0"/>
          </a:p>
          <a:p>
            <a:r>
              <a:rPr lang="en-US" altLang="zh-CN" dirty="0" smtClean="0"/>
              <a:t>		function hello()</a:t>
            </a:r>
          </a:p>
          <a:p>
            <a:r>
              <a:rPr lang="en-US" altLang="zh-CN" dirty="0" smtClean="0"/>
              <a:t>		{</a:t>
            </a:r>
          </a:p>
          <a:p>
            <a:r>
              <a:rPr lang="en-US" altLang="zh-CN" dirty="0" smtClean="0"/>
              <a:t>			alert("</a:t>
            </a:r>
            <a:r>
              <a:rPr lang="zh-CN" altLang="en-US" dirty="0" smtClean="0"/>
              <a:t>欢迎光临</a:t>
            </a:r>
            <a:r>
              <a:rPr lang="en-US" altLang="zh-CN" dirty="0" smtClean="0"/>
              <a:t>");</a:t>
            </a:r>
          </a:p>
          <a:p>
            <a:r>
              <a:rPr lang="en-US" altLang="zh-CN" dirty="0" smtClean="0"/>
              <a:t>		}</a:t>
            </a:r>
          </a:p>
          <a:p>
            <a:r>
              <a:rPr lang="en-US" altLang="zh-CN" dirty="0" smtClean="0"/>
              <a:t>		function </a:t>
            </a:r>
            <a:r>
              <a:rPr lang="en-US" altLang="zh-CN" dirty="0" err="1" smtClean="0"/>
              <a:t>byebye</a:t>
            </a:r>
            <a:r>
              <a:rPr lang="en-US" altLang="zh-CN" dirty="0" smtClean="0"/>
              <a:t>()</a:t>
            </a:r>
          </a:p>
          <a:p>
            <a:r>
              <a:rPr lang="en-US" altLang="zh-CN" dirty="0" smtClean="0"/>
              <a:t>		{</a:t>
            </a:r>
          </a:p>
          <a:p>
            <a:r>
              <a:rPr lang="en-US" altLang="zh-CN" dirty="0" smtClean="0"/>
              <a:t>			alert("</a:t>
            </a:r>
            <a:r>
              <a:rPr lang="zh-CN" altLang="en-US" dirty="0" smtClean="0"/>
              <a:t>请慢走，欢迎下次再来</a:t>
            </a:r>
            <a:r>
              <a:rPr lang="en-US" altLang="zh-CN" dirty="0" smtClean="0"/>
              <a:t>~");</a:t>
            </a:r>
          </a:p>
          <a:p>
            <a:r>
              <a:rPr lang="en-US" altLang="zh-CN" dirty="0" smtClean="0"/>
              <a:t>		}</a:t>
            </a:r>
          </a:p>
          <a:p>
            <a:r>
              <a:rPr lang="en-US" altLang="zh-CN" dirty="0" smtClean="0"/>
              <a:t>	&lt;/script&gt;</a:t>
            </a:r>
          </a:p>
          <a:p>
            <a:r>
              <a:rPr lang="en-US" altLang="zh-CN" dirty="0" smtClean="0"/>
              <a:t>&lt;/head&gt;</a:t>
            </a:r>
          </a:p>
          <a:p>
            <a:r>
              <a:rPr lang="en-US" altLang="zh-CN" dirty="0" smtClean="0"/>
              <a:t>&lt;body </a:t>
            </a:r>
            <a:r>
              <a:rPr lang="en-US" altLang="zh-CN" dirty="0" err="1" smtClean="0"/>
              <a:t>onLoad</a:t>
            </a:r>
            <a:r>
              <a:rPr lang="en-US" altLang="zh-CN" dirty="0" smtClean="0"/>
              <a:t>="hello()" </a:t>
            </a:r>
            <a:r>
              <a:rPr lang="en-US" altLang="zh-CN" dirty="0" err="1" smtClean="0"/>
              <a:t>onUnload</a:t>
            </a:r>
            <a:r>
              <a:rPr lang="en-US" altLang="zh-CN" dirty="0" smtClean="0"/>
              <a:t>="</a:t>
            </a:r>
            <a:r>
              <a:rPr lang="en-US" altLang="zh-CN" dirty="0" err="1" smtClean="0"/>
              <a:t>byebye</a:t>
            </a:r>
            <a:r>
              <a:rPr lang="en-US" altLang="zh-CN" dirty="0" smtClean="0"/>
              <a:t>()"&gt;</a:t>
            </a:r>
          </a:p>
          <a:p>
            <a:endParaRPr lang="en-US" altLang="zh-CN" dirty="0" smtClean="0"/>
          </a:p>
          <a:p>
            <a:r>
              <a:rPr lang="en-US" altLang="zh-CN" dirty="0" smtClean="0"/>
              <a:t>&lt;/body&gt;</a:t>
            </a:r>
            <a:endParaRPr lang="zh-CN" altLang="en-US" dirty="0"/>
          </a:p>
        </p:txBody>
      </p:sp>
      <p:sp>
        <p:nvSpPr>
          <p:cNvPr id="5" name="TextBox 4"/>
          <p:cNvSpPr txBox="1"/>
          <p:nvPr/>
        </p:nvSpPr>
        <p:spPr>
          <a:xfrm>
            <a:off x="6858016" y="5429264"/>
            <a:ext cx="1133644" cy="369332"/>
          </a:xfrm>
          <a:prstGeom prst="rect">
            <a:avLst/>
          </a:prstGeom>
          <a:noFill/>
        </p:spPr>
        <p:txBody>
          <a:bodyPr wrap="none" rtlCol="0">
            <a:spAutoFit/>
          </a:bodyPr>
          <a:lstStyle/>
          <a:p>
            <a:r>
              <a:rPr lang="en-US" altLang="zh-CN" dirty="0" smtClean="0">
                <a:hlinkClick r:id="rId2" action="ppaction://hlinkfile"/>
              </a:rPr>
              <a:t>Demo18</a:t>
            </a:r>
            <a:endParaRPr lang="en-US" altLang="zh-CN" dirty="0" smtClean="0"/>
          </a:p>
        </p:txBody>
      </p:sp>
    </p:spTree>
    <p:extLst>
      <p:ext uri="{BB962C8B-B14F-4D97-AF65-F5344CB8AC3E}">
        <p14:creationId xmlns:p14="http://schemas.microsoft.com/office/powerpoint/2010/main" val="29346697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2976" y="2234814"/>
            <a:ext cx="4786346" cy="3694516"/>
          </a:xfrm>
          <a:prstGeom prst="rect">
            <a:avLst/>
          </a:prstGeom>
          <a:noFill/>
          <a:ln w="9525">
            <a:noFill/>
            <a:miter lim="800000"/>
            <a:headEnd/>
            <a:tailEnd/>
          </a:ln>
          <a:effectLst/>
        </p:spPr>
      </p:pic>
      <p:sp>
        <p:nvSpPr>
          <p:cNvPr id="11266" name="Rectangle 2"/>
          <p:cNvSpPr>
            <a:spLocks noGrp="1" noChangeArrowheads="1"/>
          </p:cNvSpPr>
          <p:nvPr>
            <p:ph type="title"/>
          </p:nvPr>
        </p:nvSpPr>
        <p:spPr/>
        <p:txBody>
          <a:bodyPr>
            <a:normAutofit fontScale="90000"/>
          </a:bodyPr>
          <a:lstStyle/>
          <a:p>
            <a:pPr eaLnBrk="1" hangingPunct="1"/>
            <a:r>
              <a:rPr lang="en-US" altLang="zh-CN" sz="4000" dirty="0" err="1" smtClean="0"/>
              <a:t>onMouseOver</a:t>
            </a:r>
            <a:r>
              <a:rPr lang="zh-CN" altLang="en-US" sz="4000" dirty="0" smtClean="0"/>
              <a:t>和</a:t>
            </a:r>
            <a:br>
              <a:rPr lang="zh-CN" altLang="en-US" sz="4000" dirty="0" smtClean="0"/>
            </a:br>
            <a:r>
              <a:rPr lang="en-US" altLang="zh-CN" sz="4000" dirty="0" err="1" smtClean="0">
                <a:hlinkClick r:id="rId3" action="ppaction://hlinkfile"/>
              </a:rPr>
              <a:t>onMouseOut</a:t>
            </a:r>
            <a:r>
              <a:rPr lang="zh-CN" altLang="en-US" sz="4000" dirty="0" smtClean="0">
                <a:hlinkClick r:id="rId3" action="ppaction://hlinkfile"/>
              </a:rPr>
              <a:t>事件</a:t>
            </a:r>
            <a:endParaRPr lang="zh-CN" altLang="en-US" sz="4000" dirty="0" smtClean="0"/>
          </a:p>
        </p:txBody>
      </p:sp>
      <p:sp>
        <p:nvSpPr>
          <p:cNvPr id="206853" name="Rectangle 5"/>
          <p:cNvSpPr>
            <a:spLocks noChangeArrowheads="1"/>
          </p:cNvSpPr>
          <p:nvPr/>
        </p:nvSpPr>
        <p:spPr bwMode="auto">
          <a:xfrm>
            <a:off x="642910" y="2143116"/>
            <a:ext cx="8501090" cy="3785652"/>
          </a:xfrm>
          <a:prstGeom prst="rect">
            <a:avLst/>
          </a:prstGeom>
          <a:gradFill rotWithShape="1">
            <a:gsLst>
              <a:gs pos="0">
                <a:schemeClr val="accent1"/>
              </a:gs>
              <a:gs pos="100000">
                <a:srgbClr val="FFFFFF"/>
              </a:gs>
            </a:gsLst>
            <a:lin ang="5400000" scaled="1"/>
          </a:gradFill>
          <a:ln w="15875" algn="ctr">
            <a:solidFill>
              <a:schemeClr val="tx1"/>
            </a:solidFill>
            <a:miter lim="800000"/>
            <a:headEnd/>
            <a:tailEnd/>
          </a:ln>
        </p:spPr>
        <p:txBody>
          <a:bodyPr wrap="square" anchor="ctr">
            <a:spAutoFit/>
          </a:bodyPr>
          <a:lstStyle/>
          <a:p>
            <a:pPr>
              <a:tabLst>
                <a:tab pos="342900" algn="l"/>
              </a:tabLst>
            </a:pPr>
            <a:r>
              <a:rPr lang="en-US" altLang="zh-CN" sz="2000" dirty="0">
                <a:ea typeface="黑体" pitchFamily="2" charset="-122"/>
              </a:rPr>
              <a:t>&lt;HTML&gt;</a:t>
            </a:r>
          </a:p>
          <a:p>
            <a:pPr>
              <a:tabLst>
                <a:tab pos="342900" algn="l"/>
              </a:tabLst>
            </a:pPr>
            <a:r>
              <a:rPr lang="en-US" altLang="zh-CN" sz="2000" dirty="0">
                <a:ea typeface="黑体" pitchFamily="2" charset="-122"/>
              </a:rPr>
              <a:t>&lt;HEAD&gt;</a:t>
            </a:r>
          </a:p>
          <a:p>
            <a:pPr>
              <a:tabLst>
                <a:tab pos="342900" algn="l"/>
              </a:tabLst>
            </a:pPr>
            <a:r>
              <a:rPr lang="en-US" altLang="zh-CN" sz="2000" dirty="0">
                <a:ea typeface="黑体" pitchFamily="2" charset="-122"/>
              </a:rPr>
              <a:t>&lt;TITLE&gt;</a:t>
            </a:r>
            <a:r>
              <a:rPr lang="zh-CN" altLang="en-US" sz="2000" dirty="0">
                <a:ea typeface="黑体" pitchFamily="2" charset="-122"/>
              </a:rPr>
              <a:t>图片切换</a:t>
            </a:r>
            <a:r>
              <a:rPr lang="en-US" altLang="zh-CN" sz="2000" dirty="0">
                <a:ea typeface="黑体" pitchFamily="2" charset="-122"/>
              </a:rPr>
              <a:t>&lt;/TITLE&gt;</a:t>
            </a:r>
          </a:p>
          <a:p>
            <a:pPr>
              <a:tabLst>
                <a:tab pos="342900" algn="l"/>
              </a:tabLst>
            </a:pPr>
            <a:r>
              <a:rPr lang="en-US" altLang="zh-CN" sz="2000" dirty="0">
                <a:ea typeface="黑体" pitchFamily="2" charset="-122"/>
              </a:rPr>
              <a:t>&lt;/HEAD&gt;</a:t>
            </a:r>
          </a:p>
          <a:p>
            <a:pPr>
              <a:tabLst>
                <a:tab pos="342900" algn="l"/>
              </a:tabLst>
            </a:pPr>
            <a:r>
              <a:rPr lang="en-US" altLang="zh-CN" sz="2000" dirty="0">
                <a:ea typeface="黑体" pitchFamily="2" charset="-122"/>
              </a:rPr>
              <a:t>&lt;BODY</a:t>
            </a:r>
            <a:r>
              <a:rPr lang="en-US" altLang="zh-CN" sz="2000" dirty="0" smtClean="0">
                <a:ea typeface="黑体" pitchFamily="2" charset="-122"/>
              </a:rPr>
              <a:t>&gt;</a:t>
            </a:r>
          </a:p>
          <a:p>
            <a:pPr>
              <a:tabLst>
                <a:tab pos="342900" algn="l"/>
              </a:tabLst>
            </a:pPr>
            <a:r>
              <a:rPr lang="en-US" altLang="zh-CN" sz="2000" dirty="0" smtClean="0">
                <a:ea typeface="黑体" pitchFamily="2" charset="-122"/>
              </a:rPr>
              <a:t>&lt;FONT SIZE="18" COLOR="#FF0000"&gt;</a:t>
            </a:r>
            <a:r>
              <a:rPr lang="zh-CN" altLang="en-US" sz="2000" dirty="0" smtClean="0">
                <a:ea typeface="黑体" pitchFamily="2" charset="-122"/>
              </a:rPr>
              <a:t>你们都听好了</a:t>
            </a:r>
            <a:r>
              <a:rPr lang="en-US" altLang="zh-CN" sz="2000" dirty="0" smtClean="0">
                <a:ea typeface="黑体" pitchFamily="2" charset="-122"/>
              </a:rPr>
              <a:t>,</a:t>
            </a:r>
            <a:r>
              <a:rPr lang="zh-CN" altLang="en-US" sz="2000" dirty="0" smtClean="0">
                <a:ea typeface="黑体" pitchFamily="2" charset="-122"/>
              </a:rPr>
              <a:t>钓鱼岛是中国</a:t>
            </a:r>
            <a:r>
              <a:rPr lang="en-US" altLang="zh-CN" sz="2000" dirty="0" smtClean="0">
                <a:ea typeface="黑体" pitchFamily="2" charset="-122"/>
              </a:rPr>
              <a:t>!!&lt;/FONT&gt;</a:t>
            </a:r>
            <a:endParaRPr lang="en-US" altLang="zh-CN" sz="2000" dirty="0">
              <a:ea typeface="黑体" pitchFamily="2" charset="-122"/>
            </a:endParaRPr>
          </a:p>
          <a:p>
            <a:pPr>
              <a:tabLst>
                <a:tab pos="342900" algn="l"/>
              </a:tabLst>
            </a:pPr>
            <a:r>
              <a:rPr lang="en-US" altLang="zh-CN" sz="2000" dirty="0" smtClean="0">
                <a:ea typeface="黑体" pitchFamily="2" charset="-122"/>
              </a:rPr>
              <a:t> </a:t>
            </a:r>
            <a:r>
              <a:rPr lang="en-US" altLang="zh-CN" sz="2000" dirty="0">
                <a:ea typeface="黑体" pitchFamily="2" charset="-122"/>
              </a:rPr>
              <a:t>&lt;IMG </a:t>
            </a:r>
            <a:r>
              <a:rPr lang="en-US" altLang="zh-CN" sz="2000" dirty="0" err="1">
                <a:ea typeface="黑体" pitchFamily="2" charset="-122"/>
              </a:rPr>
              <a:t>src</a:t>
            </a:r>
            <a:r>
              <a:rPr lang="en-US" altLang="zh-CN" sz="2000" dirty="0" smtClean="0">
                <a:ea typeface="黑体" pitchFamily="2" charset="-122"/>
              </a:rPr>
              <a:t>=“</a:t>
            </a:r>
            <a:r>
              <a:rPr lang="zh-CN" altLang="en-US" sz="2000" dirty="0" smtClean="0">
                <a:ea typeface="黑体" pitchFamily="2" charset="-122"/>
              </a:rPr>
              <a:t>钓鱼岛是中国的</a:t>
            </a:r>
            <a:r>
              <a:rPr lang="en-US" altLang="zh-CN" sz="2000" dirty="0" smtClean="0">
                <a:ea typeface="黑体" pitchFamily="2" charset="-122"/>
              </a:rPr>
              <a:t>1.jpg” </a:t>
            </a:r>
            <a:r>
              <a:rPr lang="en-US" altLang="zh-CN" sz="2000" dirty="0">
                <a:ea typeface="黑体" pitchFamily="2" charset="-122"/>
              </a:rPr>
              <a:t>name=“picture” width</a:t>
            </a:r>
            <a:r>
              <a:rPr lang="en-US" altLang="zh-CN" sz="2000" dirty="0" smtClean="0">
                <a:ea typeface="黑体" pitchFamily="2" charset="-122"/>
              </a:rPr>
              <a:t>=“800”  </a:t>
            </a:r>
            <a:endParaRPr lang="en-US" altLang="zh-CN" sz="2000" dirty="0">
              <a:ea typeface="黑体" pitchFamily="2" charset="-122"/>
            </a:endParaRPr>
          </a:p>
          <a:p>
            <a:pPr>
              <a:tabLst>
                <a:tab pos="342900" algn="l"/>
              </a:tabLst>
            </a:pPr>
            <a:r>
              <a:rPr lang="en-US" altLang="zh-CN" sz="2000" dirty="0">
                <a:ea typeface="黑体" pitchFamily="2" charset="-122"/>
              </a:rPr>
              <a:t>    height</a:t>
            </a:r>
            <a:r>
              <a:rPr lang="en-US" altLang="zh-CN" sz="2000" dirty="0" smtClean="0">
                <a:ea typeface="黑体" pitchFamily="2" charset="-122"/>
              </a:rPr>
              <a:t>=“600” </a:t>
            </a:r>
            <a:r>
              <a:rPr lang="en-US" altLang="zh-CN" sz="2000" dirty="0" err="1">
                <a:solidFill>
                  <a:srgbClr val="3333CC"/>
                </a:solidFill>
                <a:ea typeface="黑体" pitchFamily="2" charset="-122"/>
              </a:rPr>
              <a:t>onMouseOver</a:t>
            </a:r>
            <a:r>
              <a:rPr lang="en-US" altLang="zh-CN" sz="2000" dirty="0">
                <a:ea typeface="黑体" pitchFamily="2" charset="-122"/>
              </a:rPr>
              <a:t>=“ </a:t>
            </a:r>
            <a:r>
              <a:rPr lang="en-US" altLang="zh-CN" sz="2000" dirty="0" err="1">
                <a:ea typeface="黑体" pitchFamily="2" charset="-122"/>
              </a:rPr>
              <a:t>src</a:t>
            </a:r>
            <a:r>
              <a:rPr lang="en-US" altLang="zh-CN" sz="2000" dirty="0" smtClean="0">
                <a:ea typeface="黑体" pitchFamily="2" charset="-122"/>
              </a:rPr>
              <a:t>=‘</a:t>
            </a:r>
            <a:r>
              <a:rPr lang="zh-CN" altLang="en-US" sz="2000" dirty="0" smtClean="0">
                <a:ea typeface="黑体" pitchFamily="2" charset="-122"/>
              </a:rPr>
              <a:t>钓鱼岛是中国的</a:t>
            </a:r>
            <a:r>
              <a:rPr lang="en-US" altLang="zh-CN" sz="2000" dirty="0" smtClean="0">
                <a:ea typeface="黑体" pitchFamily="2" charset="-122"/>
              </a:rPr>
              <a:t>1.jpg’ </a:t>
            </a:r>
            <a:r>
              <a:rPr lang="en-US" altLang="zh-CN" sz="2000" dirty="0">
                <a:ea typeface="黑体" pitchFamily="2" charset="-122"/>
              </a:rPr>
              <a:t>”  </a:t>
            </a:r>
          </a:p>
          <a:p>
            <a:pPr>
              <a:tabLst>
                <a:tab pos="342900" algn="l"/>
              </a:tabLst>
            </a:pPr>
            <a:r>
              <a:rPr lang="en-US" altLang="zh-CN" sz="2000" dirty="0">
                <a:ea typeface="黑体" pitchFamily="2" charset="-122"/>
              </a:rPr>
              <a:t>       </a:t>
            </a:r>
            <a:r>
              <a:rPr lang="en-US" altLang="zh-CN" sz="2000" dirty="0">
                <a:solidFill>
                  <a:srgbClr val="3333CC"/>
                </a:solidFill>
                <a:ea typeface="黑体" pitchFamily="2" charset="-122"/>
              </a:rPr>
              <a:t> </a:t>
            </a:r>
            <a:r>
              <a:rPr lang="en-US" altLang="zh-CN" sz="2000" dirty="0" err="1">
                <a:solidFill>
                  <a:srgbClr val="3333CC"/>
                </a:solidFill>
                <a:ea typeface="黑体" pitchFamily="2" charset="-122"/>
              </a:rPr>
              <a:t>onMouseOut</a:t>
            </a:r>
            <a:r>
              <a:rPr lang="en-US" altLang="zh-CN" sz="2000" dirty="0">
                <a:ea typeface="黑体" pitchFamily="2" charset="-122"/>
              </a:rPr>
              <a:t>=“ </a:t>
            </a:r>
            <a:r>
              <a:rPr lang="en-US" altLang="zh-CN" sz="2000" dirty="0" err="1">
                <a:ea typeface="黑体" pitchFamily="2" charset="-122"/>
              </a:rPr>
              <a:t>src</a:t>
            </a:r>
            <a:r>
              <a:rPr lang="en-US" altLang="zh-CN" sz="2000" dirty="0" smtClean="0">
                <a:ea typeface="黑体" pitchFamily="2" charset="-122"/>
              </a:rPr>
              <a:t>=‘</a:t>
            </a:r>
            <a:r>
              <a:rPr lang="zh-CN" altLang="en-US" sz="2000" dirty="0" smtClean="0">
                <a:ea typeface="黑体" pitchFamily="2" charset="-122"/>
              </a:rPr>
              <a:t>钓鱼岛是中国的</a:t>
            </a:r>
            <a:r>
              <a:rPr lang="en-US" altLang="zh-CN" sz="2000" dirty="0" smtClean="0">
                <a:ea typeface="黑体" pitchFamily="2" charset="-122"/>
              </a:rPr>
              <a:t>3jpg</a:t>
            </a:r>
            <a:r>
              <a:rPr lang="en-US" altLang="zh-CN" sz="2000" dirty="0">
                <a:ea typeface="黑体" pitchFamily="2" charset="-122"/>
              </a:rPr>
              <a:t>’ ”&gt; </a:t>
            </a:r>
            <a:endParaRPr lang="zh-CN" altLang="en-US" sz="2000" dirty="0">
              <a:ea typeface="黑体" pitchFamily="2" charset="-122"/>
            </a:endParaRPr>
          </a:p>
          <a:p>
            <a:pPr>
              <a:tabLst>
                <a:tab pos="342900" algn="l"/>
              </a:tabLst>
            </a:pPr>
            <a:r>
              <a:rPr lang="en-US" altLang="zh-CN" sz="2000" dirty="0" smtClean="0">
                <a:ea typeface="黑体" pitchFamily="2" charset="-122"/>
              </a:rPr>
              <a:t>&lt;/</a:t>
            </a:r>
            <a:r>
              <a:rPr lang="en-US" altLang="zh-CN" sz="2000" dirty="0">
                <a:ea typeface="黑体" pitchFamily="2" charset="-122"/>
              </a:rPr>
              <a:t>BODY&gt;</a:t>
            </a:r>
          </a:p>
          <a:p>
            <a:pPr>
              <a:tabLst>
                <a:tab pos="342900" algn="l"/>
              </a:tabLst>
            </a:pPr>
            <a:r>
              <a:rPr lang="en-US" altLang="zh-CN" sz="2000" dirty="0">
                <a:ea typeface="黑体" pitchFamily="2" charset="-122"/>
              </a:rPr>
              <a:t>&lt;/HTML&gt;</a:t>
            </a:r>
          </a:p>
        </p:txBody>
      </p:sp>
      <p:sp>
        <p:nvSpPr>
          <p:cNvPr id="206854" name="AutoShape 6"/>
          <p:cNvSpPr>
            <a:spLocks noChangeArrowheads="1"/>
          </p:cNvSpPr>
          <p:nvPr/>
        </p:nvSpPr>
        <p:spPr bwMode="auto">
          <a:xfrm>
            <a:off x="5429256" y="2000240"/>
            <a:ext cx="3024188" cy="935038"/>
          </a:xfrm>
          <a:prstGeom prst="wedgeRectCallout">
            <a:avLst>
              <a:gd name="adj1" fmla="val -86316"/>
              <a:gd name="adj2" fmla="val 138429"/>
            </a:avLst>
          </a:prstGeom>
          <a:gradFill rotWithShape="1">
            <a:gsLst>
              <a:gs pos="0">
                <a:srgbClr val="FFFF99"/>
              </a:gs>
              <a:gs pos="100000">
                <a:schemeClr val="bg1"/>
              </a:gs>
            </a:gsLst>
            <a:lin ang="5400000" scaled="1"/>
          </a:gradFill>
          <a:ln w="9525" algn="ctr">
            <a:solidFill>
              <a:schemeClr val="tx1"/>
            </a:solidFill>
            <a:miter lim="800000"/>
            <a:headEnd/>
            <a:tailEnd/>
          </a:ln>
        </p:spPr>
        <p:txBody>
          <a:bodyPr/>
          <a:lstStyle/>
          <a:p>
            <a:pPr algn="ctr"/>
            <a:r>
              <a:rPr lang="zh-CN" altLang="en-US" sz="2000">
                <a:ea typeface="黑体" pitchFamily="2" charset="-122"/>
              </a:rPr>
              <a:t>添加事件处理 ：</a:t>
            </a:r>
          </a:p>
          <a:p>
            <a:pPr algn="ctr"/>
            <a:r>
              <a:rPr lang="zh-CN" altLang="en-US" sz="2000">
                <a:ea typeface="黑体" pitchFamily="2" charset="-122"/>
              </a:rPr>
              <a:t>切换图片</a:t>
            </a:r>
          </a:p>
        </p:txBody>
      </p:sp>
      <p:sp>
        <p:nvSpPr>
          <p:cNvPr id="206855" name="Rectangle 7"/>
          <p:cNvSpPr>
            <a:spLocks noChangeArrowheads="1"/>
          </p:cNvSpPr>
          <p:nvPr/>
        </p:nvSpPr>
        <p:spPr bwMode="auto">
          <a:xfrm>
            <a:off x="2232025" y="1714488"/>
            <a:ext cx="6911975" cy="1944687"/>
          </a:xfrm>
          <a:prstGeom prst="rect">
            <a:avLst/>
          </a:prstGeom>
          <a:gradFill rotWithShape="1">
            <a:gsLst>
              <a:gs pos="0">
                <a:srgbClr val="FFFF66"/>
              </a:gs>
              <a:gs pos="100000">
                <a:schemeClr val="bg1"/>
              </a:gs>
            </a:gsLst>
            <a:lin ang="5400000" scaled="1"/>
          </a:gradFill>
          <a:ln w="9525">
            <a:solidFill>
              <a:srgbClr val="FF0000"/>
            </a:solidFill>
            <a:miter lim="800000"/>
            <a:headEnd/>
            <a:tailEnd/>
          </a:ln>
        </p:spPr>
        <p:txBody>
          <a:bodyPr anchor="ctr"/>
          <a:lstStyle/>
          <a:p>
            <a:r>
              <a:rPr lang="en-US" altLang="zh-CN" sz="2000" dirty="0" err="1">
                <a:ea typeface="黑体" pitchFamily="2" charset="-122"/>
              </a:rPr>
              <a:t>onMouseOver</a:t>
            </a:r>
            <a:r>
              <a:rPr lang="en-US" altLang="zh-CN" sz="2000" dirty="0">
                <a:ea typeface="黑体" pitchFamily="2" charset="-122"/>
              </a:rPr>
              <a:t>="</a:t>
            </a:r>
            <a:r>
              <a:rPr lang="en-US" altLang="zh-CN" sz="2000" dirty="0" err="1">
                <a:solidFill>
                  <a:srgbClr val="FF0000"/>
                </a:solidFill>
                <a:ea typeface="黑体" pitchFamily="2" charset="-122"/>
              </a:rPr>
              <a:t>src</a:t>
            </a:r>
            <a:r>
              <a:rPr lang="en-US" altLang="zh-CN" sz="2000" dirty="0" smtClean="0">
                <a:solidFill>
                  <a:srgbClr val="FF0000"/>
                </a:solidFill>
                <a:ea typeface="黑体" pitchFamily="2" charset="-122"/>
              </a:rPr>
              <a:t>='</a:t>
            </a:r>
            <a:r>
              <a:rPr lang="zh-CN" altLang="en-US" sz="2000" dirty="0" smtClean="0">
                <a:solidFill>
                  <a:srgbClr val="FF0000"/>
                </a:solidFill>
                <a:ea typeface="黑体" pitchFamily="2" charset="-122"/>
              </a:rPr>
              <a:t>钓鱼岛是中国的</a:t>
            </a:r>
            <a:r>
              <a:rPr lang="en-US" altLang="zh-CN" sz="2000" dirty="0" smtClean="0">
                <a:solidFill>
                  <a:srgbClr val="FF0000"/>
                </a:solidFill>
                <a:ea typeface="黑体" pitchFamily="2" charset="-122"/>
              </a:rPr>
              <a:t>1.jpg'</a:t>
            </a:r>
            <a:r>
              <a:rPr lang="en-US" altLang="zh-CN" sz="2000" dirty="0" smtClean="0">
                <a:ea typeface="黑体" pitchFamily="2" charset="-122"/>
              </a:rPr>
              <a:t>" </a:t>
            </a:r>
            <a:endParaRPr lang="en-US" altLang="zh-CN" sz="2000" dirty="0">
              <a:ea typeface="黑体" pitchFamily="2" charset="-122"/>
            </a:endParaRPr>
          </a:p>
          <a:p>
            <a:r>
              <a:rPr lang="zh-CN" altLang="en-US" sz="2000" dirty="0">
                <a:ea typeface="黑体" pitchFamily="2" charset="-122"/>
              </a:rPr>
              <a:t>表示本图片的图片名称替换</a:t>
            </a:r>
            <a:r>
              <a:rPr lang="zh-CN" altLang="en-US" sz="2000" dirty="0" smtClean="0">
                <a:ea typeface="黑体" pitchFamily="2" charset="-122"/>
              </a:rPr>
              <a:t>为钓鱼岛是中国的</a:t>
            </a:r>
            <a:r>
              <a:rPr lang="en-US" altLang="zh-CN" sz="2000" dirty="0" smtClean="0">
                <a:ea typeface="黑体" pitchFamily="2" charset="-122"/>
              </a:rPr>
              <a:t>1.jpg</a:t>
            </a:r>
            <a:r>
              <a:rPr lang="zh-CN" altLang="en-US" sz="2000" dirty="0" smtClean="0">
                <a:ea typeface="黑体" pitchFamily="2" charset="-122"/>
              </a:rPr>
              <a:t>。</a:t>
            </a:r>
            <a:endParaRPr lang="zh-CN" altLang="en-US" sz="2000" dirty="0">
              <a:ea typeface="黑体" pitchFamily="2" charset="-122"/>
            </a:endParaRPr>
          </a:p>
          <a:p>
            <a:r>
              <a:rPr lang="zh-CN" altLang="en-US" sz="2000" dirty="0">
                <a:ea typeface="黑体" pitchFamily="2" charset="-122"/>
              </a:rPr>
              <a:t>请注意：</a:t>
            </a:r>
          </a:p>
          <a:p>
            <a:r>
              <a:rPr lang="zh-CN" altLang="en-US" sz="2000" dirty="0">
                <a:ea typeface="黑体" pitchFamily="2" charset="-122"/>
              </a:rPr>
              <a:t>由于外面两端已有双引号，为区别起见</a:t>
            </a:r>
            <a:r>
              <a:rPr lang="zh-CN" altLang="en-US" sz="2000" dirty="0" smtClean="0">
                <a:ea typeface="黑体" pitchFamily="2" charset="-122"/>
              </a:rPr>
              <a:t>，钓鱼岛是中国的</a:t>
            </a:r>
            <a:r>
              <a:rPr lang="en-US" altLang="zh-CN" sz="2000" dirty="0" smtClean="0">
                <a:ea typeface="黑体" pitchFamily="2" charset="-122"/>
              </a:rPr>
              <a:t>1.jpg </a:t>
            </a:r>
            <a:r>
              <a:rPr lang="zh-CN" altLang="en-US" sz="2000" dirty="0" smtClean="0">
                <a:ea typeface="黑体" pitchFamily="2" charset="-122"/>
              </a:rPr>
              <a:t>改用</a:t>
            </a:r>
            <a:r>
              <a:rPr lang="zh-CN" altLang="en-US" sz="2000" dirty="0">
                <a:ea typeface="黑体" pitchFamily="2" charset="-122"/>
              </a:rPr>
              <a:t>为单引号括起来。</a:t>
            </a:r>
          </a:p>
        </p:txBody>
      </p:sp>
    </p:spTree>
    <p:extLst>
      <p:ext uri="{BB962C8B-B14F-4D97-AF65-F5344CB8AC3E}">
        <p14:creationId xmlns:p14="http://schemas.microsoft.com/office/powerpoint/2010/main" val="239185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anim calcmode="lin" valueType="num">
                                      <p:cBhvr>
                                        <p:cTn id="7" dur="500" fill="hold"/>
                                        <p:tgtEl>
                                          <p:spTgt spid="206853"/>
                                        </p:tgtEl>
                                        <p:attrNameLst>
                                          <p:attrName>ppt_w</p:attrName>
                                        </p:attrNameLst>
                                      </p:cBhvr>
                                      <p:tavLst>
                                        <p:tav tm="0">
                                          <p:val>
                                            <p:fltVal val="0"/>
                                          </p:val>
                                        </p:tav>
                                        <p:tav tm="100000">
                                          <p:val>
                                            <p:strVal val="#ppt_w"/>
                                          </p:val>
                                        </p:tav>
                                      </p:tavLst>
                                    </p:anim>
                                    <p:anim calcmode="lin" valueType="num">
                                      <p:cBhvr>
                                        <p:cTn id="8" dur="500" fill="hold"/>
                                        <p:tgtEl>
                                          <p:spTgt spid="20685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06854"/>
                                        </p:tgtEl>
                                        <p:attrNameLst>
                                          <p:attrName>style.visibility</p:attrName>
                                        </p:attrNameLst>
                                      </p:cBhvr>
                                      <p:to>
                                        <p:strVal val="visible"/>
                                      </p:to>
                                    </p:set>
                                    <p:animEffect transition="in" filter="slide(fromRight)">
                                      <p:cBhvr>
                                        <p:cTn id="13" dur="500"/>
                                        <p:tgtEl>
                                          <p:spTgt spid="206854"/>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06855"/>
                                        </p:tgtEl>
                                        <p:attrNameLst>
                                          <p:attrName>style.visibility</p:attrName>
                                        </p:attrNameLst>
                                      </p:cBhvr>
                                      <p:to>
                                        <p:strVal val="visible"/>
                                      </p:to>
                                    </p:set>
                                    <p:anim calcmode="lin" valueType="num">
                                      <p:cBhvr>
                                        <p:cTn id="18" dur="1000" fill="hold"/>
                                        <p:tgtEl>
                                          <p:spTgt spid="206855"/>
                                        </p:tgtEl>
                                        <p:attrNameLst>
                                          <p:attrName>ppt_w</p:attrName>
                                        </p:attrNameLst>
                                      </p:cBhvr>
                                      <p:tavLst>
                                        <p:tav tm="0">
                                          <p:val>
                                            <p:fltVal val="0"/>
                                          </p:val>
                                        </p:tav>
                                        <p:tav tm="100000">
                                          <p:val>
                                            <p:strVal val="#ppt_w"/>
                                          </p:val>
                                        </p:tav>
                                      </p:tavLst>
                                    </p:anim>
                                    <p:anim calcmode="lin" valueType="num">
                                      <p:cBhvr>
                                        <p:cTn id="19" dur="1000" fill="hold"/>
                                        <p:tgtEl>
                                          <p:spTgt spid="206855"/>
                                        </p:tgtEl>
                                        <p:attrNameLst>
                                          <p:attrName>ppt_h</p:attrName>
                                        </p:attrNameLst>
                                      </p:cBhvr>
                                      <p:tavLst>
                                        <p:tav tm="0">
                                          <p:val>
                                            <p:fltVal val="0"/>
                                          </p:val>
                                        </p:tav>
                                        <p:tav tm="100000">
                                          <p:val>
                                            <p:strVal val="#ppt_h"/>
                                          </p:val>
                                        </p:tav>
                                      </p:tavLst>
                                    </p:anim>
                                    <p:anim calcmode="lin" valueType="num">
                                      <p:cBhvr>
                                        <p:cTn id="20" dur="1000" fill="hold"/>
                                        <p:tgtEl>
                                          <p:spTgt spid="20685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0685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nimBg="1"/>
      <p:bldP spid="206854" grpId="0" animBg="1"/>
      <p:bldP spid="20685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4.4</a:t>
            </a:r>
            <a:r>
              <a:rPr lang="en-US" altLang="zh-CN" dirty="0" smtClean="0">
                <a:solidFill>
                  <a:srgbClr val="333399"/>
                </a:solidFill>
              </a:rPr>
              <a:t> JavaScript </a:t>
            </a:r>
            <a:r>
              <a:rPr lang="zh-CN" altLang="en-US" dirty="0" smtClean="0">
                <a:solidFill>
                  <a:srgbClr val="333399"/>
                </a:solidFill>
              </a:rPr>
              <a:t>中的浏览器对象</a:t>
            </a:r>
            <a:r>
              <a:rPr lang="zh-CN" altLang="en-US" sz="6000" dirty="0" smtClean="0">
                <a:solidFill>
                  <a:srgbClr val="333399"/>
                </a:solidFill>
              </a:rPr>
              <a:t> </a:t>
            </a:r>
            <a:endParaRPr lang="zh-CN" altLang="en-US" dirty="0" smtClean="0"/>
          </a:p>
        </p:txBody>
      </p:sp>
      <p:sp>
        <p:nvSpPr>
          <p:cNvPr id="4099" name="Rectangle 3"/>
          <p:cNvSpPr>
            <a:spLocks noGrp="1" noChangeArrowheads="1"/>
          </p:cNvSpPr>
          <p:nvPr>
            <p:ph type="body" idx="1"/>
          </p:nvPr>
        </p:nvSpPr>
        <p:spPr/>
        <p:txBody>
          <a:bodyPr/>
          <a:lstStyle/>
          <a:p>
            <a:pPr eaLnBrk="1" hangingPunct="1"/>
            <a:r>
              <a:rPr lang="zh-CN" altLang="en-US" dirty="0" smtClean="0"/>
              <a:t>掌握常用的浏览器对象：</a:t>
            </a:r>
          </a:p>
          <a:p>
            <a:pPr lvl="1" eaLnBrk="1" hangingPunct="1">
              <a:spcBef>
                <a:spcPct val="35000"/>
              </a:spcBef>
            </a:pPr>
            <a:r>
              <a:rPr lang="en-US" altLang="zh-CN" dirty="0" smtClean="0"/>
              <a:t>window </a:t>
            </a:r>
          </a:p>
          <a:p>
            <a:pPr lvl="1" eaLnBrk="1" hangingPunct="1">
              <a:spcBef>
                <a:spcPct val="35000"/>
              </a:spcBef>
            </a:pPr>
            <a:r>
              <a:rPr lang="en-US" altLang="zh-CN" dirty="0" smtClean="0"/>
              <a:t>document</a:t>
            </a:r>
          </a:p>
          <a:p>
            <a:pPr lvl="1" eaLnBrk="1" hangingPunct="1">
              <a:spcBef>
                <a:spcPct val="35000"/>
              </a:spcBef>
            </a:pPr>
            <a:r>
              <a:rPr lang="en-US" altLang="zh-CN" dirty="0" smtClean="0"/>
              <a:t>History</a:t>
            </a:r>
          </a:p>
          <a:p>
            <a:pPr lvl="1" eaLnBrk="1" hangingPunct="1">
              <a:spcBef>
                <a:spcPct val="35000"/>
              </a:spcBef>
            </a:pPr>
            <a:r>
              <a:rPr lang="en-US" altLang="zh-CN" dirty="0" smtClean="0"/>
              <a:t>Location</a:t>
            </a:r>
            <a:endParaRPr lang="en-US" altLang="zh-CN" dirty="0"/>
          </a:p>
          <a:p>
            <a:pPr>
              <a:spcBef>
                <a:spcPct val="35000"/>
              </a:spcBef>
            </a:pPr>
            <a:r>
              <a:rPr lang="en-US" altLang="zh-CN" dirty="0" smtClean="0"/>
              <a:t>JavaScript</a:t>
            </a:r>
            <a:r>
              <a:rPr lang="zh-CN" altLang="en-US" dirty="0" smtClean="0"/>
              <a:t>与</a:t>
            </a:r>
            <a:r>
              <a:rPr lang="zh-CN" altLang="en-US" dirty="0"/>
              <a:t>表单的</a:t>
            </a:r>
            <a:r>
              <a:rPr lang="zh-CN" altLang="en-US" dirty="0" smtClean="0"/>
              <a:t>操作</a:t>
            </a:r>
            <a:endParaRPr lang="en-US" altLang="zh-CN" dirty="0" smtClean="0"/>
          </a:p>
        </p:txBody>
      </p:sp>
    </p:spTree>
    <p:extLst>
      <p:ext uri="{BB962C8B-B14F-4D97-AF65-F5344CB8AC3E}">
        <p14:creationId xmlns:p14="http://schemas.microsoft.com/office/powerpoint/2010/main" val="326964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ECMAScript</a:t>
            </a:r>
            <a:r>
              <a:rPr lang="zh-CN" altLang="en-US" dirty="0"/>
              <a:t>，描述了该语</a:t>
            </a:r>
            <a:r>
              <a:rPr lang="en-US" altLang="zh-CN" dirty="0" err="1"/>
              <a:t>javascript</a:t>
            </a:r>
            <a:r>
              <a:rPr lang="zh-CN" altLang="en-US" dirty="0"/>
              <a:t>组成</a:t>
            </a:r>
          </a:p>
          <a:p>
            <a:r>
              <a:rPr lang="zh-CN" altLang="en-US" dirty="0"/>
              <a:t>言的语法和基本对象</a:t>
            </a:r>
            <a:r>
              <a:rPr lang="zh-CN" altLang="en-US" dirty="0" smtClean="0"/>
              <a:t>。</a:t>
            </a:r>
            <a:r>
              <a:rPr lang="zh-CN" altLang="en-US" dirty="0"/>
              <a:t> </a:t>
            </a:r>
          </a:p>
          <a:p>
            <a:r>
              <a:rPr lang="zh-CN" altLang="en-US" dirty="0"/>
              <a:t>文档对象模型（</a:t>
            </a:r>
            <a:r>
              <a:rPr lang="en-US" altLang="zh-CN" dirty="0"/>
              <a:t>DOM</a:t>
            </a:r>
            <a:r>
              <a:rPr lang="zh-CN" altLang="en-US" dirty="0"/>
              <a:t>），描述处理网页内容的方法和接口</a:t>
            </a:r>
            <a:r>
              <a:rPr lang="zh-CN" altLang="en-US" dirty="0" smtClean="0"/>
              <a:t>。</a:t>
            </a:r>
            <a:endParaRPr lang="zh-CN" altLang="en-US" dirty="0"/>
          </a:p>
          <a:p>
            <a:r>
              <a:rPr lang="zh-CN" altLang="en-US" dirty="0"/>
              <a:t>浏览器对象模型（</a:t>
            </a:r>
            <a:r>
              <a:rPr lang="en-US" altLang="zh-CN" dirty="0"/>
              <a:t>BOM</a:t>
            </a:r>
            <a:r>
              <a:rPr lang="zh-CN" altLang="en-US" dirty="0"/>
              <a:t>），描述与浏览器进行交互的方法和接口</a:t>
            </a:r>
            <a:r>
              <a:rPr lang="zh-CN" altLang="en-US" dirty="0" smtClean="0"/>
              <a:t>。</a:t>
            </a:r>
            <a:endParaRPr lang="zh-CN" altLang="en-US" dirty="0"/>
          </a:p>
          <a:p>
            <a:endParaRPr lang="zh-CN" altLang="en-US" dirty="0"/>
          </a:p>
        </p:txBody>
      </p:sp>
      <p:sp>
        <p:nvSpPr>
          <p:cNvPr id="3" name="标题 2"/>
          <p:cNvSpPr>
            <a:spLocks noGrp="1"/>
          </p:cNvSpPr>
          <p:nvPr>
            <p:ph type="title"/>
          </p:nvPr>
        </p:nvSpPr>
        <p:spPr/>
        <p:txBody>
          <a:bodyPr/>
          <a:lstStyle/>
          <a:p>
            <a:pPr algn="just"/>
            <a:r>
              <a:rPr lang="en-US" altLang="zh-CN" dirty="0" smtClean="0"/>
              <a:t>JavaScript </a:t>
            </a:r>
            <a:r>
              <a:rPr lang="zh-CN" altLang="en-US" dirty="0" smtClean="0"/>
              <a:t>组成 </a:t>
            </a:r>
            <a:endParaRPr lang="zh-CN" altLang="en-US" dirty="0"/>
          </a:p>
        </p:txBody>
      </p:sp>
      <p:pic>
        <p:nvPicPr>
          <p:cNvPr id="1026" name="Picture 2" descr="JavaScript 包括 ECMAScript、DOM 和 B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293096"/>
            <a:ext cx="5007861" cy="212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2580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611188" y="1125538"/>
            <a:ext cx="1296987" cy="647700"/>
          </a:xfrm>
          <a:prstGeom prst="rect">
            <a:avLst/>
          </a:prstGeom>
          <a:gradFill rotWithShape="1">
            <a:gsLst>
              <a:gs pos="0">
                <a:srgbClr val="FFFF66"/>
              </a:gs>
              <a:gs pos="100000">
                <a:schemeClr val="bg1"/>
              </a:gs>
            </a:gsLst>
            <a:lin ang="5400000" scaled="1"/>
          </a:gradFill>
          <a:ln w="19050" algn="ctr">
            <a:solidFill>
              <a:srgbClr val="FF0000"/>
            </a:solidFill>
            <a:miter lim="800000"/>
            <a:headEnd/>
            <a:tailEnd/>
          </a:ln>
        </p:spPr>
        <p:txBody>
          <a:bodyPr anchor="ctr"/>
          <a:lstStyle/>
          <a:p>
            <a:pPr algn="ctr"/>
            <a:endParaRPr lang="zh-CN" altLang="zh-CN">
              <a:ea typeface="黑体" pitchFamily="2" charset="-122"/>
            </a:endParaRPr>
          </a:p>
        </p:txBody>
      </p:sp>
      <p:sp>
        <p:nvSpPr>
          <p:cNvPr id="12291" name="Rectangle 3"/>
          <p:cNvSpPr>
            <a:spLocks noGrp="1" noChangeArrowheads="1"/>
          </p:cNvSpPr>
          <p:nvPr>
            <p:ph type="title"/>
          </p:nvPr>
        </p:nvSpPr>
        <p:spPr>
          <a:xfrm>
            <a:off x="735013" y="260350"/>
            <a:ext cx="8229600" cy="792163"/>
          </a:xfrm>
        </p:spPr>
        <p:txBody>
          <a:bodyPr/>
          <a:lstStyle/>
          <a:p>
            <a:r>
              <a:rPr lang="en-US" altLang="zh-CN" dirty="0"/>
              <a:t>4.4  JavaScript </a:t>
            </a:r>
            <a:r>
              <a:rPr lang="zh-CN" altLang="en-US" dirty="0"/>
              <a:t>的浏览器对象</a:t>
            </a:r>
            <a:endParaRPr lang="en-US" altLang="zh-CN" dirty="0" smtClean="0"/>
          </a:p>
        </p:txBody>
      </p:sp>
      <p:pic>
        <p:nvPicPr>
          <p:cNvPr id="226308" name="Picture 4" descr="图 9"/>
          <p:cNvPicPr>
            <a:picLocks noChangeAspect="1" noChangeArrowheads="1"/>
          </p:cNvPicPr>
          <p:nvPr/>
        </p:nvPicPr>
        <p:blipFill>
          <a:blip r:embed="rId3" cstate="print"/>
          <a:srcRect/>
          <a:stretch>
            <a:fillRect/>
          </a:stretch>
        </p:blipFill>
        <p:spPr bwMode="auto">
          <a:xfrm>
            <a:off x="2411413" y="1125538"/>
            <a:ext cx="6553200" cy="5060950"/>
          </a:xfrm>
          <a:prstGeom prst="rect">
            <a:avLst/>
          </a:prstGeom>
          <a:noFill/>
          <a:ln w="9525">
            <a:noFill/>
            <a:miter lim="800000"/>
            <a:headEnd/>
            <a:tailEnd/>
          </a:ln>
        </p:spPr>
      </p:pic>
      <p:sp>
        <p:nvSpPr>
          <p:cNvPr id="226309" name="Text Box 5"/>
          <p:cNvSpPr txBox="1">
            <a:spLocks noChangeArrowheads="1"/>
          </p:cNvSpPr>
          <p:nvPr/>
        </p:nvSpPr>
        <p:spPr bwMode="auto">
          <a:xfrm>
            <a:off x="3044825" y="1854200"/>
            <a:ext cx="1978025" cy="304800"/>
          </a:xfrm>
          <a:prstGeom prst="rect">
            <a:avLst/>
          </a:prstGeom>
          <a:noFill/>
          <a:ln w="28575" algn="ctr">
            <a:noFill/>
            <a:miter lim="800000"/>
            <a:headEnd/>
            <a:tailEnd/>
          </a:ln>
        </p:spPr>
        <p:txBody>
          <a:bodyPr wrap="none">
            <a:spAutoFit/>
          </a:bodyPr>
          <a:lstStyle/>
          <a:p>
            <a:pPr algn="ctr"/>
            <a:r>
              <a:rPr lang="en-US" altLang="zh-CN" sz="1400"/>
              <a:t>http://www.google.com</a:t>
            </a:r>
          </a:p>
        </p:txBody>
      </p:sp>
      <p:pic>
        <p:nvPicPr>
          <p:cNvPr id="226310" name="Picture 6" descr="图 9"/>
          <p:cNvPicPr>
            <a:picLocks noChangeAspect="1" noChangeArrowheads="1"/>
          </p:cNvPicPr>
          <p:nvPr/>
        </p:nvPicPr>
        <p:blipFill>
          <a:blip r:embed="rId4" cstate="print"/>
          <a:srcRect/>
          <a:stretch>
            <a:fillRect/>
          </a:stretch>
        </p:blipFill>
        <p:spPr bwMode="auto">
          <a:xfrm>
            <a:off x="2555875" y="2205038"/>
            <a:ext cx="5976938" cy="3624262"/>
          </a:xfrm>
          <a:prstGeom prst="rect">
            <a:avLst/>
          </a:prstGeom>
          <a:noFill/>
          <a:ln w="9525">
            <a:noFill/>
            <a:miter lim="800000"/>
            <a:headEnd/>
            <a:tailEnd/>
          </a:ln>
        </p:spPr>
      </p:pic>
      <p:sp>
        <p:nvSpPr>
          <p:cNvPr id="226311" name="Rectangle 7"/>
          <p:cNvSpPr>
            <a:spLocks noChangeArrowheads="1"/>
          </p:cNvSpPr>
          <p:nvPr/>
        </p:nvSpPr>
        <p:spPr bwMode="auto">
          <a:xfrm>
            <a:off x="2268538" y="1052513"/>
            <a:ext cx="6875462" cy="5184775"/>
          </a:xfrm>
          <a:prstGeom prst="rect">
            <a:avLst/>
          </a:prstGeom>
          <a:noFill/>
          <a:ln w="38100" algn="ctr">
            <a:solidFill>
              <a:srgbClr val="FF0000"/>
            </a:solidFill>
            <a:prstDash val="sysDot"/>
            <a:miter lim="800000"/>
            <a:headEnd/>
            <a:tailEnd/>
          </a:ln>
        </p:spPr>
        <p:txBody>
          <a:bodyPr anchor="ctr">
            <a:spAutoFit/>
          </a:bodyPr>
          <a:lstStyle/>
          <a:p>
            <a:endParaRPr lang="zh-CN" altLang="en-US"/>
          </a:p>
        </p:txBody>
      </p:sp>
      <p:sp>
        <p:nvSpPr>
          <p:cNvPr id="226312" name="Line 8"/>
          <p:cNvSpPr>
            <a:spLocks noChangeShapeType="1"/>
          </p:cNvSpPr>
          <p:nvPr/>
        </p:nvSpPr>
        <p:spPr bwMode="auto">
          <a:xfrm flipH="1">
            <a:off x="1906588" y="1125538"/>
            <a:ext cx="936625" cy="287337"/>
          </a:xfrm>
          <a:prstGeom prst="line">
            <a:avLst/>
          </a:prstGeom>
          <a:noFill/>
          <a:ln w="28575">
            <a:solidFill>
              <a:srgbClr val="FF0000"/>
            </a:solidFill>
            <a:round/>
            <a:headEnd/>
            <a:tailEnd type="triangle" w="med" len="med"/>
          </a:ln>
        </p:spPr>
        <p:txBody>
          <a:bodyPr anchor="ctr">
            <a:spAutoFit/>
          </a:bodyPr>
          <a:lstStyle/>
          <a:p>
            <a:endParaRPr lang="zh-CN" altLang="en-US"/>
          </a:p>
        </p:txBody>
      </p:sp>
      <p:sp>
        <p:nvSpPr>
          <p:cNvPr id="226313" name="Text Box 9"/>
          <p:cNvSpPr txBox="1">
            <a:spLocks noChangeArrowheads="1"/>
          </p:cNvSpPr>
          <p:nvPr/>
        </p:nvSpPr>
        <p:spPr bwMode="auto">
          <a:xfrm>
            <a:off x="736600" y="1131888"/>
            <a:ext cx="1098550" cy="641350"/>
          </a:xfrm>
          <a:prstGeom prst="rect">
            <a:avLst/>
          </a:prstGeom>
          <a:noFill/>
          <a:ln w="28575" algn="ctr">
            <a:noFill/>
            <a:miter lim="800000"/>
            <a:headEnd/>
            <a:tailEnd/>
          </a:ln>
        </p:spPr>
        <p:txBody>
          <a:bodyPr wrap="none">
            <a:spAutoFit/>
          </a:bodyPr>
          <a:lstStyle/>
          <a:p>
            <a:pPr algn="ctr"/>
            <a:r>
              <a:rPr lang="en-US" altLang="zh-CN" sz="1800">
                <a:ea typeface="黑体" pitchFamily="2" charset="-122"/>
              </a:rPr>
              <a:t>Window </a:t>
            </a:r>
          </a:p>
          <a:p>
            <a:pPr algn="ctr"/>
            <a:r>
              <a:rPr lang="zh-CN" altLang="en-US" sz="1800">
                <a:ea typeface="黑体" pitchFamily="2" charset="-122"/>
              </a:rPr>
              <a:t>窗口对象</a:t>
            </a:r>
          </a:p>
        </p:txBody>
      </p:sp>
      <p:sp>
        <p:nvSpPr>
          <p:cNvPr id="226314" name="Rectangle 10"/>
          <p:cNvSpPr>
            <a:spLocks noChangeArrowheads="1"/>
          </p:cNvSpPr>
          <p:nvPr/>
        </p:nvSpPr>
        <p:spPr bwMode="auto">
          <a:xfrm>
            <a:off x="2700338" y="1773238"/>
            <a:ext cx="5832475" cy="433387"/>
          </a:xfrm>
          <a:prstGeom prst="rect">
            <a:avLst/>
          </a:prstGeom>
          <a:noFill/>
          <a:ln w="38100" algn="ctr">
            <a:solidFill>
              <a:srgbClr val="FF0000"/>
            </a:solidFill>
            <a:prstDash val="sysDot"/>
            <a:miter lim="800000"/>
            <a:headEnd/>
            <a:tailEnd/>
          </a:ln>
        </p:spPr>
        <p:txBody>
          <a:bodyPr anchor="ctr">
            <a:spAutoFit/>
          </a:bodyPr>
          <a:lstStyle/>
          <a:p>
            <a:endParaRPr lang="zh-CN" altLang="en-US"/>
          </a:p>
        </p:txBody>
      </p:sp>
      <p:sp>
        <p:nvSpPr>
          <p:cNvPr id="226315" name="Rectangle 11"/>
          <p:cNvSpPr>
            <a:spLocks noChangeArrowheads="1"/>
          </p:cNvSpPr>
          <p:nvPr/>
        </p:nvSpPr>
        <p:spPr bwMode="auto">
          <a:xfrm>
            <a:off x="611188" y="2492375"/>
            <a:ext cx="1311275" cy="671513"/>
          </a:xfrm>
          <a:prstGeom prst="rect">
            <a:avLst/>
          </a:prstGeom>
          <a:gradFill rotWithShape="1">
            <a:gsLst>
              <a:gs pos="0">
                <a:srgbClr val="FFFF66"/>
              </a:gs>
              <a:gs pos="100000">
                <a:schemeClr val="bg1"/>
              </a:gs>
            </a:gsLst>
            <a:lin ang="5400000" scaled="1"/>
          </a:gradFill>
          <a:ln w="19050" algn="ctr">
            <a:solidFill>
              <a:srgbClr val="FF0000"/>
            </a:solidFill>
            <a:miter lim="800000"/>
            <a:headEnd/>
            <a:tailEnd/>
          </a:ln>
        </p:spPr>
        <p:txBody>
          <a:bodyPr anchor="ctr">
            <a:spAutoFit/>
          </a:bodyPr>
          <a:lstStyle/>
          <a:p>
            <a:endParaRPr lang="zh-CN" altLang="en-US"/>
          </a:p>
        </p:txBody>
      </p:sp>
      <p:sp>
        <p:nvSpPr>
          <p:cNvPr id="226316" name="Text Box 12"/>
          <p:cNvSpPr txBox="1">
            <a:spLocks noChangeArrowheads="1"/>
          </p:cNvSpPr>
          <p:nvPr/>
        </p:nvSpPr>
        <p:spPr bwMode="auto">
          <a:xfrm>
            <a:off x="631825" y="2492375"/>
            <a:ext cx="1276350" cy="641350"/>
          </a:xfrm>
          <a:prstGeom prst="rect">
            <a:avLst/>
          </a:prstGeom>
          <a:noFill/>
          <a:ln w="28575" algn="ctr">
            <a:noFill/>
            <a:miter lim="800000"/>
            <a:headEnd/>
            <a:tailEnd/>
          </a:ln>
        </p:spPr>
        <p:txBody>
          <a:bodyPr>
            <a:spAutoFit/>
          </a:bodyPr>
          <a:lstStyle/>
          <a:p>
            <a:pPr algn="ctr"/>
            <a:r>
              <a:rPr lang="en-US" altLang="zh-CN" sz="1800">
                <a:ea typeface="黑体" pitchFamily="2" charset="-122"/>
              </a:rPr>
              <a:t>location</a:t>
            </a:r>
          </a:p>
          <a:p>
            <a:pPr algn="ctr"/>
            <a:r>
              <a:rPr lang="zh-CN" altLang="en-US" sz="1800">
                <a:ea typeface="黑体" pitchFamily="2" charset="-122"/>
              </a:rPr>
              <a:t>地址对象</a:t>
            </a:r>
          </a:p>
        </p:txBody>
      </p:sp>
      <p:sp>
        <p:nvSpPr>
          <p:cNvPr id="226317" name="Rectangle 13"/>
          <p:cNvSpPr>
            <a:spLocks noChangeArrowheads="1"/>
          </p:cNvSpPr>
          <p:nvPr/>
        </p:nvSpPr>
        <p:spPr bwMode="auto">
          <a:xfrm>
            <a:off x="2555875" y="2420938"/>
            <a:ext cx="5976938" cy="3384550"/>
          </a:xfrm>
          <a:prstGeom prst="rect">
            <a:avLst/>
          </a:prstGeom>
          <a:noFill/>
          <a:ln w="38100" algn="ctr">
            <a:solidFill>
              <a:srgbClr val="FF0000"/>
            </a:solidFill>
            <a:prstDash val="sysDot"/>
            <a:miter lim="800000"/>
            <a:headEnd/>
            <a:tailEnd/>
          </a:ln>
        </p:spPr>
        <p:txBody>
          <a:bodyPr anchor="ctr">
            <a:spAutoFit/>
          </a:bodyPr>
          <a:lstStyle/>
          <a:p>
            <a:endParaRPr lang="zh-CN" altLang="en-US"/>
          </a:p>
        </p:txBody>
      </p:sp>
      <p:sp>
        <p:nvSpPr>
          <p:cNvPr id="226318" name="Line 14"/>
          <p:cNvSpPr>
            <a:spLocks noChangeShapeType="1"/>
          </p:cNvSpPr>
          <p:nvPr/>
        </p:nvSpPr>
        <p:spPr bwMode="auto">
          <a:xfrm flipH="1">
            <a:off x="1908175" y="3789363"/>
            <a:ext cx="792163" cy="503237"/>
          </a:xfrm>
          <a:prstGeom prst="line">
            <a:avLst/>
          </a:prstGeom>
          <a:noFill/>
          <a:ln w="28575">
            <a:solidFill>
              <a:srgbClr val="FF0000"/>
            </a:solidFill>
            <a:round/>
            <a:headEnd/>
            <a:tailEnd type="triangle" w="med" len="med"/>
          </a:ln>
        </p:spPr>
        <p:txBody>
          <a:bodyPr anchor="ctr">
            <a:spAutoFit/>
          </a:bodyPr>
          <a:lstStyle/>
          <a:p>
            <a:endParaRPr lang="zh-CN" altLang="en-US"/>
          </a:p>
        </p:txBody>
      </p:sp>
      <p:sp>
        <p:nvSpPr>
          <p:cNvPr id="226319" name="Rectangle 15"/>
          <p:cNvSpPr>
            <a:spLocks noChangeArrowheads="1"/>
          </p:cNvSpPr>
          <p:nvPr/>
        </p:nvSpPr>
        <p:spPr bwMode="auto">
          <a:xfrm>
            <a:off x="644525" y="4005263"/>
            <a:ext cx="1263650" cy="719137"/>
          </a:xfrm>
          <a:prstGeom prst="rect">
            <a:avLst/>
          </a:prstGeom>
          <a:gradFill rotWithShape="1">
            <a:gsLst>
              <a:gs pos="0">
                <a:srgbClr val="FFFF66"/>
              </a:gs>
              <a:gs pos="100000">
                <a:schemeClr val="bg1"/>
              </a:gs>
            </a:gsLst>
            <a:lin ang="5400000" scaled="1"/>
          </a:gradFill>
          <a:ln w="19050" algn="ctr">
            <a:solidFill>
              <a:srgbClr val="FF0000"/>
            </a:solidFill>
            <a:miter lim="800000"/>
            <a:headEnd/>
            <a:tailEnd/>
          </a:ln>
        </p:spPr>
        <p:txBody>
          <a:bodyPr anchor="ctr">
            <a:spAutoFit/>
          </a:bodyPr>
          <a:lstStyle/>
          <a:p>
            <a:endParaRPr lang="zh-CN" altLang="en-US"/>
          </a:p>
        </p:txBody>
      </p:sp>
      <p:sp>
        <p:nvSpPr>
          <p:cNvPr id="226320" name="Text Box 16"/>
          <p:cNvSpPr txBox="1">
            <a:spLocks noChangeArrowheads="1"/>
          </p:cNvSpPr>
          <p:nvPr/>
        </p:nvSpPr>
        <p:spPr bwMode="auto">
          <a:xfrm>
            <a:off x="538163" y="4005263"/>
            <a:ext cx="1441450" cy="641350"/>
          </a:xfrm>
          <a:prstGeom prst="rect">
            <a:avLst/>
          </a:prstGeom>
          <a:noFill/>
          <a:ln w="28575" algn="ctr">
            <a:noFill/>
            <a:miter lim="800000"/>
            <a:headEnd/>
            <a:tailEnd/>
          </a:ln>
        </p:spPr>
        <p:txBody>
          <a:bodyPr>
            <a:spAutoFit/>
          </a:bodyPr>
          <a:lstStyle/>
          <a:p>
            <a:pPr algn="ctr"/>
            <a:r>
              <a:rPr lang="en-US" altLang="zh-CN" sz="1800">
                <a:ea typeface="黑体" pitchFamily="2" charset="-122"/>
              </a:rPr>
              <a:t>document</a:t>
            </a:r>
          </a:p>
          <a:p>
            <a:pPr algn="ctr"/>
            <a:r>
              <a:rPr lang="zh-CN" altLang="en-US" sz="1800">
                <a:ea typeface="黑体" pitchFamily="2" charset="-122"/>
              </a:rPr>
              <a:t>文档对象</a:t>
            </a:r>
          </a:p>
        </p:txBody>
      </p:sp>
      <p:sp>
        <p:nvSpPr>
          <p:cNvPr id="226321" name="Rectangle 17"/>
          <p:cNvSpPr>
            <a:spLocks noChangeArrowheads="1"/>
          </p:cNvSpPr>
          <p:nvPr/>
        </p:nvSpPr>
        <p:spPr bwMode="auto">
          <a:xfrm>
            <a:off x="3419475" y="3429000"/>
            <a:ext cx="4824413" cy="1295400"/>
          </a:xfrm>
          <a:prstGeom prst="rect">
            <a:avLst/>
          </a:prstGeom>
          <a:noFill/>
          <a:ln w="38100" algn="ctr">
            <a:solidFill>
              <a:srgbClr val="FF0000"/>
            </a:solidFill>
            <a:prstDash val="sysDot"/>
            <a:miter lim="800000"/>
            <a:headEnd/>
            <a:tailEnd/>
          </a:ln>
        </p:spPr>
        <p:txBody>
          <a:bodyPr anchor="ctr">
            <a:spAutoFit/>
          </a:bodyPr>
          <a:lstStyle/>
          <a:p>
            <a:endParaRPr lang="zh-CN" altLang="en-US"/>
          </a:p>
        </p:txBody>
      </p:sp>
      <p:sp>
        <p:nvSpPr>
          <p:cNvPr id="226322" name="Line 18"/>
          <p:cNvSpPr>
            <a:spLocks noChangeShapeType="1"/>
          </p:cNvSpPr>
          <p:nvPr/>
        </p:nvSpPr>
        <p:spPr bwMode="auto">
          <a:xfrm flipH="1">
            <a:off x="1979613" y="4724400"/>
            <a:ext cx="1582737" cy="865188"/>
          </a:xfrm>
          <a:prstGeom prst="line">
            <a:avLst/>
          </a:prstGeom>
          <a:noFill/>
          <a:ln w="28575">
            <a:solidFill>
              <a:srgbClr val="FF0000"/>
            </a:solidFill>
            <a:round/>
            <a:headEnd/>
            <a:tailEnd type="triangle" w="med" len="med"/>
          </a:ln>
        </p:spPr>
        <p:txBody>
          <a:bodyPr anchor="ctr">
            <a:spAutoFit/>
          </a:bodyPr>
          <a:lstStyle/>
          <a:p>
            <a:endParaRPr lang="zh-CN" altLang="en-US"/>
          </a:p>
        </p:txBody>
      </p:sp>
      <p:sp>
        <p:nvSpPr>
          <p:cNvPr id="226323" name="Rectangle 19"/>
          <p:cNvSpPr>
            <a:spLocks noChangeArrowheads="1"/>
          </p:cNvSpPr>
          <p:nvPr/>
        </p:nvSpPr>
        <p:spPr bwMode="auto">
          <a:xfrm>
            <a:off x="615950" y="5214938"/>
            <a:ext cx="1350963" cy="720725"/>
          </a:xfrm>
          <a:prstGeom prst="rect">
            <a:avLst/>
          </a:prstGeom>
          <a:gradFill rotWithShape="1">
            <a:gsLst>
              <a:gs pos="0">
                <a:srgbClr val="FFFF66"/>
              </a:gs>
              <a:gs pos="100000">
                <a:schemeClr val="bg1"/>
              </a:gs>
            </a:gsLst>
            <a:lin ang="5400000" scaled="1"/>
          </a:gradFill>
          <a:ln w="19050" algn="ctr">
            <a:solidFill>
              <a:srgbClr val="FF0000"/>
            </a:solidFill>
            <a:miter lim="800000"/>
            <a:headEnd/>
            <a:tailEnd/>
          </a:ln>
        </p:spPr>
        <p:txBody>
          <a:bodyPr anchor="ctr">
            <a:spAutoFit/>
          </a:bodyPr>
          <a:lstStyle/>
          <a:p>
            <a:endParaRPr lang="zh-CN" altLang="en-US"/>
          </a:p>
        </p:txBody>
      </p:sp>
      <p:sp>
        <p:nvSpPr>
          <p:cNvPr id="226324" name="Text Box 20"/>
          <p:cNvSpPr txBox="1">
            <a:spLocks noChangeArrowheads="1"/>
          </p:cNvSpPr>
          <p:nvPr/>
        </p:nvSpPr>
        <p:spPr bwMode="auto">
          <a:xfrm>
            <a:off x="684213" y="5229225"/>
            <a:ext cx="1295400" cy="641350"/>
          </a:xfrm>
          <a:prstGeom prst="rect">
            <a:avLst/>
          </a:prstGeom>
          <a:noFill/>
          <a:ln w="28575" algn="ctr">
            <a:noFill/>
            <a:miter lim="800000"/>
            <a:headEnd/>
            <a:tailEnd/>
          </a:ln>
        </p:spPr>
        <p:txBody>
          <a:bodyPr>
            <a:spAutoFit/>
          </a:bodyPr>
          <a:lstStyle/>
          <a:p>
            <a:pPr algn="ctr"/>
            <a:r>
              <a:rPr lang="en-US" altLang="zh-CN" sz="1800">
                <a:ea typeface="黑体" pitchFamily="2" charset="-122"/>
              </a:rPr>
              <a:t>FORM</a:t>
            </a:r>
          </a:p>
          <a:p>
            <a:pPr algn="ctr"/>
            <a:r>
              <a:rPr lang="zh-CN" altLang="en-US" sz="1800">
                <a:ea typeface="黑体" pitchFamily="2" charset="-122"/>
              </a:rPr>
              <a:t>表单对象</a:t>
            </a:r>
          </a:p>
        </p:txBody>
      </p:sp>
      <p:sp>
        <p:nvSpPr>
          <p:cNvPr id="226325" name="Rectangle 21"/>
          <p:cNvSpPr>
            <a:spLocks noChangeArrowheads="1"/>
          </p:cNvSpPr>
          <p:nvPr/>
        </p:nvSpPr>
        <p:spPr bwMode="auto">
          <a:xfrm>
            <a:off x="3563938" y="2492375"/>
            <a:ext cx="4321175" cy="649288"/>
          </a:xfrm>
          <a:prstGeom prst="rect">
            <a:avLst/>
          </a:prstGeom>
          <a:gradFill rotWithShape="1">
            <a:gsLst>
              <a:gs pos="0">
                <a:srgbClr val="CCFFCC"/>
              </a:gs>
              <a:gs pos="100000">
                <a:schemeClr val="bg1"/>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defRPr/>
            </a:pPr>
            <a:r>
              <a:rPr lang="zh-CN" altLang="en-US">
                <a:ea typeface="黑体" pitchFamily="2" charset="-122"/>
              </a:rPr>
              <a:t>浏览器对象的分层结构</a:t>
            </a:r>
          </a:p>
        </p:txBody>
      </p:sp>
      <p:sp>
        <p:nvSpPr>
          <p:cNvPr id="226326" name="Rectangle 22"/>
          <p:cNvSpPr>
            <a:spLocks noChangeArrowheads="1"/>
          </p:cNvSpPr>
          <p:nvPr/>
        </p:nvSpPr>
        <p:spPr bwMode="auto">
          <a:xfrm>
            <a:off x="2484438" y="5084763"/>
            <a:ext cx="6300787" cy="649287"/>
          </a:xfrm>
          <a:prstGeom prst="rect">
            <a:avLst/>
          </a:prstGeom>
          <a:gradFill rotWithShape="1">
            <a:gsLst>
              <a:gs pos="0">
                <a:srgbClr val="CCFFCC"/>
              </a:gs>
              <a:gs pos="100000">
                <a:schemeClr val="bg1"/>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p>
            <a:pPr algn="ctr">
              <a:defRPr/>
            </a:pPr>
            <a:r>
              <a:rPr lang="en-US" altLang="zh-CN">
                <a:ea typeface="黑体" pitchFamily="2" charset="-122"/>
              </a:rPr>
              <a:t>window.document.myform.text1 </a:t>
            </a:r>
          </a:p>
        </p:txBody>
      </p:sp>
      <p:sp>
        <p:nvSpPr>
          <p:cNvPr id="226327" name="Line 23"/>
          <p:cNvSpPr>
            <a:spLocks noChangeShapeType="1"/>
          </p:cNvSpPr>
          <p:nvPr/>
        </p:nvSpPr>
        <p:spPr bwMode="auto">
          <a:xfrm>
            <a:off x="4067175" y="3933825"/>
            <a:ext cx="504825" cy="1079500"/>
          </a:xfrm>
          <a:prstGeom prst="line">
            <a:avLst/>
          </a:prstGeom>
          <a:noFill/>
          <a:ln w="28575">
            <a:solidFill>
              <a:srgbClr val="0000FF"/>
            </a:solidFill>
            <a:round/>
            <a:headEnd/>
            <a:tailEnd type="triangle" w="med" len="med"/>
          </a:ln>
        </p:spPr>
        <p:txBody>
          <a:bodyPr/>
          <a:lstStyle/>
          <a:p>
            <a:endParaRPr lang="zh-CN" altLang="en-US"/>
          </a:p>
        </p:txBody>
      </p:sp>
      <p:sp>
        <p:nvSpPr>
          <p:cNvPr id="226328" name="Line 24"/>
          <p:cNvSpPr>
            <a:spLocks noChangeShapeType="1"/>
          </p:cNvSpPr>
          <p:nvPr/>
        </p:nvSpPr>
        <p:spPr bwMode="auto">
          <a:xfrm flipH="1">
            <a:off x="1978025" y="1989138"/>
            <a:ext cx="1225550" cy="647700"/>
          </a:xfrm>
          <a:prstGeom prst="line">
            <a:avLst/>
          </a:prstGeom>
          <a:noFill/>
          <a:ln w="28575">
            <a:solidFill>
              <a:srgbClr val="FF0000"/>
            </a:solidFill>
            <a:round/>
            <a:headEnd/>
            <a:tailEnd type="triangle" w="med" len="med"/>
          </a:ln>
        </p:spPr>
        <p:txBody>
          <a:bodyPr anchor="ctr">
            <a:spAutoFit/>
          </a:bodyPr>
          <a:lstStyle/>
          <a:p>
            <a:endParaRPr lang="zh-CN" altLang="en-US"/>
          </a:p>
        </p:txBody>
      </p:sp>
    </p:spTree>
    <p:extLst>
      <p:ext uri="{BB962C8B-B14F-4D97-AF65-F5344CB8AC3E}">
        <p14:creationId xmlns:p14="http://schemas.microsoft.com/office/powerpoint/2010/main" val="195742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p:cTn id="7" dur="500" fill="hold"/>
                                        <p:tgtEl>
                                          <p:spTgt spid="226308"/>
                                        </p:tgtEl>
                                        <p:attrNameLst>
                                          <p:attrName>ppt_w</p:attrName>
                                        </p:attrNameLst>
                                      </p:cBhvr>
                                      <p:tavLst>
                                        <p:tav tm="0">
                                          <p:val>
                                            <p:fltVal val="0"/>
                                          </p:val>
                                        </p:tav>
                                        <p:tav tm="100000">
                                          <p:val>
                                            <p:strVal val="#ppt_w"/>
                                          </p:val>
                                        </p:tav>
                                      </p:tavLst>
                                    </p:anim>
                                    <p:anim calcmode="lin" valueType="num">
                                      <p:cBhvr>
                                        <p:cTn id="8" dur="500" fill="hold"/>
                                        <p:tgtEl>
                                          <p:spTgt spid="226308"/>
                                        </p:tgtEl>
                                        <p:attrNameLst>
                                          <p:attrName>ppt_h</p:attrName>
                                        </p:attrNameLst>
                                      </p:cBhvr>
                                      <p:tavLst>
                                        <p:tav tm="0">
                                          <p:val>
                                            <p:fltVal val="0"/>
                                          </p:val>
                                        </p:tav>
                                        <p:tav tm="100000">
                                          <p:val>
                                            <p:strVal val="#ppt_h"/>
                                          </p:val>
                                        </p:tav>
                                      </p:tavLst>
                                    </p:anim>
                                    <p:animEffect transition="in" filter="fade">
                                      <p:cBhvr>
                                        <p:cTn id="9" dur="500"/>
                                        <p:tgtEl>
                                          <p:spTgt spid="226308"/>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26309"/>
                                        </p:tgtEl>
                                        <p:attrNameLst>
                                          <p:attrName>style.visibility</p:attrName>
                                        </p:attrNameLst>
                                      </p:cBhvr>
                                      <p:to>
                                        <p:strVal val="visible"/>
                                      </p:to>
                                    </p:set>
                                    <p:anim calcmode="discrete" valueType="clr">
                                      <p:cBhvr override="childStyle">
                                        <p:cTn id="14" dur="80"/>
                                        <p:tgtEl>
                                          <p:spTgt spid="226309"/>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26309"/>
                                        </p:tgtEl>
                                        <p:attrNameLst>
                                          <p:attrName>fillcolor</p:attrName>
                                        </p:attrNameLst>
                                      </p:cBhvr>
                                      <p:tavLst>
                                        <p:tav tm="0">
                                          <p:val>
                                            <p:clrVal>
                                              <a:schemeClr val="accent2"/>
                                            </p:clrVal>
                                          </p:val>
                                        </p:tav>
                                        <p:tav tm="50000">
                                          <p:val>
                                            <p:clrVal>
                                              <a:schemeClr val="hlink"/>
                                            </p:clrVal>
                                          </p:val>
                                        </p:tav>
                                      </p:tavLst>
                                    </p:anim>
                                    <p:set>
                                      <p:cBhvr>
                                        <p:cTn id="16" dur="80"/>
                                        <p:tgtEl>
                                          <p:spTgt spid="226309"/>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6310"/>
                                        </p:tgtEl>
                                        <p:attrNameLst>
                                          <p:attrName>style.visibility</p:attrName>
                                        </p:attrNameLst>
                                      </p:cBhvr>
                                      <p:to>
                                        <p:strVal val="visible"/>
                                      </p:to>
                                    </p:set>
                                  </p:childTnLst>
                                </p:cTn>
                              </p:par>
                            </p:childTnLst>
                          </p:cTn>
                        </p:par>
                        <p:par>
                          <p:cTn id="21" fill="hold">
                            <p:stCondLst>
                              <p:cond delay="0"/>
                            </p:stCondLst>
                            <p:childTnLst>
                              <p:par>
                                <p:cTn id="22" presetID="20" presetClass="entr" presetSubtype="0" fill="hold" grpId="0" nodeType="afterEffect">
                                  <p:stCondLst>
                                    <p:cond delay="0"/>
                                  </p:stCondLst>
                                  <p:childTnLst>
                                    <p:set>
                                      <p:cBhvr>
                                        <p:cTn id="23" dur="1" fill="hold">
                                          <p:stCondLst>
                                            <p:cond delay="0"/>
                                          </p:stCondLst>
                                        </p:cTn>
                                        <p:tgtEl>
                                          <p:spTgt spid="226311"/>
                                        </p:tgtEl>
                                        <p:attrNameLst>
                                          <p:attrName>style.visibility</p:attrName>
                                        </p:attrNameLst>
                                      </p:cBhvr>
                                      <p:to>
                                        <p:strVal val="visible"/>
                                      </p:to>
                                    </p:set>
                                    <p:animEffect transition="in" filter="wedge">
                                      <p:cBhvr>
                                        <p:cTn id="24" dur="2000"/>
                                        <p:tgtEl>
                                          <p:spTgt spid="226311"/>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226312"/>
                                        </p:tgtEl>
                                        <p:attrNameLst>
                                          <p:attrName>style.visibility</p:attrName>
                                        </p:attrNameLst>
                                      </p:cBhvr>
                                      <p:to>
                                        <p:strVal val="visible"/>
                                      </p:to>
                                    </p:set>
                                    <p:animEffect transition="in" filter="wipe(down)">
                                      <p:cBhvr>
                                        <p:cTn id="28" dur="500"/>
                                        <p:tgtEl>
                                          <p:spTgt spid="226312"/>
                                        </p:tgtEl>
                                      </p:cBhvr>
                                    </p:animEffect>
                                  </p:childTnLst>
                                </p:cTn>
                              </p:par>
                            </p:childTnLst>
                          </p:cTn>
                        </p:par>
                        <p:par>
                          <p:cTn id="29" fill="hold">
                            <p:stCondLst>
                              <p:cond delay="2500"/>
                            </p:stCondLst>
                            <p:childTnLst>
                              <p:par>
                                <p:cTn id="30" presetID="20" presetClass="entr" presetSubtype="0" fill="hold" grpId="0" nodeType="afterEffect">
                                  <p:stCondLst>
                                    <p:cond delay="0"/>
                                  </p:stCondLst>
                                  <p:childTnLst>
                                    <p:set>
                                      <p:cBhvr>
                                        <p:cTn id="31" dur="1" fill="hold">
                                          <p:stCondLst>
                                            <p:cond delay="0"/>
                                          </p:stCondLst>
                                        </p:cTn>
                                        <p:tgtEl>
                                          <p:spTgt spid="226306"/>
                                        </p:tgtEl>
                                        <p:attrNameLst>
                                          <p:attrName>style.visibility</p:attrName>
                                        </p:attrNameLst>
                                      </p:cBhvr>
                                      <p:to>
                                        <p:strVal val="visible"/>
                                      </p:to>
                                    </p:set>
                                    <p:animEffect transition="in" filter="wedge">
                                      <p:cBhvr>
                                        <p:cTn id="32" dur="500"/>
                                        <p:tgtEl>
                                          <p:spTgt spid="226306"/>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26313"/>
                                        </p:tgtEl>
                                        <p:attrNameLst>
                                          <p:attrName>style.visibility</p:attrName>
                                        </p:attrNameLst>
                                      </p:cBhvr>
                                      <p:to>
                                        <p:strVal val="visible"/>
                                      </p:to>
                                    </p:set>
                                    <p:animEffect transition="in" filter="wipe(up)">
                                      <p:cBhvr>
                                        <p:cTn id="36" dur="500"/>
                                        <p:tgtEl>
                                          <p:spTgt spid="226313"/>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226314"/>
                                        </p:tgtEl>
                                        <p:attrNameLst>
                                          <p:attrName>style.visibility</p:attrName>
                                        </p:attrNameLst>
                                      </p:cBhvr>
                                      <p:to>
                                        <p:strVal val="visible"/>
                                      </p:to>
                                    </p:set>
                                    <p:animEffect transition="in" filter="wedge">
                                      <p:cBhvr>
                                        <p:cTn id="41" dur="2000"/>
                                        <p:tgtEl>
                                          <p:spTgt spid="226314"/>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226328"/>
                                        </p:tgtEl>
                                        <p:attrNameLst>
                                          <p:attrName>style.visibility</p:attrName>
                                        </p:attrNameLst>
                                      </p:cBhvr>
                                      <p:to>
                                        <p:strVal val="visible"/>
                                      </p:to>
                                    </p:set>
                                    <p:animEffect transition="in" filter="wipe(down)">
                                      <p:cBhvr>
                                        <p:cTn id="45" dur="500"/>
                                        <p:tgtEl>
                                          <p:spTgt spid="226328"/>
                                        </p:tgtEl>
                                      </p:cBhvr>
                                    </p:animEffect>
                                  </p:childTnLst>
                                </p:cTn>
                              </p:par>
                            </p:childTnLst>
                          </p:cTn>
                        </p:par>
                        <p:par>
                          <p:cTn id="46" fill="hold">
                            <p:stCondLst>
                              <p:cond delay="2500"/>
                            </p:stCondLst>
                            <p:childTnLst>
                              <p:par>
                                <p:cTn id="47" presetID="20" presetClass="entr" presetSubtype="0" fill="hold" grpId="0" nodeType="afterEffect">
                                  <p:stCondLst>
                                    <p:cond delay="0"/>
                                  </p:stCondLst>
                                  <p:childTnLst>
                                    <p:set>
                                      <p:cBhvr>
                                        <p:cTn id="48" dur="1" fill="hold">
                                          <p:stCondLst>
                                            <p:cond delay="0"/>
                                          </p:stCondLst>
                                        </p:cTn>
                                        <p:tgtEl>
                                          <p:spTgt spid="226315"/>
                                        </p:tgtEl>
                                        <p:attrNameLst>
                                          <p:attrName>style.visibility</p:attrName>
                                        </p:attrNameLst>
                                      </p:cBhvr>
                                      <p:to>
                                        <p:strVal val="visible"/>
                                      </p:to>
                                    </p:set>
                                    <p:animEffect transition="in" filter="wedge">
                                      <p:cBhvr>
                                        <p:cTn id="49" dur="500"/>
                                        <p:tgtEl>
                                          <p:spTgt spid="226315"/>
                                        </p:tgtEl>
                                      </p:cBhvr>
                                    </p:animEffect>
                                  </p:childTnLst>
                                </p:cTn>
                              </p:par>
                            </p:childTnLst>
                          </p:cTn>
                        </p:par>
                        <p:par>
                          <p:cTn id="50" fill="hold">
                            <p:stCondLst>
                              <p:cond delay="3000"/>
                            </p:stCondLst>
                            <p:childTnLst>
                              <p:par>
                                <p:cTn id="51" presetID="22" presetClass="entr" presetSubtype="1" fill="hold" grpId="0" nodeType="afterEffect">
                                  <p:stCondLst>
                                    <p:cond delay="0"/>
                                  </p:stCondLst>
                                  <p:childTnLst>
                                    <p:set>
                                      <p:cBhvr>
                                        <p:cTn id="52" dur="1" fill="hold">
                                          <p:stCondLst>
                                            <p:cond delay="0"/>
                                          </p:stCondLst>
                                        </p:cTn>
                                        <p:tgtEl>
                                          <p:spTgt spid="226316"/>
                                        </p:tgtEl>
                                        <p:attrNameLst>
                                          <p:attrName>style.visibility</p:attrName>
                                        </p:attrNameLst>
                                      </p:cBhvr>
                                      <p:to>
                                        <p:strVal val="visible"/>
                                      </p:to>
                                    </p:set>
                                    <p:animEffect transition="in" filter="wipe(up)">
                                      <p:cBhvr>
                                        <p:cTn id="53" dur="500"/>
                                        <p:tgtEl>
                                          <p:spTgt spid="226316"/>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226317"/>
                                        </p:tgtEl>
                                        <p:attrNameLst>
                                          <p:attrName>style.visibility</p:attrName>
                                        </p:attrNameLst>
                                      </p:cBhvr>
                                      <p:to>
                                        <p:strVal val="visible"/>
                                      </p:to>
                                    </p:set>
                                    <p:animEffect transition="in" filter="wedge">
                                      <p:cBhvr>
                                        <p:cTn id="58" dur="2000"/>
                                        <p:tgtEl>
                                          <p:spTgt spid="226317"/>
                                        </p:tgtEl>
                                      </p:cBhvr>
                                    </p:animEffect>
                                  </p:childTnLst>
                                </p:cTn>
                              </p:par>
                            </p:childTnLst>
                          </p:cTn>
                        </p:par>
                        <p:par>
                          <p:cTn id="59" fill="hold">
                            <p:stCondLst>
                              <p:cond delay="2000"/>
                            </p:stCondLst>
                            <p:childTnLst>
                              <p:par>
                                <p:cTn id="60" presetID="22" presetClass="entr" presetSubtype="4" fill="hold" grpId="0" nodeType="afterEffect">
                                  <p:stCondLst>
                                    <p:cond delay="0"/>
                                  </p:stCondLst>
                                  <p:childTnLst>
                                    <p:set>
                                      <p:cBhvr>
                                        <p:cTn id="61" dur="1" fill="hold">
                                          <p:stCondLst>
                                            <p:cond delay="0"/>
                                          </p:stCondLst>
                                        </p:cTn>
                                        <p:tgtEl>
                                          <p:spTgt spid="226318"/>
                                        </p:tgtEl>
                                        <p:attrNameLst>
                                          <p:attrName>style.visibility</p:attrName>
                                        </p:attrNameLst>
                                      </p:cBhvr>
                                      <p:to>
                                        <p:strVal val="visible"/>
                                      </p:to>
                                    </p:set>
                                    <p:animEffect transition="in" filter="wipe(down)">
                                      <p:cBhvr>
                                        <p:cTn id="62" dur="500"/>
                                        <p:tgtEl>
                                          <p:spTgt spid="226318"/>
                                        </p:tgtEl>
                                      </p:cBhvr>
                                    </p:animEffect>
                                  </p:childTnLst>
                                </p:cTn>
                              </p:par>
                            </p:childTnLst>
                          </p:cTn>
                        </p:par>
                        <p:par>
                          <p:cTn id="63" fill="hold">
                            <p:stCondLst>
                              <p:cond delay="2500"/>
                            </p:stCondLst>
                            <p:childTnLst>
                              <p:par>
                                <p:cTn id="64" presetID="20" presetClass="entr" presetSubtype="0" fill="hold" grpId="0" nodeType="afterEffect">
                                  <p:stCondLst>
                                    <p:cond delay="0"/>
                                  </p:stCondLst>
                                  <p:childTnLst>
                                    <p:set>
                                      <p:cBhvr>
                                        <p:cTn id="65" dur="1" fill="hold">
                                          <p:stCondLst>
                                            <p:cond delay="0"/>
                                          </p:stCondLst>
                                        </p:cTn>
                                        <p:tgtEl>
                                          <p:spTgt spid="226319"/>
                                        </p:tgtEl>
                                        <p:attrNameLst>
                                          <p:attrName>style.visibility</p:attrName>
                                        </p:attrNameLst>
                                      </p:cBhvr>
                                      <p:to>
                                        <p:strVal val="visible"/>
                                      </p:to>
                                    </p:set>
                                    <p:animEffect transition="in" filter="wedge">
                                      <p:cBhvr>
                                        <p:cTn id="66" dur="500"/>
                                        <p:tgtEl>
                                          <p:spTgt spid="226319"/>
                                        </p:tgtEl>
                                      </p:cBhvr>
                                    </p:animEffect>
                                  </p:childTnLst>
                                </p:cTn>
                              </p:par>
                            </p:childTnLst>
                          </p:cTn>
                        </p:par>
                        <p:par>
                          <p:cTn id="67" fill="hold">
                            <p:stCondLst>
                              <p:cond delay="3000"/>
                            </p:stCondLst>
                            <p:childTnLst>
                              <p:par>
                                <p:cTn id="68" presetID="22" presetClass="entr" presetSubtype="1" fill="hold" grpId="0" nodeType="afterEffect">
                                  <p:stCondLst>
                                    <p:cond delay="0"/>
                                  </p:stCondLst>
                                  <p:childTnLst>
                                    <p:set>
                                      <p:cBhvr>
                                        <p:cTn id="69" dur="1" fill="hold">
                                          <p:stCondLst>
                                            <p:cond delay="0"/>
                                          </p:stCondLst>
                                        </p:cTn>
                                        <p:tgtEl>
                                          <p:spTgt spid="226320"/>
                                        </p:tgtEl>
                                        <p:attrNameLst>
                                          <p:attrName>style.visibility</p:attrName>
                                        </p:attrNameLst>
                                      </p:cBhvr>
                                      <p:to>
                                        <p:strVal val="visible"/>
                                      </p:to>
                                    </p:set>
                                    <p:animEffect transition="in" filter="wipe(up)">
                                      <p:cBhvr>
                                        <p:cTn id="70" dur="500"/>
                                        <p:tgtEl>
                                          <p:spTgt spid="226320"/>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grpId="0" nodeType="clickEffect">
                                  <p:stCondLst>
                                    <p:cond delay="0"/>
                                  </p:stCondLst>
                                  <p:childTnLst>
                                    <p:set>
                                      <p:cBhvr>
                                        <p:cTn id="74" dur="1" fill="hold">
                                          <p:stCondLst>
                                            <p:cond delay="0"/>
                                          </p:stCondLst>
                                        </p:cTn>
                                        <p:tgtEl>
                                          <p:spTgt spid="226321"/>
                                        </p:tgtEl>
                                        <p:attrNameLst>
                                          <p:attrName>style.visibility</p:attrName>
                                        </p:attrNameLst>
                                      </p:cBhvr>
                                      <p:to>
                                        <p:strVal val="visible"/>
                                      </p:to>
                                    </p:set>
                                    <p:animEffect transition="in" filter="wedge">
                                      <p:cBhvr>
                                        <p:cTn id="75" dur="2000"/>
                                        <p:tgtEl>
                                          <p:spTgt spid="226321"/>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226322"/>
                                        </p:tgtEl>
                                        <p:attrNameLst>
                                          <p:attrName>style.visibility</p:attrName>
                                        </p:attrNameLst>
                                      </p:cBhvr>
                                      <p:to>
                                        <p:strVal val="visible"/>
                                      </p:to>
                                    </p:set>
                                    <p:animEffect transition="in" filter="wipe(down)">
                                      <p:cBhvr>
                                        <p:cTn id="79" dur="500"/>
                                        <p:tgtEl>
                                          <p:spTgt spid="226322"/>
                                        </p:tgtEl>
                                      </p:cBhvr>
                                    </p:animEffect>
                                  </p:childTnLst>
                                </p:cTn>
                              </p:par>
                            </p:childTnLst>
                          </p:cTn>
                        </p:par>
                        <p:par>
                          <p:cTn id="80" fill="hold">
                            <p:stCondLst>
                              <p:cond delay="2500"/>
                            </p:stCondLst>
                            <p:childTnLst>
                              <p:par>
                                <p:cTn id="81" presetID="20" presetClass="entr" presetSubtype="0" fill="hold" grpId="0" nodeType="afterEffect">
                                  <p:stCondLst>
                                    <p:cond delay="0"/>
                                  </p:stCondLst>
                                  <p:childTnLst>
                                    <p:set>
                                      <p:cBhvr>
                                        <p:cTn id="82" dur="1" fill="hold">
                                          <p:stCondLst>
                                            <p:cond delay="0"/>
                                          </p:stCondLst>
                                        </p:cTn>
                                        <p:tgtEl>
                                          <p:spTgt spid="226323"/>
                                        </p:tgtEl>
                                        <p:attrNameLst>
                                          <p:attrName>style.visibility</p:attrName>
                                        </p:attrNameLst>
                                      </p:cBhvr>
                                      <p:to>
                                        <p:strVal val="visible"/>
                                      </p:to>
                                    </p:set>
                                    <p:animEffect transition="in" filter="wedge">
                                      <p:cBhvr>
                                        <p:cTn id="83" dur="500"/>
                                        <p:tgtEl>
                                          <p:spTgt spid="226323"/>
                                        </p:tgtEl>
                                      </p:cBhvr>
                                    </p:animEffect>
                                  </p:childTnLst>
                                </p:cTn>
                              </p:par>
                            </p:childTnLst>
                          </p:cTn>
                        </p:par>
                        <p:par>
                          <p:cTn id="84" fill="hold">
                            <p:stCondLst>
                              <p:cond delay="3000"/>
                            </p:stCondLst>
                            <p:childTnLst>
                              <p:par>
                                <p:cTn id="85" presetID="22" presetClass="entr" presetSubtype="1" fill="hold" grpId="0" nodeType="afterEffect">
                                  <p:stCondLst>
                                    <p:cond delay="0"/>
                                  </p:stCondLst>
                                  <p:childTnLst>
                                    <p:set>
                                      <p:cBhvr>
                                        <p:cTn id="86" dur="1" fill="hold">
                                          <p:stCondLst>
                                            <p:cond delay="0"/>
                                          </p:stCondLst>
                                        </p:cTn>
                                        <p:tgtEl>
                                          <p:spTgt spid="226324"/>
                                        </p:tgtEl>
                                        <p:attrNameLst>
                                          <p:attrName>style.visibility</p:attrName>
                                        </p:attrNameLst>
                                      </p:cBhvr>
                                      <p:to>
                                        <p:strVal val="visible"/>
                                      </p:to>
                                    </p:set>
                                    <p:animEffect transition="in" filter="wipe(up)">
                                      <p:cBhvr>
                                        <p:cTn id="87" dur="500"/>
                                        <p:tgtEl>
                                          <p:spTgt spid="226324"/>
                                        </p:tgtEl>
                                      </p:cBhvr>
                                    </p:animEffect>
                                  </p:childTnLst>
                                </p:cTn>
                              </p:par>
                            </p:childTnLst>
                          </p:cTn>
                        </p:par>
                      </p:childTnLst>
                    </p:cTn>
                  </p:par>
                  <p:par>
                    <p:cTn id="88" fill="hold">
                      <p:stCondLst>
                        <p:cond delay="indefinite"/>
                      </p:stCondLst>
                      <p:childTnLst>
                        <p:par>
                          <p:cTn id="89" fill="hold">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226325"/>
                                        </p:tgtEl>
                                        <p:attrNameLst>
                                          <p:attrName>style.visibility</p:attrName>
                                        </p:attrNameLst>
                                      </p:cBhvr>
                                      <p:to>
                                        <p:strVal val="visible"/>
                                      </p:to>
                                    </p:set>
                                    <p:anim calcmode="lin" valueType="num">
                                      <p:cBhvr>
                                        <p:cTn id="92" dur="1000" fill="hold"/>
                                        <p:tgtEl>
                                          <p:spTgt spid="226325"/>
                                        </p:tgtEl>
                                        <p:attrNameLst>
                                          <p:attrName>ppt_w</p:attrName>
                                        </p:attrNameLst>
                                      </p:cBhvr>
                                      <p:tavLst>
                                        <p:tav tm="0">
                                          <p:val>
                                            <p:fltVal val="0"/>
                                          </p:val>
                                        </p:tav>
                                        <p:tav tm="100000">
                                          <p:val>
                                            <p:strVal val="#ppt_w"/>
                                          </p:val>
                                        </p:tav>
                                      </p:tavLst>
                                    </p:anim>
                                    <p:anim calcmode="lin" valueType="num">
                                      <p:cBhvr>
                                        <p:cTn id="93" dur="1000" fill="hold"/>
                                        <p:tgtEl>
                                          <p:spTgt spid="226325"/>
                                        </p:tgtEl>
                                        <p:attrNameLst>
                                          <p:attrName>ppt_h</p:attrName>
                                        </p:attrNameLst>
                                      </p:cBhvr>
                                      <p:tavLst>
                                        <p:tav tm="0">
                                          <p:val>
                                            <p:fltVal val="0"/>
                                          </p:val>
                                        </p:tav>
                                        <p:tav tm="100000">
                                          <p:val>
                                            <p:strVal val="#ppt_h"/>
                                          </p:val>
                                        </p:tav>
                                      </p:tavLst>
                                    </p:anim>
                                    <p:anim calcmode="lin" valueType="num">
                                      <p:cBhvr>
                                        <p:cTn id="94" dur="1000" fill="hold"/>
                                        <p:tgtEl>
                                          <p:spTgt spid="226325"/>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2263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26327"/>
                                        </p:tgtEl>
                                        <p:attrNameLst>
                                          <p:attrName>style.visibility</p:attrName>
                                        </p:attrNameLst>
                                      </p:cBhvr>
                                      <p:to>
                                        <p:strVal val="visible"/>
                                      </p:to>
                                    </p:set>
                                    <p:animEffect transition="in" filter="wipe(down)">
                                      <p:cBhvr>
                                        <p:cTn id="100" dur="500"/>
                                        <p:tgtEl>
                                          <p:spTgt spid="226327"/>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226326"/>
                                        </p:tgtEl>
                                        <p:attrNameLst>
                                          <p:attrName>style.visibility</p:attrName>
                                        </p:attrNameLst>
                                      </p:cBhvr>
                                      <p:to>
                                        <p:strVal val="visible"/>
                                      </p:to>
                                    </p:set>
                                    <p:animEffect transition="in" filter="fade">
                                      <p:cBhvr>
                                        <p:cTn id="104" dur="1000"/>
                                        <p:tgtEl>
                                          <p:spTgt spid="22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nimBg="1"/>
      <p:bldP spid="226309" grpId="0"/>
      <p:bldP spid="226311" grpId="0" animBg="1"/>
      <p:bldP spid="226312" grpId="0" animBg="1"/>
      <p:bldP spid="226313" grpId="0"/>
      <p:bldP spid="226314" grpId="0" animBg="1"/>
      <p:bldP spid="226315" grpId="0" animBg="1"/>
      <p:bldP spid="226316" grpId="0"/>
      <p:bldP spid="226317" grpId="0" animBg="1"/>
      <p:bldP spid="226318" grpId="0" animBg="1"/>
      <p:bldP spid="226319" grpId="0" animBg="1"/>
      <p:bldP spid="226320" grpId="0"/>
      <p:bldP spid="226321" grpId="0" animBg="1"/>
      <p:bldP spid="226322" grpId="0" animBg="1"/>
      <p:bldP spid="226323" grpId="0" animBg="1"/>
      <p:bldP spid="226324" grpId="0"/>
      <p:bldP spid="226325" grpId="0" animBg="1"/>
      <p:bldP spid="226326" grpId="0" animBg="1"/>
      <p:bldP spid="226327" grpId="0" animBg="1"/>
      <p:bldP spid="2263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window </a:t>
            </a:r>
            <a:r>
              <a:rPr lang="zh-CN" altLang="en-US" smtClean="0"/>
              <a:t>对象 属性</a:t>
            </a:r>
          </a:p>
        </p:txBody>
      </p:sp>
      <p:graphicFrame>
        <p:nvGraphicFramePr>
          <p:cNvPr id="210994" name="Group 50"/>
          <p:cNvGraphicFramePr>
            <a:graphicFrameLocks noGrp="1"/>
          </p:cNvGraphicFramePr>
          <p:nvPr/>
        </p:nvGraphicFramePr>
        <p:xfrm>
          <a:off x="428596" y="1125538"/>
          <a:ext cx="8464579" cy="5394010"/>
        </p:xfrm>
        <a:graphic>
          <a:graphicData uri="http://schemas.openxmlformats.org/drawingml/2006/table">
            <a:tbl>
              <a:tblPr/>
              <a:tblGrid>
                <a:gridCol w="1714512"/>
                <a:gridCol w="6750067"/>
              </a:tblGrid>
              <a:tr h="4572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dirty="0" smtClean="0">
                          <a:ln>
                            <a:noFill/>
                          </a:ln>
                          <a:solidFill>
                            <a:schemeClr val="bg1"/>
                          </a:solidFill>
                          <a:effectLst/>
                          <a:latin typeface="黑体" pitchFamily="2" charset="-122"/>
                          <a:ea typeface="隶书" pitchFamily="49" charset="-122"/>
                        </a:rPr>
                        <a:t>名称 </a:t>
                      </a:r>
                      <a:endParaRPr kumimoji="0" lang="en-US" sz="2400" b="1" i="0" u="none" strike="noStrike" cap="none" normalizeH="0" baseline="0" dirty="0" smtClean="0">
                        <a:ln>
                          <a:noFill/>
                        </a:ln>
                        <a:solidFill>
                          <a:schemeClr val="bg1"/>
                        </a:solidFill>
                        <a:effectLst/>
                        <a:latin typeface="黑体" pitchFamily="2"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dirty="0" smtClean="0">
                          <a:ln>
                            <a:noFill/>
                          </a:ln>
                          <a:solidFill>
                            <a:schemeClr val="bg1"/>
                          </a:solidFill>
                          <a:effectLst/>
                          <a:latin typeface="黑体" pitchFamily="2" charset="-122"/>
                          <a:ea typeface="隶书" pitchFamily="49" charset="-122"/>
                        </a:rPr>
                        <a:t>说明 </a:t>
                      </a:r>
                      <a:endParaRPr kumimoji="0" lang="en-US" sz="2400" b="1" i="0" u="none" strike="noStrike" cap="none" normalizeH="0" baseline="0" dirty="0" smtClean="0">
                        <a:ln>
                          <a:noFill/>
                        </a:ln>
                        <a:solidFill>
                          <a:schemeClr val="bg1"/>
                        </a:solidFill>
                        <a:effectLst/>
                        <a:latin typeface="黑体" pitchFamily="2"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r>
              <a:tr h="6302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document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GB" sz="2400" b="1" i="0" u="none" strike="noStrike" cap="none" normalizeH="0" baseline="0" dirty="0" smtClean="0">
                          <a:ln>
                            <a:noFill/>
                          </a:ln>
                          <a:solidFill>
                            <a:schemeClr val="tx1"/>
                          </a:solidFill>
                          <a:effectLst/>
                          <a:latin typeface="Arial" charset="0"/>
                          <a:ea typeface="隶书" pitchFamily="49" charset="-122"/>
                        </a:rPr>
                        <a:t>对象，</a:t>
                      </a:r>
                      <a:r>
                        <a:rPr kumimoji="0" lang="zh-CN" altLang="en-US" sz="2400" b="1" i="0" u="none" strike="noStrike" cap="none" normalizeH="0" baseline="0" dirty="0" smtClean="0">
                          <a:ln>
                            <a:noFill/>
                          </a:ln>
                          <a:solidFill>
                            <a:schemeClr val="tx1"/>
                          </a:solidFill>
                          <a:effectLst/>
                          <a:latin typeface="Arial" charset="0"/>
                          <a:ea typeface="隶书" pitchFamily="49" charset="-122"/>
                        </a:rPr>
                        <a:t>表示给定浏览器窗口中的 </a:t>
                      </a:r>
                      <a:r>
                        <a:rPr kumimoji="0" lang="en-US" altLang="zh-CN" sz="2400" b="1" i="0" u="none" strike="noStrike" cap="none" normalizeH="0" baseline="0" dirty="0" smtClean="0">
                          <a:ln>
                            <a:noFill/>
                          </a:ln>
                          <a:solidFill>
                            <a:schemeClr val="tx1"/>
                          </a:solidFill>
                          <a:effectLst/>
                          <a:latin typeface="Arial" charset="0"/>
                          <a:ea typeface="隶书" pitchFamily="49" charset="-122"/>
                        </a:rPr>
                        <a:t>HTML </a:t>
                      </a:r>
                      <a:r>
                        <a:rPr kumimoji="0" lang="zh-CN" altLang="en-US" sz="2400" b="1" i="0" u="none" strike="noStrike" cap="none" normalizeH="0" baseline="0" dirty="0" smtClean="0">
                          <a:ln>
                            <a:noFill/>
                          </a:ln>
                          <a:solidFill>
                            <a:schemeClr val="tx1"/>
                          </a:solidFill>
                          <a:effectLst/>
                          <a:latin typeface="Arial" charset="0"/>
                          <a:ea typeface="隶书" pitchFamily="49" charset="-122"/>
                        </a:rPr>
                        <a:t>文档。 </a:t>
                      </a:r>
                      <a:endParaRPr kumimoji="0" lang="en-US" sz="24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dirty="0" smtClean="0">
                          <a:ln>
                            <a:noFill/>
                          </a:ln>
                          <a:solidFill>
                            <a:schemeClr val="tx1"/>
                          </a:solidFill>
                          <a:effectLst/>
                          <a:latin typeface="Arial" charset="0"/>
                          <a:ea typeface="隶书" pitchFamily="49" charset="-122"/>
                        </a:rPr>
                        <a:t>history</a:t>
                      </a:r>
                      <a:r>
                        <a:rPr kumimoji="0" lang="en-US" altLang="zh-CN" sz="2400" b="1" i="0" u="none" strike="noStrike" cap="none" normalizeH="0" baseline="0" dirty="0" smtClean="0">
                          <a:ln>
                            <a:noFill/>
                          </a:ln>
                          <a:solidFill>
                            <a:schemeClr val="tx1"/>
                          </a:solidFill>
                          <a:effectLst/>
                          <a:latin typeface="Arial" charset="0"/>
                          <a:ea typeface="隶书" pitchFamily="49" charset="-122"/>
                        </a:rPr>
                        <a:t> </a:t>
                      </a:r>
                      <a:endParaRPr kumimoji="0" lang="en-US" sz="2400" b="1" i="0" u="none" strike="noStrike" cap="none" normalizeH="0" baseline="0" dirty="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GB" sz="2400" b="1" i="0" u="none" strike="noStrike" cap="none" normalizeH="0" baseline="0" smtClean="0">
                          <a:ln>
                            <a:noFill/>
                          </a:ln>
                          <a:solidFill>
                            <a:schemeClr val="tx1"/>
                          </a:solidFill>
                          <a:effectLst/>
                          <a:latin typeface="Arial" charset="0"/>
                          <a:ea typeface="隶书" pitchFamily="49" charset="-122"/>
                        </a:rPr>
                        <a:t>对象，包含有关客户访问过的</a:t>
                      </a:r>
                      <a:r>
                        <a:rPr kumimoji="0" lang="en-GB" altLang="zh-CN" sz="2400" b="1" i="0" u="none" strike="noStrike" cap="none" normalizeH="0" baseline="0" smtClean="0">
                          <a:ln>
                            <a:noFill/>
                          </a:ln>
                          <a:solidFill>
                            <a:schemeClr val="tx1"/>
                          </a:solidFill>
                          <a:effectLst/>
                          <a:latin typeface="Arial" charset="0"/>
                          <a:ea typeface="隶书" pitchFamily="49" charset="-122"/>
                        </a:rPr>
                        <a:t>URL</a:t>
                      </a:r>
                      <a:r>
                        <a:rPr kumimoji="0" lang="zh-CN" altLang="en-GB" sz="2400" b="1" i="0" u="none" strike="noStrike" cap="none" normalizeH="0" baseline="0" smtClean="0">
                          <a:ln>
                            <a:noFill/>
                          </a:ln>
                          <a:solidFill>
                            <a:schemeClr val="tx1"/>
                          </a:solidFill>
                          <a:effectLst/>
                          <a:latin typeface="Arial" charset="0"/>
                          <a:ea typeface="隶书" pitchFamily="49" charset="-122"/>
                        </a:rPr>
                        <a:t>的信息。</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78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隶书" pitchFamily="49" charset="-122"/>
                        </a:rPr>
                        <a:t>对象，包含有关当前 </a:t>
                      </a:r>
                      <a:r>
                        <a:rPr kumimoji="0" lang="en-US" altLang="zh-CN" sz="2400" b="1" i="0" u="none" strike="noStrike" cap="none" normalizeH="0" baseline="0" smtClean="0">
                          <a:ln>
                            <a:noFill/>
                          </a:ln>
                          <a:solidFill>
                            <a:schemeClr val="tx1"/>
                          </a:solidFill>
                          <a:effectLst/>
                          <a:latin typeface="Arial" charset="0"/>
                          <a:ea typeface="隶书" pitchFamily="49" charset="-122"/>
                        </a:rPr>
                        <a:t>URL </a:t>
                      </a:r>
                      <a:r>
                        <a:rPr kumimoji="0" lang="zh-CN" altLang="en-US" sz="2400" b="1" i="0" u="none" strike="noStrike" cap="none" normalizeH="0" baseline="0" smtClean="0">
                          <a:ln>
                            <a:noFill/>
                          </a:ln>
                          <a:solidFill>
                            <a:schemeClr val="tx1"/>
                          </a:solidFill>
                          <a:effectLst/>
                          <a:latin typeface="Arial" charset="0"/>
                          <a:ea typeface="隶书" pitchFamily="49" charset="-122"/>
                        </a:rPr>
                        <a:t>的信息。 </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设置或检索窗口或框架</a:t>
                      </a:r>
                      <a:r>
                        <a:rPr kumimoji="0" lang="zh-CN" altLang="en-US" sz="2400" b="1" i="0" u="none" strike="noStrike" cap="none" normalizeH="0" baseline="0" smtClean="0">
                          <a:ln>
                            <a:noFill/>
                          </a:ln>
                          <a:solidFill>
                            <a:schemeClr val="tx1"/>
                          </a:solidFill>
                          <a:effectLst/>
                          <a:latin typeface="Arial" charset="0"/>
                          <a:ea typeface="隶书" pitchFamily="49" charset="-122"/>
                        </a:rPr>
                        <a:t>的名称。 </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status</a:t>
                      </a:r>
                      <a:r>
                        <a:rPr kumimoji="0" lang="en-US" altLang="zh-CN" sz="2400" b="1" i="0" u="none" strike="noStrike" cap="none" normalizeH="0" baseline="0" smtClean="0">
                          <a:ln>
                            <a:noFill/>
                          </a:ln>
                          <a:solidFill>
                            <a:schemeClr val="tx1"/>
                          </a:solidFill>
                          <a:effectLst/>
                          <a:latin typeface="Arial" charset="0"/>
                          <a:ea typeface="隶书" pitchFamily="49" charset="-122"/>
                        </a:rPr>
                        <a:t> </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设置或检索窗口底部的状态栏中的消息。</a:t>
                      </a:r>
                      <a:r>
                        <a:rPr kumimoji="0" lang="zh-CN" altLang="en-US" sz="2400" b="1" i="0" u="none" strike="noStrike" cap="none" normalizeH="0" baseline="0" smtClean="0">
                          <a:ln>
                            <a:noFill/>
                          </a:ln>
                          <a:solidFill>
                            <a:schemeClr val="tx1"/>
                          </a:solidFill>
                          <a:effectLst/>
                          <a:latin typeface="Arial" charset="0"/>
                          <a:ea typeface="隶书" pitchFamily="49" charset="-122"/>
                        </a:rPr>
                        <a:t> </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207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tx1"/>
                          </a:solidFill>
                          <a:effectLst/>
                          <a:latin typeface="Arial" charset="0"/>
                          <a:ea typeface="隶书" pitchFamily="49" charset="-122"/>
                        </a:rPr>
                        <a:t>screen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隶书" pitchFamily="49" charset="-122"/>
                        </a:rPr>
                        <a:t>对象，包含有关客户端的屏幕和显示性能的信息。 </a:t>
                      </a:r>
                      <a:r>
                        <a:rPr kumimoji="0" lang="en-US" altLang="zh-CN" sz="2400" b="1" i="0" u="none" strike="noStrike" cap="none" normalizeH="0" baseline="0" dirty="0" smtClean="0">
                          <a:ln>
                            <a:noFill/>
                          </a:ln>
                          <a:solidFill>
                            <a:schemeClr val="tx1"/>
                          </a:solidFill>
                          <a:effectLst/>
                          <a:latin typeface="Arial" charset="0"/>
                          <a:ea typeface="隶书" pitchFamily="49" charset="-122"/>
                        </a:rPr>
                        <a:t>(</a:t>
                      </a:r>
                      <a:r>
                        <a:rPr kumimoji="0" lang="en-US" altLang="zh-CN" sz="2400" b="1" i="0" u="none" strike="noStrike" cap="none" normalizeH="0" baseline="0" dirty="0" err="1" smtClean="0">
                          <a:ln>
                            <a:noFill/>
                          </a:ln>
                          <a:solidFill>
                            <a:schemeClr val="tx1"/>
                          </a:solidFill>
                          <a:effectLst/>
                          <a:latin typeface="Arial" charset="0"/>
                          <a:ea typeface="隶书" pitchFamily="49" charset="-122"/>
                        </a:rPr>
                        <a:t>screen.width</a:t>
                      </a:r>
                      <a:r>
                        <a:rPr kumimoji="0" lang="zh-CN" altLang="en-US" sz="2400" b="1" i="0" u="none" strike="noStrike" cap="none" normalizeH="0" baseline="0" dirty="0" smtClean="0">
                          <a:ln>
                            <a:noFill/>
                          </a:ln>
                          <a:solidFill>
                            <a:schemeClr val="tx1"/>
                          </a:solidFill>
                          <a:effectLst/>
                          <a:latin typeface="Arial" charset="0"/>
                          <a:ea typeface="隶书" pitchFamily="49" charset="-122"/>
                        </a:rPr>
                        <a:t>和</a:t>
                      </a:r>
                      <a:r>
                        <a:rPr kumimoji="0" lang="en-US" altLang="zh-CN" sz="2400" b="1" i="0" u="none" strike="noStrike" cap="none" normalizeH="0" baseline="0" dirty="0" err="1" smtClean="0">
                          <a:ln>
                            <a:noFill/>
                          </a:ln>
                          <a:solidFill>
                            <a:schemeClr val="tx1"/>
                          </a:solidFill>
                          <a:effectLst/>
                          <a:latin typeface="Arial" charset="0"/>
                          <a:ea typeface="隶书" pitchFamily="49" charset="-122"/>
                        </a:rPr>
                        <a:t>screen.height</a:t>
                      </a:r>
                      <a:r>
                        <a:rPr kumimoji="0" lang="zh-CN" altLang="en-US" sz="2400" b="1" i="0" u="none" strike="noStrike" cap="none" normalizeH="0" baseline="0" dirty="0" smtClean="0">
                          <a:ln>
                            <a:noFill/>
                          </a:ln>
                          <a:solidFill>
                            <a:schemeClr val="tx1"/>
                          </a:solidFill>
                          <a:effectLst/>
                          <a:latin typeface="Arial" charset="0"/>
                          <a:ea typeface="隶书" pitchFamily="49" charset="-122"/>
                        </a:rPr>
                        <a:t>属性分别储存屏幕的宽度和高度，单位为像素</a:t>
                      </a:r>
                      <a:r>
                        <a:rPr kumimoji="0" lang="en-US" altLang="zh-CN" sz="2400" b="1" i="0" u="none" strike="noStrike" cap="none" normalizeH="0" baseline="0" dirty="0" smtClean="0">
                          <a:ln>
                            <a:noFill/>
                          </a:ln>
                          <a:solidFill>
                            <a:schemeClr val="tx1"/>
                          </a:solidFill>
                          <a:effectLst/>
                          <a:latin typeface="Arial" charset="0"/>
                          <a:ea typeface="隶书" pitchFamily="49" charset="-122"/>
                        </a:rPr>
                        <a:t>)</a:t>
                      </a:r>
                      <a:endParaRPr kumimoji="0" lang="en-US" sz="24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635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隶书" pitchFamily="49" charset="-122"/>
                        </a:rPr>
                        <a:t>closed</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隶书" pitchFamily="49" charset="-122"/>
                        </a:rPr>
                        <a:t>只读布尔值，声明了窗口是否已经关闭。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635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隶书" pitchFamily="49" charset="-122"/>
                        </a:rPr>
                        <a:t>frames[]</a:t>
                      </a:r>
                      <a:endParaRPr kumimoji="0" lang="en-US" sz="2400" b="1" i="0" u="none" strike="noStrike" cap="none" normalizeH="0" baseline="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dirty="0" smtClean="0">
                          <a:ln>
                            <a:noFill/>
                          </a:ln>
                          <a:solidFill>
                            <a:schemeClr val="tx1"/>
                          </a:solidFill>
                          <a:effectLst/>
                          <a:latin typeface="Arial" charset="0"/>
                          <a:ea typeface="隶书" pitchFamily="49" charset="-122"/>
                        </a:rPr>
                        <a:t>框架数组，可以通过下标访问子窗口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7602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75"/>
                                  </p:iterate>
                                  <p:childTnLst>
                                    <p:set>
                                      <p:cBhvr>
                                        <p:cTn id="6" dur="1" fill="hold">
                                          <p:stCondLst>
                                            <p:cond delay="74"/>
                                          </p:stCondLst>
                                        </p:cTn>
                                        <p:tgtEl>
                                          <p:spTgt spid="21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window</a:t>
            </a:r>
            <a:r>
              <a:rPr lang="zh-CN" altLang="en-US" smtClean="0"/>
              <a:t>对象方法</a:t>
            </a:r>
          </a:p>
        </p:txBody>
      </p:sp>
      <p:graphicFrame>
        <p:nvGraphicFramePr>
          <p:cNvPr id="212016" name="Group 48"/>
          <p:cNvGraphicFramePr>
            <a:graphicFrameLocks noGrp="1"/>
          </p:cNvGraphicFramePr>
          <p:nvPr/>
        </p:nvGraphicFramePr>
        <p:xfrm>
          <a:off x="611188" y="1125538"/>
          <a:ext cx="8229600" cy="5442586"/>
        </p:xfrm>
        <a:graphic>
          <a:graphicData uri="http://schemas.openxmlformats.org/drawingml/2006/table">
            <a:tbl>
              <a:tblPr/>
              <a:tblGrid>
                <a:gridCol w="3743325"/>
                <a:gridCol w="4486275"/>
              </a:tblGrid>
              <a:tr h="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dirty="0" smtClean="0">
                          <a:ln>
                            <a:noFill/>
                          </a:ln>
                          <a:solidFill>
                            <a:schemeClr val="bg1"/>
                          </a:solidFill>
                          <a:effectLst/>
                          <a:latin typeface="黑体" pitchFamily="2" charset="-122"/>
                          <a:ea typeface="隶书" pitchFamily="49" charset="-122"/>
                        </a:rPr>
                        <a:t>方  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smtClean="0">
                          <a:ln>
                            <a:noFill/>
                          </a:ln>
                          <a:solidFill>
                            <a:schemeClr val="bg1"/>
                          </a:solidFill>
                          <a:effectLst/>
                          <a:latin typeface="黑体" pitchFamily="2" charset="-122"/>
                          <a:ea typeface="隶书" pitchFamily="49" charset="-122"/>
                        </a:rPr>
                        <a:t>说  明 </a:t>
                      </a:r>
                      <a:endParaRPr kumimoji="0" lang="en-US" sz="2000" b="1" i="0" u="none" strike="noStrike" cap="none" normalizeH="0" baseline="0" smtClean="0">
                        <a:ln>
                          <a:noFill/>
                        </a:ln>
                        <a:solidFill>
                          <a:schemeClr val="bg1"/>
                        </a:solidFill>
                        <a:effectLst/>
                        <a:latin typeface="黑体" pitchFamily="2"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r>
              <a:tr h="41275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隶书" pitchFamily="49" charset="-122"/>
                        </a:rPr>
                        <a:t>alert (“</a:t>
                      </a:r>
                      <a:r>
                        <a:rPr kumimoji="0" lang="zh-CN" altLang="en-US" sz="2000" b="1" i="0" u="none" strike="noStrike" cap="none" normalizeH="0" baseline="0" smtClean="0">
                          <a:ln>
                            <a:noFill/>
                          </a:ln>
                          <a:solidFill>
                            <a:schemeClr val="tx1"/>
                          </a:solidFill>
                          <a:effectLst/>
                          <a:latin typeface="Arial" charset="0"/>
                          <a:ea typeface="隶书" pitchFamily="49" charset="-122"/>
                        </a:rPr>
                        <a:t>提示信息</a:t>
                      </a:r>
                      <a:r>
                        <a:rPr kumimoji="0" lang="en-US" sz="2000" b="1" i="0" u="none" strike="noStrike" cap="none" normalizeH="0" baseline="0" smtClean="0">
                          <a:ln>
                            <a:noFill/>
                          </a:ln>
                          <a:solidFill>
                            <a:schemeClr val="tx1"/>
                          </a:solidFill>
                          <a:effectLst/>
                          <a:latin typeface="Arial" charset="0"/>
                          <a:ea typeface="隶书"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ea typeface="隶书" pitchFamily="49" charset="-122"/>
                        </a:rPr>
                        <a:t>显示包含消息的对话框</a:t>
                      </a:r>
                      <a:r>
                        <a:rPr kumimoji="0" lang="en-US" sz="2000" b="1" i="0" u="none" strike="noStrike" cap="none" normalizeH="0" baseline="0" dirty="0" smtClean="0">
                          <a:ln>
                            <a:noFill/>
                          </a:ln>
                          <a:solidFill>
                            <a:schemeClr val="tx1"/>
                          </a:solidFill>
                          <a:effectLst/>
                          <a:latin typeface="Arial" charset="0"/>
                          <a:ea typeface="隶书" pitchFamily="49" charset="-122"/>
                        </a:rPr>
                        <a:t>。</a:t>
                      </a:r>
                      <a:r>
                        <a:rPr kumimoji="0" lang="zh-CN" altLang="en-US" sz="2000" b="1" i="0" u="none" strike="noStrike" cap="none" normalizeH="0" baseline="0" dirty="0" smtClean="0">
                          <a:ln>
                            <a:noFill/>
                          </a:ln>
                          <a:solidFill>
                            <a:schemeClr val="tx1"/>
                          </a:solidFill>
                          <a:effectLst/>
                          <a:latin typeface="Arial" charset="0"/>
                          <a:ea typeface="隶书" pitchFamily="49" charset="-122"/>
                        </a:rPr>
                        <a:t> </a:t>
                      </a:r>
                      <a:endParaRPr kumimoji="0" lang="en-US" sz="20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GB" altLang="zh-CN" sz="2000" b="1" i="0" u="none" strike="noStrike" cap="none" normalizeH="0" baseline="0" dirty="0" smtClean="0">
                          <a:ln>
                            <a:noFill/>
                          </a:ln>
                          <a:solidFill>
                            <a:srgbClr val="FF0000"/>
                          </a:solidFill>
                          <a:effectLst/>
                          <a:latin typeface="Arial" charset="0"/>
                          <a:ea typeface="隶书" pitchFamily="49" charset="-122"/>
                        </a:rPr>
                        <a:t>confirm</a:t>
                      </a:r>
                      <a:r>
                        <a:rPr kumimoji="0" lang="zh-CN" altLang="en-GB" sz="2000" b="1" i="0" u="none" strike="noStrike" cap="none" normalizeH="0" baseline="0" dirty="0" smtClean="0">
                          <a:ln>
                            <a:noFill/>
                          </a:ln>
                          <a:solidFill>
                            <a:srgbClr val="FF0000"/>
                          </a:solidFill>
                          <a:effectLst/>
                          <a:latin typeface="Arial" charset="0"/>
                          <a:ea typeface="隶书" pitchFamily="49" charset="-122"/>
                        </a:rPr>
                        <a:t>（“提示信息”）</a:t>
                      </a:r>
                      <a:endParaRPr kumimoji="0" lang="en-US" sz="2000" b="1" i="0" u="none" strike="noStrike" cap="none" normalizeH="0" baseline="0" dirty="0" smtClean="0">
                        <a:ln>
                          <a:noFill/>
                        </a:ln>
                        <a:solidFill>
                          <a:srgbClr val="FF0000"/>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GB" sz="2000" b="1" i="0" u="none" strike="noStrike" cap="none" normalizeH="0" baseline="0" dirty="0" smtClean="0">
                          <a:ln>
                            <a:noFill/>
                          </a:ln>
                          <a:solidFill>
                            <a:schemeClr val="tx1"/>
                          </a:solidFill>
                          <a:effectLst/>
                          <a:latin typeface="Arial" charset="0"/>
                          <a:ea typeface="隶书" pitchFamily="49" charset="-122"/>
                        </a:rPr>
                        <a:t>显示一个确认对话框，包含一个确定取消按钮</a:t>
                      </a:r>
                      <a:endParaRPr kumimoji="0" lang="en-US" sz="20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87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隶书" pitchFamily="49" charset="-122"/>
                        </a:rPr>
                        <a:t>prompt</a:t>
                      </a:r>
                      <a:r>
                        <a:rPr kumimoji="0" lang="zh-CN" altLang="en-US" sz="2000" b="1" i="0" u="none" strike="noStrike" cap="none" normalizeH="0" baseline="0" dirty="0" smtClean="0">
                          <a:ln>
                            <a:noFill/>
                          </a:ln>
                          <a:solidFill>
                            <a:schemeClr val="tx1"/>
                          </a:solidFill>
                          <a:effectLst/>
                          <a:latin typeface="Arial" charset="0"/>
                          <a:ea typeface="隶书" pitchFamily="49" charset="-122"/>
                        </a:rPr>
                        <a:t>（”提示信息“）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隶书" pitchFamily="49" charset="-122"/>
                        </a:rPr>
                        <a:t>弹出提示信息框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057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dirty="0" smtClean="0">
                          <a:ln>
                            <a:noFill/>
                          </a:ln>
                          <a:solidFill>
                            <a:srgbClr val="FF0000"/>
                          </a:solidFill>
                          <a:effectLst/>
                          <a:latin typeface="Arial" charset="0"/>
                          <a:ea typeface="隶书" pitchFamily="49" charset="-122"/>
                        </a:rPr>
                        <a:t>open ("</a:t>
                      </a:r>
                      <a:r>
                        <a:rPr kumimoji="0" lang="en-US" sz="2000" b="1" i="0" u="none" strike="noStrike" cap="none" normalizeH="0" baseline="0" dirty="0" err="1" smtClean="0">
                          <a:ln>
                            <a:noFill/>
                          </a:ln>
                          <a:solidFill>
                            <a:srgbClr val="FF0000"/>
                          </a:solidFill>
                          <a:effectLst/>
                          <a:latin typeface="Arial" charset="0"/>
                          <a:ea typeface="隶书" pitchFamily="49" charset="-122"/>
                        </a:rPr>
                        <a:t>url","name</a:t>
                      </a:r>
                      <a:r>
                        <a:rPr kumimoji="0" lang="en-US" sz="2000" b="1" i="0" u="none" strike="noStrike" cap="none" normalizeH="0" baseline="0" dirty="0" smtClean="0">
                          <a:ln>
                            <a:noFill/>
                          </a:ln>
                          <a:solidFill>
                            <a:srgbClr val="FF0000"/>
                          </a:solidFill>
                          <a:effectLst/>
                          <a:latin typeface="Arial" charset="0"/>
                          <a:ea typeface="隶书"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隶书" pitchFamily="49" charset="-122"/>
                        </a:rPr>
                        <a:t>打开具有指定名称的新窗口，并加载给定 </a:t>
                      </a:r>
                      <a:r>
                        <a:rPr kumimoji="0" lang="en-US" altLang="zh-CN" sz="2000" b="1" i="0" u="none" strike="noStrike" cap="none" normalizeH="0" baseline="0" dirty="0" smtClean="0">
                          <a:ln>
                            <a:noFill/>
                          </a:ln>
                          <a:solidFill>
                            <a:schemeClr val="tx1"/>
                          </a:solidFill>
                          <a:effectLst/>
                          <a:latin typeface="Arial" charset="0"/>
                          <a:ea typeface="隶书" pitchFamily="49" charset="-122"/>
                        </a:rPr>
                        <a:t>URL </a:t>
                      </a:r>
                      <a:r>
                        <a:rPr kumimoji="0" lang="zh-CN" altLang="en-US" sz="2000" b="1" i="0" u="none" strike="noStrike" cap="none" normalizeH="0" baseline="0" dirty="0" smtClean="0">
                          <a:ln>
                            <a:noFill/>
                          </a:ln>
                          <a:solidFill>
                            <a:schemeClr val="tx1"/>
                          </a:solidFill>
                          <a:effectLst/>
                          <a:latin typeface="Arial" charset="0"/>
                          <a:ea typeface="隶书" pitchFamily="49" charset="-122"/>
                        </a:rPr>
                        <a:t>所指定的文档；如果没有提供 </a:t>
                      </a:r>
                      <a:r>
                        <a:rPr kumimoji="0" lang="en-US" altLang="zh-CN" sz="2000" b="1" i="0" u="none" strike="noStrike" cap="none" normalizeH="0" baseline="0" dirty="0" smtClean="0">
                          <a:ln>
                            <a:noFill/>
                          </a:ln>
                          <a:solidFill>
                            <a:schemeClr val="tx1"/>
                          </a:solidFill>
                          <a:effectLst/>
                          <a:latin typeface="Arial" charset="0"/>
                          <a:ea typeface="隶书" pitchFamily="49" charset="-122"/>
                        </a:rPr>
                        <a:t>URL</a:t>
                      </a:r>
                      <a:r>
                        <a:rPr kumimoji="0" lang="zh-CN" altLang="en-US" sz="2000" b="1" i="0" u="none" strike="noStrike" cap="none" normalizeH="0" baseline="0" dirty="0" smtClean="0">
                          <a:ln>
                            <a:noFill/>
                          </a:ln>
                          <a:solidFill>
                            <a:schemeClr val="tx1"/>
                          </a:solidFill>
                          <a:effectLst/>
                          <a:latin typeface="Arial" charset="0"/>
                          <a:ea typeface="隶书" pitchFamily="49" charset="-122"/>
                        </a:rPr>
                        <a:t>，则打开一个空白文档</a:t>
                      </a:r>
                      <a:endParaRPr kumimoji="0" lang="en-US" sz="20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smtClean="0">
                          <a:ln>
                            <a:noFill/>
                          </a:ln>
                          <a:solidFill>
                            <a:srgbClr val="FF0000"/>
                          </a:solidFill>
                          <a:effectLst/>
                          <a:latin typeface="Arial" charset="0"/>
                          <a:ea typeface="隶书" pitchFamily="49" charset="-122"/>
                        </a:rPr>
                        <a:t>close ( )</a:t>
                      </a:r>
                      <a:endParaRPr kumimoji="0" lang="en-US" altLang="zh-CN" sz="2000" b="1" i="0" u="none" strike="noStrike" cap="none" normalizeH="0" baseline="0" smtClean="0">
                        <a:ln>
                          <a:noFill/>
                        </a:ln>
                        <a:solidFill>
                          <a:srgbClr val="FF0000"/>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隶书" pitchFamily="49" charset="-122"/>
                        </a:rPr>
                        <a:t>关闭当前窗口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0962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ea typeface="隶书" pitchFamily="49" charset="-122"/>
                        </a:rPr>
                        <a:t>setTimeout</a:t>
                      </a:r>
                      <a:r>
                        <a:rPr kumimoji="0" lang="en-US" sz="2000" b="1" i="0" u="none" strike="noStrike" cap="none" normalizeH="0" baseline="0" dirty="0" smtClean="0">
                          <a:ln>
                            <a:noFill/>
                          </a:ln>
                          <a:solidFill>
                            <a:schemeClr val="tx1"/>
                          </a:solidFill>
                          <a:effectLst/>
                          <a:latin typeface="Arial" charset="0"/>
                          <a:ea typeface="隶书" pitchFamily="49" charset="-122"/>
                        </a:rPr>
                        <a:t>（”</a:t>
                      </a:r>
                      <a:r>
                        <a:rPr kumimoji="0" lang="en-US" sz="2000" b="1" i="0" u="none" strike="noStrike" cap="none" normalizeH="0" baseline="0" dirty="0" err="1" smtClean="0">
                          <a:ln>
                            <a:noFill/>
                          </a:ln>
                          <a:solidFill>
                            <a:schemeClr val="tx1"/>
                          </a:solidFill>
                          <a:effectLst/>
                          <a:latin typeface="Arial" charset="0"/>
                          <a:ea typeface="隶书" pitchFamily="49" charset="-122"/>
                        </a:rPr>
                        <a:t>函数”,毫秒数</a:t>
                      </a:r>
                      <a:r>
                        <a:rPr kumimoji="0" lang="en-US" sz="2000" b="1" i="0" u="none" strike="noStrike" cap="none" normalizeH="0" baseline="0" dirty="0" smtClean="0">
                          <a:ln>
                            <a:noFill/>
                          </a:ln>
                          <a:solidFill>
                            <a:schemeClr val="tx1"/>
                          </a:solidFill>
                          <a:effectLst/>
                          <a:latin typeface="Arial" charset="0"/>
                          <a:ea typeface="隶书" pitchFamily="49" charset="-122"/>
                        </a:rPr>
                        <a:t>）</a:t>
                      </a:r>
                      <a:r>
                        <a:rPr kumimoji="0" lang="zh-CN" altLang="en-US" sz="2000" b="1" i="0" u="none" strike="noStrike" cap="none" normalizeH="0" baseline="0" dirty="0" smtClean="0">
                          <a:ln>
                            <a:noFill/>
                          </a:ln>
                          <a:solidFill>
                            <a:schemeClr val="tx1"/>
                          </a:solidFill>
                          <a:effectLst/>
                          <a:latin typeface="Arial" charset="0"/>
                          <a:ea typeface="隶书" pitchFamily="49" charset="-122"/>
                        </a:rPr>
                        <a:t> </a:t>
                      </a:r>
                      <a:r>
                        <a:rPr kumimoji="0" lang="en-US" sz="2000" b="1" i="0" u="none" strike="noStrike" cap="none" normalizeH="0" baseline="0" dirty="0" err="1" smtClean="0">
                          <a:ln>
                            <a:noFill/>
                          </a:ln>
                          <a:solidFill>
                            <a:schemeClr val="tx1"/>
                          </a:solidFill>
                          <a:effectLst/>
                          <a:latin typeface="Arial" charset="0"/>
                          <a:ea typeface="隶书" pitchFamily="49" charset="-122"/>
                        </a:rPr>
                        <a:t>clearTimeout</a:t>
                      </a:r>
                      <a:r>
                        <a:rPr kumimoji="0" lang="en-US" sz="2000" b="1" i="0" u="none" strike="noStrike" cap="none" normalizeH="0" baseline="0" dirty="0" smtClean="0">
                          <a:ln>
                            <a:noFill/>
                          </a:ln>
                          <a:solidFill>
                            <a:schemeClr val="tx1"/>
                          </a:solidFill>
                          <a:effectLst/>
                          <a:latin typeface="Arial" charset="0"/>
                          <a:ea typeface="隶书" pitchFamily="49" charset="-122"/>
                        </a:rPr>
                        <a:t>(</a:t>
                      </a:r>
                      <a:r>
                        <a:rPr kumimoji="0" lang="en-US" sz="2000" b="1" i="0" u="none" strike="noStrike" cap="none" normalizeH="0" baseline="0" dirty="0" err="1" smtClean="0">
                          <a:ln>
                            <a:noFill/>
                          </a:ln>
                          <a:solidFill>
                            <a:schemeClr val="tx1"/>
                          </a:solidFill>
                          <a:effectLst/>
                          <a:latin typeface="Arial" charset="0"/>
                          <a:ea typeface="隶书" pitchFamily="49" charset="-122"/>
                        </a:rPr>
                        <a:t>定时器对象</a:t>
                      </a:r>
                      <a:r>
                        <a:rPr kumimoji="0" lang="en-US" sz="2000" b="1" i="0" u="none" strike="noStrike" cap="none" normalizeH="0" baseline="0" dirty="0" smtClean="0">
                          <a:ln>
                            <a:noFill/>
                          </a:ln>
                          <a:solidFill>
                            <a:schemeClr val="tx1"/>
                          </a:solidFill>
                          <a:effectLst/>
                          <a:latin typeface="Arial" charset="0"/>
                          <a:ea typeface="隶书" pitchFamily="49" charset="-122"/>
                        </a:rPr>
                        <a:t>)</a:t>
                      </a:r>
                      <a:r>
                        <a:rPr kumimoji="0" lang="en-US" altLang="zh-CN" sz="2000" b="1" i="0" u="none" strike="noStrike" cap="none" normalizeH="0" baseline="0" dirty="0" smtClean="0">
                          <a:ln>
                            <a:noFill/>
                          </a:ln>
                          <a:solidFill>
                            <a:schemeClr val="tx1"/>
                          </a:solidFill>
                          <a:effectLst/>
                          <a:latin typeface="Arial" charset="0"/>
                          <a:ea typeface="隶书" pitchFamily="49" charset="-122"/>
                        </a:rPr>
                        <a:t> </a:t>
                      </a:r>
                      <a:endParaRPr kumimoji="0" lang="en-US" sz="2000" b="1" i="0" u="none" strike="noStrike" cap="none" normalizeH="0" baseline="0" dirty="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隶书" pitchFamily="49" charset="-122"/>
                        </a:rPr>
                        <a:t>设置定时器：</a:t>
                      </a:r>
                      <a:r>
                        <a:rPr kumimoji="0" lang="zh-CN" altLang="en-US" sz="2000" b="1" i="0" u="none" strike="noStrike" cap="none" normalizeH="0" baseline="0" smtClean="0">
                          <a:ln>
                            <a:noFill/>
                          </a:ln>
                          <a:solidFill>
                            <a:schemeClr val="tx1"/>
                          </a:solidFill>
                          <a:effectLst/>
                          <a:latin typeface="Arial" charset="0"/>
                          <a:ea typeface="隶书" pitchFamily="49" charset="-122"/>
                        </a:rPr>
                        <a:t>延时指定毫秒值后执行某个函数 </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04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setInterval </a:t>
                      </a:r>
                      <a:r>
                        <a:rPr kumimoji="0" lang="en-US" sz="2000" b="1" i="0" u="none" strike="noStrike" cap="none" normalizeH="0" baseline="0" smtClean="0">
                          <a:ln>
                            <a:noFill/>
                          </a:ln>
                          <a:solidFill>
                            <a:schemeClr val="tx1"/>
                          </a:solidFill>
                          <a:effectLst/>
                          <a:latin typeface="Arial" charset="0"/>
                          <a:ea typeface="隶书" pitchFamily="49" charset="-122"/>
                        </a:rPr>
                        <a:t>（”函数”,毫秒数）</a:t>
                      </a:r>
                      <a:r>
                        <a:rPr kumimoji="0" lang="zh-CN" altLang="en-US" sz="2000" b="1" i="0" u="none" strike="noStrike" cap="none" normalizeH="0" baseline="0" smtClean="0">
                          <a:ln>
                            <a:noFill/>
                          </a:ln>
                          <a:solidFill>
                            <a:schemeClr val="tx1"/>
                          </a:solidFill>
                          <a:effectLst/>
                          <a:latin typeface="Arial" charset="0"/>
                          <a:ea typeface="隶书" pitchFamily="49" charset="-122"/>
                        </a:rPr>
                        <a:t> </a:t>
                      </a: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clearInterval(</a:t>
                      </a:r>
                      <a:r>
                        <a:rPr kumimoji="0" lang="en-US" sz="2000" b="1" i="0" u="none" strike="noStrike" cap="none" normalizeH="0" baseline="0" smtClean="0">
                          <a:ln>
                            <a:noFill/>
                          </a:ln>
                          <a:solidFill>
                            <a:schemeClr val="tx1"/>
                          </a:solidFill>
                          <a:effectLst/>
                          <a:latin typeface="Arial" charset="0"/>
                          <a:ea typeface="隶书" pitchFamily="49" charset="-122"/>
                        </a:rPr>
                        <a:t>定时器对象</a:t>
                      </a:r>
                      <a:r>
                        <a:rPr kumimoji="0" lang="en-US" altLang="zh-CN" sz="2000" b="1" i="0" u="none" strike="noStrike" cap="none" normalizeH="0" baseline="0" smtClean="0">
                          <a:ln>
                            <a:noFill/>
                          </a:ln>
                          <a:solidFill>
                            <a:schemeClr val="tx1"/>
                          </a:solidFill>
                          <a:effectLst/>
                          <a:latin typeface="Arial" charset="0"/>
                          <a:ea typeface="隶书" pitchFamily="49" charset="-122"/>
                        </a:rPr>
                        <a:t>)</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隶书" pitchFamily="49" charset="-122"/>
                        </a:rPr>
                        <a:t>设定每隔多少毫秒执行函数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00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隶书" pitchFamily="49" charset="-122"/>
                        </a:rPr>
                        <a:t>moveTo()</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隶书" pitchFamily="49" charset="-122"/>
                        </a:rPr>
                        <a:t>把窗口移动到一个绝对位置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214134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590614"/>
          </a:xfrm>
        </p:spPr>
        <p:txBody>
          <a:bodyPr>
            <a:normAutofit/>
          </a:bodyPr>
          <a:lstStyle/>
          <a:p>
            <a:endParaRPr lang="en-US" altLang="zh-CN" dirty="0" smtClean="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28596" y="3571876"/>
            <a:ext cx="8358246"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t>网站：	</a:t>
            </a:r>
            <a:r>
              <a:rPr lang="en-US" altLang="zh-CN" dirty="0" smtClean="0"/>
              <a:t>&lt;SELECT name="</a:t>
            </a:r>
            <a:r>
              <a:rPr lang="en-US" altLang="zh-CN" dirty="0" err="1" smtClean="0"/>
              <a:t>url</a:t>
            </a:r>
            <a:r>
              <a:rPr lang="en-US" altLang="zh-CN" dirty="0" smtClean="0"/>
              <a:t>" </a:t>
            </a:r>
            <a:r>
              <a:rPr lang="en-US" altLang="zh-CN" dirty="0" err="1" smtClean="0"/>
              <a:t>onChange</a:t>
            </a:r>
            <a:r>
              <a:rPr lang="en-US" altLang="zh-CN" dirty="0" smtClean="0"/>
              <a:t>="fun(</a:t>
            </a:r>
            <a:r>
              <a:rPr lang="en-US" altLang="zh-CN" dirty="0" err="1" smtClean="0"/>
              <a:t>this.value</a:t>
            </a:r>
            <a:r>
              <a:rPr lang="en-US" altLang="zh-CN" dirty="0" smtClean="0"/>
              <a:t>)"&gt;</a:t>
            </a:r>
          </a:p>
          <a:p>
            <a:r>
              <a:rPr lang="en-US" altLang="zh-CN" dirty="0" smtClean="0"/>
              <a:t>	&lt;OPTION VALUE="#"&gt;== </a:t>
            </a:r>
            <a:r>
              <a:rPr lang="zh-CN" altLang="en-US" dirty="0" smtClean="0"/>
              <a:t>请选择要浏览的站点 </a:t>
            </a:r>
            <a:r>
              <a:rPr lang="en-US" altLang="zh-CN" dirty="0" smtClean="0"/>
              <a:t>==&lt;/OPTION&gt;</a:t>
            </a:r>
          </a:p>
          <a:p>
            <a:r>
              <a:rPr lang="en-US" altLang="zh-CN" dirty="0" smtClean="0"/>
              <a:t>&lt;OPTION VALUE=“http://www.cumt.edu.cn”&gt;</a:t>
            </a:r>
            <a:r>
              <a:rPr lang="zh-CN" altLang="en-US" dirty="0" smtClean="0"/>
              <a:t>矿大主页</a:t>
            </a:r>
            <a:r>
              <a:rPr lang="en-US" altLang="zh-CN" dirty="0" smtClean="0"/>
              <a:t>&lt;/OPTION&gt;</a:t>
            </a:r>
          </a:p>
          <a:p>
            <a:r>
              <a:rPr lang="en-US" altLang="zh-CN" dirty="0" smtClean="0"/>
              <a:t>	&lt;OPTION VALUE=“http://lib.cumt.edu.cn/”&gt;</a:t>
            </a:r>
            <a:r>
              <a:rPr lang="zh-CN" altLang="en-US" dirty="0" smtClean="0"/>
              <a:t>矿大图书馆</a:t>
            </a:r>
            <a:r>
              <a:rPr lang="en-US" altLang="zh-CN" dirty="0" smtClean="0"/>
              <a:t>&lt;/OPTION&gt;</a:t>
            </a:r>
          </a:p>
          <a:p>
            <a:r>
              <a:rPr lang="en-US" altLang="zh-CN" dirty="0" smtClean="0"/>
              <a:t>			&lt;/SELECT&gt;</a:t>
            </a:r>
          </a:p>
        </p:txBody>
      </p:sp>
      <p:sp>
        <p:nvSpPr>
          <p:cNvPr id="5" name="矩形 4"/>
          <p:cNvSpPr/>
          <p:nvPr/>
        </p:nvSpPr>
        <p:spPr>
          <a:xfrm>
            <a:off x="500034" y="1643050"/>
            <a:ext cx="8286808"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&lt;script language="</a:t>
            </a:r>
            <a:r>
              <a:rPr lang="en-US" altLang="zh-CN" dirty="0" err="1" smtClean="0"/>
              <a:t>javascript</a:t>
            </a:r>
            <a:r>
              <a:rPr lang="en-US" altLang="zh-CN" dirty="0" smtClean="0"/>
              <a:t>"&gt;</a:t>
            </a:r>
          </a:p>
          <a:p>
            <a:r>
              <a:rPr lang="en-US" altLang="zh-CN" dirty="0" smtClean="0"/>
              <a:t>		function fun(</a:t>
            </a:r>
            <a:r>
              <a:rPr lang="en-US" altLang="zh-CN" dirty="0" err="1" smtClean="0"/>
              <a:t>thisurl</a:t>
            </a:r>
            <a:r>
              <a:rPr lang="en-US" altLang="zh-CN" dirty="0" smtClean="0"/>
              <a:t>){</a:t>
            </a:r>
          </a:p>
          <a:p>
            <a:r>
              <a:rPr lang="en-US" altLang="zh-CN" dirty="0" smtClean="0"/>
              <a:t>		</a:t>
            </a:r>
            <a:r>
              <a:rPr lang="en-US" altLang="zh-CN" dirty="0" err="1" smtClean="0"/>
              <a:t>window.location</a:t>
            </a:r>
            <a:r>
              <a:rPr lang="en-US" altLang="zh-CN" dirty="0" smtClean="0"/>
              <a:t> = </a:t>
            </a:r>
            <a:r>
              <a:rPr lang="en-US" altLang="zh-CN" dirty="0" err="1" smtClean="0"/>
              <a:t>thisurl</a:t>
            </a:r>
            <a:r>
              <a:rPr lang="en-US" altLang="zh-CN" dirty="0" smtClean="0"/>
              <a:t> ;	// </a:t>
            </a:r>
            <a:r>
              <a:rPr lang="zh-CN" altLang="en-US" dirty="0" smtClean="0"/>
              <a:t>重定向</a:t>
            </a:r>
          </a:p>
          <a:p>
            <a:r>
              <a:rPr lang="zh-CN" altLang="en-US" dirty="0" smtClean="0"/>
              <a:t>		</a:t>
            </a:r>
            <a:r>
              <a:rPr lang="en-US" altLang="zh-CN" dirty="0" smtClean="0"/>
              <a:t>}</a:t>
            </a:r>
          </a:p>
          <a:p>
            <a:r>
              <a:rPr lang="en-US" altLang="zh-CN" dirty="0" smtClean="0"/>
              <a:t>	&lt;/script&gt;</a:t>
            </a:r>
          </a:p>
        </p:txBody>
      </p:sp>
      <p:sp>
        <p:nvSpPr>
          <p:cNvPr id="6" name="TextBox 5"/>
          <p:cNvSpPr txBox="1"/>
          <p:nvPr/>
        </p:nvSpPr>
        <p:spPr>
          <a:xfrm>
            <a:off x="7500958" y="5572140"/>
            <a:ext cx="1133644" cy="369332"/>
          </a:xfrm>
          <a:prstGeom prst="rect">
            <a:avLst/>
          </a:prstGeom>
          <a:noFill/>
        </p:spPr>
        <p:txBody>
          <a:bodyPr wrap="none" rtlCol="0">
            <a:spAutoFit/>
          </a:bodyPr>
          <a:lstStyle/>
          <a:p>
            <a:r>
              <a:rPr lang="en-US" altLang="zh-CN" dirty="0" smtClean="0">
                <a:hlinkClick r:id="rId2" action="ppaction://hlinkfile"/>
              </a:rPr>
              <a:t>demo19</a:t>
            </a:r>
            <a:endParaRPr lang="en-US" altLang="zh-CN" dirty="0" smtClean="0"/>
          </a:p>
        </p:txBody>
      </p:sp>
    </p:spTree>
    <p:extLst>
      <p:ext uri="{BB962C8B-B14F-4D97-AF65-F5344CB8AC3E}">
        <p14:creationId xmlns:p14="http://schemas.microsoft.com/office/powerpoint/2010/main" val="27606848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Document</a:t>
            </a:r>
          </a:p>
        </p:txBody>
      </p:sp>
      <p:sp>
        <p:nvSpPr>
          <p:cNvPr id="215044" name="Text Box 4"/>
          <p:cNvSpPr txBox="1">
            <a:spLocks noChangeArrowheads="1"/>
          </p:cNvSpPr>
          <p:nvPr/>
        </p:nvSpPr>
        <p:spPr bwMode="auto">
          <a:xfrm>
            <a:off x="611188" y="836613"/>
            <a:ext cx="1212850" cy="519112"/>
          </a:xfrm>
          <a:prstGeom prst="rect">
            <a:avLst/>
          </a:prstGeom>
          <a:noFill/>
          <a:ln w="28575" algn="ctr">
            <a:noFill/>
            <a:miter lim="800000"/>
            <a:headEnd/>
            <a:tailEnd/>
          </a:ln>
        </p:spPr>
        <p:txBody>
          <a:bodyPr wrap="none">
            <a:spAutoFit/>
          </a:bodyPr>
          <a:lstStyle/>
          <a:p>
            <a:pPr algn="ctr">
              <a:buClr>
                <a:srgbClr val="339966"/>
              </a:buClr>
              <a:buFont typeface="Wingdings" pitchFamily="2" charset="2"/>
              <a:buChar char="q"/>
            </a:pPr>
            <a:r>
              <a:rPr lang="zh-CN" altLang="en-US">
                <a:ea typeface="黑体" pitchFamily="2" charset="-122"/>
              </a:rPr>
              <a:t>属性</a:t>
            </a:r>
            <a:endParaRPr lang="en-US">
              <a:ea typeface="黑体" pitchFamily="2" charset="-122"/>
            </a:endParaRPr>
          </a:p>
        </p:txBody>
      </p:sp>
      <p:graphicFrame>
        <p:nvGraphicFramePr>
          <p:cNvPr id="215160" name="Group 120"/>
          <p:cNvGraphicFramePr>
            <a:graphicFrameLocks noGrp="1"/>
          </p:cNvGraphicFramePr>
          <p:nvPr/>
        </p:nvGraphicFramePr>
        <p:xfrm>
          <a:off x="735013" y="1357313"/>
          <a:ext cx="8229600" cy="5246055"/>
        </p:xfrm>
        <a:graphic>
          <a:graphicData uri="http://schemas.openxmlformats.org/drawingml/2006/table">
            <a:tbl>
              <a:tblPr/>
              <a:tblGrid>
                <a:gridCol w="1727200"/>
                <a:gridCol w="6502400"/>
              </a:tblGrid>
              <a:tr h="350838">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dirty="0" smtClean="0">
                          <a:ln>
                            <a:noFill/>
                          </a:ln>
                          <a:solidFill>
                            <a:schemeClr val="bg1"/>
                          </a:solidFill>
                          <a:effectLst/>
                          <a:latin typeface="Arial" charset="0"/>
                          <a:ea typeface="隶书" pitchFamily="49" charset="-122"/>
                        </a:rPr>
                        <a:t>名   称 </a:t>
                      </a:r>
                      <a:endParaRPr kumimoji="0" lang="en-US" sz="2400" b="1" i="0" u="none" strike="noStrike" cap="none" normalizeH="0" baseline="0" dirty="0" smtClean="0">
                        <a:ln>
                          <a:noFill/>
                        </a:ln>
                        <a:solidFill>
                          <a:schemeClr val="bg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隶书" pitchFamily="49" charset="-122"/>
                        </a:rPr>
                        <a:t>说      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43815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rPr>
                        <a:t>bgColor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设置或检索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Document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对象的背景色</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021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body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指定文档正文的开</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始和结束</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99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dirty="0" smtClean="0">
                          <a:ln>
                            <a:noFill/>
                          </a:ln>
                          <a:solidFill>
                            <a:srgbClr val="FF3300"/>
                          </a:solidFill>
                          <a:effectLst/>
                          <a:latin typeface="Arial" charset="0"/>
                          <a:ea typeface="隶书" pitchFamily="49" charset="-122"/>
                        </a:rPr>
                        <a:t>forms[]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Form</a:t>
                      </a:r>
                      <a:r>
                        <a:rPr kumimoji="0" lang="zh-CN" altLang="en-US" sz="2000" b="0" i="0" u="none" strike="noStrike" cap="none" normalizeH="0" baseline="0" smtClean="0">
                          <a:ln>
                            <a:noFill/>
                          </a:ln>
                          <a:solidFill>
                            <a:schemeClr val="tx1"/>
                          </a:solidFill>
                          <a:effectLst/>
                          <a:latin typeface="Arial" charset="0"/>
                          <a:ea typeface="隶书" pitchFamily="49" charset="-122"/>
                        </a:rPr>
                        <a:t>对象的一个数组，该对象代表文档中的</a:t>
                      </a:r>
                      <a:r>
                        <a:rPr kumimoji="0" lang="en-US" altLang="zh-CN" sz="2000" b="0" i="0" u="none" strike="noStrike" cap="none" normalizeH="0" baseline="0" smtClean="0">
                          <a:ln>
                            <a:noFill/>
                          </a:ln>
                          <a:solidFill>
                            <a:schemeClr val="tx1"/>
                          </a:solidFill>
                          <a:effectLst/>
                          <a:latin typeface="Arial" charset="0"/>
                          <a:ea typeface="隶书" pitchFamily="49" charset="-122"/>
                        </a:rPr>
                        <a:t>&lt;form&gt;</a:t>
                      </a:r>
                      <a:r>
                        <a:rPr kumimoji="0" lang="zh-CN" altLang="en-US" sz="2000" b="0" i="0" u="none" strike="noStrike" cap="none" normalizeH="0" baseline="0" smtClean="0">
                          <a:ln>
                            <a:noFill/>
                          </a:ln>
                          <a:solidFill>
                            <a:schemeClr val="tx1"/>
                          </a:solidFill>
                          <a:effectLst/>
                          <a:latin typeface="Arial" charset="0"/>
                          <a:ea typeface="隶书" pitchFamily="49"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699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images[]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rPr>
                        <a:t>Image</a:t>
                      </a:r>
                      <a:r>
                        <a:rPr kumimoji="0" lang="zh-CN" altLang="en-US" sz="2000" b="0" i="0" u="none" strike="noStrike" cap="none" normalizeH="0" baseline="0" smtClean="0">
                          <a:ln>
                            <a:noFill/>
                          </a:ln>
                          <a:solidFill>
                            <a:schemeClr val="tx1"/>
                          </a:solidFill>
                          <a:effectLst/>
                          <a:latin typeface="Arial" charset="0"/>
                          <a:ea typeface="隶书" pitchFamily="49" charset="-122"/>
                        </a:rPr>
                        <a:t>对象的一个数组，该对象代表文档中的</a:t>
                      </a:r>
                      <a:r>
                        <a:rPr kumimoji="0" lang="en-US" altLang="zh-CN" sz="2000" b="0" i="0" u="none" strike="noStrike" cap="none" normalizeH="0" baseline="0" smtClean="0">
                          <a:ln>
                            <a:noFill/>
                          </a:ln>
                          <a:solidFill>
                            <a:schemeClr val="tx1"/>
                          </a:solidFill>
                          <a:effectLst/>
                          <a:latin typeface="Arial" charset="0"/>
                          <a:ea typeface="隶书" pitchFamily="49" charset="-122"/>
                        </a:rPr>
                        <a:t>&lt;img&gt;</a:t>
                      </a:r>
                      <a:r>
                        <a:rPr kumimoji="0" lang="zh-CN" altLang="en-US" sz="2000" b="0" i="0" u="none" strike="noStrike" cap="none" normalizeH="0" baseline="0" smtClean="0">
                          <a:ln>
                            <a:noFill/>
                          </a:ln>
                          <a:solidFill>
                            <a:schemeClr val="tx1"/>
                          </a:solidFill>
                          <a:effectLst/>
                          <a:latin typeface="Arial" charset="0"/>
                          <a:ea typeface="隶书" pitchFamily="49"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699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包含文档的标题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dirty="0" smtClean="0">
                          <a:ln>
                            <a:noFill/>
                          </a:ln>
                          <a:solidFill>
                            <a:schemeClr val="tx1"/>
                          </a:solidFill>
                          <a:effectLst/>
                          <a:latin typeface="Arial" charset="0"/>
                          <a:ea typeface="隶书" pitchFamily="49" charset="-122"/>
                          <a:cs typeface="Times New Roman" pitchFamily="18" charset="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包含关于当前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URL </a:t>
                      </a: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的信息</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不推荐使用</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rgbClr val="FF3300"/>
                          </a:solidFill>
                          <a:effectLst/>
                          <a:latin typeface="Arial" charset="0"/>
                          <a:ea typeface="隶书" pitchFamily="49" charset="-122"/>
                          <a:cs typeface="Times New Roman" pitchFamily="18" charset="0"/>
                        </a:rPr>
                        <a:t>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设置或检索当前文档的 </a:t>
                      </a: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URL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r h="25876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linkColor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设置或检索文档链接的颜色</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r h="58896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vlinkColor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设置或检索用户访问过的链接的颜色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r h="58896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alinkColor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设置或检索文档中所有活动链接的颜色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bl>
          </a:graphicData>
        </a:graphic>
      </p:graphicFrame>
    </p:spTree>
    <p:extLst>
      <p:ext uri="{BB962C8B-B14F-4D97-AF65-F5344CB8AC3E}">
        <p14:creationId xmlns:p14="http://schemas.microsoft.com/office/powerpoint/2010/main" val="369655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215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Document</a:t>
            </a:r>
          </a:p>
        </p:txBody>
      </p:sp>
      <p:sp>
        <p:nvSpPr>
          <p:cNvPr id="216068" name="Text Box 4"/>
          <p:cNvSpPr txBox="1">
            <a:spLocks noChangeArrowheads="1"/>
          </p:cNvSpPr>
          <p:nvPr/>
        </p:nvSpPr>
        <p:spPr bwMode="auto">
          <a:xfrm>
            <a:off x="684213" y="1458913"/>
            <a:ext cx="1149350" cy="457200"/>
          </a:xfrm>
          <a:prstGeom prst="rect">
            <a:avLst/>
          </a:prstGeom>
          <a:noFill/>
          <a:ln w="28575" algn="ctr">
            <a:noFill/>
            <a:miter lim="800000"/>
            <a:headEnd/>
            <a:tailEnd/>
          </a:ln>
        </p:spPr>
        <p:txBody>
          <a:bodyPr wrap="none">
            <a:spAutoFit/>
          </a:bodyPr>
          <a:lstStyle/>
          <a:p>
            <a:pPr algn="ctr">
              <a:buClr>
                <a:srgbClr val="339966"/>
              </a:buClr>
              <a:buFont typeface="Wingdings" pitchFamily="2" charset="2"/>
              <a:buChar char="q"/>
            </a:pPr>
            <a:r>
              <a:rPr lang="en-US" sz="2400" b="1"/>
              <a:t>方法</a:t>
            </a:r>
            <a:r>
              <a:rPr lang="zh-CN" altLang="en-US" sz="2400" b="1"/>
              <a:t> </a:t>
            </a:r>
            <a:endParaRPr lang="en-US" sz="2400" b="1"/>
          </a:p>
        </p:txBody>
      </p:sp>
      <p:graphicFrame>
        <p:nvGraphicFramePr>
          <p:cNvPr id="216092" name="Group 28"/>
          <p:cNvGraphicFramePr>
            <a:graphicFrameLocks noGrp="1"/>
          </p:cNvGraphicFramePr>
          <p:nvPr/>
        </p:nvGraphicFramePr>
        <p:xfrm>
          <a:off x="806450" y="2060575"/>
          <a:ext cx="8229600" cy="2907666"/>
        </p:xfrm>
        <a:graphic>
          <a:graphicData uri="http://schemas.openxmlformats.org/drawingml/2006/table">
            <a:tbl>
              <a:tblPr/>
              <a:tblGrid>
                <a:gridCol w="3189288"/>
                <a:gridCol w="5040312"/>
              </a:tblGrid>
              <a:tr h="5032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dirty="0" err="1" smtClean="0">
                          <a:ln>
                            <a:noFill/>
                          </a:ln>
                          <a:solidFill>
                            <a:schemeClr val="bg1"/>
                          </a:solidFill>
                          <a:effectLst/>
                          <a:latin typeface="Arial" charset="0"/>
                          <a:ea typeface="隶书" pitchFamily="49" charset="-122"/>
                        </a:rPr>
                        <a:t>名称</a:t>
                      </a:r>
                      <a:r>
                        <a:rPr kumimoji="0" lang="zh-CN" altLang="en-US" sz="2400" b="1" i="0" u="none" strike="noStrike" cap="none" normalizeH="0" baseline="0" dirty="0" smtClean="0">
                          <a:ln>
                            <a:noFill/>
                          </a:ln>
                          <a:solidFill>
                            <a:schemeClr val="bg1"/>
                          </a:solidFill>
                          <a:effectLst/>
                          <a:latin typeface="Arial" charset="0"/>
                          <a:ea typeface="隶书" pitchFamily="49" charset="-122"/>
                        </a:rPr>
                        <a:t> </a:t>
                      </a:r>
                      <a:endParaRPr kumimoji="0" lang="en-US" sz="2400" b="1" i="0" u="none" strike="noStrike" cap="none" normalizeH="0" baseline="0" dirty="0" smtClean="0">
                        <a:ln>
                          <a:noFill/>
                        </a:ln>
                        <a:solidFill>
                          <a:schemeClr val="bg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bg1"/>
                          </a:solidFill>
                          <a:effectLst/>
                          <a:latin typeface="Arial" charset="0"/>
                          <a:ea typeface="隶书" pitchFamily="49" charset="-122"/>
                        </a:rPr>
                        <a:t>说明</a:t>
                      </a:r>
                      <a:r>
                        <a:rPr kumimoji="0" lang="zh-CN" altLang="en-US" sz="2400" b="1" i="0" u="none" strike="noStrike" cap="none" normalizeH="0" baseline="0" smtClean="0">
                          <a:ln>
                            <a:noFill/>
                          </a:ln>
                          <a:solidFill>
                            <a:schemeClr val="bg1"/>
                          </a:solidFill>
                          <a:effectLst/>
                          <a:latin typeface="Arial" charset="0"/>
                          <a:ea typeface="隶书" pitchFamily="49" charset="-122"/>
                        </a:rPr>
                        <a:t> </a:t>
                      </a:r>
                      <a:endParaRPr kumimoji="0" lang="en-US" sz="2400" b="1" i="0" u="none" strike="noStrike" cap="none" normalizeH="0" baseline="0" smtClean="0">
                        <a:ln>
                          <a:noFill/>
                        </a:ln>
                        <a:solidFill>
                          <a:schemeClr val="bg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50641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clear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清除当前文档</a:t>
                      </a:r>
                      <a:r>
                        <a:rPr kumimoji="0" lang="zh-CN" alt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 </a:t>
                      </a:r>
                      <a:endPar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4675">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chemeClr val="tx1"/>
                          </a:solidFill>
                          <a:effectLst/>
                          <a:latin typeface="Arial" charset="0"/>
                          <a:ea typeface="隶书" pitchFamily="49" charset="-122"/>
                          <a:cs typeface="Times New Roman" pitchFamily="18" charset="0"/>
                        </a:rPr>
                        <a:t>close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关闭输出流并强制显示发送的数据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23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smtClean="0">
                          <a:ln>
                            <a:noFill/>
                          </a:ln>
                          <a:solidFill>
                            <a:srgbClr val="3333CC"/>
                          </a:solidFill>
                          <a:effectLst/>
                          <a:latin typeface="Arial" charset="0"/>
                          <a:ea typeface="隶书" pitchFamily="49" charset="-122"/>
                          <a:cs typeface="Times New Roman" pitchFamily="18" charset="0"/>
                        </a:rPr>
                        <a:t>write ("text")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0" i="0" u="none" strike="noStrike" cap="none" normalizeH="0" baseline="0" smtClean="0">
                          <a:ln>
                            <a:noFill/>
                          </a:ln>
                          <a:solidFill>
                            <a:schemeClr val="tx1"/>
                          </a:solidFill>
                          <a:effectLst/>
                          <a:latin typeface="Arial" charset="0"/>
                          <a:ea typeface="隶书" pitchFamily="49" charset="-122"/>
                          <a:cs typeface="Times New Roman" pitchFamily="18" charset="0"/>
                        </a:rPr>
                        <a:t>将文本写入文档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223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0" i="0" u="none" strike="noStrike" cap="none" normalizeH="0" baseline="0" dirty="0" err="1" smtClean="0">
                          <a:ln>
                            <a:noFill/>
                          </a:ln>
                          <a:solidFill>
                            <a:srgbClr val="3333CC"/>
                          </a:solidFill>
                          <a:effectLst/>
                          <a:latin typeface="Arial" charset="0"/>
                          <a:ea typeface="隶书" pitchFamily="49" charset="-122"/>
                        </a:rPr>
                        <a:t>getElementByID</a:t>
                      </a:r>
                      <a:r>
                        <a:rPr kumimoji="0" lang="en-US" altLang="zh-CN" sz="2000" b="0" i="0" u="none" strike="noStrike" cap="none" normalizeH="0" baseline="0" dirty="0" smtClean="0">
                          <a:ln>
                            <a:noFill/>
                          </a:ln>
                          <a:solidFill>
                            <a:srgbClr val="3333CC"/>
                          </a:solidFill>
                          <a:effectLst/>
                          <a:latin typeface="Arial" charset="0"/>
                          <a:ea typeface="隶书" pitchFamily="49" charset="-122"/>
                        </a:rPr>
                        <a:t>(“ID</a:t>
                      </a:r>
                      <a:r>
                        <a:rPr kumimoji="0" lang="zh-CN" altLang="en-US" sz="2000" b="0" i="0" u="none" strike="noStrike" cap="none" normalizeH="0" baseline="0" dirty="0" smtClean="0">
                          <a:ln>
                            <a:noFill/>
                          </a:ln>
                          <a:solidFill>
                            <a:srgbClr val="3333CC"/>
                          </a:solidFill>
                          <a:effectLst/>
                          <a:latin typeface="Arial" charset="0"/>
                          <a:ea typeface="隶书" pitchFamily="49" charset="-122"/>
                        </a:rPr>
                        <a:t>名称”</a:t>
                      </a:r>
                      <a:r>
                        <a:rPr kumimoji="0" lang="en-US" altLang="zh-CN" sz="2000" b="0" i="0" u="none" strike="noStrike" cap="none" normalizeH="0" baseline="0" dirty="0" smtClean="0">
                          <a:ln>
                            <a:noFill/>
                          </a:ln>
                          <a:solidFill>
                            <a:srgbClr val="3333CC"/>
                          </a:solidFill>
                          <a:effectLst/>
                          <a:latin typeface="Arial" charset="0"/>
                          <a:ea typeface="隶书"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zh-CN" altLang="en-US" sz="2000" b="0" i="0" u="none" strike="noStrike" cap="none" normalizeH="0" baseline="0" smtClean="0">
                          <a:ln>
                            <a:noFill/>
                          </a:ln>
                          <a:solidFill>
                            <a:schemeClr val="tx1"/>
                          </a:solidFill>
                          <a:effectLst/>
                          <a:latin typeface="Arial" charset="0"/>
                          <a:ea typeface="隶书" pitchFamily="49" charset="-122"/>
                        </a:rPr>
                        <a:t>根据</a:t>
                      </a:r>
                      <a:r>
                        <a:rPr kumimoji="0" lang="en-US" altLang="zh-CN" sz="2000" b="0" i="0" u="none" strike="noStrike" cap="none" normalizeH="0" baseline="0" smtClean="0">
                          <a:ln>
                            <a:noFill/>
                          </a:ln>
                          <a:solidFill>
                            <a:schemeClr val="tx1"/>
                          </a:solidFill>
                          <a:effectLst/>
                          <a:latin typeface="Arial" charset="0"/>
                          <a:ea typeface="隶书" pitchFamily="49" charset="-122"/>
                        </a:rPr>
                        <a:t>html</a:t>
                      </a:r>
                      <a:r>
                        <a:rPr kumimoji="0" lang="zh-CN" altLang="en-US" sz="2000" b="0" i="0" u="none" strike="noStrike" cap="none" normalizeH="0" baseline="0" smtClean="0">
                          <a:ln>
                            <a:noFill/>
                          </a:ln>
                          <a:solidFill>
                            <a:schemeClr val="tx1"/>
                          </a:solidFill>
                          <a:effectLst/>
                          <a:latin typeface="Arial" charset="0"/>
                          <a:ea typeface="隶书" pitchFamily="49" charset="-122"/>
                        </a:rPr>
                        <a:t>元素</a:t>
                      </a:r>
                      <a:r>
                        <a:rPr kumimoji="0" lang="en-US" altLang="zh-CN" sz="2000" b="0" i="0" u="none" strike="noStrike" cap="none" normalizeH="0" baseline="0" smtClean="0">
                          <a:ln>
                            <a:noFill/>
                          </a:ln>
                          <a:solidFill>
                            <a:schemeClr val="tx1"/>
                          </a:solidFill>
                          <a:effectLst/>
                          <a:latin typeface="Arial" charset="0"/>
                          <a:ea typeface="隶书" pitchFamily="49" charset="-122"/>
                        </a:rPr>
                        <a:t>ID</a:t>
                      </a:r>
                      <a:r>
                        <a:rPr kumimoji="0" lang="zh-CN" altLang="en-US" sz="2000" b="0" i="0" u="none" strike="noStrike" cap="none" normalizeH="0" baseline="0" smtClean="0">
                          <a:ln>
                            <a:noFill/>
                          </a:ln>
                          <a:solidFill>
                            <a:schemeClr val="tx1"/>
                          </a:solidFill>
                          <a:effectLst/>
                          <a:latin typeface="Arial" charset="0"/>
                          <a:ea typeface="隶书" pitchFamily="49" charset="-122"/>
                        </a:rPr>
                        <a:t>名称，获得</a:t>
                      </a:r>
                      <a:r>
                        <a:rPr kumimoji="0" lang="en-US" altLang="zh-CN" sz="2000" b="0" i="0" u="none" strike="noStrike" cap="none" normalizeH="0" baseline="0" smtClean="0">
                          <a:ln>
                            <a:noFill/>
                          </a:ln>
                          <a:solidFill>
                            <a:schemeClr val="tx1"/>
                          </a:solidFill>
                          <a:effectLst/>
                          <a:latin typeface="Arial" charset="0"/>
                          <a:ea typeface="隶书" pitchFamily="49" charset="-122"/>
                        </a:rPr>
                        <a:t>html</a:t>
                      </a:r>
                      <a:r>
                        <a:rPr kumimoji="0" lang="zh-CN" altLang="en-US" sz="2000" b="0" i="0" u="none" strike="noStrike" cap="none" normalizeH="0" baseline="0" smtClean="0">
                          <a:ln>
                            <a:noFill/>
                          </a:ln>
                          <a:solidFill>
                            <a:schemeClr val="tx1"/>
                          </a:solidFill>
                          <a:effectLst/>
                          <a:latin typeface="Arial" charset="0"/>
                          <a:ea typeface="隶书" pitchFamily="49" charset="-122"/>
                        </a:rPr>
                        <a:t>元素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7550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1+#ppt_w/2"/>
                                          </p:val>
                                        </p:tav>
                                        <p:tav tm="100000">
                                          <p:val>
                                            <p:strVal val="#ppt_x"/>
                                          </p:val>
                                        </p:tav>
                                      </p:tavLst>
                                    </p:anim>
                                    <p:anim calcmode="lin" valueType="num">
                                      <p:cBhvr additive="base">
                                        <p:cTn id="8" dur="500" fill="hold"/>
                                        <p:tgtEl>
                                          <p:spTgt spid="2160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216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hlinkClick r:id="rId2" action="ppaction://hlinkfile"/>
              </a:rPr>
              <a:t>Document</a:t>
            </a:r>
            <a:r>
              <a:rPr lang="zh-CN" altLang="en-US" smtClean="0">
                <a:hlinkClick r:id="rId2" action="ppaction://hlinkfile"/>
              </a:rPr>
              <a:t>对象</a:t>
            </a:r>
            <a:endParaRPr lang="zh-CN" altLang="en-US" smtClean="0"/>
          </a:p>
        </p:txBody>
      </p:sp>
      <p:pic>
        <p:nvPicPr>
          <p:cNvPr id="218116" name="Picture 4"/>
          <p:cNvPicPr>
            <a:picLocks noChangeAspect="1" noChangeArrowheads="1"/>
          </p:cNvPicPr>
          <p:nvPr/>
        </p:nvPicPr>
        <p:blipFill>
          <a:blip r:embed="rId3" cstate="print"/>
          <a:srcRect/>
          <a:stretch>
            <a:fillRect/>
          </a:stretch>
        </p:blipFill>
        <p:spPr bwMode="auto">
          <a:xfrm>
            <a:off x="1187450" y="1268413"/>
            <a:ext cx="6192838" cy="2736850"/>
          </a:xfrm>
          <a:prstGeom prst="rect">
            <a:avLst/>
          </a:prstGeom>
          <a:noFill/>
          <a:ln w="9525">
            <a:noFill/>
            <a:miter lim="800000"/>
            <a:headEnd/>
            <a:tailEnd/>
          </a:ln>
        </p:spPr>
      </p:pic>
      <p:sp>
        <p:nvSpPr>
          <p:cNvPr id="218117" name="Rectangle 5"/>
          <p:cNvSpPr>
            <a:spLocks noChangeArrowheads="1"/>
          </p:cNvSpPr>
          <p:nvPr/>
        </p:nvSpPr>
        <p:spPr bwMode="auto">
          <a:xfrm>
            <a:off x="684213" y="1104900"/>
            <a:ext cx="8281987" cy="5594350"/>
          </a:xfrm>
          <a:prstGeom prst="rect">
            <a:avLst/>
          </a:prstGeom>
          <a:gradFill rotWithShape="1">
            <a:gsLst>
              <a:gs pos="0">
                <a:schemeClr val="accent1"/>
              </a:gs>
              <a:gs pos="100000">
                <a:srgbClr val="FFFFFF"/>
              </a:gs>
            </a:gsLst>
            <a:lin ang="5400000" scaled="1"/>
          </a:gradFill>
          <a:ln w="15875" algn="ctr">
            <a:solidFill>
              <a:schemeClr val="tx1"/>
            </a:solidFill>
            <a:miter lim="800000"/>
            <a:headEnd/>
            <a:tailEnd/>
          </a:ln>
        </p:spPr>
        <p:txBody>
          <a:bodyPr anchor="ctr">
            <a:spAutoFit/>
          </a:bodyPr>
          <a:lstStyle/>
          <a:p>
            <a:pPr>
              <a:tabLst>
                <a:tab pos="342900" algn="l"/>
              </a:tabLst>
            </a:pPr>
            <a:r>
              <a:rPr lang="en-US" altLang="zh-CN" sz="2000">
                <a:ea typeface="黑体" pitchFamily="2" charset="-122"/>
              </a:rPr>
              <a:t>&lt;HTML&gt;</a:t>
            </a:r>
          </a:p>
          <a:p>
            <a:pPr>
              <a:tabLst>
                <a:tab pos="342900" algn="l"/>
              </a:tabLst>
            </a:pPr>
            <a:r>
              <a:rPr lang="en-US" altLang="zh-CN" sz="2000">
                <a:ea typeface="黑体" pitchFamily="2" charset="-122"/>
              </a:rPr>
              <a:t>&lt;HEAD&gt;</a:t>
            </a:r>
          </a:p>
          <a:p>
            <a:pPr>
              <a:tabLst>
                <a:tab pos="342900" algn="l"/>
              </a:tabLst>
            </a:pPr>
            <a:r>
              <a:rPr lang="en-US" altLang="zh-CN" sz="2000">
                <a:ea typeface="黑体" pitchFamily="2" charset="-122"/>
              </a:rPr>
              <a:t>&lt;TITLE&gt;</a:t>
            </a:r>
            <a:r>
              <a:rPr lang="en-US" sz="2000">
                <a:ea typeface="黑体" pitchFamily="2" charset="-122"/>
              </a:rPr>
              <a:t>无标题文档</a:t>
            </a:r>
            <a:r>
              <a:rPr lang="en-US" altLang="zh-CN" sz="2000">
                <a:ea typeface="黑体" pitchFamily="2" charset="-122"/>
              </a:rPr>
              <a:t>&lt;/TITLE&gt;</a:t>
            </a:r>
          </a:p>
          <a:p>
            <a:pPr>
              <a:tabLst>
                <a:tab pos="342900" algn="l"/>
              </a:tabLst>
            </a:pPr>
            <a:r>
              <a:rPr lang="en-US" altLang="zh-CN" sz="2000">
                <a:ea typeface="黑体" pitchFamily="2" charset="-122"/>
              </a:rPr>
              <a:t>&lt;SCRIPT language="JavaScript"&gt;</a:t>
            </a:r>
          </a:p>
          <a:p>
            <a:pPr>
              <a:tabLst>
                <a:tab pos="342900" algn="l"/>
              </a:tabLst>
            </a:pPr>
            <a:r>
              <a:rPr lang="en-US" altLang="zh-CN" sz="2000">
                <a:ea typeface="黑体" pitchFamily="2" charset="-122"/>
              </a:rPr>
              <a:t>function change(color)</a:t>
            </a:r>
          </a:p>
          <a:p>
            <a:pPr>
              <a:tabLst>
                <a:tab pos="342900" algn="l"/>
              </a:tabLst>
            </a:pPr>
            <a:r>
              <a:rPr lang="en-US" altLang="zh-CN" sz="2000">
                <a:ea typeface="黑体" pitchFamily="2" charset="-122"/>
              </a:rPr>
              <a:t>{</a:t>
            </a:r>
          </a:p>
          <a:p>
            <a:pPr>
              <a:tabLst>
                <a:tab pos="342900" algn="l"/>
              </a:tabLst>
            </a:pPr>
            <a:r>
              <a:rPr lang="en-US" altLang="zh-CN" sz="2000">
                <a:ea typeface="黑体" pitchFamily="2" charset="-122"/>
              </a:rPr>
              <a:t>  document.bgColor=color ;</a:t>
            </a:r>
          </a:p>
          <a:p>
            <a:pPr>
              <a:tabLst>
                <a:tab pos="342900" algn="l"/>
              </a:tabLst>
            </a:pPr>
            <a:r>
              <a:rPr lang="en-US" altLang="zh-CN" sz="2000">
                <a:ea typeface="黑体" pitchFamily="2" charset="-122"/>
              </a:rPr>
              <a:t>}</a:t>
            </a:r>
          </a:p>
          <a:p>
            <a:pPr>
              <a:tabLst>
                <a:tab pos="342900" algn="l"/>
              </a:tabLst>
            </a:pPr>
            <a:r>
              <a:rPr lang="en-US" altLang="zh-CN" sz="2000">
                <a:ea typeface="黑体" pitchFamily="2" charset="-122"/>
              </a:rPr>
              <a:t>&lt;/SCRIPT&gt;</a:t>
            </a:r>
          </a:p>
          <a:p>
            <a:pPr>
              <a:tabLst>
                <a:tab pos="342900" algn="l"/>
              </a:tabLst>
            </a:pPr>
            <a:r>
              <a:rPr lang="en-US" altLang="zh-CN" sz="2000">
                <a:ea typeface="黑体" pitchFamily="2" charset="-122"/>
              </a:rPr>
              <a:t>&lt;/HEAD&gt;</a:t>
            </a:r>
          </a:p>
          <a:p>
            <a:pPr>
              <a:tabLst>
                <a:tab pos="342900" algn="l"/>
              </a:tabLst>
            </a:pPr>
            <a:r>
              <a:rPr lang="en-US" altLang="zh-CN" sz="2000">
                <a:ea typeface="黑体" pitchFamily="2" charset="-122"/>
              </a:rPr>
              <a:t>&lt;BODY&gt;</a:t>
            </a:r>
          </a:p>
          <a:p>
            <a:pPr>
              <a:tabLst>
                <a:tab pos="342900" algn="l"/>
              </a:tabLst>
            </a:pPr>
            <a:r>
              <a:rPr lang="en-US" altLang="zh-CN" sz="2000">
                <a:ea typeface="黑体" pitchFamily="2" charset="-122"/>
              </a:rPr>
              <a:t>&lt;H2&gt; </a:t>
            </a:r>
            <a:r>
              <a:rPr lang="en-US" sz="2000">
                <a:ea typeface="黑体" pitchFamily="2" charset="-122"/>
              </a:rPr>
              <a:t>移过来我变色给你看看！</a:t>
            </a:r>
            <a:r>
              <a:rPr lang="en-US" altLang="zh-CN" sz="2000">
                <a:ea typeface="黑体" pitchFamily="2" charset="-122"/>
              </a:rPr>
              <a:t>&lt;/H2&gt;</a:t>
            </a:r>
          </a:p>
          <a:p>
            <a:pPr>
              <a:tabLst>
                <a:tab pos="342900" algn="l"/>
              </a:tabLst>
            </a:pPr>
            <a:r>
              <a:rPr lang="en-US" altLang="zh-CN" sz="2000">
                <a:ea typeface="黑体" pitchFamily="2" charset="-122"/>
              </a:rPr>
              <a:t>&lt;FONT size=4&gt;</a:t>
            </a:r>
          </a:p>
          <a:p>
            <a:pPr>
              <a:tabLst>
                <a:tab pos="342900" algn="l"/>
              </a:tabLst>
            </a:pPr>
            <a:r>
              <a:rPr lang="en-US" altLang="zh-CN" sz="2000">
                <a:ea typeface="黑体" pitchFamily="2" charset="-122"/>
              </a:rPr>
              <a:t>   &lt;SPAN </a:t>
            </a:r>
            <a:r>
              <a:rPr lang="en-US" altLang="zh-CN" sz="2000">
                <a:solidFill>
                  <a:srgbClr val="3333CC"/>
                </a:solidFill>
                <a:ea typeface="黑体" pitchFamily="2" charset="-122"/>
              </a:rPr>
              <a:t>onMouseOver</a:t>
            </a:r>
            <a:r>
              <a:rPr lang="en-US" altLang="zh-CN" sz="2000">
                <a:ea typeface="黑体" pitchFamily="2" charset="-122"/>
              </a:rPr>
              <a:t>="change('red')"&gt;</a:t>
            </a:r>
            <a:r>
              <a:rPr lang="en-US" sz="2000">
                <a:ea typeface="黑体" pitchFamily="2" charset="-122"/>
              </a:rPr>
              <a:t>变红色</a:t>
            </a:r>
            <a:r>
              <a:rPr lang="en-US" altLang="zh-CN" sz="2000">
                <a:ea typeface="黑体" pitchFamily="2" charset="-122"/>
              </a:rPr>
              <a:t>&lt;/SPAN&gt;|</a:t>
            </a:r>
          </a:p>
          <a:p>
            <a:pPr>
              <a:tabLst>
                <a:tab pos="342900" algn="l"/>
              </a:tabLst>
            </a:pPr>
            <a:r>
              <a:rPr lang="en-US" altLang="zh-CN" sz="2000">
                <a:ea typeface="黑体" pitchFamily="2" charset="-122"/>
              </a:rPr>
              <a:t>   &lt;SPAN onMouseOver="change('blue')"&gt;</a:t>
            </a:r>
            <a:r>
              <a:rPr lang="en-US" sz="2000">
                <a:ea typeface="黑体" pitchFamily="2" charset="-122"/>
              </a:rPr>
              <a:t>变蓝色</a:t>
            </a:r>
            <a:r>
              <a:rPr lang="en-US" altLang="zh-CN" sz="2000">
                <a:ea typeface="黑体" pitchFamily="2" charset="-122"/>
              </a:rPr>
              <a:t>&lt;/SPAN&gt;|</a:t>
            </a:r>
          </a:p>
          <a:p>
            <a:pPr>
              <a:tabLst>
                <a:tab pos="342900" algn="l"/>
              </a:tabLst>
            </a:pPr>
            <a:r>
              <a:rPr lang="en-US" altLang="zh-CN" sz="2000">
                <a:ea typeface="黑体" pitchFamily="2" charset="-122"/>
              </a:rPr>
              <a:t>  &lt;SPAN onMouseOver="change('yellow')"&gt;</a:t>
            </a:r>
            <a:r>
              <a:rPr lang="en-US" sz="2000">
                <a:ea typeface="黑体" pitchFamily="2" charset="-122"/>
              </a:rPr>
              <a:t>变黄色</a:t>
            </a:r>
            <a:r>
              <a:rPr lang="en-US" altLang="zh-CN" sz="2000">
                <a:ea typeface="黑体" pitchFamily="2" charset="-122"/>
              </a:rPr>
              <a:t>&lt;/SPAN&gt;</a:t>
            </a:r>
          </a:p>
          <a:p>
            <a:pPr>
              <a:tabLst>
                <a:tab pos="342900" algn="l"/>
              </a:tabLst>
            </a:pPr>
            <a:r>
              <a:rPr lang="en-US" altLang="zh-CN" sz="2000">
                <a:ea typeface="黑体" pitchFamily="2" charset="-122"/>
              </a:rPr>
              <a:t>&lt;/FONT&gt;</a:t>
            </a:r>
          </a:p>
          <a:p>
            <a:pPr>
              <a:tabLst>
                <a:tab pos="342900" algn="l"/>
              </a:tabLst>
            </a:pPr>
            <a:r>
              <a:rPr lang="en-US" altLang="zh-CN" sz="2000">
                <a:ea typeface="黑体" pitchFamily="2" charset="-122"/>
              </a:rPr>
              <a:t>&lt;/BODY&gt;</a:t>
            </a:r>
          </a:p>
        </p:txBody>
      </p:sp>
      <p:sp>
        <p:nvSpPr>
          <p:cNvPr id="218118" name="AutoShape 6"/>
          <p:cNvSpPr>
            <a:spLocks noChangeArrowheads="1"/>
          </p:cNvSpPr>
          <p:nvPr/>
        </p:nvSpPr>
        <p:spPr bwMode="auto">
          <a:xfrm>
            <a:off x="5076825" y="2276475"/>
            <a:ext cx="3743325" cy="1079500"/>
          </a:xfrm>
          <a:prstGeom prst="wedgeRoundRectCallout">
            <a:avLst>
              <a:gd name="adj1" fmla="val -69931"/>
              <a:gd name="adj2" fmla="val 36912"/>
              <a:gd name="adj3" fmla="val 16667"/>
            </a:avLst>
          </a:prstGeom>
          <a:solidFill>
            <a:srgbClr val="CCFFFF"/>
          </a:solidFill>
          <a:ln w="9525">
            <a:solidFill>
              <a:schemeClr val="tx1"/>
            </a:solidFill>
            <a:miter lim="800000"/>
            <a:headEnd/>
            <a:tailEnd/>
          </a:ln>
        </p:spPr>
        <p:txBody>
          <a:bodyPr anchor="ctr" anchorCtr="1"/>
          <a:lstStyle/>
          <a:p>
            <a:pPr algn="ctr"/>
            <a:r>
              <a:rPr lang="zh-CN" altLang="en-US" sz="2400">
                <a:ea typeface="黑体" pitchFamily="2" charset="-122"/>
              </a:rPr>
              <a:t>利用</a:t>
            </a:r>
            <a:r>
              <a:rPr lang="en-US" altLang="zh-CN" sz="2400">
                <a:ea typeface="黑体" pitchFamily="2" charset="-122"/>
              </a:rPr>
              <a:t>document</a:t>
            </a:r>
            <a:r>
              <a:rPr lang="zh-CN" altLang="en-US" sz="2400">
                <a:ea typeface="黑体" pitchFamily="2" charset="-122"/>
              </a:rPr>
              <a:t>对象的</a:t>
            </a:r>
            <a:r>
              <a:rPr lang="en-US" altLang="zh-CN" sz="2400">
                <a:ea typeface="黑体" pitchFamily="2" charset="-122"/>
              </a:rPr>
              <a:t>bgColor</a:t>
            </a:r>
            <a:r>
              <a:rPr lang="zh-CN" altLang="en-US" sz="2400">
                <a:ea typeface="黑体" pitchFamily="2" charset="-122"/>
              </a:rPr>
              <a:t>属性改变背景色</a:t>
            </a:r>
          </a:p>
        </p:txBody>
      </p:sp>
      <p:sp>
        <p:nvSpPr>
          <p:cNvPr id="218119" name="AutoShape 7"/>
          <p:cNvSpPr>
            <a:spLocks noChangeArrowheads="1"/>
          </p:cNvSpPr>
          <p:nvPr/>
        </p:nvSpPr>
        <p:spPr bwMode="auto">
          <a:xfrm>
            <a:off x="5435600" y="4149725"/>
            <a:ext cx="3203575" cy="863600"/>
          </a:xfrm>
          <a:prstGeom prst="wedgeRoundRectCallout">
            <a:avLst>
              <a:gd name="adj1" fmla="val -66352"/>
              <a:gd name="adj2" fmla="val 63787"/>
              <a:gd name="adj3" fmla="val 16667"/>
            </a:avLst>
          </a:prstGeom>
          <a:solidFill>
            <a:srgbClr val="CCFFFF"/>
          </a:solidFill>
          <a:ln w="9525">
            <a:solidFill>
              <a:schemeClr val="tx1"/>
            </a:solidFill>
            <a:miter lim="800000"/>
            <a:headEnd/>
            <a:tailEnd/>
          </a:ln>
        </p:spPr>
        <p:txBody>
          <a:bodyPr anchor="ctr" anchorCtr="1"/>
          <a:lstStyle/>
          <a:p>
            <a:pPr algn="ctr"/>
            <a:r>
              <a:rPr lang="zh-CN" altLang="en-US" sz="2400">
                <a:ea typeface="黑体" pitchFamily="2" charset="-122"/>
              </a:rPr>
              <a:t>添加鼠标悬停事件</a:t>
            </a:r>
          </a:p>
        </p:txBody>
      </p:sp>
    </p:spTree>
    <p:extLst>
      <p:ext uri="{BB962C8B-B14F-4D97-AF65-F5344CB8AC3E}">
        <p14:creationId xmlns:p14="http://schemas.microsoft.com/office/powerpoint/2010/main" val="9974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18116"/>
                                        </p:tgtEl>
                                        <p:attrNameLst>
                                          <p:attrName>ppt_x</p:attrName>
                                        </p:attrNameLst>
                                      </p:cBhvr>
                                      <p:tavLst>
                                        <p:tav tm="0">
                                          <p:val>
                                            <p:strVal val="ppt_x"/>
                                          </p:val>
                                        </p:tav>
                                        <p:tav tm="100000">
                                          <p:val>
                                            <p:strVal val="ppt_x"/>
                                          </p:val>
                                        </p:tav>
                                      </p:tavLst>
                                    </p:anim>
                                    <p:anim calcmode="lin" valueType="num">
                                      <p:cBhvr additive="base">
                                        <p:cTn id="7" dur="500"/>
                                        <p:tgtEl>
                                          <p:spTgt spid="218116"/>
                                        </p:tgtEl>
                                        <p:attrNameLst>
                                          <p:attrName>ppt_y</p:attrName>
                                        </p:attrNameLst>
                                      </p:cBhvr>
                                      <p:tavLst>
                                        <p:tav tm="0">
                                          <p:val>
                                            <p:strVal val="ppt_y"/>
                                          </p:val>
                                        </p:tav>
                                        <p:tav tm="100000">
                                          <p:val>
                                            <p:strVal val="1+ppt_h/2"/>
                                          </p:val>
                                        </p:tav>
                                      </p:tavLst>
                                    </p:anim>
                                    <p:set>
                                      <p:cBhvr>
                                        <p:cTn id="8" dur="1" fill="hold">
                                          <p:stCondLst>
                                            <p:cond delay="499"/>
                                          </p:stCondLst>
                                        </p:cTn>
                                        <p:tgtEl>
                                          <p:spTgt spid="2181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18117"/>
                                        </p:tgtEl>
                                        <p:attrNameLst>
                                          <p:attrName>style.visibility</p:attrName>
                                        </p:attrNameLst>
                                      </p:cBhvr>
                                      <p:to>
                                        <p:strVal val="visible"/>
                                      </p:to>
                                    </p:set>
                                    <p:anim calcmode="lin" valueType="num">
                                      <p:cBhvr>
                                        <p:cTn id="13" dur="500" fill="hold"/>
                                        <p:tgtEl>
                                          <p:spTgt spid="218117"/>
                                        </p:tgtEl>
                                        <p:attrNameLst>
                                          <p:attrName>ppt_w</p:attrName>
                                        </p:attrNameLst>
                                      </p:cBhvr>
                                      <p:tavLst>
                                        <p:tav tm="0">
                                          <p:val>
                                            <p:fltVal val="0"/>
                                          </p:val>
                                        </p:tav>
                                        <p:tav tm="100000">
                                          <p:val>
                                            <p:strVal val="#ppt_w"/>
                                          </p:val>
                                        </p:tav>
                                      </p:tavLst>
                                    </p:anim>
                                    <p:anim calcmode="lin" valueType="num">
                                      <p:cBhvr>
                                        <p:cTn id="14" dur="500" fill="hold"/>
                                        <p:tgtEl>
                                          <p:spTgt spid="2181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218118"/>
                                        </p:tgtEl>
                                        <p:attrNameLst>
                                          <p:attrName>style.visibility</p:attrName>
                                        </p:attrNameLst>
                                      </p:cBhvr>
                                      <p:to>
                                        <p:strVal val="visible"/>
                                      </p:to>
                                    </p:set>
                                    <p:animEffect transition="in" filter="slide(fromRight)">
                                      <p:cBhvr>
                                        <p:cTn id="19" dur="500"/>
                                        <p:tgtEl>
                                          <p:spTgt spid="2181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grpId="0" nodeType="clickEffect">
                                  <p:stCondLst>
                                    <p:cond delay="0"/>
                                  </p:stCondLst>
                                  <p:childTnLst>
                                    <p:set>
                                      <p:cBhvr>
                                        <p:cTn id="23" dur="1" fill="hold">
                                          <p:stCondLst>
                                            <p:cond delay="0"/>
                                          </p:stCondLst>
                                        </p:cTn>
                                        <p:tgtEl>
                                          <p:spTgt spid="218119"/>
                                        </p:tgtEl>
                                        <p:attrNameLst>
                                          <p:attrName>style.visibility</p:attrName>
                                        </p:attrNameLst>
                                      </p:cBhvr>
                                      <p:to>
                                        <p:strVal val="visible"/>
                                      </p:to>
                                    </p:set>
                                    <p:animEffect transition="in" filter="slide(fromRight)">
                                      <p:cBhvr>
                                        <p:cTn id="24"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P spid="218118" grpId="0" animBg="1"/>
      <p:bldP spid="21811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hlinkClick r:id="rId2" action="ppaction://hlinkfile"/>
              </a:rPr>
              <a:t>History</a:t>
            </a:r>
            <a:r>
              <a:rPr lang="zh-CN" altLang="en-US" dirty="0" smtClean="0">
                <a:hlinkClick r:id="rId2" action="ppaction://hlinkfile"/>
              </a:rPr>
              <a:t>对象</a:t>
            </a:r>
            <a:endParaRPr lang="zh-CN" altLang="en-US" dirty="0" smtClean="0"/>
          </a:p>
        </p:txBody>
      </p:sp>
      <p:sp>
        <p:nvSpPr>
          <p:cNvPr id="217111" name="Rectangle 23"/>
          <p:cNvSpPr>
            <a:spLocks noGrp="1" noChangeArrowheads="1"/>
          </p:cNvSpPr>
          <p:nvPr>
            <p:ph type="body" sz="half" idx="1"/>
          </p:nvPr>
        </p:nvSpPr>
        <p:spPr>
          <a:xfrm>
            <a:off x="539750" y="1052513"/>
            <a:ext cx="8280400" cy="936625"/>
          </a:xfrm>
          <a:noFill/>
        </p:spPr>
        <p:txBody>
          <a:bodyPr/>
          <a:lstStyle/>
          <a:p>
            <a:pPr eaLnBrk="1" hangingPunct="1"/>
            <a:r>
              <a:rPr lang="en-US" altLang="zh-CN" sz="2400" dirty="0" smtClean="0"/>
              <a:t>history </a:t>
            </a:r>
            <a:r>
              <a:rPr lang="zh-CN" altLang="en-US" sz="2400" dirty="0" smtClean="0"/>
              <a:t>对象 </a:t>
            </a:r>
            <a:endParaRPr lang="en-US" sz="2400" dirty="0" smtClean="0"/>
          </a:p>
          <a:p>
            <a:pPr lvl="1" eaLnBrk="1" hangingPunct="1"/>
            <a:r>
              <a:rPr lang="en-US" sz="2000" b="1" dirty="0" err="1" smtClean="0"/>
              <a:t>方法</a:t>
            </a:r>
            <a:r>
              <a:rPr lang="zh-CN" altLang="en-US" b="1" dirty="0" smtClean="0"/>
              <a:t> </a:t>
            </a:r>
            <a:endParaRPr lang="en-US" b="1" dirty="0" smtClean="0"/>
          </a:p>
        </p:txBody>
      </p:sp>
      <p:graphicFrame>
        <p:nvGraphicFramePr>
          <p:cNvPr id="217112" name="Group 24"/>
          <p:cNvGraphicFramePr>
            <a:graphicFrameLocks noGrp="1"/>
          </p:cNvGraphicFramePr>
          <p:nvPr/>
        </p:nvGraphicFramePr>
        <p:xfrm>
          <a:off x="857224" y="1857364"/>
          <a:ext cx="7978775" cy="2391410"/>
        </p:xfrm>
        <a:graphic>
          <a:graphicData uri="http://schemas.openxmlformats.org/drawingml/2006/table">
            <a:tbl>
              <a:tblPr/>
              <a:tblGrid>
                <a:gridCol w="2408238"/>
                <a:gridCol w="5570537"/>
              </a:tblGrid>
              <a:tr h="4318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ea typeface="隶书" pitchFamily="49" charset="-122"/>
                        </a:rPr>
                        <a:t>名称</a:t>
                      </a:r>
                      <a:r>
                        <a:rPr kumimoji="0" lang="zh-CN" altLang="en-US" sz="2400" b="0" i="0" u="none" strike="noStrike" cap="none" normalizeH="0" baseline="0" dirty="0" smtClean="0">
                          <a:ln>
                            <a:noFill/>
                          </a:ln>
                          <a:solidFill>
                            <a:schemeClr val="tx1"/>
                          </a:solidFill>
                          <a:effectLst/>
                          <a:latin typeface="Arial" charset="0"/>
                          <a:ea typeface="隶书" pitchFamily="49" charset="-122"/>
                        </a:rPr>
                        <a:t> </a:t>
                      </a:r>
                      <a:endParaRPr kumimoji="0" lang="en-US" sz="2400" b="0" i="0" u="none" strike="noStrike" cap="none" normalizeH="0" baseline="0" dirty="0" smtClean="0">
                        <a:ln>
                          <a:noFill/>
                        </a:ln>
                        <a:solidFill>
                          <a:schemeClr val="tx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0" i="0" u="none" strike="noStrike" cap="none" normalizeH="0" baseline="0" dirty="0" err="1" smtClean="0">
                          <a:ln>
                            <a:noFill/>
                          </a:ln>
                          <a:solidFill>
                            <a:schemeClr val="tx1"/>
                          </a:solidFill>
                          <a:effectLst/>
                          <a:latin typeface="Arial" charset="0"/>
                          <a:ea typeface="隶书" pitchFamily="49" charset="-122"/>
                        </a:rPr>
                        <a:t>说明</a:t>
                      </a:r>
                      <a:r>
                        <a:rPr kumimoji="0" lang="zh-CN" altLang="en-US" sz="2400" b="0" i="0" u="none" strike="noStrike" cap="none" normalizeH="0" baseline="0" dirty="0" smtClean="0">
                          <a:ln>
                            <a:noFill/>
                          </a:ln>
                          <a:solidFill>
                            <a:schemeClr val="tx1"/>
                          </a:solidFill>
                          <a:effectLst/>
                          <a:latin typeface="Arial" charset="0"/>
                          <a:ea typeface="隶书" pitchFamily="49" charset="-122"/>
                        </a:rPr>
                        <a:t> </a:t>
                      </a:r>
                      <a:endParaRPr kumimoji="0" lang="en-US" sz="2400" b="0"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28416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400" b="0" i="0" u="none" strike="noStrike" cap="none" normalizeH="0" baseline="0" smtClean="0">
                          <a:ln>
                            <a:noFill/>
                          </a:ln>
                          <a:solidFill>
                            <a:schemeClr val="tx1"/>
                          </a:solidFill>
                          <a:effectLst/>
                          <a:latin typeface="Arial" charset="0"/>
                          <a:ea typeface="隶书" pitchFamily="49" charset="-122"/>
                          <a:cs typeface="Times New Roman" pitchFamily="18" charset="0"/>
                        </a:rPr>
                        <a:t>加载 </a:t>
                      </a:r>
                      <a:r>
                        <a:rPr kumimoji="0" lang="en-US" altLang="zh-CN" sz="2400" b="0" i="0" u="none" strike="noStrike" cap="none" normalizeH="0" baseline="0" smtClean="0">
                          <a:ln>
                            <a:noFill/>
                          </a:ln>
                          <a:solidFill>
                            <a:schemeClr val="tx1"/>
                          </a:solidFill>
                          <a:effectLst/>
                          <a:latin typeface="Arial" charset="0"/>
                          <a:ea typeface="隶书" pitchFamily="49" charset="-122"/>
                          <a:cs typeface="Times New Roman" pitchFamily="18" charset="0"/>
                        </a:rPr>
                        <a:t>History </a:t>
                      </a:r>
                      <a:r>
                        <a:rPr kumimoji="0" lang="en-US" sz="2400" b="0" i="0" u="none" strike="noStrike" cap="none" normalizeH="0" baseline="0" smtClean="0">
                          <a:ln>
                            <a:noFill/>
                          </a:ln>
                          <a:solidFill>
                            <a:schemeClr val="tx1"/>
                          </a:solidFill>
                          <a:effectLst/>
                          <a:latin typeface="Arial" charset="0"/>
                          <a:ea typeface="隶书" pitchFamily="49" charset="-122"/>
                          <a:cs typeface="Times New Roman" pitchFamily="18" charset="0"/>
                        </a:rPr>
                        <a:t>列表中的上一个 </a:t>
                      </a:r>
                      <a:r>
                        <a:rPr kumimoji="0" lang="en-US" altLang="zh-CN" sz="2400" b="0" i="0" u="none" strike="noStrike" cap="none" normalizeH="0" baseline="0" smtClean="0">
                          <a:ln>
                            <a:noFill/>
                          </a:ln>
                          <a:solidFill>
                            <a:schemeClr val="tx1"/>
                          </a:solidFill>
                          <a:effectLst/>
                          <a:latin typeface="Arial" charset="0"/>
                          <a:ea typeface="隶书" pitchFamily="49" charset="-122"/>
                          <a:cs typeface="Times New Roman" pitchFamily="18" charset="0"/>
                        </a:rPr>
                        <a:t>URL</a:t>
                      </a:r>
                      <a:r>
                        <a:rPr kumimoji="0" lang="en-US" sz="2400" b="0" i="0" u="none" strike="noStrike" cap="none" normalizeH="0" baseline="0" smtClean="0">
                          <a:ln>
                            <a:noFill/>
                          </a:ln>
                          <a:solidFill>
                            <a:schemeClr val="tx1"/>
                          </a:solidFill>
                          <a:effectLst/>
                          <a:latin typeface="Arial" charset="0"/>
                          <a:ea typeface="隶书" pitchFamily="49" charset="-122"/>
                          <a:cs typeface="Times New Roman" pitchFamily="18" charset="0"/>
                        </a:rPr>
                        <a:t>。</a:t>
                      </a:r>
                      <a:r>
                        <a:rPr kumimoji="0" lang="zh-CN" altLang="en-US" sz="2400" b="0" i="0" u="none" strike="noStrike" cap="none" normalizeH="0" baseline="0" smtClean="0">
                          <a:ln>
                            <a:noFill/>
                          </a:ln>
                          <a:solidFill>
                            <a:schemeClr val="tx1"/>
                          </a:solidFill>
                          <a:effectLst/>
                          <a:latin typeface="Arial" charset="0"/>
                          <a:ea typeface="隶书" pitchFamily="49" charset="-122"/>
                          <a:cs typeface="Times New Roman" pitchFamily="18" charset="0"/>
                        </a:rPr>
                        <a:t> </a:t>
                      </a:r>
                      <a:endParaRPr kumimoji="0" lang="en-US" sz="2400" b="0" i="0" u="none" strike="noStrike" cap="none" normalizeH="0" baseline="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65405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forward()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加载</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History </a:t>
                      </a:r>
                      <a:r>
                        <a:rPr kumimoji="0" lang="en-US"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列表中的下一个</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URL</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a:t>
                      </a:r>
                      <a:r>
                        <a:rPr kumimoji="0" lang="zh-CN" alt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endPar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455613">
                <a:tc>
                  <a:txBody>
                    <a:bodyPr/>
                    <a:lstStyle/>
                    <a:p>
                      <a:pPr marL="0" marR="0" lvl="0" indent="0" algn="l" defTabSz="914400" rtl="0" eaLnBrk="1" fontAlgn="base" latinLnBrk="0" hangingPunct="1">
                        <a:lnSpc>
                          <a:spcPct val="100000"/>
                        </a:lnSpc>
                        <a:spcBef>
                          <a:spcPct val="0"/>
                        </a:spcBef>
                        <a:spcAft>
                          <a:spcPct val="0"/>
                        </a:spcAft>
                        <a:buClrTx/>
                        <a:buSzPct val="80000"/>
                        <a:buFontTx/>
                        <a:buNone/>
                        <a:tabLst/>
                      </a:pP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go("</a:t>
                      </a:r>
                      <a:r>
                        <a:rPr kumimoji="0" lang="en-US" altLang="zh-CN"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url</a:t>
                      </a: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or 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加载</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r>
                        <a:rPr kumimoji="0" lang="en-US" altLang="zh-CN"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History </a:t>
                      </a:r>
                      <a:r>
                        <a:rPr kumimoji="0" lang="en-US"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列表中的一个</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r>
                        <a:rPr kumimoji="0" lang="en-US" altLang="zh-CN"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URL</a:t>
                      </a:r>
                      <a:r>
                        <a:rPr kumimoji="0" lang="en-US" sz="2400" b="0" i="0" u="none" strike="noStrike" cap="none" normalizeH="0" baseline="0" dirty="0" err="1" smtClean="0">
                          <a:ln>
                            <a:noFill/>
                          </a:ln>
                          <a:solidFill>
                            <a:schemeClr val="tx1"/>
                          </a:solidFill>
                          <a:effectLst/>
                          <a:latin typeface="Arial" charset="0"/>
                          <a:ea typeface="隶书" pitchFamily="49" charset="-122"/>
                          <a:cs typeface="Times New Roman" pitchFamily="18" charset="0"/>
                        </a:rPr>
                        <a:t>，或要求浏览器移动指定的页面数</a:t>
                      </a:r>
                      <a:r>
                        <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a:t>
                      </a:r>
                      <a:r>
                        <a:rPr kumimoji="0" lang="zh-CN" alt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rPr>
                        <a:t> </a:t>
                      </a:r>
                      <a:endParaRPr kumimoji="0" lang="en-US" sz="2400" b="0" i="0" u="none" strike="noStrike" cap="none" normalizeH="0" baseline="0" dirty="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217129" name="Rectangle 41"/>
          <p:cNvSpPr>
            <a:spLocks noChangeArrowheads="1"/>
          </p:cNvSpPr>
          <p:nvPr/>
        </p:nvSpPr>
        <p:spPr bwMode="auto">
          <a:xfrm>
            <a:off x="857224" y="4481512"/>
            <a:ext cx="8064500" cy="1876446"/>
          </a:xfrm>
          <a:prstGeom prst="rect">
            <a:avLst/>
          </a:prstGeom>
          <a:gradFill rotWithShape="1">
            <a:gsLst>
              <a:gs pos="0">
                <a:srgbClr val="CCFFCC"/>
              </a:gs>
              <a:gs pos="100000">
                <a:schemeClr val="bg1"/>
              </a:gs>
            </a:gsLst>
            <a:lin ang="5400000" scaled="1"/>
          </a:gradFill>
          <a:ln w="9525">
            <a:solidFill>
              <a:schemeClr val="tx1"/>
            </a:solidFill>
            <a:miter lim="800000"/>
            <a:headEnd/>
            <a:tailEnd/>
          </a:ln>
        </p:spPr>
        <p:txBody>
          <a:bodyPr anchor="ctr"/>
          <a:lstStyle/>
          <a:p>
            <a:pPr>
              <a:spcBef>
                <a:spcPct val="20000"/>
              </a:spcBef>
            </a:pPr>
            <a:r>
              <a:rPr lang="en-US" altLang="zh-CN" sz="2400" dirty="0">
                <a:ea typeface="黑体" pitchFamily="2" charset="-122"/>
              </a:rPr>
              <a:t>Back ( ) </a:t>
            </a:r>
            <a:r>
              <a:rPr lang="zh-CN" altLang="en-US" sz="2400" dirty="0">
                <a:ea typeface="黑体" pitchFamily="2" charset="-122"/>
              </a:rPr>
              <a:t>方法相当于后退按钮</a:t>
            </a:r>
          </a:p>
          <a:p>
            <a:pPr>
              <a:spcBef>
                <a:spcPct val="20000"/>
              </a:spcBef>
            </a:pPr>
            <a:r>
              <a:rPr lang="en-US" altLang="zh-CN" sz="2400" dirty="0">
                <a:ea typeface="黑体" pitchFamily="2" charset="-122"/>
              </a:rPr>
              <a:t>forward ( ) </a:t>
            </a:r>
            <a:r>
              <a:rPr lang="zh-CN" altLang="en-US" sz="2400" dirty="0">
                <a:ea typeface="黑体" pitchFamily="2" charset="-122"/>
              </a:rPr>
              <a:t>方法相当于前进按钮</a:t>
            </a:r>
          </a:p>
          <a:p>
            <a:pPr>
              <a:spcBef>
                <a:spcPct val="20000"/>
              </a:spcBef>
            </a:pPr>
            <a:r>
              <a:rPr lang="en-US" altLang="zh-CN" sz="2400" dirty="0">
                <a:ea typeface="黑体" pitchFamily="2" charset="-122"/>
              </a:rPr>
              <a:t>go (1)</a:t>
            </a:r>
            <a:r>
              <a:rPr lang="zh-CN" altLang="en-US" sz="2400" dirty="0">
                <a:ea typeface="黑体" pitchFamily="2" charset="-122"/>
              </a:rPr>
              <a:t>代表前进</a:t>
            </a:r>
            <a:r>
              <a:rPr lang="en-US" altLang="zh-CN" sz="2400" dirty="0">
                <a:ea typeface="黑体" pitchFamily="2" charset="-122"/>
              </a:rPr>
              <a:t>1</a:t>
            </a:r>
            <a:r>
              <a:rPr lang="zh-CN" altLang="en-US" sz="2400" dirty="0">
                <a:ea typeface="黑体" pitchFamily="2" charset="-122"/>
              </a:rPr>
              <a:t>页，等价于</a:t>
            </a:r>
            <a:r>
              <a:rPr lang="en-US" altLang="zh-CN" sz="2400" dirty="0">
                <a:ea typeface="黑体" pitchFamily="2" charset="-122"/>
              </a:rPr>
              <a:t>forward( )</a:t>
            </a:r>
            <a:r>
              <a:rPr lang="zh-CN" altLang="en-US" sz="2400" dirty="0">
                <a:ea typeface="黑体" pitchFamily="2" charset="-122"/>
              </a:rPr>
              <a:t>方法；</a:t>
            </a:r>
          </a:p>
          <a:p>
            <a:pPr>
              <a:spcBef>
                <a:spcPct val="20000"/>
              </a:spcBef>
            </a:pPr>
            <a:r>
              <a:rPr lang="en-US" altLang="zh-CN" sz="2400" dirty="0">
                <a:ea typeface="黑体" pitchFamily="2" charset="-122"/>
              </a:rPr>
              <a:t>go(-1) </a:t>
            </a:r>
            <a:r>
              <a:rPr lang="zh-CN" altLang="en-US" sz="2400" dirty="0">
                <a:ea typeface="黑体" pitchFamily="2" charset="-122"/>
              </a:rPr>
              <a:t>代表后退</a:t>
            </a:r>
            <a:r>
              <a:rPr lang="en-US" altLang="zh-CN" sz="2400" dirty="0">
                <a:ea typeface="黑体" pitchFamily="2" charset="-122"/>
              </a:rPr>
              <a:t>1</a:t>
            </a:r>
            <a:r>
              <a:rPr lang="zh-CN" altLang="en-US" sz="2400" dirty="0">
                <a:ea typeface="黑体" pitchFamily="2" charset="-122"/>
              </a:rPr>
              <a:t>页，等价于</a:t>
            </a:r>
            <a:r>
              <a:rPr lang="en-US" altLang="zh-CN" sz="2400" dirty="0">
                <a:ea typeface="黑体" pitchFamily="2" charset="-122"/>
              </a:rPr>
              <a:t>back( )</a:t>
            </a:r>
            <a:r>
              <a:rPr lang="zh-CN" altLang="en-US" sz="2400" dirty="0">
                <a:ea typeface="黑体" pitchFamily="2" charset="-122"/>
              </a:rPr>
              <a:t>方法；</a:t>
            </a:r>
          </a:p>
        </p:txBody>
      </p:sp>
    </p:spTree>
    <p:extLst>
      <p:ext uri="{BB962C8B-B14F-4D97-AF65-F5344CB8AC3E}">
        <p14:creationId xmlns:p14="http://schemas.microsoft.com/office/powerpoint/2010/main" val="40614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7111"/>
                                        </p:tgtEl>
                                        <p:attrNameLst>
                                          <p:attrName>style.visibility</p:attrName>
                                        </p:attrNameLst>
                                      </p:cBhvr>
                                      <p:to>
                                        <p:strVal val="visible"/>
                                      </p:to>
                                    </p:set>
                                    <p:anim calcmode="lin" valueType="num">
                                      <p:cBhvr additive="base">
                                        <p:cTn id="7" dur="500" fill="hold"/>
                                        <p:tgtEl>
                                          <p:spTgt spid="217111"/>
                                        </p:tgtEl>
                                        <p:attrNameLst>
                                          <p:attrName>ppt_x</p:attrName>
                                        </p:attrNameLst>
                                      </p:cBhvr>
                                      <p:tavLst>
                                        <p:tav tm="0">
                                          <p:val>
                                            <p:strVal val="0-#ppt_w/2"/>
                                          </p:val>
                                        </p:tav>
                                        <p:tav tm="100000">
                                          <p:val>
                                            <p:strVal val="#ppt_x"/>
                                          </p:val>
                                        </p:tav>
                                      </p:tavLst>
                                    </p:anim>
                                    <p:anim calcmode="lin" valueType="num">
                                      <p:cBhvr additive="base">
                                        <p:cTn id="8" dur="500" fill="hold"/>
                                        <p:tgtEl>
                                          <p:spTgt spid="2171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iterate type="lt">
                                    <p:tmPct val="5000"/>
                                  </p:iterate>
                                  <p:childTnLst>
                                    <p:set>
                                      <p:cBhvr>
                                        <p:cTn id="11" dur="1" fill="hold">
                                          <p:stCondLst>
                                            <p:cond delay="0"/>
                                          </p:stCondLst>
                                        </p:cTn>
                                        <p:tgtEl>
                                          <p:spTgt spid="217112"/>
                                        </p:tgtEl>
                                        <p:attrNameLst>
                                          <p:attrName>style.visibility</p:attrName>
                                        </p:attrNameLst>
                                      </p:cBhvr>
                                      <p:to>
                                        <p:strVal val="visible"/>
                                      </p:to>
                                    </p:set>
                                    <p:anim calcmode="lin" valueType="num">
                                      <p:cBhvr>
                                        <p:cTn id="12" dur="500" fill="hold"/>
                                        <p:tgtEl>
                                          <p:spTgt spid="217112"/>
                                        </p:tgtEl>
                                        <p:attrNameLst>
                                          <p:attrName>ppt_w</p:attrName>
                                        </p:attrNameLst>
                                      </p:cBhvr>
                                      <p:tavLst>
                                        <p:tav tm="0">
                                          <p:val>
                                            <p:fltVal val="0"/>
                                          </p:val>
                                        </p:tav>
                                        <p:tav tm="100000">
                                          <p:val>
                                            <p:strVal val="#ppt_w"/>
                                          </p:val>
                                        </p:tav>
                                      </p:tavLst>
                                    </p:anim>
                                    <p:anim calcmode="lin" valueType="num">
                                      <p:cBhvr>
                                        <p:cTn id="13" dur="500" fill="hold"/>
                                        <p:tgtEl>
                                          <p:spTgt spid="217112"/>
                                        </p:tgtEl>
                                        <p:attrNameLst>
                                          <p:attrName>ppt_h</p:attrName>
                                        </p:attrNameLst>
                                      </p:cBhvr>
                                      <p:tavLst>
                                        <p:tav tm="0">
                                          <p:val>
                                            <p:fltVal val="0"/>
                                          </p:val>
                                        </p:tav>
                                        <p:tav tm="100000">
                                          <p:val>
                                            <p:strVal val="#ppt_h"/>
                                          </p:val>
                                        </p:tav>
                                      </p:tavLst>
                                    </p:anim>
                                    <p:anim calcmode="lin" valueType="num">
                                      <p:cBhvr>
                                        <p:cTn id="14" dur="500" fill="hold"/>
                                        <p:tgtEl>
                                          <p:spTgt spid="217112"/>
                                        </p:tgtEl>
                                        <p:attrNameLst>
                                          <p:attrName>style.rotation</p:attrName>
                                        </p:attrNameLst>
                                      </p:cBhvr>
                                      <p:tavLst>
                                        <p:tav tm="0">
                                          <p:val>
                                            <p:fltVal val="90"/>
                                          </p:val>
                                        </p:tav>
                                        <p:tav tm="100000">
                                          <p:val>
                                            <p:fltVal val="0"/>
                                          </p:val>
                                        </p:tav>
                                      </p:tavLst>
                                    </p:anim>
                                    <p:animEffect transition="in" filter="fade">
                                      <p:cBhvr>
                                        <p:cTn id="15" dur="500"/>
                                        <p:tgtEl>
                                          <p:spTgt spid="217112"/>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217129"/>
                                        </p:tgtEl>
                                        <p:attrNameLst>
                                          <p:attrName>style.visibility</p:attrName>
                                        </p:attrNameLst>
                                      </p:cBhvr>
                                      <p:to>
                                        <p:strVal val="visible"/>
                                      </p:to>
                                    </p:set>
                                    <p:anim calcmode="lin" valueType="num">
                                      <p:cBhvr>
                                        <p:cTn id="20" dur="1000" fill="hold"/>
                                        <p:tgtEl>
                                          <p:spTgt spid="217129"/>
                                        </p:tgtEl>
                                        <p:attrNameLst>
                                          <p:attrName>ppt_w</p:attrName>
                                        </p:attrNameLst>
                                      </p:cBhvr>
                                      <p:tavLst>
                                        <p:tav tm="0">
                                          <p:val>
                                            <p:fltVal val="0"/>
                                          </p:val>
                                        </p:tav>
                                        <p:tav tm="100000">
                                          <p:val>
                                            <p:strVal val="#ppt_w"/>
                                          </p:val>
                                        </p:tav>
                                      </p:tavLst>
                                    </p:anim>
                                    <p:anim calcmode="lin" valueType="num">
                                      <p:cBhvr>
                                        <p:cTn id="21" dur="1000" fill="hold"/>
                                        <p:tgtEl>
                                          <p:spTgt spid="217129"/>
                                        </p:tgtEl>
                                        <p:attrNameLst>
                                          <p:attrName>ppt_h</p:attrName>
                                        </p:attrNameLst>
                                      </p:cBhvr>
                                      <p:tavLst>
                                        <p:tav tm="0">
                                          <p:val>
                                            <p:fltVal val="0"/>
                                          </p:val>
                                        </p:tav>
                                        <p:tav tm="100000">
                                          <p:val>
                                            <p:strVal val="#ppt_h"/>
                                          </p:val>
                                        </p:tav>
                                      </p:tavLst>
                                    </p:anim>
                                    <p:anim calcmode="lin" valueType="num">
                                      <p:cBhvr>
                                        <p:cTn id="22" dur="1000" fill="hold"/>
                                        <p:tgtEl>
                                          <p:spTgt spid="217129"/>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171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1" grpId="0" autoUpdateAnimBg="0"/>
      <p:bldP spid="21712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t>Location</a:t>
            </a:r>
            <a:r>
              <a:rPr lang="zh-CN" altLang="en-US" smtClean="0"/>
              <a:t>对象</a:t>
            </a:r>
          </a:p>
        </p:txBody>
      </p:sp>
      <p:sp>
        <p:nvSpPr>
          <p:cNvPr id="219140" name="Rectangle 4"/>
          <p:cNvSpPr>
            <a:spLocks noGrp="1" noChangeArrowheads="1"/>
          </p:cNvSpPr>
          <p:nvPr>
            <p:ph type="body" sz="half" idx="1"/>
          </p:nvPr>
        </p:nvSpPr>
        <p:spPr>
          <a:xfrm>
            <a:off x="682625" y="1198563"/>
            <a:ext cx="8137525" cy="1150937"/>
          </a:xfrm>
          <a:noFill/>
        </p:spPr>
        <p:txBody>
          <a:bodyPr/>
          <a:lstStyle/>
          <a:p>
            <a:pPr eaLnBrk="1" hangingPunct="1"/>
            <a:r>
              <a:rPr lang="en-US" altLang="zh-CN" sz="2400" smtClean="0"/>
              <a:t>location </a:t>
            </a:r>
            <a:r>
              <a:rPr lang="en-US" sz="2400" smtClean="0"/>
              <a:t>对象</a:t>
            </a:r>
            <a:r>
              <a:rPr lang="zh-CN" altLang="en-US" sz="2400" smtClean="0"/>
              <a:t> </a:t>
            </a:r>
            <a:endParaRPr lang="en-US" sz="2400" smtClean="0"/>
          </a:p>
          <a:p>
            <a:pPr marL="812800" lvl="1" indent="-276225" eaLnBrk="1" hangingPunct="1"/>
            <a:r>
              <a:rPr lang="en-US" sz="2000" smtClean="0"/>
              <a:t>属性</a:t>
            </a:r>
            <a:r>
              <a:rPr lang="zh-CN" altLang="en-US" smtClean="0"/>
              <a:t> </a:t>
            </a:r>
            <a:endParaRPr lang="en-US" smtClean="0"/>
          </a:p>
        </p:txBody>
      </p:sp>
      <p:graphicFrame>
        <p:nvGraphicFramePr>
          <p:cNvPr id="219141" name="Group 5"/>
          <p:cNvGraphicFramePr>
            <a:graphicFrameLocks noGrp="1"/>
          </p:cNvGraphicFramePr>
          <p:nvPr/>
        </p:nvGraphicFramePr>
        <p:xfrm>
          <a:off x="1258888" y="2182813"/>
          <a:ext cx="7416800" cy="1659255"/>
        </p:xfrm>
        <a:graphic>
          <a:graphicData uri="http://schemas.openxmlformats.org/drawingml/2006/table">
            <a:tbl>
              <a:tblPr/>
              <a:tblGrid>
                <a:gridCol w="1633537"/>
                <a:gridCol w="5783263"/>
              </a:tblGrid>
              <a:tr h="4175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dirty="0" err="1" smtClean="0">
                          <a:ln>
                            <a:noFill/>
                          </a:ln>
                          <a:solidFill>
                            <a:schemeClr val="bg1"/>
                          </a:solidFill>
                          <a:effectLst/>
                          <a:latin typeface="Arial" charset="0"/>
                          <a:ea typeface="隶书" pitchFamily="49" charset="-122"/>
                        </a:rPr>
                        <a:t>名称</a:t>
                      </a:r>
                      <a:r>
                        <a:rPr kumimoji="0" lang="zh-CN" altLang="en-US" sz="2400" b="1" i="0" u="none" strike="noStrike" cap="none" normalizeH="0" baseline="0" dirty="0" smtClean="0">
                          <a:ln>
                            <a:noFill/>
                          </a:ln>
                          <a:solidFill>
                            <a:schemeClr val="bg1"/>
                          </a:solidFill>
                          <a:effectLst/>
                          <a:latin typeface="Arial" charset="0"/>
                          <a:ea typeface="隶书" pitchFamily="49" charset="-122"/>
                        </a:rPr>
                        <a:t> </a:t>
                      </a:r>
                      <a:endParaRPr kumimoji="0" lang="en-US" sz="2400" b="1" i="0" u="none" strike="noStrike" cap="none" normalizeH="0" baseline="0" dirty="0" smtClean="0">
                        <a:ln>
                          <a:noFill/>
                        </a:ln>
                        <a:solidFill>
                          <a:schemeClr val="bg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400" b="1" i="0" u="none" strike="noStrike" cap="none" normalizeH="0" baseline="0" smtClean="0">
                          <a:ln>
                            <a:noFill/>
                          </a:ln>
                          <a:solidFill>
                            <a:schemeClr val="bg1"/>
                          </a:solidFill>
                          <a:effectLst/>
                          <a:latin typeface="Arial" charset="0"/>
                          <a:ea typeface="隶书" pitchFamily="49" charset="-122"/>
                        </a:rPr>
                        <a:t>说明</a:t>
                      </a:r>
                      <a:r>
                        <a:rPr kumimoji="0" lang="zh-CN" altLang="en-US" sz="2400" b="1" i="0" u="none" strike="noStrike" cap="none" normalizeH="0" baseline="0" smtClean="0">
                          <a:ln>
                            <a:noFill/>
                          </a:ln>
                          <a:solidFill>
                            <a:schemeClr val="bg1"/>
                          </a:solidFill>
                          <a:effectLst/>
                          <a:latin typeface="Arial" charset="0"/>
                          <a:ea typeface="隶书" pitchFamily="49" charset="-122"/>
                        </a:rPr>
                        <a:t> </a:t>
                      </a:r>
                      <a:endParaRPr kumimoji="0" lang="en-US" sz="2400" b="1" i="0" u="none" strike="noStrike" cap="none" normalizeH="0" baseline="0" smtClean="0">
                        <a:ln>
                          <a:noFill/>
                        </a:ln>
                        <a:solidFill>
                          <a:schemeClr val="bg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409575">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smtClean="0">
                          <a:ln>
                            <a:noFill/>
                          </a:ln>
                          <a:solidFill>
                            <a:schemeClr val="tx1"/>
                          </a:solidFill>
                          <a:effectLst/>
                          <a:latin typeface="Arial" charset="0"/>
                          <a:ea typeface="隶书" pitchFamily="49" charset="-122"/>
                          <a:cs typeface="Times New Roman" pitchFamily="18" charset="0"/>
                        </a:rPr>
                        <a:t>host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设置或检索位置或 </a:t>
                      </a:r>
                      <a:r>
                        <a:rPr kumimoji="0" lang="en-US" altLang="zh-CN" sz="2000" b="1" i="0" u="none" strike="noStrike" cap="none" normalizeH="0" baseline="0" smtClean="0">
                          <a:ln>
                            <a:noFill/>
                          </a:ln>
                          <a:solidFill>
                            <a:schemeClr val="tx1"/>
                          </a:solidFill>
                          <a:effectLst/>
                          <a:latin typeface="Arial" charset="0"/>
                          <a:ea typeface="隶书" pitchFamily="49" charset="-122"/>
                          <a:cs typeface="Times New Roman" pitchFamily="18" charset="0"/>
                        </a:rPr>
                        <a:t>URL </a:t>
                      </a: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的主机名和端口号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576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smtClean="0">
                          <a:ln>
                            <a:noFill/>
                          </a:ln>
                          <a:solidFill>
                            <a:schemeClr val="tx1"/>
                          </a:solidFill>
                          <a:effectLst/>
                          <a:latin typeface="Arial" charset="0"/>
                          <a:ea typeface="隶书" pitchFamily="49" charset="-122"/>
                          <a:cs typeface="Times New Roman" pitchFamily="18" charset="0"/>
                        </a:rPr>
                        <a:t>hostname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设置或检索位置或 </a:t>
                      </a:r>
                      <a:r>
                        <a:rPr kumimoji="0" lang="en-US" altLang="zh-CN" sz="2000" b="1" i="0" u="none" strike="noStrike" cap="none" normalizeH="0" baseline="0" smtClean="0">
                          <a:ln>
                            <a:noFill/>
                          </a:ln>
                          <a:solidFill>
                            <a:schemeClr val="tx1"/>
                          </a:solidFill>
                          <a:effectLst/>
                          <a:latin typeface="Arial" charset="0"/>
                          <a:ea typeface="隶书" pitchFamily="49" charset="-122"/>
                          <a:cs typeface="Times New Roman" pitchFamily="18" charset="0"/>
                        </a:rPr>
                        <a:t>URL </a:t>
                      </a:r>
                      <a:r>
                        <a:rPr kumimoji="0" lang="en-US" sz="2000" b="1" i="0" u="none" strike="noStrike" cap="none" normalizeH="0" baseline="0" smtClean="0">
                          <a:ln>
                            <a:noFill/>
                          </a:ln>
                          <a:solidFill>
                            <a:schemeClr val="tx1"/>
                          </a:solidFill>
                          <a:effectLst/>
                          <a:latin typeface="Arial" charset="0"/>
                          <a:ea typeface="隶书" pitchFamily="49" charset="-122"/>
                          <a:cs typeface="Times New Roman" pitchFamily="18" charset="0"/>
                        </a:rPr>
                        <a:t>的主机名部分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altLang="zh-CN" sz="2000" b="1" i="0" u="none" strike="noStrike" cap="none" normalizeH="0" baseline="0" dirty="0" err="1" smtClean="0">
                          <a:ln>
                            <a:noFill/>
                          </a:ln>
                          <a:solidFill>
                            <a:srgbClr val="3333CC"/>
                          </a:solidFill>
                          <a:effectLst/>
                          <a:latin typeface="Arial" charset="0"/>
                          <a:ea typeface="隶书" pitchFamily="49" charset="-122"/>
                          <a:cs typeface="Times New Roman" pitchFamily="18" charset="0"/>
                        </a:rPr>
                        <a:t>href</a:t>
                      </a:r>
                      <a:endParaRPr kumimoji="0" lang="en-US" altLang="zh-CN" sz="2000" b="1" i="0" u="none" strike="noStrike" cap="none" normalizeH="0" baseline="0" dirty="0" smtClean="0">
                        <a:ln>
                          <a:noFill/>
                        </a:ln>
                        <a:solidFill>
                          <a:srgbClr val="3333CC"/>
                        </a:solidFill>
                        <a:effectLst/>
                        <a:latin typeface="Arial" charset="0"/>
                        <a:ea typeface="隶书"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dirty="0" err="1" smtClean="0">
                          <a:ln>
                            <a:noFill/>
                          </a:ln>
                          <a:solidFill>
                            <a:schemeClr val="tx1"/>
                          </a:solidFill>
                          <a:effectLst/>
                          <a:latin typeface="Arial" charset="0"/>
                          <a:ea typeface="隶书" pitchFamily="49" charset="-122"/>
                          <a:cs typeface="Times New Roman" pitchFamily="18" charset="0"/>
                        </a:rPr>
                        <a:t>设置或检索完整的</a:t>
                      </a:r>
                      <a:r>
                        <a:rPr kumimoji="0" lang="en-US" sz="2000" b="1" i="0" u="none" strike="noStrike" cap="none" normalizeH="0" baseline="0" dirty="0" smtClean="0">
                          <a:ln>
                            <a:noFill/>
                          </a:ln>
                          <a:solidFill>
                            <a:schemeClr val="tx1"/>
                          </a:solidFill>
                          <a:effectLst/>
                          <a:latin typeface="Arial" charset="0"/>
                          <a:ea typeface="隶书" pitchFamily="49" charset="-122"/>
                          <a:cs typeface="Times New Roman" pitchFamily="18" charset="0"/>
                        </a:rPr>
                        <a:t> </a:t>
                      </a:r>
                      <a:r>
                        <a:rPr kumimoji="0" lang="en-US" altLang="zh-CN" sz="2000" b="1" i="0" u="none" strike="noStrike" cap="none" normalizeH="0" baseline="0" dirty="0" smtClean="0">
                          <a:ln>
                            <a:noFill/>
                          </a:ln>
                          <a:solidFill>
                            <a:schemeClr val="tx1"/>
                          </a:solidFill>
                          <a:effectLst/>
                          <a:latin typeface="Arial" charset="0"/>
                          <a:ea typeface="隶书" pitchFamily="49" charset="-122"/>
                          <a:cs typeface="Times New Roman" pitchFamily="18" charset="0"/>
                        </a:rPr>
                        <a:t>URL </a:t>
                      </a:r>
                      <a:r>
                        <a:rPr kumimoji="0" lang="zh-CN" altLang="en-US" sz="2000" b="1" i="0" u="none" strike="noStrike" cap="none" normalizeH="0" baseline="0" dirty="0" smtClean="0">
                          <a:ln>
                            <a:noFill/>
                          </a:ln>
                          <a:solidFill>
                            <a:schemeClr val="tx1"/>
                          </a:solidFill>
                          <a:effectLst/>
                          <a:latin typeface="Arial" charset="0"/>
                          <a:ea typeface="隶书" pitchFamily="49" charset="-122"/>
                          <a:cs typeface="Times New Roman" pitchFamily="18" charset="0"/>
                        </a:rPr>
                        <a:t>字符串</a:t>
                      </a:r>
                      <a:endParaRPr kumimoji="0" lang="en-US" sz="2000" b="1" i="0" u="none" strike="noStrike" cap="none" normalizeH="0" baseline="0" dirty="0" smtClean="0">
                        <a:ln>
                          <a:noFill/>
                        </a:ln>
                        <a:solidFill>
                          <a:schemeClr val="tx1"/>
                        </a:solidFill>
                        <a:effectLst/>
                        <a:latin typeface="Arial" charset="0"/>
                        <a:ea typeface="隶书" pitchFamily="49"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19158" name="Group 22"/>
          <p:cNvGraphicFramePr>
            <a:graphicFrameLocks noGrp="1"/>
          </p:cNvGraphicFramePr>
          <p:nvPr/>
        </p:nvGraphicFramePr>
        <p:xfrm>
          <a:off x="1258888" y="4713288"/>
          <a:ext cx="7437437" cy="1963420"/>
        </p:xfrm>
        <a:graphic>
          <a:graphicData uri="http://schemas.openxmlformats.org/drawingml/2006/table">
            <a:tbl>
              <a:tblPr/>
              <a:tblGrid>
                <a:gridCol w="1727200"/>
                <a:gridCol w="5710237"/>
              </a:tblGrid>
              <a:tr h="2968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dirty="0" err="1" smtClean="0">
                          <a:ln>
                            <a:noFill/>
                          </a:ln>
                          <a:solidFill>
                            <a:schemeClr val="bg1"/>
                          </a:solidFill>
                          <a:effectLst/>
                          <a:latin typeface="Arial" charset="0"/>
                          <a:ea typeface="隶书" pitchFamily="49" charset="-122"/>
                        </a:rPr>
                        <a:t>名称</a:t>
                      </a:r>
                      <a:endParaRPr kumimoji="0" lang="en-US" sz="2000" b="1" i="0" u="none" strike="noStrike" cap="none" normalizeH="0" baseline="0" dirty="0" smtClean="0">
                        <a:ln>
                          <a:noFill/>
                        </a:ln>
                        <a:solidFill>
                          <a:schemeClr val="bg1"/>
                        </a:solidFill>
                        <a:effectLst/>
                        <a:latin typeface="Arial" charset="0"/>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itchFamily="2" charset="2"/>
                        <a:buNone/>
                        <a:tabLst/>
                      </a:pPr>
                      <a:r>
                        <a:rPr kumimoji="0" lang="en-US" sz="2000" b="1" i="0" u="none" strike="noStrike" cap="none" normalizeH="0" baseline="0" smtClean="0">
                          <a:ln>
                            <a:noFill/>
                          </a:ln>
                          <a:solidFill>
                            <a:schemeClr val="bg1"/>
                          </a:solidFill>
                          <a:effectLst/>
                          <a:latin typeface="Arial" charset="0"/>
                          <a:ea typeface="隶书" pitchFamily="49"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469900">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rPr>
                        <a:t>assign("url")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rPr>
                        <a:t>加载 </a:t>
                      </a:r>
                      <a:r>
                        <a:rPr kumimoji="0" lang="en-US" altLang="zh-CN" sz="2000" b="1" i="0" u="none" strike="noStrike" cap="none" normalizeH="0" baseline="0" smtClean="0">
                          <a:ln>
                            <a:noFill/>
                          </a:ln>
                          <a:solidFill>
                            <a:schemeClr val="tx1"/>
                          </a:solidFill>
                          <a:effectLst/>
                          <a:latin typeface="Arial" charset="0"/>
                          <a:ea typeface="隶书" pitchFamily="49" charset="-122"/>
                        </a:rPr>
                        <a:t>URL </a:t>
                      </a:r>
                      <a:r>
                        <a:rPr kumimoji="0" lang="zh-CN" altLang="en-US" sz="2000" b="1" i="0" u="none" strike="noStrike" cap="none" normalizeH="0" baseline="0" smtClean="0">
                          <a:ln>
                            <a:noFill/>
                          </a:ln>
                          <a:solidFill>
                            <a:schemeClr val="tx1"/>
                          </a:solidFill>
                          <a:effectLst/>
                          <a:latin typeface="Arial" charset="0"/>
                          <a:ea typeface="隶书" pitchFamily="49" charset="-122"/>
                        </a:rPr>
                        <a:t>指定的新的 </a:t>
                      </a:r>
                      <a:r>
                        <a:rPr kumimoji="0" lang="en-US" altLang="zh-CN" sz="2000" b="1" i="0" u="none" strike="noStrike" cap="none" normalizeH="0" baseline="0" smtClean="0">
                          <a:ln>
                            <a:noFill/>
                          </a:ln>
                          <a:solidFill>
                            <a:schemeClr val="tx1"/>
                          </a:solidFill>
                          <a:effectLst/>
                          <a:latin typeface="Arial" charset="0"/>
                          <a:ea typeface="隶书" pitchFamily="49" charset="-122"/>
                        </a:rPr>
                        <a:t>HTML </a:t>
                      </a:r>
                      <a:r>
                        <a:rPr kumimoji="0" lang="zh-CN" altLang="en-US" sz="2000" b="1" i="0" u="none" strike="noStrike" cap="none" normalizeH="0" baseline="0" smtClean="0">
                          <a:ln>
                            <a:noFill/>
                          </a:ln>
                          <a:solidFill>
                            <a:schemeClr val="tx1"/>
                          </a:solidFill>
                          <a:effectLst/>
                          <a:latin typeface="Arial" charset="0"/>
                          <a:ea typeface="隶书" pitchFamily="49" charset="-122"/>
                        </a:rPr>
                        <a:t>文档。 </a:t>
                      </a:r>
                      <a:r>
                        <a:rPr kumimoji="0" lang="en-US" sz="2000" b="1" i="0" u="none" strike="noStrike" cap="none" normalizeH="0" baseline="0" smtClean="0">
                          <a:ln>
                            <a:noFill/>
                          </a:ln>
                          <a:solidFill>
                            <a:schemeClr val="tx1"/>
                          </a:solidFill>
                          <a:effectLst/>
                          <a:latin typeface="Arial" charset="0"/>
                          <a:ea typeface="隶书"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rPr>
                        <a:t>reload()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zh-CN" altLang="en-US" sz="2000" b="1" i="0" u="none" strike="noStrike" cap="none" normalizeH="0" baseline="0" smtClean="0">
                          <a:ln>
                            <a:noFill/>
                          </a:ln>
                          <a:solidFill>
                            <a:schemeClr val="tx1"/>
                          </a:solidFill>
                          <a:effectLst/>
                          <a:latin typeface="Arial" charset="0"/>
                          <a:ea typeface="隶书" pitchFamily="49" charset="-122"/>
                        </a:rPr>
                        <a:t>重新加载当前页</a:t>
                      </a:r>
                      <a:endParaRPr kumimoji="0" lang="en-US" sz="2000" b="1" i="0" u="none" strike="noStrike" cap="none" normalizeH="0" baseline="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smtClean="0">
                          <a:ln>
                            <a:noFill/>
                          </a:ln>
                          <a:solidFill>
                            <a:schemeClr val="tx1"/>
                          </a:solidFill>
                          <a:effectLst/>
                          <a:latin typeface="Arial" charset="0"/>
                          <a:ea typeface="隶书" pitchFamily="49" charset="-122"/>
                        </a:rPr>
                        <a:t>replace("url")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tabLst/>
                      </a:pPr>
                      <a:r>
                        <a:rPr kumimoji="0" lang="en-US" sz="2000" b="1" i="0" u="none" strike="noStrike" cap="none" normalizeH="0" baseline="0" dirty="0" err="1" smtClean="0">
                          <a:ln>
                            <a:noFill/>
                          </a:ln>
                          <a:solidFill>
                            <a:schemeClr val="tx1"/>
                          </a:solidFill>
                          <a:effectLst/>
                          <a:latin typeface="Arial" charset="0"/>
                          <a:ea typeface="隶书" pitchFamily="49" charset="-122"/>
                        </a:rPr>
                        <a:t>通过加载</a:t>
                      </a:r>
                      <a:r>
                        <a:rPr kumimoji="0" lang="zh-CN" altLang="en-US" sz="2000" b="1" i="0" u="none" strike="noStrike" cap="none" normalizeH="0" baseline="0" dirty="0" smtClean="0">
                          <a:ln>
                            <a:noFill/>
                          </a:ln>
                          <a:solidFill>
                            <a:schemeClr val="tx1"/>
                          </a:solidFill>
                          <a:effectLst/>
                          <a:latin typeface="Arial" charset="0"/>
                          <a:ea typeface="隶书" pitchFamily="49" charset="-122"/>
                        </a:rPr>
                        <a:t> </a:t>
                      </a:r>
                      <a:r>
                        <a:rPr kumimoji="0" lang="en-US" altLang="zh-CN" sz="2000" b="1" i="0" u="none" strike="noStrike" cap="none" normalizeH="0" baseline="0" dirty="0" smtClean="0">
                          <a:ln>
                            <a:noFill/>
                          </a:ln>
                          <a:solidFill>
                            <a:schemeClr val="tx1"/>
                          </a:solidFill>
                          <a:effectLst/>
                          <a:latin typeface="Arial" charset="0"/>
                          <a:ea typeface="隶书" pitchFamily="49" charset="-122"/>
                        </a:rPr>
                        <a:t>URL </a:t>
                      </a:r>
                      <a:r>
                        <a:rPr kumimoji="0" lang="zh-CN" altLang="en-US" sz="2000" b="1" i="0" u="none" strike="noStrike" cap="none" normalizeH="0" baseline="0" dirty="0" smtClean="0">
                          <a:ln>
                            <a:noFill/>
                          </a:ln>
                          <a:solidFill>
                            <a:schemeClr val="tx1"/>
                          </a:solidFill>
                          <a:effectLst/>
                          <a:latin typeface="Arial" charset="0"/>
                          <a:ea typeface="隶书" pitchFamily="49" charset="-122"/>
                        </a:rPr>
                        <a:t>指定的文档来替换当前文档</a:t>
                      </a:r>
                      <a:endParaRPr kumimoji="0" lang="en-US" sz="2000" b="1" i="0" u="none" strike="noStrike" cap="none" normalizeH="0" baseline="0" dirty="0" smtClean="0">
                        <a:ln>
                          <a:noFill/>
                        </a:ln>
                        <a:solidFill>
                          <a:schemeClr val="tx1"/>
                        </a:solidFill>
                        <a:effectLst/>
                        <a:latin typeface="Arial" charset="0"/>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9175" name="Rectangle 39"/>
          <p:cNvSpPr>
            <a:spLocks noChangeArrowheads="1"/>
          </p:cNvSpPr>
          <p:nvPr/>
        </p:nvSpPr>
        <p:spPr bwMode="auto">
          <a:xfrm>
            <a:off x="684213" y="4232275"/>
            <a:ext cx="1606550" cy="420688"/>
          </a:xfrm>
          <a:prstGeom prst="rect">
            <a:avLst/>
          </a:prstGeom>
          <a:noFill/>
          <a:ln w="9525">
            <a:noFill/>
            <a:miter lim="800000"/>
            <a:headEnd/>
            <a:tailEnd/>
          </a:ln>
        </p:spPr>
        <p:txBody>
          <a:bodyPr wrap="none">
            <a:spAutoFit/>
          </a:bodyPr>
          <a:lstStyle/>
          <a:p>
            <a:pPr lvl="1">
              <a:lnSpc>
                <a:spcPct val="90000"/>
              </a:lnSpc>
              <a:buClr>
                <a:srgbClr val="339966"/>
              </a:buClr>
              <a:buFont typeface="Wingdings" pitchFamily="2" charset="2"/>
              <a:buChar char="q"/>
            </a:pPr>
            <a:r>
              <a:rPr lang="en-US" sz="2400">
                <a:ea typeface="黑体" pitchFamily="2" charset="-122"/>
              </a:rPr>
              <a:t>方法</a:t>
            </a:r>
            <a:r>
              <a:rPr lang="zh-CN" altLang="en-US" sz="2400"/>
              <a:t> </a:t>
            </a:r>
            <a:endParaRPr lang="en-US" sz="2400"/>
          </a:p>
        </p:txBody>
      </p:sp>
    </p:spTree>
    <p:extLst>
      <p:ext uri="{BB962C8B-B14F-4D97-AF65-F5344CB8AC3E}">
        <p14:creationId xmlns:p14="http://schemas.microsoft.com/office/powerpoint/2010/main" val="696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2191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19175"/>
                                        </p:tgtEl>
                                        <p:attrNameLst>
                                          <p:attrName>style.visibility</p:attrName>
                                        </p:attrNameLst>
                                      </p:cBhvr>
                                      <p:to>
                                        <p:strVal val="visible"/>
                                      </p:to>
                                    </p:set>
                                    <p:anim calcmode="lin" valueType="num">
                                      <p:cBhvr additive="base">
                                        <p:cTn id="16" dur="500" fill="hold"/>
                                        <p:tgtEl>
                                          <p:spTgt spid="219175"/>
                                        </p:tgtEl>
                                        <p:attrNameLst>
                                          <p:attrName>ppt_x</p:attrName>
                                        </p:attrNameLst>
                                      </p:cBhvr>
                                      <p:tavLst>
                                        <p:tav tm="0">
                                          <p:val>
                                            <p:strVal val="#ppt_x"/>
                                          </p:val>
                                        </p:tav>
                                        <p:tav tm="100000">
                                          <p:val>
                                            <p:strVal val="#ppt_x"/>
                                          </p:val>
                                        </p:tav>
                                      </p:tavLst>
                                    </p:anim>
                                    <p:anim calcmode="lin" valueType="num">
                                      <p:cBhvr additive="base">
                                        <p:cTn id="17" dur="500" fill="hold"/>
                                        <p:tgtEl>
                                          <p:spTgt spid="219175"/>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 presetClass="entr" presetSubtype="0" fill="hold" nodeType="afterEffect">
                                  <p:stCondLst>
                                    <p:cond delay="0"/>
                                  </p:stCondLst>
                                  <p:iterate type="lt">
                                    <p:tmAbs val="75"/>
                                  </p:iterate>
                                  <p:childTnLst>
                                    <p:set>
                                      <p:cBhvr>
                                        <p:cTn id="20" dur="1" fill="hold">
                                          <p:stCondLst>
                                            <p:cond delay="74"/>
                                          </p:stCondLst>
                                        </p:cTn>
                                        <p:tgtEl>
                                          <p:spTgt spid="21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utoUpdateAnimBg="0"/>
      <p:bldP spid="21917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590614"/>
          </a:xfrm>
        </p:spPr>
        <p:txBody>
          <a:bodyPr>
            <a:normAutofit/>
          </a:bodyPr>
          <a:lstStyle/>
          <a:p>
            <a:endParaRPr lang="en-US" altLang="zh-CN" dirty="0" smtClean="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28596" y="3571876"/>
            <a:ext cx="8358246"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&lt;FORM METHOD=POST ACTION="" name="</a:t>
            </a:r>
            <a:r>
              <a:rPr lang="en-US" altLang="zh-CN" dirty="0" err="1" smtClean="0"/>
              <a:t>myform</a:t>
            </a:r>
            <a:r>
              <a:rPr lang="en-US" altLang="zh-CN" dirty="0" smtClean="0"/>
              <a:t>"&gt;</a:t>
            </a:r>
          </a:p>
          <a:p>
            <a:r>
              <a:rPr lang="en-US" altLang="zh-CN" dirty="0" smtClean="0"/>
              <a:t>	</a:t>
            </a:r>
            <a:r>
              <a:rPr lang="zh-CN" altLang="en-US" dirty="0" smtClean="0"/>
              <a:t>网站：	</a:t>
            </a:r>
            <a:r>
              <a:rPr lang="en-US" altLang="zh-CN" dirty="0" smtClean="0"/>
              <a:t>&lt;SELECT name="</a:t>
            </a:r>
            <a:r>
              <a:rPr lang="en-US" altLang="zh-CN" dirty="0" err="1" smtClean="0"/>
              <a:t>url</a:t>
            </a:r>
            <a:r>
              <a:rPr lang="en-US" altLang="zh-CN" dirty="0" smtClean="0"/>
              <a:t>" </a:t>
            </a:r>
            <a:r>
              <a:rPr lang="en-US" altLang="zh-CN" dirty="0" err="1" smtClean="0"/>
              <a:t>onChange</a:t>
            </a:r>
            <a:r>
              <a:rPr lang="en-US" altLang="zh-CN" dirty="0" smtClean="0"/>
              <a:t>="fun1( )"&gt;</a:t>
            </a:r>
          </a:p>
          <a:p>
            <a:r>
              <a:rPr lang="en-US" altLang="zh-CN" dirty="0" smtClean="0"/>
              <a:t>&lt;OPTION VALUE="#"&gt;== </a:t>
            </a:r>
            <a:r>
              <a:rPr lang="zh-CN" altLang="en-US" dirty="0" smtClean="0"/>
              <a:t>请选择要浏览的站点 </a:t>
            </a:r>
            <a:r>
              <a:rPr lang="en-US" altLang="zh-CN" dirty="0" smtClean="0"/>
              <a:t>==&lt;/OPTION&gt;</a:t>
            </a:r>
          </a:p>
          <a:p>
            <a:r>
              <a:rPr lang="en-US" altLang="zh-CN" dirty="0" smtClean="0"/>
              <a:t>&lt;OPTION VALUE="http://www.cumt.edu.cn"&gt;</a:t>
            </a:r>
            <a:r>
              <a:rPr lang="zh-CN" altLang="en-US" dirty="0" smtClean="0"/>
              <a:t>矿大主页</a:t>
            </a:r>
            <a:r>
              <a:rPr lang="en-US" altLang="zh-CN" dirty="0" smtClean="0"/>
              <a:t>&lt;/OPTION&gt;</a:t>
            </a:r>
          </a:p>
          <a:p>
            <a:r>
              <a:rPr lang="en-US" altLang="zh-CN" dirty="0" smtClean="0"/>
              <a:t>&lt;OPTION VALUE="http://lib.cumt.edu.cn/"&gt;</a:t>
            </a:r>
            <a:r>
              <a:rPr lang="zh-CN" altLang="en-US" dirty="0" smtClean="0"/>
              <a:t>矿大图书馆</a:t>
            </a:r>
            <a:r>
              <a:rPr lang="en-US" altLang="zh-CN" dirty="0" smtClean="0"/>
              <a:t>&lt;/OPTION&gt;</a:t>
            </a:r>
          </a:p>
          <a:p>
            <a:r>
              <a:rPr lang="en-US" altLang="zh-CN" dirty="0" smtClean="0"/>
              <a:t>			&lt;/SELECT&gt;		</a:t>
            </a:r>
          </a:p>
          <a:p>
            <a:r>
              <a:rPr lang="en-US" altLang="zh-CN" dirty="0" smtClean="0"/>
              <a:t>    &lt;/FORM&gt;</a:t>
            </a:r>
          </a:p>
        </p:txBody>
      </p:sp>
      <p:sp>
        <p:nvSpPr>
          <p:cNvPr id="5" name="矩形 4"/>
          <p:cNvSpPr/>
          <p:nvPr/>
        </p:nvSpPr>
        <p:spPr>
          <a:xfrm>
            <a:off x="500034" y="1643050"/>
            <a:ext cx="785818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&lt;script language="</a:t>
            </a:r>
            <a:r>
              <a:rPr lang="en-US" altLang="zh-CN" dirty="0" err="1" smtClean="0"/>
              <a:t>javascript</a:t>
            </a:r>
            <a:r>
              <a:rPr lang="en-US" altLang="zh-CN" dirty="0" smtClean="0"/>
              <a:t>"&gt;</a:t>
            </a:r>
          </a:p>
          <a:p>
            <a:r>
              <a:rPr lang="en-US" altLang="zh-CN" dirty="0" smtClean="0"/>
              <a:t>		function fun( ){</a:t>
            </a:r>
          </a:p>
          <a:p>
            <a:r>
              <a:rPr lang="en-US" altLang="zh-CN" dirty="0" smtClean="0"/>
              <a:t>		 </a:t>
            </a:r>
            <a:r>
              <a:rPr lang="en-US" altLang="zh-CN" dirty="0" err="1" smtClean="0"/>
              <a:t>location.href</a:t>
            </a:r>
            <a:r>
              <a:rPr lang="en-US" altLang="zh-CN" dirty="0" smtClean="0"/>
              <a:t>=</a:t>
            </a:r>
            <a:r>
              <a:rPr lang="en-US" altLang="zh-CN" dirty="0" err="1" smtClean="0"/>
              <a:t>document.myform.url.value</a:t>
            </a:r>
            <a:r>
              <a:rPr lang="en-US" altLang="zh-CN" dirty="0" smtClean="0"/>
              <a:t>; </a:t>
            </a:r>
          </a:p>
          <a:p>
            <a:r>
              <a:rPr lang="en-US" altLang="zh-CN" dirty="0" smtClean="0"/>
              <a:t>		}</a:t>
            </a:r>
          </a:p>
          <a:p>
            <a:r>
              <a:rPr lang="en-US" altLang="zh-CN" dirty="0" smtClean="0"/>
              <a:t>	&lt;/script&gt;</a:t>
            </a:r>
          </a:p>
        </p:txBody>
      </p:sp>
      <p:sp>
        <p:nvSpPr>
          <p:cNvPr id="6" name="TextBox 5"/>
          <p:cNvSpPr txBox="1"/>
          <p:nvPr/>
        </p:nvSpPr>
        <p:spPr>
          <a:xfrm>
            <a:off x="7143768" y="5786454"/>
            <a:ext cx="1133644" cy="369332"/>
          </a:xfrm>
          <a:prstGeom prst="rect">
            <a:avLst/>
          </a:prstGeom>
          <a:noFill/>
        </p:spPr>
        <p:txBody>
          <a:bodyPr wrap="none" rtlCol="0">
            <a:spAutoFit/>
          </a:bodyPr>
          <a:lstStyle/>
          <a:p>
            <a:r>
              <a:rPr lang="en-US" altLang="zh-CN" dirty="0" smtClean="0">
                <a:hlinkClick r:id="rId2" action="ppaction://hlinkfile"/>
              </a:rPr>
              <a:t>Demo20</a:t>
            </a:r>
            <a:endParaRPr lang="en-US" altLang="zh-CN" dirty="0" smtClean="0"/>
          </a:p>
        </p:txBody>
      </p:sp>
    </p:spTree>
    <p:extLst>
      <p:ext uri="{BB962C8B-B14F-4D97-AF65-F5344CB8AC3E}">
        <p14:creationId xmlns:p14="http://schemas.microsoft.com/office/powerpoint/2010/main" val="934154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altLang="zh-CN" dirty="0" smtClean="0"/>
              <a:t>JavaScript </a:t>
            </a:r>
            <a:r>
              <a:rPr lang="zh-CN" altLang="en-US" dirty="0"/>
              <a:t>高级程序设计（特别是对浏览器差异的复杂处理），通常很困难也很耗时。</a:t>
            </a:r>
          </a:p>
          <a:p>
            <a:r>
              <a:rPr lang="zh-CN" altLang="en-US" dirty="0"/>
              <a:t>为了应对这些调整，许多的 </a:t>
            </a:r>
            <a:r>
              <a:rPr lang="en-US" altLang="zh-CN" b="1" dirty="0"/>
              <a:t>JavaScript (helper) </a:t>
            </a:r>
            <a:r>
              <a:rPr lang="zh-CN" altLang="en-US" b="1" dirty="0"/>
              <a:t>库</a:t>
            </a:r>
            <a:r>
              <a:rPr lang="zh-CN" altLang="en-US" dirty="0"/>
              <a:t>应运而生。</a:t>
            </a:r>
          </a:p>
          <a:p>
            <a:r>
              <a:rPr lang="zh-CN" altLang="en-US" dirty="0"/>
              <a:t>这些 </a:t>
            </a:r>
            <a:r>
              <a:rPr lang="en-US" altLang="zh-CN" dirty="0"/>
              <a:t>JavaScript </a:t>
            </a:r>
            <a:r>
              <a:rPr lang="zh-CN" altLang="en-US" dirty="0"/>
              <a:t>库常被称为 </a:t>
            </a:r>
            <a:r>
              <a:rPr lang="en-US" altLang="zh-CN" b="1" dirty="0"/>
              <a:t>JavaScript </a:t>
            </a:r>
            <a:r>
              <a:rPr lang="zh-CN" altLang="en-US" b="1" dirty="0" smtClean="0"/>
              <a:t>框架</a:t>
            </a:r>
            <a:endParaRPr lang="en-US" altLang="zh-CN" b="1" dirty="0" smtClean="0"/>
          </a:p>
          <a:p>
            <a:r>
              <a:rPr lang="en-US" altLang="zh-CN" b="1" dirty="0" err="1" smtClean="0"/>
              <a:t>Jquery</a:t>
            </a:r>
            <a:r>
              <a:rPr lang="zh-CN" altLang="en-US" b="1" dirty="0" smtClean="0"/>
              <a:t>，</a:t>
            </a:r>
            <a:r>
              <a:rPr lang="en-US" altLang="zh-CN" b="1" dirty="0" smtClean="0"/>
              <a:t>Prototype</a:t>
            </a:r>
            <a:r>
              <a:rPr lang="en-US" altLang="zh-CN" dirty="0" smtClean="0"/>
              <a:t> </a:t>
            </a:r>
            <a:r>
              <a:rPr lang="zh-CN" altLang="en-US" dirty="0" smtClean="0"/>
              <a:t>，</a:t>
            </a:r>
            <a:r>
              <a:rPr lang="en-US" altLang="zh-CN" b="1" dirty="0" smtClean="0"/>
              <a:t>Dojo</a:t>
            </a:r>
            <a:r>
              <a:rPr lang="en-US" altLang="zh-CN" dirty="0" smtClean="0"/>
              <a:t> </a:t>
            </a:r>
            <a:r>
              <a:rPr lang="zh-CN" altLang="en-US" dirty="0" smtClean="0"/>
              <a:t>，</a:t>
            </a:r>
            <a:r>
              <a:rPr lang="en-US" altLang="zh-CN" b="1" dirty="0"/>
              <a:t>YUI</a:t>
            </a:r>
            <a:r>
              <a:rPr lang="en-US" altLang="zh-CN" dirty="0"/>
              <a:t> </a:t>
            </a:r>
            <a:r>
              <a:rPr lang="zh-CN" altLang="en-US" dirty="0" smtClean="0"/>
              <a:t>，</a:t>
            </a:r>
            <a:r>
              <a:rPr lang="en-US" altLang="zh-CN" b="1" dirty="0"/>
              <a:t>Ext JS</a:t>
            </a:r>
            <a:r>
              <a:rPr lang="en-US" altLang="zh-CN" dirty="0"/>
              <a:t> </a:t>
            </a:r>
            <a:br>
              <a:rPr lang="en-US" altLang="zh-CN" dirty="0"/>
            </a:br>
            <a:r>
              <a:rPr lang="en-US" altLang="zh-CN" dirty="0"/>
              <a:t/>
            </a:r>
            <a:br>
              <a:rPr lang="en-US" altLang="zh-CN"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en-US" altLang="zh-CN" dirty="0"/>
              <a:t>JavaScript </a:t>
            </a:r>
            <a:r>
              <a:rPr lang="zh-CN" altLang="en-US" dirty="0"/>
              <a:t>框架（库</a:t>
            </a:r>
            <a:r>
              <a:rPr lang="zh-CN" altLang="en-US" dirty="0" smtClean="0"/>
              <a:t>）</a:t>
            </a:r>
            <a:endParaRPr lang="zh-CN" altLang="en-US" dirty="0"/>
          </a:p>
        </p:txBody>
      </p:sp>
    </p:spTree>
    <p:extLst>
      <p:ext uri="{BB962C8B-B14F-4D97-AF65-F5344CB8AC3E}">
        <p14:creationId xmlns:p14="http://schemas.microsoft.com/office/powerpoint/2010/main" val="2466595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4"/>
          <p:cNvSpPr>
            <a:spLocks noGrp="1" noChangeArrowheads="1"/>
          </p:cNvSpPr>
          <p:nvPr>
            <p:ph type="title"/>
          </p:nvPr>
        </p:nvSpPr>
        <p:spPr/>
        <p:txBody>
          <a:bodyPr/>
          <a:lstStyle/>
          <a:p>
            <a:pPr eaLnBrk="1" hangingPunct="1"/>
            <a:r>
              <a:rPr lang="en-US" altLang="zh-CN" dirty="0" smtClean="0"/>
              <a:t>  </a:t>
            </a:r>
            <a:r>
              <a:rPr lang="zh-CN" altLang="en-US" dirty="0" smtClean="0"/>
              <a:t>多种方式加载页面</a:t>
            </a:r>
          </a:p>
        </p:txBody>
      </p:sp>
      <p:sp>
        <p:nvSpPr>
          <p:cNvPr id="29699" name="Text Box 37"/>
          <p:cNvSpPr txBox="1">
            <a:spLocks noChangeArrowheads="1"/>
          </p:cNvSpPr>
          <p:nvPr/>
        </p:nvSpPr>
        <p:spPr bwMode="auto">
          <a:xfrm>
            <a:off x="467544" y="1052513"/>
            <a:ext cx="8497069" cy="4339650"/>
          </a:xfrm>
          <a:prstGeom prst="rect">
            <a:avLst/>
          </a:prstGeom>
          <a:noFill/>
          <a:ln w="9525">
            <a:solidFill>
              <a:srgbClr val="FF0000"/>
            </a:solidFill>
            <a:miter lim="800000"/>
            <a:headEnd/>
            <a:tailEnd/>
          </a:ln>
        </p:spPr>
        <p:txBody>
          <a:bodyPr wrap="square">
            <a:spAutoFit/>
          </a:bodyPr>
          <a:lstStyle/>
          <a:p>
            <a:pPr>
              <a:spcBef>
                <a:spcPct val="50000"/>
              </a:spcBef>
            </a:pPr>
            <a:r>
              <a:rPr lang="en-US" altLang="zh-CN" sz="2400" b="1" dirty="0">
                <a:ea typeface="楷体_GB2312" pitchFamily="49" charset="-122"/>
              </a:rPr>
              <a:t>1. </a:t>
            </a:r>
            <a:r>
              <a:rPr lang="zh-CN" altLang="en-US" sz="2400" b="1" dirty="0">
                <a:ea typeface="楷体_GB2312" pitchFamily="49" charset="-122"/>
              </a:rPr>
              <a:t>超级链接</a:t>
            </a:r>
          </a:p>
          <a:p>
            <a:pPr>
              <a:spcBef>
                <a:spcPct val="50000"/>
              </a:spcBef>
            </a:pPr>
            <a:r>
              <a:rPr lang="en-US" altLang="zh-CN" sz="2400" b="1" dirty="0" smtClean="0">
                <a:ea typeface="楷体_GB2312" pitchFamily="49" charset="-122"/>
              </a:rPr>
              <a:t>&lt;</a:t>
            </a:r>
            <a:r>
              <a:rPr lang="en-US" altLang="zh-CN" sz="2400" b="1" dirty="0">
                <a:ea typeface="楷体_GB2312" pitchFamily="49" charset="-122"/>
              </a:rPr>
              <a:t>a </a:t>
            </a:r>
            <a:r>
              <a:rPr lang="en-US" altLang="zh-CN" sz="2400" b="1" dirty="0" err="1">
                <a:ea typeface="楷体_GB2312" pitchFamily="49" charset="-122"/>
              </a:rPr>
              <a:t>href</a:t>
            </a:r>
            <a:r>
              <a:rPr lang="en-US" altLang="zh-CN" sz="2400" b="1" dirty="0">
                <a:ea typeface="楷体_GB2312" pitchFamily="49" charset="-122"/>
              </a:rPr>
              <a:t>=“a.html” target=“_blank”&gt;</a:t>
            </a:r>
            <a:r>
              <a:rPr lang="zh-CN" altLang="en-US" sz="2400" b="1" dirty="0">
                <a:ea typeface="楷体_GB2312" pitchFamily="49" charset="-122"/>
              </a:rPr>
              <a:t>页面</a:t>
            </a:r>
            <a:r>
              <a:rPr lang="en-US" altLang="zh-CN" sz="2400" b="1" dirty="0">
                <a:ea typeface="楷体_GB2312" pitchFamily="49" charset="-122"/>
              </a:rPr>
              <a:t>&lt;/a&gt;</a:t>
            </a:r>
          </a:p>
          <a:p>
            <a:pPr>
              <a:spcBef>
                <a:spcPct val="50000"/>
              </a:spcBef>
            </a:pPr>
            <a:r>
              <a:rPr lang="en-US" altLang="zh-CN" sz="2400" b="1" dirty="0">
                <a:ea typeface="楷体_GB2312" pitchFamily="49" charset="-122"/>
              </a:rPr>
              <a:t>2. </a:t>
            </a:r>
            <a:r>
              <a:rPr lang="en-US" altLang="zh-CN" sz="2400" b="1" dirty="0" err="1">
                <a:ea typeface="楷体_GB2312" pitchFamily="49" charset="-122"/>
              </a:rPr>
              <a:t>window.open</a:t>
            </a:r>
            <a:r>
              <a:rPr lang="en-US" altLang="zh-CN" sz="2400" b="1" dirty="0">
                <a:ea typeface="楷体_GB2312" pitchFamily="49" charset="-122"/>
              </a:rPr>
              <a:t>(“a.html”,”</a:t>
            </a:r>
            <a:r>
              <a:rPr lang="zh-CN" altLang="en-US" sz="2400" b="1" dirty="0">
                <a:ea typeface="楷体_GB2312" pitchFamily="49" charset="-122"/>
              </a:rPr>
              <a:t>名称”</a:t>
            </a:r>
            <a:r>
              <a:rPr lang="en-US" altLang="zh-CN" sz="2400" b="1" dirty="0">
                <a:ea typeface="楷体_GB2312" pitchFamily="49" charset="-122"/>
              </a:rPr>
              <a:t>,”</a:t>
            </a:r>
            <a:r>
              <a:rPr lang="zh-CN" altLang="en-US" sz="2400" b="1" dirty="0">
                <a:ea typeface="楷体_GB2312" pitchFamily="49" charset="-122"/>
              </a:rPr>
              <a:t>设置”</a:t>
            </a:r>
            <a:r>
              <a:rPr lang="en-US" altLang="zh-CN" sz="2400" b="1" dirty="0">
                <a:ea typeface="楷体_GB2312" pitchFamily="49" charset="-122"/>
              </a:rPr>
              <a:t>)</a:t>
            </a:r>
          </a:p>
          <a:p>
            <a:pPr>
              <a:spcBef>
                <a:spcPct val="50000"/>
              </a:spcBef>
            </a:pPr>
            <a:r>
              <a:rPr lang="zh-CN" altLang="en-US" sz="2400" b="1" dirty="0" smtClean="0">
                <a:ea typeface="楷体_GB2312" pitchFamily="49" charset="-122"/>
              </a:rPr>
              <a:t>在</a:t>
            </a:r>
            <a:r>
              <a:rPr lang="zh-CN" altLang="en-US" sz="2400" b="1" dirty="0">
                <a:ea typeface="楷体_GB2312" pitchFamily="49" charset="-122"/>
              </a:rPr>
              <a:t>新窗口中加载页面，可以设置新窗口的相关属性</a:t>
            </a:r>
          </a:p>
          <a:p>
            <a:pPr>
              <a:spcBef>
                <a:spcPct val="50000"/>
              </a:spcBef>
            </a:pPr>
            <a:r>
              <a:rPr lang="en-US" altLang="zh-CN" sz="2400" b="1" dirty="0">
                <a:ea typeface="楷体_GB2312" pitchFamily="49" charset="-122"/>
              </a:rPr>
              <a:t>3. document.URL=“a.html” </a:t>
            </a:r>
            <a:r>
              <a:rPr lang="zh-CN" altLang="en-US" sz="2400" b="1" dirty="0">
                <a:ea typeface="楷体_GB2312" pitchFamily="49" charset="-122"/>
              </a:rPr>
              <a:t>和 </a:t>
            </a:r>
            <a:r>
              <a:rPr lang="en-US" altLang="zh-CN" sz="2400" b="1" dirty="0" err="1"/>
              <a:t>location.href</a:t>
            </a:r>
            <a:r>
              <a:rPr lang="en-US" altLang="zh-CN" sz="2400" b="1" dirty="0"/>
              <a:t>=“a.html” </a:t>
            </a:r>
            <a:endParaRPr lang="en-US" altLang="zh-CN" sz="2400" b="1" dirty="0">
              <a:ea typeface="楷体_GB2312" pitchFamily="49" charset="-122"/>
            </a:endParaRPr>
          </a:p>
          <a:p>
            <a:pPr>
              <a:spcBef>
                <a:spcPct val="50000"/>
              </a:spcBef>
            </a:pPr>
            <a:r>
              <a:rPr lang="zh-CN" altLang="en-US" sz="2400" b="1" dirty="0" smtClean="0">
                <a:ea typeface="楷体_GB2312" pitchFamily="49" charset="-122"/>
              </a:rPr>
              <a:t>加载</a:t>
            </a:r>
            <a:r>
              <a:rPr lang="zh-CN" altLang="en-US" sz="2400" b="1" dirty="0">
                <a:ea typeface="楷体_GB2312" pitchFamily="49" charset="-122"/>
              </a:rPr>
              <a:t>页面，并且历史记录中保存相关信息</a:t>
            </a:r>
          </a:p>
          <a:p>
            <a:pPr>
              <a:spcBef>
                <a:spcPct val="50000"/>
              </a:spcBef>
            </a:pPr>
            <a:r>
              <a:rPr lang="en-US" altLang="zh-CN" sz="2400" b="1" dirty="0">
                <a:ea typeface="楷体_GB2312" pitchFamily="49" charset="-122"/>
              </a:rPr>
              <a:t>4. </a:t>
            </a:r>
            <a:r>
              <a:rPr lang="en-US" altLang="zh-CN" sz="2400" b="1" dirty="0" err="1">
                <a:ea typeface="楷体_GB2312" pitchFamily="49" charset="-122"/>
              </a:rPr>
              <a:t>Location.replace</a:t>
            </a:r>
            <a:r>
              <a:rPr lang="en-US" altLang="zh-CN" sz="2400" b="1" dirty="0">
                <a:ea typeface="楷体_GB2312" pitchFamily="49" charset="-122"/>
              </a:rPr>
              <a:t>(“a.html”)/</a:t>
            </a:r>
            <a:r>
              <a:rPr lang="en-US" altLang="zh-CN" sz="2400" b="1" dirty="0" err="1">
                <a:ea typeface="楷体_GB2312" pitchFamily="49" charset="-122"/>
              </a:rPr>
              <a:t>Location.assign</a:t>
            </a:r>
            <a:r>
              <a:rPr lang="en-US" altLang="zh-CN" sz="2400" b="1" dirty="0">
                <a:ea typeface="楷体_GB2312" pitchFamily="49" charset="-122"/>
              </a:rPr>
              <a:t>(“a.html”)</a:t>
            </a:r>
          </a:p>
          <a:p>
            <a:pPr>
              <a:spcBef>
                <a:spcPct val="50000"/>
              </a:spcBef>
            </a:pPr>
            <a:r>
              <a:rPr lang="zh-CN" altLang="en-US" sz="2400" b="1" dirty="0" smtClean="0">
                <a:ea typeface="楷体_GB2312" pitchFamily="49" charset="-122"/>
              </a:rPr>
              <a:t>加载</a:t>
            </a:r>
            <a:r>
              <a:rPr lang="zh-CN" altLang="en-US" sz="2400" b="1" dirty="0">
                <a:ea typeface="楷体_GB2312" pitchFamily="49" charset="-122"/>
              </a:rPr>
              <a:t>页面，在浏览器历史记录中不保存相关网页信息	</a:t>
            </a:r>
          </a:p>
        </p:txBody>
      </p:sp>
    </p:spTree>
    <p:extLst>
      <p:ext uri="{BB962C8B-B14F-4D97-AF65-F5344CB8AC3E}">
        <p14:creationId xmlns:p14="http://schemas.microsoft.com/office/powerpoint/2010/main" val="40017124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Navigator</a:t>
            </a:r>
            <a:r>
              <a:rPr lang="zh-CN" altLang="en-US" dirty="0" smtClean="0"/>
              <a:t>浏览器对象，包含了正在使用的 </a:t>
            </a:r>
            <a:r>
              <a:rPr lang="en-US" dirty="0" smtClean="0"/>
              <a:t>Navigator </a:t>
            </a:r>
            <a:r>
              <a:rPr lang="zh-CN" altLang="en-US" dirty="0" smtClean="0"/>
              <a:t>的版本信息。反映了当前使用的浏览器的资料。</a:t>
            </a:r>
            <a:r>
              <a:rPr lang="en-US" dirty="0" smtClean="0"/>
              <a:t>JavaScript </a:t>
            </a:r>
            <a:r>
              <a:rPr lang="zh-CN" altLang="en-US" dirty="0" smtClean="0"/>
              <a:t>客户端运行时刻引擎自动创建 </a:t>
            </a:r>
            <a:r>
              <a:rPr lang="en-US" dirty="0" smtClean="0"/>
              <a:t>navigator </a:t>
            </a:r>
            <a:r>
              <a:rPr lang="zh-CN" altLang="en-US" dirty="0" smtClean="0"/>
              <a:t>对象。</a:t>
            </a:r>
            <a:endParaRPr lang="zh-CN" altLang="en-US" dirty="0"/>
          </a:p>
        </p:txBody>
      </p:sp>
      <p:sp>
        <p:nvSpPr>
          <p:cNvPr id="3" name="标题 2"/>
          <p:cNvSpPr>
            <a:spLocks noGrp="1"/>
          </p:cNvSpPr>
          <p:nvPr>
            <p:ph type="title"/>
          </p:nvPr>
        </p:nvSpPr>
        <p:spPr/>
        <p:txBody>
          <a:bodyPr/>
          <a:lstStyle/>
          <a:p>
            <a:r>
              <a:rPr lang="en-US" altLang="zh-CN" dirty="0" smtClean="0"/>
              <a:t>Navigator</a:t>
            </a:r>
            <a:r>
              <a:rPr lang="zh-CN" altLang="en-US" dirty="0" smtClean="0"/>
              <a:t>浏览器对象</a:t>
            </a:r>
            <a:endParaRPr lang="zh-CN" altLang="en-US" dirty="0"/>
          </a:p>
        </p:txBody>
      </p:sp>
      <p:graphicFrame>
        <p:nvGraphicFramePr>
          <p:cNvPr id="4" name="表格 3"/>
          <p:cNvGraphicFramePr>
            <a:graphicFrameLocks noGrp="1"/>
          </p:cNvGraphicFramePr>
          <p:nvPr/>
        </p:nvGraphicFramePr>
        <p:xfrm>
          <a:off x="500035" y="3163222"/>
          <a:ext cx="7358112" cy="3505868"/>
        </p:xfrm>
        <a:graphic>
          <a:graphicData uri="http://schemas.openxmlformats.org/drawingml/2006/table">
            <a:tbl>
              <a:tblPr>
                <a:tableStyleId>{35758FB7-9AC5-4552-8A53-C91805E547FA}</a:tableStyleId>
              </a:tblPr>
              <a:tblGrid>
                <a:gridCol w="1735403"/>
                <a:gridCol w="4156516"/>
                <a:gridCol w="488731"/>
                <a:gridCol w="488731"/>
                <a:gridCol w="488731"/>
              </a:tblGrid>
              <a:tr h="248854">
                <a:tc>
                  <a:txBody>
                    <a:bodyPr/>
                    <a:lstStyle/>
                    <a:p>
                      <a:r>
                        <a:rPr lang="zh-CN" altLang="en-US" sz="1400" b="1" dirty="0"/>
                        <a:t>属性</a:t>
                      </a:r>
                    </a:p>
                  </a:txBody>
                  <a:tcPr marL="40640" marR="40640" marT="20320" marB="20320" anchor="ctr"/>
                </a:tc>
                <a:tc>
                  <a:txBody>
                    <a:bodyPr/>
                    <a:lstStyle/>
                    <a:p>
                      <a:r>
                        <a:rPr lang="zh-CN" altLang="en-US" sz="1400" b="1"/>
                        <a:t>描述</a:t>
                      </a:r>
                    </a:p>
                  </a:txBody>
                  <a:tcPr marL="40640" marR="40640" marT="20320" marB="20320" anchor="ctr"/>
                </a:tc>
                <a:tc>
                  <a:txBody>
                    <a:bodyPr/>
                    <a:lstStyle/>
                    <a:p>
                      <a:r>
                        <a:rPr lang="en-US" sz="1400" b="1"/>
                        <a:t>IE</a:t>
                      </a:r>
                    </a:p>
                  </a:txBody>
                  <a:tcPr marL="40640" marR="40640" marT="20320" marB="20320" anchor="ctr"/>
                </a:tc>
                <a:tc>
                  <a:txBody>
                    <a:bodyPr/>
                    <a:lstStyle/>
                    <a:p>
                      <a:r>
                        <a:rPr lang="en-US" sz="1400" b="1"/>
                        <a:t>F</a:t>
                      </a:r>
                    </a:p>
                  </a:txBody>
                  <a:tcPr marL="40640" marR="40640" marT="20320" marB="20320" anchor="ctr"/>
                </a:tc>
                <a:tc>
                  <a:txBody>
                    <a:bodyPr/>
                    <a:lstStyle/>
                    <a:p>
                      <a:r>
                        <a:rPr lang="en-US" sz="1400" b="1"/>
                        <a:t>O</a:t>
                      </a:r>
                    </a:p>
                  </a:txBody>
                  <a:tcPr marL="40640" marR="40640" marT="20320" marB="20320" anchor="ctr"/>
                </a:tc>
              </a:tr>
              <a:tr h="248854">
                <a:tc>
                  <a:txBody>
                    <a:bodyPr/>
                    <a:lstStyle/>
                    <a:p>
                      <a:r>
                        <a:rPr lang="en-US" sz="1400" b="1" u="none" strike="noStrike">
                          <a:hlinkClick r:id="rId2"/>
                        </a:rPr>
                        <a:t>appCodeName</a:t>
                      </a:r>
                      <a:endParaRPr lang="en-US" sz="1400" b="1"/>
                    </a:p>
                  </a:txBody>
                  <a:tcPr marL="40640" marR="40640" marT="20320" marB="20320" anchor="ctr"/>
                </a:tc>
                <a:tc>
                  <a:txBody>
                    <a:bodyPr/>
                    <a:lstStyle/>
                    <a:p>
                      <a:r>
                        <a:rPr lang="zh-CN" altLang="en-US" sz="1400" b="1"/>
                        <a:t>返回浏览器的代码名。</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321956">
                <a:tc>
                  <a:txBody>
                    <a:bodyPr/>
                    <a:lstStyle/>
                    <a:p>
                      <a:r>
                        <a:rPr lang="en-US" sz="1400" b="1" u="none" strike="noStrike" dirty="0" err="1">
                          <a:hlinkClick r:id="rId3"/>
                        </a:rPr>
                        <a:t>appMinorVersion</a:t>
                      </a:r>
                      <a:endParaRPr lang="en-US" sz="1400" b="1" dirty="0"/>
                    </a:p>
                  </a:txBody>
                  <a:tcPr marL="40640" marR="40640" marT="20320" marB="20320" anchor="ctr"/>
                </a:tc>
                <a:tc>
                  <a:txBody>
                    <a:bodyPr/>
                    <a:lstStyle/>
                    <a:p>
                      <a:r>
                        <a:rPr lang="zh-CN" altLang="en-US" sz="1400" b="1"/>
                        <a:t>返回浏览器的次级版本。</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sz="1400" b="1"/>
                        <a:t>No</a:t>
                      </a:r>
                    </a:p>
                  </a:txBody>
                  <a:tcPr marL="40640" marR="40640" marT="20320" marB="20320" anchor="ctr"/>
                </a:tc>
              </a:tr>
              <a:tr h="248854">
                <a:tc>
                  <a:txBody>
                    <a:bodyPr/>
                    <a:lstStyle/>
                    <a:p>
                      <a:r>
                        <a:rPr lang="en-US" sz="1400" b="1" u="none" strike="noStrike">
                          <a:hlinkClick r:id="rId4"/>
                        </a:rPr>
                        <a:t>appName</a:t>
                      </a:r>
                      <a:endParaRPr lang="en-US" sz="1400" b="1"/>
                    </a:p>
                  </a:txBody>
                  <a:tcPr marL="40640" marR="40640" marT="20320" marB="20320" anchor="ctr"/>
                </a:tc>
                <a:tc>
                  <a:txBody>
                    <a:bodyPr/>
                    <a:lstStyle/>
                    <a:p>
                      <a:r>
                        <a:rPr lang="zh-CN" altLang="en-US" sz="1400" b="1"/>
                        <a:t>返回浏览器的名称。</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248854">
                <a:tc>
                  <a:txBody>
                    <a:bodyPr/>
                    <a:lstStyle/>
                    <a:p>
                      <a:r>
                        <a:rPr lang="en-US" sz="1400" b="1" u="none" strike="noStrike">
                          <a:hlinkClick r:id="rId5"/>
                        </a:rPr>
                        <a:t>appVersion</a:t>
                      </a:r>
                      <a:endParaRPr lang="en-US" sz="1400" b="1"/>
                    </a:p>
                  </a:txBody>
                  <a:tcPr marL="40640" marR="40640" marT="20320" marB="20320" anchor="ctr"/>
                </a:tc>
                <a:tc>
                  <a:txBody>
                    <a:bodyPr/>
                    <a:lstStyle/>
                    <a:p>
                      <a:r>
                        <a:rPr lang="zh-CN" altLang="en-US" sz="1400" b="1"/>
                        <a:t>返回浏览器的平台和版本信息。</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321956">
                <a:tc>
                  <a:txBody>
                    <a:bodyPr/>
                    <a:lstStyle/>
                    <a:p>
                      <a:r>
                        <a:rPr lang="en-US" sz="1400" b="1" u="none" strike="noStrike">
                          <a:hlinkClick r:id="rId6"/>
                        </a:rPr>
                        <a:t>browserLanguage</a:t>
                      </a:r>
                      <a:endParaRPr lang="en-US" sz="1400" b="1"/>
                    </a:p>
                  </a:txBody>
                  <a:tcPr marL="40640" marR="40640" marT="20320" marB="20320" anchor="ctr"/>
                </a:tc>
                <a:tc>
                  <a:txBody>
                    <a:bodyPr/>
                    <a:lstStyle/>
                    <a:p>
                      <a:r>
                        <a:rPr lang="zh-CN" altLang="en-US" sz="1400" b="1" dirty="0"/>
                        <a:t>返回当前浏览器的语言。</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altLang="zh-CN" sz="1400" b="1"/>
                        <a:t>9</a:t>
                      </a:r>
                    </a:p>
                  </a:txBody>
                  <a:tcPr marL="40640" marR="40640" marT="20320" marB="20320" anchor="ctr"/>
                </a:tc>
              </a:tr>
              <a:tr h="248854">
                <a:tc>
                  <a:txBody>
                    <a:bodyPr/>
                    <a:lstStyle/>
                    <a:p>
                      <a:r>
                        <a:rPr lang="en-US" sz="1400" b="1" u="none" strike="noStrike">
                          <a:hlinkClick r:id="rId7"/>
                        </a:rPr>
                        <a:t>cookieEnabled</a:t>
                      </a:r>
                      <a:endParaRPr lang="en-US" sz="1400" b="1"/>
                    </a:p>
                  </a:txBody>
                  <a:tcPr marL="40640" marR="40640" marT="20320" marB="20320" anchor="ctr"/>
                </a:tc>
                <a:tc>
                  <a:txBody>
                    <a:bodyPr/>
                    <a:lstStyle/>
                    <a:p>
                      <a:r>
                        <a:rPr lang="zh-CN" altLang="en-US" sz="1400" b="1"/>
                        <a:t>返回指明浏览器中是否启用 </a:t>
                      </a:r>
                      <a:r>
                        <a:rPr lang="en-US" sz="1400" b="1"/>
                        <a:t>cookie </a:t>
                      </a:r>
                      <a:r>
                        <a:rPr lang="zh-CN" altLang="en-US" sz="1400" b="1"/>
                        <a:t>的布尔值。</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248854">
                <a:tc>
                  <a:txBody>
                    <a:bodyPr/>
                    <a:lstStyle/>
                    <a:p>
                      <a:r>
                        <a:rPr lang="en-US" sz="1400" b="1" u="none" strike="noStrike">
                          <a:hlinkClick r:id="rId8"/>
                        </a:rPr>
                        <a:t>cpuClass</a:t>
                      </a:r>
                      <a:endParaRPr lang="en-US" sz="1400" b="1"/>
                    </a:p>
                  </a:txBody>
                  <a:tcPr marL="40640" marR="40640" marT="20320" marB="20320" anchor="ctr"/>
                </a:tc>
                <a:tc>
                  <a:txBody>
                    <a:bodyPr/>
                    <a:lstStyle/>
                    <a:p>
                      <a:r>
                        <a:rPr lang="zh-CN" altLang="en-US" sz="1400" b="1"/>
                        <a:t>返回浏览器系统的 </a:t>
                      </a:r>
                      <a:r>
                        <a:rPr lang="en-US" sz="1400" b="1"/>
                        <a:t>CPU </a:t>
                      </a:r>
                      <a:r>
                        <a:rPr lang="zh-CN" altLang="en-US" sz="1400" b="1"/>
                        <a:t>等级。</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sz="1400" b="1"/>
                        <a:t>No</a:t>
                      </a:r>
                    </a:p>
                  </a:txBody>
                  <a:tcPr marL="40640" marR="40640" marT="20320" marB="20320" anchor="ctr"/>
                </a:tc>
              </a:tr>
              <a:tr h="248854">
                <a:tc>
                  <a:txBody>
                    <a:bodyPr/>
                    <a:lstStyle/>
                    <a:p>
                      <a:r>
                        <a:rPr lang="en-US" sz="1400" b="1" u="none" strike="noStrike">
                          <a:hlinkClick r:id="rId9"/>
                        </a:rPr>
                        <a:t>onLine</a:t>
                      </a:r>
                      <a:endParaRPr lang="en-US" sz="1400" b="1"/>
                    </a:p>
                  </a:txBody>
                  <a:tcPr marL="40640" marR="40640" marT="20320" marB="20320" anchor="ctr"/>
                </a:tc>
                <a:tc>
                  <a:txBody>
                    <a:bodyPr/>
                    <a:lstStyle/>
                    <a:p>
                      <a:r>
                        <a:rPr lang="zh-CN" altLang="en-US" sz="1400" b="1"/>
                        <a:t>返回指明系统是否处于脱机模式的布尔值。</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sz="1400" b="1"/>
                        <a:t>No</a:t>
                      </a:r>
                    </a:p>
                  </a:txBody>
                  <a:tcPr marL="40640" marR="40640" marT="20320" marB="20320" anchor="ctr"/>
                </a:tc>
              </a:tr>
              <a:tr h="248854">
                <a:tc>
                  <a:txBody>
                    <a:bodyPr/>
                    <a:lstStyle/>
                    <a:p>
                      <a:r>
                        <a:rPr lang="en-US" sz="1400" b="1" u="none" strike="noStrike">
                          <a:hlinkClick r:id="rId10"/>
                        </a:rPr>
                        <a:t>platform</a:t>
                      </a:r>
                      <a:endParaRPr lang="en-US" sz="1400" b="1"/>
                    </a:p>
                  </a:txBody>
                  <a:tcPr marL="40640" marR="40640" marT="20320" marB="20320" anchor="ctr"/>
                </a:tc>
                <a:tc>
                  <a:txBody>
                    <a:bodyPr/>
                    <a:lstStyle/>
                    <a:p>
                      <a:r>
                        <a:rPr lang="zh-CN" altLang="en-US" sz="1400" b="1"/>
                        <a:t>返回运行浏览器的操作系统平台。</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321956">
                <a:tc>
                  <a:txBody>
                    <a:bodyPr/>
                    <a:lstStyle/>
                    <a:p>
                      <a:r>
                        <a:rPr lang="en-US" sz="1400" b="1" u="none" strike="noStrike">
                          <a:hlinkClick r:id="rId11"/>
                        </a:rPr>
                        <a:t>systemLanguage</a:t>
                      </a:r>
                      <a:endParaRPr lang="en-US" sz="1400" b="1"/>
                    </a:p>
                  </a:txBody>
                  <a:tcPr marL="40640" marR="40640" marT="20320" marB="20320" anchor="ctr"/>
                </a:tc>
                <a:tc>
                  <a:txBody>
                    <a:bodyPr/>
                    <a:lstStyle/>
                    <a:p>
                      <a:r>
                        <a:rPr lang="zh-CN" altLang="en-US" sz="1400" b="1"/>
                        <a:t>返回 </a:t>
                      </a:r>
                      <a:r>
                        <a:rPr lang="en-US" sz="1400" b="1"/>
                        <a:t>OS </a:t>
                      </a:r>
                      <a:r>
                        <a:rPr lang="zh-CN" altLang="en-US" sz="1400" b="1"/>
                        <a:t>使用的默认语言。</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sz="1400" b="1"/>
                        <a:t>No</a:t>
                      </a:r>
                    </a:p>
                  </a:txBody>
                  <a:tcPr marL="40640" marR="40640" marT="20320" marB="20320" anchor="ctr"/>
                </a:tc>
              </a:tr>
              <a:tr h="248854">
                <a:tc>
                  <a:txBody>
                    <a:bodyPr/>
                    <a:lstStyle/>
                    <a:p>
                      <a:r>
                        <a:rPr lang="en-US" sz="1400" b="1" u="none" strike="noStrike">
                          <a:hlinkClick r:id="rId12"/>
                        </a:rPr>
                        <a:t>userAgent</a:t>
                      </a:r>
                      <a:endParaRPr lang="en-US" sz="1400" b="1"/>
                    </a:p>
                  </a:txBody>
                  <a:tcPr marL="40640" marR="40640" marT="20320" marB="20320" anchor="ctr"/>
                </a:tc>
                <a:tc>
                  <a:txBody>
                    <a:bodyPr/>
                    <a:lstStyle/>
                    <a:p>
                      <a:r>
                        <a:rPr lang="zh-CN" altLang="en-US" sz="1400" b="1"/>
                        <a:t>返回由客户机发送服务器的 </a:t>
                      </a:r>
                      <a:r>
                        <a:rPr lang="en-US" sz="1400" b="1"/>
                        <a:t>user-agent </a:t>
                      </a:r>
                      <a:r>
                        <a:rPr lang="zh-CN" altLang="en-US" sz="1400" b="1"/>
                        <a:t>头部的值。</a:t>
                      </a:r>
                    </a:p>
                  </a:txBody>
                  <a:tcPr marL="40640" marR="40640" marT="20320" marB="20320" anchor="ctr"/>
                </a:tc>
                <a:tc>
                  <a:txBody>
                    <a:bodyPr/>
                    <a:lstStyle/>
                    <a:p>
                      <a:r>
                        <a:rPr lang="en-US" altLang="zh-CN" sz="1400" b="1"/>
                        <a:t>4</a:t>
                      </a:r>
                    </a:p>
                  </a:txBody>
                  <a:tcPr marL="40640" marR="40640" marT="20320" marB="20320" anchor="ctr"/>
                </a:tc>
                <a:tc>
                  <a:txBody>
                    <a:bodyPr/>
                    <a:lstStyle/>
                    <a:p>
                      <a:r>
                        <a:rPr lang="en-US" altLang="zh-CN" sz="1400" b="1"/>
                        <a:t>1</a:t>
                      </a:r>
                    </a:p>
                  </a:txBody>
                  <a:tcPr marL="40640" marR="40640" marT="20320" marB="20320" anchor="ctr"/>
                </a:tc>
                <a:tc>
                  <a:txBody>
                    <a:bodyPr/>
                    <a:lstStyle/>
                    <a:p>
                      <a:r>
                        <a:rPr lang="en-US" altLang="zh-CN" sz="1400" b="1"/>
                        <a:t>9</a:t>
                      </a:r>
                    </a:p>
                  </a:txBody>
                  <a:tcPr marL="40640" marR="40640" marT="20320" marB="20320" anchor="ctr"/>
                </a:tc>
              </a:tr>
              <a:tr h="248854">
                <a:tc>
                  <a:txBody>
                    <a:bodyPr/>
                    <a:lstStyle/>
                    <a:p>
                      <a:r>
                        <a:rPr lang="en-US" sz="1400" b="1" u="none" strike="noStrike">
                          <a:hlinkClick r:id="rId13"/>
                        </a:rPr>
                        <a:t>userLanguage</a:t>
                      </a:r>
                      <a:endParaRPr lang="en-US" sz="1400" b="1"/>
                    </a:p>
                  </a:txBody>
                  <a:tcPr marL="40640" marR="40640" marT="20320" marB="20320" anchor="ctr"/>
                </a:tc>
                <a:tc>
                  <a:txBody>
                    <a:bodyPr/>
                    <a:lstStyle/>
                    <a:p>
                      <a:r>
                        <a:rPr lang="zh-CN" altLang="en-US" sz="1400" b="1"/>
                        <a:t>返回 </a:t>
                      </a:r>
                      <a:r>
                        <a:rPr lang="en-US" sz="1400" b="1"/>
                        <a:t>OS </a:t>
                      </a:r>
                      <a:r>
                        <a:rPr lang="zh-CN" altLang="en-US" sz="1400" b="1"/>
                        <a:t>的自然语言设置。</a:t>
                      </a:r>
                    </a:p>
                  </a:txBody>
                  <a:tcPr marL="40640" marR="40640" marT="20320" marB="20320" anchor="ctr"/>
                </a:tc>
                <a:tc>
                  <a:txBody>
                    <a:bodyPr/>
                    <a:lstStyle/>
                    <a:p>
                      <a:r>
                        <a:rPr lang="en-US" altLang="zh-CN" sz="1400" b="1"/>
                        <a:t>4</a:t>
                      </a:r>
                    </a:p>
                  </a:txBody>
                  <a:tcPr marL="40640" marR="40640" marT="20320" marB="20320" anchor="ctr"/>
                </a:tc>
                <a:tc>
                  <a:txBody>
                    <a:bodyPr/>
                    <a:lstStyle/>
                    <a:p>
                      <a:r>
                        <a:rPr lang="en-US" sz="1400" b="1"/>
                        <a:t>No</a:t>
                      </a:r>
                    </a:p>
                  </a:txBody>
                  <a:tcPr marL="40640" marR="40640" marT="20320" marB="20320" anchor="ctr"/>
                </a:tc>
                <a:tc>
                  <a:txBody>
                    <a:bodyPr/>
                    <a:lstStyle/>
                    <a:p>
                      <a:r>
                        <a:rPr lang="en-US" altLang="zh-CN" sz="1400" b="1" dirty="0"/>
                        <a:t>9</a:t>
                      </a:r>
                    </a:p>
                  </a:txBody>
                  <a:tcPr marL="40640" marR="40640" marT="20320" marB="20320" anchor="ctr"/>
                </a:tc>
              </a:tr>
            </a:tbl>
          </a:graphicData>
        </a:graphic>
      </p:graphicFrame>
      <p:sp>
        <p:nvSpPr>
          <p:cNvPr id="5" name="TextBox 4"/>
          <p:cNvSpPr txBox="1"/>
          <p:nvPr/>
        </p:nvSpPr>
        <p:spPr>
          <a:xfrm>
            <a:off x="8010356" y="5857892"/>
            <a:ext cx="1133644" cy="369332"/>
          </a:xfrm>
          <a:prstGeom prst="rect">
            <a:avLst/>
          </a:prstGeom>
          <a:noFill/>
        </p:spPr>
        <p:txBody>
          <a:bodyPr wrap="none" rtlCol="0">
            <a:spAutoFit/>
          </a:bodyPr>
          <a:lstStyle/>
          <a:p>
            <a:r>
              <a:rPr lang="en-US" altLang="zh-CN" dirty="0" smtClean="0">
                <a:hlinkClick r:id="rId14" action="ppaction://hlinkfile"/>
              </a:rPr>
              <a:t>Demo21</a:t>
            </a:r>
            <a:endParaRPr lang="en-US" altLang="zh-CN" dirty="0" smtClean="0"/>
          </a:p>
        </p:txBody>
      </p:sp>
    </p:spTree>
    <p:extLst>
      <p:ext uri="{BB962C8B-B14F-4D97-AF65-F5344CB8AC3E}">
        <p14:creationId xmlns:p14="http://schemas.microsoft.com/office/powerpoint/2010/main" val="256995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900" dirty="0" smtClean="0">
                <a:solidFill>
                  <a:srgbClr val="FF0000"/>
                </a:solidFill>
              </a:rPr>
              <a:t>1</a:t>
            </a:r>
            <a:r>
              <a:rPr lang="zh-CN" altLang="en-US" sz="2900" dirty="0" smtClean="0">
                <a:solidFill>
                  <a:srgbClr val="FF0000"/>
                </a:solidFill>
              </a:rPr>
              <a:t>、</a:t>
            </a:r>
            <a:r>
              <a:rPr lang="en-US" altLang="zh-CN" sz="2900" dirty="0" smtClean="0">
                <a:solidFill>
                  <a:srgbClr val="FF0000"/>
                </a:solidFill>
              </a:rPr>
              <a:t>JS</a:t>
            </a:r>
            <a:r>
              <a:rPr lang="zh-CN" altLang="en-US" sz="2900" dirty="0" smtClean="0">
                <a:solidFill>
                  <a:srgbClr val="FF0000"/>
                </a:solidFill>
              </a:rPr>
              <a:t>与文本框  </a:t>
            </a:r>
            <a:r>
              <a:rPr lang="en-US" altLang="zh-CN" sz="2900" dirty="0" smtClean="0">
                <a:solidFill>
                  <a:srgbClr val="FF0000"/>
                </a:solidFill>
              </a:rPr>
              <a:t>type=“text”</a:t>
            </a:r>
          </a:p>
        </p:txBody>
      </p:sp>
      <p:sp>
        <p:nvSpPr>
          <p:cNvPr id="3" name="标题 2"/>
          <p:cNvSpPr>
            <a:spLocks noGrp="1"/>
          </p:cNvSpPr>
          <p:nvPr>
            <p:ph type="title"/>
          </p:nvPr>
        </p:nvSpPr>
        <p:spPr/>
        <p:txBody>
          <a:bodyPr/>
          <a:lstStyle/>
          <a:p>
            <a:r>
              <a:rPr lang="en-US" altLang="zh-CN" dirty="0" smtClean="0"/>
              <a:t>JS</a:t>
            </a:r>
            <a:r>
              <a:rPr lang="zh-CN" altLang="en-US" dirty="0" smtClean="0"/>
              <a:t>与表单的操作</a:t>
            </a:r>
            <a:endParaRPr lang="zh-CN" altLang="en-US" dirty="0"/>
          </a:p>
        </p:txBody>
      </p:sp>
      <p:sp>
        <p:nvSpPr>
          <p:cNvPr id="4" name="TextBox 3"/>
          <p:cNvSpPr txBox="1"/>
          <p:nvPr/>
        </p:nvSpPr>
        <p:spPr>
          <a:xfrm>
            <a:off x="7286644" y="785794"/>
            <a:ext cx="1106393" cy="369332"/>
          </a:xfrm>
          <a:prstGeom prst="rect">
            <a:avLst/>
          </a:prstGeom>
          <a:noFill/>
        </p:spPr>
        <p:txBody>
          <a:bodyPr wrap="none" rtlCol="0">
            <a:spAutoFit/>
          </a:bodyPr>
          <a:lstStyle/>
          <a:p>
            <a:r>
              <a:rPr lang="en-US" altLang="zh-CN" dirty="0" smtClean="0">
                <a:hlinkClick r:id="rId2" action="ppaction://hlinkfile"/>
              </a:rPr>
              <a:t>demo14</a:t>
            </a:r>
            <a:endParaRPr lang="zh-CN" altLang="en-US" dirty="0"/>
          </a:p>
        </p:txBody>
      </p:sp>
      <p:sp>
        <p:nvSpPr>
          <p:cNvPr id="5" name="矩形 4"/>
          <p:cNvSpPr/>
          <p:nvPr/>
        </p:nvSpPr>
        <p:spPr>
          <a:xfrm>
            <a:off x="285720" y="2143116"/>
            <a:ext cx="857256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	&lt;script language="</a:t>
            </a:r>
            <a:r>
              <a:rPr lang="en-US" altLang="zh-CN" dirty="0" err="1" smtClean="0"/>
              <a:t>javascript</a:t>
            </a:r>
            <a:r>
              <a:rPr lang="en-US" altLang="zh-CN" dirty="0" smtClean="0"/>
              <a:t>"&gt;</a:t>
            </a:r>
          </a:p>
          <a:p>
            <a:r>
              <a:rPr lang="en-US" altLang="zh-CN" dirty="0" smtClean="0"/>
              <a:t>		function show(){</a:t>
            </a:r>
          </a:p>
          <a:p>
            <a:r>
              <a:rPr lang="en-US" altLang="zh-CN" dirty="0" smtClean="0"/>
              <a:t>			</a:t>
            </a:r>
            <a:r>
              <a:rPr lang="en-US" altLang="zh-CN" dirty="0" err="1" smtClean="0"/>
              <a:t>var</a:t>
            </a:r>
            <a:r>
              <a:rPr lang="en-US" altLang="zh-CN" dirty="0" smtClean="0"/>
              <a:t> value = </a:t>
            </a:r>
            <a:r>
              <a:rPr lang="en-US" altLang="zh-CN" dirty="0" err="1" smtClean="0"/>
              <a:t>document.myform.name.value</a:t>
            </a:r>
            <a:r>
              <a:rPr lang="en-US" altLang="zh-CN" dirty="0" smtClean="0"/>
              <a:t> ;</a:t>
            </a:r>
          </a:p>
          <a:p>
            <a:r>
              <a:rPr lang="en-US" altLang="zh-CN" dirty="0" smtClean="0"/>
              <a:t>			alert("</a:t>
            </a:r>
            <a:r>
              <a:rPr lang="zh-CN" altLang="en-US" dirty="0" smtClean="0"/>
              <a:t>输入的内容是：</a:t>
            </a:r>
            <a:r>
              <a:rPr lang="en-US" altLang="zh-CN" dirty="0" smtClean="0"/>
              <a:t>" + value) ;</a:t>
            </a:r>
          </a:p>
          <a:p>
            <a:r>
              <a:rPr lang="en-US" altLang="zh-CN" dirty="0" smtClean="0"/>
              <a:t>		} </a:t>
            </a:r>
          </a:p>
          <a:p>
            <a:r>
              <a:rPr lang="en-US" altLang="zh-CN" dirty="0" smtClean="0"/>
              <a:t>	&lt;/script&gt;</a:t>
            </a:r>
          </a:p>
        </p:txBody>
      </p:sp>
      <p:sp>
        <p:nvSpPr>
          <p:cNvPr id="6" name="矩形 5"/>
          <p:cNvSpPr/>
          <p:nvPr/>
        </p:nvSpPr>
        <p:spPr>
          <a:xfrm>
            <a:off x="214282" y="4143380"/>
            <a:ext cx="864399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&lt;form action="" method="post" name="</a:t>
            </a:r>
            <a:r>
              <a:rPr lang="en-US" altLang="zh-CN" dirty="0" err="1" smtClean="0"/>
              <a:t>myform</a:t>
            </a:r>
            <a:r>
              <a:rPr lang="en-US" altLang="zh-CN" dirty="0" smtClean="0"/>
              <a:t>"&gt;</a:t>
            </a:r>
          </a:p>
          <a:p>
            <a:r>
              <a:rPr lang="en-US" altLang="zh-CN" dirty="0" smtClean="0"/>
              <a:t>	</a:t>
            </a:r>
            <a:r>
              <a:rPr lang="zh-CN" altLang="en-US" dirty="0" smtClean="0"/>
              <a:t>请输入内容：</a:t>
            </a:r>
            <a:r>
              <a:rPr lang="en-US" altLang="zh-CN" dirty="0" smtClean="0"/>
              <a:t>&lt;input type="text" name="name"&gt;</a:t>
            </a:r>
          </a:p>
          <a:p>
            <a:r>
              <a:rPr lang="en-US" altLang="zh-CN" dirty="0" smtClean="0"/>
              <a:t>	&lt;input type="button" value="</a:t>
            </a:r>
            <a:r>
              <a:rPr lang="zh-CN" altLang="en-US" dirty="0" smtClean="0"/>
              <a:t>显示</a:t>
            </a:r>
            <a:r>
              <a:rPr lang="en-US" altLang="zh-CN" dirty="0" smtClean="0"/>
              <a:t>" </a:t>
            </a:r>
            <a:r>
              <a:rPr lang="en-US" altLang="zh-CN" dirty="0" err="1" smtClean="0"/>
              <a:t>onclick</a:t>
            </a:r>
            <a:r>
              <a:rPr lang="en-US" altLang="zh-CN" dirty="0" smtClean="0"/>
              <a:t>="show()"&gt;</a:t>
            </a:r>
          </a:p>
          <a:p>
            <a:r>
              <a:rPr lang="en-US" altLang="zh-CN" dirty="0" smtClean="0"/>
              <a:t>&lt;/form&gt;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900" dirty="0" smtClean="0">
              <a:solidFill>
                <a:srgbClr val="FF0000"/>
              </a:solidFill>
            </a:endParaRPr>
          </a:p>
        </p:txBody>
      </p:sp>
      <p:sp>
        <p:nvSpPr>
          <p:cNvPr id="4" name="TextBox 3"/>
          <p:cNvSpPr txBox="1"/>
          <p:nvPr/>
        </p:nvSpPr>
        <p:spPr>
          <a:xfrm>
            <a:off x="7858148" y="5500702"/>
            <a:ext cx="1106393" cy="369332"/>
          </a:xfrm>
          <a:prstGeom prst="rect">
            <a:avLst/>
          </a:prstGeom>
          <a:noFill/>
        </p:spPr>
        <p:txBody>
          <a:bodyPr wrap="none" rtlCol="0">
            <a:spAutoFit/>
          </a:bodyPr>
          <a:lstStyle/>
          <a:p>
            <a:r>
              <a:rPr lang="en-US" altLang="zh-CN" dirty="0" smtClean="0"/>
              <a:t>demo15</a:t>
            </a:r>
            <a:endParaRPr lang="zh-CN" altLang="en-US" dirty="0"/>
          </a:p>
        </p:txBody>
      </p:sp>
      <p:sp>
        <p:nvSpPr>
          <p:cNvPr id="5" name="矩形 4"/>
          <p:cNvSpPr/>
          <p:nvPr/>
        </p:nvSpPr>
        <p:spPr>
          <a:xfrm>
            <a:off x="142844" y="1000108"/>
            <a:ext cx="8501122"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function show(){</a:t>
            </a:r>
          </a:p>
          <a:p>
            <a:r>
              <a:rPr lang="en-US" altLang="zh-CN" dirty="0" smtClean="0"/>
              <a:t>	</a:t>
            </a:r>
            <a:r>
              <a:rPr lang="en-US" altLang="zh-CN" dirty="0" err="1" smtClean="0"/>
              <a:t>var</a:t>
            </a:r>
            <a:r>
              <a:rPr lang="en-US" altLang="zh-CN" dirty="0" smtClean="0"/>
              <a:t> name = </a:t>
            </a:r>
            <a:r>
              <a:rPr lang="en-US" altLang="zh-CN" dirty="0" err="1" smtClean="0"/>
              <a:t>document.myform.name.value</a:t>
            </a:r>
            <a:r>
              <a:rPr lang="en-US" altLang="zh-CN" dirty="0" smtClean="0"/>
              <a:t> ;</a:t>
            </a:r>
          </a:p>
          <a:p>
            <a:r>
              <a:rPr lang="en-US" altLang="zh-CN" dirty="0" smtClean="0"/>
              <a:t>	alert("</a:t>
            </a:r>
            <a:r>
              <a:rPr lang="zh-CN" altLang="en-US" dirty="0" smtClean="0"/>
              <a:t>姓名：</a:t>
            </a:r>
            <a:r>
              <a:rPr lang="en-US" altLang="zh-CN" dirty="0" smtClean="0"/>
              <a:t>" + name) ;</a:t>
            </a:r>
          </a:p>
          <a:p>
            <a:r>
              <a:rPr lang="en-US" altLang="zh-CN" dirty="0" smtClean="0"/>
              <a:t>	</a:t>
            </a:r>
            <a:r>
              <a:rPr lang="en-US" altLang="zh-CN" dirty="0" err="1" smtClean="0"/>
              <a:t>var</a:t>
            </a:r>
            <a:r>
              <a:rPr lang="en-US" altLang="zh-CN" dirty="0" smtClean="0"/>
              <a:t> sex ;	// </a:t>
            </a:r>
            <a:r>
              <a:rPr lang="zh-CN" altLang="en-US" dirty="0" smtClean="0"/>
              <a:t>表示性别</a:t>
            </a:r>
          </a:p>
          <a:p>
            <a:r>
              <a:rPr lang="zh-CN" altLang="en-US" dirty="0" smtClean="0"/>
              <a:t>	</a:t>
            </a:r>
            <a:r>
              <a:rPr lang="en-US" altLang="zh-CN" dirty="0" smtClean="0"/>
              <a:t>if(</a:t>
            </a:r>
            <a:r>
              <a:rPr lang="en-US" altLang="zh-CN" dirty="0" err="1" smtClean="0"/>
              <a:t>document.myform.sex</a:t>
            </a:r>
            <a:r>
              <a:rPr lang="en-US" altLang="zh-CN" dirty="0" smtClean="0"/>
              <a:t>[0].checked) {</a:t>
            </a:r>
          </a:p>
          <a:p>
            <a:r>
              <a:rPr lang="en-US" altLang="zh-CN" dirty="0" smtClean="0"/>
              <a:t>	sex = </a:t>
            </a:r>
            <a:r>
              <a:rPr lang="en-US" altLang="zh-CN" dirty="0" err="1" smtClean="0"/>
              <a:t>document.myform.sex</a:t>
            </a:r>
            <a:r>
              <a:rPr lang="en-US" altLang="zh-CN" dirty="0" smtClean="0"/>
              <a:t>[0].value ;</a:t>
            </a:r>
          </a:p>
          <a:p>
            <a:r>
              <a:rPr lang="en-US" altLang="zh-CN" dirty="0" smtClean="0"/>
              <a:t>	} else {</a:t>
            </a:r>
          </a:p>
          <a:p>
            <a:r>
              <a:rPr lang="en-US" altLang="zh-CN" dirty="0" smtClean="0"/>
              <a:t>		sex = </a:t>
            </a:r>
            <a:r>
              <a:rPr lang="en-US" altLang="zh-CN" dirty="0" err="1" smtClean="0"/>
              <a:t>document.myform.sex</a:t>
            </a:r>
            <a:r>
              <a:rPr lang="en-US" altLang="zh-CN" dirty="0" smtClean="0"/>
              <a:t>[1].value ;</a:t>
            </a:r>
          </a:p>
          <a:p>
            <a:r>
              <a:rPr lang="en-US" altLang="zh-CN" dirty="0" smtClean="0"/>
              <a:t>	}</a:t>
            </a:r>
          </a:p>
          <a:p>
            <a:r>
              <a:rPr lang="en-US" altLang="zh-CN" dirty="0" smtClean="0"/>
              <a:t>			alert("</a:t>
            </a:r>
            <a:r>
              <a:rPr lang="zh-CN" altLang="en-US" dirty="0" smtClean="0"/>
              <a:t>性别：</a:t>
            </a:r>
            <a:r>
              <a:rPr lang="en-US" altLang="zh-CN" dirty="0" smtClean="0"/>
              <a:t>" + sex) ;</a:t>
            </a:r>
          </a:p>
          <a:p>
            <a:r>
              <a:rPr lang="en-US" altLang="zh-CN" dirty="0" smtClean="0"/>
              <a:t>				}</a:t>
            </a:r>
          </a:p>
        </p:txBody>
      </p:sp>
      <p:sp>
        <p:nvSpPr>
          <p:cNvPr id="6" name="矩形 5"/>
          <p:cNvSpPr/>
          <p:nvPr/>
        </p:nvSpPr>
        <p:spPr>
          <a:xfrm>
            <a:off x="0" y="4500570"/>
            <a:ext cx="892971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&lt;form action="test.htm" method="post" name="</a:t>
            </a:r>
            <a:r>
              <a:rPr lang="en-US" altLang="zh-CN" dirty="0" err="1" smtClean="0"/>
              <a:t>myform</a:t>
            </a:r>
            <a:r>
              <a:rPr lang="en-US" altLang="zh-CN" dirty="0" smtClean="0"/>
              <a:t>"&gt;</a:t>
            </a:r>
          </a:p>
          <a:p>
            <a:r>
              <a:rPr lang="en-US" altLang="zh-CN" dirty="0" smtClean="0"/>
              <a:t>	</a:t>
            </a:r>
            <a:r>
              <a:rPr lang="zh-CN" altLang="en-US" dirty="0" smtClean="0"/>
              <a:t>姓名：</a:t>
            </a:r>
            <a:r>
              <a:rPr lang="en-US" altLang="zh-CN" dirty="0" smtClean="0"/>
              <a:t>&lt;input type="text" name="name"&gt;&lt;</a:t>
            </a:r>
            <a:r>
              <a:rPr lang="en-US" altLang="zh-CN" dirty="0" err="1" smtClean="0"/>
              <a:t>br</a:t>
            </a:r>
            <a:r>
              <a:rPr lang="en-US" altLang="zh-CN" dirty="0" smtClean="0"/>
              <a:t>&gt;</a:t>
            </a:r>
          </a:p>
          <a:p>
            <a:r>
              <a:rPr lang="en-US" altLang="zh-CN" dirty="0" smtClean="0"/>
              <a:t>	</a:t>
            </a:r>
            <a:r>
              <a:rPr lang="zh-CN" altLang="en-US" dirty="0" smtClean="0"/>
              <a:t>性别：</a:t>
            </a:r>
            <a:r>
              <a:rPr lang="en-US" altLang="zh-CN" dirty="0" smtClean="0"/>
              <a:t>&lt;input type="radio" name="sex" value="</a:t>
            </a:r>
            <a:r>
              <a:rPr lang="zh-CN" altLang="en-US" dirty="0" smtClean="0"/>
              <a:t>男</a:t>
            </a:r>
            <a:r>
              <a:rPr lang="en-US" altLang="zh-CN" dirty="0" smtClean="0"/>
              <a:t>" checked&gt;</a:t>
            </a:r>
            <a:r>
              <a:rPr lang="zh-CN" altLang="en-US" dirty="0" smtClean="0"/>
              <a:t>男</a:t>
            </a:r>
            <a:endParaRPr lang="en-US" altLang="zh-CN" dirty="0" smtClean="0"/>
          </a:p>
          <a:p>
            <a:r>
              <a:rPr lang="en-US" altLang="zh-CN" dirty="0" smtClean="0"/>
              <a:t>                     &lt;input type=“radio” name=“sex” value=“</a:t>
            </a:r>
            <a:r>
              <a:rPr lang="zh-CN" altLang="en-US" dirty="0" smtClean="0"/>
              <a:t>女</a:t>
            </a:r>
            <a:r>
              <a:rPr lang="en-US" altLang="zh-CN" dirty="0" smtClean="0"/>
              <a:t>” &gt;</a:t>
            </a:r>
            <a:r>
              <a:rPr lang="zh-CN" altLang="en-US" dirty="0" smtClean="0"/>
              <a:t>女</a:t>
            </a:r>
            <a:endParaRPr lang="en-US" altLang="zh-CN" dirty="0" smtClean="0"/>
          </a:p>
          <a:p>
            <a:r>
              <a:rPr lang="zh-CN" altLang="en-US" dirty="0" smtClean="0"/>
              <a:t>	</a:t>
            </a:r>
            <a:r>
              <a:rPr lang="en-US" altLang="zh-CN" smtClean="0"/>
              <a:t>	&lt;</a:t>
            </a:r>
            <a:r>
              <a:rPr lang="en-US" altLang="zh-CN" dirty="0" smtClean="0"/>
              <a:t>input type="button" value="</a:t>
            </a:r>
            <a:r>
              <a:rPr lang="zh-CN" altLang="en-US" dirty="0" smtClean="0"/>
              <a:t>显示</a:t>
            </a:r>
            <a:r>
              <a:rPr lang="en-US" altLang="zh-CN" dirty="0" smtClean="0"/>
              <a:t>" </a:t>
            </a:r>
            <a:r>
              <a:rPr lang="en-US" altLang="zh-CN" dirty="0" err="1" smtClean="0"/>
              <a:t>onclick</a:t>
            </a:r>
            <a:r>
              <a:rPr lang="en-US" altLang="zh-CN" dirty="0" smtClean="0"/>
              <a:t>="show()"&gt;</a:t>
            </a:r>
          </a:p>
          <a:p>
            <a:r>
              <a:rPr lang="en-US" altLang="zh-CN" dirty="0" smtClean="0"/>
              <a:t>&lt;/form&gt;</a:t>
            </a:r>
          </a:p>
        </p:txBody>
      </p:sp>
      <p:sp>
        <p:nvSpPr>
          <p:cNvPr id="7" name="标题 6"/>
          <p:cNvSpPr>
            <a:spLocks noGrp="1"/>
          </p:cNvSpPr>
          <p:nvPr>
            <p:ph type="title"/>
          </p:nvPr>
        </p:nvSpPr>
        <p:spPr/>
        <p:txBody>
          <a:bodyPr>
            <a:normAutofit fontScale="90000"/>
          </a:bodyPr>
          <a:lstStyle/>
          <a:p>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JS</a:t>
            </a:r>
            <a:r>
              <a:rPr lang="zh-CN" altLang="en-US" dirty="0" smtClean="0">
                <a:solidFill>
                  <a:srgbClr val="FF0000"/>
                </a:solidFill>
              </a:rPr>
              <a:t>与单选框 </a:t>
            </a:r>
            <a:r>
              <a:rPr lang="en-US" altLang="zh-CN" dirty="0" smtClean="0">
                <a:solidFill>
                  <a:srgbClr val="FF0000"/>
                </a:solidFill>
              </a:rPr>
              <a:t>type=“radio”</a:t>
            </a:r>
            <a:br>
              <a:rPr lang="en-US" altLang="zh-CN" dirty="0" smtClean="0">
                <a:solidFill>
                  <a:srgbClr val="FF0000"/>
                </a:solidFill>
              </a:rPr>
            </a:br>
            <a:endParaRPr lang="zh-CN" altLang="en-US" dirty="0"/>
          </a:p>
        </p:txBody>
      </p:sp>
      <p:sp>
        <p:nvSpPr>
          <p:cNvPr id="8" name="TextBox 7"/>
          <p:cNvSpPr txBox="1"/>
          <p:nvPr/>
        </p:nvSpPr>
        <p:spPr>
          <a:xfrm>
            <a:off x="7715272" y="6286520"/>
            <a:ext cx="1106393" cy="369332"/>
          </a:xfrm>
          <a:prstGeom prst="rect">
            <a:avLst/>
          </a:prstGeom>
          <a:noFill/>
        </p:spPr>
        <p:txBody>
          <a:bodyPr wrap="none" rtlCol="0">
            <a:spAutoFit/>
          </a:bodyPr>
          <a:lstStyle/>
          <a:p>
            <a:r>
              <a:rPr lang="en-US" altLang="zh-CN" dirty="0" smtClean="0">
                <a:hlinkClick r:id="rId2" action="ppaction://hlinkfile"/>
              </a:rPr>
              <a:t>demo15</a:t>
            </a:r>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900" dirty="0" smtClean="0">
              <a:solidFill>
                <a:srgbClr val="FF0000"/>
              </a:solidFill>
            </a:endParaRPr>
          </a:p>
        </p:txBody>
      </p:sp>
      <p:sp>
        <p:nvSpPr>
          <p:cNvPr id="4" name="TextBox 3"/>
          <p:cNvSpPr txBox="1"/>
          <p:nvPr/>
        </p:nvSpPr>
        <p:spPr>
          <a:xfrm>
            <a:off x="7858148" y="5500702"/>
            <a:ext cx="1106393" cy="369332"/>
          </a:xfrm>
          <a:prstGeom prst="rect">
            <a:avLst/>
          </a:prstGeom>
          <a:noFill/>
        </p:spPr>
        <p:txBody>
          <a:bodyPr wrap="none" rtlCol="0">
            <a:spAutoFit/>
          </a:bodyPr>
          <a:lstStyle/>
          <a:p>
            <a:r>
              <a:rPr lang="en-US" altLang="zh-CN" dirty="0" smtClean="0"/>
              <a:t>demo15</a:t>
            </a:r>
            <a:endParaRPr lang="zh-CN" altLang="en-US" dirty="0"/>
          </a:p>
        </p:txBody>
      </p:sp>
      <p:sp>
        <p:nvSpPr>
          <p:cNvPr id="5" name="矩形 4"/>
          <p:cNvSpPr/>
          <p:nvPr/>
        </p:nvSpPr>
        <p:spPr>
          <a:xfrm>
            <a:off x="285720" y="1071546"/>
            <a:ext cx="8501122"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function show(){</a:t>
            </a:r>
          </a:p>
          <a:p>
            <a:r>
              <a:rPr lang="en-US" altLang="zh-CN" dirty="0" smtClean="0"/>
              <a:t>	</a:t>
            </a:r>
            <a:r>
              <a:rPr lang="en-US" altLang="zh-CN" dirty="0" err="1" smtClean="0"/>
              <a:t>var</a:t>
            </a:r>
            <a:r>
              <a:rPr lang="en-US" altLang="zh-CN" dirty="0" smtClean="0"/>
              <a:t> inst = "" ;</a:t>
            </a:r>
          </a:p>
          <a:p>
            <a:r>
              <a:rPr lang="en-US" altLang="zh-CN" dirty="0" smtClean="0"/>
              <a:t>	for(</a:t>
            </a:r>
            <a:r>
              <a:rPr lang="en-US" altLang="zh-CN" dirty="0" err="1" smtClean="0"/>
              <a:t>i</a:t>
            </a:r>
            <a:r>
              <a:rPr lang="en-US" altLang="zh-CN" dirty="0" smtClean="0"/>
              <a:t>=0 ; </a:t>
            </a:r>
            <a:r>
              <a:rPr lang="en-US" altLang="zh-CN" dirty="0" err="1" smtClean="0"/>
              <a:t>i</a:t>
            </a:r>
            <a:r>
              <a:rPr lang="en-US" altLang="zh-CN" dirty="0" smtClean="0"/>
              <a:t>&lt;</a:t>
            </a:r>
            <a:r>
              <a:rPr lang="en-US" altLang="zh-CN" dirty="0" err="1" smtClean="0"/>
              <a:t>document.myform.inst.length</a:t>
            </a:r>
            <a:r>
              <a:rPr lang="en-US" altLang="zh-CN" dirty="0" smtClean="0"/>
              <a:t>; </a:t>
            </a:r>
            <a:r>
              <a:rPr lang="en-US" altLang="zh-CN" dirty="0" err="1" smtClean="0"/>
              <a:t>i</a:t>
            </a:r>
            <a:r>
              <a:rPr lang="en-US" altLang="zh-CN" dirty="0" smtClean="0"/>
              <a:t>++){</a:t>
            </a:r>
          </a:p>
          <a:p>
            <a:r>
              <a:rPr lang="en-US" altLang="zh-CN" dirty="0" smtClean="0"/>
              <a:t>		if(</a:t>
            </a:r>
            <a:r>
              <a:rPr lang="en-US" altLang="zh-CN" dirty="0" err="1" smtClean="0"/>
              <a:t>document.myform.inst</a:t>
            </a:r>
            <a:r>
              <a:rPr lang="en-US" altLang="zh-CN" dirty="0" smtClean="0"/>
              <a:t>[</a:t>
            </a:r>
            <a:r>
              <a:rPr lang="en-US" altLang="zh-CN" dirty="0" err="1" smtClean="0"/>
              <a:t>i</a:t>
            </a:r>
            <a:r>
              <a:rPr lang="en-US" altLang="zh-CN" dirty="0" smtClean="0"/>
              <a:t>].checked){</a:t>
            </a:r>
          </a:p>
          <a:p>
            <a:r>
              <a:rPr lang="en-US" altLang="zh-CN" dirty="0" smtClean="0"/>
              <a:t>			inst += </a:t>
            </a:r>
            <a:r>
              <a:rPr lang="en-US" altLang="zh-CN" dirty="0" err="1" smtClean="0"/>
              <a:t>document.myform.inst</a:t>
            </a:r>
            <a:r>
              <a:rPr lang="en-US" altLang="zh-CN" dirty="0" smtClean="0"/>
              <a:t>[</a:t>
            </a:r>
            <a:r>
              <a:rPr lang="en-US" altLang="zh-CN" dirty="0" err="1" smtClean="0"/>
              <a:t>i</a:t>
            </a:r>
            <a:r>
              <a:rPr lang="en-US" altLang="zh-CN" dirty="0" smtClean="0"/>
              <a:t>].value + "</a:t>
            </a:r>
            <a:r>
              <a:rPr lang="zh-CN" altLang="en-US" dirty="0" smtClean="0"/>
              <a:t>、</a:t>
            </a:r>
            <a:r>
              <a:rPr lang="en-US" altLang="zh-CN" dirty="0" smtClean="0"/>
              <a:t>" ;</a:t>
            </a:r>
          </a:p>
          <a:p>
            <a:r>
              <a:rPr lang="en-US" altLang="zh-CN" dirty="0" smtClean="0"/>
              <a:t>			</a:t>
            </a:r>
          </a:p>
          <a:p>
            <a:r>
              <a:rPr lang="en-US" altLang="zh-CN" dirty="0" smtClean="0"/>
              <a:t>	}</a:t>
            </a:r>
          </a:p>
          <a:p>
            <a:r>
              <a:rPr lang="en-US" altLang="zh-CN" dirty="0" smtClean="0"/>
              <a:t>	alert("</a:t>
            </a:r>
            <a:r>
              <a:rPr lang="zh-CN" altLang="en-US" dirty="0" smtClean="0"/>
              <a:t>兴趣：</a:t>
            </a:r>
            <a:r>
              <a:rPr lang="en-US" altLang="zh-CN" dirty="0" smtClean="0"/>
              <a:t>" + inst) ;</a:t>
            </a:r>
          </a:p>
          <a:p>
            <a:r>
              <a:rPr lang="en-US" altLang="zh-CN" dirty="0" smtClean="0"/>
              <a:t>} 			</a:t>
            </a:r>
          </a:p>
          <a:p>
            <a:r>
              <a:rPr lang="en-US" altLang="zh-CN" dirty="0" smtClean="0"/>
              <a:t>}</a:t>
            </a:r>
          </a:p>
        </p:txBody>
      </p:sp>
      <p:sp>
        <p:nvSpPr>
          <p:cNvPr id="6" name="矩形 5"/>
          <p:cNvSpPr/>
          <p:nvPr/>
        </p:nvSpPr>
        <p:spPr>
          <a:xfrm>
            <a:off x="357158" y="4071942"/>
            <a:ext cx="857256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&lt;form action="test.htm" method="post" name="</a:t>
            </a:r>
            <a:r>
              <a:rPr lang="en-US" altLang="zh-CN" dirty="0" err="1" smtClean="0"/>
              <a:t>myform</a:t>
            </a:r>
            <a:r>
              <a:rPr lang="en-US" altLang="zh-CN" dirty="0" smtClean="0"/>
              <a:t>"&gt;</a:t>
            </a:r>
          </a:p>
          <a:p>
            <a:r>
              <a:rPr lang="zh-CN" altLang="en-US" dirty="0" smtClean="0"/>
              <a:t>兴趣：	</a:t>
            </a:r>
            <a:r>
              <a:rPr lang="en-US" altLang="zh-CN" dirty="0" smtClean="0"/>
              <a:t>&lt;input type="checkbox" name="inst" value="</a:t>
            </a:r>
            <a:r>
              <a:rPr lang="zh-CN" altLang="en-US" dirty="0" smtClean="0"/>
              <a:t>唱歌</a:t>
            </a:r>
            <a:r>
              <a:rPr lang="en-US" altLang="zh-CN" dirty="0" smtClean="0"/>
              <a:t>"&gt;</a:t>
            </a:r>
            <a:r>
              <a:rPr lang="zh-CN" altLang="en-US" dirty="0" smtClean="0"/>
              <a:t>唱歌</a:t>
            </a:r>
          </a:p>
          <a:p>
            <a:r>
              <a:rPr lang="zh-CN" altLang="en-US" dirty="0" smtClean="0"/>
              <a:t>	</a:t>
            </a:r>
            <a:r>
              <a:rPr lang="en-US" altLang="zh-CN" dirty="0" smtClean="0"/>
              <a:t>&lt;input type="checkbox" name="inst" value="</a:t>
            </a:r>
            <a:r>
              <a:rPr lang="zh-CN" altLang="en-US" dirty="0" smtClean="0"/>
              <a:t>游泳</a:t>
            </a:r>
            <a:r>
              <a:rPr lang="en-US" altLang="zh-CN" dirty="0" smtClean="0"/>
              <a:t>"&gt;</a:t>
            </a:r>
            <a:r>
              <a:rPr lang="zh-CN" altLang="en-US" dirty="0" smtClean="0"/>
              <a:t>游泳</a:t>
            </a:r>
          </a:p>
          <a:p>
            <a:r>
              <a:rPr lang="zh-CN" altLang="en-US" dirty="0" smtClean="0"/>
              <a:t>	</a:t>
            </a:r>
            <a:r>
              <a:rPr lang="en-US" altLang="zh-CN" dirty="0" smtClean="0"/>
              <a:t>&lt;input type="checkbox" name="inst" value="</a:t>
            </a:r>
            <a:r>
              <a:rPr lang="zh-CN" altLang="en-US" dirty="0" smtClean="0"/>
              <a:t>跳舞</a:t>
            </a:r>
            <a:r>
              <a:rPr lang="en-US" altLang="zh-CN" dirty="0" smtClean="0"/>
              <a:t>"&gt;</a:t>
            </a:r>
            <a:r>
              <a:rPr lang="zh-CN" altLang="en-US" dirty="0" smtClean="0"/>
              <a:t>跳舞</a:t>
            </a:r>
          </a:p>
          <a:p>
            <a:r>
              <a:rPr lang="zh-CN" altLang="en-US" dirty="0" smtClean="0"/>
              <a:t>	</a:t>
            </a:r>
            <a:r>
              <a:rPr lang="en-US" altLang="zh-CN" dirty="0" smtClean="0"/>
              <a:t>&lt;input type="checkbox" name="inst" value="</a:t>
            </a:r>
            <a:r>
              <a:rPr lang="zh-CN" altLang="en-US" dirty="0" smtClean="0"/>
              <a:t>编程</a:t>
            </a:r>
            <a:r>
              <a:rPr lang="en-US" altLang="zh-CN" dirty="0" smtClean="0"/>
              <a:t>" checked&gt;</a:t>
            </a:r>
            <a:r>
              <a:rPr lang="zh-CN" altLang="en-US" dirty="0" smtClean="0"/>
              <a:t>编程</a:t>
            </a:r>
          </a:p>
          <a:p>
            <a:r>
              <a:rPr lang="zh-CN" altLang="en-US" dirty="0" smtClean="0"/>
              <a:t>	</a:t>
            </a:r>
            <a:r>
              <a:rPr lang="en-US" altLang="zh-CN" dirty="0" smtClean="0"/>
              <a:t>&lt;input type="checkbox" name="inst" value="</a:t>
            </a:r>
            <a:r>
              <a:rPr lang="zh-CN" altLang="en-US" dirty="0" smtClean="0"/>
              <a:t>上网</a:t>
            </a:r>
            <a:r>
              <a:rPr lang="en-US" altLang="zh-CN" dirty="0" smtClean="0"/>
              <a:t>"&gt;</a:t>
            </a:r>
            <a:r>
              <a:rPr lang="zh-CN" altLang="en-US" dirty="0" smtClean="0"/>
              <a:t>上网</a:t>
            </a:r>
            <a:r>
              <a:rPr lang="en-US" altLang="zh-CN" dirty="0" smtClean="0"/>
              <a:t>&lt;</a:t>
            </a:r>
            <a:r>
              <a:rPr lang="en-US" altLang="zh-CN" dirty="0" err="1" smtClean="0"/>
              <a:t>br</a:t>
            </a:r>
            <a:r>
              <a:rPr lang="en-US" altLang="zh-CN" dirty="0" smtClean="0"/>
              <a:t>&gt;</a:t>
            </a:r>
          </a:p>
          <a:p>
            <a:r>
              <a:rPr lang="en-US" altLang="zh-CN" dirty="0" smtClean="0"/>
              <a:t>&lt;input type="button" value="</a:t>
            </a:r>
            <a:r>
              <a:rPr lang="zh-CN" altLang="en-US" dirty="0" smtClean="0"/>
              <a:t>显示</a:t>
            </a:r>
            <a:r>
              <a:rPr lang="en-US" altLang="zh-CN" dirty="0" smtClean="0"/>
              <a:t>" </a:t>
            </a:r>
            <a:r>
              <a:rPr lang="en-US" altLang="zh-CN" dirty="0" err="1" smtClean="0"/>
              <a:t>onclick</a:t>
            </a:r>
            <a:r>
              <a:rPr lang="en-US" altLang="zh-CN" dirty="0" smtClean="0"/>
              <a:t>="show()"&gt;</a:t>
            </a:r>
          </a:p>
        </p:txBody>
      </p:sp>
      <p:sp>
        <p:nvSpPr>
          <p:cNvPr id="7" name="标题 6"/>
          <p:cNvSpPr>
            <a:spLocks noGrp="1"/>
          </p:cNvSpPr>
          <p:nvPr>
            <p:ph type="title"/>
          </p:nvPr>
        </p:nvSpPr>
        <p:spPr/>
        <p:txBody>
          <a:bodyPr>
            <a:normAutofit fontScale="90000"/>
          </a:bodyPr>
          <a:lstStyle/>
          <a:p>
            <a:r>
              <a:rPr lang="en-US" altLang="zh-CN" dirty="0" smtClean="0">
                <a:solidFill>
                  <a:srgbClr val="FF0000"/>
                </a:solidFill>
              </a:rPr>
              <a:t>3</a:t>
            </a:r>
            <a:r>
              <a:rPr lang="zh-CN" altLang="en-US" dirty="0" smtClean="0">
                <a:solidFill>
                  <a:srgbClr val="FF0000"/>
                </a:solidFill>
              </a:rPr>
              <a:t>、</a:t>
            </a:r>
            <a:r>
              <a:rPr lang="en-US" altLang="zh-CN" dirty="0" smtClean="0">
                <a:solidFill>
                  <a:srgbClr val="FF0000"/>
                </a:solidFill>
              </a:rPr>
              <a:t>JS</a:t>
            </a:r>
            <a:r>
              <a:rPr lang="zh-CN" altLang="en-US" dirty="0" smtClean="0">
                <a:solidFill>
                  <a:srgbClr val="FF0000"/>
                </a:solidFill>
              </a:rPr>
              <a:t>与复选框 </a:t>
            </a:r>
            <a:r>
              <a:rPr lang="en-US" altLang="zh-CN" dirty="0" smtClean="0">
                <a:solidFill>
                  <a:srgbClr val="FF0000"/>
                </a:solidFill>
              </a:rPr>
              <a:t>type=“checkbox”</a:t>
            </a:r>
            <a:br>
              <a:rPr lang="en-US" altLang="zh-CN" dirty="0" smtClean="0">
                <a:solidFill>
                  <a:srgbClr val="FF0000"/>
                </a:solidFill>
              </a:rPr>
            </a:br>
            <a:endParaRPr lang="zh-CN" altLang="en-US" dirty="0"/>
          </a:p>
        </p:txBody>
      </p:sp>
      <p:sp>
        <p:nvSpPr>
          <p:cNvPr id="8" name="TextBox 7"/>
          <p:cNvSpPr txBox="1"/>
          <p:nvPr/>
        </p:nvSpPr>
        <p:spPr>
          <a:xfrm>
            <a:off x="6000760" y="6215082"/>
            <a:ext cx="1106393" cy="369332"/>
          </a:xfrm>
          <a:prstGeom prst="rect">
            <a:avLst/>
          </a:prstGeom>
          <a:noFill/>
        </p:spPr>
        <p:txBody>
          <a:bodyPr wrap="none" rtlCol="0">
            <a:spAutoFit/>
          </a:bodyPr>
          <a:lstStyle/>
          <a:p>
            <a:r>
              <a:rPr lang="en-US" altLang="zh-CN" dirty="0" smtClean="0">
                <a:hlinkClick r:id="rId2" action="ppaction://hlinkfile"/>
              </a:rPr>
              <a:t>demo16</a:t>
            </a:r>
            <a:endParaRPr lang="zh-CN" altLang="en-US" dirty="0"/>
          </a:p>
        </p:txBody>
      </p:sp>
      <p:sp>
        <p:nvSpPr>
          <p:cNvPr id="9" name="TextBox 8"/>
          <p:cNvSpPr txBox="1"/>
          <p:nvPr/>
        </p:nvSpPr>
        <p:spPr>
          <a:xfrm>
            <a:off x="7292996" y="6207144"/>
            <a:ext cx="1595309" cy="369332"/>
          </a:xfrm>
          <a:prstGeom prst="rect">
            <a:avLst/>
          </a:prstGeom>
          <a:noFill/>
        </p:spPr>
        <p:txBody>
          <a:bodyPr wrap="none" rtlCol="0">
            <a:spAutoFit/>
          </a:bodyPr>
          <a:lstStyle/>
          <a:p>
            <a:r>
              <a:rPr lang="en-US" altLang="zh-CN" dirty="0" smtClean="0">
                <a:hlinkClick r:id="rId3" action="ppaction://hlinkfile"/>
              </a:rPr>
              <a:t>Demo16</a:t>
            </a:r>
            <a:r>
              <a:rPr lang="zh-CN" altLang="en-US" dirty="0" smtClean="0"/>
              <a:t>修改</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err="1" smtClean="0"/>
              <a:t>RegExp</a:t>
            </a:r>
            <a:r>
              <a:rPr lang="en-US" altLang="zh-CN" b="1" dirty="0" smtClean="0"/>
              <a:t> </a:t>
            </a:r>
            <a:r>
              <a:rPr lang="zh-CN" altLang="en-US" b="1" dirty="0" smtClean="0"/>
              <a:t>：用来完成正则表达式的操作，每一条正则表达式模式对应一个</a:t>
            </a:r>
            <a:r>
              <a:rPr lang="en-US" altLang="zh-CN" b="1" dirty="0" err="1" smtClean="0"/>
              <a:t>RegExp</a:t>
            </a:r>
            <a:r>
              <a:rPr lang="zh-CN" altLang="en-US" b="1" dirty="0" smtClean="0"/>
              <a:t>对象实例。</a:t>
            </a:r>
            <a:endParaRPr lang="en-US" altLang="zh-CN" b="1" dirty="0" smtClean="0"/>
          </a:p>
          <a:p>
            <a:r>
              <a:rPr lang="zh-CN" altLang="en-US" b="1" dirty="0" smtClean="0"/>
              <a:t>创建方法：</a:t>
            </a:r>
            <a:endParaRPr lang="en-US" altLang="zh-CN" b="1" dirty="0" smtClean="0"/>
          </a:p>
          <a:p>
            <a:pPr lvl="1"/>
            <a:r>
              <a:rPr lang="zh-CN" altLang="en-US" b="1" dirty="0" smtClean="0"/>
              <a:t>显示构造函数法 ：</a:t>
            </a:r>
            <a:r>
              <a:rPr lang="en-US" altLang="zh-CN" b="1" dirty="0" smtClean="0"/>
              <a:t>new </a:t>
            </a:r>
            <a:r>
              <a:rPr lang="en-US" altLang="zh-CN" b="1" dirty="0" err="1" smtClean="0"/>
              <a:t>RegExp</a:t>
            </a:r>
            <a:r>
              <a:rPr lang="en-US" altLang="zh-CN" b="1" dirty="0" smtClean="0"/>
              <a:t>(</a:t>
            </a:r>
            <a:r>
              <a:rPr lang="en-US" altLang="zh-CN" b="1" i="1" dirty="0" smtClean="0"/>
              <a:t>pattern</a:t>
            </a:r>
            <a:r>
              <a:rPr lang="en-US" altLang="zh-CN" b="1" dirty="0" smtClean="0"/>
              <a:t>, </a:t>
            </a:r>
            <a:r>
              <a:rPr lang="en-US" altLang="zh-CN" b="1" i="1" dirty="0" smtClean="0"/>
              <a:t>attributes</a:t>
            </a:r>
            <a:r>
              <a:rPr lang="en-US" altLang="zh-CN" b="1" dirty="0" smtClean="0"/>
              <a:t>);</a:t>
            </a:r>
          </a:p>
          <a:p>
            <a:pPr lvl="1"/>
            <a:r>
              <a:rPr lang="zh-CN" altLang="en-US" b="1" dirty="0" smtClean="0"/>
              <a:t>直接量语法：</a:t>
            </a:r>
            <a:r>
              <a:rPr lang="en-US" altLang="zh-CN" b="1" dirty="0" smtClean="0"/>
              <a:t>/pattern/attributes</a:t>
            </a:r>
          </a:p>
          <a:p>
            <a:pPr lvl="1"/>
            <a:endParaRPr lang="en-US" altLang="zh-CN" b="1" dirty="0" smtClean="0"/>
          </a:p>
          <a:p>
            <a:pPr lvl="1"/>
            <a:r>
              <a:rPr lang="en-US" altLang="zh-CN" b="1" i="1" dirty="0" smtClean="0"/>
              <a:t>attributes</a:t>
            </a:r>
            <a:r>
              <a:rPr lang="zh-CN" altLang="en-US" b="1" dirty="0" smtClean="0"/>
              <a:t> 是一个可选的字符串，</a:t>
            </a:r>
            <a:endParaRPr lang="en-US" altLang="zh-CN" b="1" dirty="0" smtClean="0"/>
          </a:p>
          <a:p>
            <a:pPr lvl="2"/>
            <a:r>
              <a:rPr lang="en-US" altLang="zh-CN" b="1" dirty="0" smtClean="0"/>
              <a:t>“g”</a:t>
            </a:r>
            <a:r>
              <a:rPr lang="zh-CN" altLang="en-US" b="1" dirty="0" smtClean="0"/>
              <a:t>：全局匹配</a:t>
            </a:r>
            <a:endParaRPr lang="en-US" altLang="zh-CN" b="1" dirty="0" smtClean="0"/>
          </a:p>
          <a:p>
            <a:pPr lvl="2"/>
            <a:r>
              <a:rPr lang="en-US" altLang="zh-CN" b="1" dirty="0" smtClean="0"/>
              <a:t>“</a:t>
            </a:r>
            <a:r>
              <a:rPr lang="en-US" altLang="zh-CN" b="1" dirty="0" err="1" smtClean="0"/>
              <a:t>i</a:t>
            </a:r>
            <a:r>
              <a:rPr lang="en-US" altLang="zh-CN" b="1" dirty="0" smtClean="0"/>
              <a:t>”</a:t>
            </a:r>
            <a:r>
              <a:rPr lang="zh-CN" altLang="en-US" b="1" dirty="0" smtClean="0"/>
              <a:t>：区分大小写的匹配</a:t>
            </a:r>
            <a:endParaRPr lang="en-US" altLang="zh-CN" b="1" dirty="0" smtClean="0"/>
          </a:p>
          <a:p>
            <a:pPr lvl="2"/>
            <a:r>
              <a:rPr lang="zh-CN" altLang="en-US" b="1" dirty="0" smtClean="0"/>
              <a:t> </a:t>
            </a:r>
            <a:r>
              <a:rPr lang="en-US" altLang="zh-CN" b="1" dirty="0" smtClean="0"/>
              <a:t>“m”</a:t>
            </a:r>
            <a:r>
              <a:rPr lang="zh-CN" altLang="en-US" b="1" dirty="0" smtClean="0"/>
              <a:t>：多行匹配</a:t>
            </a:r>
          </a:p>
        </p:txBody>
      </p:sp>
      <p:sp>
        <p:nvSpPr>
          <p:cNvPr id="3" name="标题 2"/>
          <p:cNvSpPr>
            <a:spLocks noGrp="1"/>
          </p:cNvSpPr>
          <p:nvPr>
            <p:ph type="title"/>
          </p:nvPr>
        </p:nvSpPr>
        <p:spPr/>
        <p:txBody>
          <a:bodyPr/>
          <a:lstStyle/>
          <a:p>
            <a:r>
              <a:rPr lang="en-US" altLang="zh-CN" dirty="0" err="1" smtClean="0"/>
              <a:t>RegExp</a:t>
            </a:r>
            <a:r>
              <a:rPr lang="zh-CN" altLang="en-US" dirty="0" smtClean="0"/>
              <a:t>对象</a:t>
            </a:r>
            <a:endParaRPr lang="zh-CN" altLang="en-US" dirty="0"/>
          </a:p>
        </p:txBody>
      </p:sp>
      <p:sp>
        <p:nvSpPr>
          <p:cNvPr id="4" name="TextBox 3"/>
          <p:cNvSpPr txBox="1"/>
          <p:nvPr/>
        </p:nvSpPr>
        <p:spPr>
          <a:xfrm>
            <a:off x="4499992" y="5229200"/>
            <a:ext cx="432048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err="1" smtClean="0"/>
              <a:t>Var</a:t>
            </a:r>
            <a:r>
              <a:rPr lang="en-US" altLang="zh-CN" dirty="0" smtClean="0"/>
              <a:t> </a:t>
            </a:r>
            <a:r>
              <a:rPr lang="en-US" altLang="zh-CN" dirty="0" err="1" smtClean="0"/>
              <a:t>rge</a:t>
            </a:r>
            <a:r>
              <a:rPr lang="en-US" altLang="zh-CN" dirty="0" smtClean="0"/>
              <a:t>=new </a:t>
            </a:r>
            <a:r>
              <a:rPr lang="en-US" altLang="zh-CN" dirty="0" err="1" smtClean="0"/>
              <a:t>RegExp</a:t>
            </a:r>
            <a:r>
              <a:rPr lang="en-US" altLang="zh-CN" dirty="0" smtClean="0"/>
              <a:t>(“^\w+$”,</a:t>
            </a:r>
            <a:r>
              <a:rPr lang="en-US" altLang="zh-CN" dirty="0" err="1" smtClean="0"/>
              <a:t>i</a:t>
            </a:r>
            <a:r>
              <a:rPr lang="en-US" altLang="zh-CN" dirty="0" smtClean="0"/>
              <a:t>)</a:t>
            </a:r>
          </a:p>
          <a:p>
            <a:endParaRPr lang="en-US" altLang="zh-CN" dirty="0" smtClean="0"/>
          </a:p>
          <a:p>
            <a:r>
              <a:rPr lang="en-US" altLang="zh-CN" dirty="0" err="1" smtClean="0"/>
              <a:t>Var</a:t>
            </a:r>
            <a:r>
              <a:rPr lang="en-US" altLang="zh-CN" dirty="0" smtClean="0"/>
              <a:t> =/^\w+$”/</a:t>
            </a:r>
            <a:r>
              <a:rPr lang="en-US" altLang="zh-CN" dirty="0" err="1" smtClean="0"/>
              <a:t>i</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smtClean="0"/>
              <a:t>RegExp</a:t>
            </a:r>
            <a:r>
              <a:rPr lang="en-US" altLang="zh-CN" dirty="0" smtClean="0"/>
              <a:t> </a:t>
            </a:r>
            <a:r>
              <a:rPr lang="zh-CN" altLang="en-US" dirty="0" smtClean="0"/>
              <a:t>对象有 </a:t>
            </a:r>
            <a:r>
              <a:rPr lang="en-US" altLang="zh-CN" dirty="0" smtClean="0"/>
              <a:t>3 </a:t>
            </a:r>
            <a:r>
              <a:rPr lang="zh-CN" altLang="en-US" dirty="0" smtClean="0"/>
              <a:t>个方法：</a:t>
            </a:r>
            <a:r>
              <a:rPr lang="en-US" altLang="zh-CN" dirty="0" smtClean="0"/>
              <a:t>test()</a:t>
            </a:r>
            <a:r>
              <a:rPr lang="zh-CN" altLang="en-US" dirty="0" smtClean="0"/>
              <a:t>、</a:t>
            </a:r>
            <a:r>
              <a:rPr lang="en-US" altLang="zh-CN" dirty="0" smtClean="0"/>
              <a:t>exec() </a:t>
            </a:r>
            <a:r>
              <a:rPr lang="zh-CN" altLang="en-US" dirty="0" smtClean="0"/>
              <a:t>以及 </a:t>
            </a:r>
            <a:r>
              <a:rPr lang="en-US" altLang="zh-CN" dirty="0" smtClean="0"/>
              <a:t>compile()</a:t>
            </a:r>
            <a:r>
              <a:rPr lang="zh-CN" altLang="en-US" dirty="0" smtClean="0"/>
              <a:t>。</a:t>
            </a:r>
          </a:p>
          <a:p>
            <a:r>
              <a:rPr lang="en-US" altLang="zh-CN" b="1" dirty="0" smtClean="0"/>
              <a:t>test()</a:t>
            </a:r>
          </a:p>
          <a:p>
            <a:pPr lvl="1"/>
            <a:r>
              <a:rPr lang="en-US" altLang="zh-CN" dirty="0" smtClean="0"/>
              <a:t>test() </a:t>
            </a:r>
            <a:r>
              <a:rPr lang="zh-CN" altLang="en-US" dirty="0" smtClean="0"/>
              <a:t>方法检索字符串中的指定值。</a:t>
            </a:r>
            <a:endParaRPr lang="en-US" altLang="zh-CN" dirty="0" smtClean="0"/>
          </a:p>
          <a:p>
            <a:pPr lvl="1"/>
            <a:r>
              <a:rPr lang="zh-CN" altLang="en-US" dirty="0" smtClean="0"/>
              <a:t>返回值是 </a:t>
            </a:r>
            <a:r>
              <a:rPr lang="en-US" altLang="zh-CN" dirty="0" smtClean="0"/>
              <a:t>true </a:t>
            </a:r>
            <a:r>
              <a:rPr lang="zh-CN" altLang="en-US" dirty="0" smtClean="0"/>
              <a:t>或 </a:t>
            </a:r>
            <a:r>
              <a:rPr lang="en-US" altLang="zh-CN" dirty="0" smtClean="0"/>
              <a:t>false</a:t>
            </a:r>
            <a:r>
              <a:rPr lang="zh-CN" altLang="en-US" dirty="0" smtClean="0"/>
              <a:t>。</a:t>
            </a:r>
          </a:p>
          <a:p>
            <a:r>
              <a:rPr lang="zh-CN" altLang="en-US" b="1" dirty="0" smtClean="0"/>
              <a:t>例子：</a:t>
            </a:r>
          </a:p>
          <a:p>
            <a:r>
              <a:rPr lang="en-US" altLang="zh-CN" dirty="0" err="1" smtClean="0"/>
              <a:t>var</a:t>
            </a:r>
            <a:r>
              <a:rPr lang="en-US" altLang="zh-CN" dirty="0" smtClean="0"/>
              <a:t> patt1=new </a:t>
            </a:r>
            <a:r>
              <a:rPr lang="en-US" altLang="zh-CN" dirty="0" err="1" smtClean="0"/>
              <a:t>RegExp</a:t>
            </a:r>
            <a:r>
              <a:rPr lang="en-US" altLang="zh-CN" dirty="0" smtClean="0"/>
              <a:t>("</a:t>
            </a:r>
            <a:r>
              <a:rPr lang="en-US" altLang="zh-CN" dirty="0" err="1" smtClean="0"/>
              <a:t>est</a:t>
            </a:r>
            <a:r>
              <a:rPr lang="en-US" altLang="zh-CN" dirty="0" smtClean="0"/>
              <a:t>"); </a:t>
            </a:r>
            <a:r>
              <a:rPr lang="en-US" altLang="zh-CN" dirty="0" err="1" smtClean="0"/>
              <a:t>document.write</a:t>
            </a:r>
            <a:r>
              <a:rPr lang="en-US" altLang="zh-CN" dirty="0" smtClean="0"/>
              <a:t>(patt1.test("The best things in life are free")); </a:t>
            </a:r>
            <a:endParaRPr lang="zh-CN" altLang="en-US" dirty="0" smtClean="0"/>
          </a:p>
        </p:txBody>
      </p:sp>
      <p:sp>
        <p:nvSpPr>
          <p:cNvPr id="3" name="标题 2"/>
          <p:cNvSpPr>
            <a:spLocks noGrp="1"/>
          </p:cNvSpPr>
          <p:nvPr>
            <p:ph type="title"/>
          </p:nvPr>
        </p:nvSpPr>
        <p:spPr/>
        <p:txBody>
          <a:bodyPr>
            <a:normAutofit/>
          </a:bodyPr>
          <a:lstStyle/>
          <a:p>
            <a:r>
              <a:rPr lang="en-US" altLang="zh-CN" dirty="0" err="1" smtClean="0"/>
              <a:t>RegExp</a:t>
            </a:r>
            <a:r>
              <a:rPr lang="en-US" altLang="zh-CN" dirty="0" smtClean="0"/>
              <a:t> </a:t>
            </a:r>
            <a:r>
              <a:rPr lang="zh-CN" altLang="en-US" dirty="0" smtClean="0"/>
              <a:t>对象方法</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t>exec( )</a:t>
            </a:r>
          </a:p>
          <a:p>
            <a:pPr lvl="1"/>
            <a:r>
              <a:rPr lang="zh-CN" altLang="en-US" dirty="0" smtClean="0"/>
              <a:t>检索字符串中的指定值。返回一个数组，其中存放匹配的结果。如果未找到匹配，则返回值为 </a:t>
            </a:r>
            <a:r>
              <a:rPr lang="en-US" altLang="zh-CN" dirty="0" smtClean="0"/>
              <a:t>null</a:t>
            </a:r>
            <a:r>
              <a:rPr lang="zh-CN" altLang="en-US" dirty="0" smtClean="0"/>
              <a:t>。</a:t>
            </a:r>
          </a:p>
          <a:p>
            <a:endParaRPr lang="zh-CN" altLang="en-US" dirty="0" smtClean="0"/>
          </a:p>
          <a:p>
            <a:pPr lvl="1"/>
            <a:r>
              <a:rPr lang="en-US" altLang="zh-CN" dirty="0" err="1" smtClean="0"/>
              <a:t>var</a:t>
            </a:r>
            <a:r>
              <a:rPr lang="en-US" altLang="zh-CN" dirty="0" smtClean="0"/>
              <a:t> patt1=new </a:t>
            </a:r>
            <a:r>
              <a:rPr lang="en-US" altLang="zh-CN" dirty="0" err="1" smtClean="0"/>
              <a:t>RegExp</a:t>
            </a:r>
            <a:r>
              <a:rPr lang="en-US" altLang="zh-CN" dirty="0" smtClean="0"/>
              <a:t>("</a:t>
            </a:r>
            <a:r>
              <a:rPr lang="en-US" altLang="zh-CN" dirty="0" err="1" smtClean="0"/>
              <a:t>est</a:t>
            </a:r>
            <a:r>
              <a:rPr lang="en-US" altLang="zh-CN" dirty="0" smtClean="0"/>
              <a:t>"); </a:t>
            </a:r>
            <a:r>
              <a:rPr lang="en-US" altLang="zh-CN" dirty="0" err="1" smtClean="0"/>
              <a:t>document.write</a:t>
            </a:r>
            <a:r>
              <a:rPr lang="en-US" altLang="zh-CN" dirty="0" smtClean="0"/>
              <a:t>(patt1.exec("The best things in life are free")); </a:t>
            </a:r>
            <a:endParaRPr lang="zh-CN" altLang="en-US" dirty="0" smtClean="0"/>
          </a:p>
          <a:p>
            <a:pPr lvl="1"/>
            <a:r>
              <a:rPr lang="zh-CN" altLang="en-US" dirty="0" smtClean="0"/>
              <a:t>输出结果：</a:t>
            </a:r>
            <a:r>
              <a:rPr lang="en-US" altLang="zh-CN" dirty="0" err="1" smtClean="0"/>
              <a:t>est</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04664"/>
            <a:ext cx="8229600" cy="6192688"/>
          </a:xfrm>
        </p:spPr>
        <p:txBody>
          <a:bodyPr>
            <a:normAutofit fontScale="25000" lnSpcReduction="20000"/>
          </a:bodyPr>
          <a:lstStyle/>
          <a:p>
            <a:pPr>
              <a:buNone/>
            </a:pPr>
            <a:r>
              <a:rPr lang="en-US" altLang="zh-CN" sz="4000" dirty="0" smtClean="0"/>
              <a:t>function validate(f)</a:t>
            </a:r>
          </a:p>
          <a:p>
            <a:pPr>
              <a:buNone/>
            </a:pPr>
            <a:r>
              <a:rPr lang="en-US" altLang="zh-CN" sz="4000" dirty="0" smtClean="0"/>
              <a:t>{</a:t>
            </a:r>
          </a:p>
          <a:p>
            <a:pPr>
              <a:buNone/>
            </a:pPr>
            <a:r>
              <a:rPr lang="en-US" altLang="zh-CN" sz="4000" dirty="0" smtClean="0"/>
              <a:t>	</a:t>
            </a:r>
            <a:r>
              <a:rPr lang="en-US" altLang="zh-CN" sz="4000" dirty="0" err="1" smtClean="0"/>
              <a:t>var</a:t>
            </a:r>
            <a:r>
              <a:rPr lang="en-US" altLang="zh-CN" sz="4000" dirty="0" smtClean="0"/>
              <a:t> name=</a:t>
            </a:r>
            <a:r>
              <a:rPr lang="en-US" altLang="zh-CN" sz="4000" dirty="0" err="1" smtClean="0"/>
              <a:t>f.name.value</a:t>
            </a:r>
            <a:r>
              <a:rPr lang="en-US" altLang="zh-CN" sz="4000" dirty="0" smtClean="0"/>
              <a:t>;</a:t>
            </a:r>
          </a:p>
          <a:p>
            <a:pPr>
              <a:buNone/>
            </a:pPr>
            <a:r>
              <a:rPr lang="en-US" altLang="zh-CN" sz="4000" dirty="0" smtClean="0"/>
              <a:t>	</a:t>
            </a:r>
            <a:r>
              <a:rPr lang="en-US" altLang="zh-CN" sz="4000" dirty="0" err="1" smtClean="0"/>
              <a:t>var</a:t>
            </a:r>
            <a:r>
              <a:rPr lang="en-US" altLang="zh-CN" sz="4000" dirty="0" smtClean="0"/>
              <a:t> flag=1;</a:t>
            </a:r>
          </a:p>
          <a:p>
            <a:pPr>
              <a:buNone/>
            </a:pPr>
            <a:r>
              <a:rPr lang="en-US" altLang="zh-CN" sz="4000" dirty="0" smtClean="0"/>
              <a:t>	</a:t>
            </a:r>
            <a:r>
              <a:rPr lang="en-US" altLang="zh-CN" sz="4000" dirty="0" err="1" smtClean="0"/>
              <a:t>var</a:t>
            </a:r>
            <a:r>
              <a:rPr lang="en-US" altLang="zh-CN" sz="4000" dirty="0" smtClean="0"/>
              <a:t> </a:t>
            </a:r>
            <a:r>
              <a:rPr lang="en-US" altLang="zh-CN" sz="4000" dirty="0" err="1" smtClean="0"/>
              <a:t>RegName</a:t>
            </a:r>
            <a:r>
              <a:rPr lang="en-US" altLang="zh-CN" sz="4000" dirty="0" smtClean="0"/>
              <a:t>=/^[\w\d]*$/;</a:t>
            </a:r>
          </a:p>
          <a:p>
            <a:pPr>
              <a:buNone/>
            </a:pPr>
            <a:r>
              <a:rPr lang="en-US" altLang="zh-CN" sz="4000" dirty="0" smtClean="0"/>
              <a:t>	if(!</a:t>
            </a:r>
            <a:r>
              <a:rPr lang="en-US" altLang="zh-CN" sz="4000" dirty="0" err="1" smtClean="0"/>
              <a:t>RegName.test</a:t>
            </a:r>
            <a:r>
              <a:rPr lang="en-US" altLang="zh-CN" sz="4000" dirty="0" smtClean="0"/>
              <a:t>(name))</a:t>
            </a:r>
          </a:p>
          <a:p>
            <a:pPr>
              <a:buNone/>
            </a:pPr>
            <a:r>
              <a:rPr lang="en-US" altLang="zh-CN" sz="4000" dirty="0" smtClean="0"/>
              <a:t>	{</a:t>
            </a:r>
          </a:p>
          <a:p>
            <a:pPr>
              <a:buNone/>
            </a:pPr>
            <a:r>
              <a:rPr lang="en-US" altLang="zh-CN" sz="4000" dirty="0" smtClean="0"/>
              <a:t>		alert("</a:t>
            </a:r>
            <a:r>
              <a:rPr lang="zh-CN" altLang="en-US" sz="4000" dirty="0" smtClean="0"/>
              <a:t>用户名只能是数字和字母</a:t>
            </a:r>
            <a:r>
              <a:rPr lang="en-US" altLang="zh-CN" sz="4000" dirty="0" smtClean="0"/>
              <a:t>");</a:t>
            </a:r>
          </a:p>
          <a:p>
            <a:pPr>
              <a:buNone/>
            </a:pPr>
            <a:r>
              <a:rPr lang="en-US" altLang="zh-CN" sz="4000" dirty="0" smtClean="0"/>
              <a:t>		</a:t>
            </a:r>
            <a:r>
              <a:rPr lang="en-US" altLang="zh-CN" sz="4000" dirty="0" err="1" smtClean="0"/>
              <a:t>f.name.focus</a:t>
            </a:r>
            <a:r>
              <a:rPr lang="en-US" altLang="zh-CN" sz="4000" dirty="0" smtClean="0"/>
              <a:t>();</a:t>
            </a:r>
          </a:p>
          <a:p>
            <a:pPr>
              <a:buNone/>
            </a:pPr>
            <a:r>
              <a:rPr lang="en-US" altLang="zh-CN" sz="4000" dirty="0" smtClean="0"/>
              <a:t>		</a:t>
            </a:r>
            <a:r>
              <a:rPr lang="en-US" altLang="zh-CN" sz="4000" dirty="0" err="1" smtClean="0"/>
              <a:t>f.name.select</a:t>
            </a:r>
            <a:r>
              <a:rPr lang="en-US" altLang="zh-CN" sz="4000" dirty="0" smtClean="0"/>
              <a:t>();</a:t>
            </a:r>
          </a:p>
          <a:p>
            <a:pPr>
              <a:buNone/>
            </a:pPr>
            <a:r>
              <a:rPr lang="en-US" altLang="zh-CN" sz="4000" dirty="0" smtClean="0"/>
              <a:t>		flag=-1;</a:t>
            </a:r>
          </a:p>
          <a:p>
            <a:pPr>
              <a:buNone/>
            </a:pPr>
            <a:r>
              <a:rPr lang="en-US" altLang="zh-CN" sz="4000" dirty="0" smtClean="0"/>
              <a:t>	}</a:t>
            </a:r>
          </a:p>
          <a:p>
            <a:pPr>
              <a:buNone/>
            </a:pPr>
            <a:r>
              <a:rPr lang="en-US" altLang="zh-CN" sz="4000" dirty="0" smtClean="0"/>
              <a:t>	</a:t>
            </a:r>
            <a:r>
              <a:rPr lang="en-US" altLang="zh-CN" sz="4000" dirty="0" err="1" smtClean="0"/>
              <a:t>var</a:t>
            </a:r>
            <a:r>
              <a:rPr lang="en-US" altLang="zh-CN" sz="4000" dirty="0" smtClean="0"/>
              <a:t> email=</a:t>
            </a:r>
            <a:r>
              <a:rPr lang="en-US" altLang="zh-CN" sz="4000" dirty="0" err="1" smtClean="0"/>
              <a:t>f.email.value</a:t>
            </a:r>
            <a:r>
              <a:rPr lang="en-US" altLang="zh-CN" sz="4000" dirty="0" smtClean="0"/>
              <a:t>;</a:t>
            </a:r>
          </a:p>
          <a:p>
            <a:pPr>
              <a:buNone/>
            </a:pPr>
            <a:r>
              <a:rPr lang="en-US" altLang="zh-CN" sz="4000" dirty="0" smtClean="0"/>
              <a:t>	</a:t>
            </a:r>
            <a:r>
              <a:rPr lang="en-US" altLang="zh-CN" sz="4000" dirty="0" err="1" smtClean="0"/>
              <a:t>var</a:t>
            </a:r>
            <a:r>
              <a:rPr lang="en-US" altLang="zh-CN" sz="4000" dirty="0" smtClean="0"/>
              <a:t> </a:t>
            </a:r>
            <a:r>
              <a:rPr lang="en-US" altLang="zh-CN" sz="4000" dirty="0" err="1" smtClean="0"/>
              <a:t>RegEmail</a:t>
            </a:r>
            <a:r>
              <a:rPr lang="en-US" altLang="zh-CN" sz="4000" dirty="0" smtClean="0"/>
              <a:t>=/^\w+([_.][\w\d])*@\w+([_.]\w)*\.\w+([_.]\w+)*$/;</a:t>
            </a:r>
          </a:p>
          <a:p>
            <a:pPr>
              <a:buNone/>
            </a:pPr>
            <a:r>
              <a:rPr lang="en-US" altLang="zh-CN" sz="4000" dirty="0" smtClean="0"/>
              <a:t>		if(!</a:t>
            </a:r>
            <a:r>
              <a:rPr lang="en-US" altLang="zh-CN" sz="4000" dirty="0" err="1" smtClean="0"/>
              <a:t>RegEmail.test</a:t>
            </a:r>
            <a:r>
              <a:rPr lang="en-US" altLang="zh-CN" sz="4000" dirty="0" smtClean="0"/>
              <a:t>(email))</a:t>
            </a:r>
          </a:p>
          <a:p>
            <a:pPr>
              <a:buNone/>
            </a:pPr>
            <a:r>
              <a:rPr lang="en-US" altLang="zh-CN" sz="4000" dirty="0" smtClean="0"/>
              <a:t>	{</a:t>
            </a:r>
          </a:p>
          <a:p>
            <a:pPr>
              <a:buNone/>
            </a:pPr>
            <a:r>
              <a:rPr lang="en-US" altLang="zh-CN" sz="4000" dirty="0" smtClean="0"/>
              <a:t>		alert("Email</a:t>
            </a:r>
            <a:r>
              <a:rPr lang="zh-CN" altLang="en-US" sz="4000" dirty="0" smtClean="0"/>
              <a:t>格式不正确，请重新输入</a:t>
            </a:r>
            <a:r>
              <a:rPr lang="en-US" altLang="zh-CN" sz="4000" dirty="0" smtClean="0"/>
              <a:t>");</a:t>
            </a:r>
          </a:p>
          <a:p>
            <a:pPr>
              <a:buNone/>
            </a:pPr>
            <a:r>
              <a:rPr lang="en-US" altLang="zh-CN" sz="4000" dirty="0" smtClean="0"/>
              <a:t>		</a:t>
            </a:r>
            <a:r>
              <a:rPr lang="en-US" altLang="zh-CN" sz="4000" dirty="0" err="1" smtClean="0"/>
              <a:t>f.email.focus</a:t>
            </a:r>
            <a:r>
              <a:rPr lang="en-US" altLang="zh-CN" sz="4000" dirty="0" smtClean="0"/>
              <a:t>();</a:t>
            </a:r>
          </a:p>
          <a:p>
            <a:pPr>
              <a:buNone/>
            </a:pPr>
            <a:r>
              <a:rPr lang="en-US" altLang="zh-CN" sz="4000" dirty="0" smtClean="0"/>
              <a:t>		</a:t>
            </a:r>
            <a:r>
              <a:rPr lang="en-US" altLang="zh-CN" sz="4000" dirty="0" err="1" smtClean="0"/>
              <a:t>f.email.select</a:t>
            </a:r>
            <a:r>
              <a:rPr lang="en-US" altLang="zh-CN" sz="4000" dirty="0" smtClean="0"/>
              <a:t>();</a:t>
            </a:r>
          </a:p>
          <a:p>
            <a:pPr>
              <a:buNone/>
            </a:pPr>
            <a:r>
              <a:rPr lang="en-US" altLang="zh-CN" sz="4000" dirty="0" smtClean="0"/>
              <a:t>		flag=-1;</a:t>
            </a:r>
          </a:p>
          <a:p>
            <a:pPr>
              <a:buNone/>
            </a:pPr>
            <a:r>
              <a:rPr lang="en-US" altLang="zh-CN" sz="4000" dirty="0" smtClean="0"/>
              <a:t>	}</a:t>
            </a:r>
          </a:p>
          <a:p>
            <a:pPr>
              <a:buNone/>
            </a:pPr>
            <a:endParaRPr lang="en-US" altLang="zh-CN" sz="4000" dirty="0" smtClean="0"/>
          </a:p>
          <a:p>
            <a:pPr>
              <a:buNone/>
            </a:pPr>
            <a:r>
              <a:rPr lang="en-US" altLang="zh-CN" sz="4000" dirty="0" smtClean="0"/>
              <a:t>	if(</a:t>
            </a:r>
            <a:r>
              <a:rPr lang="en-US" altLang="zh-CN" sz="4000" dirty="0" err="1" smtClean="0"/>
              <a:t>f.password</a:t>
            </a:r>
            <a:r>
              <a:rPr lang="en-US" altLang="zh-CN" sz="4000" dirty="0" smtClean="0"/>
              <a:t>==null||</a:t>
            </a:r>
            <a:r>
              <a:rPr lang="en-US" altLang="zh-CN" sz="4000" dirty="0" err="1" smtClean="0"/>
              <a:t>f.password</a:t>
            </a:r>
            <a:r>
              <a:rPr lang="en-US" altLang="zh-CN" sz="4000" dirty="0" smtClean="0"/>
              <a:t>==" ")</a:t>
            </a:r>
          </a:p>
          <a:p>
            <a:pPr>
              <a:buNone/>
            </a:pPr>
            <a:r>
              <a:rPr lang="en-US" altLang="zh-CN" sz="4000" dirty="0" smtClean="0"/>
              <a:t>	{</a:t>
            </a:r>
          </a:p>
          <a:p>
            <a:pPr>
              <a:buNone/>
            </a:pPr>
            <a:r>
              <a:rPr lang="en-US" altLang="zh-CN" sz="4000" dirty="0" smtClean="0"/>
              <a:t>		alert("</a:t>
            </a:r>
            <a:r>
              <a:rPr lang="zh-CN" altLang="en-US" sz="4000" dirty="0" smtClean="0"/>
              <a:t>密码不能为空</a:t>
            </a:r>
            <a:r>
              <a:rPr lang="en-US" altLang="zh-CN" sz="4000" dirty="0" smtClean="0"/>
              <a:t>");</a:t>
            </a:r>
          </a:p>
          <a:p>
            <a:pPr>
              <a:buNone/>
            </a:pPr>
            <a:r>
              <a:rPr lang="en-US" altLang="zh-CN" sz="4000" dirty="0" smtClean="0"/>
              <a:t>		flag=-1;</a:t>
            </a:r>
          </a:p>
          <a:p>
            <a:pPr>
              <a:buNone/>
            </a:pPr>
            <a:r>
              <a:rPr lang="en-US" altLang="zh-CN" sz="4000" dirty="0" smtClean="0"/>
              <a:t>	}</a:t>
            </a:r>
          </a:p>
          <a:p>
            <a:pPr>
              <a:buNone/>
            </a:pPr>
            <a:r>
              <a:rPr lang="en-US" altLang="zh-CN" sz="4000" dirty="0" smtClean="0"/>
              <a:t>	if(flag==-1)</a:t>
            </a:r>
          </a:p>
          <a:p>
            <a:pPr>
              <a:buNone/>
            </a:pPr>
            <a:r>
              <a:rPr lang="en-US" altLang="zh-CN" sz="4000" dirty="0" smtClean="0"/>
              <a:t>	{</a:t>
            </a:r>
          </a:p>
          <a:p>
            <a:pPr>
              <a:buNone/>
            </a:pPr>
            <a:r>
              <a:rPr lang="en-US" altLang="zh-CN" sz="4000" dirty="0" smtClean="0"/>
              <a:t>		return false</a:t>
            </a:r>
          </a:p>
          <a:p>
            <a:pPr>
              <a:buNone/>
            </a:pPr>
            <a:r>
              <a:rPr lang="en-US" altLang="zh-CN" sz="4000" dirty="0" smtClean="0"/>
              <a:t>	}</a:t>
            </a:r>
          </a:p>
          <a:p>
            <a:pPr>
              <a:buNone/>
            </a:pPr>
            <a:r>
              <a:rPr lang="en-US" altLang="zh-CN" sz="4000" dirty="0" smtClean="0"/>
              <a:t>	else</a:t>
            </a:r>
          </a:p>
          <a:p>
            <a:pPr>
              <a:buNone/>
            </a:pPr>
            <a:r>
              <a:rPr lang="en-US" altLang="zh-CN" sz="4000" dirty="0" smtClean="0"/>
              <a:t>		return true;</a:t>
            </a:r>
          </a:p>
          <a:p>
            <a:pPr>
              <a:buNone/>
            </a:pPr>
            <a:r>
              <a:rPr lang="en-US" altLang="zh-CN" dirty="0" smtClean="0"/>
              <a:t>}</a:t>
            </a:r>
            <a:endParaRPr lang="zh-CN" altLang="en-US" dirty="0"/>
          </a:p>
        </p:txBody>
      </p:sp>
      <p:sp>
        <p:nvSpPr>
          <p:cNvPr id="3" name="TextBox 2"/>
          <p:cNvSpPr txBox="1"/>
          <p:nvPr/>
        </p:nvSpPr>
        <p:spPr>
          <a:xfrm>
            <a:off x="7143768" y="5143512"/>
            <a:ext cx="1106393" cy="369332"/>
          </a:xfrm>
          <a:prstGeom prst="rect">
            <a:avLst/>
          </a:prstGeom>
          <a:noFill/>
        </p:spPr>
        <p:txBody>
          <a:bodyPr wrap="none" rtlCol="0">
            <a:spAutoFit/>
          </a:bodyPr>
          <a:lstStyle/>
          <a:p>
            <a:r>
              <a:rPr lang="en-US" altLang="zh-CN" dirty="0" smtClean="0">
                <a:hlinkClick r:id="rId2" action="ppaction://hlinkfile"/>
              </a:rPr>
              <a:t>demo17</a:t>
            </a:r>
            <a:endParaRPr lang="zh-CN" altLang="en-US" dirty="0"/>
          </a:p>
        </p:txBody>
      </p:sp>
      <p:sp>
        <p:nvSpPr>
          <p:cNvPr id="5" name="TextBox 4"/>
          <p:cNvSpPr txBox="1"/>
          <p:nvPr/>
        </p:nvSpPr>
        <p:spPr>
          <a:xfrm>
            <a:off x="4857752" y="2214554"/>
            <a:ext cx="3185487" cy="923330"/>
          </a:xfrm>
          <a:prstGeom prst="rect">
            <a:avLst/>
          </a:prstGeom>
          <a:noFill/>
        </p:spPr>
        <p:txBody>
          <a:bodyPr wrap="none" rtlCol="0">
            <a:spAutoFit/>
          </a:bodyPr>
          <a:lstStyle/>
          <a:p>
            <a:r>
              <a:rPr lang="zh-CN" altLang="en-US" dirty="0" smtClean="0"/>
              <a:t>检验：姓名只能为数字和字母</a:t>
            </a:r>
            <a:endParaRPr lang="en-US" altLang="zh-CN" dirty="0" smtClean="0"/>
          </a:p>
          <a:p>
            <a:r>
              <a:rPr lang="en-US" altLang="zh-CN" dirty="0" smtClean="0"/>
              <a:t>          Email</a:t>
            </a:r>
            <a:r>
              <a:rPr lang="zh-CN" altLang="en-US" dirty="0" smtClean="0"/>
              <a:t>格式</a:t>
            </a:r>
            <a:endParaRPr lang="en-US" altLang="zh-CN" dirty="0" smtClean="0"/>
          </a:p>
          <a:p>
            <a:r>
              <a:rPr lang="en-US" altLang="zh-CN" dirty="0" smtClean="0"/>
              <a:t>          </a:t>
            </a:r>
            <a:r>
              <a:rPr lang="zh-CN" altLang="en-US" dirty="0" smtClean="0"/>
              <a:t>密码不能为空</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err="1" smtClean="0"/>
              <a:t>JQuery</a:t>
            </a:r>
            <a:r>
              <a:rPr lang="en-US" altLang="zh-CN" b="1" dirty="0" smtClean="0"/>
              <a:t> </a:t>
            </a:r>
            <a:r>
              <a:rPr lang="zh-CN" altLang="en-US" b="1" dirty="0"/>
              <a:t>是一个 </a:t>
            </a:r>
            <a:r>
              <a:rPr lang="en-US" altLang="zh-CN" b="1" dirty="0"/>
              <a:t>JavaScript </a:t>
            </a:r>
            <a:r>
              <a:rPr lang="zh-CN" altLang="en-US" b="1" dirty="0" smtClean="0"/>
              <a:t>库</a:t>
            </a:r>
            <a:r>
              <a:rPr lang="en-US" altLang="zh-CN" b="1" dirty="0" smtClean="0"/>
              <a:t>,</a:t>
            </a:r>
            <a:r>
              <a:rPr lang="zh-CN" altLang="en-US" b="1" dirty="0" smtClean="0"/>
              <a:t>可以</a:t>
            </a:r>
            <a:r>
              <a:rPr lang="en-US" altLang="zh-CN" b="1" dirty="0" smtClean="0"/>
              <a:t> </a:t>
            </a:r>
            <a:r>
              <a:rPr lang="zh-CN" altLang="en-US" b="1" dirty="0" smtClean="0"/>
              <a:t>极</a:t>
            </a:r>
            <a:r>
              <a:rPr lang="zh-CN" altLang="en-US" b="1" dirty="0"/>
              <a:t>大地简化了 </a:t>
            </a:r>
            <a:r>
              <a:rPr lang="en-US" altLang="zh-CN" b="1" dirty="0"/>
              <a:t>JavaScript </a:t>
            </a:r>
            <a:r>
              <a:rPr lang="zh-CN" altLang="en-US" b="1" dirty="0"/>
              <a:t>编程。</a:t>
            </a:r>
            <a:endParaRPr lang="zh-CN" altLang="en-US" dirty="0"/>
          </a:p>
          <a:p>
            <a:r>
              <a:rPr lang="zh-CN" altLang="en-US" dirty="0"/>
              <a:t>主要的 </a:t>
            </a:r>
            <a:r>
              <a:rPr lang="en-US" altLang="zh-CN" dirty="0" err="1"/>
              <a:t>jQuery</a:t>
            </a:r>
            <a:r>
              <a:rPr lang="en-US" altLang="zh-CN" dirty="0"/>
              <a:t> </a:t>
            </a:r>
            <a:r>
              <a:rPr lang="zh-CN" altLang="en-US" dirty="0"/>
              <a:t>函数是 </a:t>
            </a:r>
            <a:r>
              <a:rPr lang="en-US" altLang="zh-CN" dirty="0"/>
              <a:t>$() </a:t>
            </a:r>
            <a:r>
              <a:rPr lang="zh-CN" altLang="en-US" dirty="0"/>
              <a:t>函数（</a:t>
            </a:r>
            <a:r>
              <a:rPr lang="en-US" altLang="zh-CN" dirty="0" err="1"/>
              <a:t>jQuery</a:t>
            </a:r>
            <a:r>
              <a:rPr lang="en-US" altLang="zh-CN" dirty="0"/>
              <a:t> </a:t>
            </a:r>
            <a:r>
              <a:rPr lang="zh-CN" altLang="en-US" dirty="0"/>
              <a:t>函数）</a:t>
            </a:r>
            <a:r>
              <a:rPr lang="zh-CN" altLang="en-US" dirty="0" smtClean="0"/>
              <a:t>。</a:t>
            </a:r>
            <a:r>
              <a:rPr lang="zh-CN" altLang="en-US" dirty="0"/>
              <a:t>通过</a:t>
            </a:r>
            <a:r>
              <a:rPr lang="zh-CN" altLang="en-US" dirty="0" smtClean="0"/>
              <a:t>向</a:t>
            </a:r>
            <a:r>
              <a:rPr lang="zh-CN" altLang="en-US" dirty="0"/>
              <a:t>该函数传递 </a:t>
            </a:r>
            <a:r>
              <a:rPr lang="en-US" altLang="zh-CN" dirty="0"/>
              <a:t>DOM </a:t>
            </a:r>
            <a:r>
              <a:rPr lang="zh-CN" altLang="en-US" dirty="0"/>
              <a:t>对象</a:t>
            </a:r>
            <a:r>
              <a:rPr lang="zh-CN" altLang="en-US" dirty="0" smtClean="0"/>
              <a:t>，返回 </a:t>
            </a:r>
            <a:r>
              <a:rPr lang="en-US" altLang="zh-CN" dirty="0" err="1"/>
              <a:t>jQuery</a:t>
            </a:r>
            <a:r>
              <a:rPr lang="en-US" altLang="zh-CN" dirty="0"/>
              <a:t> </a:t>
            </a:r>
            <a:r>
              <a:rPr lang="zh-CN" altLang="en-US" dirty="0"/>
              <a:t>对象，带有向其添加的 </a:t>
            </a:r>
            <a:r>
              <a:rPr lang="en-US" altLang="zh-CN" dirty="0" err="1"/>
              <a:t>jQuery</a:t>
            </a:r>
            <a:r>
              <a:rPr lang="en-US" altLang="zh-CN" dirty="0"/>
              <a:t> </a:t>
            </a:r>
            <a:r>
              <a:rPr lang="zh-CN" altLang="en-US" dirty="0"/>
              <a:t>功能。</a:t>
            </a:r>
          </a:p>
          <a:p>
            <a:r>
              <a:rPr lang="en-US" altLang="zh-CN" dirty="0" err="1"/>
              <a:t>jQuery</a:t>
            </a:r>
            <a:r>
              <a:rPr lang="en-US" altLang="zh-CN" dirty="0"/>
              <a:t> </a:t>
            </a:r>
            <a:r>
              <a:rPr lang="zh-CN" altLang="en-US" dirty="0" smtClean="0"/>
              <a:t>允许通过 </a:t>
            </a:r>
            <a:r>
              <a:rPr lang="en-US" altLang="zh-CN" dirty="0"/>
              <a:t>CSS </a:t>
            </a:r>
            <a:r>
              <a:rPr lang="zh-CN" altLang="en-US" dirty="0"/>
              <a:t>选择器来选取元素。</a:t>
            </a:r>
          </a:p>
          <a:p>
            <a:r>
              <a:rPr lang="zh-CN" altLang="en-US" dirty="0"/>
              <a:t>在 </a:t>
            </a:r>
            <a:r>
              <a:rPr lang="en-US" altLang="zh-CN" dirty="0"/>
              <a:t>JavaScript </a:t>
            </a:r>
            <a:r>
              <a:rPr lang="zh-CN" altLang="en-US" dirty="0"/>
              <a:t>中</a:t>
            </a:r>
            <a:r>
              <a:rPr lang="zh-CN" altLang="en-US" dirty="0" smtClean="0"/>
              <a:t>，可以</a:t>
            </a:r>
            <a:r>
              <a:rPr lang="zh-CN" altLang="en-US" dirty="0"/>
              <a:t>分配一个函数以处理窗口加载</a:t>
            </a:r>
            <a:r>
              <a:rPr lang="zh-CN" altLang="en-US" dirty="0" smtClean="0"/>
              <a:t>事件</a:t>
            </a:r>
            <a:endParaRPr lang="zh-CN" altLang="en-US" dirty="0"/>
          </a:p>
          <a:p>
            <a:pPr marL="109728" indent="0">
              <a:buNone/>
            </a:pPr>
            <a:endParaRPr lang="zh-CN" altLang="en-US" dirty="0"/>
          </a:p>
        </p:txBody>
      </p:sp>
      <p:sp>
        <p:nvSpPr>
          <p:cNvPr id="3" name="标题 2"/>
          <p:cNvSpPr>
            <a:spLocks noGrp="1"/>
          </p:cNvSpPr>
          <p:nvPr>
            <p:ph type="title"/>
          </p:nvPr>
        </p:nvSpPr>
        <p:spPr/>
        <p:txBody>
          <a:bodyPr/>
          <a:lstStyle/>
          <a:p>
            <a:r>
              <a:rPr lang="en-US" altLang="zh-CN" dirty="0" smtClean="0"/>
              <a:t>4.5 </a:t>
            </a:r>
            <a:r>
              <a:rPr lang="en-US" altLang="zh-CN" dirty="0" err="1" smtClean="0"/>
              <a:t>JQuery</a:t>
            </a:r>
            <a:endParaRPr lang="zh-CN" altLang="en-US" dirty="0"/>
          </a:p>
        </p:txBody>
      </p:sp>
    </p:spTree>
    <p:extLst>
      <p:ext uri="{BB962C8B-B14F-4D97-AF65-F5344CB8AC3E}">
        <p14:creationId xmlns:p14="http://schemas.microsoft.com/office/powerpoint/2010/main" val="94847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684213" y="1412875"/>
            <a:ext cx="8174067" cy="4525963"/>
          </a:xfrm>
        </p:spPr>
        <p:txBody>
          <a:bodyPr/>
          <a:lstStyle/>
          <a:p>
            <a:pPr>
              <a:lnSpc>
                <a:spcPct val="140000"/>
              </a:lnSpc>
            </a:pPr>
            <a:r>
              <a:rPr lang="zh-CN" altLang="en-US" dirty="0">
                <a:latin typeface="黑体" pitchFamily="2" charset="-122"/>
              </a:rPr>
              <a:t>将</a:t>
            </a:r>
            <a:r>
              <a:rPr lang="en-US" altLang="zh-CN" dirty="0"/>
              <a:t>JavaScript</a:t>
            </a:r>
            <a:r>
              <a:rPr lang="zh-CN" altLang="en-US" dirty="0">
                <a:latin typeface="黑体" pitchFamily="2" charset="-122"/>
              </a:rPr>
              <a:t>嵌入</a:t>
            </a:r>
            <a:r>
              <a:rPr lang="zh-CN" altLang="en-US" dirty="0" smtClean="0">
                <a:latin typeface="黑体" pitchFamily="2" charset="-122"/>
              </a:rPr>
              <a:t>网页的</a:t>
            </a:r>
            <a:r>
              <a:rPr lang="zh-CN" altLang="en-US" dirty="0" smtClean="0"/>
              <a:t>三种方法</a:t>
            </a:r>
          </a:p>
          <a:p>
            <a:pPr lvl="1" eaLnBrk="1" hangingPunct="1">
              <a:lnSpc>
                <a:spcPct val="140000"/>
              </a:lnSpc>
            </a:pPr>
            <a:r>
              <a:rPr lang="en-US" altLang="zh-CN" dirty="0" smtClean="0"/>
              <a:t>1.</a:t>
            </a:r>
            <a:r>
              <a:rPr lang="zh-CN" altLang="en-US" dirty="0" smtClean="0"/>
              <a:t>使用 </a:t>
            </a:r>
            <a:r>
              <a:rPr lang="en-US" altLang="zh-CN" dirty="0" smtClean="0">
                <a:solidFill>
                  <a:srgbClr val="FF3300"/>
                </a:solidFill>
              </a:rPr>
              <a:t>&lt;script&gt;…&lt;/script&gt;</a:t>
            </a:r>
            <a:r>
              <a:rPr lang="en-US" altLang="zh-CN" dirty="0" smtClean="0"/>
              <a:t> </a:t>
            </a:r>
            <a:r>
              <a:rPr lang="zh-CN" altLang="en-US" dirty="0" smtClean="0"/>
              <a:t>标签将语句嵌入文档</a:t>
            </a:r>
          </a:p>
          <a:p>
            <a:pPr lvl="1" eaLnBrk="1" hangingPunct="1">
              <a:lnSpc>
                <a:spcPct val="140000"/>
              </a:lnSpc>
            </a:pPr>
            <a:r>
              <a:rPr lang="en-US" altLang="zh-CN" dirty="0" smtClean="0"/>
              <a:t>2.</a:t>
            </a:r>
            <a:r>
              <a:rPr lang="zh-CN" altLang="en-US" dirty="0" smtClean="0"/>
              <a:t>将 外部</a:t>
            </a:r>
            <a:r>
              <a:rPr lang="en-US" altLang="zh-CN" dirty="0" smtClean="0"/>
              <a:t>JavaScript </a:t>
            </a:r>
            <a:r>
              <a:rPr lang="zh-CN" altLang="en-US" dirty="0" smtClean="0">
                <a:solidFill>
                  <a:srgbClr val="FF3300"/>
                </a:solidFill>
              </a:rPr>
              <a:t>源文件</a:t>
            </a:r>
            <a:r>
              <a:rPr lang="zh-CN" altLang="en-US" dirty="0" smtClean="0"/>
              <a:t>链接到 </a:t>
            </a:r>
            <a:r>
              <a:rPr lang="en-US" altLang="zh-CN" dirty="0" smtClean="0"/>
              <a:t>html </a:t>
            </a:r>
            <a:r>
              <a:rPr lang="zh-CN" altLang="en-US" dirty="0" smtClean="0"/>
              <a:t>文档中</a:t>
            </a:r>
          </a:p>
          <a:p>
            <a:pPr lvl="1" eaLnBrk="1" hangingPunct="1">
              <a:lnSpc>
                <a:spcPct val="140000"/>
              </a:lnSpc>
              <a:buFont typeface="Wingdings" pitchFamily="2" charset="2"/>
              <a:buNone/>
            </a:pPr>
            <a:r>
              <a:rPr lang="zh-CN" altLang="en-US" dirty="0" smtClean="0"/>
              <a:t>	</a:t>
            </a:r>
            <a:r>
              <a:rPr lang="en-US" altLang="zh-CN" dirty="0" smtClean="0"/>
              <a:t>&lt;script </a:t>
            </a:r>
            <a:r>
              <a:rPr lang="en-US" altLang="zh-CN" dirty="0" err="1" smtClean="0">
                <a:solidFill>
                  <a:srgbClr val="FF3300"/>
                </a:solidFill>
              </a:rPr>
              <a:t>src</a:t>
            </a:r>
            <a:r>
              <a:rPr lang="en-US" altLang="zh-CN" dirty="0" smtClean="0"/>
              <a:t>= "</a:t>
            </a:r>
            <a:r>
              <a:rPr lang="en-US" altLang="zh-CN" dirty="0" smtClean="0">
                <a:solidFill>
                  <a:srgbClr val="FF3300"/>
                </a:solidFill>
              </a:rPr>
              <a:t>test.js</a:t>
            </a:r>
            <a:r>
              <a:rPr lang="en-US" altLang="zh-CN" dirty="0" smtClean="0"/>
              <a:t>"&gt;&lt;/script&gt;</a:t>
            </a:r>
          </a:p>
          <a:p>
            <a:pPr lvl="2" eaLnBrk="1" hangingPunct="1">
              <a:lnSpc>
                <a:spcPct val="140000"/>
              </a:lnSpc>
            </a:pPr>
            <a:r>
              <a:rPr lang="zh-CN" altLang="en-US" dirty="0" smtClean="0"/>
              <a:t>可使多个网页共享一个脚本文件内的代码</a:t>
            </a:r>
          </a:p>
          <a:p>
            <a:pPr lvl="2" eaLnBrk="1" hangingPunct="1">
              <a:lnSpc>
                <a:spcPct val="140000"/>
              </a:lnSpc>
            </a:pPr>
            <a:r>
              <a:rPr lang="zh-CN" altLang="en-US" dirty="0" smtClean="0"/>
              <a:t>一般在其中定义一系列在多个网页中都可能要用到的函数</a:t>
            </a:r>
          </a:p>
          <a:p>
            <a:pPr lvl="1" eaLnBrk="1" hangingPunct="1">
              <a:lnSpc>
                <a:spcPct val="140000"/>
              </a:lnSpc>
            </a:pPr>
            <a:r>
              <a:rPr lang="en-US" altLang="zh-CN" dirty="0" smtClean="0"/>
              <a:t>3.</a:t>
            </a:r>
            <a:r>
              <a:rPr lang="zh-CN" altLang="en-US" dirty="0" smtClean="0"/>
              <a:t>作为网页元素的</a:t>
            </a:r>
            <a:r>
              <a:rPr lang="zh-CN" altLang="en-US" dirty="0" smtClean="0">
                <a:solidFill>
                  <a:srgbClr val="FF3300"/>
                </a:solidFill>
              </a:rPr>
              <a:t>事件处理程序</a:t>
            </a:r>
            <a:r>
              <a:rPr lang="en-US" altLang="zh-CN" dirty="0" smtClean="0"/>
              <a:t>,</a:t>
            </a:r>
            <a:r>
              <a:rPr lang="zh-CN" altLang="en-US" dirty="0" smtClean="0"/>
              <a:t>当事件触发时自动运行</a:t>
            </a:r>
          </a:p>
          <a:p>
            <a:pPr lvl="2" eaLnBrk="1" hangingPunct="1">
              <a:lnSpc>
                <a:spcPct val="140000"/>
              </a:lnSpc>
            </a:pPr>
            <a:r>
              <a:rPr lang="en-US" altLang="zh-CN" dirty="0" smtClean="0"/>
              <a:t>&lt;marquee  </a:t>
            </a:r>
            <a:r>
              <a:rPr lang="en-US" altLang="zh-CN" dirty="0" err="1" smtClean="0"/>
              <a:t>onmouseover</a:t>
            </a:r>
            <a:r>
              <a:rPr lang="en-US" altLang="zh-CN" dirty="0" smtClean="0"/>
              <a:t>=“</a:t>
            </a:r>
            <a:r>
              <a:rPr lang="en-US" altLang="zh-CN" dirty="0" err="1" smtClean="0"/>
              <a:t>this.stop</a:t>
            </a:r>
            <a:r>
              <a:rPr lang="en-US" altLang="zh-CN" dirty="0" smtClean="0"/>
              <a:t>()”&gt;</a:t>
            </a:r>
          </a:p>
        </p:txBody>
      </p:sp>
      <p:sp>
        <p:nvSpPr>
          <p:cNvPr id="9218" name="灯片编号占位符 3"/>
          <p:cNvSpPr>
            <a:spLocks noGrp="1"/>
          </p:cNvSpPr>
          <p:nvPr>
            <p:ph type="sldNum" sz="quarter" idx="12"/>
          </p:nvPr>
        </p:nvSpPr>
        <p:spPr>
          <a:noFill/>
        </p:spPr>
        <p:txBody>
          <a:bodyPr/>
          <a:lstStyle/>
          <a:p>
            <a:fld id="{E877D17C-EFBD-46CC-9C4C-19CA9EBDF8DC}" type="slidenum">
              <a:rPr lang="en-US" altLang="zh-CN"/>
              <a:pPr/>
              <a:t>9</a:t>
            </a:fld>
            <a:endParaRPr lang="en-US" altLang="zh-CN"/>
          </a:p>
        </p:txBody>
      </p:sp>
      <p:sp>
        <p:nvSpPr>
          <p:cNvPr id="9219" name="Rectangle 2"/>
          <p:cNvSpPr>
            <a:spLocks noGrp="1" noChangeArrowheads="1"/>
          </p:cNvSpPr>
          <p:nvPr>
            <p:ph type="title"/>
          </p:nvPr>
        </p:nvSpPr>
        <p:spPr/>
        <p:txBody>
          <a:bodyPr>
            <a:normAutofit/>
          </a:bodyPr>
          <a:lstStyle/>
          <a:p>
            <a:r>
              <a:rPr lang="zh-CN" altLang="en-US" dirty="0"/>
              <a:t>如何将 </a:t>
            </a:r>
            <a:r>
              <a:rPr lang="en-US" altLang="zh-CN" dirty="0"/>
              <a:t>JavaScript </a:t>
            </a:r>
            <a:r>
              <a:rPr lang="zh-CN" altLang="en-US" dirty="0"/>
              <a:t>嵌入到 </a:t>
            </a:r>
            <a:r>
              <a:rPr lang="en-US" altLang="zh-CN" dirty="0"/>
              <a:t>HTML </a:t>
            </a:r>
            <a:r>
              <a:rPr lang="zh-CN" altLang="en-US" dirty="0" smtClean="0"/>
              <a:t>中</a:t>
            </a:r>
            <a:endParaRPr lang="zh-CN" altLang="en-US" dirty="0" smtClean="0">
              <a:latin typeface="黑体"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24078" indent="-514350">
              <a:buFont typeface="+mj-lt"/>
              <a:buAutoNum type="arabicPeriod"/>
            </a:pPr>
            <a:r>
              <a:rPr lang="zh-CN" altLang="en-US" dirty="0" smtClean="0"/>
              <a:t>下载</a:t>
            </a:r>
            <a:r>
              <a:rPr lang="en-US" altLang="zh-CN" dirty="0" err="1" smtClean="0"/>
              <a:t>jquery</a:t>
            </a:r>
            <a:r>
              <a:rPr lang="zh-CN" altLang="en-US" dirty="0" smtClean="0"/>
              <a:t>库，地址 </a:t>
            </a:r>
            <a:r>
              <a:rPr lang="en-US" altLang="zh-CN" dirty="0" smtClean="0">
                <a:hlinkClick r:id="rId2"/>
              </a:rPr>
              <a:t>http</a:t>
            </a:r>
            <a:r>
              <a:rPr lang="en-US" altLang="zh-CN" dirty="0">
                <a:hlinkClick r:id="rId2"/>
              </a:rPr>
              <a:t>://jquery.com</a:t>
            </a:r>
            <a:r>
              <a:rPr lang="en-US" altLang="zh-CN" dirty="0" smtClean="0">
                <a:hlinkClick r:id="rId2"/>
              </a:rPr>
              <a:t>/</a:t>
            </a:r>
            <a:endParaRPr lang="en-US" altLang="zh-CN" dirty="0" smtClean="0"/>
          </a:p>
          <a:p>
            <a:pPr marL="880110" lvl="1" indent="-514350"/>
            <a:r>
              <a:rPr lang="zh-CN" altLang="en-US" dirty="0" smtClean="0"/>
              <a:t>注意不同的库版本</a:t>
            </a:r>
            <a:endParaRPr lang="en-US" altLang="zh-CN" dirty="0" smtClean="0"/>
          </a:p>
          <a:p>
            <a:pPr marL="880110" lvl="1" indent="-514350"/>
            <a:endParaRPr lang="en-US" altLang="zh-CN" dirty="0"/>
          </a:p>
          <a:p>
            <a:pPr marL="880110" lvl="1" indent="-514350"/>
            <a:endParaRPr lang="en-US" altLang="zh-CN" dirty="0" smtClean="0"/>
          </a:p>
          <a:p>
            <a:pPr marL="624078" indent="-514350">
              <a:buFont typeface="+mj-lt"/>
              <a:buAutoNum type="arabicPeriod"/>
            </a:pPr>
            <a:r>
              <a:rPr lang="zh-CN" altLang="en-US" dirty="0" smtClean="0"/>
              <a:t>引入</a:t>
            </a:r>
            <a:r>
              <a:rPr lang="en-US" altLang="zh-CN" dirty="0" err="1" smtClean="0"/>
              <a:t>jquery</a:t>
            </a:r>
            <a:r>
              <a:rPr lang="zh-CN" altLang="en-US" dirty="0" smtClean="0"/>
              <a:t>库</a:t>
            </a:r>
            <a:endParaRPr lang="en-US" altLang="zh-CN" dirty="0" smtClean="0"/>
          </a:p>
          <a:p>
            <a:pPr lvl="1"/>
            <a:r>
              <a:rPr lang="en-US" altLang="zh-CN" dirty="0" smtClean="0"/>
              <a:t>&lt;</a:t>
            </a:r>
            <a:r>
              <a:rPr lang="en-US" altLang="zh-CN" dirty="0"/>
              <a:t>script </a:t>
            </a:r>
            <a:r>
              <a:rPr lang="en-US" altLang="zh-CN" dirty="0" err="1"/>
              <a:t>src</a:t>
            </a:r>
            <a:r>
              <a:rPr lang="en-US" altLang="zh-CN" dirty="0"/>
              <a:t>="https://ajax.googleapis.com/</a:t>
            </a:r>
            <a:r>
              <a:rPr lang="en-US" altLang="zh-CN" dirty="0" err="1"/>
              <a:t>ajax</a:t>
            </a:r>
            <a:r>
              <a:rPr lang="en-US" altLang="zh-CN" dirty="0"/>
              <a:t>/libs/</a:t>
            </a:r>
            <a:r>
              <a:rPr lang="en-US" altLang="zh-CN" dirty="0" err="1"/>
              <a:t>jquery</a:t>
            </a:r>
            <a:r>
              <a:rPr lang="en-US" altLang="zh-CN" dirty="0"/>
              <a:t>/1.8.3/jquery.min.js"&gt; &lt;/script</a:t>
            </a:r>
            <a:r>
              <a:rPr lang="en-US" altLang="zh-CN" dirty="0" smtClean="0"/>
              <a:t>&gt;</a:t>
            </a:r>
          </a:p>
          <a:p>
            <a:pPr lvl="1"/>
            <a:r>
              <a:rPr lang="en-US" altLang="zh-CN" dirty="0"/>
              <a:t>&lt;script </a:t>
            </a:r>
            <a:r>
              <a:rPr lang="en-US" altLang="zh-CN" dirty="0" err="1"/>
              <a:t>src</a:t>
            </a:r>
            <a:r>
              <a:rPr lang="en-US" altLang="zh-CN" dirty="0"/>
              <a:t>="jquery-2.1.4.min.js"&gt;&lt;/script&gt;</a:t>
            </a:r>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dirty="0"/>
          </a:p>
        </p:txBody>
      </p:sp>
      <p:sp>
        <p:nvSpPr>
          <p:cNvPr id="4" name="TextBox 3"/>
          <p:cNvSpPr txBox="1"/>
          <p:nvPr/>
        </p:nvSpPr>
        <p:spPr>
          <a:xfrm>
            <a:off x="6948264" y="5949126"/>
            <a:ext cx="1872208" cy="369332"/>
          </a:xfrm>
          <a:prstGeom prst="rect">
            <a:avLst/>
          </a:prstGeom>
          <a:noFill/>
        </p:spPr>
        <p:txBody>
          <a:bodyPr wrap="square" rtlCol="0">
            <a:spAutoFit/>
          </a:bodyPr>
          <a:lstStyle/>
          <a:p>
            <a:r>
              <a:rPr lang="en-US" altLang="zh-CN" dirty="0" smtClean="0">
                <a:hlinkClick r:id="rId3" action="ppaction://hlinkfile"/>
              </a:rPr>
              <a:t>demo1</a:t>
            </a:r>
            <a:endParaRPr lang="zh-CN" altLang="en-US" dirty="0"/>
          </a:p>
        </p:txBody>
      </p:sp>
    </p:spTree>
    <p:extLst>
      <p:ext uri="{BB962C8B-B14F-4D97-AF65-F5344CB8AC3E}">
        <p14:creationId xmlns:p14="http://schemas.microsoft.com/office/powerpoint/2010/main" val="40361827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smtClean="0"/>
              <a:t>jQuery</a:t>
            </a:r>
            <a:r>
              <a:rPr lang="en-US" altLang="zh-CN" dirty="0" smtClean="0"/>
              <a:t> </a:t>
            </a:r>
            <a:r>
              <a:rPr lang="zh-CN" altLang="en-US" dirty="0"/>
              <a:t>语法是为 </a:t>
            </a:r>
            <a:r>
              <a:rPr lang="en-US" altLang="zh-CN" dirty="0"/>
              <a:t>HTML </a:t>
            </a:r>
            <a:r>
              <a:rPr lang="zh-CN" altLang="en-US" dirty="0"/>
              <a:t>元素的选取编制的，可以对元素执行某些操作。</a:t>
            </a:r>
          </a:p>
          <a:p>
            <a:r>
              <a:rPr lang="zh-CN" altLang="en-US" dirty="0"/>
              <a:t>基础语法是：</a:t>
            </a:r>
            <a:r>
              <a:rPr lang="en-US" altLang="zh-CN" b="1" dirty="0"/>
              <a:t>$(selector).action()</a:t>
            </a:r>
            <a:endParaRPr lang="en-US" altLang="zh-CN" dirty="0"/>
          </a:p>
          <a:p>
            <a:r>
              <a:rPr lang="zh-CN" altLang="en-US" dirty="0"/>
              <a:t>美元符号定义 </a:t>
            </a:r>
            <a:r>
              <a:rPr lang="en-US" altLang="zh-CN" dirty="0" err="1"/>
              <a:t>jQuery</a:t>
            </a:r>
            <a:endParaRPr lang="en-US" altLang="zh-CN" dirty="0"/>
          </a:p>
          <a:p>
            <a:r>
              <a:rPr lang="zh-CN" altLang="en-US" dirty="0"/>
              <a:t>选择符（</a:t>
            </a:r>
            <a:r>
              <a:rPr lang="en-US" altLang="zh-CN" dirty="0"/>
              <a:t>selector</a:t>
            </a:r>
            <a:r>
              <a:rPr lang="zh-CN" altLang="en-US" dirty="0"/>
              <a:t>）“查询”和“查找” </a:t>
            </a:r>
            <a:r>
              <a:rPr lang="en-US" altLang="zh-CN" dirty="0"/>
              <a:t>HTML </a:t>
            </a:r>
            <a:r>
              <a:rPr lang="zh-CN" altLang="en-US" dirty="0"/>
              <a:t>元素</a:t>
            </a:r>
          </a:p>
          <a:p>
            <a:r>
              <a:rPr lang="en-US" altLang="zh-CN" dirty="0" err="1"/>
              <a:t>jQuery</a:t>
            </a:r>
            <a:r>
              <a:rPr lang="en-US" altLang="zh-CN" dirty="0"/>
              <a:t> </a:t>
            </a:r>
            <a:r>
              <a:rPr lang="zh-CN" altLang="en-US" dirty="0"/>
              <a:t>的 </a:t>
            </a:r>
            <a:r>
              <a:rPr lang="en-US" altLang="zh-CN" dirty="0"/>
              <a:t>action() </a:t>
            </a:r>
            <a:r>
              <a:rPr lang="zh-CN" altLang="en-US" dirty="0"/>
              <a:t>执行对元素的操作</a:t>
            </a:r>
          </a:p>
          <a:p>
            <a:endParaRPr lang="zh-CN" altLang="en-US" dirty="0"/>
          </a:p>
        </p:txBody>
      </p:sp>
      <p:sp>
        <p:nvSpPr>
          <p:cNvPr id="3" name="标题 2"/>
          <p:cNvSpPr>
            <a:spLocks noGrp="1"/>
          </p:cNvSpPr>
          <p:nvPr>
            <p:ph type="title"/>
          </p:nvPr>
        </p:nvSpPr>
        <p:spPr/>
        <p:txBody>
          <a:bodyPr>
            <a:normAutofit/>
          </a:bodyPr>
          <a:lstStyle/>
          <a:p>
            <a:r>
              <a:rPr lang="en-US" altLang="zh-CN" dirty="0" err="1"/>
              <a:t>jQuery</a:t>
            </a:r>
            <a:r>
              <a:rPr lang="en-US" altLang="zh-CN" dirty="0"/>
              <a:t> </a:t>
            </a:r>
            <a:r>
              <a:rPr lang="zh-CN" altLang="en-US" dirty="0" smtClean="0"/>
              <a:t>语法</a:t>
            </a:r>
            <a:endParaRPr lang="zh-CN" altLang="en-US" dirty="0"/>
          </a:p>
        </p:txBody>
      </p:sp>
      <p:sp>
        <p:nvSpPr>
          <p:cNvPr id="4" name="矩形 3"/>
          <p:cNvSpPr/>
          <p:nvPr/>
        </p:nvSpPr>
        <p:spPr>
          <a:xfrm>
            <a:off x="899592" y="4725144"/>
            <a:ext cx="7632848"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$(this).hide() - </a:t>
            </a:r>
            <a:r>
              <a:rPr lang="zh-CN" altLang="en-US" dirty="0"/>
              <a:t>隐藏当前元素</a:t>
            </a:r>
          </a:p>
          <a:p>
            <a:r>
              <a:rPr lang="en-US" altLang="zh-CN" dirty="0"/>
              <a:t>$("p").hide() - </a:t>
            </a:r>
            <a:r>
              <a:rPr lang="zh-CN" altLang="en-US" dirty="0"/>
              <a:t>隐藏所有段落</a:t>
            </a:r>
          </a:p>
          <a:p>
            <a:r>
              <a:rPr lang="en-US" altLang="zh-CN" dirty="0"/>
              <a:t>$(".test").hide() - </a:t>
            </a:r>
            <a:r>
              <a:rPr lang="zh-CN" altLang="en-US" dirty="0"/>
              <a:t>隐藏所有 </a:t>
            </a:r>
            <a:r>
              <a:rPr lang="en-US" altLang="zh-CN" dirty="0"/>
              <a:t>class="test" </a:t>
            </a:r>
            <a:r>
              <a:rPr lang="zh-CN" altLang="en-US" dirty="0"/>
              <a:t>的所有元素</a:t>
            </a:r>
          </a:p>
          <a:p>
            <a:r>
              <a:rPr lang="en-US" altLang="zh-CN" dirty="0"/>
              <a:t>$("#test").hide() - </a:t>
            </a:r>
            <a:r>
              <a:rPr lang="zh-CN" altLang="en-US" dirty="0"/>
              <a:t>隐藏所有 </a:t>
            </a:r>
            <a:r>
              <a:rPr lang="en-US" altLang="zh-CN" dirty="0"/>
              <a:t>id="test" </a:t>
            </a:r>
            <a:r>
              <a:rPr lang="zh-CN" altLang="en-US" dirty="0"/>
              <a:t>的元素</a:t>
            </a:r>
          </a:p>
        </p:txBody>
      </p:sp>
    </p:spTree>
    <p:extLst>
      <p:ext uri="{BB962C8B-B14F-4D97-AF65-F5344CB8AC3E}">
        <p14:creationId xmlns:p14="http://schemas.microsoft.com/office/powerpoint/2010/main" val="3446438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a:t>
            </a:r>
            <a:r>
              <a:rPr lang="zh-CN" altLang="en-US" dirty="0"/>
              <a:t>元素选择器和属性选择器允许您通过标签名、属性名或内容对 </a:t>
            </a:r>
            <a:r>
              <a:rPr lang="en-US" altLang="zh-CN" dirty="0"/>
              <a:t>HTML </a:t>
            </a:r>
            <a:r>
              <a:rPr lang="zh-CN" altLang="en-US" dirty="0"/>
              <a:t>元素进行</a:t>
            </a:r>
            <a:r>
              <a:rPr lang="zh-CN" altLang="en-US" dirty="0" smtClean="0"/>
              <a:t>选择，然后对 </a:t>
            </a:r>
            <a:r>
              <a:rPr lang="en-US" altLang="zh-CN" dirty="0"/>
              <a:t>HTML </a:t>
            </a:r>
            <a:r>
              <a:rPr lang="zh-CN" altLang="en-US" dirty="0"/>
              <a:t>元素组或单个元素进行</a:t>
            </a:r>
            <a:r>
              <a:rPr lang="zh-CN" altLang="en-US" dirty="0" smtClean="0"/>
              <a:t>操作。</a:t>
            </a:r>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971600" y="2924944"/>
            <a:ext cx="669674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err="1"/>
              <a:t>jQuery</a:t>
            </a:r>
            <a:r>
              <a:rPr lang="en-US" altLang="zh-CN" b="1" dirty="0"/>
              <a:t> </a:t>
            </a:r>
            <a:r>
              <a:rPr lang="zh-CN" altLang="en-US" b="1" dirty="0"/>
              <a:t>元素选择器</a:t>
            </a:r>
          </a:p>
          <a:p>
            <a:r>
              <a:rPr lang="en-US" altLang="zh-CN" dirty="0" err="1" smtClean="0"/>
              <a:t>jQuery</a:t>
            </a:r>
            <a:r>
              <a:rPr lang="en-US" altLang="zh-CN" dirty="0" smtClean="0"/>
              <a:t>            </a:t>
            </a:r>
            <a:r>
              <a:rPr lang="zh-CN" altLang="en-US" dirty="0" smtClean="0"/>
              <a:t>使用 </a:t>
            </a:r>
            <a:r>
              <a:rPr lang="en-US" altLang="zh-CN" dirty="0"/>
              <a:t>CSS </a:t>
            </a:r>
            <a:r>
              <a:rPr lang="zh-CN" altLang="en-US" dirty="0"/>
              <a:t>选择器来选取 </a:t>
            </a:r>
            <a:r>
              <a:rPr lang="en-US" altLang="zh-CN" dirty="0"/>
              <a:t>HTML </a:t>
            </a:r>
            <a:r>
              <a:rPr lang="zh-CN" altLang="en-US" dirty="0"/>
              <a:t>元素。</a:t>
            </a:r>
          </a:p>
          <a:p>
            <a:r>
              <a:rPr lang="en-US" altLang="zh-CN" dirty="0"/>
              <a:t>$("p") </a:t>
            </a:r>
            <a:r>
              <a:rPr lang="en-US" altLang="zh-CN" dirty="0" smtClean="0"/>
              <a:t>             </a:t>
            </a:r>
            <a:r>
              <a:rPr lang="zh-CN" altLang="en-US" dirty="0" smtClean="0"/>
              <a:t>选取 </a:t>
            </a:r>
            <a:r>
              <a:rPr lang="en-US" altLang="zh-CN" dirty="0"/>
              <a:t>&lt;p&gt; </a:t>
            </a:r>
            <a:r>
              <a:rPr lang="zh-CN" altLang="en-US" dirty="0"/>
              <a:t>元素。</a:t>
            </a:r>
          </a:p>
          <a:p>
            <a:r>
              <a:rPr lang="en-US" altLang="zh-CN" dirty="0"/>
              <a:t>$("</a:t>
            </a:r>
            <a:r>
              <a:rPr lang="en-US" altLang="zh-CN" dirty="0" err="1"/>
              <a:t>p.intro</a:t>
            </a:r>
            <a:r>
              <a:rPr lang="en-US" altLang="zh-CN" dirty="0"/>
              <a:t>") </a:t>
            </a:r>
            <a:r>
              <a:rPr lang="en-US" altLang="zh-CN" dirty="0" smtClean="0"/>
              <a:t>    </a:t>
            </a:r>
            <a:r>
              <a:rPr lang="zh-CN" altLang="en-US" dirty="0" smtClean="0"/>
              <a:t>选取</a:t>
            </a:r>
            <a:r>
              <a:rPr lang="zh-CN" altLang="en-US" dirty="0"/>
              <a:t>所有 </a:t>
            </a:r>
            <a:r>
              <a:rPr lang="en-US" altLang="zh-CN" dirty="0"/>
              <a:t>class="intro" </a:t>
            </a:r>
            <a:r>
              <a:rPr lang="zh-CN" altLang="en-US" dirty="0"/>
              <a:t>的 </a:t>
            </a:r>
            <a:r>
              <a:rPr lang="en-US" altLang="zh-CN" dirty="0"/>
              <a:t>&lt;p&gt; </a:t>
            </a:r>
            <a:r>
              <a:rPr lang="zh-CN" altLang="en-US" dirty="0"/>
              <a:t>元素。</a:t>
            </a:r>
          </a:p>
          <a:p>
            <a:r>
              <a:rPr lang="en-US" altLang="zh-CN" dirty="0"/>
              <a:t>$("</a:t>
            </a:r>
            <a:r>
              <a:rPr lang="en-US" altLang="zh-CN" dirty="0" err="1"/>
              <a:t>p#demo</a:t>
            </a:r>
            <a:r>
              <a:rPr lang="en-US" altLang="zh-CN" dirty="0"/>
              <a:t>") </a:t>
            </a:r>
            <a:r>
              <a:rPr lang="en-US" altLang="zh-CN" dirty="0" smtClean="0"/>
              <a:t>  </a:t>
            </a:r>
            <a:r>
              <a:rPr lang="zh-CN" altLang="en-US" dirty="0" smtClean="0"/>
              <a:t>选取</a:t>
            </a:r>
            <a:r>
              <a:rPr lang="zh-CN" altLang="en-US" dirty="0"/>
              <a:t>所有 </a:t>
            </a:r>
            <a:r>
              <a:rPr lang="en-US" altLang="zh-CN" dirty="0"/>
              <a:t>id="demo" </a:t>
            </a:r>
            <a:r>
              <a:rPr lang="zh-CN" altLang="en-US" dirty="0"/>
              <a:t>的 </a:t>
            </a:r>
            <a:r>
              <a:rPr lang="en-US" altLang="zh-CN" dirty="0"/>
              <a:t>&lt;p&gt; </a:t>
            </a:r>
            <a:r>
              <a:rPr lang="zh-CN" altLang="en-US" dirty="0"/>
              <a:t>元素。</a:t>
            </a:r>
          </a:p>
        </p:txBody>
      </p:sp>
      <p:graphicFrame>
        <p:nvGraphicFramePr>
          <p:cNvPr id="5" name="表格 4"/>
          <p:cNvGraphicFramePr>
            <a:graphicFrameLocks noGrp="1"/>
          </p:cNvGraphicFramePr>
          <p:nvPr>
            <p:extLst>
              <p:ext uri="{D42A27DB-BD31-4B8C-83A1-F6EECF244321}">
                <p14:modId xmlns:p14="http://schemas.microsoft.com/office/powerpoint/2010/main" val="2189063247"/>
              </p:ext>
            </p:extLst>
          </p:nvPr>
        </p:nvGraphicFramePr>
        <p:xfrm>
          <a:off x="944462" y="4628624"/>
          <a:ext cx="6753226" cy="1943100"/>
        </p:xfrm>
        <a:graphic>
          <a:graphicData uri="http://schemas.openxmlformats.org/drawingml/2006/table">
            <a:tbl>
              <a:tblPr/>
              <a:tblGrid>
                <a:gridCol w="2259386"/>
                <a:gridCol w="4493840"/>
              </a:tblGrid>
              <a:tr h="0">
                <a:tc>
                  <a:txBody>
                    <a:bodyPr/>
                    <a:lstStyle/>
                    <a:p>
                      <a:pPr fontAlgn="t"/>
                      <a:r>
                        <a:rPr lang="en-US">
                          <a:effectLst/>
                        </a:rPr>
                        <a:t>$(this)</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当前 </a:t>
                      </a:r>
                      <a:r>
                        <a:rPr lang="en-US">
                          <a:effectLst/>
                        </a:rPr>
                        <a:t>HTML </a:t>
                      </a:r>
                      <a:r>
                        <a:rPr lang="zh-CN" altLang="en-US">
                          <a:effectLst/>
                        </a:rPr>
                        <a:t>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a:effectLst/>
                        </a:rPr>
                        <a:t>$("p")</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所有 </a:t>
                      </a:r>
                      <a:r>
                        <a:rPr lang="en-US" altLang="zh-CN">
                          <a:effectLst/>
                        </a:rPr>
                        <a:t>&lt;</a:t>
                      </a:r>
                      <a:r>
                        <a:rPr lang="en-US">
                          <a:effectLst/>
                        </a:rPr>
                        <a:t>p&gt; </a:t>
                      </a:r>
                      <a:r>
                        <a:rPr lang="zh-CN" altLang="en-US">
                          <a:effectLst/>
                        </a:rPr>
                        <a:t>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a:effectLst/>
                        </a:rPr>
                        <a:t>$("p.intro")</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a:effectLst/>
                        </a:rPr>
                        <a:t>所有 class="intro" 的 &lt;p&gt; 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a:effectLst/>
                        </a:rPr>
                        <a:t>$(".intro")</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所有 </a:t>
                      </a:r>
                      <a:r>
                        <a:rPr lang="en-US">
                          <a:effectLst/>
                        </a:rPr>
                        <a:t>class="intro" </a:t>
                      </a:r>
                      <a:r>
                        <a:rPr lang="zh-CN" altLang="en-US">
                          <a:effectLst/>
                        </a:rPr>
                        <a:t>的元素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a:effectLst/>
                        </a:rPr>
                        <a:t>$("#intro")</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en-US" dirty="0">
                          <a:effectLst/>
                        </a:rPr>
                        <a:t>id="intro" </a:t>
                      </a:r>
                      <a:r>
                        <a:rPr lang="zh-CN" altLang="en-US" dirty="0">
                          <a:effectLst/>
                        </a:rPr>
                        <a:t>的元素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6" name="TextBox 5"/>
          <p:cNvSpPr txBox="1"/>
          <p:nvPr/>
        </p:nvSpPr>
        <p:spPr>
          <a:xfrm>
            <a:off x="7524328" y="6311284"/>
            <a:ext cx="1872208" cy="369332"/>
          </a:xfrm>
          <a:prstGeom prst="rect">
            <a:avLst/>
          </a:prstGeom>
          <a:noFill/>
        </p:spPr>
        <p:txBody>
          <a:bodyPr wrap="square" rtlCol="0">
            <a:spAutoFit/>
          </a:bodyPr>
          <a:lstStyle/>
          <a:p>
            <a:r>
              <a:rPr lang="en-US" altLang="zh-CN" dirty="0" smtClean="0">
                <a:hlinkClick r:id="rId2" action="ppaction://hlinkfile"/>
              </a:rPr>
              <a:t>demo2</a:t>
            </a:r>
            <a:endParaRPr lang="zh-CN" altLang="en-US" dirty="0"/>
          </a:p>
        </p:txBody>
      </p:sp>
    </p:spTree>
    <p:extLst>
      <p:ext uri="{BB962C8B-B14F-4D97-AF65-F5344CB8AC3E}">
        <p14:creationId xmlns:p14="http://schemas.microsoft.com/office/powerpoint/2010/main" val="18434123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a:t>
            </a:r>
            <a:r>
              <a:rPr lang="zh-CN" altLang="en-US" dirty="0"/>
              <a:t>事件处理方法是 </a:t>
            </a:r>
            <a:r>
              <a:rPr lang="en-US" altLang="zh-CN" dirty="0" err="1"/>
              <a:t>jQuery</a:t>
            </a:r>
            <a:r>
              <a:rPr lang="en-US" altLang="zh-CN" dirty="0"/>
              <a:t> </a:t>
            </a:r>
            <a:r>
              <a:rPr lang="zh-CN" altLang="en-US" dirty="0"/>
              <a:t>中的核心</a:t>
            </a:r>
            <a:r>
              <a:rPr lang="zh-CN" altLang="en-US" dirty="0" smtClean="0"/>
              <a:t>函数</a:t>
            </a:r>
            <a:endParaRPr lang="en-US" altLang="zh-CN" dirty="0" smtClean="0"/>
          </a:p>
          <a:p>
            <a:r>
              <a:rPr lang="zh-CN" altLang="en-US" dirty="0"/>
              <a:t>事件处理程序指的是当 </a:t>
            </a:r>
            <a:r>
              <a:rPr lang="en-US" altLang="zh-CN" dirty="0"/>
              <a:t>HTML </a:t>
            </a:r>
            <a:r>
              <a:rPr lang="zh-CN" altLang="en-US" dirty="0"/>
              <a:t>中发生某些事件时所调用的方法。</a:t>
            </a:r>
          </a:p>
        </p:txBody>
      </p:sp>
      <p:sp>
        <p:nvSpPr>
          <p:cNvPr id="3" name="标题 2"/>
          <p:cNvSpPr>
            <a:spLocks noGrp="1"/>
          </p:cNvSpPr>
          <p:nvPr>
            <p:ph type="title"/>
          </p:nvPr>
        </p:nvSpPr>
        <p:spPr/>
        <p:txBody>
          <a:bodyPr>
            <a:normAutofit/>
          </a:bodyPr>
          <a:lstStyle/>
          <a:p>
            <a:r>
              <a:rPr lang="en-US" altLang="zh-CN" dirty="0" err="1">
                <a:effectLst/>
              </a:rPr>
              <a:t>jQuery</a:t>
            </a:r>
            <a:r>
              <a:rPr lang="en-US" altLang="zh-CN" dirty="0">
                <a:effectLst/>
              </a:rPr>
              <a:t> </a:t>
            </a:r>
            <a:r>
              <a:rPr lang="zh-CN" altLang="en-US" dirty="0" smtClean="0">
                <a:effectLst/>
              </a:rPr>
              <a:t>事件</a:t>
            </a:r>
            <a:endParaRPr lang="zh-CN" altLang="en-US" dirty="0"/>
          </a:p>
        </p:txBody>
      </p:sp>
      <p:sp>
        <p:nvSpPr>
          <p:cNvPr id="4" name="Rectangle 1"/>
          <p:cNvSpPr>
            <a:spLocks noChangeArrowheads="1"/>
          </p:cNvSpPr>
          <p:nvPr/>
        </p:nvSpPr>
        <p:spPr bwMode="auto">
          <a:xfrm>
            <a:off x="395536" y="2822827"/>
            <a:ext cx="8280920" cy="517422"/>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&lt;script type="text/javascript" src="jquery.js"&gt;&lt;/script&gt;</a:t>
            </a:r>
            <a:endParaRPr kumimoji="0" lang="en-US" altLang="zh-CN" sz="1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&lt;script type="text/javascript" src="my_jquery_functions.js"&gt;&lt;/script&gt;</a:t>
            </a:r>
            <a:r>
              <a:rPr kumimoji="0" lang="zh-CN" altLang="zh-CN" sz="1400" b="0" i="0" u="none" strike="noStrike" cap="none" normalizeH="0" baseline="0" dirty="0" smtClean="0">
                <a:ln>
                  <a:noFill/>
                </a:ln>
                <a:solidFill>
                  <a:schemeClr val="tx1"/>
                </a:solidFill>
                <a:effectLst/>
                <a:latin typeface="Arial" pitchFamily="34" charset="0"/>
                <a:ea typeface="宋体" pitchFamily="2" charset="-122"/>
              </a:rPr>
              <a:t> </a:t>
            </a:r>
            <a:endParaRPr kumimoji="0" lang="zh-CN" altLang="zh-CN" sz="3600" b="0" i="0" u="none" strike="noStrike" cap="none" normalizeH="0" baseline="0" dirty="0" smtClean="0">
              <a:ln>
                <a:noFill/>
              </a:ln>
              <a:solidFill>
                <a:schemeClr val="tx1"/>
              </a:solidFill>
              <a:effectLst/>
              <a:latin typeface="Arial" pitchFamily="34" charset="0"/>
              <a:ea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889945933"/>
              </p:ext>
            </p:extLst>
          </p:nvPr>
        </p:nvGraphicFramePr>
        <p:xfrm>
          <a:off x="395536" y="3645024"/>
          <a:ext cx="8496944" cy="2861310"/>
        </p:xfrm>
        <a:graphic>
          <a:graphicData uri="http://schemas.openxmlformats.org/drawingml/2006/table">
            <a:tbl>
              <a:tblPr/>
              <a:tblGrid>
                <a:gridCol w="4248472"/>
                <a:gridCol w="4248472"/>
              </a:tblGrid>
              <a:tr h="0">
                <a:tc>
                  <a:txBody>
                    <a:bodyPr/>
                    <a:lstStyle/>
                    <a:p>
                      <a:pPr algn="l" fontAlgn="base"/>
                      <a:r>
                        <a:rPr lang="en-US" sz="1600">
                          <a:effectLst/>
                        </a:rPr>
                        <a:t>Event </a:t>
                      </a:r>
                      <a:r>
                        <a:rPr lang="zh-CN" altLang="en-US" sz="1600">
                          <a:effectLst/>
                        </a:rPr>
                        <a:t>函数</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600">
                          <a:effectLst/>
                        </a:rPr>
                        <a:t>绑定函数至</a:t>
                      </a: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r>
              <a:tr h="0">
                <a:tc>
                  <a:txBody>
                    <a:bodyPr/>
                    <a:lstStyle/>
                    <a:p>
                      <a:pPr fontAlgn="t"/>
                      <a:r>
                        <a:rPr lang="en-US" sz="1600">
                          <a:effectLst/>
                        </a:rPr>
                        <a:t>$(document).ready(function)</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将函数绑定到文档的就绪事件（当文档完成加载时）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$(selector).click(function)</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触发或将函数绑定到被选元素的点击事件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$(selector).dblclick(function)</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触发或将函数绑定到被选元素的双击事件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$(selector).focus(function)</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触发或将函数绑定到被选元素的获得焦点事件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$(selector).mouseover(function)</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触发或将函数绑定到被选元素的鼠标悬停事件</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Tree>
    <p:extLst>
      <p:ext uri="{BB962C8B-B14F-4D97-AF65-F5344CB8AC3E}">
        <p14:creationId xmlns:p14="http://schemas.microsoft.com/office/powerpoint/2010/main" val="15954890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在使用</a:t>
            </a:r>
            <a:r>
              <a:rPr lang="en-US" altLang="zh-CN" dirty="0" smtClean="0"/>
              <a:t>JavaScript</a:t>
            </a:r>
            <a:r>
              <a:rPr lang="zh-CN" altLang="en-US" dirty="0" smtClean="0"/>
              <a:t>的时候，安全问题包括个两方面</a:t>
            </a:r>
            <a:r>
              <a:rPr lang="en-US" altLang="zh-CN" dirty="0" smtClean="0"/>
              <a:t>:</a:t>
            </a:r>
          </a:p>
          <a:p>
            <a:r>
              <a:rPr lang="en-US" altLang="zh-CN" dirty="0" smtClean="0"/>
              <a:t> </a:t>
            </a:r>
            <a:r>
              <a:rPr lang="zh-CN" altLang="en-US" dirty="0" smtClean="0"/>
              <a:t>一方面程序提供者如果在客户端透漏或者暗示任何服务器端特性或者系统的敏感信息的情况下，很容易被不安分的用户所利用，不论是出于好奇心还是某此恶意的目的，都有可能对服务提供方造成很大的损失。</a:t>
            </a:r>
          </a:p>
          <a:p>
            <a:r>
              <a:rPr lang="zh-CN" altLang="en-US" dirty="0" smtClean="0"/>
              <a:t> 另一方面，利用</a:t>
            </a:r>
            <a:r>
              <a:rPr lang="en-US" altLang="zh-CN" dirty="0" smtClean="0"/>
              <a:t>JavaScript</a:t>
            </a:r>
            <a:r>
              <a:rPr lang="zh-CN" altLang="en-US" dirty="0" smtClean="0"/>
              <a:t>很容易在用户不知情的情况下获取用户相关的信息。</a:t>
            </a:r>
            <a:endParaRPr lang="zh-CN" altLang="en-US" dirty="0"/>
          </a:p>
        </p:txBody>
      </p:sp>
      <p:sp>
        <p:nvSpPr>
          <p:cNvPr id="3" name="标题 2"/>
          <p:cNvSpPr>
            <a:spLocks noGrp="1"/>
          </p:cNvSpPr>
          <p:nvPr>
            <p:ph type="title"/>
          </p:nvPr>
        </p:nvSpPr>
        <p:spPr/>
        <p:txBody>
          <a:bodyPr/>
          <a:lstStyle/>
          <a:p>
            <a:r>
              <a:rPr lang="en-US" altLang="zh-CN" dirty="0" smtClean="0"/>
              <a:t>4.6  </a:t>
            </a:r>
            <a:r>
              <a:rPr lang="zh-CN" altLang="en-US" dirty="0" smtClean="0"/>
              <a:t>关于</a:t>
            </a:r>
            <a:r>
              <a:rPr lang="en-US" altLang="zh-CN" dirty="0" smtClean="0"/>
              <a:t>JS</a:t>
            </a:r>
            <a:r>
              <a:rPr lang="zh-CN" altLang="en-US" dirty="0" smtClean="0"/>
              <a:t>的安全性</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a:t>
            </a:r>
            <a:r>
              <a:rPr lang="en-US" altLang="zh-CN" dirty="0" smtClean="0"/>
              <a:t>HTML</a:t>
            </a:r>
            <a:r>
              <a:rPr lang="zh-CN" altLang="en-US" dirty="0" smtClean="0"/>
              <a:t>表单的提交有</a:t>
            </a:r>
            <a:r>
              <a:rPr lang="en-US" altLang="zh-CN" dirty="0" smtClean="0"/>
              <a:t>form</a:t>
            </a:r>
            <a:r>
              <a:rPr lang="zh-CN" altLang="en-US" dirty="0" smtClean="0"/>
              <a:t>的</a:t>
            </a:r>
            <a:r>
              <a:rPr lang="en-US" altLang="zh-CN" dirty="0" smtClean="0"/>
              <a:t>action</a:t>
            </a:r>
            <a:r>
              <a:rPr lang="zh-CN" altLang="en-US" dirty="0" smtClean="0"/>
              <a:t>属性决定，而</a:t>
            </a:r>
            <a:r>
              <a:rPr lang="en-US" altLang="zh-CN" dirty="0" smtClean="0"/>
              <a:t>JavaScript</a:t>
            </a:r>
            <a:r>
              <a:rPr lang="zh-CN" altLang="en-US" dirty="0" smtClean="0"/>
              <a:t>具备从客户端修改</a:t>
            </a:r>
            <a:r>
              <a:rPr lang="en-US" altLang="zh-CN" dirty="0" smtClean="0"/>
              <a:t>form</a:t>
            </a:r>
            <a:r>
              <a:rPr lang="zh-CN" altLang="en-US" dirty="0" smtClean="0"/>
              <a:t>的</a:t>
            </a:r>
            <a:r>
              <a:rPr lang="en-US" altLang="zh-CN" dirty="0" smtClean="0"/>
              <a:t>action</a:t>
            </a:r>
            <a:r>
              <a:rPr lang="zh-CN" altLang="en-US" dirty="0" smtClean="0"/>
              <a:t>的能力，这样，黑客们不用攻破守备森严的服务器就可以从相对安全防范薄弱的客户端下手，窃取由客户端提交到服务器端的数据。</a:t>
            </a:r>
            <a:endParaRPr lang="zh-CN" altLang="en-US" dirty="0"/>
          </a:p>
        </p:txBody>
      </p:sp>
      <p:sp>
        <p:nvSpPr>
          <p:cNvPr id="3" name="标题 2"/>
          <p:cNvSpPr>
            <a:spLocks noGrp="1"/>
          </p:cNvSpPr>
          <p:nvPr>
            <p:ph type="title"/>
          </p:nvPr>
        </p:nvSpPr>
        <p:spPr/>
        <p:txBody>
          <a:bodyPr/>
          <a:lstStyle/>
          <a:p>
            <a:r>
              <a:rPr lang="zh-CN" altLang="en-US" dirty="0" smtClean="0"/>
              <a:t>伪造表单提交目的地</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1472" y="4000504"/>
            <a:ext cx="8229600" cy="1733358"/>
          </a:xfrm>
        </p:spPr>
        <p:style>
          <a:lnRef idx="2">
            <a:schemeClr val="accent1"/>
          </a:lnRef>
          <a:fillRef idx="1">
            <a:schemeClr val="lt1"/>
          </a:fillRef>
          <a:effectRef idx="0">
            <a:schemeClr val="accent1"/>
          </a:effectRef>
          <a:fontRef idx="minor">
            <a:schemeClr val="dk1"/>
          </a:fontRef>
        </p:style>
        <p:txBody>
          <a:bodyPr/>
          <a:lstStyle/>
          <a:p>
            <a:r>
              <a:rPr lang="zh-CN" altLang="en-US" dirty="0" smtClean="0"/>
              <a:t>在提交表单前，在浏览器地址栏中输入：</a:t>
            </a:r>
            <a:endParaRPr lang="en-US" altLang="zh-CN" dirty="0" smtClean="0"/>
          </a:p>
          <a:p>
            <a:r>
              <a:rPr lang="en-US" altLang="zh-CN" dirty="0" err="1" smtClean="0"/>
              <a:t>javascript:document.myform.action</a:t>
            </a:r>
            <a:r>
              <a:rPr lang="en-US" altLang="zh-CN" dirty="0" smtClean="0"/>
              <a:t>="false.html";void(0);</a:t>
            </a:r>
            <a:endParaRPr lang="zh-CN" altLang="en-US" dirty="0"/>
          </a:p>
        </p:txBody>
      </p:sp>
      <p:sp>
        <p:nvSpPr>
          <p:cNvPr id="4" name="内容占位符 1"/>
          <p:cNvSpPr txBox="1">
            <a:spLocks/>
          </p:cNvSpPr>
          <p:nvPr/>
        </p:nvSpPr>
        <p:spPr>
          <a:xfrm>
            <a:off x="428596" y="285728"/>
            <a:ext cx="8229600" cy="1500198"/>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365760" lvl="0" indent="-256032">
              <a:spcBef>
                <a:spcPts val="400"/>
              </a:spcBef>
              <a:buClr>
                <a:schemeClr val="accent1"/>
              </a:buClr>
              <a:buSzPct val="68000"/>
            </a:pPr>
            <a:r>
              <a:rPr lang="en-US" altLang="zh-CN" dirty="0" smtClean="0"/>
              <a:t>&lt;form   action="true.html" name="</a:t>
            </a:r>
            <a:r>
              <a:rPr lang="en-US" altLang="zh-CN" dirty="0" err="1" smtClean="0"/>
              <a:t>myform</a:t>
            </a:r>
            <a:r>
              <a:rPr lang="en-US" altLang="zh-CN" dirty="0" smtClean="0"/>
              <a:t>"&gt;</a:t>
            </a:r>
          </a:p>
          <a:p>
            <a:pPr marL="365760" lvl="0" indent="-256032">
              <a:spcBef>
                <a:spcPts val="400"/>
              </a:spcBef>
              <a:buClr>
                <a:schemeClr val="accent1"/>
              </a:buClr>
              <a:buSzPct val="68000"/>
            </a:pPr>
            <a:r>
              <a:rPr lang="en-US" altLang="zh-CN" dirty="0" smtClean="0"/>
              <a:t>	&lt;input type="text" value="a" name="data"/&gt;</a:t>
            </a:r>
          </a:p>
          <a:p>
            <a:pPr marL="365760" lvl="0" indent="-256032">
              <a:spcBef>
                <a:spcPts val="400"/>
              </a:spcBef>
              <a:buClr>
                <a:schemeClr val="accent1"/>
              </a:buClr>
              <a:buSzPct val="68000"/>
            </a:pPr>
            <a:r>
              <a:rPr lang="en-US" altLang="zh-CN" dirty="0" smtClean="0"/>
              <a:t>	&lt;input type="submit" value="</a:t>
            </a:r>
            <a:r>
              <a:rPr lang="en-US" altLang="zh-CN" dirty="0" err="1" smtClean="0"/>
              <a:t>ss</a:t>
            </a:r>
            <a:r>
              <a:rPr lang="en-US" altLang="zh-CN" dirty="0" smtClean="0"/>
              <a:t>" /&gt;</a:t>
            </a:r>
          </a:p>
          <a:p>
            <a:pPr marL="365760" lvl="0" indent="-256032">
              <a:spcBef>
                <a:spcPts val="400"/>
              </a:spcBef>
              <a:buClr>
                <a:schemeClr val="accent1"/>
              </a:buClr>
              <a:buSzPct val="68000"/>
            </a:pPr>
            <a:r>
              <a:rPr lang="en-US" altLang="zh-CN" dirty="0" smtClean="0"/>
              <a:t>&lt;/form&gt;</a:t>
            </a:r>
            <a:endParaRPr kumimoji="0" lang="zh-CN" altLang="en-US" b="0" i="0" u="none" strike="noStrike" kern="1200" cap="none" spc="0" normalizeH="0" baseline="0" noProof="0" dirty="0">
              <a:ln>
                <a:noFill/>
              </a:ln>
              <a:solidFill>
                <a:schemeClr val="dk1"/>
              </a:solidFill>
              <a:effectLst/>
              <a:uLnTx/>
              <a:uFillTx/>
              <a:latin typeface="+mn-lt"/>
              <a:ea typeface="+mn-ea"/>
              <a:cs typeface="+mn-cs"/>
            </a:endParaRPr>
          </a:p>
        </p:txBody>
      </p:sp>
      <p:sp>
        <p:nvSpPr>
          <p:cNvPr id="5" name="内容占位符 1"/>
          <p:cNvSpPr txBox="1">
            <a:spLocks/>
          </p:cNvSpPr>
          <p:nvPr/>
        </p:nvSpPr>
        <p:spPr>
          <a:xfrm>
            <a:off x="428596" y="2000240"/>
            <a:ext cx="8229600" cy="785818"/>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365760" lvl="0" indent="-256032">
              <a:spcBef>
                <a:spcPts val="400"/>
              </a:spcBef>
              <a:buClr>
                <a:schemeClr val="accent1"/>
              </a:buClr>
              <a:buSzPct val="68000"/>
            </a:pPr>
            <a:r>
              <a:rPr lang="en-US" altLang="zh-CN" dirty="0" smtClean="0"/>
              <a:t>&lt;FONT SIZE="16" COLOR="#FF0000"&gt; </a:t>
            </a:r>
            <a:r>
              <a:rPr lang="zh-CN" altLang="en-US" dirty="0" smtClean="0"/>
              <a:t>我是真的，我是真的啊！！！</a:t>
            </a:r>
            <a:r>
              <a:rPr lang="en-US" altLang="zh-CN" dirty="0" smtClean="0"/>
              <a:t>&lt;/FONT&gt;</a:t>
            </a:r>
            <a:endParaRPr kumimoji="0" lang="zh-CN" altLang="en-US" b="0" i="0" u="none" strike="noStrike" kern="1200" cap="none" spc="0" normalizeH="0" baseline="0" noProof="0" dirty="0">
              <a:ln>
                <a:noFill/>
              </a:ln>
              <a:solidFill>
                <a:schemeClr val="dk1"/>
              </a:solidFill>
              <a:effectLst/>
              <a:uLnTx/>
              <a:uFillTx/>
              <a:latin typeface="+mn-lt"/>
              <a:ea typeface="+mn-ea"/>
              <a:cs typeface="+mn-cs"/>
            </a:endParaRPr>
          </a:p>
        </p:txBody>
      </p:sp>
      <p:sp>
        <p:nvSpPr>
          <p:cNvPr id="6" name="内容占位符 1"/>
          <p:cNvSpPr txBox="1">
            <a:spLocks/>
          </p:cNvSpPr>
          <p:nvPr/>
        </p:nvSpPr>
        <p:spPr>
          <a:xfrm>
            <a:off x="500034" y="3000372"/>
            <a:ext cx="8229600" cy="785818"/>
          </a:xfrm>
          <a:prstGeom prst="rect">
            <a:avLst/>
          </a:prstGeom>
        </p:spPr>
        <p:style>
          <a:lnRef idx="2">
            <a:schemeClr val="accent2"/>
          </a:lnRef>
          <a:fillRef idx="1">
            <a:schemeClr val="lt1"/>
          </a:fillRef>
          <a:effectRef idx="0">
            <a:schemeClr val="accent2"/>
          </a:effectRef>
          <a:fontRef idx="minor">
            <a:schemeClr val="dk1"/>
          </a:fontRef>
        </p:style>
        <p:txBody>
          <a:bodyPr vert="horz">
            <a:noAutofit/>
          </a:bodyPr>
          <a:lstStyle/>
          <a:p>
            <a:pPr marL="365760" lvl="0" indent="-256032">
              <a:spcBef>
                <a:spcPts val="400"/>
              </a:spcBef>
              <a:buClr>
                <a:schemeClr val="accent1"/>
              </a:buClr>
              <a:buSzPct val="68000"/>
            </a:pPr>
            <a:r>
              <a:rPr lang="en-US" altLang="zh-CN" dirty="0" smtClean="0"/>
              <a:t>&lt;FONT SIZE="16" COLOR="#FF0000"&gt;</a:t>
            </a:r>
            <a:r>
              <a:rPr lang="zh-CN" altLang="en-US" dirty="0" smtClean="0"/>
              <a:t>我是假的，怎么地！！！ </a:t>
            </a:r>
            <a:r>
              <a:rPr lang="en-US" altLang="zh-CN" dirty="0" smtClean="0"/>
              <a:t>&lt;/FONT&gt;</a:t>
            </a:r>
            <a:endParaRPr kumimoji="0" lang="zh-CN" altLang="en-US" b="0" i="0" u="none" strike="noStrike" kern="1200" cap="none" spc="0" normalizeH="0" baseline="0" noProof="0" dirty="0">
              <a:ln>
                <a:noFill/>
              </a:ln>
              <a:solidFill>
                <a:schemeClr val="dk1"/>
              </a:solidFill>
              <a:effectLst/>
              <a:uLnTx/>
              <a:uFillTx/>
              <a:latin typeface="+mn-lt"/>
              <a:ea typeface="+mn-ea"/>
              <a:cs typeface="+mn-cs"/>
            </a:endParaRPr>
          </a:p>
        </p:txBody>
      </p:sp>
      <p:sp>
        <p:nvSpPr>
          <p:cNvPr id="7" name="TextBox 6"/>
          <p:cNvSpPr txBox="1"/>
          <p:nvPr/>
        </p:nvSpPr>
        <p:spPr>
          <a:xfrm>
            <a:off x="7000892" y="1500174"/>
            <a:ext cx="1247457" cy="369332"/>
          </a:xfrm>
          <a:prstGeom prst="rect">
            <a:avLst/>
          </a:prstGeom>
          <a:noFill/>
        </p:spPr>
        <p:txBody>
          <a:bodyPr wrap="none" rtlCol="0">
            <a:spAutoFit/>
          </a:bodyPr>
          <a:lstStyle/>
          <a:p>
            <a:r>
              <a:rPr lang="en-US" altLang="zh-CN" dirty="0" smtClean="0"/>
              <a:t>Test.html</a:t>
            </a:r>
            <a:endParaRPr lang="zh-CN" altLang="en-US" dirty="0"/>
          </a:p>
        </p:txBody>
      </p:sp>
      <p:sp>
        <p:nvSpPr>
          <p:cNvPr id="8" name="TextBox 7"/>
          <p:cNvSpPr txBox="1"/>
          <p:nvPr/>
        </p:nvSpPr>
        <p:spPr>
          <a:xfrm>
            <a:off x="7358082" y="2428868"/>
            <a:ext cx="1221809" cy="369332"/>
          </a:xfrm>
          <a:prstGeom prst="rect">
            <a:avLst/>
          </a:prstGeom>
          <a:noFill/>
        </p:spPr>
        <p:txBody>
          <a:bodyPr wrap="none" rtlCol="0">
            <a:spAutoFit/>
          </a:bodyPr>
          <a:lstStyle/>
          <a:p>
            <a:r>
              <a:rPr lang="en-US" altLang="zh-CN" dirty="0" smtClean="0"/>
              <a:t>ture.html</a:t>
            </a:r>
            <a:endParaRPr lang="zh-CN" altLang="en-US" dirty="0"/>
          </a:p>
        </p:txBody>
      </p:sp>
      <p:sp>
        <p:nvSpPr>
          <p:cNvPr id="9" name="TextBox 8"/>
          <p:cNvSpPr txBox="1"/>
          <p:nvPr/>
        </p:nvSpPr>
        <p:spPr>
          <a:xfrm>
            <a:off x="7286644" y="3357562"/>
            <a:ext cx="1295547" cy="369332"/>
          </a:xfrm>
          <a:prstGeom prst="rect">
            <a:avLst/>
          </a:prstGeom>
          <a:noFill/>
        </p:spPr>
        <p:txBody>
          <a:bodyPr wrap="none" rtlCol="0">
            <a:spAutoFit/>
          </a:bodyPr>
          <a:lstStyle/>
          <a:p>
            <a:r>
              <a:rPr lang="en-US" altLang="zh-CN" dirty="0" smtClean="0"/>
              <a:t>false.html</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伪造数据，绕过合法性验证</a:t>
            </a:r>
            <a:endParaRPr lang="zh-CN" altLang="en-US" dirty="0"/>
          </a:p>
        </p:txBody>
      </p:sp>
      <p:sp>
        <p:nvSpPr>
          <p:cNvPr id="5" name="矩形 4"/>
          <p:cNvSpPr/>
          <p:nvPr/>
        </p:nvSpPr>
        <p:spPr>
          <a:xfrm>
            <a:off x="357158" y="3857628"/>
            <a:ext cx="850112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t>在浏览器里输入以下内容，然后回车，就可以绕过合法性</a:t>
            </a:r>
            <a:endParaRPr lang="en-US" altLang="zh-CN" dirty="0" smtClean="0"/>
          </a:p>
          <a:p>
            <a:r>
              <a:rPr lang="en-US" altLang="zh-CN" dirty="0" err="1" smtClean="0"/>
              <a:t>javascript:document.myform.onsubmit</a:t>
            </a:r>
            <a:r>
              <a:rPr lang="en-US" altLang="zh-CN" dirty="0" smtClean="0"/>
              <a:t>=function( ){ return </a:t>
            </a:r>
            <a:r>
              <a:rPr lang="en-US" altLang="zh-CN" dirty="0" err="1" smtClean="0"/>
              <a:t>ture</a:t>
            </a:r>
            <a:r>
              <a:rPr lang="en-US" altLang="zh-CN" dirty="0" smtClean="0"/>
              <a:t>;}; void(0)</a:t>
            </a:r>
            <a:endParaRPr lang="zh-CN" altLang="en-US" dirty="0"/>
          </a:p>
        </p:txBody>
      </p:sp>
      <p:sp>
        <p:nvSpPr>
          <p:cNvPr id="6" name="矩形 5"/>
          <p:cNvSpPr/>
          <p:nvPr/>
        </p:nvSpPr>
        <p:spPr>
          <a:xfrm>
            <a:off x="357158" y="1428736"/>
            <a:ext cx="8286776"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smtClean="0"/>
              <a:t>&lt;form   action="true.html" name="</a:t>
            </a:r>
            <a:r>
              <a:rPr lang="en-US" altLang="zh-CN" dirty="0" err="1" smtClean="0"/>
              <a:t>myform</a:t>
            </a:r>
            <a:r>
              <a:rPr lang="en-US" altLang="zh-CN" dirty="0" smtClean="0"/>
              <a:t>" method="post" </a:t>
            </a:r>
            <a:r>
              <a:rPr lang="en-US" altLang="zh-CN" dirty="0" err="1" smtClean="0"/>
              <a:t>onsubmit</a:t>
            </a:r>
            <a:r>
              <a:rPr lang="en-US" altLang="zh-CN" dirty="0" smtClean="0"/>
              <a:t>="return validate(this)"&gt;</a:t>
            </a:r>
          </a:p>
          <a:p>
            <a:r>
              <a:rPr lang="en-US" altLang="zh-CN" dirty="0" smtClean="0"/>
              <a:t>	</a:t>
            </a:r>
            <a:r>
              <a:rPr lang="zh-CN" altLang="en-US" dirty="0" smtClean="0"/>
              <a:t>姓名：</a:t>
            </a:r>
            <a:r>
              <a:rPr lang="en-US" altLang="zh-CN" dirty="0" smtClean="0"/>
              <a:t>&lt;input type="text"  name="name"/&gt;&lt;</a:t>
            </a:r>
            <a:r>
              <a:rPr lang="en-US" altLang="zh-CN" dirty="0" err="1" smtClean="0"/>
              <a:t>br</a:t>
            </a:r>
            <a:r>
              <a:rPr lang="en-US" altLang="zh-CN" dirty="0" smtClean="0"/>
              <a:t>&gt;</a:t>
            </a:r>
          </a:p>
          <a:p>
            <a:r>
              <a:rPr lang="en-US" altLang="zh-CN" dirty="0" smtClean="0"/>
              <a:t>	EMIL: &lt;input type="text"  name="email"/&gt;&lt;</a:t>
            </a:r>
            <a:r>
              <a:rPr lang="en-US" altLang="zh-CN" dirty="0" err="1" smtClean="0"/>
              <a:t>br</a:t>
            </a:r>
            <a:r>
              <a:rPr lang="en-US" altLang="zh-CN" dirty="0" smtClean="0"/>
              <a:t>&gt;</a:t>
            </a:r>
          </a:p>
          <a:p>
            <a:r>
              <a:rPr lang="en-US" altLang="zh-CN" dirty="0" smtClean="0"/>
              <a:t>	</a:t>
            </a:r>
            <a:r>
              <a:rPr lang="zh-CN" altLang="en-US" dirty="0" smtClean="0"/>
              <a:t>密码</a:t>
            </a:r>
            <a:r>
              <a:rPr lang="en-US" altLang="zh-CN" dirty="0" smtClean="0"/>
              <a:t>:&lt;input  type="text"   name="password"/&gt;&lt;</a:t>
            </a:r>
            <a:r>
              <a:rPr lang="en-US" altLang="zh-CN" dirty="0" err="1" smtClean="0"/>
              <a:t>br</a:t>
            </a:r>
            <a:r>
              <a:rPr lang="en-US" altLang="zh-CN" dirty="0" smtClean="0"/>
              <a:t>&gt;</a:t>
            </a:r>
          </a:p>
          <a:p>
            <a:r>
              <a:rPr lang="en-US" altLang="zh-CN" dirty="0" smtClean="0"/>
              <a:t>	&lt;input type="submit" value="</a:t>
            </a:r>
            <a:r>
              <a:rPr lang="zh-CN" altLang="en-US" dirty="0" smtClean="0"/>
              <a:t>提交</a:t>
            </a:r>
            <a:r>
              <a:rPr lang="en-US" altLang="zh-CN" dirty="0" smtClean="0"/>
              <a:t>" /&gt;</a:t>
            </a:r>
          </a:p>
          <a:p>
            <a:r>
              <a:rPr lang="en-US" altLang="zh-CN" dirty="0" smtClean="0"/>
              <a:t>&lt;/form&gt;</a:t>
            </a:r>
            <a:endParaRPr lang="zh-CN"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 首先，大量的外部引用文件</a:t>
            </a:r>
            <a:endParaRPr lang="en-US" altLang="zh-CN" dirty="0" smtClean="0"/>
          </a:p>
          <a:p>
            <a:pPr lvl="1"/>
            <a:r>
              <a:rPr lang="en-US" altLang="zh-CN" dirty="0" smtClean="0"/>
              <a:t>Js</a:t>
            </a:r>
            <a:r>
              <a:rPr lang="zh-CN" altLang="en-US" dirty="0" smtClean="0"/>
              <a:t>和其他资源入侵者未必能够一一获取和定位</a:t>
            </a:r>
            <a:endParaRPr lang="en-US" altLang="zh-CN" dirty="0" smtClean="0"/>
          </a:p>
          <a:p>
            <a:r>
              <a:rPr lang="zh-CN" altLang="en-US" dirty="0" smtClean="0"/>
              <a:t>其次，服务器端的一些防御措施</a:t>
            </a:r>
            <a:endParaRPr lang="en-US" altLang="zh-CN" dirty="0" smtClean="0"/>
          </a:p>
          <a:p>
            <a:pPr lvl="1"/>
            <a:r>
              <a:rPr lang="zh-CN" altLang="en-US" dirty="0" smtClean="0"/>
              <a:t>例如：通过图片校验码来避免伪造页面的提交、利用其他检测手段来区分合法和非法的页面等。这些障碍也许并非万无一失，但是善于利用基木上可以让几乎所有的入侵者失去耐心</a:t>
            </a:r>
            <a:endParaRPr lang="en-US" altLang="zh-CN" dirty="0" smtClean="0"/>
          </a:p>
          <a:p>
            <a:r>
              <a:rPr lang="zh-CN" altLang="en-US" dirty="0" smtClean="0"/>
              <a:t>再次，</a:t>
            </a:r>
            <a:endParaRPr lang="en-US" altLang="zh-CN" dirty="0" smtClean="0"/>
          </a:p>
          <a:p>
            <a:pPr lvl="1"/>
            <a:r>
              <a:rPr lang="zh-CN" altLang="en-US" dirty="0" smtClean="0"/>
              <a:t>最终的页面文档上有预谋的混淆，不过这种方法有待谨慎评估，因为它是一把双刃剑，既可以让入侵者无从下手，也会让你对维护自己的代码头疼不已。</a:t>
            </a:r>
          </a:p>
        </p:txBody>
      </p:sp>
      <p:sp>
        <p:nvSpPr>
          <p:cNvPr id="3" name="标题 2"/>
          <p:cNvSpPr>
            <a:spLocks noGrp="1"/>
          </p:cNvSpPr>
          <p:nvPr>
            <p:ph type="title"/>
          </p:nvPr>
        </p:nvSpPr>
        <p:spPr/>
        <p:txBody>
          <a:bodyPr/>
          <a:lstStyle/>
          <a:p>
            <a:r>
              <a:rPr lang="zh-CN" altLang="en-US" dirty="0" smtClean="0"/>
              <a:t>如何提高和改进？</a:t>
            </a:r>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总结</a:t>
            </a:r>
            <a:r>
              <a:rPr lang="zh-CN" altLang="en-US" b="1" smtClean="0"/>
              <a:t> </a:t>
            </a:r>
            <a:r>
              <a:rPr lang="zh-CN" altLang="en-US" smtClean="0"/>
              <a:t>  </a:t>
            </a:r>
          </a:p>
        </p:txBody>
      </p:sp>
      <p:sp>
        <p:nvSpPr>
          <p:cNvPr id="32771" name="Rectangle 3"/>
          <p:cNvSpPr>
            <a:spLocks noGrp="1" noChangeArrowheads="1"/>
          </p:cNvSpPr>
          <p:nvPr>
            <p:ph type="body" idx="1"/>
          </p:nvPr>
        </p:nvSpPr>
        <p:spPr>
          <a:xfrm>
            <a:off x="684213" y="1196975"/>
            <a:ext cx="8229600" cy="4895850"/>
          </a:xfrm>
        </p:spPr>
        <p:txBody>
          <a:bodyPr/>
          <a:lstStyle/>
          <a:p>
            <a:pPr eaLnBrk="1" hangingPunct="1">
              <a:lnSpc>
                <a:spcPct val="105000"/>
              </a:lnSpc>
            </a:pPr>
            <a:r>
              <a:rPr lang="en-US" altLang="zh-CN" dirty="0" smtClean="0"/>
              <a:t>JavaScript </a:t>
            </a:r>
            <a:r>
              <a:rPr lang="zh-CN" altLang="en-US" dirty="0" smtClean="0"/>
              <a:t>程序是事件驱动程序</a:t>
            </a:r>
          </a:p>
          <a:p>
            <a:pPr eaLnBrk="1" hangingPunct="1">
              <a:lnSpc>
                <a:spcPct val="105000"/>
              </a:lnSpc>
            </a:pPr>
            <a:r>
              <a:rPr lang="zh-CN" altLang="en-US" dirty="0" smtClean="0"/>
              <a:t>浏览器对象是一个分层次的结构，</a:t>
            </a:r>
            <a:r>
              <a:rPr lang="en-US" altLang="zh-CN" dirty="0" smtClean="0"/>
              <a:t>window</a:t>
            </a:r>
            <a:r>
              <a:rPr lang="zh-CN" altLang="en-US" dirty="0" smtClean="0"/>
              <a:t>是顶层的根对象</a:t>
            </a:r>
          </a:p>
          <a:p>
            <a:pPr eaLnBrk="1" hangingPunct="1">
              <a:lnSpc>
                <a:spcPct val="105000"/>
              </a:lnSpc>
            </a:pPr>
            <a:r>
              <a:rPr lang="zh-CN" altLang="en-US" dirty="0" smtClean="0"/>
              <a:t>打开窗口的方法有哪些？</a:t>
            </a:r>
            <a:endParaRPr lang="en-US" altLang="zh-CN" dirty="0" smtClean="0"/>
          </a:p>
          <a:p>
            <a:pPr eaLnBrk="1" hangingPunct="1">
              <a:lnSpc>
                <a:spcPct val="105000"/>
              </a:lnSpc>
            </a:pPr>
            <a:r>
              <a:rPr lang="en-US" altLang="zh-CN" dirty="0" smtClean="0"/>
              <a:t>JS</a:t>
            </a:r>
            <a:r>
              <a:rPr lang="zh-CN" altLang="en-US" dirty="0" smtClean="0"/>
              <a:t>的安全性怎么样</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4036</TotalTime>
  <Words>6429</Words>
  <Application>Microsoft Office PowerPoint</Application>
  <PresentationFormat>全屏显示(4:3)</PresentationFormat>
  <Paragraphs>1318</Paragraphs>
  <Slides>100</Slides>
  <Notes>10</Notes>
  <HiddenSlides>0</HiddenSlides>
  <MMClips>0</MMClips>
  <ScaleCrop>false</ScaleCrop>
  <HeadingPairs>
    <vt:vector size="4" baseType="variant">
      <vt:variant>
        <vt:lpstr>主题</vt:lpstr>
      </vt:variant>
      <vt:variant>
        <vt:i4>1</vt:i4>
      </vt:variant>
      <vt:variant>
        <vt:lpstr>幻灯片标题</vt:lpstr>
      </vt:variant>
      <vt:variant>
        <vt:i4>100</vt:i4>
      </vt:variant>
    </vt:vector>
  </HeadingPairs>
  <TitlesOfParts>
    <vt:vector size="101" baseType="lpstr">
      <vt:lpstr>聚合</vt:lpstr>
      <vt:lpstr>第四章 JavaScript</vt:lpstr>
      <vt:lpstr>内容提要</vt:lpstr>
      <vt:lpstr>4.1 JavaScript 脚本概述</vt:lpstr>
      <vt:lpstr>什么是JavaScript</vt:lpstr>
      <vt:lpstr>Javascrip和Java什么关系？</vt:lpstr>
      <vt:lpstr>JavaScript能做什么</vt:lpstr>
      <vt:lpstr>JavaScript 组成 </vt:lpstr>
      <vt:lpstr>JavaScript 框架（库）</vt:lpstr>
      <vt:lpstr>如何将 JavaScript 嵌入到 HTML 中</vt:lpstr>
      <vt:lpstr>使用 script 标签</vt:lpstr>
      <vt:lpstr>使用外部 JS 文件</vt:lpstr>
      <vt:lpstr>PowerPoint 演示文稿</vt:lpstr>
      <vt:lpstr>4.2  语法和基本对象</vt:lpstr>
      <vt:lpstr>数据类型</vt:lpstr>
      <vt:lpstr>变量</vt:lpstr>
      <vt:lpstr>变量的声明</vt:lpstr>
      <vt:lpstr>PowerPoint 演示文稿</vt:lpstr>
      <vt:lpstr>函数的声明与调用</vt:lpstr>
      <vt:lpstr>变量的作用域</vt:lpstr>
      <vt:lpstr>算术运算符</vt:lpstr>
      <vt:lpstr>PowerPoint 演示文稿</vt:lpstr>
      <vt:lpstr>比较运算符</vt:lpstr>
      <vt:lpstr>PowerPoint 演示文稿</vt:lpstr>
      <vt:lpstr>逻辑运算符</vt:lpstr>
      <vt:lpstr>PowerPoint 演示文稿</vt:lpstr>
      <vt:lpstr>方法</vt:lpstr>
      <vt:lpstr>示例</vt:lpstr>
      <vt:lpstr>PowerPoint 演示文稿</vt:lpstr>
      <vt:lpstr>Eval示例</vt:lpstr>
      <vt:lpstr>算术运算符</vt:lpstr>
      <vt:lpstr>综合运算实例</vt:lpstr>
      <vt:lpstr>求值运算符</vt:lpstr>
      <vt:lpstr>条件语句</vt:lpstr>
      <vt:lpstr>循环语句</vt:lpstr>
      <vt:lpstr>小结</vt:lpstr>
      <vt:lpstr>核心对象</vt:lpstr>
      <vt:lpstr>对象与内置对象</vt:lpstr>
      <vt:lpstr>数组对象</vt:lpstr>
      <vt:lpstr>数组元素的访问</vt:lpstr>
      <vt:lpstr>数组对象 方法和属性</vt:lpstr>
      <vt:lpstr>例子：级联菜单</vt:lpstr>
      <vt:lpstr>PowerPoint 演示文稿</vt:lpstr>
      <vt:lpstr>数 学 对 象 </vt:lpstr>
      <vt:lpstr>数学对象</vt:lpstr>
      <vt:lpstr>PowerPoint 演示文稿</vt:lpstr>
      <vt:lpstr>数学对象</vt:lpstr>
      <vt:lpstr>访问样式表(补充)</vt:lpstr>
      <vt:lpstr>Random应用 变色的文字</vt:lpstr>
      <vt:lpstr>字符串对象</vt:lpstr>
      <vt:lpstr>字符串对象</vt:lpstr>
      <vt:lpstr>字符串对象</vt:lpstr>
      <vt:lpstr>日期对象</vt:lpstr>
      <vt:lpstr>日期对象的方法</vt:lpstr>
      <vt:lpstr>日期对象的方法</vt:lpstr>
      <vt:lpstr>PowerPoint 演示文稿</vt:lpstr>
      <vt:lpstr>小   结 </vt:lpstr>
      <vt:lpstr>4.3  JavaScript 的DOM对象</vt:lpstr>
      <vt:lpstr>什么是 DOM </vt:lpstr>
      <vt:lpstr>PowerPoint 演示文稿</vt:lpstr>
      <vt:lpstr>PowerPoint 演示文稿</vt:lpstr>
      <vt:lpstr>HTML DOM 对象 - 方法和属性 </vt:lpstr>
      <vt:lpstr>常用的 HTML DOM 方法---HTML DOM 访问</vt:lpstr>
      <vt:lpstr>常用的 HTML DOM 方法----修改 HTML 元素</vt:lpstr>
      <vt:lpstr>常用的 HTML DOM 方法—其它</vt:lpstr>
      <vt:lpstr>事件</vt:lpstr>
      <vt:lpstr>JavaScript 事件</vt:lpstr>
      <vt:lpstr>PowerPoint 演示文稿</vt:lpstr>
      <vt:lpstr>onMouseOver和 onMouseOut事件</vt:lpstr>
      <vt:lpstr>4.4 JavaScript 中的浏览器对象 </vt:lpstr>
      <vt:lpstr>4.4  JavaScript 的浏览器对象</vt:lpstr>
      <vt:lpstr>window 对象 属性</vt:lpstr>
      <vt:lpstr>window对象方法</vt:lpstr>
      <vt:lpstr>PowerPoint 演示文稿</vt:lpstr>
      <vt:lpstr>Document</vt:lpstr>
      <vt:lpstr>Document</vt:lpstr>
      <vt:lpstr>Document对象</vt:lpstr>
      <vt:lpstr>History对象</vt:lpstr>
      <vt:lpstr>Location对象</vt:lpstr>
      <vt:lpstr>PowerPoint 演示文稿</vt:lpstr>
      <vt:lpstr>  多种方式加载页面</vt:lpstr>
      <vt:lpstr>Navigator浏览器对象</vt:lpstr>
      <vt:lpstr>JS与表单的操作</vt:lpstr>
      <vt:lpstr>2、JS与单选框 type=“radio” </vt:lpstr>
      <vt:lpstr>3、JS与复选框 type=“checkbox” </vt:lpstr>
      <vt:lpstr>RegExp对象</vt:lpstr>
      <vt:lpstr>RegExp 对象方法</vt:lpstr>
      <vt:lpstr>PowerPoint 演示文稿</vt:lpstr>
      <vt:lpstr>PowerPoint 演示文稿</vt:lpstr>
      <vt:lpstr>4.5 JQuery</vt:lpstr>
      <vt:lpstr>PowerPoint 演示文稿</vt:lpstr>
      <vt:lpstr>jQuery 语法</vt:lpstr>
      <vt:lpstr>PowerPoint 演示文稿</vt:lpstr>
      <vt:lpstr>jQuery 事件</vt:lpstr>
      <vt:lpstr>4.6  关于JS的安全性</vt:lpstr>
      <vt:lpstr>伪造表单提交目的地</vt:lpstr>
      <vt:lpstr>PowerPoint 演示文稿</vt:lpstr>
      <vt:lpstr>伪造数据，绕过合法性验证</vt:lpstr>
      <vt:lpstr>如何提高和改进？</vt:lpstr>
      <vt:lpstr>总结   </vt:lpstr>
      <vt:lpstr>Web开发前端技术</vt:lpstr>
    </vt:vector>
  </TitlesOfParts>
  <Company>IBM ThinkPad/CC8000.COM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X200/T400/T500/W500</dc:creator>
  <cp:lastModifiedBy>X200/T400/T500/W500</cp:lastModifiedBy>
  <cp:revision>359</cp:revision>
  <dcterms:created xsi:type="dcterms:W3CDTF">2011-09-08T02:01:00Z</dcterms:created>
  <dcterms:modified xsi:type="dcterms:W3CDTF">2015-05-21T09:49:26Z</dcterms:modified>
</cp:coreProperties>
</file>