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90" r:id="rId3"/>
    <p:sldId id="286" r:id="rId4"/>
    <p:sldId id="288" r:id="rId5"/>
    <p:sldId id="257" r:id="rId6"/>
    <p:sldId id="277" r:id="rId7"/>
    <p:sldId id="276" r:id="rId8"/>
    <p:sldId id="259" r:id="rId9"/>
    <p:sldId id="26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02"/>
  </p:normalViewPr>
  <p:slideViewPr>
    <p:cSldViewPr>
      <p:cViewPr varScale="1"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</a:p>
          <a:p>
            <a:pPr marL="0" indent="0">
              <a:buNone/>
            </a:pP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语言的基础上，增加了一层最小的面向对象语法</a:t>
            </a:r>
          </a:p>
          <a:p>
            <a:pPr marL="0" indent="0">
              <a:buNone/>
            </a:pPr>
            <a:r>
              <a:rPr kumimoji="1" lang="zh-CN" altLang="en-US" dirty="0" smtClean="0"/>
              <a:t>完全兼容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</a:t>
            </a:r>
          </a:p>
          <a:p>
            <a:pPr marL="0" indent="0">
              <a:buNone/>
            </a:pPr>
            <a:r>
              <a:rPr kumimoji="1" lang="zh-CN" altLang="en-US" dirty="0" smtClean="0"/>
              <a:t>可以在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代码中混入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语言代码，甚至是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代码</a:t>
            </a:r>
          </a:p>
          <a:p>
            <a:pPr marL="0" indent="0">
              <a:buNone/>
            </a:pPr>
            <a:r>
              <a:rPr kumimoji="1" lang="zh-CN" altLang="en-US" dirty="0" smtClean="0"/>
              <a:t>可以使用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平台和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平台的应用程序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332656"/>
            <a:ext cx="7772400" cy="6264696"/>
          </a:xfrm>
        </p:spPr>
        <p:txBody>
          <a:bodyPr/>
          <a:lstStyle/>
          <a:p>
            <a:r>
              <a:rPr lang="zh-CN" altLang="en-US" dirty="0"/>
              <a:t>参考程序：</a:t>
            </a:r>
            <a:r>
              <a:rPr lang="en-US" altLang="zh-CN" dirty="0"/>
              <a:t>01</a:t>
            </a:r>
            <a:r>
              <a:rPr lang="zh-CN" altLang="en-US" dirty="0"/>
              <a:t> 第一个</a:t>
            </a:r>
            <a:r>
              <a:rPr lang="en-US" altLang="zh-CN" dirty="0"/>
              <a:t>OC</a:t>
            </a:r>
            <a:r>
              <a:rPr lang="zh-CN" altLang="en-US" dirty="0"/>
              <a:t>的类</a:t>
            </a:r>
          </a:p>
          <a:p>
            <a:pPr marL="0" indent="0">
              <a:buNone/>
            </a:pPr>
            <a:r>
              <a:rPr lang="zh-CN" altLang="en-US" dirty="0"/>
              <a:t>类名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Car</a:t>
            </a:r>
            <a:r>
              <a:rPr lang="zh-CN" altLang="en-US" dirty="0" smtClean="0"/>
              <a:t>（注意类名首字母大写）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属性（成员变量或者实例变量）：</a:t>
            </a:r>
            <a:r>
              <a:rPr lang="zh-CN" altLang="en-US" dirty="0"/>
              <a:t>轮胎个数、时速（速度）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行为（方法）：跑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方法和函数的区别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类的合理设计</a:t>
            </a:r>
          </a:p>
          <a:p>
            <a:pPr marL="0" indent="0">
              <a:buNone/>
            </a:pPr>
            <a:r>
              <a:rPr kumimoji="1" lang="zh-CN" altLang="en-US" dirty="0" smtClean="0"/>
              <a:t>类名：</a:t>
            </a:r>
            <a:r>
              <a:rPr kumimoji="1" lang="en-US" altLang="zh-CN" dirty="0" smtClean="0"/>
              <a:t>Student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属性：性别、生日、体重、最喜欢的颜色、狗（体重、吃、跑）</a:t>
            </a:r>
          </a:p>
          <a:p>
            <a:pPr marL="0" indent="0">
              <a:buNone/>
            </a:pPr>
            <a:r>
              <a:rPr kumimoji="1" lang="zh-CN" altLang="en-US" dirty="0" smtClean="0"/>
              <a:t>方法：吃、跑步、遛狗、喂狗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匿名对象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匿名对象，只需要简单的了解</a:t>
            </a:r>
          </a:p>
          <a:p>
            <a:r>
              <a:rPr kumimoji="1" lang="zh-CN" altLang="en-US" dirty="0" smtClean="0"/>
              <a:t>在书写代码的时候，不要写匿名对象这样的代码，对内存管理没有好处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匿名对象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方法的声明和实现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方法的声明和实现</a:t>
            </a:r>
          </a:p>
          <a:p>
            <a:pPr marL="0" indent="0">
              <a:buNone/>
            </a:pPr>
            <a:r>
              <a:rPr kumimoji="1" lang="zh-CN" altLang="en-US" dirty="0" smtClean="0"/>
              <a:t>计算器类</a:t>
            </a:r>
          </a:p>
          <a:p>
            <a:pPr marL="0" indent="0">
              <a:buNone/>
            </a:pPr>
            <a:r>
              <a:rPr kumimoji="1" lang="zh-CN" altLang="en-US" dirty="0" smtClean="0"/>
              <a:t>方法：</a:t>
            </a:r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、返回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值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、计算某个整数的平方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、计算两个整数的值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重点掌握：方法的命名</a:t>
            </a:r>
          </a:p>
          <a:p>
            <a:pPr marL="0" indent="0"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方法中，一个参数对应一个冒号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，苹果于</a:t>
            </a:r>
            <a:r>
              <a:rPr lang="en-US" altLang="zh-CN" dirty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WWDC</a:t>
            </a:r>
            <a:r>
              <a:rPr lang="zh-CN" altLang="en-US" dirty="0"/>
              <a:t>（苹果开发者大会）发布的新开发语言</a:t>
            </a:r>
            <a:r>
              <a:rPr lang="zh-CN" altLang="en-US" dirty="0" smtClean="0"/>
              <a:t>，可与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共同运行于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</a:t>
            </a:r>
            <a:r>
              <a:rPr lang="zh-CN" altLang="en-US" dirty="0"/>
              <a:t>平台，用于搭建基于苹果平台的应用程序</a:t>
            </a:r>
            <a:r>
              <a:rPr lang="zh-CN" altLang="en-US" dirty="0" smtClean="0"/>
              <a:t>。</a:t>
            </a:r>
          </a:p>
          <a:p>
            <a:r>
              <a:rPr lang="en-US" altLang="zh-CN" dirty="0"/>
              <a:t>Objective-C </a:t>
            </a:r>
            <a:r>
              <a:rPr lang="zh-CN" altLang="en-US" dirty="0"/>
              <a:t>开发者对 </a:t>
            </a:r>
            <a:r>
              <a:rPr lang="en-US" altLang="zh-CN" dirty="0"/>
              <a:t>Swift </a:t>
            </a:r>
            <a:r>
              <a:rPr lang="zh-CN" altLang="en-US" dirty="0"/>
              <a:t>并不会感到陌生。它采用了 </a:t>
            </a:r>
            <a:r>
              <a:rPr lang="en-US" altLang="zh-CN" dirty="0"/>
              <a:t>Objective-C </a:t>
            </a:r>
            <a:r>
              <a:rPr lang="zh-CN" altLang="en-US" dirty="0"/>
              <a:t>的命名参数以及动态对象模型，可以无缝对接到现有的 </a:t>
            </a:r>
            <a:r>
              <a:rPr lang="en-US" altLang="zh-CN" dirty="0"/>
              <a:t>Cocoa </a:t>
            </a:r>
            <a:r>
              <a:rPr lang="zh-CN" altLang="en-US" dirty="0"/>
              <a:t>框架，并且可以兼容 </a:t>
            </a:r>
            <a:r>
              <a:rPr lang="en-US" altLang="zh-CN" dirty="0"/>
              <a:t>Objective-C </a:t>
            </a:r>
            <a:r>
              <a:rPr lang="zh-CN" altLang="en-US" dirty="0"/>
              <a:t>代码。在此基础之上，</a:t>
            </a:r>
            <a:r>
              <a:rPr lang="en-US" altLang="zh-CN" dirty="0"/>
              <a:t>Swift </a:t>
            </a:r>
            <a:r>
              <a:rPr lang="zh-CN" altLang="en-US" dirty="0"/>
              <a:t>还有许多新特性并且支持过程式编程和面向对象编程。</a:t>
            </a:r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语法预览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关键字</a:t>
            </a:r>
          </a:p>
          <a:p>
            <a:pPr marL="0" indent="0">
              <a:buNone/>
            </a:pPr>
            <a:r>
              <a:rPr kumimoji="1" lang="zh-CN" altLang="en-US" dirty="0" smtClean="0"/>
              <a:t>基本上所有的关键字都是以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开头</a:t>
            </a:r>
          </a:p>
          <a:p>
            <a:pPr marL="0" indent="0">
              <a:buNone/>
            </a:pPr>
            <a:r>
              <a:rPr kumimoji="1" lang="zh-CN" altLang="en-US" dirty="0" smtClean="0"/>
              <a:t>如：</a:t>
            </a:r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@public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@protocol</a:t>
            </a:r>
            <a:r>
              <a:rPr kumimoji="1" lang="zh-CN" altLang="en-US" dirty="0" smtClean="0"/>
              <a:t>等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字符串以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开头</a:t>
            </a:r>
          </a:p>
          <a:p>
            <a:pPr marL="0" indent="0">
              <a:buNone/>
            </a:pP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”是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语法预览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其他语法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81519"/>
              </p:ext>
            </p:extLst>
          </p:nvPr>
        </p:nvGraphicFramePr>
        <p:xfrm>
          <a:off x="1187624" y="1915562"/>
          <a:ext cx="6912768" cy="316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577"/>
                <a:gridCol w="4926191"/>
              </a:tblGrid>
              <a:tr h="5472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float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BOOL(YES\NO)</a:t>
                      </a:r>
                      <a:endParaRPr lang="zh-CN" altLang="en-US" dirty="0"/>
                    </a:p>
                  </a:txBody>
                  <a:tcPr/>
                </a:tc>
              </a:tr>
              <a:tr h="5548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相当于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语言中的</a:t>
                      </a:r>
                      <a:r>
                        <a:rPr lang="en-US" altLang="zh-CN" dirty="0" smtClean="0"/>
                        <a:t>NULL</a:t>
                      </a:r>
                      <a:r>
                        <a:rPr lang="zh-CN" altLang="en-US" dirty="0" smtClean="0"/>
                        <a:t>，也就是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9577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基本语句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循环语句（</a:t>
                      </a:r>
                      <a:r>
                        <a:rPr lang="en-US" altLang="zh-CN" dirty="0" smtClean="0"/>
                        <a:t>do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）、条件语句（</a:t>
                      </a:r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if-else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switch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5548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</a:t>
                      </a:r>
                      <a:r>
                        <a:rPr lang="zh-CN" altLang="en-US" dirty="0" smtClean="0"/>
                        <a:t>和、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</a:tr>
              <a:tr h="5548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屏幕输出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dirty="0" smtClean="0"/>
                        <a:t>(@”Hello”)</a:t>
                      </a:r>
                      <a:r>
                        <a:rPr lang="zh-CN" altLang="en-US" dirty="0" smtClean="0"/>
                        <a:t>；</a:t>
                      </a:r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baseline="0" dirty="0" smtClean="0"/>
                        <a:t>(@”age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%i”,27);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#import&lt;</a:t>
            </a:r>
            <a:r>
              <a:rPr lang="en-US" altLang="zh-CN" dirty="0" err="1"/>
              <a:t>Foundataion</a:t>
            </a:r>
            <a:r>
              <a:rPr lang="en-US" altLang="zh-CN" dirty="0"/>
              <a:t>/</a:t>
            </a:r>
            <a:r>
              <a:rPr lang="en-US" altLang="zh-CN" dirty="0" err="1"/>
              <a:t>Foundation.h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入口程序，程序从这里开始执行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92D050"/>
                </a:solidFill>
              </a:rPr>
              <a:t>//</a:t>
            </a:r>
            <a:r>
              <a:rPr lang="zh-CN" altLang="en-US" dirty="0" smtClean="0">
                <a:solidFill>
                  <a:srgbClr val="92D050"/>
                </a:solidFill>
              </a:rPr>
              <a:t>输出语言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NSLog</a:t>
            </a:r>
            <a:r>
              <a:rPr lang="en-US" altLang="zh-CN" dirty="0" smtClean="0"/>
              <a:t>(@”Hello World!”);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92D050"/>
                </a:solidFill>
              </a:rPr>
              <a:t>//</a:t>
            </a:r>
            <a:r>
              <a:rPr lang="zh-CN" altLang="en-US" dirty="0" smtClean="0">
                <a:solidFill>
                  <a:srgbClr val="92D050"/>
                </a:solidFill>
              </a:rPr>
              <a:t>函数返回值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0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&lt;Foundation/</a:t>
            </a:r>
            <a:r>
              <a:rPr lang="en-US" altLang="zh-CN" dirty="0" err="1" smtClean="0"/>
              <a:t>Foundation.h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，最主要的头文件，其名称和框架名相同；只需要包含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框架头文件，就可以使用整个框架的东西。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OC</a:t>
            </a:r>
            <a:r>
              <a:rPr lang="zh-CN" altLang="en-US" dirty="0"/>
              <a:t>中的注释</a:t>
            </a:r>
          </a:p>
          <a:p>
            <a:pPr marL="0" indent="0">
              <a:buNone/>
            </a:pPr>
            <a:r>
              <a:rPr lang="zh-CN" altLang="en-US" dirty="0" smtClean="0"/>
              <a:t>  行</a:t>
            </a:r>
            <a:r>
              <a:rPr lang="zh-CN" altLang="en-US" dirty="0"/>
              <a:t>注释：</a:t>
            </a:r>
            <a:r>
              <a:rPr lang="en-US" altLang="zh-CN" dirty="0"/>
              <a:t>//</a:t>
            </a:r>
          </a:p>
          <a:p>
            <a:pPr marL="0" indent="0">
              <a:buNone/>
            </a:pPr>
            <a:r>
              <a:rPr lang="zh-CN" altLang="en-US" dirty="0" smtClean="0"/>
              <a:t>  块</a:t>
            </a:r>
            <a:r>
              <a:rPr lang="zh-CN" altLang="en-US" dirty="0"/>
              <a:t>注释：</a:t>
            </a:r>
            <a:r>
              <a:rPr lang="en-US" altLang="zh-CN" dirty="0"/>
              <a:t>/*  </a:t>
            </a:r>
            <a:r>
              <a:rPr lang="zh-CN" altLang="en-US" dirty="0"/>
              <a:t>注释的内容  *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r>
              <a:rPr lang="en-US" altLang="zh-CN" dirty="0" err="1"/>
              <a:t>NSLog</a:t>
            </a:r>
            <a:r>
              <a:rPr lang="zh-CN" altLang="en-US" dirty="0"/>
              <a:t>是一个常用的输出函数，可以格式化输出一个或多个</a:t>
            </a:r>
            <a:r>
              <a:rPr lang="zh-CN" altLang="en-US" dirty="0" smtClean="0"/>
              <a:t>参数，输出的内容会自动换行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NSLog</a:t>
            </a:r>
            <a:r>
              <a:rPr lang="en-US" altLang="zh-CN" dirty="0" smtClean="0"/>
              <a:t>(@”</a:t>
            </a:r>
            <a:r>
              <a:rPr lang="en-US" altLang="zh-CN" dirty="0" err="1" smtClean="0"/>
              <a:t>i</a:t>
            </a:r>
            <a:r>
              <a:rPr lang="en-US" altLang="zh-CN" dirty="0"/>
              <a:t>=%d”,</a:t>
            </a:r>
            <a:r>
              <a:rPr lang="en-US" altLang="zh-CN" dirty="0" err="1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NSLog</a:t>
            </a:r>
            <a:r>
              <a:rPr lang="en-US" altLang="zh-CN" dirty="0"/>
              <a:t>(@”pi=%</a:t>
            </a:r>
            <a:r>
              <a:rPr lang="en-US" altLang="zh-CN" dirty="0" err="1"/>
              <a:t>f”,pi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*s=@”iOS</a:t>
            </a:r>
            <a:r>
              <a:rPr lang="zh-CN" altLang="en-US" dirty="0"/>
              <a:t>应用开发详解”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NSLog</a:t>
            </a:r>
            <a:r>
              <a:rPr lang="en-US" altLang="zh-CN" dirty="0"/>
              <a:t>(@”s=%@”,s);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8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整型（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，常用输出为 </a:t>
            </a:r>
            <a:r>
              <a:rPr lang="en-US" altLang="zh-CN" dirty="0" smtClean="0"/>
              <a:t>%d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浮点类型</a:t>
            </a:r>
            <a:r>
              <a:rPr lang="en-US" altLang="zh-CN" dirty="0" smtClean="0"/>
              <a:t>(float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，常用输出为 </a:t>
            </a:r>
            <a:r>
              <a:rPr lang="en-US" altLang="zh-CN" dirty="0" smtClean="0"/>
              <a:t>%f)</a:t>
            </a:r>
          </a:p>
          <a:p>
            <a:r>
              <a:rPr lang="zh-CN" altLang="en-US" dirty="0" smtClean="0"/>
              <a:t>字符型（</a:t>
            </a:r>
            <a:r>
              <a:rPr lang="en-US" altLang="zh-CN" dirty="0" smtClean="0"/>
              <a:t>char,</a:t>
            </a:r>
            <a:r>
              <a:rPr lang="zh-CN" altLang="en-US" dirty="0" smtClean="0"/>
              <a:t>常用输出为 </a:t>
            </a:r>
            <a:r>
              <a:rPr lang="en-US" altLang="zh-CN" dirty="0" smtClean="0"/>
              <a:t>%c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布尔类型（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特殊类型（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:id</a:t>
            </a:r>
            <a:r>
              <a:rPr lang="zh-CN" altLang="en-US" dirty="0" smtClean="0"/>
              <a:t>类型可以表示任意的数据类型，可以将任何的对象赋值给</a:t>
            </a:r>
            <a:r>
              <a:rPr lang="en-US" altLang="zh-CN" dirty="0" smtClean="0"/>
              <a:t>id</a:t>
            </a:r>
            <a:r>
              <a:rPr lang="zh-CN" altLang="en-US" dirty="0" smtClean="0"/>
              <a:t>类型。一般当某个方法无法明确返回值类型时，可以指定返回</a:t>
            </a:r>
            <a:r>
              <a:rPr lang="en-US" altLang="zh-CN" dirty="0" smtClean="0"/>
              <a:t>id</a:t>
            </a:r>
            <a:r>
              <a:rPr lang="zh-CN" altLang="en-US" dirty="0" smtClean="0"/>
              <a:t>类型。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7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err="1" smtClean="0"/>
              <a:t>NSLog</a:t>
            </a:r>
            <a:r>
              <a:rPr lang="zh-CN" altLang="en-US" dirty="0" smtClean="0"/>
              <a:t>格式化输出标识符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111838"/>
              </p:ext>
            </p:extLst>
          </p:nvPr>
        </p:nvGraphicFramePr>
        <p:xfrm>
          <a:off x="914400" y="1447800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480"/>
                <a:gridCol w="5194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输出标识符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Objective-C</a:t>
                      </a:r>
                      <a:r>
                        <a:rPr lang="zh-CN" altLang="en-US" dirty="0" smtClean="0"/>
                        <a:t>对象，例如</a:t>
                      </a:r>
                      <a:r>
                        <a:rPr lang="en-US" altLang="zh-CN" dirty="0" err="1" smtClean="0"/>
                        <a:t>NSString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输出无符号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输出浮点数类型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输出科学计数法格式浮点类型数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输出单个字符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语言字符串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中类的定义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Objective-C</a:t>
            </a:r>
            <a:r>
              <a:rPr lang="zh-CN" altLang="en-US" dirty="0" smtClean="0"/>
              <a:t>中类的定义分为两个部分：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声明部分</a:t>
            </a:r>
            <a:r>
              <a:rPr lang="en-US" altLang="zh-CN" dirty="0" smtClean="0"/>
              <a:t>(.</a:t>
            </a:r>
            <a:r>
              <a:rPr lang="en-US" altLang="zh-CN" dirty="0"/>
              <a:t>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实现部分</a:t>
            </a:r>
            <a:r>
              <a:rPr lang="en-US" altLang="zh-CN" dirty="0" smtClean="0"/>
              <a:t>(.m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类的声明，需要声明对象的属性和行为。</a:t>
            </a:r>
          </a:p>
          <a:p>
            <a:r>
              <a:rPr lang="en-US" altLang="zh-CN" dirty="0" smtClean="0"/>
              <a:t>OC</a:t>
            </a:r>
            <a:r>
              <a:rPr lang="zh-CN" altLang="en-US" dirty="0" smtClean="0"/>
              <a:t>中只能用指针来操纵对象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2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1988</TotalTime>
  <Words>804</Words>
  <Application>Microsoft Macintosh PowerPoint</Application>
  <PresentationFormat>全屏显示(4:3)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Franklin Gothic Book</vt:lpstr>
      <vt:lpstr>Perpetua</vt:lpstr>
      <vt:lpstr>Wingdings 2</vt:lpstr>
      <vt:lpstr>宋体</vt:lpstr>
      <vt:lpstr>幼圆</vt:lpstr>
      <vt:lpstr>平衡</vt:lpstr>
      <vt:lpstr>Objective-C</vt:lpstr>
      <vt:lpstr>swift语言</vt:lpstr>
      <vt:lpstr>OC语法预览</vt:lpstr>
      <vt:lpstr>OC语法预览</vt:lpstr>
      <vt:lpstr>Hello World</vt:lpstr>
      <vt:lpstr>PowerPoint 演示文稿</vt:lpstr>
      <vt:lpstr>数据类型</vt:lpstr>
      <vt:lpstr>常用NSLog格式化输出标识符</vt:lpstr>
      <vt:lpstr>Objective-C中的面向对象</vt:lpstr>
      <vt:lpstr>PowerPoint 演示文稿</vt:lpstr>
      <vt:lpstr>匿名对象</vt:lpstr>
      <vt:lpstr>方法的声明和实现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86</cp:revision>
  <dcterms:modified xsi:type="dcterms:W3CDTF">2016-05-04T02:25:28Z</dcterms:modified>
</cp:coreProperties>
</file>