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5" r:id="rId6"/>
    <p:sldId id="261" r:id="rId7"/>
    <p:sldId id="263" r:id="rId8"/>
    <p:sldId id="264" r:id="rId9"/>
    <p:sldId id="262" r:id="rId10"/>
    <p:sldId id="266" r:id="rId11"/>
    <p:sldId id="269" r:id="rId12"/>
    <p:sldId id="270" r:id="rId13"/>
    <p:sldId id="272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63DC-F3A1-49E3-905E-F3A516FC5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CEA7B-2A25-49C7-BAF7-94256A29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51D2F-60BC-4B56-A6D7-BD9034A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0C8EA-1659-44FD-9E5B-63703265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D986A-D67C-4AB1-BD88-510F6EE7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3D4FA-D9A7-4C73-A29F-94C9F680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AA3CDA-B4DC-46CB-9FC7-36A0E6449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CC7972-7495-4265-A263-7069AECE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EFB357-9DF5-4F6D-BAB8-07AAE3DF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D384A-FDF9-4C55-A2D3-586AFC8B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1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4DE07B-C844-4656-8F64-983573D65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910EF-5B07-4D0E-BB85-1508394E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A79E7-AD94-4B4F-AD3D-D758D4C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E18A2-158F-403B-98EC-04503FE1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FCB58-C4E9-41F4-AEB5-B277A831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4ED26-63EE-4178-8D69-B5114390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B4BD1-B140-4C64-AA32-72B53475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E0C053-9897-4D46-BF8A-72B46BE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6EFC6-8D2A-4129-BE37-0DA0E0FF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D9709-E2D2-478C-9F8A-012E12F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5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354C-59E5-4549-A22B-38732BE7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4FE582-E1D0-4AF6-A205-BCCC74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685F8-0CE6-415F-84A9-40C6C82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4741C-741A-44F0-94D7-7E626A6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D0212-1354-4D92-A475-8420B511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0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7BD50-F088-4952-8DCC-01FFC12D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4A10-EDDF-4346-9721-664A5C665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CEBE81-E9BD-4935-A7CC-00CB5809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03E92-6F94-4B60-A970-4E5750F0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4A4FC5-1C7C-482A-A5A6-45489F29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67E1A6-0881-4C1E-BE03-F7AE8275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11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4FE18-FF24-4F97-8F13-1FF75E5E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3D3CB4-CEF1-481C-927B-C3FD7010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3E0933-24DB-46EA-81D4-EAA70259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F67BD8-486A-4FCE-9DCE-D16CC3EFA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0837E6-AFA8-45C8-8B42-B5B06CF2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BCC0FF-3111-43EB-ABDD-A262EE7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C6567-0094-4ADB-872C-7600EC05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23B0F-681D-41EA-8FDD-25B16170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17C92-14A3-404F-B98C-BEF78F59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9C4734-1D9D-4635-AFF6-F9F4974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70A94C-6D7F-4C23-B31C-E5D47DD9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E4F5A-C324-4783-AE7C-268EB6DB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5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D9863E-49D0-494D-AC2E-BDB761D1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2E8E31-DE81-4DAA-9A8E-A741E6F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183FDE-0855-4568-9C7F-07BF73E7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9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E3399-56E1-40D5-9B68-03DE4E2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32E2A-3870-4B52-9720-C0CC35EA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860C70-56C1-4BF4-AB63-5570294E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E4A62-31BC-496D-9452-4E9AE3C2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BD9A24-8335-4840-BF80-59325A1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6C4647-2E61-4F94-9147-46C8D28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3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92D59-5117-4C80-96D2-D52A4CCB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485898-1330-4F26-AE1C-AFD659F44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C5FF2-815A-41E3-8829-6F81DD3B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6A296-3C66-4110-9072-CA6CCADA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FE060-74F7-49B4-9719-963D57DB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21E11-CFBF-4977-B119-A444DBF8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0471D-E27D-45A6-A344-CC23377E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4D83D8-677B-4B7D-9112-B2F57B24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70190-C1A2-4B8D-ADB3-F06D610F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63E2-33C6-4A67-A414-40E7C2332897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D5A97-F211-406E-8205-5EA45931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1EEC35-9032-4DDE-A6B7-5BA532EFC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AFE-3E8A-42A5-A85D-A5EDA33AE3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F55A4-C3D1-4002-B3E0-E50624028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選擇權自動化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0AC127-CB88-4E85-9769-2C5EAE8FA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劉庭銘</a:t>
            </a:r>
          </a:p>
        </p:txBody>
      </p:sp>
    </p:spTree>
    <p:extLst>
      <p:ext uri="{BB962C8B-B14F-4D97-AF65-F5344CB8AC3E}">
        <p14:creationId xmlns:p14="http://schemas.microsoft.com/office/powerpoint/2010/main" val="262304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憑倉買進價格是動態調整</a:t>
            </a:r>
            <a:r>
              <a:rPr lang="en-US" altLang="zh-TW" dirty="0"/>
              <a:t>, </a:t>
            </a:r>
            <a:r>
              <a:rPr lang="zh-TW" altLang="en-US" dirty="0"/>
              <a:t>會一直掛在最佳買價第三檔</a:t>
            </a:r>
            <a:endParaRPr lang="en-US" altLang="zh-TW" dirty="0"/>
          </a:p>
          <a:p>
            <a:r>
              <a:rPr lang="zh-TW" altLang="en-US" dirty="0"/>
              <a:t>例如現在最佳買價是</a:t>
            </a:r>
            <a:r>
              <a:rPr lang="en-US" altLang="zh-TW" dirty="0"/>
              <a:t>105</a:t>
            </a:r>
            <a:r>
              <a:rPr lang="zh-TW" altLang="en-US" dirty="0"/>
              <a:t>（還沒掛單），就掛在</a:t>
            </a:r>
            <a:r>
              <a:rPr lang="en-US" altLang="zh-TW" dirty="0"/>
              <a:t>107</a:t>
            </a:r>
          </a:p>
          <a:p>
            <a:r>
              <a:rPr lang="zh-TW" altLang="en-US" dirty="0"/>
              <a:t>再次偵測後最佳買如果還是</a:t>
            </a:r>
            <a:r>
              <a:rPr lang="en-US" altLang="zh-TW" dirty="0"/>
              <a:t>107</a:t>
            </a:r>
            <a:r>
              <a:rPr lang="zh-TW" altLang="en-US" dirty="0"/>
              <a:t>就不往上移，如果別人掛了</a:t>
            </a:r>
            <a:r>
              <a:rPr lang="en-US" altLang="zh-TW" dirty="0"/>
              <a:t>107</a:t>
            </a:r>
            <a:r>
              <a:rPr lang="zh-TW" altLang="en-US" dirty="0"/>
              <a:t>，就改成</a:t>
            </a:r>
            <a:r>
              <a:rPr lang="en-US" altLang="zh-TW" dirty="0"/>
              <a:t>109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16460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4" name="Picture 4" descr="未提供說明。">
            <a:extLst>
              <a:ext uri="{FF2B5EF4-FFF2-40B4-BE49-F238E27FC236}">
                <a16:creationId xmlns:a16="http://schemas.microsoft.com/office/drawing/2014/main" id="{8D9EDF74-E96D-435D-81FD-40CE9001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0" y="0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FD5571-5B8C-4C24-880D-24E038834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4337"/>
            <a:ext cx="8833607" cy="24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E0317-C59F-429F-8A1C-CFE0EAEC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實單預掛</a:t>
            </a:r>
            <a:r>
              <a:rPr lang="en-US" altLang="zh-TW" dirty="0"/>
              <a:t>Sell Call</a:t>
            </a:r>
            <a:r>
              <a:rPr lang="zh-TW" altLang="en-US" dirty="0"/>
              <a:t>漲停單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58024-C95E-4E4F-9097-63791D77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每日開盤前，掛最接近台灣指數收盤的履約價，也就是平盤價上，</a:t>
            </a:r>
            <a:r>
              <a:rPr lang="en-US" altLang="zh-TW" dirty="0"/>
              <a:t>N</a:t>
            </a:r>
            <a:r>
              <a:rPr lang="zh-TW" altLang="en-US" dirty="0"/>
              <a:t>口</a:t>
            </a:r>
            <a:r>
              <a:rPr lang="en-US" altLang="zh-TW" dirty="0"/>
              <a:t>sell call</a:t>
            </a:r>
            <a:r>
              <a:rPr lang="zh-TW" altLang="en-US" dirty="0"/>
              <a:t>的漲停價</a:t>
            </a:r>
            <a:endParaRPr lang="en-US" altLang="zh-TW" dirty="0"/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由</a:t>
            </a:r>
            <a:r>
              <a:rPr lang="en-US" altLang="zh-TW" dirty="0" err="1"/>
              <a:t>globals.sell_call_quatity</a:t>
            </a:r>
            <a:r>
              <a:rPr lang="zh-TW" altLang="en-US" dirty="0"/>
              <a:t>決定</a:t>
            </a:r>
          </a:p>
          <a:p>
            <a:endParaRPr lang="zh-TW" altLang="en-US" dirty="0"/>
          </a:p>
          <a:p>
            <a:r>
              <a:rPr lang="zh-TW" altLang="en-US" dirty="0"/>
              <a:t>漲停價說明</a:t>
            </a:r>
            <a:r>
              <a:rPr lang="en-US" altLang="zh-TW" dirty="0"/>
              <a:t>1: </a:t>
            </a:r>
            <a:r>
              <a:rPr lang="zh-TW" altLang="en-US" dirty="0"/>
              <a:t>假設昨日收盤</a:t>
            </a:r>
            <a:r>
              <a:rPr lang="en-US" altLang="zh-TW" dirty="0"/>
              <a:t>15000</a:t>
            </a:r>
            <a:r>
              <a:rPr lang="zh-TW" altLang="en-US" dirty="0"/>
              <a:t>，則今天掛</a:t>
            </a:r>
            <a:r>
              <a:rPr lang="en-US" altLang="zh-TW" dirty="0"/>
              <a:t>sell call 15000 </a:t>
            </a:r>
            <a:r>
              <a:rPr lang="zh-TW" altLang="en-US" dirty="0"/>
              <a:t>價格在</a:t>
            </a:r>
            <a:r>
              <a:rPr lang="en-US" altLang="zh-TW" dirty="0"/>
              <a:t>15000*10% = 1500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漲停價說明</a:t>
            </a:r>
            <a:r>
              <a:rPr lang="en-US" altLang="zh-TW" dirty="0"/>
              <a:t>2: </a:t>
            </a:r>
            <a:r>
              <a:rPr lang="zh-TW" altLang="en-US" dirty="0"/>
              <a:t>假設昨日收盤</a:t>
            </a:r>
            <a:r>
              <a:rPr lang="en-US" altLang="zh-TW" dirty="0"/>
              <a:t>16668</a:t>
            </a:r>
            <a:r>
              <a:rPr lang="zh-TW" altLang="en-US" dirty="0"/>
              <a:t>，則今天掛</a:t>
            </a:r>
            <a:r>
              <a:rPr lang="en-US" altLang="zh-TW" dirty="0"/>
              <a:t>sell call 16650 </a:t>
            </a:r>
            <a:r>
              <a:rPr lang="zh-TW" altLang="en-US" dirty="0"/>
              <a:t>價格在</a:t>
            </a:r>
            <a:r>
              <a:rPr lang="en-US" altLang="zh-TW" dirty="0"/>
              <a:t>16650*10% = 1665</a:t>
            </a:r>
            <a:r>
              <a:rPr lang="zh-TW" altLang="en-US" dirty="0"/>
              <a:t>，由於太高成交價會</a:t>
            </a:r>
            <a:r>
              <a:rPr lang="en-US" altLang="zh-TW" dirty="0"/>
              <a:t>10</a:t>
            </a:r>
            <a:r>
              <a:rPr lang="zh-TW" altLang="en-US" dirty="0"/>
              <a:t>點一跳，因此改掛在</a:t>
            </a:r>
            <a:r>
              <a:rPr lang="en-US" altLang="zh-TW" dirty="0"/>
              <a:t>1660</a:t>
            </a:r>
            <a:r>
              <a:rPr lang="zh-TW" altLang="en-US" dirty="0"/>
              <a:t>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11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E0317-C59F-429F-8A1C-CFE0EAEC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實單預掛</a:t>
            </a:r>
            <a:r>
              <a:rPr lang="en-US" altLang="zh-TW" dirty="0"/>
              <a:t>Buy Call</a:t>
            </a:r>
            <a:r>
              <a:rPr lang="zh-TW" altLang="en-US" dirty="0"/>
              <a:t>跌停單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58024-C95E-4E4F-9097-63791D77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每日開盤前，掛昨日收盤的跌停履約價，也就是昨日收</a:t>
            </a:r>
            <a:r>
              <a:rPr lang="en-US" altLang="zh-TW" dirty="0"/>
              <a:t>-</a:t>
            </a:r>
            <a:r>
              <a:rPr lang="zh-TW" altLang="en-US" dirty="0"/>
              <a:t>昨日收*</a:t>
            </a:r>
            <a:r>
              <a:rPr lang="en-US" altLang="zh-TW" dirty="0"/>
              <a:t>10%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200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口</a:t>
            </a:r>
            <a:r>
              <a:rPr lang="en-US" altLang="zh-TW" dirty="0"/>
              <a:t>buy call</a:t>
            </a:r>
          </a:p>
          <a:p>
            <a:pPr lvl="1"/>
            <a:r>
              <a:rPr lang="zh-TW" altLang="en-US" dirty="0"/>
              <a:t>成交價由</a:t>
            </a:r>
            <a:r>
              <a:rPr lang="en-US" altLang="zh-TW" dirty="0" err="1"/>
              <a:t>globals.buy_call_price</a:t>
            </a:r>
            <a:r>
              <a:rPr lang="zh-TW" altLang="en-US" dirty="0"/>
              <a:t>決定，預設</a:t>
            </a:r>
            <a:r>
              <a:rPr lang="en-US" altLang="zh-TW" dirty="0"/>
              <a:t>0.1</a:t>
            </a:r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由</a:t>
            </a:r>
            <a:r>
              <a:rPr lang="en-US" altLang="zh-TW" dirty="0" err="1"/>
              <a:t>globals.buy_call_quatity</a:t>
            </a:r>
            <a:r>
              <a:rPr lang="zh-TW" altLang="en-US" dirty="0"/>
              <a:t>決定</a:t>
            </a:r>
          </a:p>
          <a:p>
            <a:r>
              <a:rPr lang="zh-TW" altLang="en-US" dirty="0"/>
              <a:t>跌停價說明</a:t>
            </a:r>
            <a:r>
              <a:rPr lang="en-US" altLang="zh-TW" dirty="0"/>
              <a:t>1: </a:t>
            </a:r>
            <a:r>
              <a:rPr lang="zh-TW" altLang="en-US" dirty="0"/>
              <a:t>假設昨日收盤</a:t>
            </a:r>
            <a:r>
              <a:rPr lang="en-US" altLang="zh-TW" dirty="0"/>
              <a:t>15000</a:t>
            </a:r>
            <a:r>
              <a:rPr lang="zh-TW" altLang="en-US" dirty="0"/>
              <a:t>，則今天掛</a:t>
            </a:r>
            <a:r>
              <a:rPr lang="en-US" altLang="zh-TW" dirty="0"/>
              <a:t>buy call 15000 - 1500 +</a:t>
            </a:r>
            <a:r>
              <a:rPr lang="zh-TW" altLang="en-US" dirty="0"/>
              <a:t> </a:t>
            </a:r>
            <a:r>
              <a:rPr lang="en-US" altLang="zh-TW" dirty="0"/>
              <a:t>200</a:t>
            </a:r>
            <a:r>
              <a:rPr lang="zh-TW" altLang="en-US" dirty="0"/>
              <a:t> </a:t>
            </a:r>
            <a:r>
              <a:rPr lang="en-US" altLang="zh-TW" dirty="0"/>
              <a:t>= 13700</a:t>
            </a:r>
          </a:p>
          <a:p>
            <a:r>
              <a:rPr lang="zh-TW" altLang="en-US" dirty="0"/>
              <a:t>跌停價說明</a:t>
            </a:r>
            <a:r>
              <a:rPr lang="en-US" altLang="zh-TW" dirty="0"/>
              <a:t>2: </a:t>
            </a:r>
            <a:r>
              <a:rPr lang="zh-TW" altLang="en-US" dirty="0"/>
              <a:t>假設昨日收盤</a:t>
            </a:r>
            <a:r>
              <a:rPr lang="en-US" altLang="zh-TW" dirty="0"/>
              <a:t>16668</a:t>
            </a:r>
            <a:r>
              <a:rPr lang="zh-TW" altLang="en-US" dirty="0"/>
              <a:t>，則今天掛</a:t>
            </a:r>
            <a:r>
              <a:rPr lang="en-US" altLang="zh-TW" dirty="0"/>
              <a:t>buy call 16650 - 1665 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200</a:t>
            </a:r>
            <a:r>
              <a:rPr lang="zh-TW" altLang="en-US" dirty="0"/>
              <a:t> </a:t>
            </a:r>
            <a:r>
              <a:rPr lang="en-US" altLang="zh-TW" dirty="0"/>
              <a:t>= 15185</a:t>
            </a:r>
            <a:r>
              <a:rPr lang="zh-TW" altLang="en-US" dirty="0"/>
              <a:t>，取整變</a:t>
            </a:r>
            <a:r>
              <a:rPr lang="en-US" altLang="zh-TW"/>
              <a:t>15200</a:t>
            </a:r>
            <a:endParaRPr lang="en-US" altLang="zh-TW" dirty="0"/>
          </a:p>
          <a:p>
            <a:r>
              <a:rPr lang="zh-TW" altLang="en-US" dirty="0"/>
              <a:t>由於離價內太遠，要注意選擇權會</a:t>
            </a:r>
            <a:r>
              <a:rPr lang="en-US" altLang="zh-TW" dirty="0"/>
              <a:t>100</a:t>
            </a:r>
            <a:r>
              <a:rPr lang="zh-TW" altLang="en-US" dirty="0"/>
              <a:t>點一跳</a:t>
            </a:r>
          </a:p>
        </p:txBody>
      </p:sp>
    </p:spTree>
    <p:extLst>
      <p:ext uri="{BB962C8B-B14F-4D97-AF65-F5344CB8AC3E}">
        <p14:creationId xmlns:p14="http://schemas.microsoft.com/office/powerpoint/2010/main" val="1282903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B6F10-B981-4C5C-A863-123C980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實單成功畫面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39A6F-8DB5-4E3C-9C2E-8F152679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左邊</a:t>
            </a:r>
            <a:r>
              <a:rPr lang="en-US" altLang="zh-TW" dirty="0"/>
              <a:t>log </a:t>
            </a:r>
            <a:r>
              <a:rPr lang="zh-TW" altLang="en-US" dirty="0"/>
              <a:t>右邊為永豐</a:t>
            </a:r>
            <a:r>
              <a:rPr lang="en-US" altLang="zh-TW" dirty="0"/>
              <a:t>APP</a:t>
            </a:r>
            <a:r>
              <a:rPr lang="zh-TW" altLang="en-US" dirty="0"/>
              <a:t>交易紀錄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E0087C-B550-4235-A9FB-6FB08361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4490"/>
            <a:ext cx="12192000" cy="3535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BC9C63-CB30-43FC-B2D1-0C9538A5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407" y="0"/>
            <a:ext cx="3168593" cy="65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0AE8C-B885-412B-A332-1D7059AE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EB4F7-8BDB-4988-9BCB-C3CFA66D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不論實單或模擬單 皆沒有考慮禮拜三下單狀況</a:t>
            </a:r>
            <a:r>
              <a:rPr lang="en-US" altLang="zh-TW" dirty="0"/>
              <a:t>(</a:t>
            </a:r>
            <a:r>
              <a:rPr lang="zh-TW" altLang="en-US" dirty="0"/>
              <a:t>避免結算日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config.json</a:t>
            </a:r>
            <a:r>
              <a:rPr lang="zh-TW" altLang="en-US" dirty="0"/>
              <a:t>裡有以下控制參數</a:t>
            </a:r>
            <a:endParaRPr lang="en-US" altLang="zh-TW" dirty="0"/>
          </a:p>
          <a:p>
            <a:pPr lvl="1"/>
            <a:r>
              <a:rPr lang="en-US" altLang="zh-TW" dirty="0" err="1"/>
              <a:t>simulation_mode</a:t>
            </a:r>
            <a:r>
              <a:rPr lang="en-US" altLang="zh-TW" dirty="0"/>
              <a:t>:</a:t>
            </a:r>
            <a:r>
              <a:rPr lang="zh-TW" altLang="en-US" dirty="0"/>
              <a:t> 控制模擬單是否下單以及平倉</a:t>
            </a:r>
            <a:endParaRPr lang="en-US" altLang="zh-TW" dirty="0"/>
          </a:p>
          <a:p>
            <a:pPr lvl="1"/>
            <a:r>
              <a:rPr lang="en-US" altLang="zh-TW" dirty="0" err="1"/>
              <a:t>cover_mode</a:t>
            </a:r>
            <a:r>
              <a:rPr lang="en-US" altLang="zh-TW" dirty="0"/>
              <a:t>:</a:t>
            </a:r>
            <a:r>
              <a:rPr lang="zh-TW" altLang="en-US" dirty="0"/>
              <a:t> 控制實單是否要平倉</a:t>
            </a:r>
            <a:endParaRPr lang="en-US" altLang="zh-TW" dirty="0"/>
          </a:p>
          <a:p>
            <a:pPr lvl="1"/>
            <a:r>
              <a:rPr lang="zh-TW" altLang="en-US" dirty="0"/>
              <a:t>只能有一方是</a:t>
            </a:r>
            <a:r>
              <a:rPr lang="en-US" altLang="zh-TW" dirty="0"/>
              <a:t>true, </a:t>
            </a:r>
            <a:r>
              <a:rPr lang="zh-TW" altLang="en-US" dirty="0"/>
              <a:t>原因是避免模擬與實單訊息參雜</a:t>
            </a:r>
            <a:r>
              <a:rPr lang="en-US" altLang="zh-TW" dirty="0"/>
              <a:t>, </a:t>
            </a:r>
            <a:r>
              <a:rPr lang="zh-TW" altLang="en-US" dirty="0"/>
              <a:t>過於混亂</a:t>
            </a:r>
            <a:endParaRPr lang="en-US" altLang="zh-TW" dirty="0"/>
          </a:p>
          <a:p>
            <a:r>
              <a:rPr lang="zh-TW" altLang="en-US" dirty="0"/>
              <a:t>這支程式只能平倉舊單 也就是如果在禮拜三當天下新單 這支程式不能處理 只能處理上禮拜四到這禮拜三的舊單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48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4F942-1E32-457C-A5F4-C4BC20D9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TW" altLang="en-US" dirty="0"/>
              <a:t>其他說明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962E-B7DF-476C-AA0B-9AC506DC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程式執行時需初始化一小段時間 請稍等</a:t>
            </a:r>
            <a:endParaRPr lang="en-US" altLang="zh-TW" dirty="0"/>
          </a:p>
          <a:p>
            <a:r>
              <a:rPr lang="zh-TW" altLang="en-US" dirty="0"/>
              <a:t>若看到執行到</a:t>
            </a:r>
            <a:r>
              <a:rPr lang="en-US" altLang="zh-TW" dirty="0"/>
              <a:t>Response Code: 200</a:t>
            </a:r>
            <a:r>
              <a:rPr lang="zh-TW" altLang="en-US" dirty="0"/>
              <a:t> 即代表程式可以開始動作</a:t>
            </a:r>
            <a:endParaRPr lang="en-US" altLang="zh-TW" dirty="0"/>
          </a:p>
          <a:p>
            <a:pPr lvl="1"/>
            <a:r>
              <a:rPr lang="zh-TW" altLang="en-US" dirty="0"/>
              <a:t>此時可以開始修改</a:t>
            </a:r>
            <a:r>
              <a:rPr lang="en-US" altLang="zh-TW" dirty="0"/>
              <a:t>JSON</a:t>
            </a:r>
            <a:r>
              <a:rPr lang="zh-TW" altLang="en-US" dirty="0"/>
              <a:t>內容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80A724-96B5-483C-A78A-B80AC2E8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725070"/>
            <a:ext cx="8591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8979D-4957-4AF0-B802-3148C69A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D8E75E-5F2A-4CBE-A440-9D61B452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包在專門設置支虛擬環境</a:t>
            </a:r>
            <a:endParaRPr lang="en-US" altLang="zh-TW" dirty="0"/>
          </a:p>
          <a:p>
            <a:r>
              <a:rPr lang="zh-TW" altLang="en-US" dirty="0"/>
              <a:t>只要改掉</a:t>
            </a:r>
            <a:r>
              <a:rPr lang="en-US" altLang="zh-TW" dirty="0"/>
              <a:t>run.bat</a:t>
            </a:r>
            <a:r>
              <a:rPr lang="zh-TW" altLang="en-US" dirty="0"/>
              <a:t>之路徑即可執行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80F6E-D392-4BBD-A24F-70AFEDF0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88" y="3226375"/>
            <a:ext cx="6977348" cy="405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6FE2DD-56E8-495C-9963-8A1C7ADBB404}"/>
              </a:ext>
            </a:extLst>
          </p:cNvPr>
          <p:cNvSpPr/>
          <p:nvPr/>
        </p:nvSpPr>
        <p:spPr>
          <a:xfrm>
            <a:off x="1006679" y="3196206"/>
            <a:ext cx="2046914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9037-717D-41F0-B5FD-EC9FCAA8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5FB7B5-C65F-4538-897C-9358B710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將不同功能取向之</a:t>
            </a:r>
            <a:r>
              <a:rPr lang="en-US" altLang="zh-TW" dirty="0"/>
              <a:t>function</a:t>
            </a:r>
            <a:r>
              <a:rPr lang="zh-TW" altLang="en-US" dirty="0"/>
              <a:t>分為一組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import</a:t>
            </a:r>
            <a:r>
              <a:rPr lang="zh-TW" altLang="en-US" dirty="0"/>
              <a:t>所有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main function </a:t>
            </a:r>
            <a:r>
              <a:rPr lang="zh-TW" altLang="en-US" dirty="0"/>
              <a:t>統一控制</a:t>
            </a:r>
            <a:r>
              <a:rPr lang="en-US" altLang="zh-TW" dirty="0"/>
              <a:t>thread</a:t>
            </a:r>
          </a:p>
          <a:p>
            <a:r>
              <a:rPr lang="zh-TW" altLang="en-US" dirty="0"/>
              <a:t>由</a:t>
            </a:r>
            <a:r>
              <a:rPr lang="en-US" altLang="zh-TW" dirty="0"/>
              <a:t>main function</a:t>
            </a:r>
            <a:r>
              <a:rPr lang="zh-TW" altLang="en-US" dirty="0"/>
              <a:t>控制整支</a:t>
            </a:r>
            <a:r>
              <a:rPr lang="en-US" altLang="zh-TW" dirty="0"/>
              <a:t>app</a:t>
            </a:r>
            <a:r>
              <a:rPr lang="zh-TW" altLang="en-US" dirty="0"/>
              <a:t>執行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7228E-AD8C-4776-96B4-ED3391F70BB4}"/>
              </a:ext>
            </a:extLst>
          </p:cNvPr>
          <p:cNvCxnSpPr/>
          <p:nvPr/>
        </p:nvCxnSpPr>
        <p:spPr>
          <a:xfrm flipH="1">
            <a:off x="8473582" y="286693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FE6A550-A5E5-4CE6-B837-CFFB87CE2A14}"/>
              </a:ext>
            </a:extLst>
          </p:cNvPr>
          <p:cNvSpPr txBox="1"/>
          <p:nvPr/>
        </p:nvSpPr>
        <p:spPr>
          <a:xfrm>
            <a:off x="6937346" y="3429000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找尋價平使用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421AB4-B545-4011-9090-E474AD72B4F6}"/>
              </a:ext>
            </a:extLst>
          </p:cNvPr>
          <p:cNvCxnSpPr/>
          <p:nvPr/>
        </p:nvCxnSpPr>
        <p:spPr>
          <a:xfrm flipH="1" flipV="1">
            <a:off x="8894776" y="963306"/>
            <a:ext cx="922789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9850FD-D947-4556-95EF-68D64BDBD072}"/>
              </a:ext>
            </a:extLst>
          </p:cNvPr>
          <p:cNvSpPr txBox="1"/>
          <p:nvPr/>
        </p:nvSpPr>
        <p:spPr>
          <a:xfrm>
            <a:off x="6442745" y="755104"/>
            <a:ext cx="23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負責永豐</a:t>
            </a:r>
            <a:r>
              <a:rPr lang="en-US" altLang="zh-TW" dirty="0" err="1"/>
              <a:t>api</a:t>
            </a:r>
            <a:r>
              <a:rPr lang="zh-TW" altLang="en-US" dirty="0"/>
              <a:t>登錄相關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5EFA3E-7719-44F9-B0BE-5082CC7A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097" y="0"/>
            <a:ext cx="2409825" cy="5095875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815503A-8AD9-4B1E-9FD4-EE5E1F2AC50B}"/>
              </a:ext>
            </a:extLst>
          </p:cNvPr>
          <p:cNvCxnSpPr/>
          <p:nvPr/>
        </p:nvCxnSpPr>
        <p:spPr>
          <a:xfrm flipH="1">
            <a:off x="8473581" y="2677011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6A1872-EAA4-4349-86C6-768E8863927A}"/>
              </a:ext>
            </a:extLst>
          </p:cNvPr>
          <p:cNvSpPr txBox="1"/>
          <p:nvPr/>
        </p:nvSpPr>
        <p:spPr>
          <a:xfrm>
            <a:off x="6950629" y="305966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處理模擬下單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C8637C-5864-4927-9ACC-AD419BE8D53A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8510081" y="2435287"/>
            <a:ext cx="1271660" cy="4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37890D-2629-4E8D-A55F-FD66CA0C26EF}"/>
              </a:ext>
            </a:extLst>
          </p:cNvPr>
          <p:cNvSpPr txBox="1"/>
          <p:nvPr/>
        </p:nvSpPr>
        <p:spPr>
          <a:xfrm>
            <a:off x="5981700" y="2716318"/>
            <a:ext cx="252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處理模擬及實單之平倉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2945A8-382A-4329-BDB4-692BB5A4D833}"/>
              </a:ext>
            </a:extLst>
          </p:cNvPr>
          <p:cNvCxnSpPr/>
          <p:nvPr/>
        </p:nvCxnSpPr>
        <p:spPr>
          <a:xfrm flipH="1">
            <a:off x="8563065" y="3288447"/>
            <a:ext cx="1283515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01CCBA0-5326-4BCC-AEB5-4EEC7945191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565746" y="3541097"/>
            <a:ext cx="1267552" cy="74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8D6507-2820-46CD-BD17-D21C181D155A}"/>
              </a:ext>
            </a:extLst>
          </p:cNvPr>
          <p:cNvSpPr txBox="1"/>
          <p:nvPr/>
        </p:nvSpPr>
        <p:spPr>
          <a:xfrm>
            <a:off x="3124200" y="3733800"/>
            <a:ext cx="54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將執行資訊存為</a:t>
            </a:r>
            <a:r>
              <a:rPr lang="en-US" altLang="zh-TW" dirty="0"/>
              <a:t>log</a:t>
            </a:r>
            <a:r>
              <a:rPr lang="zh-TW" altLang="en-US" dirty="0"/>
              <a:t>，將交易訊息傳送至</a:t>
            </a:r>
            <a:r>
              <a:rPr lang="en-US" altLang="zh-TW" dirty="0"/>
              <a:t>line notify </a:t>
            </a:r>
            <a:r>
              <a:rPr lang="en-US" altLang="zh-TW" dirty="0" err="1"/>
              <a:t>api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8BEEC1-E20A-4575-9166-32BA27B75928}"/>
              </a:ext>
            </a:extLst>
          </p:cNvPr>
          <p:cNvSpPr txBox="1"/>
          <p:nvPr/>
        </p:nvSpPr>
        <p:spPr>
          <a:xfrm>
            <a:off x="6993509" y="4103132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儲存模擬倉位</a:t>
            </a:r>
          </a:p>
        </p:txBody>
      </p:sp>
    </p:spTree>
    <p:extLst>
      <p:ext uri="{BB962C8B-B14F-4D97-AF65-F5344CB8AC3E}">
        <p14:creationId xmlns:p14="http://schemas.microsoft.com/office/powerpoint/2010/main" val="18288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B8F72-FD6F-420E-BD94-ACF2B2B1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90"/>
            <a:ext cx="10515600" cy="1325563"/>
          </a:xfrm>
        </p:spPr>
        <p:txBody>
          <a:bodyPr/>
          <a:lstStyle/>
          <a:p>
            <a:r>
              <a:rPr lang="zh-TW" altLang="en-US" dirty="0"/>
              <a:t>模擬單</a:t>
            </a:r>
            <a:br>
              <a:rPr lang="en-US" altLang="zh-TW" dirty="0"/>
            </a:br>
            <a:r>
              <a:rPr lang="zh-TW" altLang="en-US" sz="2800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A24AA-79A4-48C5-924C-588F51DD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463384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2022/11/28</a:t>
            </a:r>
            <a:r>
              <a:rPr lang="zh-TW" altLang="en-US" dirty="0"/>
              <a:t> </a:t>
            </a:r>
            <a:r>
              <a:rPr lang="en-US" altLang="zh-TW" dirty="0"/>
              <a:t>8:35PM</a:t>
            </a:r>
            <a:r>
              <a:rPr lang="zh-TW" altLang="en-US" dirty="0"/>
              <a:t>截圖</a:t>
            </a:r>
            <a:endParaRPr lang="en-US" altLang="zh-TW" dirty="0"/>
          </a:p>
          <a:p>
            <a:r>
              <a:rPr lang="zh-TW" altLang="en-US" dirty="0"/>
              <a:t>依照成交價相加最小來當價平</a:t>
            </a:r>
            <a:endParaRPr lang="en-US" altLang="zh-TW" dirty="0"/>
          </a:p>
          <a:p>
            <a:r>
              <a:rPr lang="zh-TW" altLang="en-US" dirty="0"/>
              <a:t>左邊為程式抓取 右方為當時選擇權報價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95A39C-3C3E-44A6-9013-9BF7FB4D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0"/>
            <a:ext cx="10145086" cy="225543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8E62856-7168-4A65-BF5E-CBBE2E84BCB5}"/>
              </a:ext>
            </a:extLst>
          </p:cNvPr>
          <p:cNvSpPr/>
          <p:nvPr/>
        </p:nvSpPr>
        <p:spPr>
          <a:xfrm>
            <a:off x="2046914" y="822121"/>
            <a:ext cx="1451295" cy="536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9B13055-0047-4AAB-8AA8-501F3DAFDF2E}"/>
              </a:ext>
            </a:extLst>
          </p:cNvPr>
          <p:cNvSpPr/>
          <p:nvPr/>
        </p:nvSpPr>
        <p:spPr>
          <a:xfrm>
            <a:off x="5982748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09B735-3AAC-4AAC-BCF9-1A4804A57DBE}"/>
              </a:ext>
            </a:extLst>
          </p:cNvPr>
          <p:cNvSpPr/>
          <p:nvPr/>
        </p:nvSpPr>
        <p:spPr>
          <a:xfrm>
            <a:off x="11233906" y="1493905"/>
            <a:ext cx="359329" cy="176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80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目前程式設定為一啟動會先立即找尋一次價平資訊</a:t>
            </a:r>
            <a:endParaRPr lang="en-US" altLang="zh-TW" dirty="0"/>
          </a:p>
          <a:p>
            <a:r>
              <a:rPr lang="zh-TW" altLang="en-US" dirty="0"/>
              <a:t>之後再依照</a:t>
            </a:r>
            <a:r>
              <a:rPr lang="en-US" altLang="zh-TW" dirty="0"/>
              <a:t>config</a:t>
            </a:r>
            <a:r>
              <a:rPr lang="zh-TW" altLang="en-US" dirty="0"/>
              <a:t>設定時間及</a:t>
            </a:r>
            <a:r>
              <a:rPr lang="en-US" altLang="zh-TW" dirty="0"/>
              <a:t>json</a:t>
            </a:r>
            <a:r>
              <a:rPr lang="zh-TW" altLang="en-US" dirty="0"/>
              <a:t>檔參數，成交當下價平之模擬單</a:t>
            </a:r>
            <a:endParaRPr lang="en-US" altLang="zh-TW" dirty="0"/>
          </a:p>
          <a:p>
            <a:pPr lvl="1"/>
            <a:r>
              <a:rPr lang="zh-TW" altLang="en-US" dirty="0"/>
              <a:t>時間參數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get_simulation_time</a:t>
            </a:r>
            <a:endParaRPr lang="en-US" altLang="zh-TW" dirty="0"/>
          </a:p>
          <a:p>
            <a:pPr lvl="1"/>
            <a:r>
              <a:rPr lang="zh-TW" altLang="en-US" dirty="0"/>
              <a:t>下單資訊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simulation</a:t>
            </a:r>
            <a:r>
              <a:rPr lang="zh-TW" altLang="en-US" dirty="0"/>
              <a:t>字樣參數</a:t>
            </a:r>
            <a:endParaRPr lang="en-US" altLang="zh-TW" dirty="0"/>
          </a:p>
          <a:p>
            <a:r>
              <a:rPr lang="zh-TW" altLang="en-US" dirty="0"/>
              <a:t>如右下圖所示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C4962F-8850-4CB1-B6D5-C115C70B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799" y="4952999"/>
            <a:ext cx="4850201" cy="153656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A2D578D-4663-4964-85BE-E15DF0A4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4" y="4952999"/>
            <a:ext cx="3899518" cy="15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(a. </a:t>
            </a:r>
            <a:r>
              <a:rPr lang="zh-TW" altLang="en-US" dirty="0"/>
              <a:t>成交價 </a:t>
            </a:r>
            <a:r>
              <a:rPr lang="en-US" altLang="zh-TW" dirty="0"/>
              <a:t>or b. 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成交價固定設定損失</a:t>
            </a:r>
            <a:r>
              <a:rPr lang="en-US" altLang="zh-TW" dirty="0"/>
              <a:t>1.4</a:t>
            </a:r>
            <a:r>
              <a:rPr lang="zh-TW" altLang="en-US" dirty="0"/>
              <a:t>倍以上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此參數與實單之平倉時間共用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simulation_mode</a:t>
            </a:r>
            <a:r>
              <a:rPr lang="zh-TW" altLang="en-US" dirty="0"/>
              <a:t>參數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功能二</a:t>
            </a:r>
          </a:p>
        </p:txBody>
      </p:sp>
    </p:spTree>
    <p:extLst>
      <p:ext uri="{BB962C8B-B14F-4D97-AF65-F5344CB8AC3E}">
        <p14:creationId xmlns:p14="http://schemas.microsoft.com/office/powerpoint/2010/main" val="26112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會自動記憶程式目前持有之模擬倉位</a:t>
            </a:r>
            <a:endParaRPr lang="en-US" altLang="zh-TW" dirty="0"/>
          </a:p>
          <a:p>
            <a:r>
              <a:rPr lang="zh-TW" altLang="en-US" dirty="0"/>
              <a:t>同上</a:t>
            </a:r>
            <a:r>
              <a:rPr lang="en-US" altLang="zh-TW" dirty="0"/>
              <a:t>, </a:t>
            </a:r>
            <a:r>
              <a:rPr lang="zh-TW" altLang="en-US" dirty="0"/>
              <a:t>程式開始執行時會讀取上次有無遺留倉位</a:t>
            </a:r>
          </a:p>
          <a:p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模擬單</a:t>
            </a:r>
            <a:endParaRPr lang="en-US" altLang="zh-TW" dirty="0"/>
          </a:p>
          <a:p>
            <a:r>
              <a:rPr lang="zh-TW" altLang="en-US" sz="2800" dirty="0"/>
              <a:t>功能三</a:t>
            </a:r>
          </a:p>
        </p:txBody>
      </p:sp>
    </p:spTree>
    <p:extLst>
      <p:ext uri="{BB962C8B-B14F-4D97-AF65-F5344CB8AC3E}">
        <p14:creationId xmlns:p14="http://schemas.microsoft.com/office/powerpoint/2010/main" val="276743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BE89D-0A6A-49B4-8FD3-E2A7B8E7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/>
              <a:t>cover</a:t>
            </a:r>
            <a:r>
              <a:rPr lang="zh-TW" altLang="en-US" dirty="0"/>
              <a:t>相關參數</a:t>
            </a:r>
            <a:endParaRPr lang="en-US" altLang="zh-TW" dirty="0"/>
          </a:p>
          <a:p>
            <a:r>
              <a:rPr lang="zh-TW" altLang="en-US" dirty="0"/>
              <a:t>口數是</a:t>
            </a:r>
            <a:r>
              <a:rPr lang="en-US" altLang="zh-TW" dirty="0"/>
              <a:t>CALL PUT</a:t>
            </a:r>
            <a:r>
              <a:rPr lang="zh-TW" altLang="en-US" dirty="0"/>
              <a:t>共用</a:t>
            </a:r>
            <a:r>
              <a:rPr lang="en-US" altLang="zh-TW" dirty="0"/>
              <a:t>put &amp; call</a:t>
            </a:r>
            <a:r>
              <a:rPr lang="zh-TW" altLang="en-US" dirty="0"/>
              <a:t>可以設置各自的履約價</a:t>
            </a:r>
            <a:endParaRPr lang="en-US" altLang="zh-TW" dirty="0"/>
          </a:p>
          <a:p>
            <a:r>
              <a:rPr lang="zh-TW" altLang="en-US" dirty="0"/>
              <a:t>平倉只考慮買進平倉單</a:t>
            </a:r>
            <a:endParaRPr lang="en-US" altLang="zh-TW" dirty="0"/>
          </a:p>
          <a:p>
            <a:r>
              <a:rPr lang="zh-TW" altLang="en-US" dirty="0"/>
              <a:t>下的平倉</a:t>
            </a:r>
            <a:r>
              <a:rPr lang="en-US" altLang="zh-TW" dirty="0"/>
              <a:t>order</a:t>
            </a:r>
            <a:r>
              <a:rPr lang="zh-TW" altLang="en-US" dirty="0"/>
              <a:t>類型皆為</a:t>
            </a:r>
            <a:r>
              <a:rPr lang="en-US" altLang="zh-TW" dirty="0"/>
              <a:t>cover, </a:t>
            </a:r>
            <a:r>
              <a:rPr lang="zh-TW" altLang="en-US" dirty="0"/>
              <a:t>避免無倉位反而多買進的情形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F7A448-57B5-4DCE-8B47-EEF5CD0E3EDA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說明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21A4FF7-A855-4C24-9881-6356E073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69" y="12790"/>
            <a:ext cx="3761632" cy="18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882C2A-DCA0-4EA1-B023-B9DB578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在達到停損條件後</a:t>
            </a:r>
            <a:r>
              <a:rPr lang="en-US" altLang="zh-TW" dirty="0"/>
              <a:t>(</a:t>
            </a:r>
            <a:r>
              <a:rPr lang="zh-TW" altLang="en-US" dirty="0"/>
              <a:t>強制平倉時間</a:t>
            </a:r>
            <a:r>
              <a:rPr lang="en-US" altLang="zh-TW" dirty="0"/>
              <a:t>)</a:t>
            </a:r>
            <a:r>
              <a:rPr lang="zh-TW" altLang="en-US" dirty="0"/>
              <a:t>平倉</a:t>
            </a:r>
            <a:endParaRPr lang="en-US" altLang="zh-TW" dirty="0"/>
          </a:p>
          <a:p>
            <a:r>
              <a:rPr lang="zh-TW" altLang="en-US" dirty="0"/>
              <a:t>強制平倉時間依照</a:t>
            </a:r>
            <a:r>
              <a:rPr lang="en-US" altLang="zh-TW" dirty="0"/>
              <a:t>JSON</a:t>
            </a:r>
            <a:r>
              <a:rPr lang="zh-TW" altLang="en-US" dirty="0"/>
              <a:t>檔之</a:t>
            </a:r>
            <a:r>
              <a:rPr lang="en-US" altLang="zh-TW" dirty="0" err="1"/>
              <a:t>get_cover_time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此參數與模擬單之平倉時間共用</a:t>
            </a:r>
            <a:endParaRPr lang="en-US" altLang="zh-TW" dirty="0"/>
          </a:p>
          <a:p>
            <a:pPr lvl="1"/>
            <a:r>
              <a:rPr lang="zh-TW" altLang="en-US" dirty="0"/>
              <a:t>需搭配</a:t>
            </a:r>
            <a:r>
              <a:rPr lang="en-US" altLang="zh-TW" dirty="0" err="1"/>
              <a:t>cover_mode</a:t>
            </a:r>
            <a:r>
              <a:rPr lang="zh-TW" altLang="en-US" dirty="0"/>
              <a:t>參數</a:t>
            </a:r>
            <a:endParaRPr lang="en-US" altLang="zh-TW" dirty="0"/>
          </a:p>
          <a:p>
            <a:r>
              <a:rPr lang="zh-TW" altLang="en-US" dirty="0"/>
              <a:t>買價皆會掛在最佳買價第三檔</a:t>
            </a:r>
            <a:r>
              <a:rPr lang="en-US" altLang="zh-TW" dirty="0"/>
              <a:t>, </a:t>
            </a:r>
            <a:r>
              <a:rPr lang="zh-TW" altLang="en-US" dirty="0"/>
              <a:t>避免夜盤價差大的風險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D242211-A1CD-4589-8C4F-EC7BA8943355}"/>
              </a:ext>
            </a:extLst>
          </p:cNvPr>
          <p:cNvSpPr txBox="1">
            <a:spLocks/>
          </p:cNvSpPr>
          <p:nvPr/>
        </p:nvSpPr>
        <p:spPr>
          <a:xfrm>
            <a:off x="0" y="1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實單平倉</a:t>
            </a:r>
            <a:endParaRPr lang="en-US" altLang="zh-TW" dirty="0"/>
          </a:p>
          <a:p>
            <a:r>
              <a:rPr lang="zh-TW" altLang="en-US" sz="2800" dirty="0"/>
              <a:t>功能一</a:t>
            </a:r>
          </a:p>
        </p:txBody>
      </p:sp>
    </p:spTree>
    <p:extLst>
      <p:ext uri="{BB962C8B-B14F-4D97-AF65-F5344CB8AC3E}">
        <p14:creationId xmlns:p14="http://schemas.microsoft.com/office/powerpoint/2010/main" val="81057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839</Words>
  <Application>Microsoft Office PowerPoint</Application>
  <PresentationFormat>寬螢幕</PresentationFormat>
  <Paragraphs>85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選擇權自動化</vt:lpstr>
      <vt:lpstr>執行</vt:lpstr>
      <vt:lpstr>程式架構</vt:lpstr>
      <vt:lpstr>模擬單 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實單成功畫面 </vt:lpstr>
      <vt:lpstr>實單預掛Sell Call漲停單</vt:lpstr>
      <vt:lpstr>實單預掛Buy Call跌停單</vt:lpstr>
      <vt:lpstr>實單成功畫面 </vt:lpstr>
      <vt:lpstr>其他說明</vt:lpstr>
      <vt:lpstr>其他說明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劉庭銘</dc:creator>
  <cp:lastModifiedBy>劉庭銘</cp:lastModifiedBy>
  <cp:revision>20</cp:revision>
  <dcterms:created xsi:type="dcterms:W3CDTF">2022-11-28T12:40:13Z</dcterms:created>
  <dcterms:modified xsi:type="dcterms:W3CDTF">2023-05-18T08:54:39Z</dcterms:modified>
</cp:coreProperties>
</file>