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61" r:id="rId4"/>
    <p:sldId id="258" r:id="rId5"/>
    <p:sldId id="259" r:id="rId6"/>
    <p:sldId id="260" r:id="rId7"/>
    <p:sldId id="282" r:id="rId8"/>
    <p:sldId id="283" r:id="rId9"/>
    <p:sldId id="284" r:id="rId10"/>
    <p:sldId id="285" r:id="rId11"/>
    <p:sldId id="287" r:id="rId12"/>
    <p:sldId id="28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FBFBF"/>
    <a:srgbClr val="000000"/>
    <a:srgbClr val="41719C"/>
    <a:srgbClr val="ABFFC7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4" autoAdjust="0"/>
    <p:restoredTop sz="94660"/>
  </p:normalViewPr>
  <p:slideViewPr>
    <p:cSldViewPr snapToGrid="0">
      <p:cViewPr varScale="1">
        <p:scale>
          <a:sx n="41" d="100"/>
          <a:sy n="41" d="100"/>
        </p:scale>
        <p:origin x="60" y="414"/>
      </p:cViewPr>
      <p:guideLst>
        <p:guide orient="horz" pos="212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6DE5A3-0B4D-498B-A43D-62DFB335D8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87B48-93B8-4007-B790-01270E599BF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5275B-CA29-433C-94D3-6479AA136F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9661F-05CA-479E-AE4A-52A3365DF3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5275B-CA29-433C-94D3-6479AA136F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9661F-05CA-479E-AE4A-52A3365DF3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5275B-CA29-433C-94D3-6479AA136F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9661F-05CA-479E-AE4A-52A3365DF3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5275B-CA29-433C-94D3-6479AA136F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9661F-05CA-479E-AE4A-52A3365DF3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5275B-CA29-433C-94D3-6479AA136F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9661F-05CA-479E-AE4A-52A3365DF3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5275B-CA29-433C-94D3-6479AA136F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9661F-05CA-479E-AE4A-52A3365DF3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5275B-CA29-433C-94D3-6479AA136F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9661F-05CA-479E-AE4A-52A3365DF3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5275B-CA29-433C-94D3-6479AA136F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9661F-05CA-479E-AE4A-52A3365DF3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5275B-CA29-433C-94D3-6479AA136F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9661F-05CA-479E-AE4A-52A3365DF3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5275B-CA29-433C-94D3-6479AA136F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9661F-05CA-479E-AE4A-52A3365DF3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5275B-CA29-433C-94D3-6479AA136F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9661F-05CA-479E-AE4A-52A3365DF3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5275B-CA29-433C-94D3-6479AA136F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9661F-05CA-479E-AE4A-52A3365DF3C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0.emf"/><Relationship Id="rId7" Type="http://schemas.openxmlformats.org/officeDocument/2006/relationships/image" Target="../media/image9.emf"/><Relationship Id="rId6" Type="http://schemas.openxmlformats.org/officeDocument/2006/relationships/image" Target="../media/image8.emf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0" Type="http://schemas.openxmlformats.org/officeDocument/2006/relationships/vmlDrawing" Target="../drawings/vmlDrawing1.vml"/><Relationship Id="rId1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4.emf"/><Relationship Id="rId7" Type="http://schemas.openxmlformats.org/officeDocument/2006/relationships/image" Target="../media/image13.emf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7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6.wmf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9.emf"/><Relationship Id="rId7" Type="http://schemas.openxmlformats.org/officeDocument/2006/relationships/image" Target="../media/image18.emf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7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6.wmf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3.emf"/><Relationship Id="rId7" Type="http://schemas.openxmlformats.org/officeDocument/2006/relationships/image" Target="../media/image22.emf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7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6.wmf"/><Relationship Id="rId10" Type="http://schemas.openxmlformats.org/officeDocument/2006/relationships/vmlDrawing" Target="../drawings/vmlDrawing4.vml"/><Relationship Id="rId1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1416864" y="6472197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glow>
              <a:schemeClr val="accent1"/>
            </a:glow>
            <a:reflection endPos="0" dir="5400000" sy="-100000" algn="bl" rotWithShape="0"/>
            <a:softEdge rad="0"/>
          </a:effectLst>
        </p:spPr>
      </p:pic>
      <p:grpSp>
        <p:nvGrpSpPr>
          <p:cNvPr id="31" name="组合 30"/>
          <p:cNvGrpSpPr/>
          <p:nvPr/>
        </p:nvGrpSpPr>
        <p:grpSpPr>
          <a:xfrm rot="4413707">
            <a:off x="520448" y="-4856714"/>
            <a:ext cx="11242584" cy="14835685"/>
            <a:chOff x="-2641691" y="-6168706"/>
            <a:chExt cx="11242584" cy="14835685"/>
          </a:xfrm>
        </p:grpSpPr>
        <p:sp>
          <p:nvSpPr>
            <p:cNvPr id="32" name="椭圆 31"/>
            <p:cNvSpPr/>
            <p:nvPr/>
          </p:nvSpPr>
          <p:spPr>
            <a:xfrm>
              <a:off x="-2318418" y="-4041050"/>
              <a:ext cx="9529148" cy="9529148"/>
            </a:xfrm>
            <a:prstGeom prst="ellipse">
              <a:avLst/>
            </a:prstGeom>
            <a:solidFill>
              <a:srgbClr val="FFFFFF">
                <a:alpha val="1803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-2641691" y="-2394057"/>
              <a:ext cx="9529148" cy="9529148"/>
            </a:xfrm>
            <a:prstGeom prst="ellipse">
              <a:avLst/>
            </a:prstGeom>
            <a:solidFill>
              <a:srgbClr val="FFFFFF">
                <a:alpha val="1803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-2480054" y="-862169"/>
              <a:ext cx="9529148" cy="9529148"/>
            </a:xfrm>
            <a:prstGeom prst="ellipse">
              <a:avLst/>
            </a:prstGeom>
            <a:solidFill>
              <a:srgbClr val="FFFFFF">
                <a:alpha val="1803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-1685772" y="-5195658"/>
              <a:ext cx="9529148" cy="9529148"/>
            </a:xfrm>
            <a:prstGeom prst="ellipse">
              <a:avLst/>
            </a:prstGeom>
            <a:solidFill>
              <a:srgbClr val="FFFFFF">
                <a:alpha val="1803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-928255" y="-6168706"/>
              <a:ext cx="9529148" cy="9529148"/>
            </a:xfrm>
            <a:prstGeom prst="ellipse">
              <a:avLst/>
            </a:prstGeom>
            <a:solidFill>
              <a:srgbClr val="FFFFFF">
                <a:alpha val="1803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 rot="4413707">
            <a:off x="474708" y="2310301"/>
            <a:ext cx="11242584" cy="14835685"/>
            <a:chOff x="-2641691" y="-6168706"/>
            <a:chExt cx="11242584" cy="14835685"/>
          </a:xfrm>
        </p:grpSpPr>
        <p:sp>
          <p:nvSpPr>
            <p:cNvPr id="23" name="椭圆 22"/>
            <p:cNvSpPr/>
            <p:nvPr/>
          </p:nvSpPr>
          <p:spPr>
            <a:xfrm>
              <a:off x="-2318418" y="-4041050"/>
              <a:ext cx="9529148" cy="9529148"/>
            </a:xfrm>
            <a:prstGeom prst="ellipse">
              <a:avLst/>
            </a:prstGeom>
            <a:solidFill>
              <a:srgbClr val="FFFFFF">
                <a:alpha val="1803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-2641691" y="-2394057"/>
              <a:ext cx="9529148" cy="9529148"/>
            </a:xfrm>
            <a:prstGeom prst="ellipse">
              <a:avLst/>
            </a:prstGeom>
            <a:solidFill>
              <a:srgbClr val="FFFFFF">
                <a:alpha val="1803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-2480054" y="-862169"/>
              <a:ext cx="9529148" cy="9529148"/>
            </a:xfrm>
            <a:prstGeom prst="ellipse">
              <a:avLst/>
            </a:prstGeom>
            <a:solidFill>
              <a:srgbClr val="FFFFFF">
                <a:alpha val="1803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-1685772" y="-5195658"/>
              <a:ext cx="9529148" cy="9529148"/>
            </a:xfrm>
            <a:prstGeom prst="ellipse">
              <a:avLst/>
            </a:prstGeom>
            <a:solidFill>
              <a:srgbClr val="FFFFFF">
                <a:alpha val="1803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-928255" y="-6168706"/>
              <a:ext cx="9529148" cy="9529148"/>
            </a:xfrm>
            <a:prstGeom prst="ellipse">
              <a:avLst/>
            </a:prstGeom>
            <a:solidFill>
              <a:srgbClr val="FFFFFF">
                <a:alpha val="1803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1253278" y="2671665"/>
            <a:ext cx="95991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4000" b="1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Simulink</a:t>
            </a:r>
            <a:r>
              <a:rPr lang="zh-CN" altLang="en-US" sz="4000" b="1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仿真关于</a:t>
            </a:r>
            <a:r>
              <a:rPr lang="en-US" altLang="zh-CN" sz="4000" b="1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MIT</a:t>
            </a:r>
            <a:r>
              <a:rPr lang="zh-CN" altLang="en-US" sz="4000" b="1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律模型</a:t>
            </a:r>
            <a:r>
              <a:rPr lang="zh-CN" altLang="en-US" sz="40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的讨论</a:t>
            </a:r>
            <a:endParaRPr lang="zh-CN" altLang="en-US" sz="4000" b="1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892503" y="3894189"/>
            <a:ext cx="2811780" cy="2584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+mn-ea"/>
              </a:rPr>
              <a:t> </a:t>
            </a:r>
            <a:endParaRPr lang="zh-CN" altLang="zh-CN" dirty="0">
              <a:latin typeface="+mn-ea"/>
            </a:endParaRPr>
          </a:p>
          <a:p>
            <a:pPr algn="l"/>
            <a:r>
              <a:rPr lang="zh-CN" altLang="zh-CN" dirty="0">
                <a:latin typeface="+mn-ea"/>
              </a:rPr>
              <a:t>作者：郝瑾琳 </a:t>
            </a:r>
            <a:r>
              <a:rPr lang="en-US" altLang="zh-CN" dirty="0">
                <a:latin typeface="+mn-ea"/>
              </a:rPr>
              <a:t>1812302009</a:t>
            </a:r>
            <a:endParaRPr lang="zh-CN" altLang="zh-CN" dirty="0">
              <a:latin typeface="+mn-ea"/>
            </a:endParaRPr>
          </a:p>
          <a:p>
            <a:pPr algn="l"/>
            <a:r>
              <a:rPr lang="en-US" altLang="zh-CN" dirty="0">
                <a:latin typeface="+mn-ea"/>
              </a:rPr>
              <a:t>    </a:t>
            </a:r>
            <a:r>
              <a:rPr lang="en-US" altLang="zh-CN" dirty="0" smtClean="0">
                <a:latin typeface="+mn-ea"/>
              </a:rPr>
              <a:t>  </a:t>
            </a:r>
            <a:r>
              <a:rPr lang="zh-CN" altLang="zh-CN" dirty="0">
                <a:latin typeface="+mn-ea"/>
              </a:rPr>
              <a:t>李勤 </a:t>
            </a:r>
            <a:r>
              <a:rPr lang="en-US" altLang="zh-CN" dirty="0" smtClean="0">
                <a:latin typeface="+mn-ea"/>
              </a:rPr>
              <a:t>1812302012</a:t>
            </a:r>
            <a:endParaRPr lang="zh-CN" altLang="zh-CN" dirty="0">
              <a:latin typeface="+mn-ea"/>
            </a:endParaRPr>
          </a:p>
          <a:p>
            <a:pPr algn="l"/>
            <a:r>
              <a:rPr lang="en-US" altLang="zh-CN" dirty="0">
                <a:latin typeface="+mn-ea"/>
              </a:rPr>
              <a:t>   </a:t>
            </a:r>
            <a:r>
              <a:rPr lang="en-US" altLang="zh-CN" dirty="0" smtClean="0">
                <a:latin typeface="+mn-ea"/>
              </a:rPr>
              <a:t>   </a:t>
            </a:r>
            <a:r>
              <a:rPr lang="zh-CN" altLang="zh-CN" dirty="0" smtClean="0">
                <a:latin typeface="+mn-ea"/>
              </a:rPr>
              <a:t>夏</a:t>
            </a:r>
            <a:r>
              <a:rPr lang="zh-CN" altLang="zh-CN" dirty="0">
                <a:latin typeface="+mn-ea"/>
              </a:rPr>
              <a:t>瑾</a:t>
            </a:r>
            <a:r>
              <a:rPr lang="en-US" altLang="zh-CN" dirty="0">
                <a:latin typeface="+mn-ea"/>
              </a:rPr>
              <a:t> 1812392032</a:t>
            </a:r>
            <a:endParaRPr lang="en-US" altLang="zh-CN" dirty="0">
              <a:latin typeface="+mn-ea"/>
            </a:endParaRPr>
          </a:p>
          <a:p>
            <a:pPr algn="l"/>
            <a:r>
              <a:rPr lang="en-US" altLang="zh-CN" dirty="0">
                <a:latin typeface="+mn-ea"/>
              </a:rPr>
              <a:t>   </a:t>
            </a:r>
            <a:r>
              <a:rPr lang="en-US" altLang="zh-CN" dirty="0" smtClean="0">
                <a:latin typeface="+mn-ea"/>
              </a:rPr>
              <a:t>   </a:t>
            </a:r>
            <a:r>
              <a:rPr lang="zh-CN" altLang="zh-CN" dirty="0">
                <a:latin typeface="+mn-ea"/>
              </a:rPr>
              <a:t>刘熹</a:t>
            </a:r>
            <a:r>
              <a:rPr lang="en-US" altLang="zh-CN" dirty="0">
                <a:latin typeface="+mn-ea"/>
              </a:rPr>
              <a:t> 1812392023</a:t>
            </a:r>
            <a:endParaRPr lang="zh-CN" altLang="zh-CN" dirty="0">
              <a:latin typeface="+mn-ea"/>
            </a:endParaRPr>
          </a:p>
          <a:p>
            <a:pPr algn="l"/>
            <a:r>
              <a:rPr lang="en-US" altLang="zh-CN" dirty="0">
                <a:latin typeface="+mn-ea"/>
              </a:rPr>
              <a:t>      </a:t>
            </a:r>
            <a:r>
              <a:rPr lang="zh-CN" altLang="zh-CN" dirty="0">
                <a:latin typeface="+mn-ea"/>
              </a:rPr>
              <a:t>陈远航</a:t>
            </a:r>
            <a:r>
              <a:rPr lang="en-US" altLang="zh-CN" dirty="0">
                <a:latin typeface="+mn-ea"/>
              </a:rPr>
              <a:t> 1812302004</a:t>
            </a:r>
            <a:endParaRPr lang="en-US" altLang="zh-CN" dirty="0">
              <a:latin typeface="+mn-ea"/>
            </a:endParaRPr>
          </a:p>
          <a:p>
            <a:pPr algn="l"/>
            <a:r>
              <a:rPr lang="en-US" altLang="zh-CN" dirty="0">
                <a:latin typeface="+mn-ea"/>
              </a:rPr>
              <a:t> </a:t>
            </a:r>
            <a:endParaRPr lang="zh-CN" altLang="zh-CN" dirty="0">
              <a:latin typeface="+mn-ea"/>
            </a:endParaRPr>
          </a:p>
          <a:p>
            <a:pPr algn="l"/>
            <a:r>
              <a:rPr lang="zh-CN" altLang="zh-CN" dirty="0">
                <a:latin typeface="+mn-ea"/>
              </a:rPr>
              <a:t>时间：</a:t>
            </a:r>
            <a:r>
              <a:rPr lang="en-US" altLang="zh-CN" dirty="0">
                <a:latin typeface="+mn-ea"/>
              </a:rPr>
              <a:t>2018.10.11  </a:t>
            </a:r>
            <a:endParaRPr lang="zh-CN" altLang="zh-CN" dirty="0">
              <a:latin typeface="+mn-ea"/>
            </a:endParaRPr>
          </a:p>
          <a:p>
            <a:endParaRPr lang="zh-CN" altLang="en-US" b="1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1"/>
      <p:bldP spid="3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仿真结果说明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（一）一阶系统</a:t>
            </a:r>
            <a:endParaRPr lang="zh-CN" altLang="en-US" sz="2400"/>
          </a:p>
          <a:p>
            <a:r>
              <a:rPr lang="zh-CN" altLang="en-US" sz="2400"/>
              <a:t>对于一阶系统，无论是正弦波还是方波，在从0.1变到100的过程中，随着的变大，系统的控制误差e和参数的收敛速度均不断加快，系统依然是趋于稳定。</a:t>
            </a:r>
            <a:endParaRPr lang="zh-CN" altLang="en-US" sz="2400"/>
          </a:p>
          <a:p>
            <a:r>
              <a:rPr lang="zh-CN" altLang="en-US" sz="2400"/>
              <a:t>（二）二阶系统</a:t>
            </a:r>
            <a:endParaRPr lang="zh-CN" altLang="en-US" sz="2400"/>
          </a:p>
          <a:p>
            <a:r>
              <a:rPr lang="zh-CN" altLang="en-US" sz="2400"/>
              <a:t>由图可以看出，对于二阶系统而言，无论是正弦波输入还是方波输入在从0.1变到100的过程中，起初随着的变大，系统的控制误差e和参数的收敛速度均不断加快，系统依然是趋于稳定，但后来的增大使得参数的变化大于变量的变化，于是系统开始不稳定。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结论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 sz="2400"/>
          </a:p>
          <a:p>
            <a:r>
              <a:rPr lang="zh-CN" altLang="en-US" sz="2400"/>
              <a:t>无论是一阶还是二阶系统，在从0.1变到100的过程中，随着</a:t>
            </a:r>
            <a:r>
              <a:rPr lang="zh-CN" altLang="en-US" sz="2400">
                <a:sym typeface="Symbol" panose="05050102010706020507" charset="0"/>
              </a:rPr>
              <a:t></a:t>
            </a:r>
            <a:r>
              <a:rPr lang="zh-CN" altLang="en-US" sz="2400"/>
              <a:t>的变大，系统依然趋于稳定，且系统的控制误差e和参数</a:t>
            </a: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zh-CN" altLang="en-US" sz="2400"/>
              <a:t>的收敛速度均不断加快，但当系统参数</a:t>
            </a:r>
            <a:r>
              <a:rPr lang="zh-CN" altLang="en-US" sz="2400">
                <a:sym typeface="Symbol" panose="05050102010706020507" charset="0"/>
              </a:rPr>
              <a:t></a:t>
            </a:r>
            <a:r>
              <a:rPr lang="zh-CN" altLang="en-US" sz="2400"/>
              <a:t>的变化过大时，系统便会变得不稳定。</a:t>
            </a:r>
            <a:endParaRPr lang="zh-CN" altLang="en-US" sz="2400"/>
          </a:p>
          <a:p>
            <a:r>
              <a:rPr lang="zh-CN" altLang="en-US" sz="2400"/>
              <a:t>基于MIT的前馈自适应系统中，系统的跟随速率取决于自适应增益</a:t>
            </a:r>
            <a:r>
              <a:rPr lang="zh-CN" altLang="en-US" sz="2400">
                <a:sym typeface="Symbol" panose="05050102010706020507" charset="0"/>
              </a:rPr>
              <a:t></a:t>
            </a:r>
            <a:r>
              <a:rPr lang="zh-CN" altLang="en-US" sz="2400"/>
              <a:t>。一般来说，</a:t>
            </a:r>
            <a:r>
              <a:rPr lang="zh-CN" altLang="en-US" sz="2400">
                <a:sym typeface="Symbol" panose="05050102010706020507" charset="0"/>
              </a:rPr>
              <a:t></a:t>
            </a:r>
            <a:r>
              <a:rPr lang="zh-CN" altLang="en-US" sz="2400"/>
              <a:t>越大，自动的跟随速率越高。且在理想状况下，随着系统时间增长，误差会逐渐趋于0，自适应参数值则逐渐趋向于参数</a:t>
            </a:r>
            <a:r>
              <a:rPr lang="en-US" altLang="zh-CN" sz="2400"/>
              <a:t>k0</a:t>
            </a:r>
            <a:r>
              <a:rPr lang="zh-CN" altLang="en-US" sz="2400"/>
              <a:t>与k的比值。但是的</a:t>
            </a:r>
            <a:r>
              <a:rPr lang="zh-CN" altLang="en-US" sz="2400">
                <a:sym typeface="Symbol" panose="05050102010706020507" charset="0"/>
              </a:rPr>
              <a:t></a:t>
            </a:r>
            <a:r>
              <a:rPr lang="zh-CN" altLang="en-US" sz="2400"/>
              <a:t>值不能过大。过大的</a:t>
            </a:r>
            <a:r>
              <a:rPr lang="zh-CN" altLang="en-US" sz="2400">
                <a:sym typeface="Symbol" panose="05050102010706020507" charset="0"/>
              </a:rPr>
              <a:t></a:t>
            </a:r>
            <a:r>
              <a:rPr lang="zh-CN" altLang="en-US" sz="2400"/>
              <a:t>会使系统的稳定性受到影响，这一现象体现在误差曲线和自适应参数曲线的发散上。因此，为了使系统的误差以及自适应参数收敛与0或者一个允许的范围内，必须要进行稳定性校验，以确保系统稳定。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97832" y="721895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MIT</a:t>
            </a:r>
            <a:r>
              <a:rPr lang="zh-CN" altLang="en-US" sz="2400" dirty="0" smtClean="0"/>
              <a:t>律：</a:t>
            </a:r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8445500" y="1444625"/>
            <a:ext cx="249555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MIT律，即确定性系统的简介自适应控制设计，其设计原理是：构造一个有广义误差和可调参数组成的目标函数，并把它视为位于可调参数空间的一个超曲面，再利用参数最优化方法使这个目标函数逐渐减小，直到其值达到最小或者位于最小值的某个邻域为止，从而满足可调参数与参考模型之间的一致性要求。</a:t>
            </a:r>
            <a:endParaRPr lang="zh-CN" altLang="en-US"/>
          </a:p>
        </p:txBody>
      </p:sp>
      <p:pic>
        <p:nvPicPr>
          <p:cNvPr id="3" name="图片 2"/>
          <p:cNvPicPr/>
          <p:nvPr/>
        </p:nvPicPr>
        <p:blipFill rotWithShape="1">
          <a:blip r:embed="rId1"/>
          <a:srcRect l="36660" t="27933" r="13496" b="32256"/>
          <a:stretch>
            <a:fillRect/>
          </a:stretch>
        </p:blipFill>
        <p:spPr bwMode="auto">
          <a:xfrm>
            <a:off x="915670" y="1444625"/>
            <a:ext cx="6759575" cy="3214370"/>
          </a:xfrm>
          <a:prstGeom prst="rect">
            <a:avLst/>
          </a:prstGeom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2860808" y="5045610"/>
            <a:ext cx="28689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zh-CN" dirty="0">
                <a:sym typeface="+mn-ea"/>
              </a:rPr>
              <a:t>图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1 </a:t>
            </a:r>
            <a:r>
              <a:rPr lang="zh-CN" altLang="zh-CN" dirty="0">
                <a:sym typeface="+mn-ea"/>
              </a:rPr>
              <a:t>自适应系统的原理框图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39623" y="5917465"/>
            <a:ext cx="51136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图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2 </a:t>
            </a:r>
            <a:r>
              <a:rPr lang="zh-CN" altLang="zh-CN" dirty="0"/>
              <a:t>确定性系统的间接自适应控制设计（</a:t>
            </a:r>
            <a:r>
              <a:rPr lang="en-US" altLang="zh-CN" dirty="0"/>
              <a:t>MIT </a:t>
            </a:r>
            <a:r>
              <a:rPr lang="zh-CN" altLang="zh-CN" dirty="0"/>
              <a:t>律）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 rotWithShape="1">
          <a:blip r:embed="rId1"/>
          <a:srcRect l="64162" t="28676" r="10787" b="46383"/>
          <a:stretch>
            <a:fillRect/>
          </a:stretch>
        </p:blipFill>
        <p:spPr bwMode="auto">
          <a:xfrm>
            <a:off x="1747052" y="376152"/>
            <a:ext cx="8698497" cy="454596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45"/>
          <p:cNvPicPr>
            <a:picLocks noChangeAspect="1"/>
          </p:cNvPicPr>
          <p:nvPr/>
        </p:nvPicPr>
        <p:blipFill>
          <a:blip r:embed="rId1"/>
          <a:srcRect t="9746" b="7127"/>
          <a:stretch>
            <a:fillRect/>
          </a:stretch>
        </p:blipFill>
        <p:spPr>
          <a:xfrm>
            <a:off x="343535" y="1295400"/>
            <a:ext cx="11504295" cy="42678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5118233" y="5917465"/>
            <a:ext cx="19558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 dirty="0"/>
              <a:t>图</a:t>
            </a:r>
            <a:r>
              <a:rPr lang="en-US" altLang="zh-CN" dirty="0"/>
              <a:t>3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一阶系统模型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7890" y="941705"/>
            <a:ext cx="4945380" cy="2343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文本框 12"/>
          <p:cNvSpPr txBox="1"/>
          <p:nvPr/>
        </p:nvSpPr>
        <p:spPr>
          <a:xfrm>
            <a:off x="1689868" y="3369210"/>
            <a:ext cx="33610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Symbol" panose="05050102010706020507" charset="0"/>
              </a:rPr>
              <a:t>图</a:t>
            </a:r>
            <a:r>
              <a:rPr lang="en-US" altLang="zh-CN">
                <a:sym typeface="Symbol" panose="05050102010706020507" charset="0"/>
              </a:rPr>
              <a:t>4 </a:t>
            </a:r>
            <a:r>
              <a:rPr lang="zh-CN" altLang="en-US">
                <a:sym typeface="Symbol" panose="05050102010706020507" charset="0"/>
              </a:rPr>
              <a:t></a:t>
            </a:r>
            <a:r>
              <a:rPr lang="zh-CN" altLang="en-US">
                <a:sym typeface="+mn-ea"/>
              </a:rPr>
              <a:t>=0.1时一阶系统的波形输出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33135" y="481262"/>
            <a:ext cx="32004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）输入为正弦波</a:t>
            </a:r>
            <a:endParaRPr lang="zh-CN" altLang="en-US" sz="2400" dirty="0"/>
          </a:p>
        </p:txBody>
      </p:sp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910570" y="1442085"/>
          <a:ext cx="76200" cy="96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127000" imgH="165100" progId="Equation.KSEE3">
                  <p:embed/>
                </p:oleObj>
              </mc:Choice>
              <mc:Fallback>
                <p:oleObj name="" r:id="rId2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910570" y="1442085"/>
                        <a:ext cx="76200" cy="96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037570" y="1569085"/>
          <a:ext cx="76200" cy="96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4" imgW="127000" imgH="165100" progId="Equation.KSEE3">
                  <p:embed/>
                </p:oleObj>
              </mc:Choice>
              <mc:Fallback>
                <p:oleObj name="" r:id="rId4" imgW="1270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037570" y="1569085"/>
                        <a:ext cx="76200" cy="96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7411720" y="3369310"/>
            <a:ext cx="3368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ym typeface="Symbol" panose="05050102010706020507" charset="0"/>
              </a:rPr>
              <a:t>图</a:t>
            </a:r>
            <a:r>
              <a:rPr lang="en-US" altLang="zh-CN">
                <a:sym typeface="Symbol" panose="05050102010706020507" charset="0"/>
              </a:rPr>
              <a:t>5 </a:t>
            </a:r>
            <a:r>
              <a:rPr lang="zh-CN" altLang="en-US">
                <a:sym typeface="Symbol" panose="05050102010706020507" charset="0"/>
              </a:rPr>
              <a:t></a:t>
            </a:r>
            <a:r>
              <a:rPr lang="zh-CN" altLang="en-US">
                <a:sym typeface="+mn-ea"/>
              </a:rPr>
              <a:t>=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时一阶系统的波形输出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4320" y="941705"/>
            <a:ext cx="4943475" cy="23425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255" y="3737610"/>
            <a:ext cx="4946015" cy="2343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文本框 25"/>
          <p:cNvSpPr txBox="1"/>
          <p:nvPr/>
        </p:nvSpPr>
        <p:spPr>
          <a:xfrm>
            <a:off x="1718443" y="6192420"/>
            <a:ext cx="33032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Symbol" panose="05050102010706020507" charset="0"/>
              </a:rPr>
              <a:t>图</a:t>
            </a:r>
            <a:r>
              <a:rPr lang="en-US" altLang="zh-CN">
                <a:sym typeface="Symbol" panose="05050102010706020507" charset="0"/>
              </a:rPr>
              <a:t>6 </a:t>
            </a:r>
            <a:r>
              <a:rPr lang="zh-CN" altLang="en-US">
                <a:sym typeface="Symbol" panose="05050102010706020507" charset="0"/>
              </a:rPr>
              <a:t></a:t>
            </a:r>
            <a:r>
              <a:rPr lang="zh-CN" altLang="en-US">
                <a:sym typeface="+mn-ea"/>
              </a:rPr>
              <a:t>=</a:t>
            </a:r>
            <a:r>
              <a:rPr lang="en-US" altLang="zh-CN">
                <a:sym typeface="+mn-ea"/>
              </a:rPr>
              <a:t>10</a:t>
            </a:r>
            <a:r>
              <a:rPr lang="zh-CN" altLang="en-US">
                <a:sym typeface="+mn-ea"/>
              </a:rPr>
              <a:t>时一阶系统的波形输出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7" name="图片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3685" y="3737610"/>
            <a:ext cx="4944110" cy="23418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" name="文本框 27"/>
          <p:cNvSpPr txBox="1"/>
          <p:nvPr/>
        </p:nvSpPr>
        <p:spPr>
          <a:xfrm>
            <a:off x="7387088" y="6192420"/>
            <a:ext cx="34188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Symbol" panose="05050102010706020507" charset="0"/>
              </a:rPr>
              <a:t>图</a:t>
            </a:r>
            <a:r>
              <a:rPr lang="en-US" altLang="zh-CN">
                <a:sym typeface="Symbol" panose="05050102010706020507" charset="0"/>
              </a:rPr>
              <a:t>7 </a:t>
            </a:r>
            <a:r>
              <a:rPr lang="zh-CN" altLang="en-US">
                <a:sym typeface="Symbol" panose="05050102010706020507" charset="0"/>
              </a:rPr>
              <a:t></a:t>
            </a:r>
            <a:r>
              <a:rPr lang="zh-CN" altLang="en-US">
                <a:sym typeface="+mn-ea"/>
              </a:rPr>
              <a:t>=</a:t>
            </a:r>
            <a:r>
              <a:rPr lang="en-US" altLang="zh-CN">
                <a:sym typeface="+mn-ea"/>
              </a:rPr>
              <a:t>100</a:t>
            </a:r>
            <a:r>
              <a:rPr lang="zh-CN" altLang="en-US">
                <a:sym typeface="+mn-ea"/>
              </a:rPr>
              <a:t>时一阶系统的波形输出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433135" y="481262"/>
            <a:ext cx="32004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）输入为方波</a:t>
            </a:r>
            <a:endParaRPr lang="zh-CN" altLang="en-US" sz="2400" dirty="0"/>
          </a:p>
        </p:txBody>
      </p:sp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910570" y="1442085"/>
          <a:ext cx="76200" cy="96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910570" y="1442085"/>
                        <a:ext cx="76200" cy="96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037570" y="1569085"/>
          <a:ext cx="76200" cy="96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127000" imgH="165100" progId="Equation.KSEE3">
                  <p:embed/>
                </p:oleObj>
              </mc:Choice>
              <mc:Fallback>
                <p:oleObj name="" r:id="rId3" imgW="1270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037570" y="1569085"/>
                        <a:ext cx="76200" cy="96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1661293" y="6192420"/>
            <a:ext cx="34188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Symbol" panose="05050102010706020507" charset="0"/>
              </a:rPr>
              <a:t>图</a:t>
            </a:r>
            <a:r>
              <a:rPr lang="en-US" altLang="zh-CN">
                <a:sym typeface="Symbol" panose="05050102010706020507" charset="0"/>
              </a:rPr>
              <a:t>10 </a:t>
            </a:r>
            <a:r>
              <a:rPr lang="zh-CN" altLang="en-US">
                <a:sym typeface="Symbol" panose="05050102010706020507" charset="0"/>
              </a:rPr>
              <a:t></a:t>
            </a:r>
            <a:r>
              <a:rPr lang="zh-CN" altLang="en-US">
                <a:sym typeface="+mn-ea"/>
              </a:rPr>
              <a:t>=</a:t>
            </a:r>
            <a:r>
              <a:rPr lang="en-US" altLang="zh-CN">
                <a:sym typeface="+mn-ea"/>
              </a:rPr>
              <a:t>10</a:t>
            </a:r>
            <a:r>
              <a:rPr lang="zh-CN" altLang="en-US">
                <a:sym typeface="+mn-ea"/>
              </a:rPr>
              <a:t>时一阶系统的波形输出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343273" y="6192420"/>
            <a:ext cx="35344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Symbol" panose="05050102010706020507" charset="0"/>
              </a:rPr>
              <a:t>图</a:t>
            </a:r>
            <a:r>
              <a:rPr lang="en-US" altLang="zh-CN">
                <a:sym typeface="Symbol" panose="05050102010706020507" charset="0"/>
              </a:rPr>
              <a:t>11 </a:t>
            </a:r>
            <a:r>
              <a:rPr lang="zh-CN" altLang="en-US">
                <a:sym typeface="Symbol" panose="05050102010706020507" charset="0"/>
              </a:rPr>
              <a:t></a:t>
            </a:r>
            <a:r>
              <a:rPr lang="zh-CN" altLang="en-US">
                <a:sym typeface="+mn-ea"/>
              </a:rPr>
              <a:t>=</a:t>
            </a:r>
            <a:r>
              <a:rPr lang="en-US" altLang="zh-CN">
                <a:sym typeface="+mn-ea"/>
              </a:rPr>
              <a:t>100</a:t>
            </a:r>
            <a:r>
              <a:rPr lang="zh-CN" altLang="en-US">
                <a:sym typeface="+mn-ea"/>
              </a:rPr>
              <a:t>时一阶系统的波形输出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图片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255" y="941705"/>
            <a:ext cx="4946650" cy="2343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1689233" y="3369210"/>
            <a:ext cx="3361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ym typeface="Symbol" panose="05050102010706020507" charset="0"/>
              </a:rPr>
              <a:t>图</a:t>
            </a:r>
            <a:r>
              <a:rPr lang="en-US" altLang="zh-CN">
                <a:sym typeface="Symbol" panose="05050102010706020507" charset="0"/>
              </a:rPr>
              <a:t>8 </a:t>
            </a:r>
            <a:r>
              <a:rPr lang="zh-CN" altLang="en-US">
                <a:sym typeface="Symbol" panose="05050102010706020507" charset="0"/>
              </a:rPr>
              <a:t></a:t>
            </a:r>
            <a:r>
              <a:rPr lang="zh-CN" altLang="en-US">
                <a:sym typeface="+mn-ea"/>
              </a:rPr>
              <a:t>=0.1时一阶系统的波形输出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02023" y="3369210"/>
            <a:ext cx="3187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Symbol" panose="05050102010706020507" charset="0"/>
              </a:rPr>
              <a:t>图</a:t>
            </a:r>
            <a:r>
              <a:rPr lang="en-US" altLang="zh-CN">
                <a:sym typeface="Symbol" panose="05050102010706020507" charset="0"/>
              </a:rPr>
              <a:t>9 </a:t>
            </a:r>
            <a:r>
              <a:rPr lang="zh-CN" altLang="en-US">
                <a:sym typeface="Symbol" panose="05050102010706020507" charset="0"/>
              </a:rPr>
              <a:t>=1时一阶系统的波形输出</a:t>
            </a:r>
            <a:endParaRPr lang="zh-CN" altLang="en-US">
              <a:sym typeface="Symbol" panose="05050102010706020507" charset="0"/>
            </a:endParaRPr>
          </a:p>
        </p:txBody>
      </p:sp>
      <p:pic>
        <p:nvPicPr>
          <p:cNvPr id="11" name="图片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1145" y="941705"/>
            <a:ext cx="4946650" cy="23437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" name="图片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255" y="3738245"/>
            <a:ext cx="4941570" cy="23412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" name="图片 3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52895" y="3750945"/>
            <a:ext cx="4914900" cy="23285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60448" y="5917465"/>
            <a:ext cx="20713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 dirty="0"/>
              <a:t>图</a:t>
            </a:r>
            <a:r>
              <a:rPr lang="en-US" altLang="zh-CN" dirty="0"/>
              <a:t>12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一阶系统模型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9" name="图片 46"/>
          <p:cNvPicPr>
            <a:picLocks noChangeAspect="1"/>
          </p:cNvPicPr>
          <p:nvPr/>
        </p:nvPicPr>
        <p:blipFill>
          <a:blip r:embed="rId1"/>
          <a:srcRect t="9589" r="-48" b="10520"/>
          <a:stretch>
            <a:fillRect/>
          </a:stretch>
        </p:blipFill>
        <p:spPr>
          <a:xfrm>
            <a:off x="337185" y="1285875"/>
            <a:ext cx="11517630" cy="4286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632083" y="3369210"/>
            <a:ext cx="34766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Symbol" panose="05050102010706020507" charset="0"/>
              </a:rPr>
              <a:t>图</a:t>
            </a:r>
            <a:r>
              <a:rPr lang="en-US" altLang="zh-CN">
                <a:sym typeface="Symbol" panose="05050102010706020507" charset="0"/>
              </a:rPr>
              <a:t>13 </a:t>
            </a:r>
            <a:r>
              <a:rPr lang="zh-CN" altLang="en-US">
                <a:sym typeface="Symbol" panose="05050102010706020507" charset="0"/>
              </a:rPr>
              <a:t></a:t>
            </a:r>
            <a:r>
              <a:rPr lang="zh-CN" altLang="en-US">
                <a:sym typeface="+mn-ea"/>
              </a:rPr>
              <a:t>=0.1时二阶系统的波形输出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33135" y="481262"/>
            <a:ext cx="32004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）输入为正弦波</a:t>
            </a:r>
            <a:endParaRPr lang="zh-CN" altLang="en-US" sz="2400" dirty="0"/>
          </a:p>
        </p:txBody>
      </p:sp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910570" y="1442085"/>
          <a:ext cx="76200" cy="96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910570" y="1442085"/>
                        <a:ext cx="76200" cy="96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037570" y="1569085"/>
          <a:ext cx="76200" cy="96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127000" imgH="165100" progId="Equation.KSEE3">
                  <p:embed/>
                </p:oleObj>
              </mc:Choice>
              <mc:Fallback>
                <p:oleObj name="" r:id="rId3" imgW="1270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037570" y="1569085"/>
                        <a:ext cx="76200" cy="96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7411720" y="3369310"/>
            <a:ext cx="3368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ym typeface="Symbol" panose="05050102010706020507" charset="0"/>
              </a:rPr>
              <a:t>图</a:t>
            </a:r>
            <a:r>
              <a:rPr lang="en-US" altLang="zh-CN">
                <a:sym typeface="Symbol" panose="05050102010706020507" charset="0"/>
              </a:rPr>
              <a:t>14 </a:t>
            </a:r>
            <a:r>
              <a:rPr lang="zh-CN" altLang="en-US">
                <a:sym typeface="Symbol" panose="05050102010706020507" charset="0"/>
              </a:rPr>
              <a:t></a:t>
            </a:r>
            <a:r>
              <a:rPr lang="zh-CN" altLang="en-US">
                <a:sym typeface="+mn-ea"/>
              </a:rPr>
              <a:t>=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时二阶系统的波形输出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661293" y="6192420"/>
            <a:ext cx="34188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Symbol" panose="05050102010706020507" charset="0"/>
              </a:rPr>
              <a:t>图</a:t>
            </a:r>
            <a:r>
              <a:rPr lang="en-US" altLang="zh-CN">
                <a:sym typeface="Symbol" panose="05050102010706020507" charset="0"/>
              </a:rPr>
              <a:t>15 </a:t>
            </a:r>
            <a:r>
              <a:rPr lang="zh-CN" altLang="en-US">
                <a:sym typeface="Symbol" panose="05050102010706020507" charset="0"/>
              </a:rPr>
              <a:t></a:t>
            </a:r>
            <a:r>
              <a:rPr lang="zh-CN" altLang="en-US">
                <a:sym typeface="+mn-ea"/>
              </a:rPr>
              <a:t>=</a:t>
            </a:r>
            <a:r>
              <a:rPr lang="en-US" altLang="zh-CN">
                <a:sym typeface="+mn-ea"/>
              </a:rPr>
              <a:t>10</a:t>
            </a:r>
            <a:r>
              <a:rPr lang="zh-CN" altLang="en-US">
                <a:sym typeface="+mn-ea"/>
              </a:rPr>
              <a:t>时二阶系统的波形输出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411853" y="6192420"/>
            <a:ext cx="35344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Symbol" panose="05050102010706020507" charset="0"/>
              </a:rPr>
              <a:t>图</a:t>
            </a:r>
            <a:r>
              <a:rPr lang="en-US" altLang="zh-CN">
                <a:sym typeface="Symbol" panose="05050102010706020507" charset="0"/>
              </a:rPr>
              <a:t>16 </a:t>
            </a:r>
            <a:r>
              <a:rPr lang="zh-CN" altLang="en-US">
                <a:sym typeface="Symbol" panose="05050102010706020507" charset="0"/>
              </a:rPr>
              <a:t></a:t>
            </a:r>
            <a:r>
              <a:rPr lang="zh-CN" altLang="en-US">
                <a:sym typeface="+mn-ea"/>
              </a:rPr>
              <a:t>=</a:t>
            </a:r>
            <a:r>
              <a:rPr lang="en-US" altLang="zh-CN">
                <a:sym typeface="+mn-ea"/>
              </a:rPr>
              <a:t>100</a:t>
            </a:r>
            <a:r>
              <a:rPr lang="zh-CN" altLang="en-US">
                <a:sym typeface="+mn-ea"/>
              </a:rPr>
              <a:t>时二阶系统的波形输出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255" y="941705"/>
            <a:ext cx="4942840" cy="23418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5270" y="941705"/>
            <a:ext cx="4962525" cy="23507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255" y="3737610"/>
            <a:ext cx="4942840" cy="23418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图片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4955" y="3737610"/>
            <a:ext cx="4942840" cy="23418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433135" y="481262"/>
            <a:ext cx="32004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）输入为方波</a:t>
            </a:r>
            <a:endParaRPr lang="zh-CN" altLang="en-US" sz="2400" dirty="0"/>
          </a:p>
        </p:txBody>
      </p:sp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910570" y="1442085"/>
          <a:ext cx="76200" cy="96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910570" y="1442085"/>
                        <a:ext cx="76200" cy="96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037570" y="1569085"/>
          <a:ext cx="76200" cy="96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127000" imgH="165100" progId="Equation.KSEE3">
                  <p:embed/>
                </p:oleObj>
              </mc:Choice>
              <mc:Fallback>
                <p:oleObj name="" r:id="rId3" imgW="1270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037570" y="1569085"/>
                        <a:ext cx="76200" cy="96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1661293" y="6192420"/>
            <a:ext cx="34188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Symbol" panose="05050102010706020507" charset="0"/>
              </a:rPr>
              <a:t>图</a:t>
            </a:r>
            <a:r>
              <a:rPr lang="en-US" altLang="zh-CN">
                <a:sym typeface="Symbol" panose="05050102010706020507" charset="0"/>
              </a:rPr>
              <a:t>19 </a:t>
            </a:r>
            <a:r>
              <a:rPr lang="zh-CN" altLang="en-US">
                <a:sym typeface="Symbol" panose="05050102010706020507" charset="0"/>
              </a:rPr>
              <a:t></a:t>
            </a:r>
            <a:r>
              <a:rPr lang="zh-CN" altLang="en-US">
                <a:sym typeface="+mn-ea"/>
              </a:rPr>
              <a:t>=</a:t>
            </a:r>
            <a:r>
              <a:rPr lang="en-US" altLang="zh-CN">
                <a:sym typeface="+mn-ea"/>
              </a:rPr>
              <a:t>10</a:t>
            </a:r>
            <a:r>
              <a:rPr lang="zh-CN" altLang="en-US">
                <a:sym typeface="+mn-ea"/>
              </a:rPr>
              <a:t>时二阶系统的波形输出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343273" y="6192420"/>
            <a:ext cx="35344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Symbol" panose="05050102010706020507" charset="0"/>
              </a:rPr>
              <a:t>图</a:t>
            </a:r>
            <a:r>
              <a:rPr lang="en-US" altLang="zh-CN">
                <a:sym typeface="Symbol" panose="05050102010706020507" charset="0"/>
              </a:rPr>
              <a:t>20 </a:t>
            </a:r>
            <a:r>
              <a:rPr lang="zh-CN" altLang="en-US">
                <a:sym typeface="Symbol" panose="05050102010706020507" charset="0"/>
              </a:rPr>
              <a:t></a:t>
            </a:r>
            <a:r>
              <a:rPr lang="zh-CN" altLang="en-US">
                <a:sym typeface="+mn-ea"/>
              </a:rPr>
              <a:t>=</a:t>
            </a:r>
            <a:r>
              <a:rPr lang="en-US" altLang="zh-CN">
                <a:sym typeface="+mn-ea"/>
              </a:rPr>
              <a:t>100</a:t>
            </a:r>
            <a:r>
              <a:rPr lang="zh-CN" altLang="en-US">
                <a:sym typeface="+mn-ea"/>
              </a:rPr>
              <a:t>时二阶系统的波形输出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88135" y="3382645"/>
            <a:ext cx="3531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ym typeface="Symbol" panose="05050102010706020507" charset="0"/>
              </a:rPr>
              <a:t>图</a:t>
            </a:r>
            <a:r>
              <a:rPr lang="en-US" altLang="zh-CN">
                <a:sym typeface="Symbol" panose="05050102010706020507" charset="0"/>
              </a:rPr>
              <a:t>17 </a:t>
            </a:r>
            <a:r>
              <a:rPr lang="zh-CN" altLang="en-US">
                <a:sym typeface="Symbol" panose="05050102010706020507" charset="0"/>
              </a:rPr>
              <a:t></a:t>
            </a:r>
            <a:r>
              <a:rPr lang="zh-CN" altLang="en-US">
                <a:sym typeface="+mn-ea"/>
              </a:rPr>
              <a:t>=0.1时二阶系统的波形输出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458843" y="3369210"/>
            <a:ext cx="33032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Symbol" panose="05050102010706020507" charset="0"/>
              </a:rPr>
              <a:t>图</a:t>
            </a:r>
            <a:r>
              <a:rPr lang="en-US" altLang="zh-CN">
                <a:sym typeface="Symbol" panose="05050102010706020507" charset="0"/>
              </a:rPr>
              <a:t>18 </a:t>
            </a:r>
            <a:r>
              <a:rPr lang="zh-CN" altLang="en-US">
                <a:sym typeface="Symbol" panose="05050102010706020507" charset="0"/>
              </a:rPr>
              <a:t>=1时二阶系统的波形输出</a:t>
            </a:r>
            <a:endParaRPr lang="zh-CN" altLang="en-US">
              <a:sym typeface="Symbol" panose="05050102010706020507" charset="0"/>
            </a:endParaRPr>
          </a:p>
        </p:txBody>
      </p:sp>
      <p:pic>
        <p:nvPicPr>
          <p:cNvPr id="3" name="图片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255" y="941705"/>
            <a:ext cx="4971415" cy="23552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" name="图片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7015" y="941705"/>
            <a:ext cx="4970780" cy="23552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" name="图片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255" y="3750945"/>
            <a:ext cx="4914265" cy="23285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4955" y="3737610"/>
            <a:ext cx="4942840" cy="23418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1685</Words>
  <Application>WPS 演示</Application>
  <PresentationFormat>宽屏</PresentationFormat>
  <Paragraphs>87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11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Times New Roman</vt:lpstr>
      <vt:lpstr>Symbol</vt:lpstr>
      <vt:lpstr>Calibri</vt:lpstr>
      <vt:lpstr>Arial Unicode MS</vt:lpstr>
      <vt:lpstr>Calibri Light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仿真结果说明</vt:lpstr>
      <vt:lpstr>结论</vt:lpstr>
    </vt:vector>
  </TitlesOfParts>
  <Company>第一PPT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半透明</dc:title>
  <dc:creator>第一PPT</dc:creator>
  <cp:keywords>www.1ppt.com</cp:keywords>
  <cp:lastModifiedBy>刘小熹</cp:lastModifiedBy>
  <cp:revision>49</cp:revision>
  <dcterms:created xsi:type="dcterms:W3CDTF">2016-03-29T09:34:00Z</dcterms:created>
  <dcterms:modified xsi:type="dcterms:W3CDTF">2018-10-18T15:50:05Z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2052-11.1.0.7875</vt:lpwstr>
  </property>
</Properties>
</file>