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8" r:id="rId10"/>
    <p:sldId id="263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FBF"/>
    <a:srgbClr val="000000"/>
    <a:srgbClr val="41719C"/>
    <a:srgbClr val="ABFFC7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4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DE5A3-0B4D-498B-A43D-62DFB335D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87B48-93B8-4007-B790-01270E599B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5275B-CA29-433C-94D3-6479AA136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9661F-05CA-479E-AE4A-52A3365DF3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.bin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3.bin"/><Relationship Id="rId10" Type="http://schemas.openxmlformats.org/officeDocument/2006/relationships/image" Target="../media/image12.wmf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21.wmf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416864" y="64721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</p:pic>
      <p:grpSp>
        <p:nvGrpSpPr>
          <p:cNvPr id="31" name="组合 30"/>
          <p:cNvGrpSpPr/>
          <p:nvPr/>
        </p:nvGrpSpPr>
        <p:grpSpPr>
          <a:xfrm rot="4413707">
            <a:off x="520448" y="-4856714"/>
            <a:ext cx="11242584" cy="14835685"/>
            <a:chOff x="-2641691" y="-6168706"/>
            <a:chExt cx="11242584" cy="14835685"/>
          </a:xfrm>
        </p:grpSpPr>
        <p:sp>
          <p:nvSpPr>
            <p:cNvPr id="32" name="椭圆 31"/>
            <p:cNvSpPr/>
            <p:nvPr/>
          </p:nvSpPr>
          <p:spPr>
            <a:xfrm>
              <a:off x="-2318418" y="-4041050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-2641691" y="-2394057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2480054" y="-862169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-1685772" y="-5195658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-928255" y="-6168706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 rot="4413707">
            <a:off x="474708" y="2310301"/>
            <a:ext cx="11242584" cy="14835685"/>
            <a:chOff x="-2641691" y="-6168706"/>
            <a:chExt cx="11242584" cy="14835685"/>
          </a:xfrm>
        </p:grpSpPr>
        <p:sp>
          <p:nvSpPr>
            <p:cNvPr id="23" name="椭圆 22"/>
            <p:cNvSpPr/>
            <p:nvPr/>
          </p:nvSpPr>
          <p:spPr>
            <a:xfrm>
              <a:off x="-2318418" y="-4041050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-2641691" y="-2394057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-2480054" y="-862169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-1685772" y="-5195658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-928255" y="-6168706"/>
              <a:ext cx="9529148" cy="9529148"/>
            </a:xfrm>
            <a:prstGeom prst="ellipse">
              <a:avLst/>
            </a:pr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253278" y="2671665"/>
            <a:ext cx="9599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r>
              <a:rPr lang="zh-CN" altLang="en-US" sz="40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仿真关于</a:t>
            </a:r>
            <a:r>
              <a:rPr lang="en-US" altLang="zh-CN" sz="40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MIT</a:t>
            </a:r>
            <a:r>
              <a:rPr lang="zh-CN" altLang="en-US" sz="40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律模型</a:t>
            </a:r>
            <a:r>
              <a:rPr lang="zh-CN" altLang="en-US" sz="4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的讨论</a:t>
            </a:r>
            <a:endParaRPr lang="zh-CN" altLang="en-US" sz="40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92503" y="3894189"/>
            <a:ext cx="28117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pPr algn="l"/>
            <a:r>
              <a:rPr lang="zh-CN" altLang="zh-CN" dirty="0">
                <a:latin typeface="+mn-ea"/>
              </a:rPr>
              <a:t>作者：郝瑾琳 </a:t>
            </a:r>
            <a:r>
              <a:rPr lang="en-US" altLang="zh-CN" dirty="0">
                <a:latin typeface="+mn-ea"/>
              </a:rPr>
              <a:t>1812302009</a:t>
            </a:r>
            <a:endParaRPr lang="zh-CN" altLang="zh-CN" dirty="0">
              <a:latin typeface="+mn-ea"/>
            </a:endParaRPr>
          </a:p>
          <a:p>
            <a:pPr algn="l"/>
            <a:r>
              <a:rPr lang="en-US" altLang="zh-CN" dirty="0">
                <a:latin typeface="+mn-ea"/>
              </a:rPr>
              <a:t>    </a:t>
            </a:r>
            <a:r>
              <a:rPr lang="en-US" altLang="zh-CN" dirty="0" smtClean="0">
                <a:latin typeface="+mn-ea"/>
              </a:rPr>
              <a:t>  </a:t>
            </a:r>
            <a:r>
              <a:rPr lang="zh-CN" altLang="zh-CN" dirty="0">
                <a:latin typeface="+mn-ea"/>
              </a:rPr>
              <a:t>李勤 </a:t>
            </a:r>
            <a:r>
              <a:rPr lang="en-US" altLang="zh-CN" dirty="0" smtClean="0">
                <a:latin typeface="+mn-ea"/>
              </a:rPr>
              <a:t>1812302012</a:t>
            </a:r>
            <a:endParaRPr lang="zh-CN" altLang="zh-CN" dirty="0">
              <a:latin typeface="+mn-ea"/>
            </a:endParaRPr>
          </a:p>
          <a:p>
            <a:pPr algn="l"/>
            <a:r>
              <a:rPr lang="en-US" altLang="zh-CN" dirty="0">
                <a:latin typeface="+mn-ea"/>
              </a:rPr>
              <a:t>   </a:t>
            </a:r>
            <a:r>
              <a:rPr lang="en-US" altLang="zh-CN" dirty="0" smtClean="0">
                <a:latin typeface="+mn-ea"/>
              </a:rPr>
              <a:t>   </a:t>
            </a:r>
            <a:r>
              <a:rPr lang="zh-CN" altLang="zh-CN" dirty="0" smtClean="0">
                <a:latin typeface="+mn-ea"/>
              </a:rPr>
              <a:t>夏</a:t>
            </a:r>
            <a:r>
              <a:rPr lang="zh-CN" altLang="zh-CN" dirty="0">
                <a:latin typeface="+mn-ea"/>
              </a:rPr>
              <a:t>瑾</a:t>
            </a:r>
            <a:r>
              <a:rPr lang="en-US" altLang="zh-CN" dirty="0">
                <a:latin typeface="+mn-ea"/>
              </a:rPr>
              <a:t> 1812392032</a:t>
            </a:r>
            <a:endParaRPr lang="en-US" altLang="zh-CN" dirty="0">
              <a:latin typeface="+mn-ea"/>
            </a:endParaRPr>
          </a:p>
          <a:p>
            <a:pPr algn="l"/>
            <a:r>
              <a:rPr lang="en-US" altLang="zh-CN" dirty="0">
                <a:latin typeface="+mn-ea"/>
              </a:rPr>
              <a:t>   </a:t>
            </a:r>
            <a:r>
              <a:rPr lang="en-US" altLang="zh-CN" dirty="0" smtClean="0">
                <a:latin typeface="+mn-ea"/>
              </a:rPr>
              <a:t>   </a:t>
            </a:r>
            <a:r>
              <a:rPr lang="zh-CN" altLang="zh-CN" dirty="0">
                <a:latin typeface="+mn-ea"/>
              </a:rPr>
              <a:t>刘熹</a:t>
            </a:r>
            <a:r>
              <a:rPr lang="en-US" altLang="zh-CN" dirty="0">
                <a:latin typeface="+mn-ea"/>
              </a:rPr>
              <a:t> 1812392023</a:t>
            </a:r>
            <a:endParaRPr lang="zh-CN" altLang="zh-CN" dirty="0">
              <a:latin typeface="+mn-ea"/>
            </a:endParaRPr>
          </a:p>
          <a:p>
            <a:pPr algn="l"/>
            <a:r>
              <a:rPr lang="en-US" altLang="zh-CN" dirty="0">
                <a:latin typeface="+mn-ea"/>
              </a:rPr>
              <a:t>      </a:t>
            </a:r>
            <a:r>
              <a:rPr lang="zh-CN" altLang="zh-CN" dirty="0">
                <a:latin typeface="+mn-ea"/>
              </a:rPr>
              <a:t>陈远航</a:t>
            </a:r>
            <a:r>
              <a:rPr lang="en-US" altLang="zh-CN" dirty="0">
                <a:latin typeface="+mn-ea"/>
              </a:rPr>
              <a:t> 1812302004</a:t>
            </a:r>
            <a:endParaRPr lang="en-US" altLang="zh-CN" dirty="0">
              <a:latin typeface="+mn-ea"/>
            </a:endParaRPr>
          </a:p>
          <a:p>
            <a:pPr algn="l"/>
            <a:r>
              <a:rPr lang="en-US" altLang="zh-CN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pPr algn="l"/>
            <a:r>
              <a:rPr lang="zh-CN" altLang="zh-CN" dirty="0">
                <a:latin typeface="+mn-ea"/>
              </a:rPr>
              <a:t>时间：</a:t>
            </a:r>
            <a:r>
              <a:rPr lang="en-US" altLang="zh-CN" dirty="0">
                <a:latin typeface="+mn-ea"/>
              </a:rPr>
              <a:t>2018.10.11  </a:t>
            </a:r>
            <a:endParaRPr lang="zh-CN" altLang="zh-CN" dirty="0">
              <a:latin typeface="+mn-ea"/>
            </a:endParaRPr>
          </a:p>
          <a:p>
            <a:endParaRPr lang="zh-CN" altLang="en-US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1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1625" y="890905"/>
            <a:ext cx="6508750" cy="5076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7832" y="72189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MIT</a:t>
            </a:r>
            <a:r>
              <a:rPr lang="zh-CN" altLang="en-US" sz="2400" dirty="0" smtClean="0"/>
              <a:t>律：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839453" y="2358189"/>
            <a:ext cx="275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控制器中参数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可调，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758" y="288758"/>
            <a:ext cx="286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自适应系统的原理框图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1"/>
          <a:srcRect l="36660" t="27933" r="13496" b="32256"/>
          <a:stretch>
            <a:fillRect/>
          </a:stretch>
        </p:blipFill>
        <p:spPr bwMode="auto">
          <a:xfrm>
            <a:off x="1313447" y="1169667"/>
            <a:ext cx="9565106" cy="506268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9073" y="721895"/>
            <a:ext cx="4759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确定性系统的间接自适应控制设计（</a:t>
            </a:r>
            <a:r>
              <a:rPr lang="en-US" altLang="zh-CN" dirty="0"/>
              <a:t>MIT </a:t>
            </a:r>
            <a:r>
              <a:rPr lang="zh-CN" altLang="zh-CN" dirty="0"/>
              <a:t>律）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 rotWithShape="1">
          <a:blip r:embed="rId1"/>
          <a:srcRect l="64162" t="28676" r="10787" b="46383"/>
          <a:stretch>
            <a:fillRect/>
          </a:stretch>
        </p:blipFill>
        <p:spPr bwMode="auto">
          <a:xfrm>
            <a:off x="1432092" y="1542012"/>
            <a:ext cx="8698497" cy="45459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135" y="481262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Sin </a:t>
            </a:r>
            <a:r>
              <a:rPr lang="zh-CN" altLang="zh-CN" sz="2400" dirty="0" smtClean="0"/>
              <a:t>一阶系统</a:t>
            </a:r>
            <a:endParaRPr lang="zh-CN" altLang="en-US" sz="2400" dirty="0"/>
          </a:p>
        </p:txBody>
      </p:sp>
      <p:pic>
        <p:nvPicPr>
          <p:cNvPr id="3" name="图片 2"/>
          <p:cNvPicPr/>
          <p:nvPr/>
        </p:nvPicPr>
        <p:blipFill rotWithShape="1">
          <a:blip r:embed="rId1"/>
          <a:srcRect l="15350" t="30500" r="42031" b="47346"/>
          <a:stretch>
            <a:fillRect/>
          </a:stretch>
        </p:blipFill>
        <p:spPr bwMode="auto">
          <a:xfrm>
            <a:off x="601578" y="1103530"/>
            <a:ext cx="11590422" cy="494738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670" y="833120"/>
            <a:ext cx="3172460" cy="1784350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155" y="833120"/>
            <a:ext cx="3173095" cy="1784350"/>
          </a:xfrm>
          <a:prstGeom prst="rect">
            <a:avLst/>
          </a:prstGeom>
        </p:spPr>
      </p:pic>
      <p:pic>
        <p:nvPicPr>
          <p:cNvPr id="8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765" y="833120"/>
            <a:ext cx="3172460" cy="1784350"/>
          </a:xfrm>
          <a:prstGeom prst="rect">
            <a:avLst/>
          </a:prstGeom>
        </p:spPr>
      </p:pic>
      <p:pic>
        <p:nvPicPr>
          <p:cNvPr id="9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" y="3552825"/>
            <a:ext cx="3202305" cy="1801495"/>
          </a:xfrm>
          <a:prstGeom prst="rect">
            <a:avLst/>
          </a:prstGeom>
        </p:spPr>
      </p:pic>
      <p:pic>
        <p:nvPicPr>
          <p:cNvPr id="10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155" y="3552825"/>
            <a:ext cx="3204210" cy="1802130"/>
          </a:xfrm>
          <a:prstGeom prst="rect">
            <a:avLst/>
          </a:prstGeom>
        </p:spPr>
      </p:pic>
      <p:pic>
        <p:nvPicPr>
          <p:cNvPr id="11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5765" y="3552825"/>
            <a:ext cx="3202940" cy="1801495"/>
          </a:xfrm>
          <a:prstGeom prst="rect">
            <a:avLst/>
          </a:prstGeom>
        </p:spPr>
      </p:pic>
      <p:graphicFrame>
        <p:nvGraphicFramePr>
          <p:cNvPr id="2" name="对象 -2147482569"/>
          <p:cNvGraphicFramePr>
            <a:graphicFrameLocks noChangeAspect="1"/>
          </p:cNvGraphicFramePr>
          <p:nvPr/>
        </p:nvGraphicFramePr>
        <p:xfrm>
          <a:off x="2124075" y="422910"/>
          <a:ext cx="532130" cy="32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4075" y="422910"/>
                        <a:ext cx="532130" cy="327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2569"/>
          <p:cNvGraphicFramePr>
            <a:graphicFrameLocks noChangeAspect="1"/>
          </p:cNvGraphicFramePr>
          <p:nvPr/>
        </p:nvGraphicFramePr>
        <p:xfrm>
          <a:off x="5663565" y="422910"/>
          <a:ext cx="675640" cy="32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419100" imgH="203200" progId="Equation.KSEE3">
                  <p:embed/>
                </p:oleObj>
              </mc:Choice>
              <mc:Fallback>
                <p:oleObj name="" r:id="rId9" imgW="4191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63565" y="422910"/>
                        <a:ext cx="675640" cy="327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-2147482569"/>
          <p:cNvGraphicFramePr>
            <a:graphicFrameLocks noChangeAspect="1"/>
          </p:cNvGraphicFramePr>
          <p:nvPr/>
        </p:nvGraphicFramePr>
        <p:xfrm>
          <a:off x="9228138" y="422910"/>
          <a:ext cx="798195" cy="32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495300" imgH="203200" progId="Equation.KSEE3">
                  <p:embed/>
                </p:oleObj>
              </mc:Choice>
              <mc:Fallback>
                <p:oleObj name="" r:id="rId11" imgW="4953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28138" y="422910"/>
                        <a:ext cx="798195" cy="327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725930" y="2091055"/>
            <a:ext cx="72453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1"/>
          <a:srcRect l="15401" t="30833" r="42426" b="47345"/>
          <a:stretch>
            <a:fillRect/>
          </a:stretch>
        </p:blipFill>
        <p:spPr bwMode="auto">
          <a:xfrm>
            <a:off x="0" y="1313063"/>
            <a:ext cx="12127832" cy="5256179"/>
          </a:xfrm>
          <a:prstGeom prst="rect">
            <a:avLst/>
          </a:prstGeom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53453" y="67376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Sin </a:t>
            </a:r>
            <a:r>
              <a:rPr lang="zh-CN" altLang="zh-CN" dirty="0"/>
              <a:t>二阶系统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670" y="833120"/>
            <a:ext cx="3202305" cy="1800860"/>
          </a:xfrm>
          <a:prstGeom prst="rect">
            <a:avLst/>
          </a:prstGeom>
        </p:spPr>
      </p:pic>
      <p:pic>
        <p:nvPicPr>
          <p:cNvPr id="23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155" y="833120"/>
            <a:ext cx="3201670" cy="1800860"/>
          </a:xfrm>
          <a:prstGeom prst="rect">
            <a:avLst/>
          </a:prstGeom>
        </p:spPr>
      </p:pic>
      <p:pic>
        <p:nvPicPr>
          <p:cNvPr id="24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765" y="833120"/>
            <a:ext cx="3202305" cy="1800860"/>
          </a:xfrm>
          <a:prstGeom prst="rect">
            <a:avLst/>
          </a:prstGeom>
        </p:spPr>
      </p:pic>
      <p:pic>
        <p:nvPicPr>
          <p:cNvPr id="25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" y="3552825"/>
            <a:ext cx="3204210" cy="1802130"/>
          </a:xfrm>
          <a:prstGeom prst="rect">
            <a:avLst/>
          </a:prstGeom>
        </p:spPr>
      </p:pic>
      <p:pic>
        <p:nvPicPr>
          <p:cNvPr id="26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155" y="3552825"/>
            <a:ext cx="3204210" cy="1802130"/>
          </a:xfrm>
          <a:prstGeom prst="rect">
            <a:avLst/>
          </a:prstGeom>
        </p:spPr>
      </p:pic>
      <p:pic>
        <p:nvPicPr>
          <p:cNvPr id="27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5765" y="3552825"/>
            <a:ext cx="3204210" cy="1802130"/>
          </a:xfrm>
          <a:prstGeom prst="rect">
            <a:avLst/>
          </a:prstGeom>
        </p:spPr>
      </p:pic>
      <p:graphicFrame>
        <p:nvGraphicFramePr>
          <p:cNvPr id="2" name="对象 -2147482569"/>
          <p:cNvGraphicFramePr>
            <a:graphicFrameLocks noChangeAspect="1"/>
          </p:cNvGraphicFramePr>
          <p:nvPr/>
        </p:nvGraphicFramePr>
        <p:xfrm>
          <a:off x="2124710" y="339090"/>
          <a:ext cx="532130" cy="32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4710" y="339090"/>
                        <a:ext cx="532130" cy="327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569"/>
          <p:cNvGraphicFramePr>
            <a:graphicFrameLocks noChangeAspect="1"/>
          </p:cNvGraphicFramePr>
          <p:nvPr/>
        </p:nvGraphicFramePr>
        <p:xfrm>
          <a:off x="5758180" y="339090"/>
          <a:ext cx="675640" cy="32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419100" imgH="203200" progId="Equation.KSEE3">
                  <p:embed/>
                </p:oleObj>
              </mc:Choice>
              <mc:Fallback>
                <p:oleObj name="" r:id="rId9" imgW="4191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58180" y="339090"/>
                        <a:ext cx="675640" cy="327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569"/>
          <p:cNvGraphicFramePr>
            <a:graphicFrameLocks noChangeAspect="1"/>
          </p:cNvGraphicFramePr>
          <p:nvPr/>
        </p:nvGraphicFramePr>
        <p:xfrm>
          <a:off x="9227185" y="339090"/>
          <a:ext cx="798830" cy="32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495300" imgH="203200" progId="Equation.KSEE3">
                  <p:embed/>
                </p:oleObj>
              </mc:Choice>
              <mc:Fallback>
                <p:oleObj name="" r:id="rId11" imgW="4953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27185" y="339090"/>
                        <a:ext cx="798830" cy="327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9455" y="1155700"/>
            <a:ext cx="5673090" cy="454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WPS 演示</Application>
  <PresentationFormat>宽屏</PresentationFormat>
  <Paragraphs>37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半透明</dc:title>
  <dc:creator>第一PPT</dc:creator>
  <cp:keywords>www.1ppt.com</cp:keywords>
  <cp:lastModifiedBy>刘小熹</cp:lastModifiedBy>
  <cp:revision>46</cp:revision>
  <dcterms:created xsi:type="dcterms:W3CDTF">2016-03-29T09:34:00Z</dcterms:created>
  <dcterms:modified xsi:type="dcterms:W3CDTF">2018-10-12T01:41:07Z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