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70" r:id="rId9"/>
    <p:sldId id="269" r:id="rId10"/>
    <p:sldId id="271" r:id="rId11"/>
    <p:sldId id="272" r:id="rId12"/>
    <p:sldId id="265" r:id="rId13"/>
    <p:sldId id="273" r:id="rId14"/>
    <p:sldId id="274" r:id="rId15"/>
    <p:sldId id="275" r:id="rId16"/>
    <p:sldId id="276" r:id="rId17"/>
    <p:sldId id="277" r:id="rId18"/>
  </p:sldIdLst>
  <p:sldSz cx="18288000" cy="10287000"/>
  <p:notesSz cx="6858000" cy="9144000"/>
  <p:embeddedFontLst>
    <p:embeddedFont>
      <p:font typeface="Open Sauce" panose="020B0604020202020204" charset="0"/>
      <p:regular r:id="rId19"/>
    </p:embeddedFont>
    <p:embeddedFont>
      <p:font typeface="Open Sauce Light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uce Semi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v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3650803"/>
            <a:ext cx="15430500" cy="164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dirty="0" smtClean="0">
                <a:solidFill>
                  <a:srgbClr val="000000"/>
                </a:solidFill>
                <a:latin typeface="Open Sauce"/>
              </a:rPr>
              <a:t>Arduino</a:t>
            </a:r>
            <a:endParaRPr lang="en-US" sz="100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08613" y="5839272"/>
            <a:ext cx="1187077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 smtClean="0">
                <a:solidFill>
                  <a:srgbClr val="000000"/>
                </a:solidFill>
                <a:latin typeface="Open Sauce Light"/>
              </a:rPr>
              <a:t>Overview about Arduino and how to use it immediately</a:t>
            </a:r>
            <a:endParaRPr lang="en-US" sz="3500" dirty="0">
              <a:solidFill>
                <a:srgbClr val="000000"/>
              </a:solidFill>
              <a:latin typeface="Open Sauc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600" y="7561321"/>
            <a:ext cx="6248400" cy="6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vi-VN" sz="4800" dirty="0" smtClean="0">
                <a:solidFill>
                  <a:srgbClr val="000000"/>
                </a:solidFill>
                <a:latin typeface="Open Sauce Light"/>
              </a:rPr>
              <a:t>mini</a:t>
            </a:r>
            <a:endParaRPr lang="vi-VN" sz="480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80" y="3273241"/>
            <a:ext cx="5036036" cy="37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95300"/>
            <a:ext cx="11341982" cy="7561321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9600" y="7561321"/>
            <a:ext cx="6248400" cy="6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>
                <a:solidFill>
                  <a:srgbClr val="000000"/>
                </a:solidFill>
                <a:latin typeface="Open Sauce Light"/>
              </a:rPr>
              <a:t>Arduino Due</a:t>
            </a:r>
          </a:p>
        </p:txBody>
      </p:sp>
    </p:spTree>
    <p:extLst>
      <p:ext uri="{BB962C8B-B14F-4D97-AF65-F5344CB8AC3E}">
        <p14:creationId xmlns:p14="http://schemas.microsoft.com/office/powerpoint/2010/main" val="113478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FF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67226"/>
            <a:ext cx="4419600" cy="441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76962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vi-VN" sz="7200" dirty="0" smtClean="0">
                <a:solidFill>
                  <a:srgbClr val="000000"/>
                </a:solidFill>
                <a:latin typeface="Open Sauce"/>
              </a:rPr>
              <a:t>Hardware (All in one)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38878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266700"/>
            <a:ext cx="18197015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vi-VN" sz="7200" dirty="0" smtClean="0">
                <a:solidFill>
                  <a:srgbClr val="000000"/>
                </a:solidFill>
                <a:latin typeface="Open Sauce"/>
              </a:rPr>
              <a:t>Software (All in one)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600151"/>
            <a:ext cx="4419600" cy="441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0" y="6381948"/>
            <a:ext cx="6248400" cy="6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vi-VN" sz="4800" dirty="0" smtClean="0">
                <a:solidFill>
                  <a:srgbClr val="000000"/>
                </a:solidFill>
                <a:latin typeface="Open Sauce Light"/>
              </a:rPr>
              <a:t>IDE</a:t>
            </a:r>
            <a:endParaRPr lang="vi-VN" sz="480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332865"/>
            <a:ext cx="3886253" cy="38862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10850" y="4792171"/>
            <a:ext cx="6248400" cy="6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 smtClean="0">
                <a:solidFill>
                  <a:srgbClr val="000000"/>
                </a:solidFill>
                <a:latin typeface="Open Sauce Light"/>
              </a:rPr>
              <a:t>Local simulation</a:t>
            </a:r>
            <a:endParaRPr lang="vi-VN" sz="480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3074" name="Picture 2" descr="Wokwi Resources &amp; Support | Mouser Việt N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6700849"/>
            <a:ext cx="4729163" cy="21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10850" y="8648700"/>
            <a:ext cx="6248400" cy="6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 smtClean="0">
                <a:solidFill>
                  <a:srgbClr val="000000"/>
                </a:solidFill>
                <a:latin typeface="Open Sauce Light"/>
              </a:rPr>
              <a:t>Online simulation</a:t>
            </a:r>
            <a:endParaRPr lang="vi-VN" sz="4800" dirty="0">
              <a:solidFill>
                <a:srgbClr val="000000"/>
              </a:solidFill>
              <a:latin typeface="Open Sauce Light"/>
            </a:endParaRPr>
          </a:p>
        </p:txBody>
      </p: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 flipV="1">
            <a:off x="5848350" y="3275992"/>
            <a:ext cx="5124450" cy="1533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3074" idx="1"/>
          </p:cNvCxnSpPr>
          <p:nvPr/>
        </p:nvCxnSpPr>
        <p:spPr>
          <a:xfrm>
            <a:off x="5848350" y="4809951"/>
            <a:ext cx="4762500" cy="2954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0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vi-VN" sz="7200" dirty="0" smtClean="0">
                <a:solidFill>
                  <a:srgbClr val="000000"/>
                </a:solidFill>
                <a:latin typeface="Open Sauce"/>
              </a:rPr>
              <a:t>Examples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428750" y="3162300"/>
            <a:ext cx="885825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From chapter 2 -&gt; chapter 7 folders</a:t>
            </a:r>
            <a:endParaRPr lang="en-US" sz="3600" dirty="0">
              <a:latin typeface="Open Sauc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054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0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vi-VN" sz="7200" dirty="0" smtClean="0">
                <a:solidFill>
                  <a:srgbClr val="000000"/>
                </a:solidFill>
                <a:latin typeface="Open Sauce"/>
              </a:rPr>
              <a:t>Reference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543067"/>
            <a:ext cx="5867400" cy="72258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155998"/>
            <a:ext cx="10228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hlinkClick r:id="rId3"/>
              </a:rPr>
              <a:t>Cộng</a:t>
            </a:r>
            <a:r>
              <a:rPr lang="en-US" sz="4000" dirty="0">
                <a:hlinkClick r:id="rId3"/>
              </a:rPr>
              <a:t> </a:t>
            </a:r>
            <a:r>
              <a:rPr lang="en-US" sz="4000" dirty="0" err="1">
                <a:hlinkClick r:id="rId3"/>
              </a:rPr>
              <a:t>đồng</a:t>
            </a:r>
            <a:r>
              <a:rPr lang="en-US" sz="4000" dirty="0">
                <a:hlinkClick r:id="rId3"/>
              </a:rPr>
              <a:t> Arduino </a:t>
            </a:r>
            <a:r>
              <a:rPr lang="en-US" sz="4000" dirty="0" err="1">
                <a:hlinkClick r:id="rId3"/>
              </a:rPr>
              <a:t>Việt</a:t>
            </a:r>
            <a:r>
              <a:rPr lang="en-US" sz="4000" dirty="0">
                <a:hlinkClick r:id="rId3"/>
              </a:rPr>
              <a:t> Nam | </a:t>
            </a:r>
            <a:r>
              <a:rPr lang="en-US" sz="4000" dirty="0" err="1">
                <a:hlinkClick r:id="rId3"/>
              </a:rPr>
              <a:t>Tôi</a:t>
            </a:r>
            <a:r>
              <a:rPr lang="en-US" sz="4000" dirty="0">
                <a:hlinkClick r:id="rId3"/>
              </a:rPr>
              <a:t> </a:t>
            </a:r>
            <a:r>
              <a:rPr lang="en-US" sz="4000" dirty="0" err="1">
                <a:hlinkClick r:id="rId3"/>
              </a:rPr>
              <a:t>yêu</a:t>
            </a:r>
            <a:r>
              <a:rPr lang="en-US" sz="4000" dirty="0">
                <a:hlinkClick r:id="rId3"/>
              </a:rPr>
              <a:t> </a:t>
            </a:r>
            <a:r>
              <a:rPr lang="en-US" sz="4000" dirty="0" err="1">
                <a:hlinkClick r:id="rId3"/>
              </a:rPr>
              <a:t>Việt</a:t>
            </a:r>
            <a:r>
              <a:rPr lang="en-US" sz="4000" dirty="0">
                <a:hlinkClick r:id="rId3"/>
              </a:rPr>
              <a:t> Nam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20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Outline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Introduce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0200" y="4163060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Hardware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0040" y="512036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Software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6077676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Examples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3792772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4750080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90040" y="5707388"/>
            <a:ext cx="1669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0200" y="6664696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0040" y="7034983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vi-VN" sz="3600" dirty="0" smtClean="0">
                <a:solidFill>
                  <a:srgbClr val="000000"/>
                </a:solidFill>
                <a:latin typeface="Open Sauce SemiBold"/>
              </a:rPr>
              <a:t>Reference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90040" y="7622003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What is </a:t>
            </a:r>
            <a:r>
              <a:rPr lang="en-US" sz="3600" dirty="0">
                <a:solidFill>
                  <a:srgbClr val="FF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rduino</a:t>
            </a:r>
            <a:r>
              <a:rPr lang="en-US" sz="3600" dirty="0">
                <a:solidFill>
                  <a:srgbClr val="FF0000"/>
                </a:solidFill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9296400" y="2693309"/>
            <a:ext cx="7000875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en-US" sz="3000" dirty="0">
                <a:solidFill>
                  <a:srgbClr val="000000"/>
                </a:solidFill>
                <a:latin typeface="Open Sauce Light"/>
              </a:rPr>
              <a:t>is an open-source electronics platform based on easy-to-use hardware and software </a:t>
            </a:r>
            <a:endParaRPr lang="en-US" sz="3000" dirty="0" smtClean="0">
              <a:solidFill>
                <a:srgbClr val="000000"/>
              </a:solidFill>
              <a:latin typeface="Open Sauce Light"/>
            </a:endParaRPr>
          </a:p>
          <a:p>
            <a:pPr algn="r">
              <a:lnSpc>
                <a:spcPts val="42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Open Sauce Light"/>
              </a:rPr>
              <a:t>Cre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: </a:t>
            </a:r>
            <a:r>
              <a:rPr lang="en-US" sz="3000" dirty="0" err="1" smtClean="0">
                <a:solidFill>
                  <a:srgbClr val="000000"/>
                </a:solidFill>
                <a:latin typeface="Open Sauce Light"/>
              </a:rPr>
              <a:t>arduino.cc</a:t>
            </a:r>
            <a:endParaRPr lang="en-US" sz="300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52905"/>
            <a:ext cx="4907281" cy="49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086600" y="2693309"/>
            <a:ext cx="112014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Main purposes in this workshop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F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or </a:t>
            </a:r>
            <a:r>
              <a:rPr lang="en-US" sz="3000" dirty="0">
                <a:solidFill>
                  <a:srgbClr val="000000"/>
                </a:solidFill>
                <a:latin typeface="Open Sauce Light"/>
              </a:rPr>
              <a:t>school subjects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rgbClr val="000000"/>
                </a:solidFill>
                <a:latin typeface="Open Sauce Light"/>
              </a:rPr>
              <a:t>F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or </a:t>
            </a: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scientific 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projects</a:t>
            </a:r>
            <a:endParaRPr lang="en-US" sz="3000" dirty="0">
              <a:solidFill>
                <a:srgbClr val="000000"/>
              </a:solidFill>
              <a:latin typeface="Open Sauce Light"/>
            </a:endParaRP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 Light"/>
              </a:rPr>
              <a:t>Provide a fundamental platform for students to participate in major competitions both within and outside of the school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.</a:t>
            </a:r>
            <a:endParaRPr lang="vi-VN" sz="3000" dirty="0" smtClean="0">
              <a:solidFill>
                <a:srgbClr val="000000"/>
              </a:solidFill>
              <a:latin typeface="Open Sauce Light"/>
            </a:endParaRPr>
          </a:p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User purposes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Inexpensive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Cross-platforms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 Light"/>
              </a:rPr>
              <a:t>Simple, clear programming 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environment</a:t>
            </a:r>
            <a:endParaRPr lang="vi-VN" sz="3000" dirty="0" smtClean="0">
              <a:solidFill>
                <a:srgbClr val="000000"/>
              </a:solidFill>
              <a:latin typeface="Open Sauce Light"/>
            </a:endParaRP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uce Light"/>
              </a:rPr>
              <a:t>Open source and extensible software</a:t>
            </a:r>
          </a:p>
        </p:txBody>
      </p:sp>
    </p:spTree>
    <p:extLst>
      <p:ext uri="{BB962C8B-B14F-4D97-AF65-F5344CB8AC3E}">
        <p14:creationId xmlns:p14="http://schemas.microsoft.com/office/powerpoint/2010/main" val="11140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620000" y="3068404"/>
            <a:ext cx="112014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Arduino uno</a:t>
            </a:r>
          </a:p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Arduino mega</a:t>
            </a:r>
          </a:p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Arduino nano</a:t>
            </a:r>
          </a:p>
          <a:p>
            <a:pPr>
              <a:lnSpc>
                <a:spcPts val="4200"/>
              </a:lnSpc>
            </a:pPr>
            <a:r>
              <a:rPr lang="vi-VN" sz="3000" dirty="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Leonardo</a:t>
            </a:r>
          </a:p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Arduino mini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en-US" sz="3000" dirty="0" smtClean="0">
                <a:solidFill>
                  <a:srgbClr val="000000"/>
                </a:solidFill>
                <a:latin typeface="Open Sauce Light"/>
              </a:rPr>
              <a:t>Due</a:t>
            </a:r>
            <a:endParaRPr lang="vi-VN" sz="3000" dirty="0" smtClean="0">
              <a:solidFill>
                <a:srgbClr val="000000"/>
              </a:solidFill>
              <a:latin typeface="Open Sauce Light"/>
            </a:endParaRPr>
          </a:p>
          <a:p>
            <a:pPr>
              <a:lnSpc>
                <a:spcPts val="4200"/>
              </a:lnSpc>
            </a:pPr>
            <a:r>
              <a:rPr lang="vi-VN" sz="3000" dirty="0" smtClean="0">
                <a:solidFill>
                  <a:srgbClr val="000000"/>
                </a:solidFill>
                <a:latin typeface="Open Sauce Light"/>
              </a:rPr>
              <a:t>...</a:t>
            </a:r>
            <a:endParaRPr lang="vi-VN" sz="3000" dirty="0">
              <a:solidFill>
                <a:srgbClr val="000000"/>
              </a:solidFill>
              <a:latin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764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12515"/>
            <a:ext cx="9067800" cy="9067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48550" y="84201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>
                <a:solidFill>
                  <a:srgbClr val="000000"/>
                </a:solidFill>
                <a:latin typeface="Open Sauce Light"/>
              </a:rPr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23006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7921762"/>
            <a:ext cx="474345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vi-VN" sz="4800" smtClean="0">
                <a:solidFill>
                  <a:srgbClr val="000000"/>
                </a:solidFill>
                <a:latin typeface="Open Sauce Light"/>
              </a:rPr>
              <a:t>mega</a:t>
            </a:r>
            <a:endParaRPr lang="vi-VN" sz="480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498604"/>
            <a:ext cx="11767950" cy="60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7893991"/>
            <a:ext cx="4743450" cy="63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>
                <a:solidFill>
                  <a:srgbClr val="000000"/>
                </a:solidFill>
                <a:latin typeface="Open Sauce Light"/>
              </a:rPr>
              <a:t>Arduino </a:t>
            </a:r>
            <a:r>
              <a:rPr lang="vi-VN" sz="4800" dirty="0" smtClean="0">
                <a:solidFill>
                  <a:srgbClr val="000000"/>
                </a:solidFill>
                <a:latin typeface="Open Sauce Light"/>
              </a:rPr>
              <a:t>nano</a:t>
            </a:r>
            <a:endParaRPr lang="vi-VN" sz="4800" dirty="0">
              <a:solidFill>
                <a:srgbClr val="000000"/>
              </a:solidFill>
              <a:latin typeface="Open Sauce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800100"/>
            <a:ext cx="9883599" cy="65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673100"/>
            <a:ext cx="9753600" cy="97536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0000"/>
                </a:solidFill>
                <a:latin typeface="Open Sauce"/>
              </a:rPr>
              <a:t>Introduce</a:t>
            </a:r>
            <a:endParaRPr lang="en-US" sz="7200" dirty="0">
              <a:solidFill>
                <a:srgbClr val="000000"/>
              </a:solidFill>
              <a:latin typeface="Open Sauce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00200" y="3205752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latin typeface="Open Sauce SemiBold"/>
              </a:rPr>
              <a:t>What is </a:t>
            </a:r>
            <a:r>
              <a:rPr lang="en-US" sz="3600" dirty="0">
                <a:latin typeface="Open Sauce SemiBold"/>
              </a:rPr>
              <a:t>A</a:t>
            </a:r>
            <a:r>
              <a:rPr lang="en-US" sz="3600" dirty="0" smtClean="0">
                <a:latin typeface="Open Sauce SemiBold"/>
              </a:rPr>
              <a:t>rduino</a:t>
            </a:r>
            <a:r>
              <a:rPr lang="en-US" sz="3600" dirty="0">
                <a:latin typeface="Open Sauce SemiBold"/>
              </a:rPr>
              <a:t>?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600199" y="5713038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0000"/>
                </a:solidFill>
                <a:latin typeface="Open Sauce SemiBold"/>
              </a:rPr>
              <a:t>Types of Arduino</a:t>
            </a:r>
            <a:endParaRPr lang="en-US" sz="3600" dirty="0">
              <a:solidFill>
                <a:srgbClr val="FF0000"/>
              </a:solidFill>
              <a:latin typeface="Open Sauce SemiBold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1600199" y="6966681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Compiler for </a:t>
            </a:r>
            <a:r>
              <a:rPr lang="en-US" sz="3600" dirty="0">
                <a:solidFill>
                  <a:srgbClr val="000000"/>
                </a:solidFill>
                <a:latin typeface="Open Sauce SemiBold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00199" y="4459395"/>
            <a:ext cx="7000875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000000"/>
                </a:solidFill>
                <a:latin typeface="Open Sauce SemiBold"/>
              </a:rPr>
              <a:t>Why Arduino</a:t>
            </a:r>
            <a:endParaRPr lang="en-US" sz="3600" dirty="0">
              <a:solidFill>
                <a:srgbClr val="000000"/>
              </a:solidFill>
              <a:latin typeface="Open Sauce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01280" y="8475853"/>
            <a:ext cx="624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vi-VN" sz="4800" dirty="0">
                <a:solidFill>
                  <a:srgbClr val="000000"/>
                </a:solidFill>
                <a:latin typeface="Open Sauce Light"/>
              </a:rPr>
              <a:t>Arduino Leonardo</a:t>
            </a:r>
          </a:p>
        </p:txBody>
      </p:sp>
    </p:spTree>
    <p:extLst>
      <p:ext uri="{BB962C8B-B14F-4D97-AF65-F5344CB8AC3E}">
        <p14:creationId xmlns:p14="http://schemas.microsoft.com/office/powerpoint/2010/main" val="24851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269</Words>
  <Application>Microsoft Office PowerPoint</Application>
  <PresentationFormat>Custom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Sauce</vt:lpstr>
      <vt:lpstr>Arial</vt:lpstr>
      <vt:lpstr>Open Sauce Light</vt:lpstr>
      <vt:lpstr>Calibri</vt:lpstr>
      <vt:lpstr>Open Sauce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Light Simple Presentation</dc:title>
  <cp:lastModifiedBy>windev</cp:lastModifiedBy>
  <cp:revision>11</cp:revision>
  <dcterms:created xsi:type="dcterms:W3CDTF">2006-08-16T00:00:00Z</dcterms:created>
  <dcterms:modified xsi:type="dcterms:W3CDTF">2023-06-24T08:46:18Z</dcterms:modified>
  <dc:identifier>DAFmrIUrTQs</dc:identifier>
</cp:coreProperties>
</file>