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5" r:id="rId3"/>
    <p:sldId id="280" r:id="rId4"/>
    <p:sldId id="282" r:id="rId5"/>
    <p:sldId id="259" r:id="rId6"/>
    <p:sldId id="276" r:id="rId7"/>
    <p:sldId id="267" r:id="rId8"/>
    <p:sldId id="273" r:id="rId9"/>
    <p:sldId id="281" r:id="rId10"/>
    <p:sldId id="261" r:id="rId11"/>
    <p:sldId id="277" r:id="rId12"/>
    <p:sldId id="263" r:id="rId13"/>
    <p:sldId id="274" r:id="rId14"/>
    <p:sldId id="279" r:id="rId15"/>
    <p:sldId id="283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6E4F5-953B-4D70-9C83-228430CE1052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1446-1754-4602-9EAD-A362D6D5C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5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8CD2-4CC4-4259-9A68-4D518A0DF34D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04BE-F204-4AAA-B245-350FD345A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4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anose="020B0604020202020204" pitchFamily="34" charset="0"/>
              </a:rPr>
              <a:t>Which model of relationship is PF suggesting? Conflict, compatible or independent?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68536A-5347-4871-A403-7A4BAB04B0B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7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0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8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68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11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5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02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9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11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61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31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44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438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7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D1AE-07F5-4A27-9484-298A7953669E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BE0-252B-47DA-82BA-2A68E0D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A3F8B-CAB2-43A1-B852-2A024964BEB1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9FCDD-B9A0-4337-939B-769613B48F9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9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gov.uk/register-to-vo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isidewith.com/political-quiz" TargetMode="External"/><Relationship Id="rId2" Type="http://schemas.openxmlformats.org/officeDocument/2006/relationships/hyperlink" Target="http://www.whoshouldyouvotef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k.isidewith.com/political-qui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story.org.uk/secondary/categories/926/news/3762/the-great-debate-2020" TargetMode="External"/><Relationship Id="rId2" Type="http://schemas.openxmlformats.org/officeDocument/2006/relationships/hyperlink" Target="mailto:a.stone@sfx.ac.uk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rM55VdNsy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gov.uk/register-to-vo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sEEoqNk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-72123"/>
            <a:ext cx="9144000" cy="1077140"/>
          </a:xfrm>
        </p:spPr>
        <p:txBody>
          <a:bodyPr/>
          <a:lstStyle/>
          <a:p>
            <a:r>
              <a:rPr lang="en-GB" b="1" u="sng" dirty="0" smtClean="0">
                <a:solidFill>
                  <a:srgbClr val="0070C0"/>
                </a:solidFill>
              </a:rPr>
              <a:t>Vote with your feet!</a:t>
            </a:r>
            <a:endParaRPr lang="en-GB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57" y="1005017"/>
            <a:ext cx="11878962" cy="1655762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Spend a few minutes thinking about these issues, what is your opinion?</a:t>
            </a:r>
          </a:p>
          <a:p>
            <a:endParaRPr lang="en-GB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People possessing drugs for personal use should NOT be sent to </a:t>
            </a:r>
            <a:r>
              <a:rPr lang="en-US" dirty="0" smtClean="0"/>
              <a:t>prison.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People should be charged for healthcare if they smoke.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There should be more Grammar schools in the UK (schools that have better education for students who pass an exam at age </a:t>
            </a:r>
            <a:r>
              <a:rPr lang="en-US" dirty="0" smtClean="0"/>
              <a:t>11).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government should do more to help young people to buy houses or afford to rent their own home.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minimum wage should be the same for 18 year olds as it is for 25 year olds, and it should be higher.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The UK should </a:t>
            </a:r>
            <a:r>
              <a:rPr lang="en-GB" b="1" dirty="0" smtClean="0"/>
              <a:t>leave</a:t>
            </a:r>
            <a:r>
              <a:rPr lang="en-GB" dirty="0" smtClean="0"/>
              <a:t> the EU.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5" y="91240"/>
            <a:ext cx="1077796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Why should we vote?</a:t>
            </a:r>
            <a:br>
              <a:rPr lang="en-GB" b="1" dirty="0" smtClean="0">
                <a:solidFill>
                  <a:srgbClr val="0070C0"/>
                </a:solidFill>
              </a:rPr>
            </a:b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7" y="849410"/>
            <a:ext cx="839716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dirty="0" smtClean="0">
                <a:effectLst/>
              </a:rPr>
              <a:t>We live in a globally</a:t>
            </a:r>
            <a:r>
              <a:rPr lang="en-GB" sz="2000" dirty="0" smtClean="0"/>
              <a:t> respected </a:t>
            </a:r>
            <a:r>
              <a:rPr lang="en-GB" sz="2000" dirty="0" smtClean="0">
                <a:effectLst/>
              </a:rPr>
              <a:t>democracy, we need to protect it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Voting gives you the power to choose how the UK is </a:t>
            </a:r>
            <a:r>
              <a:rPr lang="en-GB" sz="2000" dirty="0" smtClean="0"/>
              <a:t>run, it gives                                     the g</a:t>
            </a:r>
            <a:r>
              <a:rPr lang="en-GB" sz="2000" dirty="0" smtClean="0">
                <a:effectLst/>
              </a:rPr>
              <a:t>overnment legitimacy to act</a:t>
            </a:r>
          </a:p>
          <a:p>
            <a:pPr>
              <a:lnSpc>
                <a:spcPct val="120000"/>
              </a:lnSpc>
            </a:pPr>
            <a:r>
              <a:rPr lang="en-GB" sz="2000" dirty="0" smtClean="0">
                <a:effectLst/>
              </a:rPr>
              <a:t>The more young people vote, the more likely politicians are                                                                                to introduce policies that benefit </a:t>
            </a:r>
            <a:r>
              <a:rPr lang="en-GB" sz="2000" dirty="0" smtClean="0"/>
              <a:t>young people</a:t>
            </a:r>
            <a:endParaRPr lang="en-GB" sz="2000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GB" sz="2000" dirty="0" smtClean="0"/>
              <a:t>Your </a:t>
            </a:r>
            <a:r>
              <a:rPr lang="en-GB" sz="2000" dirty="0"/>
              <a:t>local </a:t>
            </a:r>
            <a:r>
              <a:rPr lang="en-GB" sz="2000" dirty="0" smtClean="0"/>
              <a:t>MP </a:t>
            </a:r>
            <a:r>
              <a:rPr lang="en-GB" sz="2000" dirty="0"/>
              <a:t>can help fight important issues for you </a:t>
            </a:r>
            <a:r>
              <a:rPr lang="en-GB" sz="2000" dirty="0" smtClean="0"/>
              <a:t>(e.g. housing)</a:t>
            </a: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 smtClean="0">
                <a:effectLst/>
              </a:rPr>
              <a:t>People in </a:t>
            </a:r>
            <a:r>
              <a:rPr lang="en-GB" sz="2000" dirty="0" smtClean="0"/>
              <a:t>different times and places have </a:t>
            </a:r>
            <a:r>
              <a:rPr lang="en-GB" sz="2000" dirty="0" smtClean="0">
                <a:effectLst/>
              </a:rPr>
              <a:t>spent years campaigning for the right to vote. </a:t>
            </a:r>
          </a:p>
          <a:p>
            <a:pPr>
              <a:lnSpc>
                <a:spcPct val="120000"/>
              </a:lnSpc>
            </a:pPr>
            <a:r>
              <a:rPr lang="en-GB" sz="2000" dirty="0" smtClean="0">
                <a:effectLst/>
              </a:rPr>
              <a:t>If you have lost trust in politicians or in the political process you can </a:t>
            </a:r>
            <a:r>
              <a:rPr lang="en-GB" sz="2000" dirty="0" smtClean="0"/>
              <a:t>choose to </a:t>
            </a:r>
            <a:r>
              <a:rPr lang="en-GB" sz="2000" dirty="0" smtClean="0">
                <a:effectLst/>
              </a:rPr>
              <a:t>leave your ballot paper blank or spoil it. That way your ‘protest’ voice is heard.</a:t>
            </a:r>
          </a:p>
          <a:p>
            <a:pPr>
              <a:lnSpc>
                <a:spcPct val="120000"/>
              </a:lnSpc>
            </a:pPr>
            <a:r>
              <a:rPr lang="en-GB" sz="2000" dirty="0" smtClean="0"/>
              <a:t>It only takes a couple of minutes to register to vote. Follow the link on SFX </a:t>
            </a:r>
            <a:r>
              <a:rPr lang="en-GB" sz="2000" dirty="0"/>
              <a:t>M</a:t>
            </a:r>
            <a:r>
              <a:rPr lang="en-GB" sz="2000" dirty="0" smtClean="0"/>
              <a:t>oodle page or go to the website </a:t>
            </a:r>
            <a:r>
              <a:rPr lang="en-GB" sz="2000" dirty="0">
                <a:hlinkClick r:id="rId2"/>
              </a:rPr>
              <a:t>https://www.gov.uk/register-to-vote</a:t>
            </a:r>
            <a:endParaRPr lang="en-GB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2000" dirty="0" smtClean="0"/>
              <a:t> </a:t>
            </a:r>
            <a:endParaRPr lang="en-GB" sz="20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2547" r="26430" b="10807"/>
          <a:stretch/>
        </p:blipFill>
        <p:spPr>
          <a:xfrm rot="838723">
            <a:off x="8845620" y="402158"/>
            <a:ext cx="2608086" cy="36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040" y="197486"/>
            <a:ext cx="10515600" cy="7644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0070C0"/>
                </a:solidFill>
              </a:rPr>
              <a:t>A religious responsibility…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935" y="849468"/>
            <a:ext cx="116275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Seeking </a:t>
            </a:r>
            <a:r>
              <a:rPr lang="en-GB" sz="2000" dirty="0" smtClean="0"/>
              <a:t>justice </a:t>
            </a:r>
            <a:r>
              <a:rPr lang="en-GB" sz="2000" dirty="0"/>
              <a:t>(referred to in both religion and politics as </a:t>
            </a:r>
            <a:r>
              <a:rPr lang="en-GB" sz="2000" i="1" dirty="0"/>
              <a:t>The Common Good</a:t>
            </a:r>
            <a:r>
              <a:rPr lang="en-GB" sz="2000" dirty="0"/>
              <a:t>) </a:t>
            </a:r>
            <a:r>
              <a:rPr lang="en-GB" sz="2000" dirty="0" smtClean="0"/>
              <a:t>is embedded </a:t>
            </a:r>
            <a:r>
              <a:rPr lang="en-GB" sz="2000" dirty="0"/>
              <a:t>in </a:t>
            </a:r>
            <a:r>
              <a:rPr lang="en-GB" sz="2000" dirty="0" smtClean="0"/>
              <a:t>all the </a:t>
            </a:r>
            <a:r>
              <a:rPr lang="en-GB" sz="2000" dirty="0"/>
              <a:t>World’s </a:t>
            </a:r>
            <a:r>
              <a:rPr lang="en-GB" sz="2000" dirty="0" smtClean="0"/>
              <a:t>religions. For Christians</a:t>
            </a:r>
            <a:r>
              <a:rPr lang="en-GB" sz="2000" dirty="0"/>
              <a:t>, Muslims, and </a:t>
            </a:r>
            <a:r>
              <a:rPr lang="en-GB" sz="2000" dirty="0" smtClean="0"/>
              <a:t>Jews, there is clear instruction to do so within our sacred texts.</a:t>
            </a:r>
            <a:r>
              <a:rPr lang="en-GB" sz="2000" dirty="0"/>
              <a:t>  </a:t>
            </a:r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What implications do the words of Pope Francis have on election issues such as: the living wage, welfare, NHS, university fees, and affordable housing?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6126480" y="6416041"/>
            <a:ext cx="457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0040" y="1818069"/>
            <a:ext cx="11483958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authentic faith – which is never comfortable or completely personal – always involves a deep desire to leave this earth somehow better that we found it. 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None </a:t>
            </a:r>
            <a:r>
              <a:rPr lang="en-US" sz="2400" dirty="0"/>
              <a:t>of us can say, “I have nothing to do with politics</a:t>
            </a:r>
            <a:r>
              <a:rPr lang="en-US" sz="2400" dirty="0" smtClean="0"/>
              <a:t>”.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No, we must say “I have a responsibility and I have to do my best by participating in politics according to my ability”. This is one of the highest forms of charity, because politics serves the common good. I cannot wash my hands of it? We all have to give something! </a:t>
            </a:r>
            <a:endParaRPr lang="en-US" sz="2400" dirty="0" smtClean="0"/>
          </a:p>
          <a:p>
            <a:pPr algn="ctr"/>
            <a:r>
              <a:rPr lang="en-US" sz="2400" i="1" dirty="0" smtClean="0"/>
              <a:t>~ Pope </a:t>
            </a:r>
            <a:r>
              <a:rPr lang="en-US" sz="2400" i="1" dirty="0"/>
              <a:t>Francis</a:t>
            </a:r>
          </a:p>
        </p:txBody>
      </p:sp>
    </p:spTree>
    <p:extLst>
      <p:ext uri="{BB962C8B-B14F-4D97-AF65-F5344CB8AC3E}">
        <p14:creationId xmlns:p14="http://schemas.microsoft.com/office/powerpoint/2010/main" val="30531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94078" y="1409958"/>
            <a:ext cx="9194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54112" y="382978"/>
            <a:ext cx="8340136" cy="3236142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know who you would vote for?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do not need to tell us!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not sure….join the club! There are a lot of adults who are not sure too </a:t>
            </a: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4247" y="382978"/>
            <a:ext cx="3041492" cy="304698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Not sure which party you agree with the most? </a:t>
            </a:r>
            <a:r>
              <a:rPr lang="en-GB" sz="3200" dirty="0" smtClean="0">
                <a:solidFill>
                  <a:schemeClr val="bg1"/>
                </a:solidFill>
              </a:rPr>
              <a:t>One way to </a:t>
            </a:r>
            <a:r>
              <a:rPr lang="en-GB" sz="3200" dirty="0">
                <a:solidFill>
                  <a:schemeClr val="bg1"/>
                </a:solidFill>
              </a:rPr>
              <a:t>c</a:t>
            </a:r>
            <a:r>
              <a:rPr lang="en-GB" sz="3200" dirty="0" smtClean="0">
                <a:solidFill>
                  <a:schemeClr val="bg1"/>
                </a:solidFill>
              </a:rPr>
              <a:t>heck is online quizzes: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2"/>
          </p:cNvPr>
          <p:cNvSpPr/>
          <p:nvPr/>
        </p:nvSpPr>
        <p:spPr>
          <a:xfrm>
            <a:off x="8669190" y="4002783"/>
            <a:ext cx="2891605" cy="80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Click here</a:t>
            </a:r>
          </a:p>
          <a:p>
            <a:pPr algn="ctr"/>
            <a:r>
              <a:rPr lang="en-GB" sz="2400" dirty="0"/>
              <a:t>Shorter version</a:t>
            </a:r>
          </a:p>
        </p:txBody>
      </p:sp>
      <p:sp>
        <p:nvSpPr>
          <p:cNvPr id="14" name="Rectangle 13">
            <a:hlinkClick r:id="rId3"/>
          </p:cNvPr>
          <p:cNvSpPr/>
          <p:nvPr/>
        </p:nvSpPr>
        <p:spPr>
          <a:xfrm>
            <a:off x="8669190" y="4997232"/>
            <a:ext cx="2891605" cy="83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Click here</a:t>
            </a:r>
          </a:p>
          <a:p>
            <a:pPr algn="ctr"/>
            <a:r>
              <a:rPr lang="en-GB" sz="2400" dirty="0"/>
              <a:t>Longer version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316" y="3936455"/>
            <a:ext cx="4518262" cy="187064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18-24 years old registered and voted in force, they would become “</a:t>
            </a:r>
            <a:r>
              <a:rPr lang="en-GB" sz="32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powerfully </a:t>
            </a:r>
            <a:r>
              <a:rPr lang="en-GB" sz="3200" b="1" u="sng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unignorable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rather than “</a:t>
            </a:r>
            <a:r>
              <a:rPr lang="en-GB" sz="28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mostly forgotten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15" name="Picture 2" descr="Image result for power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98" y="3903677"/>
            <a:ext cx="3123639" cy="26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0293292" y="2956255"/>
            <a:ext cx="822121" cy="9474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614160" cy="620585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On your phone or on a computer….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Log </a:t>
            </a:r>
            <a:r>
              <a:rPr lang="en-GB" dirty="0" smtClean="0"/>
              <a:t>onto         </a:t>
            </a:r>
            <a:r>
              <a:rPr lang="en-GB" sz="6000" dirty="0" smtClean="0">
                <a:hlinkClick r:id="rId2"/>
              </a:rPr>
              <a:t>uk.isidewith.com</a:t>
            </a:r>
            <a:endParaRPr lang="en-GB" sz="6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02578"/>
            <a:ext cx="12192000" cy="315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6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Work in pairs and take the take the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You must agree an answer between you.</a:t>
            </a:r>
            <a:endParaRPr lang="en-GB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827" t="4203" r="21809" b="8147"/>
          <a:stretch/>
        </p:blipFill>
        <p:spPr>
          <a:xfrm>
            <a:off x="5497484" y="-1"/>
            <a:ext cx="6694516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-76200"/>
            <a:ext cx="4269259" cy="1219200"/>
          </a:xfrm>
        </p:spPr>
        <p:txBody>
          <a:bodyPr>
            <a:noAutofit/>
          </a:bodyPr>
          <a:lstStyle/>
          <a:p>
            <a:r>
              <a:rPr lang="en-GB" sz="3200" b="1" dirty="0"/>
              <a:t>Are you ready for the Great Debate?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76201"/>
            <a:ext cx="5181600" cy="6629399"/>
          </a:xfrm>
        </p:spPr>
        <p:txBody>
          <a:bodyPr>
            <a:noAutofit/>
          </a:bodyPr>
          <a:lstStyle/>
          <a:p>
            <a:r>
              <a:rPr lang="en-GB" sz="2400" dirty="0"/>
              <a:t>The Great Debate is a national public speaking competition for 16-19 year olds run by the Historical Association. </a:t>
            </a:r>
          </a:p>
          <a:p>
            <a:r>
              <a:rPr lang="en-GB" sz="2400" i="1" dirty="0"/>
              <a:t>Do you have what it takes to be SFX’s representative in the London heat at UCL on 10</a:t>
            </a:r>
            <a:r>
              <a:rPr lang="en-GB" sz="2400" i="1" baseline="30000" dirty="0"/>
              <a:t>th</a:t>
            </a:r>
            <a:r>
              <a:rPr lang="en-GB" sz="2400" i="1" dirty="0"/>
              <a:t> December?</a:t>
            </a:r>
          </a:p>
          <a:p>
            <a:r>
              <a:rPr lang="en-GB" sz="2400" dirty="0"/>
              <a:t>This year’s topic is </a:t>
            </a:r>
            <a:r>
              <a:rPr lang="en-GB" sz="2400" dirty="0">
                <a:solidFill>
                  <a:srgbClr val="99242A"/>
                </a:solidFill>
                <a:latin typeface="Lato"/>
              </a:rPr>
              <a:t>“Should we judge historical figures by the morals of today?”</a:t>
            </a:r>
          </a:p>
          <a:p>
            <a:r>
              <a:rPr lang="en-GB" sz="2400" dirty="0">
                <a:latin typeface="Lato"/>
              </a:rPr>
              <a:t>If you would like to find out more come to room 215 at 12.30pm on Wednesday 6</a:t>
            </a:r>
            <a:r>
              <a:rPr lang="en-GB" sz="2400" baseline="30000" dirty="0">
                <a:latin typeface="Lato"/>
              </a:rPr>
              <a:t>th</a:t>
            </a:r>
            <a:r>
              <a:rPr lang="en-GB" sz="2400" dirty="0">
                <a:latin typeface="Lato"/>
              </a:rPr>
              <a:t> November or email </a:t>
            </a:r>
            <a:r>
              <a:rPr lang="en-GB" sz="2400" dirty="0">
                <a:latin typeface="Lato"/>
                <a:hlinkClick r:id="rId2"/>
              </a:rPr>
              <a:t>a.stone@sfx.ac.uk</a:t>
            </a:r>
            <a:r>
              <a:rPr lang="en-GB" sz="2400" dirty="0">
                <a:latin typeface="Lato"/>
              </a:rPr>
              <a:t> </a:t>
            </a:r>
          </a:p>
          <a:p>
            <a:r>
              <a:rPr lang="en-GB" sz="2400" dirty="0">
                <a:latin typeface="Lato"/>
              </a:rPr>
              <a:t>Further info and advice at: </a:t>
            </a:r>
            <a:r>
              <a:rPr lang="en-GB" sz="2400" dirty="0">
                <a:latin typeface="Lato"/>
                <a:hlinkClick r:id="rId3"/>
              </a:rPr>
              <a:t>https://www.history.org.uk/secondary/categories/926/news/3762/the-great-debate-2020</a:t>
            </a:r>
            <a:r>
              <a:rPr lang="en-GB" sz="2400" dirty="0">
                <a:latin typeface="Lato"/>
              </a:rPr>
              <a:t>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66" t="16838" r="20642" b="5000"/>
          <a:stretch/>
        </p:blipFill>
        <p:spPr>
          <a:xfrm>
            <a:off x="1564584" y="4294019"/>
            <a:ext cx="3845617" cy="2563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83" y="2057401"/>
            <a:ext cx="1643357" cy="230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54" y="991061"/>
            <a:ext cx="2537847" cy="16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32756" y="131763"/>
            <a:ext cx="11479877" cy="1320800"/>
          </a:xfrm>
        </p:spPr>
        <p:txBody>
          <a:bodyPr/>
          <a:lstStyle/>
          <a:p>
            <a:pPr algn="ctr">
              <a:defRPr/>
            </a:pPr>
            <a:r>
              <a:rPr lang="en-GB" altLang="en-US" sz="3200" b="1" dirty="0">
                <a:solidFill>
                  <a:schemeClr val="accent3">
                    <a:lumMod val="75000"/>
                  </a:schemeClr>
                </a:solidFill>
              </a:rPr>
              <a:t>Catholic teaching: </a:t>
            </a:r>
            <a:r>
              <a:rPr lang="en-GB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Ted Talk by </a:t>
            </a:r>
            <a:r>
              <a:rPr lang="fr-FR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Pope </a:t>
            </a:r>
            <a:r>
              <a:rPr lang="fr-FR" altLang="en-US" sz="3200" b="1" dirty="0">
                <a:solidFill>
                  <a:schemeClr val="accent3">
                    <a:lumMod val="75000"/>
                  </a:schemeClr>
                </a:solidFill>
              </a:rPr>
              <a:t>Francis </a:t>
            </a:r>
            <a:r>
              <a:rPr lang="fr-FR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2017 </a:t>
            </a:r>
            <a:endParaRPr lang="en-GB" alt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603" name="AutoShape 2" descr="Image result for pope franci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5604" name="Picture 4" descr="Image result for pope franc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55"/>
          <a:stretch>
            <a:fillRect/>
          </a:stretch>
        </p:blipFill>
        <p:spPr bwMode="auto">
          <a:xfrm>
            <a:off x="409574" y="1341439"/>
            <a:ext cx="3056613" cy="320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643005" y="1341440"/>
            <a:ext cx="8393823" cy="3055994"/>
          </a:xfrm>
          <a:prstGeom prst="wedgeRoundRectCallout">
            <a:avLst>
              <a:gd name="adj1" fmla="val -63022"/>
              <a:gd name="adj2" fmla="val -1965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altLang="en-US" sz="2800" i="1" dirty="0" smtClean="0">
                <a:solidFill>
                  <a:schemeClr val="tx1"/>
                </a:solidFill>
              </a:rPr>
              <a:t>‘The more powerful you are, the more your actions will have an impact on people, the more responsible you are to act humbly.</a:t>
            </a:r>
          </a:p>
          <a:p>
            <a:pPr>
              <a:defRPr/>
            </a:pPr>
            <a:r>
              <a:rPr lang="en-GB" altLang="en-US" sz="2800" i="1" dirty="0" smtClean="0">
                <a:solidFill>
                  <a:schemeClr val="tx1"/>
                </a:solidFill>
              </a:rPr>
              <a:t>If you don’t your power will ruin you, and you will ruin others…if you don’t connect your power with humility and tenderness.</a:t>
            </a:r>
            <a:r>
              <a:rPr lang="en-GB" altLang="en-US" sz="2800" i="1" baseline="30000" dirty="0" smtClean="0">
                <a:solidFill>
                  <a:schemeClr val="tx1"/>
                </a:solidFill>
              </a:rPr>
              <a:t>’</a:t>
            </a:r>
            <a:endParaRPr lang="en-GB" altLang="en-US" sz="2800" i="1" baseline="30000" dirty="0">
              <a:solidFill>
                <a:schemeClr val="tx1"/>
              </a:solidFill>
            </a:endParaRPr>
          </a:p>
        </p:txBody>
      </p:sp>
      <p:sp>
        <p:nvSpPr>
          <p:cNvPr id="25606" name="Content Placeholder 2"/>
          <p:cNvSpPr>
            <a:spLocks noGrp="1"/>
          </p:cNvSpPr>
          <p:nvPr>
            <p:ph idx="1"/>
          </p:nvPr>
        </p:nvSpPr>
        <p:spPr>
          <a:xfrm>
            <a:off x="409574" y="4615762"/>
            <a:ext cx="11560753" cy="2084296"/>
          </a:xfrm>
          <a:solidFill>
            <a:srgbClr val="00B050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2400" b="1" dirty="0" smtClean="0">
                <a:solidFill>
                  <a:schemeClr val="bg1"/>
                </a:solidFill>
              </a:rPr>
              <a:t>What does he mean? Do you agree?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b="1" dirty="0" smtClean="0">
                <a:solidFill>
                  <a:schemeClr val="bg1"/>
                </a:solidFill>
              </a:rPr>
              <a:t>Who has the power to decide things about your future like university fees? Affordable housing? Minimum wage rate? How much you will pay in tax? The NHS? Immigration policies?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b="1" dirty="0" smtClean="0">
                <a:solidFill>
                  <a:schemeClr val="bg1"/>
                </a:solidFill>
              </a:rPr>
              <a:t>If you could choose who had this power …would you?</a:t>
            </a:r>
            <a:endParaRPr lang="en-GB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4"/>
          </p:cNvPr>
          <p:cNvSpPr/>
          <p:nvPr/>
        </p:nvSpPr>
        <p:spPr>
          <a:xfrm>
            <a:off x="9109102" y="3914669"/>
            <a:ext cx="1645920" cy="632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Watch 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603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On Thursday 12</a:t>
            </a:r>
            <a:r>
              <a:rPr lang="en-GB" baseline="30000" dirty="0" smtClean="0">
                <a:solidFill>
                  <a:schemeClr val="bg1"/>
                </a:solidFill>
              </a:rPr>
              <a:t>th</a:t>
            </a:r>
            <a:r>
              <a:rPr lang="en-GB" dirty="0" smtClean="0">
                <a:solidFill>
                  <a:schemeClr val="bg1"/>
                </a:solidFill>
              </a:rPr>
              <a:t> December there will be a General Election in the UK.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15" y="2149821"/>
            <a:ext cx="10896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If you will be 18 or over on 12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December </a:t>
            </a:r>
            <a:r>
              <a:rPr lang="en-GB" sz="3200" b="1" dirty="0" smtClean="0"/>
              <a:t>you can vote</a:t>
            </a:r>
            <a:r>
              <a:rPr lang="en-GB" sz="3200" dirty="0" smtClean="0"/>
              <a:t>…but you must </a:t>
            </a:r>
            <a:r>
              <a:rPr lang="en-GB" sz="4000" b="1" dirty="0" smtClean="0">
                <a:solidFill>
                  <a:srgbClr val="FF0000"/>
                </a:solidFill>
              </a:rPr>
              <a:t>register by Tuesday 26</a:t>
            </a:r>
            <a:r>
              <a:rPr lang="en-GB" sz="4000" b="1" baseline="30000" dirty="0" smtClean="0">
                <a:solidFill>
                  <a:srgbClr val="FF0000"/>
                </a:solidFill>
              </a:rPr>
              <a:t>th</a:t>
            </a:r>
            <a:r>
              <a:rPr lang="en-GB" sz="4000" b="1" dirty="0" smtClean="0">
                <a:solidFill>
                  <a:srgbClr val="FF0000"/>
                </a:solidFill>
              </a:rPr>
              <a:t> November!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4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b="1" dirty="0" smtClean="0">
                <a:solidFill>
                  <a:srgbClr val="FF0000"/>
                </a:solidFill>
              </a:rPr>
              <a:t>Do you want your voice to be heard?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Bite the ballot powerpoint"/>
          <p:cNvSpPr>
            <a:spLocks noChangeAspect="1" noChangeArrowheads="1"/>
          </p:cNvSpPr>
          <p:nvPr/>
        </p:nvSpPr>
        <p:spPr bwMode="auto">
          <a:xfrm>
            <a:off x="131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24" y="160338"/>
            <a:ext cx="4425818" cy="3117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39" y="160338"/>
            <a:ext cx="730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we should vote…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9346" y="1230098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Aims &amp; Outcomes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9346" y="2555661"/>
            <a:ext cx="7012459" cy="4050792"/>
          </a:xfrm>
        </p:spPr>
        <p:txBody>
          <a:bodyPr/>
          <a:lstStyle/>
          <a:p>
            <a:r>
              <a:rPr lang="en-GB" sz="2400" dirty="0" smtClean="0"/>
              <a:t>To </a:t>
            </a:r>
            <a:r>
              <a:rPr lang="en-GB" sz="2400" b="1" dirty="0" smtClean="0">
                <a:solidFill>
                  <a:srgbClr val="0070C0"/>
                </a:solidFill>
              </a:rPr>
              <a:t>understand </a:t>
            </a:r>
            <a:r>
              <a:rPr lang="en-GB" sz="2400" dirty="0" smtClean="0"/>
              <a:t>how being registered to vote makes your opinion more valued.</a:t>
            </a:r>
          </a:p>
          <a:p>
            <a:r>
              <a:rPr lang="en-GB" sz="2400" dirty="0" smtClean="0"/>
              <a:t>To </a:t>
            </a:r>
            <a:r>
              <a:rPr lang="en-GB" sz="2400" b="1" dirty="0" smtClean="0">
                <a:solidFill>
                  <a:srgbClr val="0070C0"/>
                </a:solidFill>
              </a:rPr>
              <a:t>explore</a:t>
            </a:r>
            <a:r>
              <a:rPr lang="en-GB" sz="2400" dirty="0" smtClean="0"/>
              <a:t> different issues that are currently being debated by parties in the run up to the election, and </a:t>
            </a:r>
            <a:r>
              <a:rPr lang="en-GB" sz="2400" b="1" dirty="0" smtClean="0">
                <a:solidFill>
                  <a:srgbClr val="0070C0"/>
                </a:solidFill>
              </a:rPr>
              <a:t>develop</a:t>
            </a:r>
            <a:r>
              <a:rPr lang="en-GB" sz="2400" dirty="0" smtClean="0"/>
              <a:t> your own opinion on them.</a:t>
            </a:r>
          </a:p>
          <a:p>
            <a:r>
              <a:rPr lang="en-GB" sz="2400" dirty="0" smtClean="0"/>
              <a:t>To </a:t>
            </a:r>
            <a:r>
              <a:rPr lang="en-GB" sz="2400" b="1" dirty="0" smtClean="0">
                <a:solidFill>
                  <a:srgbClr val="0070C0"/>
                </a:solidFill>
              </a:rPr>
              <a:t>consider</a:t>
            </a:r>
            <a:r>
              <a:rPr lang="en-GB" sz="2400" dirty="0" smtClean="0"/>
              <a:t> the religious responsibilities of engaging in politics.</a:t>
            </a:r>
          </a:p>
        </p:txBody>
      </p:sp>
    </p:spTree>
    <p:extLst>
      <p:ext uri="{BB962C8B-B14F-4D97-AF65-F5344CB8AC3E}">
        <p14:creationId xmlns:p14="http://schemas.microsoft.com/office/powerpoint/2010/main" val="6441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524" y="2872345"/>
            <a:ext cx="7092779" cy="330461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/>
              <a:t>People should be charged for healthcare if they smoke.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5400" dirty="0"/>
          </a:p>
        </p:txBody>
      </p:sp>
      <p:sp>
        <p:nvSpPr>
          <p:cNvPr id="4" name="Left-Right Arrow 3"/>
          <p:cNvSpPr/>
          <p:nvPr/>
        </p:nvSpPr>
        <p:spPr>
          <a:xfrm>
            <a:off x="2150074" y="779182"/>
            <a:ext cx="7331676" cy="20512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Ask the person next to you why they are standing there. Do you agree with their reason?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205946" y="1027906"/>
            <a:ext cx="1845276" cy="10068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Agree</a:t>
            </a:r>
            <a:endParaRPr lang="en-GB" sz="4400" dirty="0"/>
          </a:p>
        </p:txBody>
      </p:sp>
      <p:sp>
        <p:nvSpPr>
          <p:cNvPr id="7" name="Rectangle 6"/>
          <p:cNvSpPr/>
          <p:nvPr/>
        </p:nvSpPr>
        <p:spPr>
          <a:xfrm>
            <a:off x="9782432" y="1027906"/>
            <a:ext cx="2203622" cy="1006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Disagree</a:t>
            </a:r>
            <a:endParaRPr lang="en-GB" sz="4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69524" y="2872345"/>
            <a:ext cx="7092779" cy="3304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5400" dirty="0"/>
              <a:t>People possessing drugs for personal use should NOT be sent to prison.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sz="5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9524" y="2848018"/>
            <a:ext cx="7092779" cy="3304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600" dirty="0"/>
              <a:t>There should be more Grammar schools in the UK (schools that have better education for students who pass an exam at age </a:t>
            </a:r>
            <a:r>
              <a:rPr lang="en-US" sz="6600" dirty="0" smtClean="0"/>
              <a:t>11).</a:t>
            </a:r>
            <a:endParaRPr lang="en-US" sz="6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69524" y="2854731"/>
            <a:ext cx="7092779" cy="33046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600" dirty="0"/>
              <a:t>The minimum wage should be the same for 18 year olds as it is for 25 year olds, and it should be higher.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69524" y="2848018"/>
            <a:ext cx="7092779" cy="3304618"/>
          </a:xfrm>
          <a:prstGeom prst="rect">
            <a:avLst/>
          </a:prstGeom>
          <a:solidFill>
            <a:srgbClr val="CCCCFF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600" dirty="0"/>
              <a:t>The government should do more to help young people to buy houses or afford to rent their own home.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80602" y="2173453"/>
            <a:ext cx="2388973" cy="4249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If you have a sticky note …</a:t>
            </a:r>
          </a:p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Sit Down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You are not registered to vote…you do not get to decide!!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69523" y="2861444"/>
            <a:ext cx="7092779" cy="3304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600" dirty="0"/>
              <a:t>The UK should leave the EU.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sz="6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9035" y="97147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0070C0"/>
                </a:solidFill>
              </a:rPr>
              <a:t>Vote with your feet</a:t>
            </a:r>
            <a:endParaRPr lang="en-GB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build="p" animBg="1"/>
      <p:bldP spid="10" grpId="0" build="p" animBg="1"/>
      <p:bldP spid="11" grpId="0" build="p" animBg="1"/>
      <p:bldP spid="12" grpId="0" build="p" animBg="1"/>
      <p:bldP spid="14" grpId="0" animBg="1"/>
      <p:bldP spid="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26" y="5971"/>
            <a:ext cx="10515600" cy="79205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Vote with your feet 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26" y="930598"/>
            <a:ext cx="8020652" cy="592740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200" b="1" dirty="0" smtClean="0">
                <a:solidFill>
                  <a:srgbClr val="00B050"/>
                </a:solidFill>
                <a:effectLst/>
              </a:rPr>
              <a:t>The whole class represents the amount of 18-19 year olds in the UK today.</a:t>
            </a:r>
            <a:r>
              <a:rPr lang="en-GB" b="1" dirty="0" smtClean="0">
                <a:solidFill>
                  <a:srgbClr val="00B050"/>
                </a:solidFill>
                <a:effectLst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b="1" dirty="0" smtClean="0"/>
              <a:t> </a:t>
            </a:r>
            <a:r>
              <a:rPr lang="en-GB" b="1" dirty="0" smtClean="0"/>
              <a:t>Only </a:t>
            </a:r>
            <a:r>
              <a:rPr lang="en-GB" b="1" dirty="0"/>
              <a:t>around 30% are registered to vote at the moment, and 70% are </a:t>
            </a:r>
            <a:r>
              <a:rPr lang="en-GB" b="1" dirty="0" smtClean="0"/>
              <a:t>not.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sz="24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 smtClean="0"/>
              <a:t>In the 2017 general election, only 57% of 18-19 year olds </a:t>
            </a:r>
            <a:r>
              <a:rPr lang="en-GB" b="1" dirty="0"/>
              <a:t>a</a:t>
            </a:r>
            <a:r>
              <a:rPr lang="en-GB" b="1" dirty="0" smtClean="0"/>
              <a:t>ctually voted.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dirty="0" smtClean="0"/>
              <a:t> Roughly how many is 57% of this class? Get 57% to stand up.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38" y="396668"/>
            <a:ext cx="3545359" cy="3048043"/>
          </a:xfrm>
          <a:prstGeom prst="rect">
            <a:avLst/>
          </a:prstGeom>
        </p:spPr>
      </p:pic>
      <p:pic>
        <p:nvPicPr>
          <p:cNvPr id="1026" name="Picture 2" descr="Image result for shocked face emo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89" y="2765974"/>
            <a:ext cx="1160687" cy="11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7938654" y="3444710"/>
            <a:ext cx="3778499" cy="34132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Is this enough people to represent what YOU want?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5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94078" y="1409958"/>
            <a:ext cx="9194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350933" cy="1384995"/>
          </a:xfrm>
          <a:prstGeom prst="rect">
            <a:avLst/>
          </a:prstGeom>
          <a:solidFill>
            <a:srgbClr val="660066"/>
          </a:solidFill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You are an MP in the run up to the current general election… 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You need votes!</a:t>
            </a:r>
          </a:p>
        </p:txBody>
      </p:sp>
      <p:sp>
        <p:nvSpPr>
          <p:cNvPr id="2" name="Rectangle 1"/>
          <p:cNvSpPr/>
          <p:nvPr/>
        </p:nvSpPr>
        <p:spPr>
          <a:xfrm>
            <a:off x="6915325" y="0"/>
            <a:ext cx="527667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Look at the issues below. Which ones are you going to focus on to get votes? Why?</a:t>
            </a:r>
          </a:p>
          <a:p>
            <a:pPr algn="ctr"/>
            <a:endParaRPr lang="en-GB" sz="2400" b="1" dirty="0">
              <a:solidFill>
                <a:srgbClr val="FFFF00"/>
              </a:solidFill>
            </a:endParaRPr>
          </a:p>
          <a:p>
            <a:pPr algn="ctr"/>
            <a:endParaRPr lang="en-GB" sz="2400" b="1" dirty="0" smtClean="0">
              <a:solidFill>
                <a:srgbClr val="FFFF00"/>
              </a:solidFill>
            </a:endParaRPr>
          </a:p>
          <a:p>
            <a:pPr algn="ctr"/>
            <a:endParaRPr lang="en-GB" sz="2400" b="1" dirty="0" smtClean="0">
              <a:solidFill>
                <a:srgbClr val="FFFF00"/>
              </a:solidFill>
            </a:endParaRP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 smtClean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75736" y="4775200"/>
            <a:ext cx="2091656" cy="16284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Putting money into affordable housing for young people.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5864" y="1594624"/>
            <a:ext cx="1823212" cy="1166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Protecting pensions for old people.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70691" y="5442770"/>
            <a:ext cx="3000470" cy="1289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Making sure people earning high incomes do not pay more tax.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15718" y="3029406"/>
            <a:ext cx="2011692" cy="15100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Keeping good links with the EU to improve job prospects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713" t="35928" r="36639" b="25189"/>
          <a:stretch/>
        </p:blipFill>
        <p:spPr>
          <a:xfrm>
            <a:off x="95091" y="1409958"/>
            <a:ext cx="6776764" cy="5369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5424" y="1368788"/>
            <a:ext cx="3358362" cy="8210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95000"/>
                  </a:schemeClr>
                </a:solidFill>
              </a:rPr>
              <a:t>Making university accessible for everyone.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6117" y="2288486"/>
            <a:ext cx="3209619" cy="13292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Making sure people do not have to work longer before they retire.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70691" y="3804181"/>
            <a:ext cx="3000470" cy="15124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</a:rPr>
              <a:t>Making the minimum wage for 18 year olds the same as for 25 year olds.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 animBg="1"/>
      <p:bldP spid="5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74814"/>
            <a:ext cx="11029604" cy="2028306"/>
          </a:xfrm>
          <a:solidFill>
            <a:srgbClr val="7030A0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 only that…look at this: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</a:rPr>
              <a:t>In the last election in 2017 the overall turnout was 69% of all adults (this means that for every 100 people, 31 did not vote at all!)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5" t="9243" r="52184" b="53887"/>
          <a:stretch/>
        </p:blipFill>
        <p:spPr>
          <a:xfrm>
            <a:off x="5885410" y="2197714"/>
            <a:ext cx="6184669" cy="39921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381" y="2174776"/>
            <a:ext cx="5511338" cy="4492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/>
                </a:solidFill>
              </a:rPr>
              <a:t>Here are the statistics for the 5 places in the UK where the turnout to vote was highest in the last election.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600" dirty="0" smtClean="0">
                <a:solidFill>
                  <a:schemeClr val="tx1"/>
                </a:solidFill>
              </a:rPr>
              <a:t>In these areas hundreds of thousands more people had a say in the running of our country!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600" dirty="0" smtClean="0">
                <a:solidFill>
                  <a:schemeClr val="tx1"/>
                </a:solidFill>
              </a:rPr>
              <a:t>What do these places all have in common? …anyone know?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Who is deciding your future??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5" y="396668"/>
            <a:ext cx="1077796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Why should we vote?</a:t>
            </a:r>
            <a:br>
              <a:rPr lang="en-GB" b="1" dirty="0" smtClean="0">
                <a:solidFill>
                  <a:srgbClr val="0070C0"/>
                </a:solidFill>
              </a:rPr>
            </a:b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44" y="4682331"/>
            <a:ext cx="8214755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/>
              <a:t>It only takes a couple of minutes to register to vote. Follow the link on SFX </a:t>
            </a:r>
            <a:r>
              <a:rPr lang="en-GB" sz="2400" dirty="0"/>
              <a:t>M</a:t>
            </a:r>
            <a:r>
              <a:rPr lang="en-GB" sz="2400" dirty="0" smtClean="0"/>
              <a:t>oodle page or go to the website </a:t>
            </a:r>
            <a:r>
              <a:rPr lang="en-GB" sz="2400" dirty="0">
                <a:hlinkClick r:id="rId2"/>
              </a:rPr>
              <a:t>https://www.gov.uk/register-to-vote</a:t>
            </a: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 smtClean="0"/>
              <a:t> </a:t>
            </a:r>
            <a:endParaRPr lang="en-GB" sz="24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2547" r="26430" b="10807"/>
          <a:stretch/>
        </p:blipFill>
        <p:spPr>
          <a:xfrm rot="838723">
            <a:off x="8073849" y="172927"/>
            <a:ext cx="3345769" cy="4690735"/>
          </a:xfrm>
          <a:prstGeom prst="rect">
            <a:avLst/>
          </a:prstGeom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6667348" y="5569301"/>
            <a:ext cx="2286000" cy="69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Watch Me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526013" y="1202725"/>
            <a:ext cx="5371070" cy="33363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In your group or pair discuss this.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Think of 3 good reasons why you should vote.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Which is the strongest reason?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1359</Words>
  <Application>Microsoft Office PowerPoint</Application>
  <PresentationFormat>Widescreen</PresentationFormat>
  <Paragraphs>150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1_Office Theme</vt:lpstr>
      <vt:lpstr>Vote with your feet!</vt:lpstr>
      <vt:lpstr>Catholic teaching: Ted Talk by Pope Francis 2017 </vt:lpstr>
      <vt:lpstr>On Thursday 12th December there will be a General Election in the UK.</vt:lpstr>
      <vt:lpstr>Aims &amp; Outcomes</vt:lpstr>
      <vt:lpstr>PowerPoint Presentation</vt:lpstr>
      <vt:lpstr>Vote with your feet </vt:lpstr>
      <vt:lpstr>PowerPoint Presentation</vt:lpstr>
      <vt:lpstr>Not only that…look at this:  In the last election in 2017 the overall turnout was 69% of all adults (this means that for every 100 people, 31 did not vote at all!)</vt:lpstr>
      <vt:lpstr>Why should we vote? </vt:lpstr>
      <vt:lpstr>Why should we vote? </vt:lpstr>
      <vt:lpstr>PowerPoint Presentation</vt:lpstr>
      <vt:lpstr>PowerPoint Presentation</vt:lpstr>
      <vt:lpstr>PowerPoint Presentation</vt:lpstr>
      <vt:lpstr>Are you ready for the Great Debate?</vt:lpstr>
    </vt:vector>
  </TitlesOfParts>
  <Company>St Francis Xavier Sixth Form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Colleran</dc:creator>
  <cp:lastModifiedBy>Andrew Stone</cp:lastModifiedBy>
  <cp:revision>58</cp:revision>
  <cp:lastPrinted>2019-11-01T09:45:51Z</cp:lastPrinted>
  <dcterms:created xsi:type="dcterms:W3CDTF">2015-03-09T09:17:31Z</dcterms:created>
  <dcterms:modified xsi:type="dcterms:W3CDTF">2019-11-01T09:50:07Z</dcterms:modified>
</cp:coreProperties>
</file>