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70" r:id="rId13"/>
    <p:sldId id="265" r:id="rId14"/>
    <p:sldId id="266" r:id="rId15"/>
    <p:sldId id="273" r:id="rId16"/>
    <p:sldId id="269" r:id="rId17"/>
    <p:sldId id="267" r:id="rId18"/>
    <p:sldId id="271" r:id="rId19"/>
    <p:sldId id="272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E26E-BCB2-4FD5-8FD5-81A5EAE94C21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55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232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25541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539107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0993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37841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4720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8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9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8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5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1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3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7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6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63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7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7EE424C-FCA3-4EDD-B274-8E055D649B7D}" type="datetime1">
              <a:rPr lang="en-US" smtClean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854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711BBF2-0713-407A-AFF5-24F5F56B1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039" y="374425"/>
            <a:ext cx="7219922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 CÔNG THƯƠNG</a:t>
            </a:r>
            <a:endParaRPr kumimoji="0" lang="vi-VN" altLang="vi-V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 ĐẠI HỌC CÔNG NGHIỆP THỰC PHẨM TP.HCM</a:t>
            </a:r>
            <a:endParaRPr kumimoji="0" lang="vi-VN" altLang="vi-V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vi-V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KHOA CÔNG NGHỆ THÔNG TIN</a:t>
            </a:r>
            <a:endParaRPr kumimoji="0" lang="vi-VN" altLang="vi-V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Trường Đại Học Công Nghiệp Thực Phẩm TP HCM | KenhTuyenSinh">
            <a:extLst>
              <a:ext uri="{FF2B5EF4-FFF2-40B4-BE49-F238E27FC236}">
                <a16:creationId xmlns:a16="http://schemas.microsoft.com/office/drawing/2014/main" id="{46D8974C-3691-469B-B4DE-8E61C18FF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00" b="90000" l="6500" r="90000">
                        <a14:foregroundMark x1="23500" y1="14500" x2="17500" y2="39500"/>
                        <a14:foregroundMark x1="17500" y1="39500" x2="20500" y2="66000"/>
                        <a14:foregroundMark x1="20500" y1="66000" x2="13000" y2="41000"/>
                        <a14:foregroundMark x1="13000" y1="41000" x2="15000" y2="66500"/>
                        <a14:foregroundMark x1="15000" y1="66500" x2="32500" y2="86500"/>
                        <a14:foregroundMark x1="32500" y1="86500" x2="56500" y2="96000"/>
                        <a14:foregroundMark x1="56500" y1="96000" x2="78500" y2="82500"/>
                        <a14:foregroundMark x1="78500" y1="82500" x2="92000" y2="58000"/>
                        <a14:foregroundMark x1="92000" y1="58000" x2="89500" y2="33000"/>
                        <a14:foregroundMark x1="89500" y1="33000" x2="72500" y2="11500"/>
                        <a14:foregroundMark x1="72500" y1="11500" x2="47500" y2="6000"/>
                        <a14:foregroundMark x1="47500" y1="6000" x2="23000" y2="15500"/>
                        <a14:foregroundMark x1="23000" y1="15500" x2="22000" y2="44500"/>
                        <a14:foregroundMark x1="22000" y1="44500" x2="49000" y2="29000"/>
                        <a14:foregroundMark x1="49000" y1="29000" x2="40000" y2="52500"/>
                        <a14:foregroundMark x1="40000" y1="52500" x2="43500" y2="21500"/>
                        <a14:foregroundMark x1="43500" y1="21500" x2="32500" y2="46000"/>
                        <a14:foregroundMark x1="32500" y1="46000" x2="32500" y2="83500"/>
                        <a14:foregroundMark x1="32500" y1="83500" x2="38000" y2="38000"/>
                        <a14:foregroundMark x1="38000" y1="38000" x2="37500" y2="71000"/>
                        <a14:foregroundMark x1="37500" y1="71000" x2="48000" y2="32500"/>
                        <a14:foregroundMark x1="48000" y1="32500" x2="45000" y2="85500"/>
                        <a14:foregroundMark x1="45000" y1="85500" x2="56000" y2="26000"/>
                        <a14:foregroundMark x1="56000" y1="26000" x2="54000" y2="69500"/>
                        <a14:foregroundMark x1="54000" y1="69500" x2="60500" y2="40500"/>
                        <a14:foregroundMark x1="60500" y1="40500" x2="58500" y2="72000"/>
                        <a14:foregroundMark x1="58500" y1="72000" x2="66500" y2="43500"/>
                        <a14:foregroundMark x1="66500" y1="43500" x2="63500" y2="73000"/>
                        <a14:foregroundMark x1="63500" y1="73000" x2="39000" y2="82000"/>
                        <a14:foregroundMark x1="39000" y1="82000" x2="30500" y2="77500"/>
                        <a14:foregroundMark x1="86500" y1="48500" x2="85000" y2="55000"/>
                        <a14:foregroundMark x1="87000" y1="49000" x2="89000" y2="55000"/>
                        <a14:foregroundMark x1="6500" y1="42000" x2="6500" y2="57500"/>
                        <a14:foregroundMark x1="34000" y1="26000" x2="24500" y2="36000"/>
                        <a14:foregroundMark x1="33000" y1="29000" x2="59000" y2="22500"/>
                        <a14:foregroundMark x1="59000" y1="22500" x2="68500" y2="48000"/>
                        <a14:foregroundMark x1="68500" y1="48000" x2="59000" y2="3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61" y="61061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D75E9B-A98A-4B23-A484-9C68C43B27A9}"/>
              </a:ext>
            </a:extLst>
          </p:cNvPr>
          <p:cNvSpPr txBox="1"/>
          <p:nvPr/>
        </p:nvSpPr>
        <p:spPr>
          <a:xfrm>
            <a:off x="4015943" y="2308734"/>
            <a:ext cx="41601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KHÓA LUẬN TỐT NGHIỆP</a:t>
            </a:r>
            <a:endParaRPr lang="vi-V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6D663E-F554-4F41-B39A-908911BF3188}"/>
              </a:ext>
            </a:extLst>
          </p:cNvPr>
          <p:cNvSpPr txBox="1"/>
          <p:nvPr/>
        </p:nvSpPr>
        <p:spPr>
          <a:xfrm>
            <a:off x="2036553" y="2888827"/>
            <a:ext cx="7917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 : XÂY DỰNG HỆ THỐNG GIAO ĐỒ ĂN </a:t>
            </a:r>
            <a:endParaRPr lang="vi-V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0E07B-33B7-4EF4-9C64-CF42E0E4FAE8}"/>
              </a:ext>
            </a:extLst>
          </p:cNvPr>
          <p:cNvSpPr txBox="1"/>
          <p:nvPr/>
        </p:nvSpPr>
        <p:spPr>
          <a:xfrm>
            <a:off x="6256422" y="5191498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2CCB60-BE4D-40DE-A265-26476C187506}"/>
              </a:ext>
            </a:extLst>
          </p:cNvPr>
          <p:cNvSpPr txBox="1"/>
          <p:nvPr/>
        </p:nvSpPr>
        <p:spPr>
          <a:xfrm>
            <a:off x="8361485" y="5191498"/>
            <a:ext cx="3412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Vũ Minh Trung –2001181383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–2001181020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Tú –2001181393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73F54-E373-4B9C-950E-F787430D6BDA}"/>
              </a:ext>
            </a:extLst>
          </p:cNvPr>
          <p:cNvSpPr txBox="1"/>
          <p:nvPr/>
        </p:nvSpPr>
        <p:spPr>
          <a:xfrm>
            <a:off x="6256422" y="4466799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B75B8-7B0A-4648-83E2-2D406684D942}"/>
              </a:ext>
            </a:extLst>
          </p:cNvPr>
          <p:cNvSpPr txBox="1"/>
          <p:nvPr/>
        </p:nvSpPr>
        <p:spPr>
          <a:xfrm>
            <a:off x="8489852" y="4462368"/>
            <a:ext cx="1464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Vũ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Vũ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Vinh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274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5EB775-AC1D-4422-9601-3F7B37D9B1F3}"/>
              </a:ext>
            </a:extLst>
          </p:cNvPr>
          <p:cNvSpPr txBox="1"/>
          <p:nvPr/>
        </p:nvSpPr>
        <p:spPr>
          <a:xfrm>
            <a:off x="3441266" y="730176"/>
            <a:ext cx="5309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7444C-AD3C-4D8B-9F6F-669DD955E57A}"/>
              </a:ext>
            </a:extLst>
          </p:cNvPr>
          <p:cNvSpPr txBox="1"/>
          <p:nvPr/>
        </p:nvSpPr>
        <p:spPr>
          <a:xfrm>
            <a:off x="760221" y="1668894"/>
            <a:ext cx="60330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yêu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vụ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: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vi-V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5C609-8C0A-4716-B33B-DBE4A0B55D55}"/>
              </a:ext>
            </a:extLst>
          </p:cNvPr>
          <p:cNvSpPr txBox="1"/>
          <p:nvPr/>
        </p:nvSpPr>
        <p:spPr>
          <a:xfrm>
            <a:off x="760221" y="2840771"/>
            <a:ext cx="4887877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 ứng dụng khách hàng bao gồm các qui trình :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Qui trình khách hàng đăng kí sử dụng dịch vụ.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Qui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Qui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tra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cứu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Qui trình thay đổi thông tin khách hàng.</a:t>
            </a:r>
          </a:p>
          <a:p>
            <a:endParaRPr lang="vi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E45C3-E566-4B19-80B9-127ADC4DB568}"/>
              </a:ext>
            </a:extLst>
          </p:cNvPr>
          <p:cNvSpPr txBox="1"/>
          <p:nvPr/>
        </p:nvSpPr>
        <p:spPr>
          <a:xfrm>
            <a:off x="6095999" y="2840771"/>
            <a:ext cx="4855816" cy="2348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763" indent="-4763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 quản trị / đối tác bao gồm các qui trình :</a:t>
            </a:r>
          </a:p>
          <a:p>
            <a:pPr marL="342900" lvl="0" indent="-3429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Qui trình đăng ký tài khoản.</a:t>
            </a:r>
          </a:p>
          <a:p>
            <a:pPr marL="342900" lvl="0" indent="-3429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Qui trình quản lí thông ti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(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menu…)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Qui trình cập nhật thông tin.</a:t>
            </a:r>
          </a:p>
          <a:p>
            <a:endParaRPr lang="vi-V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CF0EA2-BB1F-4543-B2A7-2BF5A1F5C797}"/>
              </a:ext>
            </a:extLst>
          </p:cNvPr>
          <p:cNvCxnSpPr>
            <a:cxnSpLocks/>
          </p:cNvCxnSpPr>
          <p:nvPr/>
        </p:nvCxnSpPr>
        <p:spPr>
          <a:xfrm>
            <a:off x="5824603" y="2840771"/>
            <a:ext cx="0" cy="2576618"/>
          </a:xfrm>
          <a:prstGeom prst="lin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09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5EB775-AC1D-4422-9601-3F7B37D9B1F3}"/>
              </a:ext>
            </a:extLst>
          </p:cNvPr>
          <p:cNvSpPr txBox="1"/>
          <p:nvPr/>
        </p:nvSpPr>
        <p:spPr>
          <a:xfrm>
            <a:off x="3441266" y="721300"/>
            <a:ext cx="5309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7444C-AD3C-4D8B-9F6F-669DD955E57A}"/>
              </a:ext>
            </a:extLst>
          </p:cNvPr>
          <p:cNvSpPr txBox="1"/>
          <p:nvPr/>
        </p:nvSpPr>
        <p:spPr>
          <a:xfrm>
            <a:off x="786100" y="1292142"/>
            <a:ext cx="6033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use-case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: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vi-V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CF0EA2-BB1F-4543-B2A7-2BF5A1F5C797}"/>
              </a:ext>
            </a:extLst>
          </p:cNvPr>
          <p:cNvCxnSpPr>
            <a:cxnSpLocks/>
          </p:cNvCxnSpPr>
          <p:nvPr/>
        </p:nvCxnSpPr>
        <p:spPr>
          <a:xfrm>
            <a:off x="6096000" y="1711799"/>
            <a:ext cx="0" cy="4619989"/>
          </a:xfrm>
          <a:prstGeom prst="line">
            <a:avLst/>
          </a:prstGeom>
          <a:ln w="76200">
            <a:solidFill>
              <a:schemeClr val="bg1">
                <a:alpha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424C2D-891D-4626-AF34-BDBC7D23F889}"/>
              </a:ext>
            </a:extLst>
          </p:cNvPr>
          <p:cNvSpPr/>
          <p:nvPr/>
        </p:nvSpPr>
        <p:spPr>
          <a:xfrm>
            <a:off x="476395" y="1711799"/>
            <a:ext cx="5348374" cy="46199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0D729E-3DA1-49C5-AD6B-05158120F1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27" y="1938472"/>
            <a:ext cx="5702058" cy="433640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7CD335-5853-4B2E-A53E-76066F0D89EA}"/>
              </a:ext>
            </a:extLst>
          </p:cNvPr>
          <p:cNvSpPr txBox="1"/>
          <p:nvPr/>
        </p:nvSpPr>
        <p:spPr>
          <a:xfrm>
            <a:off x="1692732" y="1753807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Phần ứng dụng khách hàng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D17E619-4A65-49E0-87E8-B353152A9C01}"/>
              </a:ext>
            </a:extLst>
          </p:cNvPr>
          <p:cNvSpPr/>
          <p:nvPr/>
        </p:nvSpPr>
        <p:spPr>
          <a:xfrm>
            <a:off x="6367232" y="1711799"/>
            <a:ext cx="5348374" cy="461998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E01488-A78F-40E1-ADB9-69A0974CE080}"/>
              </a:ext>
            </a:extLst>
          </p:cNvPr>
          <p:cNvSpPr txBox="1"/>
          <p:nvPr/>
        </p:nvSpPr>
        <p:spPr>
          <a:xfrm>
            <a:off x="7450281" y="1753807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Phần ứng dụng cho quản trị/đối tác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F86CC3F-0868-4306-8A5A-08026C8357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232" y="1711799"/>
            <a:ext cx="5401569" cy="44388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7749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940D42-D093-4D74-B1B9-BC5F8700F953}"/>
              </a:ext>
            </a:extLst>
          </p:cNvPr>
          <p:cNvSpPr/>
          <p:nvPr/>
        </p:nvSpPr>
        <p:spPr>
          <a:xfrm>
            <a:off x="546733" y="1744560"/>
            <a:ext cx="10575537" cy="482088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5EB775-AC1D-4422-9601-3F7B37D9B1F3}"/>
              </a:ext>
            </a:extLst>
          </p:cNvPr>
          <p:cNvSpPr txBox="1"/>
          <p:nvPr/>
        </p:nvSpPr>
        <p:spPr>
          <a:xfrm>
            <a:off x="3441266" y="721300"/>
            <a:ext cx="5309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7444C-AD3C-4D8B-9F6F-669DD955E57A}"/>
              </a:ext>
            </a:extLst>
          </p:cNvPr>
          <p:cNvSpPr txBox="1"/>
          <p:nvPr/>
        </p:nvSpPr>
        <p:spPr>
          <a:xfrm>
            <a:off x="786100" y="1292142"/>
            <a:ext cx="6033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Sơ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: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vi-V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BFAC7F-D479-45D2-86D6-8013134F89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43" y="1876917"/>
            <a:ext cx="9783025" cy="43407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316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5EB775-AC1D-4422-9601-3F7B37D9B1F3}"/>
              </a:ext>
            </a:extLst>
          </p:cNvPr>
          <p:cNvSpPr txBox="1"/>
          <p:nvPr/>
        </p:nvSpPr>
        <p:spPr>
          <a:xfrm>
            <a:off x="3441266" y="707367"/>
            <a:ext cx="5309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7444C-AD3C-4D8B-9F6F-669DD955E57A}"/>
              </a:ext>
            </a:extLst>
          </p:cNvPr>
          <p:cNvSpPr txBox="1"/>
          <p:nvPr/>
        </p:nvSpPr>
        <p:spPr>
          <a:xfrm>
            <a:off x="786100" y="1292142"/>
            <a:ext cx="6033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CSDL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mongodb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: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vi-V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48D84E-91AA-4443-A050-BCB89FAF26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12632" y="1753807"/>
            <a:ext cx="9244175" cy="451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37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5EB775-AC1D-4422-9601-3F7B37D9B1F3}"/>
              </a:ext>
            </a:extLst>
          </p:cNvPr>
          <p:cNvSpPr txBox="1"/>
          <p:nvPr/>
        </p:nvSpPr>
        <p:spPr>
          <a:xfrm>
            <a:off x="3541967" y="733246"/>
            <a:ext cx="5108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CF0EA2-BB1F-4543-B2A7-2BF5A1F5C797}"/>
              </a:ext>
            </a:extLst>
          </p:cNvPr>
          <p:cNvCxnSpPr>
            <a:cxnSpLocks/>
          </p:cNvCxnSpPr>
          <p:nvPr/>
        </p:nvCxnSpPr>
        <p:spPr>
          <a:xfrm>
            <a:off x="6096000" y="1711799"/>
            <a:ext cx="0" cy="4619989"/>
          </a:xfrm>
          <a:prstGeom prst="line">
            <a:avLst/>
          </a:prstGeom>
          <a:ln w="76200">
            <a:solidFill>
              <a:schemeClr val="bg1">
                <a:alpha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3E3887D-6BEF-4E42-9AEB-0EF31D3FF5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3514" y="1711798"/>
            <a:ext cx="4859361" cy="43094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2763727-5839-4D6E-9F1D-A9D2F5B85E4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11002" y="1711798"/>
            <a:ext cx="5281303" cy="430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36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5EB775-AC1D-4422-9601-3F7B37D9B1F3}"/>
              </a:ext>
            </a:extLst>
          </p:cNvPr>
          <p:cNvSpPr txBox="1"/>
          <p:nvPr/>
        </p:nvSpPr>
        <p:spPr>
          <a:xfrm>
            <a:off x="3541967" y="733246"/>
            <a:ext cx="5108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CF0EA2-BB1F-4543-B2A7-2BF5A1F5C797}"/>
              </a:ext>
            </a:extLst>
          </p:cNvPr>
          <p:cNvCxnSpPr>
            <a:cxnSpLocks/>
          </p:cNvCxnSpPr>
          <p:nvPr/>
        </p:nvCxnSpPr>
        <p:spPr>
          <a:xfrm>
            <a:off x="6096000" y="1711799"/>
            <a:ext cx="0" cy="4619989"/>
          </a:xfrm>
          <a:prstGeom prst="line">
            <a:avLst/>
          </a:prstGeom>
          <a:ln w="76200">
            <a:solidFill>
              <a:schemeClr val="bg1">
                <a:alpha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0ADC2B5-CEC1-40A4-B5AC-0066AFD879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9695" y="1711798"/>
            <a:ext cx="4733161" cy="4307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623E9D-DE54-4ED4-8F63-CE540E75743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29217" y="1711799"/>
            <a:ext cx="4950945" cy="430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77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5EB775-AC1D-4422-9601-3F7B37D9B1F3}"/>
              </a:ext>
            </a:extLst>
          </p:cNvPr>
          <p:cNvSpPr txBox="1"/>
          <p:nvPr/>
        </p:nvSpPr>
        <p:spPr>
          <a:xfrm>
            <a:off x="3541967" y="733246"/>
            <a:ext cx="5108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CF0EA2-BB1F-4543-B2A7-2BF5A1F5C797}"/>
              </a:ext>
            </a:extLst>
          </p:cNvPr>
          <p:cNvCxnSpPr>
            <a:cxnSpLocks/>
          </p:cNvCxnSpPr>
          <p:nvPr/>
        </p:nvCxnSpPr>
        <p:spPr>
          <a:xfrm>
            <a:off x="6096000" y="1711799"/>
            <a:ext cx="0" cy="4619989"/>
          </a:xfrm>
          <a:prstGeom prst="line">
            <a:avLst/>
          </a:prstGeom>
          <a:ln w="76200">
            <a:solidFill>
              <a:schemeClr val="bg1">
                <a:alpha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6657F46-D62F-4947-93C8-BD073EBB34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18210" y="1711799"/>
            <a:ext cx="4810073" cy="44129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A98CCC-078D-4C00-AA2C-C3A23B9232F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88346" y="1711799"/>
            <a:ext cx="4585440" cy="44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85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5EB775-AC1D-4422-9601-3F7B37D9B1F3}"/>
              </a:ext>
            </a:extLst>
          </p:cNvPr>
          <p:cNvSpPr txBox="1"/>
          <p:nvPr/>
        </p:nvSpPr>
        <p:spPr>
          <a:xfrm>
            <a:off x="4324521" y="750500"/>
            <a:ext cx="3542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1F046EB-40B2-4245-BEB3-8DA42F8C5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134425"/>
              </p:ext>
            </p:extLst>
          </p:nvPr>
        </p:nvGraphicFramePr>
        <p:xfrm>
          <a:off x="1492369" y="3165894"/>
          <a:ext cx="9557110" cy="223424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778555">
                  <a:extLst>
                    <a:ext uri="{9D8B030D-6E8A-4147-A177-3AD203B41FA5}">
                      <a16:colId xmlns:a16="http://schemas.microsoft.com/office/drawing/2014/main" val="1490721420"/>
                    </a:ext>
                  </a:extLst>
                </a:gridCol>
                <a:gridCol w="4778555">
                  <a:extLst>
                    <a:ext uri="{9D8B030D-6E8A-4147-A177-3AD203B41FA5}">
                      <a16:colId xmlns:a16="http://schemas.microsoft.com/office/drawing/2014/main" val="1686389633"/>
                    </a:ext>
                  </a:extLst>
                </a:gridCol>
              </a:tblGrid>
              <a:tr h="330826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chế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thiện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757145"/>
                  </a:ext>
                </a:extLst>
              </a:tr>
              <a:tr h="57101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chỗ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tinh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chỉnh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-Kham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thảo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703310"/>
                  </a:ext>
                </a:extLst>
              </a:tr>
              <a:tr h="57101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lấy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còn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chậm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Bổ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sung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như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thức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coupon,…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419776"/>
                  </a:ext>
                </a:extLst>
              </a:tr>
              <a:tr h="588322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mongo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lấy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server.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18897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7217633-5EA4-46D0-9002-1FD47549684E}"/>
              </a:ext>
            </a:extLst>
          </p:cNvPr>
          <p:cNvSpPr txBox="1"/>
          <p:nvPr/>
        </p:nvSpPr>
        <p:spPr>
          <a:xfrm>
            <a:off x="1492367" y="1656272"/>
            <a:ext cx="9557111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61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348EF0C-23F2-446F-A621-A67DD4F5EFED}"/>
              </a:ext>
            </a:extLst>
          </p:cNvPr>
          <p:cNvSpPr/>
          <p:nvPr/>
        </p:nvSpPr>
        <p:spPr>
          <a:xfrm>
            <a:off x="4120548" y="1720966"/>
            <a:ext cx="3950899" cy="336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</a:rPr>
              <a:t> 1 : </a:t>
            </a:r>
            <a:r>
              <a:rPr lang="en-US" dirty="0" err="1">
                <a:latin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tài</a:t>
            </a:r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7ED2DA-EA62-4D7E-B850-2F8D600F279F}"/>
              </a:ext>
            </a:extLst>
          </p:cNvPr>
          <p:cNvSpPr/>
          <p:nvPr/>
        </p:nvSpPr>
        <p:spPr>
          <a:xfrm>
            <a:off x="4120550" y="2574983"/>
            <a:ext cx="3950899" cy="336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</a:rPr>
              <a:t> 2 : </a:t>
            </a:r>
            <a:r>
              <a:rPr lang="en-US" dirty="0" err="1">
                <a:latin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thuyết</a:t>
            </a:r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C59312D-62BD-4148-A3D1-C51C9D2E26D6}"/>
              </a:ext>
            </a:extLst>
          </p:cNvPr>
          <p:cNvSpPr/>
          <p:nvPr/>
        </p:nvSpPr>
        <p:spPr>
          <a:xfrm>
            <a:off x="4120549" y="3429000"/>
            <a:ext cx="3950899" cy="336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</a:rPr>
              <a:t> 3 : </a:t>
            </a:r>
            <a:r>
              <a:rPr lang="en-US" dirty="0" err="1">
                <a:latin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E6683D-B815-4FFF-B047-5BB886F4F134}"/>
              </a:ext>
            </a:extLst>
          </p:cNvPr>
          <p:cNvSpPr/>
          <p:nvPr/>
        </p:nvSpPr>
        <p:spPr>
          <a:xfrm>
            <a:off x="4120549" y="4283017"/>
            <a:ext cx="3950899" cy="336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</a:rPr>
              <a:t> 4 : </a:t>
            </a:r>
            <a:r>
              <a:rPr lang="en-US" dirty="0" err="1">
                <a:latin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EB6281-6242-4667-AB06-68B9E8E1B09D}"/>
              </a:ext>
            </a:extLst>
          </p:cNvPr>
          <p:cNvSpPr/>
          <p:nvPr/>
        </p:nvSpPr>
        <p:spPr>
          <a:xfrm>
            <a:off x="4120549" y="5137034"/>
            <a:ext cx="3950899" cy="336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latin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</a:rPr>
              <a:t> 5 : </a:t>
            </a:r>
            <a:r>
              <a:rPr lang="en-US" dirty="0" err="1">
                <a:latin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endParaRPr lang="vi-VN" dirty="0">
              <a:latin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4CB74B-8F01-41A0-B21D-B92F2D80DA7E}"/>
              </a:ext>
            </a:extLst>
          </p:cNvPr>
          <p:cNvSpPr/>
          <p:nvPr/>
        </p:nvSpPr>
        <p:spPr>
          <a:xfrm>
            <a:off x="4120547" y="288981"/>
            <a:ext cx="395089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  <a:endParaRPr lang="vi-V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76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5EB775-AC1D-4422-9601-3F7B37D9B1F3}"/>
              </a:ext>
            </a:extLst>
          </p:cNvPr>
          <p:cNvSpPr txBox="1"/>
          <p:nvPr/>
        </p:nvSpPr>
        <p:spPr>
          <a:xfrm>
            <a:off x="2993365" y="707367"/>
            <a:ext cx="5393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7444C-AD3C-4D8B-9F6F-669DD955E57A}"/>
              </a:ext>
            </a:extLst>
          </p:cNvPr>
          <p:cNvSpPr txBox="1"/>
          <p:nvPr/>
        </p:nvSpPr>
        <p:spPr>
          <a:xfrm>
            <a:off x="975946" y="1674674"/>
            <a:ext cx="7086600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LÍ DO CHỌN ĐỀ TÀI: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Covid-19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4.0.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0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5EB775-AC1D-4422-9601-3F7B37D9B1F3}"/>
              </a:ext>
            </a:extLst>
          </p:cNvPr>
          <p:cNvSpPr txBox="1"/>
          <p:nvPr/>
        </p:nvSpPr>
        <p:spPr>
          <a:xfrm>
            <a:off x="2993365" y="707367"/>
            <a:ext cx="5393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7444C-AD3C-4D8B-9F6F-669DD955E57A}"/>
              </a:ext>
            </a:extLst>
          </p:cNvPr>
          <p:cNvSpPr txBox="1"/>
          <p:nvPr/>
        </p:nvSpPr>
        <p:spPr>
          <a:xfrm>
            <a:off x="975946" y="1674674"/>
            <a:ext cx="85812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than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69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5EB775-AC1D-4422-9601-3F7B37D9B1F3}"/>
              </a:ext>
            </a:extLst>
          </p:cNvPr>
          <p:cNvSpPr txBox="1"/>
          <p:nvPr/>
        </p:nvSpPr>
        <p:spPr>
          <a:xfrm>
            <a:off x="3399300" y="715993"/>
            <a:ext cx="5393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7444C-AD3C-4D8B-9F6F-669DD955E57A}"/>
              </a:ext>
            </a:extLst>
          </p:cNvPr>
          <p:cNvSpPr txBox="1"/>
          <p:nvPr/>
        </p:nvSpPr>
        <p:spPr>
          <a:xfrm>
            <a:off x="975946" y="1674674"/>
            <a:ext cx="9703556" cy="333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PHẠM VI GIỚI HẠN: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nhập,đăng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hàng,thanh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toán,bình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vu.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28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ìm hiểu Flutter là gì, ưu và khuyết điểm của Flutter - Fullstack Station">
            <a:extLst>
              <a:ext uri="{FF2B5EF4-FFF2-40B4-BE49-F238E27FC236}">
                <a16:creationId xmlns:a16="http://schemas.microsoft.com/office/drawing/2014/main" id="{9101981E-E627-4766-95FC-13FB57F12B4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556" y="1490549"/>
            <a:ext cx="4660250" cy="46600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5EB775-AC1D-4422-9601-3F7B37D9B1F3}"/>
              </a:ext>
            </a:extLst>
          </p:cNvPr>
          <p:cNvSpPr txBox="1"/>
          <p:nvPr/>
        </p:nvSpPr>
        <p:spPr>
          <a:xfrm>
            <a:off x="3765875" y="762280"/>
            <a:ext cx="4660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7444C-AD3C-4D8B-9F6F-669DD955E57A}"/>
              </a:ext>
            </a:extLst>
          </p:cNvPr>
          <p:cNvSpPr txBox="1"/>
          <p:nvPr/>
        </p:nvSpPr>
        <p:spPr>
          <a:xfrm>
            <a:off x="524194" y="1640442"/>
            <a:ext cx="6033044" cy="388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Flutter 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Flutter là mobile UI framework của Google để tạo ra các giao diện chất lượng cao trên IOS và Android trong khoảng thời gian ngắn 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Flutter hoàn toàn miễn phí và cũng là mã nguồn mở</a:t>
            </a: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</a:rPr>
              <a:t> 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Flutter hoạt động với những code sẵn có được sử dụng bởi các lập trình viên, các tổ chức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252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5EB775-AC1D-4422-9601-3F7B37D9B1F3}"/>
              </a:ext>
            </a:extLst>
          </p:cNvPr>
          <p:cNvSpPr txBox="1"/>
          <p:nvPr/>
        </p:nvSpPr>
        <p:spPr>
          <a:xfrm>
            <a:off x="3765875" y="746847"/>
            <a:ext cx="4660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7444C-AD3C-4D8B-9F6F-669DD955E57A}"/>
              </a:ext>
            </a:extLst>
          </p:cNvPr>
          <p:cNvSpPr txBox="1"/>
          <p:nvPr/>
        </p:nvSpPr>
        <p:spPr>
          <a:xfrm>
            <a:off x="524194" y="1640442"/>
            <a:ext cx="6033044" cy="388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 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Angular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framework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JavaScript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nguồn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mở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TypeScript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chống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lưng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Google.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framework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trúc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Model-View-Controller (MVC) 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framework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web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chuẩn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SPA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phổ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nay.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6" name="Picture 5" descr="Angular là gì? Ưu điểm và nhược điểm của Angular">
            <a:extLst>
              <a:ext uri="{FF2B5EF4-FFF2-40B4-BE49-F238E27FC236}">
                <a16:creationId xmlns:a16="http://schemas.microsoft.com/office/drawing/2014/main" id="{14C3F321-7453-4D53-BCA6-2B5B7E02E8E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027" y="1553911"/>
            <a:ext cx="5097780" cy="47261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4129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5EB775-AC1D-4422-9601-3F7B37D9B1F3}"/>
              </a:ext>
            </a:extLst>
          </p:cNvPr>
          <p:cNvSpPr txBox="1"/>
          <p:nvPr/>
        </p:nvSpPr>
        <p:spPr>
          <a:xfrm>
            <a:off x="3765875" y="750499"/>
            <a:ext cx="4660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7444C-AD3C-4D8B-9F6F-669DD955E57A}"/>
              </a:ext>
            </a:extLst>
          </p:cNvPr>
          <p:cNvSpPr txBox="1"/>
          <p:nvPr/>
        </p:nvSpPr>
        <p:spPr>
          <a:xfrm>
            <a:off x="524194" y="1640442"/>
            <a:ext cx="6033044" cy="333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framework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xây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nền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Nodejs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web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mobile.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H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ỗ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method HTTP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midleware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API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.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A66A5C-6339-4427-9D39-26EDB04BC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121" y="1640442"/>
            <a:ext cx="4968455" cy="437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9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5EB775-AC1D-4422-9601-3F7B37D9B1F3}"/>
              </a:ext>
            </a:extLst>
          </p:cNvPr>
          <p:cNvSpPr txBox="1"/>
          <p:nvPr/>
        </p:nvSpPr>
        <p:spPr>
          <a:xfrm>
            <a:off x="3765875" y="750499"/>
            <a:ext cx="4660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7444C-AD3C-4D8B-9F6F-669DD955E57A}"/>
              </a:ext>
            </a:extLst>
          </p:cNvPr>
          <p:cNvSpPr txBox="1"/>
          <p:nvPr/>
        </p:nvSpPr>
        <p:spPr>
          <a:xfrm>
            <a:off x="524194" y="1640442"/>
            <a:ext cx="6033044" cy="277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MongoDB :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à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một chương trình cơ sở dữ liệu mã nguồn mở.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vi-VN" dirty="0">
                <a:latin typeface="Times New Roman" panose="02020603050405020304" pitchFamily="18" charset="0"/>
                <a:ea typeface="Calibri" panose="020F0502020204030204" pitchFamily="34" charset="0"/>
              </a:rPr>
              <a:t>Được </a:t>
            </a: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 kế theo kiểu hướng đối tượng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 dùng để lưu trữ các dữ liệu có cấu trúc phức tạp và đa dạng và không cố định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9092AF-7CC7-4667-9A86-4848901FADB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516" y="1284425"/>
            <a:ext cx="4334793" cy="4289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097677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242</TotalTime>
  <Words>905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Century Gothic</vt:lpstr>
      <vt:lpstr>Symbol</vt:lpstr>
      <vt:lpstr>Tahoma</vt:lpstr>
      <vt:lpstr>Times New Roman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Vũ Minh Trung</dc:creator>
  <cp:lastModifiedBy>Vũ Minh Trung</cp:lastModifiedBy>
  <cp:revision>51</cp:revision>
  <dcterms:created xsi:type="dcterms:W3CDTF">2022-01-04T06:56:40Z</dcterms:created>
  <dcterms:modified xsi:type="dcterms:W3CDTF">2022-01-08T15:35:37Z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