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layfair Display" charset="1" panose="00000500000000000000"/>
      <p:regular r:id="rId19"/>
    </p:embeddedFont>
    <p:embeddedFont>
      <p:font typeface="Public Sans Bold" charset="1" panose="00000000000000000000"/>
      <p:regular r:id="rId20"/>
    </p:embeddedFont>
    <p:embeddedFont>
      <p:font typeface="Playfair Display Italics" charset="1" panose="00000500000000000000"/>
      <p:regular r:id="rId21"/>
    </p:embeddedFont>
    <p:embeddedFont>
      <p:font typeface="Public San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kaggle.com/datasets/datasnaek/youtube-new"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2861324" y="-148910"/>
            <a:ext cx="11602435" cy="6445797"/>
          </a:xfrm>
          <a:custGeom>
            <a:avLst/>
            <a:gdLst/>
            <a:ahLst/>
            <a:cxnLst/>
            <a:rect r="r" b="b" t="t" l="l"/>
            <a:pathLst>
              <a:path h="6445797" w="11602435">
                <a:moveTo>
                  <a:pt x="0" y="0"/>
                </a:moveTo>
                <a:lnTo>
                  <a:pt x="11602435" y="0"/>
                </a:lnTo>
                <a:lnTo>
                  <a:pt x="11602435" y="6445797"/>
                </a:lnTo>
                <a:lnTo>
                  <a:pt x="0" y="6445797"/>
                </a:lnTo>
                <a:lnTo>
                  <a:pt x="0" y="0"/>
                </a:lnTo>
                <a:close/>
              </a:path>
            </a:pathLst>
          </a:custGeom>
          <a:blipFill>
            <a:blip r:embed="rId2"/>
            <a:stretch>
              <a:fillRect l="0" t="0" r="0" b="0"/>
            </a:stretch>
          </a:blipFill>
        </p:spPr>
      </p:sp>
      <p:sp>
        <p:nvSpPr>
          <p:cNvPr name="TextBox 4" id="4"/>
          <p:cNvSpPr txBox="true"/>
          <p:nvPr/>
        </p:nvSpPr>
        <p:spPr>
          <a:xfrm rot="0">
            <a:off x="-1777171" y="5174692"/>
            <a:ext cx="17463388" cy="1337120"/>
          </a:xfrm>
          <a:prstGeom prst="rect">
            <a:avLst/>
          </a:prstGeom>
        </p:spPr>
        <p:txBody>
          <a:bodyPr anchor="t" rtlCol="false" tIns="0" lIns="0" bIns="0" rIns="0">
            <a:spAutoFit/>
          </a:bodyPr>
          <a:lstStyle/>
          <a:p>
            <a:pPr algn="l">
              <a:lnSpc>
                <a:spcPts val="9702"/>
              </a:lnSpc>
            </a:pPr>
            <a:r>
              <a:rPr lang="en-US" sz="10662" spc="53">
                <a:solidFill>
                  <a:srgbClr val="2B2C30"/>
                </a:solidFill>
                <a:latin typeface="Playfair Display"/>
                <a:ea typeface="Playfair Display"/>
                <a:cs typeface="Playfair Display"/>
                <a:sym typeface="Playfair Display"/>
              </a:rPr>
              <a:t>                 DATA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7086597"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6410346" y="3652625"/>
            <a:ext cx="5423650" cy="6073366"/>
          </a:xfrm>
          <a:prstGeom prst="rect">
            <a:avLst/>
          </a:prstGeom>
        </p:spPr>
        <p:txBody>
          <a:bodyPr anchor="t" rtlCol="false" tIns="0" lIns="0" bIns="0" rIns="0">
            <a:spAutoFit/>
          </a:bodyPr>
          <a:lstStyle/>
          <a:p>
            <a:pPr algn="l">
              <a:lnSpc>
                <a:spcPts val="4411"/>
              </a:lnSpc>
            </a:pPr>
            <a:r>
              <a:rPr lang="en-US" sz="2757">
                <a:solidFill>
                  <a:srgbClr val="2B2C30"/>
                </a:solidFill>
                <a:latin typeface="Public Sans"/>
                <a:ea typeface="Public Sans"/>
                <a:cs typeface="Public Sans"/>
                <a:sym typeface="Public Sans"/>
              </a:rPr>
              <a:t>&gt; Ensure scalability with AWS services.</a:t>
            </a:r>
          </a:p>
          <a:p>
            <a:pPr algn="l">
              <a:lnSpc>
                <a:spcPts val="4411"/>
              </a:lnSpc>
            </a:pPr>
            <a:r>
              <a:rPr lang="en-US" sz="2757">
                <a:solidFill>
                  <a:srgbClr val="2B2C30"/>
                </a:solidFill>
                <a:latin typeface="Public Sans"/>
                <a:ea typeface="Public Sans"/>
                <a:cs typeface="Public Sans"/>
                <a:sym typeface="Public Sans"/>
              </a:rPr>
              <a:t>&gt; Implement serverless processing using Lambda.</a:t>
            </a:r>
          </a:p>
          <a:p>
            <a:pPr algn="l">
              <a:lnSpc>
                <a:spcPts val="4411"/>
              </a:lnSpc>
            </a:pPr>
            <a:r>
              <a:rPr lang="en-US" sz="2757">
                <a:solidFill>
                  <a:srgbClr val="2B2C30"/>
                </a:solidFill>
                <a:latin typeface="Public Sans"/>
                <a:ea typeface="Public Sans"/>
                <a:cs typeface="Public Sans"/>
                <a:sym typeface="Public Sans"/>
              </a:rPr>
              <a:t>&gt;Utilize Athena for interactive querying and apply machine learning techniques for insightful analysis.</a:t>
            </a:r>
          </a:p>
          <a:p>
            <a:pPr algn="l">
              <a:lnSpc>
                <a:spcPts val="4411"/>
              </a:lnSpc>
            </a:pPr>
            <a:r>
              <a:rPr lang="en-US" sz="2757">
                <a:solidFill>
                  <a:srgbClr val="2B2C30"/>
                </a:solidFill>
                <a:latin typeface="Public Sans"/>
                <a:ea typeface="Public Sans"/>
                <a:cs typeface="Public Sans"/>
                <a:sym typeface="Public Sans"/>
              </a:rPr>
              <a:t>&gt;Integrate Amazon Quick Sight for creating interactive dashboards and visualization.</a:t>
            </a:r>
          </a:p>
        </p:txBody>
      </p:sp>
      <p:grpSp>
        <p:nvGrpSpPr>
          <p:cNvPr name="Group 4" id="4"/>
          <p:cNvGrpSpPr/>
          <p:nvPr/>
        </p:nvGrpSpPr>
        <p:grpSpPr>
          <a:xfrm rot="0">
            <a:off x="997462" y="2275650"/>
            <a:ext cx="138677" cy="13867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6" id="6"/>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7" id="7"/>
          <p:cNvGrpSpPr/>
          <p:nvPr/>
        </p:nvGrpSpPr>
        <p:grpSpPr>
          <a:xfrm rot="0">
            <a:off x="7550662" y="2275650"/>
            <a:ext cx="208015" cy="2080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9" id="9"/>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grpSp>
        <p:nvGrpSpPr>
          <p:cNvPr name="Group 10" id="10"/>
          <p:cNvGrpSpPr/>
          <p:nvPr/>
        </p:nvGrpSpPr>
        <p:grpSpPr>
          <a:xfrm rot="0">
            <a:off x="12402914" y="2340226"/>
            <a:ext cx="138677" cy="1386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2C30"/>
            </a:solidFill>
          </p:spPr>
        </p:sp>
        <p:sp>
          <p:nvSpPr>
            <p:cNvPr name="TextBox 12" id="12"/>
            <p:cNvSpPr txBox="true"/>
            <p:nvPr/>
          </p:nvSpPr>
          <p:spPr>
            <a:xfrm>
              <a:off x="76200" y="85725"/>
              <a:ext cx="660400" cy="650875"/>
            </a:xfrm>
            <a:prstGeom prst="rect">
              <a:avLst/>
            </a:prstGeom>
          </p:spPr>
          <p:txBody>
            <a:bodyPr anchor="ctr" rtlCol="false" tIns="50800" lIns="50800" bIns="50800" rIns="50800"/>
            <a:lstStyle/>
            <a:p>
              <a:pPr algn="ctr">
                <a:lnSpc>
                  <a:spcPts val="2120"/>
                </a:lnSpc>
              </a:pPr>
            </a:p>
          </p:txBody>
        </p:sp>
      </p:grpSp>
      <p:sp>
        <p:nvSpPr>
          <p:cNvPr name="AutoShape 13" id="13"/>
          <p:cNvSpPr/>
          <p:nvPr/>
        </p:nvSpPr>
        <p:spPr>
          <a:xfrm flipV="true">
            <a:off x="2" y="2335464"/>
            <a:ext cx="12472251" cy="4762"/>
          </a:xfrm>
          <a:prstGeom prst="line">
            <a:avLst/>
          </a:prstGeom>
          <a:ln cap="flat" w="9525">
            <a:solidFill>
              <a:srgbClr val="2B2C30"/>
            </a:solidFill>
            <a:prstDash val="solid"/>
            <a:headEnd type="none" len="sm" w="sm"/>
            <a:tailEnd type="none" len="sm" w="sm"/>
          </a:ln>
        </p:spPr>
      </p:sp>
      <p:sp>
        <p:nvSpPr>
          <p:cNvPr name="Freeform 14" id="14"/>
          <p:cNvSpPr/>
          <p:nvPr/>
        </p:nvSpPr>
        <p:spPr>
          <a:xfrm flipH="false" flipV="false" rot="0">
            <a:off x="16611842" y="9449402"/>
            <a:ext cx="1294915" cy="719397"/>
          </a:xfrm>
          <a:custGeom>
            <a:avLst/>
            <a:gdLst/>
            <a:ahLst/>
            <a:cxnLst/>
            <a:rect r="r" b="b" t="t" l="l"/>
            <a:pathLst>
              <a:path h="719397" w="1294915">
                <a:moveTo>
                  <a:pt x="0" y="0"/>
                </a:moveTo>
                <a:lnTo>
                  <a:pt x="1294916" y="0"/>
                </a:lnTo>
                <a:lnTo>
                  <a:pt x="1294916" y="719397"/>
                </a:lnTo>
                <a:lnTo>
                  <a:pt x="0" y="719397"/>
                </a:lnTo>
                <a:lnTo>
                  <a:pt x="0" y="0"/>
                </a:lnTo>
                <a:close/>
              </a:path>
            </a:pathLst>
          </a:custGeom>
          <a:blipFill>
            <a:blip r:embed="rId2"/>
            <a:stretch>
              <a:fillRect l="0" t="0" r="0" b="0"/>
            </a:stretch>
          </a:blipFill>
        </p:spPr>
      </p:sp>
      <p:sp>
        <p:nvSpPr>
          <p:cNvPr name="TextBox 15" id="1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PATH TO INTEGRATION</a:t>
            </a:r>
          </a:p>
        </p:txBody>
      </p:sp>
      <p:sp>
        <p:nvSpPr>
          <p:cNvPr name="TextBox 16" id="16"/>
          <p:cNvSpPr txBox="true"/>
          <p:nvPr/>
        </p:nvSpPr>
        <p:spPr>
          <a:xfrm rot="0">
            <a:off x="997462" y="3633527"/>
            <a:ext cx="4480247" cy="3659776"/>
          </a:xfrm>
          <a:prstGeom prst="rect">
            <a:avLst/>
          </a:prstGeom>
        </p:spPr>
        <p:txBody>
          <a:bodyPr anchor="t" rtlCol="false" tIns="0" lIns="0" bIns="0" rIns="0">
            <a:spAutoFit/>
          </a:bodyPr>
          <a:lstStyle/>
          <a:p>
            <a:pPr algn="l">
              <a:lnSpc>
                <a:spcPts val="4181"/>
              </a:lnSpc>
            </a:pPr>
            <a:r>
              <a:rPr lang="en-US" sz="2613">
                <a:solidFill>
                  <a:srgbClr val="2B2C30"/>
                </a:solidFill>
                <a:latin typeface="Public Sans"/>
                <a:ea typeface="Public Sans"/>
                <a:cs typeface="Public Sans"/>
                <a:sym typeface="Public Sans"/>
              </a:rPr>
              <a:t>&gt; Acquire Kaggle dataset fro    YouTube videos.</a:t>
            </a:r>
          </a:p>
          <a:p>
            <a:pPr algn="l">
              <a:lnSpc>
                <a:spcPts val="4181"/>
              </a:lnSpc>
            </a:pPr>
            <a:r>
              <a:rPr lang="en-US" sz="2613">
                <a:solidFill>
                  <a:srgbClr val="2B2C30"/>
                </a:solidFill>
                <a:latin typeface="Public Sans"/>
                <a:ea typeface="Public Sans"/>
                <a:cs typeface="Public Sans"/>
                <a:sym typeface="Public Sans"/>
              </a:rPr>
              <a:t>&gt; Employ AWS Glue for data transformation.</a:t>
            </a:r>
          </a:p>
          <a:p>
            <a:pPr algn="l">
              <a:lnSpc>
                <a:spcPts val="4181"/>
              </a:lnSpc>
            </a:pPr>
            <a:r>
              <a:rPr lang="en-US" sz="2613">
                <a:solidFill>
                  <a:srgbClr val="2B2C30"/>
                </a:solidFill>
                <a:latin typeface="Public Sans"/>
                <a:ea typeface="Public Sans"/>
                <a:cs typeface="Public Sans"/>
                <a:sym typeface="Public Sans"/>
              </a:rPr>
              <a:t>&gt; Establish a centralized data lake on Amazon S3 for efficient storage</a:t>
            </a:r>
          </a:p>
        </p:txBody>
      </p:sp>
      <p:sp>
        <p:nvSpPr>
          <p:cNvPr name="TextBox 17" id="17"/>
          <p:cNvSpPr txBox="true"/>
          <p:nvPr/>
        </p:nvSpPr>
        <p:spPr>
          <a:xfrm rot="0">
            <a:off x="1028700" y="2585777"/>
            <a:ext cx="2785647" cy="86677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Data Setup and Transformation</a:t>
            </a:r>
          </a:p>
        </p:txBody>
      </p:sp>
      <p:sp>
        <p:nvSpPr>
          <p:cNvPr name="TextBox 18" id="18"/>
          <p:cNvSpPr txBox="true"/>
          <p:nvPr/>
        </p:nvSpPr>
        <p:spPr>
          <a:xfrm rot="0">
            <a:off x="6753225" y="2655116"/>
            <a:ext cx="2785647" cy="866775"/>
          </a:xfrm>
          <a:prstGeom prst="rect">
            <a:avLst/>
          </a:prstGeom>
        </p:spPr>
        <p:txBody>
          <a:bodyPr anchor="t" rtlCol="false" tIns="0" lIns="0" bIns="0" rIns="0">
            <a:spAutoFit/>
          </a:bodyPr>
          <a:lstStyle/>
          <a:p>
            <a:pPr algn="l">
              <a:lnSpc>
                <a:spcPts val="3480"/>
              </a:lnSpc>
            </a:pPr>
            <a:r>
              <a:rPr lang="en-US" sz="2900" i="true">
                <a:solidFill>
                  <a:srgbClr val="2B2C30"/>
                </a:solidFill>
                <a:latin typeface="Playfair Display Italics"/>
                <a:ea typeface="Playfair Display Italics"/>
                <a:cs typeface="Playfair Display Italics"/>
                <a:sym typeface="Playfair Display Italics"/>
              </a:rPr>
              <a:t>AWS Integration and Analysis</a:t>
            </a:r>
          </a:p>
        </p:txBody>
      </p:sp>
      <p:sp>
        <p:nvSpPr>
          <p:cNvPr name="TextBox 19" id="19"/>
          <p:cNvSpPr txBox="true"/>
          <p:nvPr/>
        </p:nvSpPr>
        <p:spPr>
          <a:xfrm rot="0">
            <a:off x="12174515" y="3662150"/>
            <a:ext cx="5062956" cy="6146950"/>
          </a:xfrm>
          <a:prstGeom prst="rect">
            <a:avLst/>
          </a:prstGeom>
        </p:spPr>
        <p:txBody>
          <a:bodyPr anchor="t" rtlCol="false" tIns="0" lIns="0" bIns="0" rIns="0">
            <a:spAutoFit/>
          </a:bodyPr>
          <a:lstStyle/>
          <a:p>
            <a:pPr algn="l">
              <a:lnSpc>
                <a:spcPts val="4095"/>
              </a:lnSpc>
            </a:pPr>
            <a:r>
              <a:rPr lang="en-US" sz="2559">
                <a:solidFill>
                  <a:srgbClr val="2B2C30"/>
                </a:solidFill>
                <a:latin typeface="Public Sans"/>
                <a:ea typeface="Public Sans"/>
                <a:cs typeface="Public Sans"/>
                <a:sym typeface="Public Sans"/>
              </a:rPr>
              <a:t>&gt; Document the data processing pipeline for reference.</a:t>
            </a:r>
          </a:p>
          <a:p>
            <a:pPr algn="l">
              <a:lnSpc>
                <a:spcPts val="4095"/>
              </a:lnSpc>
            </a:pPr>
            <a:r>
              <a:rPr lang="en-US" sz="2559">
                <a:solidFill>
                  <a:srgbClr val="2B2C30"/>
                </a:solidFill>
                <a:latin typeface="Public Sans"/>
                <a:ea typeface="Public Sans"/>
                <a:cs typeface="Public Sans"/>
                <a:sym typeface="Public Sans"/>
              </a:rPr>
              <a:t>&gt; Conduct training sessions for stakeholders to interpret insights.</a:t>
            </a:r>
          </a:p>
          <a:p>
            <a:pPr algn="l">
              <a:lnSpc>
                <a:spcPts val="4095"/>
              </a:lnSpc>
            </a:pPr>
            <a:r>
              <a:rPr lang="en-US" sz="2559">
                <a:solidFill>
                  <a:srgbClr val="2B2C30"/>
                </a:solidFill>
                <a:latin typeface="Public Sans"/>
                <a:ea typeface="Public Sans"/>
                <a:cs typeface="Public Sans"/>
                <a:sym typeface="Public Sans"/>
              </a:rPr>
              <a:t>&gt; establish a continuous feedback loop for content creators, adapting analyses based on emerging trends.</a:t>
            </a:r>
          </a:p>
          <a:p>
            <a:pPr algn="l">
              <a:lnSpc>
                <a:spcPts val="4095"/>
              </a:lnSpc>
            </a:pPr>
            <a:r>
              <a:rPr lang="en-US" sz="2559">
                <a:solidFill>
                  <a:srgbClr val="2B2C30"/>
                </a:solidFill>
                <a:latin typeface="Public Sans"/>
                <a:ea typeface="Public Sans"/>
                <a:cs typeface="Public Sans"/>
                <a:sym typeface="Public Sans"/>
              </a:rPr>
              <a:t>&gt;Evalute project outcomes, refining processes for further optimization</a:t>
            </a:r>
          </a:p>
        </p:txBody>
      </p:sp>
      <p:sp>
        <p:nvSpPr>
          <p:cNvPr name="TextBox 20" id="20"/>
          <p:cNvSpPr txBox="true"/>
          <p:nvPr/>
        </p:nvSpPr>
        <p:spPr>
          <a:xfrm rot="0">
            <a:off x="12174515" y="2645591"/>
            <a:ext cx="4094080" cy="821405"/>
          </a:xfrm>
          <a:prstGeom prst="rect">
            <a:avLst/>
          </a:prstGeom>
        </p:spPr>
        <p:txBody>
          <a:bodyPr anchor="t" rtlCol="false" tIns="0" lIns="0" bIns="0" rIns="0">
            <a:spAutoFit/>
          </a:bodyPr>
          <a:lstStyle/>
          <a:p>
            <a:pPr algn="l">
              <a:lnSpc>
                <a:spcPts val="3262"/>
              </a:lnSpc>
            </a:pPr>
            <a:r>
              <a:rPr lang="en-US" sz="2718" i="true">
                <a:solidFill>
                  <a:srgbClr val="2B2C30"/>
                </a:solidFill>
                <a:latin typeface="Playfair Display Italics"/>
                <a:ea typeface="Playfair Display Italics"/>
                <a:cs typeface="Playfair Display Italics"/>
                <a:sym typeface="Playfair Display Italics"/>
              </a:rPr>
              <a:t>Documentation, training and Feedback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6570803" y="2312790"/>
            <a:ext cx="5146395" cy="6648451"/>
            <a:chOff x="0" y="0"/>
            <a:chExt cx="6861860" cy="8864602"/>
          </a:xfrm>
        </p:grpSpPr>
        <p:sp>
          <p:nvSpPr>
            <p:cNvPr name="TextBox 4" id="4"/>
            <p:cNvSpPr txBox="true"/>
            <p:nvPr/>
          </p:nvSpPr>
          <p:spPr>
            <a:xfrm rot="0">
              <a:off x="0" y="-66675"/>
              <a:ext cx="6861860" cy="2206202"/>
            </a:xfrm>
            <a:prstGeom prst="rect">
              <a:avLst/>
            </a:prstGeom>
          </p:spPr>
          <p:txBody>
            <a:bodyPr anchor="t" rtlCol="false" tIns="0" lIns="0" bIns="0" rIns="0">
              <a:spAutoFit/>
            </a:bodyPr>
            <a:lstStyle/>
            <a:p>
              <a:pPr algn="l">
                <a:lnSpc>
                  <a:spcPts val="4479"/>
                </a:lnSpc>
              </a:pPr>
              <a:r>
                <a:rPr lang="en-US" sz="3199" b="true">
                  <a:solidFill>
                    <a:srgbClr val="2B2C30"/>
                  </a:solidFill>
                  <a:latin typeface="Public Sans Bold"/>
                  <a:ea typeface="Public Sans Bold"/>
                  <a:cs typeface="Public Sans Bold"/>
                  <a:sym typeface="Public Sans Bold"/>
                </a:rPr>
                <a:t>Comprehensive Understanding of success factor</a:t>
              </a:r>
            </a:p>
          </p:txBody>
        </p:sp>
        <p:sp>
          <p:nvSpPr>
            <p:cNvPr name="TextBox 5" id="5"/>
            <p:cNvSpPr txBox="true"/>
            <p:nvPr/>
          </p:nvSpPr>
          <p:spPr>
            <a:xfrm rot="0">
              <a:off x="0" y="2288752"/>
              <a:ext cx="6861860" cy="6575849"/>
            </a:xfrm>
            <a:prstGeom prst="rect">
              <a:avLst/>
            </a:prstGeom>
          </p:spPr>
          <p:txBody>
            <a:bodyPr anchor="t" rtlCol="false" tIns="0" lIns="0" bIns="0" rIns="0">
              <a:spAutoFit/>
            </a:bodyPr>
            <a:lstStyle/>
            <a:p>
              <a:pPr algn="l">
                <a:lnSpc>
                  <a:spcPts val="3919"/>
                </a:lnSpc>
              </a:pPr>
              <a:r>
                <a:rPr lang="en-US" sz="2799">
                  <a:solidFill>
                    <a:srgbClr val="2B2C30"/>
                  </a:solidFill>
                  <a:latin typeface="Public Sans"/>
                  <a:ea typeface="Public Sans"/>
                  <a:cs typeface="Public Sans"/>
                  <a:sym typeface="Public Sans"/>
                </a:rPr>
                <a:t>The project takes a holistic approach, offering into content optimization, geographic preferences and optimal timing. this comprehensive understanding enables creators to strategically tailor their content  for maximum impact and engageent</a:t>
              </a:r>
            </a:p>
          </p:txBody>
        </p:sp>
      </p:grpSp>
      <p:sp>
        <p:nvSpPr>
          <p:cNvPr name="Freeform 6" id="6"/>
          <p:cNvSpPr/>
          <p:nvPr/>
        </p:nvSpPr>
        <p:spPr>
          <a:xfrm flipH="false" flipV="false" rot="0">
            <a:off x="16419828" y="9378508"/>
            <a:ext cx="1337085" cy="742825"/>
          </a:xfrm>
          <a:custGeom>
            <a:avLst/>
            <a:gdLst/>
            <a:ahLst/>
            <a:cxnLst/>
            <a:rect r="r" b="b" t="t" l="l"/>
            <a:pathLst>
              <a:path h="742825" w="1337085">
                <a:moveTo>
                  <a:pt x="0" y="0"/>
                </a:moveTo>
                <a:lnTo>
                  <a:pt x="1337085" y="0"/>
                </a:lnTo>
                <a:lnTo>
                  <a:pt x="1337085" y="742825"/>
                </a:lnTo>
                <a:lnTo>
                  <a:pt x="0" y="742825"/>
                </a:lnTo>
                <a:lnTo>
                  <a:pt x="0" y="0"/>
                </a:lnTo>
                <a:close/>
              </a:path>
            </a:pathLst>
          </a:custGeom>
          <a:blipFill>
            <a:blip r:embed="rId2"/>
            <a:stretch>
              <a:fillRect l="0" t="0" r="0" b="0"/>
            </a:stretch>
          </a:blipFill>
        </p:spPr>
      </p:sp>
      <p:sp>
        <p:nvSpPr>
          <p:cNvPr name="TextBox 7" id="7"/>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COMPETITIVE ANALYSIS</a:t>
            </a:r>
          </a:p>
        </p:txBody>
      </p:sp>
      <p:grpSp>
        <p:nvGrpSpPr>
          <p:cNvPr name="Group 8" id="8"/>
          <p:cNvGrpSpPr/>
          <p:nvPr/>
        </p:nvGrpSpPr>
        <p:grpSpPr>
          <a:xfrm rot="0">
            <a:off x="1028700" y="2312790"/>
            <a:ext cx="5146395" cy="6581776"/>
            <a:chOff x="0" y="0"/>
            <a:chExt cx="6861860" cy="8775702"/>
          </a:xfrm>
        </p:grpSpPr>
        <p:sp>
          <p:nvSpPr>
            <p:cNvPr name="TextBox 9" id="9"/>
            <p:cNvSpPr txBox="true"/>
            <p:nvPr/>
          </p:nvSpPr>
          <p:spPr>
            <a:xfrm rot="0">
              <a:off x="0" y="-66675"/>
              <a:ext cx="6861860" cy="1456902"/>
            </a:xfrm>
            <a:prstGeom prst="rect">
              <a:avLst/>
            </a:prstGeom>
          </p:spPr>
          <p:txBody>
            <a:bodyPr anchor="t" rtlCol="false" tIns="0" lIns="0" bIns="0" rIns="0">
              <a:spAutoFit/>
            </a:bodyPr>
            <a:lstStyle/>
            <a:p>
              <a:pPr algn="l">
                <a:lnSpc>
                  <a:spcPts val="4479"/>
                </a:lnSpc>
              </a:pPr>
              <a:r>
                <a:rPr lang="en-US" sz="3199" b="true">
                  <a:solidFill>
                    <a:srgbClr val="2B2C30"/>
                  </a:solidFill>
                  <a:latin typeface="Public Sans Bold"/>
                  <a:ea typeface="Public Sans Bold"/>
                  <a:cs typeface="Public Sans Bold"/>
                  <a:sym typeface="Public Sans Bold"/>
                </a:rPr>
                <a:t>Informed Decision-Making with Data</a:t>
              </a:r>
            </a:p>
          </p:txBody>
        </p:sp>
        <p:sp>
          <p:nvSpPr>
            <p:cNvPr name="TextBox 10" id="10"/>
            <p:cNvSpPr txBox="true"/>
            <p:nvPr/>
          </p:nvSpPr>
          <p:spPr>
            <a:xfrm rot="0">
              <a:off x="0" y="1539452"/>
              <a:ext cx="6861860" cy="7236249"/>
            </a:xfrm>
            <a:prstGeom prst="rect">
              <a:avLst/>
            </a:prstGeom>
          </p:spPr>
          <p:txBody>
            <a:bodyPr anchor="t" rtlCol="false" tIns="0" lIns="0" bIns="0" rIns="0">
              <a:spAutoFit/>
            </a:bodyPr>
            <a:lstStyle/>
            <a:p>
              <a:pPr algn="l">
                <a:lnSpc>
                  <a:spcPts val="3919"/>
                </a:lnSpc>
              </a:pPr>
            </a:p>
            <a:p>
              <a:pPr algn="l">
                <a:lnSpc>
                  <a:spcPts val="3919"/>
                </a:lnSpc>
              </a:pPr>
              <a:r>
                <a:rPr lang="en-US" sz="2799">
                  <a:solidFill>
                    <a:srgbClr val="2B2C30"/>
                  </a:solidFill>
                  <a:latin typeface="Public Sans"/>
                  <a:ea typeface="Public Sans"/>
                  <a:cs typeface="Public Sans"/>
                  <a:sym typeface="Public Sans"/>
                </a:rPr>
                <a:t>The project empowers content creators  through detailed data analysis and machiine learning insights by delving into video attributes, sentiment and trends creators can make informed decision, aligning their content with what resonates most with their audience.</a:t>
              </a:r>
            </a:p>
          </p:txBody>
        </p:sp>
      </p:grpSp>
      <p:grpSp>
        <p:nvGrpSpPr>
          <p:cNvPr name="Group 11" id="11"/>
          <p:cNvGrpSpPr/>
          <p:nvPr/>
        </p:nvGrpSpPr>
        <p:grpSpPr>
          <a:xfrm rot="0">
            <a:off x="12091076" y="2312790"/>
            <a:ext cx="5146395" cy="6374766"/>
            <a:chOff x="0" y="0"/>
            <a:chExt cx="6861860" cy="8499688"/>
          </a:xfrm>
        </p:grpSpPr>
        <p:sp>
          <p:nvSpPr>
            <p:cNvPr name="TextBox 12" id="12"/>
            <p:cNvSpPr txBox="true"/>
            <p:nvPr/>
          </p:nvSpPr>
          <p:spPr>
            <a:xfrm rot="0">
              <a:off x="0" y="-66675"/>
              <a:ext cx="6861860" cy="1456902"/>
            </a:xfrm>
            <a:prstGeom prst="rect">
              <a:avLst/>
            </a:prstGeom>
          </p:spPr>
          <p:txBody>
            <a:bodyPr anchor="t" rtlCol="false" tIns="0" lIns="0" bIns="0" rIns="0">
              <a:spAutoFit/>
            </a:bodyPr>
            <a:lstStyle/>
            <a:p>
              <a:pPr algn="l">
                <a:lnSpc>
                  <a:spcPts val="4479"/>
                </a:lnSpc>
              </a:pPr>
              <a:r>
                <a:rPr lang="en-US" sz="3199" b="true">
                  <a:solidFill>
                    <a:srgbClr val="2B2C30"/>
                  </a:solidFill>
                  <a:latin typeface="Public Sans Bold"/>
                  <a:ea typeface="Public Sans Bold"/>
                  <a:cs typeface="Public Sans Bold"/>
                  <a:sym typeface="Public Sans Bold"/>
                </a:rPr>
                <a:t>Efficiency, Scalability and continuous improvement </a:t>
              </a:r>
            </a:p>
          </p:txBody>
        </p:sp>
        <p:sp>
          <p:nvSpPr>
            <p:cNvPr name="TextBox 13" id="13"/>
            <p:cNvSpPr txBox="true"/>
            <p:nvPr/>
          </p:nvSpPr>
          <p:spPr>
            <a:xfrm rot="0">
              <a:off x="0" y="1548977"/>
              <a:ext cx="6861860" cy="6950711"/>
            </a:xfrm>
            <a:prstGeom prst="rect">
              <a:avLst/>
            </a:prstGeom>
          </p:spPr>
          <p:txBody>
            <a:bodyPr anchor="t" rtlCol="false" tIns="0" lIns="0" bIns="0" rIns="0">
              <a:spAutoFit/>
            </a:bodyPr>
            <a:lstStyle/>
            <a:p>
              <a:pPr algn="l">
                <a:lnSpc>
                  <a:spcPts val="3779"/>
                </a:lnSpc>
              </a:pPr>
              <a:r>
                <a:rPr lang="en-US" sz="2699">
                  <a:solidFill>
                    <a:srgbClr val="2B2C30"/>
                  </a:solidFill>
                  <a:latin typeface="Public Sans"/>
                  <a:ea typeface="Public Sans"/>
                  <a:cs typeface="Public Sans"/>
                  <a:sym typeface="Public Sans"/>
                </a:rPr>
                <a:t>Leveraging AWS services ensures scalability,security and efficient processing of vast datasets. the establishment of a user feedback loop allows for continuous improvemnet, adapting analyses based on real time feedback and evolving trnds , creating a dynamic and efficient content optimization strategy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4549672" y="549172"/>
            <a:ext cx="9117703" cy="8940322"/>
          </a:xfrm>
          <a:custGeom>
            <a:avLst/>
            <a:gdLst/>
            <a:ahLst/>
            <a:cxnLst/>
            <a:rect r="r" b="b" t="t" l="l"/>
            <a:pathLst>
              <a:path h="8940322" w="9117703">
                <a:moveTo>
                  <a:pt x="0" y="0"/>
                </a:moveTo>
                <a:lnTo>
                  <a:pt x="9117703" y="0"/>
                </a:lnTo>
                <a:lnTo>
                  <a:pt x="9117703" y="8940322"/>
                </a:lnTo>
                <a:lnTo>
                  <a:pt x="0" y="8940322"/>
                </a:lnTo>
                <a:lnTo>
                  <a:pt x="0" y="0"/>
                </a:lnTo>
                <a:close/>
              </a:path>
            </a:pathLst>
          </a:custGeom>
          <a:blipFill>
            <a:blip r:embed="rId2"/>
            <a:stretch>
              <a:fillRect l="0" t="-992" r="0" b="-99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3814405" y="6739818"/>
            <a:ext cx="10659190" cy="2873801"/>
          </a:xfrm>
          <a:custGeom>
            <a:avLst/>
            <a:gdLst/>
            <a:ahLst/>
            <a:cxnLst/>
            <a:rect r="r" b="b" t="t" l="l"/>
            <a:pathLst>
              <a:path h="2873801" w="10659190">
                <a:moveTo>
                  <a:pt x="0" y="0"/>
                </a:moveTo>
                <a:lnTo>
                  <a:pt x="10659190" y="0"/>
                </a:lnTo>
                <a:lnTo>
                  <a:pt x="10659190" y="2873801"/>
                </a:lnTo>
                <a:lnTo>
                  <a:pt x="0" y="2873801"/>
                </a:lnTo>
                <a:lnTo>
                  <a:pt x="0" y="0"/>
                </a:lnTo>
                <a:close/>
              </a:path>
            </a:pathLst>
          </a:custGeom>
          <a:blipFill>
            <a:blip r:embed="rId2"/>
            <a:stretch>
              <a:fillRect l="0" t="0" r="0" b="0"/>
            </a:stretch>
          </a:blipFill>
        </p:spPr>
      </p:sp>
      <p:sp>
        <p:nvSpPr>
          <p:cNvPr name="TextBox 4" id="4"/>
          <p:cNvSpPr txBox="true"/>
          <p:nvPr/>
        </p:nvSpPr>
        <p:spPr>
          <a:xfrm rot="0">
            <a:off x="3457495" y="3444532"/>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grpSp>
        <p:nvGrpSpPr>
          <p:cNvPr name="Group 3" id="3"/>
          <p:cNvGrpSpPr/>
          <p:nvPr/>
        </p:nvGrpSpPr>
        <p:grpSpPr>
          <a:xfrm rot="0">
            <a:off x="1408885" y="2122492"/>
            <a:ext cx="3783488" cy="3021008"/>
            <a:chOff x="0" y="0"/>
            <a:chExt cx="5044650" cy="4028011"/>
          </a:xfrm>
        </p:grpSpPr>
        <p:pic>
          <p:nvPicPr>
            <p:cNvPr name="Picture 4" id="4"/>
            <p:cNvPicPr>
              <a:picLocks noChangeAspect="true"/>
            </p:cNvPicPr>
            <p:nvPr/>
          </p:nvPicPr>
          <p:blipFill>
            <a:blip r:embed="rId2"/>
            <a:srcRect l="0" t="31667" r="186" b="31505"/>
            <a:stretch>
              <a:fillRect/>
            </a:stretch>
          </p:blipFill>
          <p:spPr>
            <a:xfrm flipH="false" flipV="false">
              <a:off x="0" y="0"/>
              <a:ext cx="5044650" cy="4028011"/>
            </a:xfrm>
            <a:prstGeom prst="rect">
              <a:avLst/>
            </a:prstGeom>
          </p:spPr>
        </p:pic>
      </p:grpSp>
      <p:grpSp>
        <p:nvGrpSpPr>
          <p:cNvPr name="Group 5" id="5"/>
          <p:cNvGrpSpPr/>
          <p:nvPr/>
        </p:nvGrpSpPr>
        <p:grpSpPr>
          <a:xfrm rot="0">
            <a:off x="6667219" y="2122492"/>
            <a:ext cx="3872178" cy="2938900"/>
            <a:chOff x="0" y="0"/>
            <a:chExt cx="5162905" cy="3918534"/>
          </a:xfrm>
        </p:grpSpPr>
        <p:pic>
          <p:nvPicPr>
            <p:cNvPr name="Picture 6" id="6"/>
            <p:cNvPicPr>
              <a:picLocks noChangeAspect="true"/>
            </p:cNvPicPr>
            <p:nvPr/>
          </p:nvPicPr>
          <p:blipFill>
            <a:blip r:embed="rId3"/>
            <a:srcRect l="5642" t="0" r="5642" b="0"/>
            <a:stretch>
              <a:fillRect/>
            </a:stretch>
          </p:blipFill>
          <p:spPr>
            <a:xfrm flipH="false" flipV="false">
              <a:off x="0" y="0"/>
              <a:ext cx="5162905" cy="3918534"/>
            </a:xfrm>
            <a:prstGeom prst="rect">
              <a:avLst/>
            </a:prstGeom>
          </p:spPr>
        </p:pic>
      </p:grpSp>
      <p:grpSp>
        <p:nvGrpSpPr>
          <p:cNvPr name="Group 7" id="7"/>
          <p:cNvGrpSpPr/>
          <p:nvPr/>
        </p:nvGrpSpPr>
        <p:grpSpPr>
          <a:xfrm rot="0">
            <a:off x="12479532" y="2033688"/>
            <a:ext cx="3008992" cy="3255426"/>
            <a:chOff x="0" y="0"/>
            <a:chExt cx="4011989" cy="4340568"/>
          </a:xfrm>
        </p:grpSpPr>
        <p:pic>
          <p:nvPicPr>
            <p:cNvPr name="Picture 8" id="8"/>
            <p:cNvPicPr>
              <a:picLocks noChangeAspect="true"/>
            </p:cNvPicPr>
            <p:nvPr/>
          </p:nvPicPr>
          <p:blipFill>
            <a:blip r:embed="rId4"/>
            <a:srcRect l="0" t="793" r="2665" b="14962"/>
            <a:stretch>
              <a:fillRect/>
            </a:stretch>
          </p:blipFill>
          <p:spPr>
            <a:xfrm flipH="false" flipV="false">
              <a:off x="0" y="0"/>
              <a:ext cx="4011989" cy="4340568"/>
            </a:xfrm>
            <a:prstGeom prst="rect">
              <a:avLst/>
            </a:prstGeom>
          </p:spPr>
        </p:pic>
      </p:grpSp>
      <p:grpSp>
        <p:nvGrpSpPr>
          <p:cNvPr name="Group 9" id="9"/>
          <p:cNvGrpSpPr/>
          <p:nvPr/>
        </p:nvGrpSpPr>
        <p:grpSpPr>
          <a:xfrm rot="0">
            <a:off x="1649387" y="1976877"/>
            <a:ext cx="2998533" cy="3312237"/>
            <a:chOff x="0" y="0"/>
            <a:chExt cx="1379207" cy="1523498"/>
          </a:xfrm>
        </p:grpSpPr>
        <p:sp>
          <p:nvSpPr>
            <p:cNvPr name="Freeform 10" id="10"/>
            <p:cNvSpPr/>
            <p:nvPr/>
          </p:nvSpPr>
          <p:spPr>
            <a:xfrm flipH="false" flipV="false" rot="0">
              <a:off x="0" y="0"/>
              <a:ext cx="1379207" cy="1523498"/>
            </a:xfrm>
            <a:custGeom>
              <a:avLst/>
              <a:gdLst/>
              <a:ahLst/>
              <a:cxnLst/>
              <a:rect r="r" b="b" t="t" l="l"/>
              <a:pathLst>
                <a:path h="1523498" w="1379207">
                  <a:moveTo>
                    <a:pt x="0" y="0"/>
                  </a:moveTo>
                  <a:lnTo>
                    <a:pt x="1379207" y="0"/>
                  </a:lnTo>
                  <a:lnTo>
                    <a:pt x="1379207" y="1523498"/>
                  </a:lnTo>
                  <a:lnTo>
                    <a:pt x="0" y="1523498"/>
                  </a:lnTo>
                  <a:close/>
                </a:path>
              </a:pathLst>
            </a:custGeom>
            <a:solidFill>
              <a:srgbClr val="000000">
                <a:alpha val="0"/>
              </a:srgbClr>
            </a:solidFill>
            <a:ln w="9525" cap="sq">
              <a:solidFill>
                <a:srgbClr val="2B2C30"/>
              </a:solidFill>
              <a:prstDash val="solid"/>
              <a:miter/>
            </a:ln>
          </p:spPr>
        </p:sp>
        <p:sp>
          <p:nvSpPr>
            <p:cNvPr name="TextBox 11" id="11"/>
            <p:cNvSpPr txBox="true"/>
            <p:nvPr/>
          </p:nvSpPr>
          <p:spPr>
            <a:xfrm>
              <a:off x="0" y="-28575"/>
              <a:ext cx="1379207" cy="1552073"/>
            </a:xfrm>
            <a:prstGeom prst="rect">
              <a:avLst/>
            </a:prstGeom>
          </p:spPr>
          <p:txBody>
            <a:bodyPr anchor="ctr" rtlCol="false" tIns="68580" lIns="68580" bIns="68580" rIns="68580"/>
            <a:lstStyle/>
            <a:p>
              <a:pPr algn="ctr">
                <a:lnSpc>
                  <a:spcPts val="1889"/>
                </a:lnSpc>
              </a:pPr>
            </a:p>
          </p:txBody>
        </p:sp>
      </p:grpSp>
      <p:grpSp>
        <p:nvGrpSpPr>
          <p:cNvPr name="Group 12" id="12"/>
          <p:cNvGrpSpPr/>
          <p:nvPr/>
        </p:nvGrpSpPr>
        <p:grpSpPr>
          <a:xfrm rot="0">
            <a:off x="7059697" y="1976877"/>
            <a:ext cx="2998533" cy="3312237"/>
            <a:chOff x="0" y="0"/>
            <a:chExt cx="1379207" cy="1523498"/>
          </a:xfrm>
        </p:grpSpPr>
        <p:sp>
          <p:nvSpPr>
            <p:cNvPr name="Freeform 13" id="13"/>
            <p:cNvSpPr/>
            <p:nvPr/>
          </p:nvSpPr>
          <p:spPr>
            <a:xfrm flipH="false" flipV="false" rot="0">
              <a:off x="0" y="0"/>
              <a:ext cx="1379207" cy="1523498"/>
            </a:xfrm>
            <a:custGeom>
              <a:avLst/>
              <a:gdLst/>
              <a:ahLst/>
              <a:cxnLst/>
              <a:rect r="r" b="b" t="t" l="l"/>
              <a:pathLst>
                <a:path h="1523498" w="1379207">
                  <a:moveTo>
                    <a:pt x="0" y="0"/>
                  </a:moveTo>
                  <a:lnTo>
                    <a:pt x="1379207" y="0"/>
                  </a:lnTo>
                  <a:lnTo>
                    <a:pt x="1379207" y="1523498"/>
                  </a:lnTo>
                  <a:lnTo>
                    <a:pt x="0" y="1523498"/>
                  </a:lnTo>
                  <a:close/>
                </a:path>
              </a:pathLst>
            </a:custGeom>
            <a:solidFill>
              <a:srgbClr val="000000">
                <a:alpha val="0"/>
              </a:srgbClr>
            </a:solidFill>
            <a:ln w="9525" cap="sq">
              <a:solidFill>
                <a:srgbClr val="2B2C30"/>
              </a:solidFill>
              <a:prstDash val="solid"/>
              <a:miter/>
            </a:ln>
          </p:spPr>
        </p:sp>
        <p:sp>
          <p:nvSpPr>
            <p:cNvPr name="TextBox 14" id="14"/>
            <p:cNvSpPr txBox="true"/>
            <p:nvPr/>
          </p:nvSpPr>
          <p:spPr>
            <a:xfrm>
              <a:off x="0" y="-28575"/>
              <a:ext cx="1379207" cy="1552073"/>
            </a:xfrm>
            <a:prstGeom prst="rect">
              <a:avLst/>
            </a:prstGeom>
          </p:spPr>
          <p:txBody>
            <a:bodyPr anchor="ctr" rtlCol="false" tIns="68580" lIns="68580" bIns="68580" rIns="68580"/>
            <a:lstStyle/>
            <a:p>
              <a:pPr algn="ctr">
                <a:lnSpc>
                  <a:spcPts val="1889"/>
                </a:lnSpc>
              </a:pPr>
            </a:p>
          </p:txBody>
        </p:sp>
      </p:grpSp>
      <p:grpSp>
        <p:nvGrpSpPr>
          <p:cNvPr name="Group 15" id="15"/>
          <p:cNvGrpSpPr/>
          <p:nvPr/>
        </p:nvGrpSpPr>
        <p:grpSpPr>
          <a:xfrm rot="0">
            <a:off x="12317607" y="2141164"/>
            <a:ext cx="3553397" cy="2814519"/>
            <a:chOff x="0" y="0"/>
            <a:chExt cx="1634422" cy="1294568"/>
          </a:xfrm>
        </p:grpSpPr>
        <p:sp>
          <p:nvSpPr>
            <p:cNvPr name="Freeform 16" id="16"/>
            <p:cNvSpPr/>
            <p:nvPr/>
          </p:nvSpPr>
          <p:spPr>
            <a:xfrm flipH="false" flipV="false" rot="0">
              <a:off x="0" y="0"/>
              <a:ext cx="1634422" cy="1294568"/>
            </a:xfrm>
            <a:custGeom>
              <a:avLst/>
              <a:gdLst/>
              <a:ahLst/>
              <a:cxnLst/>
              <a:rect r="r" b="b" t="t" l="l"/>
              <a:pathLst>
                <a:path h="1294568" w="1634422">
                  <a:moveTo>
                    <a:pt x="0" y="0"/>
                  </a:moveTo>
                  <a:lnTo>
                    <a:pt x="1634422" y="0"/>
                  </a:lnTo>
                  <a:lnTo>
                    <a:pt x="1634422" y="1294568"/>
                  </a:lnTo>
                  <a:lnTo>
                    <a:pt x="0" y="1294568"/>
                  </a:lnTo>
                  <a:close/>
                </a:path>
              </a:pathLst>
            </a:custGeom>
            <a:solidFill>
              <a:srgbClr val="000000">
                <a:alpha val="0"/>
              </a:srgbClr>
            </a:solidFill>
            <a:ln w="9525" cap="sq">
              <a:solidFill>
                <a:srgbClr val="2B2C30"/>
              </a:solidFill>
              <a:prstDash val="solid"/>
              <a:miter/>
            </a:ln>
          </p:spPr>
        </p:sp>
        <p:sp>
          <p:nvSpPr>
            <p:cNvPr name="TextBox 17" id="17"/>
            <p:cNvSpPr txBox="true"/>
            <p:nvPr/>
          </p:nvSpPr>
          <p:spPr>
            <a:xfrm>
              <a:off x="0" y="-28575"/>
              <a:ext cx="1634422" cy="1323143"/>
            </a:xfrm>
            <a:prstGeom prst="rect">
              <a:avLst/>
            </a:prstGeom>
          </p:spPr>
          <p:txBody>
            <a:bodyPr anchor="ctr" rtlCol="false" tIns="68580" lIns="68580" bIns="68580" rIns="68580"/>
            <a:lstStyle/>
            <a:p>
              <a:pPr algn="ctr">
                <a:lnSpc>
                  <a:spcPts val="1889"/>
                </a:lnSpc>
              </a:pPr>
            </a:p>
          </p:txBody>
        </p:sp>
      </p:grpSp>
      <p:sp>
        <p:nvSpPr>
          <p:cNvPr name="TextBox 18" id="18"/>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MEET THE TEAM 08</a:t>
            </a:r>
          </a:p>
        </p:txBody>
      </p:sp>
      <p:grpSp>
        <p:nvGrpSpPr>
          <p:cNvPr name="Group 19" id="19"/>
          <p:cNvGrpSpPr/>
          <p:nvPr/>
        </p:nvGrpSpPr>
        <p:grpSpPr>
          <a:xfrm rot="0">
            <a:off x="1418421" y="6126543"/>
            <a:ext cx="3773952" cy="2361692"/>
            <a:chOff x="0" y="0"/>
            <a:chExt cx="5031935" cy="3148923"/>
          </a:xfrm>
        </p:grpSpPr>
        <p:sp>
          <p:nvSpPr>
            <p:cNvPr name="TextBox 20" id="20"/>
            <p:cNvSpPr txBox="true"/>
            <p:nvPr/>
          </p:nvSpPr>
          <p:spPr>
            <a:xfrm rot="0">
              <a:off x="0" y="85725"/>
              <a:ext cx="5015545" cy="501184"/>
            </a:xfrm>
            <a:prstGeom prst="rect">
              <a:avLst/>
            </a:prstGeom>
          </p:spPr>
          <p:txBody>
            <a:bodyPr anchor="t" rtlCol="false" tIns="0" lIns="0" bIns="0" rIns="0">
              <a:spAutoFit/>
            </a:bodyPr>
            <a:lstStyle/>
            <a:p>
              <a:pPr algn="l">
                <a:lnSpc>
                  <a:spcPts val="2638"/>
                </a:lnSpc>
              </a:pPr>
              <a:r>
                <a:rPr lang="en-US" sz="2899" i="true" spc="14">
                  <a:solidFill>
                    <a:srgbClr val="2B2C30"/>
                  </a:solidFill>
                  <a:latin typeface="Playfair Display Italics"/>
                  <a:ea typeface="Playfair Display Italics"/>
                  <a:cs typeface="Playfair Display Italics"/>
                  <a:sym typeface="Playfair Display Italics"/>
                </a:rPr>
                <a:t>DATA SCIENTIST</a:t>
              </a:r>
            </a:p>
          </p:txBody>
        </p:sp>
        <p:sp>
          <p:nvSpPr>
            <p:cNvPr name="TextBox 21" id="21"/>
            <p:cNvSpPr txBox="true"/>
            <p:nvPr/>
          </p:nvSpPr>
          <p:spPr>
            <a:xfrm rot="0">
              <a:off x="0" y="621834"/>
              <a:ext cx="5031935" cy="1953049"/>
            </a:xfrm>
            <a:prstGeom prst="rect">
              <a:avLst/>
            </a:prstGeom>
          </p:spPr>
          <p:txBody>
            <a:bodyPr anchor="t" rtlCol="false" tIns="0" lIns="0" bIns="0" rIns="0">
              <a:spAutoFit/>
            </a:bodyPr>
            <a:lstStyle/>
            <a:p>
              <a:pPr algn="l">
                <a:lnSpc>
                  <a:spcPts val="3919"/>
                </a:lnSpc>
              </a:pPr>
            </a:p>
            <a:p>
              <a:pPr algn="l">
                <a:lnSpc>
                  <a:spcPts val="3919"/>
                </a:lnSpc>
              </a:pPr>
              <a:r>
                <a:rPr lang="en-US" sz="2799" b="true">
                  <a:solidFill>
                    <a:srgbClr val="2B2C30"/>
                  </a:solidFill>
                  <a:latin typeface="Public Sans Bold"/>
                  <a:ea typeface="Public Sans Bold"/>
                  <a:cs typeface="Public Sans Bold"/>
                  <a:sym typeface="Public Sans Bold"/>
                </a:rPr>
                <a:t>TARAKA NAGA GANESH</a:t>
              </a:r>
            </a:p>
          </p:txBody>
        </p:sp>
        <p:sp>
          <p:nvSpPr>
            <p:cNvPr name="TextBox 22" id="22"/>
            <p:cNvSpPr txBox="true"/>
            <p:nvPr/>
          </p:nvSpPr>
          <p:spPr>
            <a:xfrm rot="0">
              <a:off x="0" y="2752683"/>
              <a:ext cx="5031935" cy="396240"/>
            </a:xfrm>
            <a:prstGeom prst="rect">
              <a:avLst/>
            </a:prstGeom>
          </p:spPr>
          <p:txBody>
            <a:bodyPr anchor="t" rtlCol="false" tIns="0" lIns="0" bIns="0" rIns="0">
              <a:spAutoFit/>
            </a:bodyPr>
            <a:lstStyle/>
            <a:p>
              <a:pPr algn="l">
                <a:lnSpc>
                  <a:spcPts val="2520"/>
                </a:lnSpc>
              </a:pPr>
            </a:p>
          </p:txBody>
        </p:sp>
      </p:grpSp>
      <p:grpSp>
        <p:nvGrpSpPr>
          <p:cNvPr name="Group 23" id="23"/>
          <p:cNvGrpSpPr/>
          <p:nvPr/>
        </p:nvGrpSpPr>
        <p:grpSpPr>
          <a:xfrm rot="0">
            <a:off x="12097052" y="6126543"/>
            <a:ext cx="3773952" cy="1866392"/>
            <a:chOff x="0" y="0"/>
            <a:chExt cx="5031935" cy="2488523"/>
          </a:xfrm>
        </p:grpSpPr>
        <p:sp>
          <p:nvSpPr>
            <p:cNvPr name="TextBox 24" id="24"/>
            <p:cNvSpPr txBox="true"/>
            <p:nvPr/>
          </p:nvSpPr>
          <p:spPr>
            <a:xfrm rot="0">
              <a:off x="0" y="85725"/>
              <a:ext cx="5015545" cy="501184"/>
            </a:xfrm>
            <a:prstGeom prst="rect">
              <a:avLst/>
            </a:prstGeom>
          </p:spPr>
          <p:txBody>
            <a:bodyPr anchor="t" rtlCol="false" tIns="0" lIns="0" bIns="0" rIns="0">
              <a:spAutoFit/>
            </a:bodyPr>
            <a:lstStyle/>
            <a:p>
              <a:pPr algn="l">
                <a:lnSpc>
                  <a:spcPts val="2638"/>
                </a:lnSpc>
              </a:pPr>
              <a:r>
                <a:rPr lang="en-US" sz="2899" i="true" spc="14">
                  <a:solidFill>
                    <a:srgbClr val="2B2C30"/>
                  </a:solidFill>
                  <a:latin typeface="Playfair Display Italics"/>
                  <a:ea typeface="Playfair Display Italics"/>
                  <a:cs typeface="Playfair Display Italics"/>
                  <a:sym typeface="Playfair Display Italics"/>
                </a:rPr>
                <a:t>     AI ENGINEEER</a:t>
              </a:r>
            </a:p>
          </p:txBody>
        </p:sp>
        <p:sp>
          <p:nvSpPr>
            <p:cNvPr name="TextBox 25" id="25"/>
            <p:cNvSpPr txBox="true"/>
            <p:nvPr/>
          </p:nvSpPr>
          <p:spPr>
            <a:xfrm rot="0">
              <a:off x="0" y="621834"/>
              <a:ext cx="5031935" cy="1292649"/>
            </a:xfrm>
            <a:prstGeom prst="rect">
              <a:avLst/>
            </a:prstGeom>
          </p:spPr>
          <p:txBody>
            <a:bodyPr anchor="t" rtlCol="false" tIns="0" lIns="0" bIns="0" rIns="0">
              <a:spAutoFit/>
            </a:bodyPr>
            <a:lstStyle/>
            <a:p>
              <a:pPr algn="l">
                <a:lnSpc>
                  <a:spcPts val="3919"/>
                </a:lnSpc>
              </a:pPr>
            </a:p>
            <a:p>
              <a:pPr algn="l">
                <a:lnSpc>
                  <a:spcPts val="3919"/>
                </a:lnSpc>
              </a:pPr>
              <a:r>
                <a:rPr lang="en-US" sz="2799" b="true">
                  <a:solidFill>
                    <a:srgbClr val="2B2C30"/>
                  </a:solidFill>
                  <a:latin typeface="Public Sans Bold"/>
                  <a:ea typeface="Public Sans Bold"/>
                  <a:cs typeface="Public Sans Bold"/>
                  <a:sym typeface="Public Sans Bold"/>
                </a:rPr>
                <a:t>      BINAYA DHAKAL</a:t>
              </a:r>
            </a:p>
          </p:txBody>
        </p:sp>
        <p:sp>
          <p:nvSpPr>
            <p:cNvPr name="TextBox 26" id="26"/>
            <p:cNvSpPr txBox="true"/>
            <p:nvPr/>
          </p:nvSpPr>
          <p:spPr>
            <a:xfrm rot="0">
              <a:off x="0" y="2092283"/>
              <a:ext cx="5031935" cy="396240"/>
            </a:xfrm>
            <a:prstGeom prst="rect">
              <a:avLst/>
            </a:prstGeom>
          </p:spPr>
          <p:txBody>
            <a:bodyPr anchor="t" rtlCol="false" tIns="0" lIns="0" bIns="0" rIns="0">
              <a:spAutoFit/>
            </a:bodyPr>
            <a:lstStyle/>
            <a:p>
              <a:pPr algn="l">
                <a:lnSpc>
                  <a:spcPts val="2520"/>
                </a:lnSpc>
              </a:pPr>
            </a:p>
          </p:txBody>
        </p:sp>
      </p:grpSp>
      <p:grpSp>
        <p:nvGrpSpPr>
          <p:cNvPr name="Group 27" id="27"/>
          <p:cNvGrpSpPr/>
          <p:nvPr/>
        </p:nvGrpSpPr>
        <p:grpSpPr>
          <a:xfrm rot="0">
            <a:off x="6706808" y="6126543"/>
            <a:ext cx="3773952" cy="1866392"/>
            <a:chOff x="0" y="0"/>
            <a:chExt cx="5031935" cy="2488523"/>
          </a:xfrm>
        </p:grpSpPr>
        <p:sp>
          <p:nvSpPr>
            <p:cNvPr name="TextBox 28" id="28"/>
            <p:cNvSpPr txBox="true"/>
            <p:nvPr/>
          </p:nvSpPr>
          <p:spPr>
            <a:xfrm rot="0">
              <a:off x="0" y="85725"/>
              <a:ext cx="5015545" cy="501184"/>
            </a:xfrm>
            <a:prstGeom prst="rect">
              <a:avLst/>
            </a:prstGeom>
          </p:spPr>
          <p:txBody>
            <a:bodyPr anchor="t" rtlCol="false" tIns="0" lIns="0" bIns="0" rIns="0">
              <a:spAutoFit/>
            </a:bodyPr>
            <a:lstStyle/>
            <a:p>
              <a:pPr algn="l">
                <a:lnSpc>
                  <a:spcPts val="2638"/>
                </a:lnSpc>
              </a:pPr>
              <a:r>
                <a:rPr lang="en-US" sz="2899" i="true" spc="14">
                  <a:solidFill>
                    <a:srgbClr val="2B2C30"/>
                  </a:solidFill>
                  <a:latin typeface="Playfair Display Italics"/>
                  <a:ea typeface="Playfair Display Italics"/>
                  <a:cs typeface="Playfair Display Italics"/>
                  <a:sym typeface="Playfair Display Italics"/>
                </a:rPr>
                <a:t>DATA ANALYSIST</a:t>
              </a:r>
            </a:p>
          </p:txBody>
        </p:sp>
        <p:sp>
          <p:nvSpPr>
            <p:cNvPr name="TextBox 29" id="29"/>
            <p:cNvSpPr txBox="true"/>
            <p:nvPr/>
          </p:nvSpPr>
          <p:spPr>
            <a:xfrm rot="0">
              <a:off x="0" y="621834"/>
              <a:ext cx="5031935" cy="1292649"/>
            </a:xfrm>
            <a:prstGeom prst="rect">
              <a:avLst/>
            </a:prstGeom>
          </p:spPr>
          <p:txBody>
            <a:bodyPr anchor="t" rtlCol="false" tIns="0" lIns="0" bIns="0" rIns="0">
              <a:spAutoFit/>
            </a:bodyPr>
            <a:lstStyle/>
            <a:p>
              <a:pPr algn="l">
                <a:lnSpc>
                  <a:spcPts val="3919"/>
                </a:lnSpc>
              </a:pPr>
            </a:p>
            <a:p>
              <a:pPr algn="l">
                <a:lnSpc>
                  <a:spcPts val="3919"/>
                </a:lnSpc>
              </a:pPr>
              <a:r>
                <a:rPr lang="en-US" sz="2799" b="true">
                  <a:solidFill>
                    <a:srgbClr val="2B2C30"/>
                  </a:solidFill>
                  <a:latin typeface="Public Sans Bold"/>
                  <a:ea typeface="Public Sans Bold"/>
                  <a:cs typeface="Public Sans Bold"/>
                  <a:sym typeface="Public Sans Bold"/>
                </a:rPr>
                <a:t>SURYA TEJ PATTEM</a:t>
              </a:r>
            </a:p>
          </p:txBody>
        </p:sp>
        <p:sp>
          <p:nvSpPr>
            <p:cNvPr name="TextBox 30" id="30"/>
            <p:cNvSpPr txBox="true"/>
            <p:nvPr/>
          </p:nvSpPr>
          <p:spPr>
            <a:xfrm rot="0">
              <a:off x="0" y="2092283"/>
              <a:ext cx="5031935" cy="396240"/>
            </a:xfrm>
            <a:prstGeom prst="rect">
              <a:avLst/>
            </a:prstGeom>
          </p:spPr>
          <p:txBody>
            <a:bodyPr anchor="t" rtlCol="false" tIns="0" lIns="0" bIns="0" rIns="0">
              <a:spAutoFit/>
            </a:bodyPr>
            <a:lstStyle/>
            <a:p>
              <a:pPr algn="l">
                <a:lnSpc>
                  <a:spcPts val="252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842639" y="1908807"/>
            <a:ext cx="16242893" cy="79051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Content creators lack clear insights into what makes YouTube video trend quickly and engages audiences . The gap in understanding leads to suboptimal content strategies , impacting overall video performance on the platform. A systematic, data driven solution is needed to empower in optimizing their content effectively</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5740890" y="9052831"/>
            <a:ext cx="1635286" cy="908492"/>
          </a:xfrm>
          <a:custGeom>
            <a:avLst/>
            <a:gdLst/>
            <a:ahLst/>
            <a:cxnLst/>
            <a:rect r="r" b="b" t="t" l="l"/>
            <a:pathLst>
              <a:path h="908492" w="1635286">
                <a:moveTo>
                  <a:pt x="0" y="0"/>
                </a:moveTo>
                <a:lnTo>
                  <a:pt x="1635287" y="0"/>
                </a:lnTo>
                <a:lnTo>
                  <a:pt x="1635287" y="908492"/>
                </a:lnTo>
                <a:lnTo>
                  <a:pt x="0" y="908492"/>
                </a:lnTo>
                <a:lnTo>
                  <a:pt x="0" y="0"/>
                </a:lnTo>
                <a:close/>
              </a:path>
            </a:pathLst>
          </a:custGeom>
          <a:blipFill>
            <a:blip r:embed="rId2"/>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BUSINESS PROBLEM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49333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Implement a data-driven solution leveraging AWS services to analyze YouTube data . Provide content creators with actionable insights, visualizations, and optimization recommendations, empowering them to enhance engagement.</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5624014" y="9134133"/>
            <a:ext cx="1635286" cy="908492"/>
          </a:xfrm>
          <a:custGeom>
            <a:avLst/>
            <a:gdLst/>
            <a:ahLst/>
            <a:cxnLst/>
            <a:rect r="r" b="b" t="t" l="l"/>
            <a:pathLst>
              <a:path h="908492" w="1635286">
                <a:moveTo>
                  <a:pt x="0" y="0"/>
                </a:moveTo>
                <a:lnTo>
                  <a:pt x="1635286" y="0"/>
                </a:lnTo>
                <a:lnTo>
                  <a:pt x="1635286" y="908493"/>
                </a:lnTo>
                <a:lnTo>
                  <a:pt x="0" y="908493"/>
                </a:lnTo>
                <a:lnTo>
                  <a:pt x="0" y="0"/>
                </a:lnTo>
                <a:close/>
              </a:path>
            </a:pathLst>
          </a:custGeom>
          <a:blipFill>
            <a:blip r:embed="rId2"/>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PROPOSED SOLUTION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2233447"/>
            <a:ext cx="15953207" cy="7478390"/>
          </a:xfrm>
          <a:prstGeom prst="rect">
            <a:avLst/>
          </a:prstGeom>
        </p:spPr>
        <p:txBody>
          <a:bodyPr anchor="t" rtlCol="false" tIns="0" lIns="0" bIns="0" rIns="0">
            <a:spAutoFit/>
          </a:bodyPr>
          <a:lstStyle/>
          <a:p>
            <a:pPr algn="l">
              <a:lnSpc>
                <a:spcPts val="6565"/>
              </a:lnSpc>
            </a:pPr>
            <a:r>
              <a:rPr lang="en-US" sz="5050" spc="25">
                <a:solidFill>
                  <a:srgbClr val="2B2C30"/>
                </a:solidFill>
                <a:latin typeface="Playfair Display"/>
                <a:ea typeface="Playfair Display"/>
                <a:cs typeface="Playfair Display"/>
                <a:sym typeface="Playfair Display"/>
              </a:rPr>
              <a:t>Current optimization :</a:t>
            </a:r>
          </a:p>
          <a:p>
            <a:pPr algn="l">
              <a:lnSpc>
                <a:spcPts val="4875"/>
              </a:lnSpc>
            </a:pPr>
            <a:r>
              <a:rPr lang="en-US" sz="3750" spc="18">
                <a:solidFill>
                  <a:srgbClr val="2B2C30"/>
                </a:solidFill>
                <a:latin typeface="Playfair Display"/>
                <a:ea typeface="Playfair Display"/>
                <a:cs typeface="Playfair Display"/>
                <a:sym typeface="Playfair Display"/>
              </a:rPr>
              <a:t>Question : What specific element in video content significantly impact rapid trendiness and sustained engagement ?</a:t>
            </a:r>
          </a:p>
          <a:p>
            <a:pPr algn="l">
              <a:lnSpc>
                <a:spcPts val="5265"/>
              </a:lnSpc>
            </a:pPr>
          </a:p>
          <a:p>
            <a:pPr algn="l">
              <a:lnSpc>
                <a:spcPts val="6565"/>
              </a:lnSpc>
            </a:pPr>
            <a:r>
              <a:rPr lang="en-US" sz="5050" spc="25">
                <a:solidFill>
                  <a:srgbClr val="2B2C30"/>
                </a:solidFill>
                <a:latin typeface="Playfair Display"/>
                <a:ea typeface="Playfair Display"/>
                <a:cs typeface="Playfair Display"/>
                <a:sym typeface="Playfair Display"/>
              </a:rPr>
              <a:t>Geographic Tailoring :</a:t>
            </a:r>
          </a:p>
          <a:p>
            <a:pPr algn="l">
              <a:lnSpc>
                <a:spcPts val="4875"/>
              </a:lnSpc>
            </a:pPr>
            <a:r>
              <a:rPr lang="en-US" sz="3750" spc="18">
                <a:solidFill>
                  <a:srgbClr val="2B2C30"/>
                </a:solidFill>
                <a:latin typeface="Playfair Display"/>
                <a:ea typeface="Playfair Display"/>
                <a:cs typeface="Playfair Display"/>
                <a:sym typeface="Playfair Display"/>
              </a:rPr>
              <a:t>Question : How can content creators tailor their videos based on geographic variations to maximize audience in different regions?</a:t>
            </a:r>
          </a:p>
          <a:p>
            <a:pPr algn="l">
              <a:lnSpc>
                <a:spcPts val="4875"/>
              </a:lnSpc>
            </a:pPr>
          </a:p>
          <a:p>
            <a:pPr algn="l">
              <a:lnSpc>
                <a:spcPts val="6565"/>
              </a:lnSpc>
            </a:pPr>
            <a:r>
              <a:rPr lang="en-US" sz="5050" spc="25">
                <a:solidFill>
                  <a:srgbClr val="2B2C30"/>
                </a:solidFill>
                <a:latin typeface="Playfair Display"/>
                <a:ea typeface="Playfair Display"/>
                <a:cs typeface="Playfair Display"/>
                <a:sym typeface="Playfair Display"/>
              </a:rPr>
              <a:t>Optimal Timing and Length : </a:t>
            </a:r>
          </a:p>
          <a:p>
            <a:pPr algn="l">
              <a:lnSpc>
                <a:spcPts val="4875"/>
              </a:lnSpc>
            </a:pPr>
            <a:r>
              <a:rPr lang="en-US" sz="3750" spc="18">
                <a:solidFill>
                  <a:srgbClr val="2B2C30"/>
                </a:solidFill>
                <a:latin typeface="Playfair Display"/>
                <a:ea typeface="Playfair Display"/>
                <a:cs typeface="Playfair Display"/>
                <a:sym typeface="Playfair Display"/>
              </a:rPr>
              <a:t>Question : What are the optimal times, days and video lengths for publishing content to ensure higher visibility and trendiness ?</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15602185" y="8804054"/>
            <a:ext cx="1635286" cy="908492"/>
          </a:xfrm>
          <a:custGeom>
            <a:avLst/>
            <a:gdLst/>
            <a:ahLst/>
            <a:cxnLst/>
            <a:rect r="r" b="b" t="t" l="l"/>
            <a:pathLst>
              <a:path h="908492" w="1635286">
                <a:moveTo>
                  <a:pt x="0" y="0"/>
                </a:moveTo>
                <a:lnTo>
                  <a:pt x="1635286" y="0"/>
                </a:lnTo>
                <a:lnTo>
                  <a:pt x="1635286" y="908492"/>
                </a:lnTo>
                <a:lnTo>
                  <a:pt x="0" y="908492"/>
                </a:lnTo>
                <a:lnTo>
                  <a:pt x="0" y="0"/>
                </a:lnTo>
                <a:close/>
              </a:path>
            </a:pathLst>
          </a:custGeom>
          <a:blipFill>
            <a:blip r:embed="rId2"/>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BUSINESS QUESTIOIN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306604" y="3244301"/>
            <a:ext cx="5455824" cy="4969760"/>
          </a:xfrm>
          <a:custGeom>
            <a:avLst/>
            <a:gdLst/>
            <a:ahLst/>
            <a:cxnLst/>
            <a:rect r="r" b="b" t="t" l="l"/>
            <a:pathLst>
              <a:path h="4969760" w="5455824">
                <a:moveTo>
                  <a:pt x="0" y="0"/>
                </a:moveTo>
                <a:lnTo>
                  <a:pt x="5455824" y="0"/>
                </a:lnTo>
                <a:lnTo>
                  <a:pt x="5455824" y="4969759"/>
                </a:lnTo>
                <a:lnTo>
                  <a:pt x="0" y="496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16088" y="3244301"/>
            <a:ext cx="5455824" cy="4969760"/>
          </a:xfrm>
          <a:custGeom>
            <a:avLst/>
            <a:gdLst/>
            <a:ahLst/>
            <a:cxnLst/>
            <a:rect r="r" b="b" t="t" l="l"/>
            <a:pathLst>
              <a:path h="4969760" w="5455824">
                <a:moveTo>
                  <a:pt x="0" y="0"/>
                </a:moveTo>
                <a:lnTo>
                  <a:pt x="5455824" y="0"/>
                </a:lnTo>
                <a:lnTo>
                  <a:pt x="5455824" y="4969759"/>
                </a:lnTo>
                <a:lnTo>
                  <a:pt x="0" y="496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2768" y="3244301"/>
            <a:ext cx="5455824" cy="4969760"/>
          </a:xfrm>
          <a:custGeom>
            <a:avLst/>
            <a:gdLst/>
            <a:ahLst/>
            <a:cxnLst/>
            <a:rect r="r" b="b" t="t" l="l"/>
            <a:pathLst>
              <a:path h="4969760" w="5455824">
                <a:moveTo>
                  <a:pt x="0" y="0"/>
                </a:moveTo>
                <a:lnTo>
                  <a:pt x="5455824" y="0"/>
                </a:lnTo>
                <a:lnTo>
                  <a:pt x="5455824" y="4969759"/>
                </a:lnTo>
                <a:lnTo>
                  <a:pt x="0" y="496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416088" y="3964515"/>
            <a:ext cx="5455824" cy="3348355"/>
          </a:xfrm>
          <a:prstGeom prst="rect">
            <a:avLst/>
          </a:prstGeom>
        </p:spPr>
        <p:txBody>
          <a:bodyPr anchor="t" rtlCol="false" tIns="0" lIns="0" bIns="0" rIns="0">
            <a:spAutoFit/>
          </a:bodyPr>
          <a:lstStyle/>
          <a:p>
            <a:pPr algn="ctr">
              <a:lnSpc>
                <a:spcPts val="3919"/>
              </a:lnSpc>
            </a:pPr>
            <a:r>
              <a:rPr lang="en-US" sz="2799" b="true">
                <a:solidFill>
                  <a:srgbClr val="2B2C30"/>
                </a:solidFill>
                <a:latin typeface="Public Sans Bold"/>
                <a:ea typeface="Public Sans Bold"/>
                <a:cs typeface="Public Sans Bold"/>
                <a:sym typeface="Public Sans Bold"/>
              </a:rPr>
              <a:t>Analyze Regional Data :</a:t>
            </a:r>
          </a:p>
          <a:p>
            <a:pPr algn="ctr">
              <a:lnSpc>
                <a:spcPts val="3639"/>
              </a:lnSpc>
            </a:pPr>
            <a:r>
              <a:rPr lang="en-US" sz="2599">
                <a:solidFill>
                  <a:srgbClr val="2B2C30"/>
                </a:solidFill>
                <a:latin typeface="Public Sans"/>
                <a:ea typeface="Public Sans"/>
                <a:cs typeface="Public Sans"/>
                <a:sym typeface="Public Sans"/>
              </a:rPr>
              <a:t>identify preferences.</a:t>
            </a:r>
          </a:p>
          <a:p>
            <a:pPr algn="ctr">
              <a:lnSpc>
                <a:spcPts val="3919"/>
              </a:lnSpc>
            </a:pPr>
          </a:p>
          <a:p>
            <a:pPr algn="ctr">
              <a:lnSpc>
                <a:spcPts val="3919"/>
              </a:lnSpc>
            </a:pPr>
            <a:r>
              <a:rPr lang="en-US" sz="2799" b="true">
                <a:solidFill>
                  <a:srgbClr val="2B2C30"/>
                </a:solidFill>
                <a:latin typeface="Public Sans Bold"/>
                <a:ea typeface="Public Sans Bold"/>
                <a:cs typeface="Public Sans Bold"/>
                <a:sym typeface="Public Sans Bold"/>
              </a:rPr>
              <a:t>Tailor Content :</a:t>
            </a:r>
          </a:p>
          <a:p>
            <a:pPr algn="ctr">
              <a:lnSpc>
                <a:spcPts val="3639"/>
              </a:lnSpc>
            </a:pPr>
            <a:r>
              <a:rPr lang="en-US" sz="2599">
                <a:solidFill>
                  <a:srgbClr val="2B2C30"/>
                </a:solidFill>
                <a:latin typeface="Public Sans"/>
                <a:ea typeface="Public Sans"/>
                <a:cs typeface="Public Sans"/>
                <a:sym typeface="Public Sans"/>
              </a:rPr>
              <a:t>Cultural references , trending topics.</a:t>
            </a:r>
          </a:p>
          <a:p>
            <a:pPr algn="ctr">
              <a:lnSpc>
                <a:spcPts val="3919"/>
              </a:lnSpc>
              <a:spcBef>
                <a:spcPct val="0"/>
              </a:spcBef>
            </a:pPr>
          </a:p>
        </p:txBody>
      </p:sp>
      <p:sp>
        <p:nvSpPr>
          <p:cNvPr name="Freeform 6" id="6"/>
          <p:cNvSpPr/>
          <p:nvPr/>
        </p:nvSpPr>
        <p:spPr>
          <a:xfrm flipH="false" flipV="false" rot="0">
            <a:off x="16083306" y="9004635"/>
            <a:ext cx="1635286" cy="908492"/>
          </a:xfrm>
          <a:custGeom>
            <a:avLst/>
            <a:gdLst/>
            <a:ahLst/>
            <a:cxnLst/>
            <a:rect r="r" b="b" t="t" l="l"/>
            <a:pathLst>
              <a:path h="908492" w="1635286">
                <a:moveTo>
                  <a:pt x="0" y="0"/>
                </a:moveTo>
                <a:lnTo>
                  <a:pt x="1635286" y="0"/>
                </a:lnTo>
                <a:lnTo>
                  <a:pt x="1635286" y="908493"/>
                </a:lnTo>
                <a:lnTo>
                  <a:pt x="0" y="908493"/>
                </a:lnTo>
                <a:lnTo>
                  <a:pt x="0" y="0"/>
                </a:lnTo>
                <a:close/>
              </a:path>
            </a:pathLst>
          </a:custGeom>
          <a:blipFill>
            <a:blip r:embed="rId4"/>
            <a:stretch>
              <a:fillRect l="0" t="0" r="0" b="0"/>
            </a:stretch>
          </a:blipFill>
        </p:spPr>
      </p:sp>
      <p:sp>
        <p:nvSpPr>
          <p:cNvPr name="TextBox 7" id="7"/>
          <p:cNvSpPr txBox="true"/>
          <p:nvPr/>
        </p:nvSpPr>
        <p:spPr>
          <a:xfrm rot="0">
            <a:off x="5762428" y="-57150"/>
            <a:ext cx="9509685" cy="970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THE SOLUTIONS </a:t>
            </a:r>
          </a:p>
        </p:txBody>
      </p:sp>
      <p:sp>
        <p:nvSpPr>
          <p:cNvPr name="TextBox 8" id="8"/>
          <p:cNvSpPr txBox="true"/>
          <p:nvPr/>
        </p:nvSpPr>
        <p:spPr>
          <a:xfrm rot="0">
            <a:off x="306604" y="2696930"/>
            <a:ext cx="5455824" cy="507365"/>
          </a:xfrm>
          <a:prstGeom prst="rect">
            <a:avLst/>
          </a:prstGeom>
        </p:spPr>
        <p:txBody>
          <a:bodyPr anchor="t" rtlCol="false" tIns="0" lIns="0" bIns="0" rIns="0">
            <a:spAutoFit/>
          </a:bodyPr>
          <a:lstStyle/>
          <a:p>
            <a:pPr algn="ctr">
              <a:lnSpc>
                <a:spcPts val="4059"/>
              </a:lnSpc>
              <a:spcBef>
                <a:spcPct val="0"/>
              </a:spcBef>
            </a:pPr>
            <a:r>
              <a:rPr lang="en-US" b="true" sz="2899">
                <a:solidFill>
                  <a:srgbClr val="2B2C30"/>
                </a:solidFill>
                <a:latin typeface="Public Sans Bold"/>
                <a:ea typeface="Public Sans Bold"/>
                <a:cs typeface="Public Sans Bold"/>
                <a:sym typeface="Public Sans Bold"/>
              </a:rPr>
              <a:t>CONTENT OPTIMIZATION</a:t>
            </a:r>
          </a:p>
        </p:txBody>
      </p:sp>
      <p:sp>
        <p:nvSpPr>
          <p:cNvPr name="TextBox 9" id="9"/>
          <p:cNvSpPr txBox="true"/>
          <p:nvPr/>
        </p:nvSpPr>
        <p:spPr>
          <a:xfrm rot="0">
            <a:off x="6416088" y="2696930"/>
            <a:ext cx="5455824" cy="507365"/>
          </a:xfrm>
          <a:prstGeom prst="rect">
            <a:avLst/>
          </a:prstGeom>
        </p:spPr>
        <p:txBody>
          <a:bodyPr anchor="t" rtlCol="false" tIns="0" lIns="0" bIns="0" rIns="0">
            <a:spAutoFit/>
          </a:bodyPr>
          <a:lstStyle/>
          <a:p>
            <a:pPr algn="ctr">
              <a:lnSpc>
                <a:spcPts val="4059"/>
              </a:lnSpc>
              <a:spcBef>
                <a:spcPct val="0"/>
              </a:spcBef>
            </a:pPr>
            <a:r>
              <a:rPr lang="en-US" b="true" sz="2899">
                <a:solidFill>
                  <a:srgbClr val="2B2C30"/>
                </a:solidFill>
                <a:latin typeface="Public Sans Bold"/>
                <a:ea typeface="Public Sans Bold"/>
                <a:cs typeface="Public Sans Bold"/>
                <a:sym typeface="Public Sans Bold"/>
              </a:rPr>
              <a:t>GEOGRAPHIC TAILORING</a:t>
            </a:r>
          </a:p>
        </p:txBody>
      </p:sp>
      <p:sp>
        <p:nvSpPr>
          <p:cNvPr name="TextBox 10" id="10"/>
          <p:cNvSpPr txBox="true"/>
          <p:nvPr/>
        </p:nvSpPr>
        <p:spPr>
          <a:xfrm rot="0">
            <a:off x="12262768" y="2753445"/>
            <a:ext cx="5455824" cy="490855"/>
          </a:xfrm>
          <a:prstGeom prst="rect">
            <a:avLst/>
          </a:prstGeom>
        </p:spPr>
        <p:txBody>
          <a:bodyPr anchor="t" rtlCol="false" tIns="0" lIns="0" bIns="0" rIns="0">
            <a:spAutoFit/>
          </a:bodyPr>
          <a:lstStyle/>
          <a:p>
            <a:pPr algn="ctr">
              <a:lnSpc>
                <a:spcPts val="3919"/>
              </a:lnSpc>
              <a:spcBef>
                <a:spcPct val="0"/>
              </a:spcBef>
            </a:pPr>
            <a:r>
              <a:rPr lang="en-US" b="true" sz="2799">
                <a:solidFill>
                  <a:srgbClr val="2B2C30"/>
                </a:solidFill>
                <a:latin typeface="Public Sans Bold"/>
                <a:ea typeface="Public Sans Bold"/>
                <a:cs typeface="Public Sans Bold"/>
                <a:sym typeface="Public Sans Bold"/>
              </a:rPr>
              <a:t>OPTIMAL TIMING AND LENGTH</a:t>
            </a:r>
          </a:p>
        </p:txBody>
      </p:sp>
      <p:sp>
        <p:nvSpPr>
          <p:cNvPr name="TextBox 11" id="11"/>
          <p:cNvSpPr txBox="true"/>
          <p:nvPr/>
        </p:nvSpPr>
        <p:spPr>
          <a:xfrm rot="0">
            <a:off x="423431" y="3531526"/>
            <a:ext cx="5222170" cy="3894326"/>
          </a:xfrm>
          <a:prstGeom prst="rect">
            <a:avLst/>
          </a:prstGeom>
        </p:spPr>
        <p:txBody>
          <a:bodyPr anchor="t" rtlCol="false" tIns="0" lIns="0" bIns="0" rIns="0">
            <a:spAutoFit/>
          </a:bodyPr>
          <a:lstStyle/>
          <a:p>
            <a:pPr algn="ctr">
              <a:lnSpc>
                <a:spcPts val="3752"/>
              </a:lnSpc>
            </a:pPr>
          </a:p>
          <a:p>
            <a:pPr algn="ctr">
              <a:lnSpc>
                <a:spcPts val="4172"/>
              </a:lnSpc>
            </a:pPr>
            <a:r>
              <a:rPr lang="en-US" sz="2980" b="true">
                <a:solidFill>
                  <a:srgbClr val="2B2C30"/>
                </a:solidFill>
                <a:latin typeface="Public Sans Bold"/>
                <a:ea typeface="Public Sans Bold"/>
                <a:cs typeface="Public Sans Bold"/>
                <a:sym typeface="Public Sans Bold"/>
              </a:rPr>
              <a:t>Data Analysis :</a:t>
            </a:r>
          </a:p>
          <a:p>
            <a:pPr algn="ctr">
              <a:lnSpc>
                <a:spcPts val="3752"/>
              </a:lnSpc>
            </a:pPr>
            <a:r>
              <a:rPr lang="en-US" sz="2680">
                <a:solidFill>
                  <a:srgbClr val="2B2C30"/>
                </a:solidFill>
                <a:latin typeface="Public Sans"/>
                <a:ea typeface="Public Sans"/>
                <a:cs typeface="Public Sans"/>
                <a:sym typeface="Public Sans"/>
              </a:rPr>
              <a:t>Engaging titles, relevant tags</a:t>
            </a:r>
            <a:r>
              <a:rPr lang="en-US" sz="2680" b="true">
                <a:solidFill>
                  <a:srgbClr val="2B2C30"/>
                </a:solidFill>
                <a:latin typeface="Public Sans Bold"/>
                <a:ea typeface="Public Sans Bold"/>
                <a:cs typeface="Public Sans Bold"/>
                <a:sym typeface="Public Sans Bold"/>
              </a:rPr>
              <a:t>.</a:t>
            </a:r>
          </a:p>
          <a:p>
            <a:pPr algn="ctr">
              <a:lnSpc>
                <a:spcPts val="3752"/>
              </a:lnSpc>
            </a:pPr>
          </a:p>
          <a:p>
            <a:pPr algn="ctr">
              <a:lnSpc>
                <a:spcPts val="4172"/>
              </a:lnSpc>
            </a:pPr>
            <a:r>
              <a:rPr lang="en-US" sz="2980" b="true">
                <a:solidFill>
                  <a:srgbClr val="2B2C30"/>
                </a:solidFill>
                <a:latin typeface="Public Sans Bold"/>
                <a:ea typeface="Public Sans Bold"/>
                <a:cs typeface="Public Sans Bold"/>
                <a:sym typeface="Public Sans Bold"/>
              </a:rPr>
              <a:t>Sentiment Analysis :</a:t>
            </a:r>
          </a:p>
          <a:p>
            <a:pPr algn="ctr">
              <a:lnSpc>
                <a:spcPts val="3752"/>
              </a:lnSpc>
            </a:pPr>
            <a:r>
              <a:rPr lang="en-US" sz="2680">
                <a:solidFill>
                  <a:srgbClr val="2B2C30"/>
                </a:solidFill>
                <a:latin typeface="Public Sans"/>
                <a:ea typeface="Public Sans"/>
                <a:cs typeface="Public Sans"/>
                <a:sym typeface="Public Sans"/>
              </a:rPr>
              <a:t>Understanding audience reactions.</a:t>
            </a:r>
          </a:p>
          <a:p>
            <a:pPr algn="ctr">
              <a:lnSpc>
                <a:spcPts val="3752"/>
              </a:lnSpc>
              <a:spcBef>
                <a:spcPct val="0"/>
              </a:spcBef>
            </a:pPr>
          </a:p>
        </p:txBody>
      </p:sp>
      <p:sp>
        <p:nvSpPr>
          <p:cNvPr name="TextBox 12" id="12"/>
          <p:cNvSpPr txBox="true"/>
          <p:nvPr/>
        </p:nvSpPr>
        <p:spPr>
          <a:xfrm rot="0">
            <a:off x="12262768" y="3964515"/>
            <a:ext cx="5455824" cy="2911475"/>
          </a:xfrm>
          <a:prstGeom prst="rect">
            <a:avLst/>
          </a:prstGeom>
        </p:spPr>
        <p:txBody>
          <a:bodyPr anchor="t" rtlCol="false" tIns="0" lIns="0" bIns="0" rIns="0">
            <a:spAutoFit/>
          </a:bodyPr>
          <a:lstStyle/>
          <a:p>
            <a:pPr algn="ctr">
              <a:lnSpc>
                <a:spcPts val="3919"/>
              </a:lnSpc>
            </a:pPr>
            <a:r>
              <a:rPr lang="en-US" sz="2799" b="true">
                <a:solidFill>
                  <a:srgbClr val="2B2C30"/>
                </a:solidFill>
                <a:latin typeface="Public Sans Bold"/>
                <a:ea typeface="Public Sans Bold"/>
                <a:cs typeface="Public Sans Bold"/>
                <a:sym typeface="Public Sans Bold"/>
              </a:rPr>
              <a:t>Time-series Analysis:</a:t>
            </a:r>
          </a:p>
          <a:p>
            <a:pPr algn="ctr">
              <a:lnSpc>
                <a:spcPts val="3779"/>
              </a:lnSpc>
            </a:pPr>
            <a:r>
              <a:rPr lang="en-US" sz="2699">
                <a:solidFill>
                  <a:srgbClr val="2B2C30"/>
                </a:solidFill>
                <a:latin typeface="Public Sans"/>
                <a:ea typeface="Public Sans"/>
                <a:cs typeface="Public Sans"/>
                <a:sym typeface="Public Sans"/>
              </a:rPr>
              <a:t>Peak hours and days.</a:t>
            </a:r>
          </a:p>
          <a:p>
            <a:pPr algn="ctr">
              <a:lnSpc>
                <a:spcPts val="3919"/>
              </a:lnSpc>
            </a:pPr>
          </a:p>
          <a:p>
            <a:pPr algn="ctr">
              <a:lnSpc>
                <a:spcPts val="3919"/>
              </a:lnSpc>
            </a:pPr>
            <a:r>
              <a:rPr lang="en-US" sz="2799" b="true">
                <a:solidFill>
                  <a:srgbClr val="2B2C30"/>
                </a:solidFill>
                <a:latin typeface="Public Sans Bold"/>
                <a:ea typeface="Public Sans Bold"/>
                <a:cs typeface="Public Sans Bold"/>
                <a:sym typeface="Public Sans Bold"/>
              </a:rPr>
              <a:t>Length Trends :</a:t>
            </a:r>
          </a:p>
          <a:p>
            <a:pPr algn="ctr">
              <a:lnSpc>
                <a:spcPts val="3779"/>
              </a:lnSpc>
              <a:spcBef>
                <a:spcPct val="0"/>
              </a:spcBef>
            </a:pPr>
            <a:r>
              <a:rPr lang="en-US" sz="2699">
                <a:solidFill>
                  <a:srgbClr val="2B2C30"/>
                </a:solidFill>
                <a:latin typeface="Public Sans"/>
                <a:ea typeface="Public Sans"/>
                <a:cs typeface="Public Sans"/>
                <a:sym typeface="Public Sans"/>
              </a:rPr>
              <a:t>Optimal duration for engagement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639482" y="1913139"/>
            <a:ext cx="16330132" cy="7612292"/>
          </a:xfrm>
          <a:prstGeom prst="rect">
            <a:avLst/>
          </a:prstGeom>
        </p:spPr>
        <p:txBody>
          <a:bodyPr anchor="t" rtlCol="false" tIns="0" lIns="0" bIns="0" rIns="0">
            <a:spAutoFit/>
          </a:bodyPr>
          <a:lstStyle/>
          <a:p>
            <a:pPr algn="l">
              <a:lnSpc>
                <a:spcPts val="4892"/>
              </a:lnSpc>
            </a:pPr>
            <a:r>
              <a:rPr lang="en-US" sz="2616" b="true">
                <a:solidFill>
                  <a:srgbClr val="2B2C30"/>
                </a:solidFill>
                <a:latin typeface="Public Sans Bold"/>
                <a:ea typeface="Public Sans Bold"/>
                <a:cs typeface="Public Sans Bold"/>
                <a:sym typeface="Public Sans Bold"/>
              </a:rPr>
              <a:t>SOURCE</a:t>
            </a:r>
            <a:r>
              <a:rPr lang="en-US" sz="2616">
                <a:solidFill>
                  <a:srgbClr val="2B2C30"/>
                </a:solidFill>
                <a:latin typeface="Public Sans"/>
                <a:ea typeface="Public Sans"/>
                <a:cs typeface="Public Sans"/>
                <a:sym typeface="Public Sans"/>
              </a:rPr>
              <a:t> : </a:t>
            </a:r>
          </a:p>
          <a:p>
            <a:pPr algn="l">
              <a:lnSpc>
                <a:spcPts val="5066"/>
              </a:lnSpc>
            </a:pPr>
          </a:p>
          <a:p>
            <a:pPr algn="l">
              <a:lnSpc>
                <a:spcPts val="5066"/>
              </a:lnSpc>
            </a:pPr>
            <a:r>
              <a:rPr lang="en-US" sz="2709" b="true">
                <a:solidFill>
                  <a:srgbClr val="2B2C30"/>
                </a:solidFill>
                <a:latin typeface="Public Sans Bold"/>
                <a:ea typeface="Public Sans Bold"/>
                <a:cs typeface="Public Sans Bold"/>
                <a:sym typeface="Public Sans Bold"/>
              </a:rPr>
              <a:t>Attributes</a:t>
            </a:r>
            <a:r>
              <a:rPr lang="en-US" sz="2709">
                <a:solidFill>
                  <a:srgbClr val="2B2C30"/>
                </a:solidFill>
                <a:latin typeface="Public Sans"/>
                <a:ea typeface="Public Sans"/>
                <a:cs typeface="Public Sans"/>
                <a:sym typeface="Public Sans"/>
              </a:rPr>
              <a:t> : In depth details includes video title, channel information, publication time, tags, views , likes, dislikes, description and comment count . </a:t>
            </a:r>
          </a:p>
          <a:p>
            <a:pPr algn="l">
              <a:lnSpc>
                <a:spcPts val="5066"/>
              </a:lnSpc>
            </a:pPr>
          </a:p>
          <a:p>
            <a:pPr algn="l">
              <a:lnSpc>
                <a:spcPts val="5066"/>
              </a:lnSpc>
            </a:pPr>
            <a:r>
              <a:rPr lang="en-US" sz="2709" b="true">
                <a:solidFill>
                  <a:srgbClr val="2B2C30"/>
                </a:solidFill>
                <a:latin typeface="Public Sans Bold"/>
                <a:ea typeface="Public Sans Bold"/>
                <a:cs typeface="Public Sans Bold"/>
                <a:sym typeface="Public Sans Bold"/>
              </a:rPr>
              <a:t>Categories</a:t>
            </a:r>
            <a:r>
              <a:rPr lang="en-US" sz="2709">
                <a:solidFill>
                  <a:srgbClr val="2B2C30"/>
                </a:solidFill>
                <a:latin typeface="Public Sans"/>
                <a:ea typeface="Public Sans"/>
                <a:cs typeface="Public Sans"/>
                <a:sym typeface="Public Sans"/>
              </a:rPr>
              <a:t> : videos categorized with a unique identifier (category_id) that varies across to the dataset.</a:t>
            </a:r>
          </a:p>
          <a:p>
            <a:pPr algn="l">
              <a:lnSpc>
                <a:spcPts val="5066"/>
              </a:lnSpc>
            </a:pPr>
          </a:p>
          <a:p>
            <a:pPr algn="l">
              <a:lnSpc>
                <a:spcPts val="5066"/>
              </a:lnSpc>
            </a:pPr>
            <a:r>
              <a:rPr lang="en-US" sz="2709" b="true">
                <a:solidFill>
                  <a:srgbClr val="2B2C30"/>
                </a:solidFill>
                <a:latin typeface="Public Sans Bold"/>
                <a:ea typeface="Public Sans Bold"/>
                <a:cs typeface="Public Sans Bold"/>
                <a:sym typeface="Public Sans Bold"/>
              </a:rPr>
              <a:t>Storage</a:t>
            </a:r>
            <a:r>
              <a:rPr lang="en-US" sz="2709">
                <a:solidFill>
                  <a:srgbClr val="2B2C30"/>
                </a:solidFill>
                <a:latin typeface="Public Sans"/>
                <a:ea typeface="Public Sans"/>
                <a:cs typeface="Public Sans"/>
                <a:sym typeface="Public Sans"/>
              </a:rPr>
              <a:t> : Centralized in Amazon S3, ensuring scalable, secure, and efficient access to the dataset .</a:t>
            </a:r>
          </a:p>
          <a:p>
            <a:pPr algn="l">
              <a:lnSpc>
                <a:spcPts val="5066"/>
              </a:lnSpc>
            </a:pPr>
          </a:p>
          <a:p>
            <a:pPr algn="l">
              <a:lnSpc>
                <a:spcPts val="5066"/>
              </a:lnSpc>
            </a:pPr>
            <a:r>
              <a:rPr lang="en-US" sz="2709" b="true">
                <a:solidFill>
                  <a:srgbClr val="2B2C30"/>
                </a:solidFill>
                <a:latin typeface="Public Sans Bold"/>
                <a:ea typeface="Public Sans Bold"/>
                <a:cs typeface="Public Sans Bold"/>
                <a:sym typeface="Public Sans Bold"/>
              </a:rPr>
              <a:t>Objective</a:t>
            </a:r>
            <a:r>
              <a:rPr lang="en-US" sz="2709">
                <a:solidFill>
                  <a:srgbClr val="2B2C30"/>
                </a:solidFill>
                <a:latin typeface="Public Sans"/>
                <a:ea typeface="Public Sans"/>
                <a:cs typeface="Public Sans"/>
                <a:sym typeface="Public Sans"/>
              </a:rPr>
              <a:t> : Facilitate detailed analysis to uncover pattern and trends, understanding the factors influencing video trendiness and engagement on the YouTube platform </a:t>
            </a:r>
          </a:p>
        </p:txBody>
      </p:sp>
      <p:sp>
        <p:nvSpPr>
          <p:cNvPr name="Freeform 4" id="4"/>
          <p:cNvSpPr/>
          <p:nvPr/>
        </p:nvSpPr>
        <p:spPr>
          <a:xfrm flipH="false" flipV="false" rot="0">
            <a:off x="16151971" y="9258300"/>
            <a:ext cx="1635286" cy="908492"/>
          </a:xfrm>
          <a:custGeom>
            <a:avLst/>
            <a:gdLst/>
            <a:ahLst/>
            <a:cxnLst/>
            <a:rect r="r" b="b" t="t" l="l"/>
            <a:pathLst>
              <a:path h="908492" w="1635286">
                <a:moveTo>
                  <a:pt x="0" y="0"/>
                </a:moveTo>
                <a:lnTo>
                  <a:pt x="1635286" y="0"/>
                </a:lnTo>
                <a:lnTo>
                  <a:pt x="1635286" y="908492"/>
                </a:lnTo>
                <a:lnTo>
                  <a:pt x="0" y="908492"/>
                </a:lnTo>
                <a:lnTo>
                  <a:pt x="0" y="0"/>
                </a:lnTo>
                <a:close/>
              </a:path>
            </a:pathLst>
          </a:custGeom>
          <a:blipFill>
            <a:blip r:embed="rId2"/>
            <a:stretch>
              <a:fillRect l="0" t="0" r="0" b="0"/>
            </a:stretch>
          </a:blipFill>
        </p:spPr>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DATA OVERVIEW </a:t>
            </a:r>
          </a:p>
        </p:txBody>
      </p:sp>
      <p:sp>
        <p:nvSpPr>
          <p:cNvPr name="TextBox 6" id="6"/>
          <p:cNvSpPr txBox="true"/>
          <p:nvPr/>
        </p:nvSpPr>
        <p:spPr>
          <a:xfrm rot="0">
            <a:off x="2449830" y="2170314"/>
            <a:ext cx="10952689" cy="346188"/>
          </a:xfrm>
          <a:prstGeom prst="rect">
            <a:avLst/>
          </a:prstGeom>
        </p:spPr>
        <p:txBody>
          <a:bodyPr anchor="t" rtlCol="false" tIns="0" lIns="0" bIns="0" rIns="0">
            <a:spAutoFit/>
          </a:bodyPr>
          <a:lstStyle/>
          <a:p>
            <a:pPr algn="l">
              <a:lnSpc>
                <a:spcPts val="2534"/>
              </a:lnSpc>
            </a:pPr>
            <a:r>
              <a:rPr lang="en-US" sz="2785" spc="13" u="sng">
                <a:solidFill>
                  <a:srgbClr val="2B2C30"/>
                </a:solidFill>
                <a:latin typeface="Playfair Display"/>
                <a:ea typeface="Playfair Display"/>
                <a:cs typeface="Playfair Display"/>
                <a:sym typeface="Playfair Display"/>
                <a:hlinkClick r:id="rId3" tooltip="https://www.kaggle.com/datasets/datasnaek/youtube-new"/>
              </a:rPr>
              <a:t>https://www.kaggle.com/datasets/datasnaek/youtube-new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4686583" y="3012638"/>
            <a:ext cx="7455243" cy="5931885"/>
          </a:xfrm>
          <a:custGeom>
            <a:avLst/>
            <a:gdLst/>
            <a:ahLst/>
            <a:cxnLst/>
            <a:rect r="r" b="b" t="t" l="l"/>
            <a:pathLst>
              <a:path h="5931885" w="7455243">
                <a:moveTo>
                  <a:pt x="0" y="0"/>
                </a:moveTo>
                <a:lnTo>
                  <a:pt x="7455243" y="0"/>
                </a:lnTo>
                <a:lnTo>
                  <a:pt x="7455243" y="5931885"/>
                </a:lnTo>
                <a:lnTo>
                  <a:pt x="0" y="5931885"/>
                </a:lnTo>
                <a:lnTo>
                  <a:pt x="0" y="0"/>
                </a:lnTo>
                <a:close/>
              </a:path>
            </a:pathLst>
          </a:custGeom>
          <a:blipFill>
            <a:blip r:embed="rId2"/>
            <a:stretch>
              <a:fillRect l="0" t="-1403" r="0" b="-1403"/>
            </a:stretch>
          </a:blipFill>
        </p:spPr>
      </p:sp>
      <p:sp>
        <p:nvSpPr>
          <p:cNvPr name="Freeform 4" id="4"/>
          <p:cNvSpPr/>
          <p:nvPr/>
        </p:nvSpPr>
        <p:spPr>
          <a:xfrm flipH="false" flipV="false" rot="0">
            <a:off x="16070735" y="8944523"/>
            <a:ext cx="1635286" cy="908492"/>
          </a:xfrm>
          <a:custGeom>
            <a:avLst/>
            <a:gdLst/>
            <a:ahLst/>
            <a:cxnLst/>
            <a:rect r="r" b="b" t="t" l="l"/>
            <a:pathLst>
              <a:path h="908492" w="1635286">
                <a:moveTo>
                  <a:pt x="0" y="0"/>
                </a:moveTo>
                <a:lnTo>
                  <a:pt x="1635286" y="0"/>
                </a:lnTo>
                <a:lnTo>
                  <a:pt x="1635286" y="908492"/>
                </a:lnTo>
                <a:lnTo>
                  <a:pt x="0" y="908492"/>
                </a:lnTo>
                <a:lnTo>
                  <a:pt x="0" y="0"/>
                </a:lnTo>
                <a:close/>
              </a:path>
            </a:pathLst>
          </a:custGeom>
          <a:blipFill>
            <a:blip r:embed="rId3"/>
            <a:stretch>
              <a:fillRect l="0" t="0" r="0" b="0"/>
            </a:stretch>
          </a:blipFill>
        </p:spPr>
      </p:sp>
      <p:sp>
        <p:nvSpPr>
          <p:cNvPr name="TextBox 5" id="5"/>
          <p:cNvSpPr txBox="true"/>
          <p:nvPr/>
        </p:nvSpPr>
        <p:spPr>
          <a:xfrm rot="0">
            <a:off x="2638425"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METHODOLOGY  CRISP-DM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028700" y="1965957"/>
            <a:ext cx="16230600" cy="8122963"/>
          </a:xfrm>
          <a:custGeom>
            <a:avLst/>
            <a:gdLst/>
            <a:ahLst/>
            <a:cxnLst/>
            <a:rect r="r" b="b" t="t" l="l"/>
            <a:pathLst>
              <a:path h="8122963" w="16230600">
                <a:moveTo>
                  <a:pt x="0" y="0"/>
                </a:moveTo>
                <a:lnTo>
                  <a:pt x="16230600" y="0"/>
                </a:lnTo>
                <a:lnTo>
                  <a:pt x="16230600" y="8122963"/>
                </a:lnTo>
                <a:lnTo>
                  <a:pt x="0" y="8122963"/>
                </a:lnTo>
                <a:lnTo>
                  <a:pt x="0" y="0"/>
                </a:lnTo>
                <a:close/>
              </a:path>
            </a:pathLst>
          </a:custGeom>
          <a:blipFill>
            <a:blip r:embed="rId2"/>
            <a:stretch>
              <a:fillRect l="0" t="-2700" r="0" b="-2700"/>
            </a:stretch>
          </a:blipFill>
        </p:spPr>
      </p:sp>
      <p:sp>
        <p:nvSpPr>
          <p:cNvPr name="TextBox 4" id="4"/>
          <p:cNvSpPr txBox="true"/>
          <p:nvPr/>
        </p:nvSpPr>
        <p:spPr>
          <a:xfrm rot="0">
            <a:off x="0" y="1119187"/>
            <a:ext cx="17840325" cy="679081"/>
          </a:xfrm>
          <a:prstGeom prst="rect">
            <a:avLst/>
          </a:prstGeom>
        </p:spPr>
        <p:txBody>
          <a:bodyPr anchor="t" rtlCol="false" tIns="0" lIns="0" bIns="0" rIns="0">
            <a:spAutoFit/>
          </a:bodyPr>
          <a:lstStyle/>
          <a:p>
            <a:pPr algn="l">
              <a:lnSpc>
                <a:spcPts val="5620"/>
              </a:lnSpc>
              <a:spcBef>
                <a:spcPct val="0"/>
              </a:spcBef>
            </a:pPr>
            <a:r>
              <a:rPr lang="en-US" b="true" sz="4014" spc="911">
                <a:solidFill>
                  <a:srgbClr val="2B2C30"/>
                </a:solidFill>
                <a:latin typeface="Public Sans Bold"/>
                <a:ea typeface="Public Sans Bold"/>
                <a:cs typeface="Public Sans Bold"/>
                <a:sym typeface="Public Sans Bold"/>
              </a:rPr>
              <a:t>                             TECHNOLOGIES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DAGgWqEApEk</dc:identifier>
  <dcterms:modified xsi:type="dcterms:W3CDTF">2011-08-01T06:04:30Z</dcterms:modified>
  <cp:revision>1</cp:revision>
  <dc:title>YOUTUBE DATA ANALYSIS</dc:title>
</cp:coreProperties>
</file>