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embeddings/oleObject1.bin" ContentType="application/vnd.openxmlformats-officedocument.oleObject"/>
  <Override PartName="/ppt/tags/tag6.xml" ContentType="application/vnd.openxmlformats-officedocument.presentationml.tags+xml"/>
  <Override PartName="/ppt/notesSlides/notesSlide5.xml" ContentType="application/vnd.openxmlformats-officedocument.presentationml.notesSlide+xml"/>
  <Override PartName="/ppt/charts/chart3.xml" ContentType="application/vnd.openxmlformats-officedocument.drawingml.chart+xml"/>
  <Override PartName="/ppt/theme/themeOverride2.xml" ContentType="application/vnd.openxmlformats-officedocument.themeOverride+xml"/>
  <Override PartName="/ppt/embeddings/oleObject2.bin" ContentType="application/vnd.openxmlformats-officedocument.oleObject"/>
  <Override PartName="/ppt/embeddings/oleObject3.bin" ContentType="application/vnd.openxmlformats-officedocument.oleObject"/>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embeddings/oleObject4.bin" ContentType="application/vnd.openxmlformats-officedocument.oleObject"/>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tags/tag11.xml" ContentType="application/vnd.openxmlformats-officedocument.presentationml.tags+xml"/>
  <Override PartName="/ppt/notesSlides/notesSlide11.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tags/tag12.xml" ContentType="application/vnd.openxmlformats-officedocument.presentationml.tags+xml"/>
  <Override PartName="/ppt/notesSlides/notesSlide12.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tags/tag13.xml" ContentType="application/vnd.openxmlformats-officedocument.presentationml.tags+xml"/>
  <Override PartName="/ppt/notesSlides/notesSlide13.xml" ContentType="application/vnd.openxmlformats-officedocument.presentationml.notesSlide+xml"/>
  <Override PartName="/ppt/embeddings/oleObject15.bin" ContentType="application/vnd.openxmlformats-officedocument.oleObject"/>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embeddings/oleObject16.bin" ContentType="application/vnd.openxmlformats-officedocument.oleObject"/>
  <Override PartName="/ppt/tags/tag16.xml" ContentType="application/vnd.openxmlformats-officedocument.presentationml.tags+xml"/>
  <Override PartName="/ppt/notesSlides/notesSlide16.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tags/tag17.xml" ContentType="application/vnd.openxmlformats-officedocument.presentationml.tags+xml"/>
  <Override PartName="/ppt/notesSlides/notesSlide17.xml" ContentType="application/vnd.openxmlformats-officedocument.presentationml.notesSlide+xml"/>
  <Override PartName="/ppt/embeddings/oleObject19.bin" ContentType="application/vnd.openxmlformats-officedocument.oleObject"/>
  <Override PartName="/ppt/tags/tag1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charts/chart4.xml" ContentType="application/vnd.openxmlformats-officedocument.drawingml.chart+xml"/>
  <Override PartName="/ppt/theme/themeOverride3.xml" ContentType="application/vnd.openxmlformats-officedocument.themeOverride+xml"/>
  <Override PartName="/ppt/tags/tag20.xml" ContentType="application/vnd.openxmlformats-officedocument.presentationml.tags+xml"/>
  <Override PartName="/ppt/notesSlides/notesSlide21.xml" ContentType="application/vnd.openxmlformats-officedocument.presentationml.notesSlide+xml"/>
  <Override PartName="/ppt/charts/chart5.xml" ContentType="application/vnd.openxmlformats-officedocument.drawingml.chart+xml"/>
  <Override PartName="/ppt/theme/themeOverride4.xml" ContentType="application/vnd.openxmlformats-officedocument.themeOverride+xml"/>
  <Override PartName="/ppt/charts/chart6.xml" ContentType="application/vnd.openxmlformats-officedocument.drawingml.chart+xml"/>
  <Override PartName="/ppt/theme/themeOverride5.xml" ContentType="application/vnd.openxmlformats-officedocument.themeOverride+xml"/>
  <Override PartName="/ppt/charts/chart7.xml" ContentType="application/vnd.openxmlformats-officedocument.drawingml.chart+xml"/>
  <Override PartName="/ppt/theme/themeOverride6.xml" ContentType="application/vnd.openxmlformats-officedocument.themeOverride+xml"/>
  <Override PartName="/ppt/charts/chart8.xml" ContentType="application/vnd.openxmlformats-officedocument.drawingml.chart+xml"/>
  <Override PartName="/ppt/theme/themeOverride7.xml" ContentType="application/vnd.openxmlformats-officedocument.themeOverride+xml"/>
  <Override PartName="/ppt/charts/chart9.xml" ContentType="application/vnd.openxmlformats-officedocument.drawingml.chart+xml"/>
  <Override PartName="/ppt/theme/themeOverride8.xml" ContentType="application/vnd.openxmlformats-officedocument.themeOverride+xml"/>
  <Override PartName="/ppt/charts/chart10.xml" ContentType="application/vnd.openxmlformats-officedocument.drawingml.chart+xml"/>
  <Override PartName="/ppt/theme/themeOverride9.xml" ContentType="application/vnd.openxmlformats-officedocument.themeOverr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charts/chart11.xml" ContentType="application/vnd.openxmlformats-officedocument.drawingml.chart+xml"/>
  <Override PartName="/ppt/theme/themeOverride10.xml" ContentType="application/vnd.openxmlformats-officedocument.themeOverride+xml"/>
  <Override PartName="/ppt/tags/tag24.xml" ContentType="application/vnd.openxmlformats-officedocument.presentationml.tags+xml"/>
  <Override PartName="/ppt/tags/tag25.xml" ContentType="application/vnd.openxmlformats-officedocument.presentationml.tags+xml"/>
  <Override PartName="/ppt/charts/chart12.xml" ContentType="application/vnd.openxmlformats-officedocument.drawingml.chart+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embeddings/oleObject20.bin" ContentType="application/vnd.openxmlformats-officedocument.oleObject"/>
  <Override PartName="/ppt/charts/chart13.xml" ContentType="application/vnd.openxmlformats-officedocument.drawingml.chart+xml"/>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tags/tag30.xml" ContentType="application/vnd.openxmlformats-officedocument.presentationml.tags+xml"/>
  <Override PartName="/ppt/embeddings/oleObject24.bin" ContentType="application/vnd.openxmlformats-officedocument.oleObject"/>
  <Override PartName="/ppt/tags/tag31.xml" ContentType="application/vnd.openxmlformats-officedocument.presentationml.tags+xml"/>
  <Override PartName="/ppt/notesSlides/notesSlide25.xml" ContentType="application/vnd.openxmlformats-officedocument.presentationml.notesSlide+xml"/>
  <Override PartName="/ppt/embeddings/oleObject25.bin" ContentType="application/vnd.openxmlformats-officedocument.oleObject"/>
  <Override PartName="/ppt/charts/chart14.xml" ContentType="application/vnd.openxmlformats-officedocument.drawingml.chart+xml"/>
  <Override PartName="/ppt/tags/tag32.xml" ContentType="application/vnd.openxmlformats-officedocument.presentationml.tags+xml"/>
  <Override PartName="/ppt/charts/chart15.xml" ContentType="application/vnd.openxmlformats-officedocument.drawingml.chart+xml"/>
  <Override PartName="/ppt/charts/chart16.xml" ContentType="application/vnd.openxmlformats-officedocument.drawingml.chart+xml"/>
  <Override PartName="/ppt/embeddings/oleObject26.bin" ContentType="application/vnd.openxmlformats-officedocument.oleObject"/>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tags/tag33.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7"/>
  </p:notesMasterIdLst>
  <p:sldIdLst>
    <p:sldId id="549" r:id="rId3"/>
    <p:sldId id="259" r:id="rId4"/>
    <p:sldId id="261" r:id="rId5"/>
    <p:sldId id="281" r:id="rId6"/>
    <p:sldId id="459" r:id="rId7"/>
    <p:sldId id="456" r:id="rId8"/>
    <p:sldId id="450" r:id="rId9"/>
    <p:sldId id="451" r:id="rId10"/>
    <p:sldId id="284" r:id="rId11"/>
    <p:sldId id="285" r:id="rId12"/>
    <p:sldId id="286" r:id="rId13"/>
    <p:sldId id="287" r:id="rId14"/>
    <p:sldId id="288" r:id="rId15"/>
    <p:sldId id="289" r:id="rId16"/>
    <p:sldId id="326" r:id="rId17"/>
    <p:sldId id="452" r:id="rId18"/>
    <p:sldId id="453" r:id="rId19"/>
    <p:sldId id="551" r:id="rId20"/>
    <p:sldId id="552" r:id="rId21"/>
    <p:sldId id="553" r:id="rId22"/>
    <p:sldId id="554" r:id="rId23"/>
    <p:sldId id="454" r:id="rId24"/>
    <p:sldId id="292" r:id="rId25"/>
    <p:sldId id="455" r:id="rId26"/>
    <p:sldId id="300" r:id="rId27"/>
    <p:sldId id="301" r:id="rId28"/>
    <p:sldId id="302" r:id="rId29"/>
    <p:sldId id="303" r:id="rId30"/>
    <p:sldId id="304" r:id="rId31"/>
    <p:sldId id="457" r:id="rId32"/>
    <p:sldId id="537" r:id="rId33"/>
    <p:sldId id="538" r:id="rId34"/>
    <p:sldId id="306" r:id="rId35"/>
    <p:sldId id="308" r:id="rId36"/>
    <p:sldId id="491" r:id="rId37"/>
    <p:sldId id="310" r:id="rId38"/>
    <p:sldId id="415" r:id="rId39"/>
    <p:sldId id="463" r:id="rId40"/>
    <p:sldId id="264" r:id="rId41"/>
    <p:sldId id="402" r:id="rId42"/>
    <p:sldId id="405" r:id="rId43"/>
    <p:sldId id="488" r:id="rId44"/>
    <p:sldId id="423" r:id="rId45"/>
    <p:sldId id="406" r:id="rId46"/>
    <p:sldId id="434" r:id="rId47"/>
    <p:sldId id="443" r:id="rId48"/>
    <p:sldId id="444" r:id="rId49"/>
    <p:sldId id="489" r:id="rId50"/>
    <p:sldId id="445" r:id="rId51"/>
    <p:sldId id="540" r:id="rId52"/>
    <p:sldId id="316" r:id="rId53"/>
    <p:sldId id="428" r:id="rId54"/>
    <p:sldId id="446" r:id="rId55"/>
    <p:sldId id="447" r:id="rId56"/>
    <p:sldId id="431" r:id="rId57"/>
    <p:sldId id="448" r:id="rId58"/>
    <p:sldId id="429" r:id="rId59"/>
    <p:sldId id="432" r:id="rId60"/>
    <p:sldId id="403" r:id="rId61"/>
    <p:sldId id="555" r:id="rId62"/>
    <p:sldId id="490" r:id="rId63"/>
    <p:sldId id="464" r:id="rId64"/>
    <p:sldId id="317" r:id="rId65"/>
    <p:sldId id="55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62" autoAdjust="0"/>
  </p:normalViewPr>
  <p:slideViewPr>
    <p:cSldViewPr>
      <p:cViewPr>
        <p:scale>
          <a:sx n="60" d="100"/>
          <a:sy n="60" d="100"/>
        </p:scale>
        <p:origin x="-3024" y="-11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5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notesMaster" Target="notesMasters/notes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Lavanya\Research\HPCA_Talk\motivational-data-slowdown.xlsx" TargetMode="External"/></Relationships>
</file>

<file path=ppt/charts/_rels/chart10.xml.rels><?xml version="1.0" encoding="UTF-8" standalone="yes"?>
<Relationships xmlns="http://schemas.openxmlformats.org/package/2006/relationships"><Relationship Id="rId1" Type="http://schemas.openxmlformats.org/officeDocument/2006/relationships/themeOverride" Target="../theme/themeOverride9.xml"/><Relationship Id="rId2" Type="http://schemas.openxmlformats.org/officeDocument/2006/relationships/oleObject" Target="file:///C:\Users\Lavanya\Research\HPCA_Talk_Slowdown_Plots.xlsx" TargetMode="External"/></Relationships>
</file>

<file path=ppt/charts/_rels/chart11.xml.rels><?xml version="1.0" encoding="UTF-8" standalone="yes"?>
<Relationships xmlns="http://schemas.openxmlformats.org/package/2006/relationships"><Relationship Id="rId1" Type="http://schemas.openxmlformats.org/officeDocument/2006/relationships/themeOverride" Target="../theme/themeOverride10.xml"/><Relationship Id="rId2" Type="http://schemas.openxmlformats.org/officeDocument/2006/relationships/oleObject" Target="file:///C:\Users\Lavanya\Research\HPCA_Talk\Ind_Workload_Plot.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Lavanya\Research\HPCA_Talk\Avg_sys_perf_results.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Lavanya\Research\asm-plots.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Lavanya\Research\asm-plots.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Lavanya\Research\asm-plots.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Lavanya\Research\asm-plots.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Lavanya\Research\asm-plots.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Lavanya\Research\asm-plo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avanya\Research\HPCA_Talk\motivational-data-slowdown.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Lavanya\Research\asm-plots.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C:\Users\lavanya\Research\GSRC-2012\observation1.xlsx" TargetMode="Externa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file:///C:\Users\Lavanya\Research\leslie_short.xlsx" TargetMode="External"/></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oleObject" Target="file:///C:\Users\Lavanya\Research\HPCA_Talk_Slowdown_Plots.xlsx" TargetMode="External"/></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oleObject" Target="file:///C:\Users\Lavanya\Research\HPCA_Talk_Slowdown_Plots.xlsx" TargetMode="External"/></Relationships>
</file>

<file path=ppt/charts/_rels/chart7.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oleObject" Target="file:///C:\Users\Lavanya\Research\HPCA_Talk_Slowdown_Plots.xlsx" TargetMode="External"/></Relationships>
</file>

<file path=ppt/charts/_rels/chart8.xml.rels><?xml version="1.0" encoding="UTF-8" standalone="yes"?>
<Relationships xmlns="http://schemas.openxmlformats.org/package/2006/relationships"><Relationship Id="rId1" Type="http://schemas.openxmlformats.org/officeDocument/2006/relationships/themeOverride" Target="../theme/themeOverride7.xml"/><Relationship Id="rId2" Type="http://schemas.openxmlformats.org/officeDocument/2006/relationships/oleObject" Target="file:///C:\Users\Lavanya\Research\HPCA_Talk_Slowdown_Plots.xlsx" TargetMode="External"/></Relationships>
</file>

<file path=ppt/charts/_rels/chart9.xml.rels><?xml version="1.0" encoding="UTF-8" standalone="yes"?>
<Relationships xmlns="http://schemas.openxmlformats.org/package/2006/relationships"><Relationship Id="rId1" Type="http://schemas.openxmlformats.org/officeDocument/2006/relationships/themeOverride" Target="../theme/themeOverride8.xml"/><Relationship Id="rId2" Type="http://schemas.openxmlformats.org/officeDocument/2006/relationships/oleObject" Target="file:///C:\Users\Lavanya\Research\HPCA_Talk_Slowdown_Plo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1"/>
        <c:ser>
          <c:idx val="0"/>
          <c:order val="0"/>
          <c:tx>
            <c:strRef>
              <c:f>'with gcc'!$A$2</c:f>
              <c:strCache>
                <c:ptCount val="1"/>
                <c:pt idx="0">
                  <c:v>Slowdown</c:v>
                </c:pt>
              </c:strCache>
            </c:strRef>
          </c:tx>
          <c:invertIfNegative val="0"/>
          <c:dPt>
            <c:idx val="0"/>
            <c:invertIfNegative val="0"/>
            <c:bubble3D val="0"/>
            <c:spPr>
              <a:solidFill>
                <a:srgbClr val="FF0000"/>
              </a:solidFill>
            </c:spPr>
          </c:dPt>
          <c:dPt>
            <c:idx val="1"/>
            <c:invertIfNegative val="0"/>
            <c:bubble3D val="0"/>
            <c:spPr>
              <a:solidFill>
                <a:srgbClr val="0070C0"/>
              </a:solidFill>
            </c:spPr>
          </c:dPt>
          <c:cat>
            <c:strRef>
              <c:f>'with gcc'!$B$1:$C$1</c:f>
              <c:strCache>
                <c:ptCount val="2"/>
                <c:pt idx="0">
                  <c:v>leslie3d (core 0)</c:v>
                </c:pt>
                <c:pt idx="1">
                  <c:v>gcc (core 1)</c:v>
                </c:pt>
              </c:strCache>
            </c:strRef>
          </c:cat>
          <c:val>
            <c:numRef>
              <c:f>'with gcc'!$B$2:$C$2</c:f>
              <c:numCache>
                <c:formatCode>General</c:formatCode>
                <c:ptCount val="2"/>
                <c:pt idx="0">
                  <c:v>1.9</c:v>
                </c:pt>
                <c:pt idx="1">
                  <c:v>1.1</c:v>
                </c:pt>
              </c:numCache>
            </c:numRef>
          </c:val>
        </c:ser>
        <c:dLbls>
          <c:showLegendKey val="0"/>
          <c:showVal val="0"/>
          <c:showCatName val="0"/>
          <c:showSerName val="0"/>
          <c:showPercent val="0"/>
          <c:showBubbleSize val="0"/>
        </c:dLbls>
        <c:gapWidth val="150"/>
        <c:axId val="2064119784"/>
        <c:axId val="2062825320"/>
      </c:barChart>
      <c:catAx>
        <c:axId val="2064119784"/>
        <c:scaling>
          <c:orientation val="minMax"/>
        </c:scaling>
        <c:delete val="0"/>
        <c:axPos val="b"/>
        <c:majorTickMark val="out"/>
        <c:minorTickMark val="none"/>
        <c:tickLblPos val="nextTo"/>
        <c:txPr>
          <a:bodyPr/>
          <a:lstStyle/>
          <a:p>
            <a:pPr>
              <a:defRPr sz="1800">
                <a:latin typeface="Tahoma" pitchFamily="34" charset="0"/>
                <a:ea typeface="Tahoma" pitchFamily="34" charset="0"/>
                <a:cs typeface="Tahoma" pitchFamily="34" charset="0"/>
              </a:defRPr>
            </a:pPr>
            <a:endParaRPr lang="en-US"/>
          </a:p>
        </c:txPr>
        <c:crossAx val="2062825320"/>
        <c:crossesAt val="0.0"/>
        <c:auto val="1"/>
        <c:lblAlgn val="ctr"/>
        <c:lblOffset val="100"/>
        <c:noMultiLvlLbl val="0"/>
      </c:catAx>
      <c:valAx>
        <c:axId val="2062825320"/>
        <c:scaling>
          <c:orientation val="minMax"/>
          <c:max val="6.0"/>
        </c:scaling>
        <c:delete val="0"/>
        <c:axPos val="l"/>
        <c:title>
          <c:tx>
            <c:rich>
              <a:bodyPr rot="-5400000" vert="horz"/>
              <a:lstStyle/>
              <a:p>
                <a:pPr>
                  <a:defRPr sz="2500">
                    <a:latin typeface="Tahoma" pitchFamily="34" charset="0"/>
                    <a:ea typeface="Tahoma" pitchFamily="34" charset="0"/>
                    <a:cs typeface="Tahoma" pitchFamily="34" charset="0"/>
                  </a:defRPr>
                </a:pPr>
                <a:r>
                  <a:rPr lang="en-US" sz="2500" dirty="0">
                    <a:latin typeface="Tahoma" pitchFamily="34" charset="0"/>
                    <a:ea typeface="Tahoma" pitchFamily="34" charset="0"/>
                    <a:cs typeface="Tahoma" pitchFamily="34" charset="0"/>
                  </a:rPr>
                  <a:t>Slowdown</a:t>
                </a:r>
              </a:p>
            </c:rich>
          </c:tx>
          <c:layout/>
          <c:overlay val="0"/>
        </c:title>
        <c:numFmt formatCode="General" sourceLinked="1"/>
        <c:majorTickMark val="out"/>
        <c:minorTickMark val="none"/>
        <c:tickLblPos val="nextTo"/>
        <c:txPr>
          <a:bodyPr/>
          <a:lstStyle/>
          <a:p>
            <a:pPr>
              <a:defRPr sz="1500">
                <a:latin typeface="Tahoma" pitchFamily="34" charset="0"/>
                <a:ea typeface="Tahoma" pitchFamily="34" charset="0"/>
                <a:cs typeface="Tahoma" pitchFamily="34" charset="0"/>
              </a:defRPr>
            </a:pPr>
            <a:endParaRPr lang="en-US"/>
          </a:p>
        </c:txPr>
        <c:crossAx val="2064119784"/>
        <c:crosses val="autoZero"/>
        <c:crossBetween val="between"/>
        <c:majorUnit val="1.0"/>
        <c:minorUnit val="0.2"/>
      </c:valAx>
    </c:plotArea>
    <c:plotVisOnly val="1"/>
    <c:dispBlanksAs val="gap"/>
    <c:showDLblsOverMax val="0"/>
  </c:chart>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tx>
            <c:strRef>
              <c:f>povray!$B$1</c:f>
              <c:strCache>
                <c:ptCount val="1"/>
                <c:pt idx="0">
                  <c:v>Actual</c:v>
                </c:pt>
              </c:strCache>
            </c:strRef>
          </c:tx>
          <c:spPr>
            <a:ln w="50800"/>
          </c:spPr>
          <c:marker>
            <c:symbol val="none"/>
          </c:marker>
          <c:xVal>
            <c:numRef>
              <c:f>povray!$A$2:$A$21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povray!$B$2:$B$21</c:f>
              <c:numCache>
                <c:formatCode>General</c:formatCode>
                <c:ptCount val="20"/>
                <c:pt idx="0">
                  <c:v>1.00082260610834</c:v>
                </c:pt>
                <c:pt idx="1">
                  <c:v>1.001097202682939</c:v>
                </c:pt>
                <c:pt idx="2">
                  <c:v>1.00292251290157</c:v>
                </c:pt>
                <c:pt idx="3">
                  <c:v>1.001414050902148</c:v>
                </c:pt>
                <c:pt idx="4">
                  <c:v>1.00159054082075</c:v>
                </c:pt>
                <c:pt idx="5">
                  <c:v>1.00147410524279</c:v>
                </c:pt>
                <c:pt idx="6">
                  <c:v>1.00379037834031</c:v>
                </c:pt>
                <c:pt idx="7">
                  <c:v>1.001600498157048</c:v>
                </c:pt>
                <c:pt idx="8">
                  <c:v>1.001121167334598</c:v>
                </c:pt>
                <c:pt idx="9">
                  <c:v>1.0034478670482</c:v>
                </c:pt>
                <c:pt idx="10">
                  <c:v>1.03907939940172</c:v>
                </c:pt>
                <c:pt idx="11">
                  <c:v>1.129717479570841</c:v>
                </c:pt>
                <c:pt idx="12">
                  <c:v>1.00135784844119</c:v>
                </c:pt>
                <c:pt idx="13">
                  <c:v>1.00175910473315</c:v>
                </c:pt>
                <c:pt idx="14">
                  <c:v>1.00191765745126</c:v>
                </c:pt>
                <c:pt idx="15">
                  <c:v>1.0019779622823</c:v>
                </c:pt>
                <c:pt idx="16">
                  <c:v>1.001201390955869</c:v>
                </c:pt>
                <c:pt idx="17">
                  <c:v>1.0007705269284</c:v>
                </c:pt>
                <c:pt idx="18">
                  <c:v>1.001065116032181</c:v>
                </c:pt>
                <c:pt idx="19">
                  <c:v>1.00115133747206</c:v>
                </c:pt>
              </c:numCache>
            </c:numRef>
          </c:yVal>
          <c:smooth val="1"/>
        </c:ser>
        <c:ser>
          <c:idx val="1"/>
          <c:order val="1"/>
          <c:tx>
            <c:strRef>
              <c:f>povray!$F$1</c:f>
              <c:strCache>
                <c:ptCount val="1"/>
                <c:pt idx="0">
                  <c:v>STFM</c:v>
                </c:pt>
              </c:strCache>
            </c:strRef>
          </c:tx>
          <c:spPr>
            <a:ln w="50800"/>
          </c:spPr>
          <c:marker>
            <c:symbol val="none"/>
          </c:marker>
          <c:xVal>
            <c:numRef>
              <c:f>povray!$A$2:$A$21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povray!$F$2:$F$21</c:f>
              <c:numCache>
                <c:formatCode>General</c:formatCode>
                <c:ptCount val="20"/>
                <c:pt idx="0">
                  <c:v>2.55867768595041</c:v>
                </c:pt>
                <c:pt idx="1">
                  <c:v>2.640117035110541</c:v>
                </c:pt>
                <c:pt idx="2">
                  <c:v>2.5896986685354</c:v>
                </c:pt>
                <c:pt idx="3">
                  <c:v>1.89242205244683</c:v>
                </c:pt>
                <c:pt idx="4">
                  <c:v>2.96350903059344</c:v>
                </c:pt>
                <c:pt idx="5">
                  <c:v>3.15232606010704</c:v>
                </c:pt>
                <c:pt idx="6">
                  <c:v>2.659034138218148</c:v>
                </c:pt>
                <c:pt idx="7">
                  <c:v>2.212392683837247</c:v>
                </c:pt>
                <c:pt idx="8">
                  <c:v>3.220452640402361</c:v>
                </c:pt>
                <c:pt idx="9">
                  <c:v>2.9928517682468</c:v>
                </c:pt>
                <c:pt idx="10">
                  <c:v>3.589796764827881</c:v>
                </c:pt>
                <c:pt idx="11">
                  <c:v>2.710656024010657</c:v>
                </c:pt>
                <c:pt idx="12">
                  <c:v>2.1336095265501</c:v>
                </c:pt>
                <c:pt idx="13">
                  <c:v>3.091463414634119</c:v>
                </c:pt>
                <c:pt idx="14">
                  <c:v>3.028910303928839</c:v>
                </c:pt>
                <c:pt idx="15">
                  <c:v>3.06375838926174</c:v>
                </c:pt>
                <c:pt idx="16">
                  <c:v>3.08729887024992</c:v>
                </c:pt>
                <c:pt idx="17">
                  <c:v>2.35543766578249</c:v>
                </c:pt>
                <c:pt idx="18">
                  <c:v>2.746361746361786</c:v>
                </c:pt>
                <c:pt idx="19">
                  <c:v>2.283411949685555</c:v>
                </c:pt>
              </c:numCache>
            </c:numRef>
          </c:yVal>
          <c:smooth val="1"/>
        </c:ser>
        <c:ser>
          <c:idx val="2"/>
          <c:order val="2"/>
          <c:tx>
            <c:strRef>
              <c:f>povray!$J$1</c:f>
              <c:strCache>
                <c:ptCount val="1"/>
                <c:pt idx="0">
                  <c:v>MISE</c:v>
                </c:pt>
              </c:strCache>
            </c:strRef>
          </c:tx>
          <c:spPr>
            <a:ln w="50800"/>
          </c:spPr>
          <c:marker>
            <c:symbol val="none"/>
          </c:marker>
          <c:xVal>
            <c:numRef>
              <c:f>povray!$A$2:$A$21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povray!$J$2:$J$21</c:f>
              <c:numCache>
                <c:formatCode>General</c:formatCode>
                <c:ptCount val="20"/>
                <c:pt idx="0">
                  <c:v>1.00020785094249</c:v>
                </c:pt>
                <c:pt idx="1">
                  <c:v>1.00019315136614</c:v>
                </c:pt>
                <c:pt idx="2">
                  <c:v>1.00147193412021</c:v>
                </c:pt>
                <c:pt idx="3">
                  <c:v>1.000313073954</c:v>
                </c:pt>
                <c:pt idx="4">
                  <c:v>1.000731285591864</c:v>
                </c:pt>
                <c:pt idx="5">
                  <c:v>0.999841239479824</c:v>
                </c:pt>
                <c:pt idx="6">
                  <c:v>1.00115923487445</c:v>
                </c:pt>
                <c:pt idx="7">
                  <c:v>0.999492126182001</c:v>
                </c:pt>
                <c:pt idx="8">
                  <c:v>0.996711367904898</c:v>
                </c:pt>
                <c:pt idx="9">
                  <c:v>1.001454287575229</c:v>
                </c:pt>
                <c:pt idx="10">
                  <c:v>0.990436471106445</c:v>
                </c:pt>
                <c:pt idx="11">
                  <c:v>0.864662118069068</c:v>
                </c:pt>
                <c:pt idx="12">
                  <c:v>1.00034953647515</c:v>
                </c:pt>
                <c:pt idx="13">
                  <c:v>1.00037479075057</c:v>
                </c:pt>
                <c:pt idx="14">
                  <c:v>1.00064580766845</c:v>
                </c:pt>
                <c:pt idx="15">
                  <c:v>0.994738892228327</c:v>
                </c:pt>
                <c:pt idx="16">
                  <c:v>0.999031857731131</c:v>
                </c:pt>
                <c:pt idx="17">
                  <c:v>0.99882089633656</c:v>
                </c:pt>
                <c:pt idx="18">
                  <c:v>1.000090882494631</c:v>
                </c:pt>
                <c:pt idx="19">
                  <c:v>1.00042170927373</c:v>
                </c:pt>
              </c:numCache>
            </c:numRef>
          </c:yVal>
          <c:smooth val="1"/>
        </c:ser>
        <c:dLbls>
          <c:showLegendKey val="0"/>
          <c:showVal val="0"/>
          <c:showCatName val="0"/>
          <c:showSerName val="0"/>
          <c:showPercent val="0"/>
          <c:showBubbleSize val="0"/>
        </c:dLbls>
        <c:axId val="2145066536"/>
        <c:axId val="2145197048"/>
      </c:scatterChart>
      <c:valAx>
        <c:axId val="2145066536"/>
        <c:scaling>
          <c:orientation val="minMax"/>
          <c:max val="100.0"/>
          <c:min val="0.0"/>
        </c:scaling>
        <c:delete val="0"/>
        <c:axPos val="b"/>
        <c:numFmt formatCode="General" sourceLinked="1"/>
        <c:majorTickMark val="out"/>
        <c:minorTickMark val="none"/>
        <c:tickLblPos val="nextTo"/>
        <c:txPr>
          <a:bodyPr/>
          <a:lstStyle/>
          <a:p>
            <a:pPr>
              <a:defRPr sz="1500">
                <a:latin typeface="Tahoma" pitchFamily="34" charset="0"/>
                <a:ea typeface="Tahoma" pitchFamily="34" charset="0"/>
                <a:cs typeface="Tahoma" pitchFamily="34" charset="0"/>
              </a:defRPr>
            </a:pPr>
            <a:endParaRPr lang="en-US"/>
          </a:p>
        </c:txPr>
        <c:crossAx val="2145197048"/>
        <c:crosses val="autoZero"/>
        <c:crossBetween val="midCat"/>
      </c:valAx>
      <c:valAx>
        <c:axId val="2145197048"/>
        <c:scaling>
          <c:orientation val="minMax"/>
        </c:scaling>
        <c:delete val="0"/>
        <c:axPos val="l"/>
        <c:majorGridlines/>
        <c:title>
          <c:tx>
            <c:rich>
              <a:bodyPr rot="-5400000" vert="horz"/>
              <a:lstStyle/>
              <a:p>
                <a:pPr>
                  <a:defRPr sz="1500">
                    <a:latin typeface="Tahoma" pitchFamily="34" charset="0"/>
                    <a:ea typeface="Tahoma" pitchFamily="34" charset="0"/>
                    <a:cs typeface="Tahoma" pitchFamily="34" charset="0"/>
                  </a:defRPr>
                </a:pPr>
                <a:r>
                  <a:rPr lang="en-US" sz="1500">
                    <a:latin typeface="Tahoma" pitchFamily="34" charset="0"/>
                    <a:ea typeface="Tahoma" pitchFamily="34" charset="0"/>
                    <a:cs typeface="Tahoma" pitchFamily="34" charset="0"/>
                  </a:rPr>
                  <a:t>Slowdown</a:t>
                </a:r>
              </a:p>
            </c:rich>
          </c:tx>
          <c:layout/>
          <c:overlay val="0"/>
        </c:title>
        <c:numFmt formatCode="General" sourceLinked="1"/>
        <c:majorTickMark val="out"/>
        <c:minorTickMark val="none"/>
        <c:tickLblPos val="nextTo"/>
        <c:txPr>
          <a:bodyPr/>
          <a:lstStyle/>
          <a:p>
            <a:pPr>
              <a:defRPr sz="1500">
                <a:latin typeface="Tahoma" pitchFamily="34" charset="0"/>
                <a:ea typeface="Tahoma" pitchFamily="34" charset="0"/>
                <a:cs typeface="Tahoma" pitchFamily="34" charset="0"/>
              </a:defRPr>
            </a:pPr>
            <a:endParaRPr lang="en-US"/>
          </a:p>
        </c:txPr>
        <c:crossAx val="2145066536"/>
        <c:crosses val="autoZero"/>
        <c:crossBetween val="midCat"/>
      </c:valAx>
    </c:plotArea>
    <c:plotVisOnly val="1"/>
    <c:dispBlanksAs val="gap"/>
    <c:showDLblsOverMax val="0"/>
  </c:chart>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'All bars'!$B$1</c:f>
              <c:strCache>
                <c:ptCount val="1"/>
                <c:pt idx="0">
                  <c:v>AlwaysPrioritize</c:v>
                </c:pt>
              </c:strCache>
            </c:strRef>
          </c:tx>
          <c:invertIfNegative val="0"/>
          <c:cat>
            <c:strRef>
              <c:f>'All bars'!$A$2:$A$5</c:f>
              <c:strCache>
                <c:ptCount val="4"/>
                <c:pt idx="0">
                  <c:v>leslie3d</c:v>
                </c:pt>
                <c:pt idx="1">
                  <c:v>hmmer</c:v>
                </c:pt>
                <c:pt idx="2">
                  <c:v>lbm</c:v>
                </c:pt>
                <c:pt idx="3">
                  <c:v>omnetpp</c:v>
                </c:pt>
              </c:strCache>
            </c:strRef>
          </c:cat>
          <c:val>
            <c:numRef>
              <c:f>'All bars'!$B$2:$B$5</c:f>
              <c:numCache>
                <c:formatCode>General</c:formatCode>
                <c:ptCount val="4"/>
                <c:pt idx="0">
                  <c:v>1.930148933987094</c:v>
                </c:pt>
                <c:pt idx="1">
                  <c:v>2.51097187995236</c:v>
                </c:pt>
                <c:pt idx="2">
                  <c:v>2.815903071660278</c:v>
                </c:pt>
                <c:pt idx="3">
                  <c:v>2.73463167081948</c:v>
                </c:pt>
              </c:numCache>
            </c:numRef>
          </c:val>
        </c:ser>
        <c:ser>
          <c:idx val="1"/>
          <c:order val="1"/>
          <c:tx>
            <c:strRef>
              <c:f>'All bars'!$C$1</c:f>
              <c:strCache>
                <c:ptCount val="1"/>
                <c:pt idx="0">
                  <c:v>MISE-QoS-10/1</c:v>
                </c:pt>
              </c:strCache>
            </c:strRef>
          </c:tx>
          <c:invertIfNegative val="0"/>
          <c:cat>
            <c:strRef>
              <c:f>'All bars'!$A$2:$A$5</c:f>
              <c:strCache>
                <c:ptCount val="4"/>
                <c:pt idx="0">
                  <c:v>leslie3d</c:v>
                </c:pt>
                <c:pt idx="1">
                  <c:v>hmmer</c:v>
                </c:pt>
                <c:pt idx="2">
                  <c:v>lbm</c:v>
                </c:pt>
                <c:pt idx="3">
                  <c:v>omnetpp</c:v>
                </c:pt>
              </c:strCache>
            </c:strRef>
          </c:cat>
          <c:val>
            <c:numRef>
              <c:f>'All bars'!$C$2:$C$5</c:f>
              <c:numCache>
                <c:formatCode>General</c:formatCode>
                <c:ptCount val="4"/>
                <c:pt idx="0">
                  <c:v>2.83735213214196</c:v>
                </c:pt>
                <c:pt idx="1">
                  <c:v>2.27688672645557</c:v>
                </c:pt>
                <c:pt idx="2">
                  <c:v>2.05227054827582</c:v>
                </c:pt>
                <c:pt idx="3">
                  <c:v>2.01423290319735</c:v>
                </c:pt>
              </c:numCache>
            </c:numRef>
          </c:val>
        </c:ser>
        <c:ser>
          <c:idx val="2"/>
          <c:order val="2"/>
          <c:tx>
            <c:strRef>
              <c:f>'All bars'!$D$1</c:f>
              <c:strCache>
                <c:ptCount val="1"/>
                <c:pt idx="0">
                  <c:v>MISE-QoS-10/3</c:v>
                </c:pt>
              </c:strCache>
            </c:strRef>
          </c:tx>
          <c:invertIfNegative val="0"/>
          <c:cat>
            <c:strRef>
              <c:f>'All bars'!$A$2:$A$5</c:f>
              <c:strCache>
                <c:ptCount val="4"/>
                <c:pt idx="0">
                  <c:v>leslie3d</c:v>
                </c:pt>
                <c:pt idx="1">
                  <c:v>hmmer</c:v>
                </c:pt>
                <c:pt idx="2">
                  <c:v>lbm</c:v>
                </c:pt>
                <c:pt idx="3">
                  <c:v>omnetpp</c:v>
                </c:pt>
              </c:strCache>
            </c:strRef>
          </c:cat>
          <c:val>
            <c:numRef>
              <c:f>'All bars'!$D$2:$D$5</c:f>
              <c:numCache>
                <c:formatCode>General</c:formatCode>
                <c:ptCount val="4"/>
                <c:pt idx="0">
                  <c:v>2.697562298072681</c:v>
                </c:pt>
                <c:pt idx="1">
                  <c:v>2.31958879128995</c:v>
                </c:pt>
                <c:pt idx="2">
                  <c:v>2.12206409290917</c:v>
                </c:pt>
                <c:pt idx="3">
                  <c:v>2.084025635256728</c:v>
                </c:pt>
              </c:numCache>
            </c:numRef>
          </c:val>
        </c:ser>
        <c:ser>
          <c:idx val="3"/>
          <c:order val="3"/>
          <c:tx>
            <c:strRef>
              <c:f>'All bars'!$E$1</c:f>
              <c:strCache>
                <c:ptCount val="1"/>
                <c:pt idx="0">
                  <c:v>MISE-QoS-10/5</c:v>
                </c:pt>
              </c:strCache>
            </c:strRef>
          </c:tx>
          <c:invertIfNegative val="0"/>
          <c:cat>
            <c:strRef>
              <c:f>'All bars'!$A$2:$A$5</c:f>
              <c:strCache>
                <c:ptCount val="4"/>
                <c:pt idx="0">
                  <c:v>leslie3d</c:v>
                </c:pt>
                <c:pt idx="1">
                  <c:v>hmmer</c:v>
                </c:pt>
                <c:pt idx="2">
                  <c:v>lbm</c:v>
                </c:pt>
                <c:pt idx="3">
                  <c:v>omnetpp</c:v>
                </c:pt>
              </c:strCache>
            </c:strRef>
          </c:cat>
          <c:val>
            <c:numRef>
              <c:f>'All bars'!$E$2:$E$5</c:f>
              <c:numCache>
                <c:formatCode>General</c:formatCode>
                <c:ptCount val="4"/>
                <c:pt idx="0">
                  <c:v>2.012819285489018</c:v>
                </c:pt>
                <c:pt idx="1">
                  <c:v>2.5055989859393</c:v>
                </c:pt>
                <c:pt idx="2">
                  <c:v>2.659251868582101</c:v>
                </c:pt>
                <c:pt idx="3">
                  <c:v>2.55335329458502</c:v>
                </c:pt>
              </c:numCache>
            </c:numRef>
          </c:val>
        </c:ser>
        <c:ser>
          <c:idx val="4"/>
          <c:order val="4"/>
          <c:tx>
            <c:strRef>
              <c:f>'All bars'!$F$1</c:f>
              <c:strCache>
                <c:ptCount val="1"/>
                <c:pt idx="0">
                  <c:v>MISE-QoS-10/7</c:v>
                </c:pt>
              </c:strCache>
            </c:strRef>
          </c:tx>
          <c:invertIfNegative val="0"/>
          <c:cat>
            <c:strRef>
              <c:f>'All bars'!$A$2:$A$5</c:f>
              <c:strCache>
                <c:ptCount val="4"/>
                <c:pt idx="0">
                  <c:v>leslie3d</c:v>
                </c:pt>
                <c:pt idx="1">
                  <c:v>hmmer</c:v>
                </c:pt>
                <c:pt idx="2">
                  <c:v>lbm</c:v>
                </c:pt>
                <c:pt idx="3">
                  <c:v>omnetpp</c:v>
                </c:pt>
              </c:strCache>
            </c:strRef>
          </c:cat>
          <c:val>
            <c:numRef>
              <c:f>'All bars'!$F$2:$F$5</c:f>
              <c:numCache>
                <c:formatCode>General</c:formatCode>
                <c:ptCount val="4"/>
                <c:pt idx="0">
                  <c:v>1.906284821243788</c:v>
                </c:pt>
                <c:pt idx="1">
                  <c:v>2.50804358444114</c:v>
                </c:pt>
                <c:pt idx="2">
                  <c:v>2.801367185949298</c:v>
                </c:pt>
                <c:pt idx="3">
                  <c:v>2.66087870100393</c:v>
                </c:pt>
              </c:numCache>
            </c:numRef>
          </c:val>
        </c:ser>
        <c:ser>
          <c:idx val="5"/>
          <c:order val="5"/>
          <c:tx>
            <c:strRef>
              <c:f>'All bars'!$G$1</c:f>
              <c:strCache>
                <c:ptCount val="1"/>
                <c:pt idx="0">
                  <c:v>MISE-QoS-10/9</c:v>
                </c:pt>
              </c:strCache>
            </c:strRef>
          </c:tx>
          <c:invertIfNegative val="0"/>
          <c:cat>
            <c:strRef>
              <c:f>'All bars'!$A$2:$A$5</c:f>
              <c:strCache>
                <c:ptCount val="4"/>
                <c:pt idx="0">
                  <c:v>leslie3d</c:v>
                </c:pt>
                <c:pt idx="1">
                  <c:v>hmmer</c:v>
                </c:pt>
                <c:pt idx="2">
                  <c:v>lbm</c:v>
                </c:pt>
                <c:pt idx="3">
                  <c:v>omnetpp</c:v>
                </c:pt>
              </c:strCache>
            </c:strRef>
          </c:cat>
          <c:val>
            <c:numRef>
              <c:f>'All bars'!$G$2:$G$5</c:f>
              <c:numCache>
                <c:formatCode>General</c:formatCode>
                <c:ptCount val="4"/>
                <c:pt idx="0">
                  <c:v>1.906284821243788</c:v>
                </c:pt>
                <c:pt idx="1">
                  <c:v>2.50804358444114</c:v>
                </c:pt>
                <c:pt idx="2">
                  <c:v>2.801367185949298</c:v>
                </c:pt>
                <c:pt idx="3">
                  <c:v>2.66087870100393</c:v>
                </c:pt>
              </c:numCache>
            </c:numRef>
          </c:val>
        </c:ser>
        <c:dLbls>
          <c:showLegendKey val="0"/>
          <c:showVal val="0"/>
          <c:showCatName val="0"/>
          <c:showSerName val="0"/>
          <c:showPercent val="0"/>
          <c:showBubbleSize val="0"/>
        </c:dLbls>
        <c:gapWidth val="150"/>
        <c:axId val="-2136332216"/>
        <c:axId val="-2136329016"/>
      </c:barChart>
      <c:catAx>
        <c:axId val="-2136332216"/>
        <c:scaling>
          <c:orientation val="minMax"/>
        </c:scaling>
        <c:delete val="0"/>
        <c:axPos val="b"/>
        <c:majorTickMark val="out"/>
        <c:minorTickMark val="none"/>
        <c:tickLblPos val="nextTo"/>
        <c:txPr>
          <a:bodyPr/>
          <a:lstStyle/>
          <a:p>
            <a:pPr>
              <a:defRPr sz="2000">
                <a:latin typeface="Tahoma" pitchFamily="34" charset="0"/>
                <a:ea typeface="Tahoma" pitchFamily="34" charset="0"/>
                <a:cs typeface="Tahoma" pitchFamily="34" charset="0"/>
              </a:defRPr>
            </a:pPr>
            <a:endParaRPr lang="en-US"/>
          </a:p>
        </c:txPr>
        <c:crossAx val="-2136329016"/>
        <c:crosses val="autoZero"/>
        <c:auto val="1"/>
        <c:lblAlgn val="ctr"/>
        <c:lblOffset val="100"/>
        <c:noMultiLvlLbl val="0"/>
      </c:catAx>
      <c:valAx>
        <c:axId val="-2136329016"/>
        <c:scaling>
          <c:orientation val="minMax"/>
        </c:scaling>
        <c:delete val="0"/>
        <c:axPos val="l"/>
        <c:majorGridlines/>
        <c:title>
          <c:tx>
            <c:rich>
              <a:bodyPr rot="-5400000" vert="horz"/>
              <a:lstStyle/>
              <a:p>
                <a:pPr>
                  <a:defRPr sz="2000">
                    <a:latin typeface="Tahoma" pitchFamily="34" charset="0"/>
                    <a:ea typeface="Tahoma" pitchFamily="34" charset="0"/>
                    <a:cs typeface="Tahoma" pitchFamily="34" charset="0"/>
                  </a:defRPr>
                </a:pPr>
                <a:r>
                  <a:rPr lang="en-US" sz="2000">
                    <a:latin typeface="Tahoma" pitchFamily="34" charset="0"/>
                    <a:ea typeface="Tahoma" pitchFamily="34" charset="0"/>
                    <a:cs typeface="Tahoma" pitchFamily="34" charset="0"/>
                  </a:rPr>
                  <a:t>Slowdown</a:t>
                </a:r>
              </a:p>
            </c:rich>
          </c:tx>
          <c:layout/>
          <c:overlay val="0"/>
        </c:title>
        <c:numFmt formatCode="General" sourceLinked="1"/>
        <c:majorTickMark val="out"/>
        <c:minorTickMark val="none"/>
        <c:tickLblPos val="nextTo"/>
        <c:txPr>
          <a:bodyPr/>
          <a:lstStyle/>
          <a:p>
            <a:pPr>
              <a:defRPr sz="1800">
                <a:latin typeface="Tahoma" pitchFamily="34" charset="0"/>
                <a:ea typeface="Tahoma" pitchFamily="34" charset="0"/>
                <a:cs typeface="Tahoma" pitchFamily="34" charset="0"/>
              </a:defRPr>
            </a:pPr>
            <a:endParaRPr lang="en-US"/>
          </a:p>
        </c:txPr>
        <c:crossAx val="-2136332216"/>
        <c:crosses val="autoZero"/>
        <c:crossBetween val="between"/>
      </c:valAx>
    </c:plotArea>
    <c:legend>
      <c:legendPos val="r"/>
      <c:layout>
        <c:manualLayout>
          <c:xMode val="edge"/>
          <c:yMode val="edge"/>
          <c:x val="0.766826993712863"/>
          <c:y val="0.293744799456963"/>
          <c:w val="0.217011503241903"/>
          <c:h val="0.418339139889275"/>
        </c:manualLayout>
      </c:layout>
      <c:overlay val="0"/>
      <c:txPr>
        <a:bodyPr/>
        <a:lstStyle/>
        <a:p>
          <a:pPr>
            <a:defRPr sz="1800">
              <a:latin typeface="Tahoma" pitchFamily="34" charset="0"/>
              <a:ea typeface="Tahoma" pitchFamily="34" charset="0"/>
              <a:cs typeface="Tahoma" pitchFamily="34" charset="0"/>
            </a:defRPr>
          </a:pPr>
          <a:endParaRPr lang="en-US"/>
        </a:p>
      </c:txPr>
    </c:legend>
    <c:plotVisOnly val="1"/>
    <c:dispBlanksAs val="gap"/>
    <c:showDLblsOverMax val="0"/>
  </c:chart>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Sheet1!$B$8</c:f>
              <c:strCache>
                <c:ptCount val="1"/>
                <c:pt idx="0">
                  <c:v>AlwaysPrioritize</c:v>
                </c:pt>
              </c:strCache>
            </c:strRef>
          </c:tx>
          <c:invertIfNegative val="0"/>
          <c:cat>
            <c:strRef>
              <c:f>Sheet1!$A$9</c:f>
              <c:strCache>
                <c:ptCount val="1"/>
                <c:pt idx="0">
                  <c:v>Avg</c:v>
                </c:pt>
              </c:strCache>
            </c:strRef>
          </c:cat>
          <c:val>
            <c:numRef>
              <c:f>Sheet1!$B$9</c:f>
              <c:numCache>
                <c:formatCode>General</c:formatCode>
                <c:ptCount val="1"/>
                <c:pt idx="0">
                  <c:v>0.832591302400003</c:v>
                </c:pt>
              </c:numCache>
            </c:numRef>
          </c:val>
        </c:ser>
        <c:ser>
          <c:idx val="1"/>
          <c:order val="1"/>
          <c:tx>
            <c:strRef>
              <c:f>Sheet1!$C$8</c:f>
              <c:strCache>
                <c:ptCount val="1"/>
                <c:pt idx="0">
                  <c:v>MISE-QoS-10/1</c:v>
                </c:pt>
              </c:strCache>
            </c:strRef>
          </c:tx>
          <c:invertIfNegative val="0"/>
          <c:cat>
            <c:strRef>
              <c:f>Sheet1!$A$9</c:f>
              <c:strCache>
                <c:ptCount val="1"/>
                <c:pt idx="0">
                  <c:v>Avg</c:v>
                </c:pt>
              </c:strCache>
            </c:strRef>
          </c:cat>
          <c:val>
            <c:numRef>
              <c:f>Sheet1!$C$9</c:f>
              <c:numCache>
                <c:formatCode>General</c:formatCode>
                <c:ptCount val="1"/>
                <c:pt idx="0">
                  <c:v>0.918745300500003</c:v>
                </c:pt>
              </c:numCache>
            </c:numRef>
          </c:val>
        </c:ser>
        <c:ser>
          <c:idx val="2"/>
          <c:order val="2"/>
          <c:tx>
            <c:strRef>
              <c:f>Sheet1!$D$8</c:f>
              <c:strCache>
                <c:ptCount val="1"/>
                <c:pt idx="0">
                  <c:v>MISE-QoS-10/3</c:v>
                </c:pt>
              </c:strCache>
            </c:strRef>
          </c:tx>
          <c:invertIfNegative val="0"/>
          <c:cat>
            <c:strRef>
              <c:f>Sheet1!$A$9</c:f>
              <c:strCache>
                <c:ptCount val="1"/>
                <c:pt idx="0">
                  <c:v>Avg</c:v>
                </c:pt>
              </c:strCache>
            </c:strRef>
          </c:cat>
          <c:val>
            <c:numRef>
              <c:f>Sheet1!$D$9</c:f>
              <c:numCache>
                <c:formatCode>General</c:formatCode>
                <c:ptCount val="1"/>
                <c:pt idx="0">
                  <c:v>0.9150369826</c:v>
                </c:pt>
              </c:numCache>
            </c:numRef>
          </c:val>
        </c:ser>
        <c:ser>
          <c:idx val="3"/>
          <c:order val="3"/>
          <c:tx>
            <c:strRef>
              <c:f>Sheet1!$E$8</c:f>
              <c:strCache>
                <c:ptCount val="1"/>
                <c:pt idx="0">
                  <c:v>MISE-QoS-10/5</c:v>
                </c:pt>
              </c:strCache>
            </c:strRef>
          </c:tx>
          <c:invertIfNegative val="0"/>
          <c:cat>
            <c:strRef>
              <c:f>Sheet1!$A$9</c:f>
              <c:strCache>
                <c:ptCount val="1"/>
                <c:pt idx="0">
                  <c:v>Avg</c:v>
                </c:pt>
              </c:strCache>
            </c:strRef>
          </c:cat>
          <c:val>
            <c:numRef>
              <c:f>Sheet1!$E$9</c:f>
              <c:numCache>
                <c:formatCode>General</c:formatCode>
                <c:ptCount val="1"/>
                <c:pt idx="0">
                  <c:v>0.8922909095</c:v>
                </c:pt>
              </c:numCache>
            </c:numRef>
          </c:val>
        </c:ser>
        <c:ser>
          <c:idx val="4"/>
          <c:order val="4"/>
          <c:tx>
            <c:strRef>
              <c:f>Sheet1!$F$8</c:f>
              <c:strCache>
                <c:ptCount val="1"/>
                <c:pt idx="0">
                  <c:v>MISE-QoS-10/7</c:v>
                </c:pt>
              </c:strCache>
            </c:strRef>
          </c:tx>
          <c:invertIfNegative val="0"/>
          <c:cat>
            <c:strRef>
              <c:f>Sheet1!$A$9</c:f>
              <c:strCache>
                <c:ptCount val="1"/>
                <c:pt idx="0">
                  <c:v>Avg</c:v>
                </c:pt>
              </c:strCache>
            </c:strRef>
          </c:cat>
          <c:val>
            <c:numRef>
              <c:f>Sheet1!$F$9</c:f>
              <c:numCache>
                <c:formatCode>General</c:formatCode>
                <c:ptCount val="1"/>
                <c:pt idx="0">
                  <c:v>0.8505075346</c:v>
                </c:pt>
              </c:numCache>
            </c:numRef>
          </c:val>
        </c:ser>
        <c:ser>
          <c:idx val="5"/>
          <c:order val="5"/>
          <c:tx>
            <c:strRef>
              <c:f>Sheet1!$G$8</c:f>
              <c:strCache>
                <c:ptCount val="1"/>
                <c:pt idx="0">
                  <c:v>MISE-QoS-10/9</c:v>
                </c:pt>
              </c:strCache>
            </c:strRef>
          </c:tx>
          <c:invertIfNegative val="0"/>
          <c:cat>
            <c:strRef>
              <c:f>Sheet1!$A$9</c:f>
              <c:strCache>
                <c:ptCount val="1"/>
                <c:pt idx="0">
                  <c:v>Avg</c:v>
                </c:pt>
              </c:strCache>
            </c:strRef>
          </c:cat>
          <c:val>
            <c:numRef>
              <c:f>Sheet1!$G$9</c:f>
              <c:numCache>
                <c:formatCode>General</c:formatCode>
                <c:ptCount val="1"/>
                <c:pt idx="0">
                  <c:v>0.834990969</c:v>
                </c:pt>
              </c:numCache>
            </c:numRef>
          </c:val>
        </c:ser>
        <c:dLbls>
          <c:showLegendKey val="0"/>
          <c:showVal val="0"/>
          <c:showCatName val="0"/>
          <c:showSerName val="0"/>
          <c:showPercent val="0"/>
          <c:showBubbleSize val="0"/>
        </c:dLbls>
        <c:gapWidth val="150"/>
        <c:axId val="-2137456872"/>
        <c:axId val="-2137453736"/>
      </c:barChart>
      <c:catAx>
        <c:axId val="-2137456872"/>
        <c:scaling>
          <c:orientation val="minMax"/>
        </c:scaling>
        <c:delete val="1"/>
        <c:axPos val="b"/>
        <c:majorTickMark val="out"/>
        <c:minorTickMark val="none"/>
        <c:tickLblPos val="none"/>
        <c:crossAx val="-2137453736"/>
        <c:crosses val="autoZero"/>
        <c:auto val="1"/>
        <c:lblAlgn val="ctr"/>
        <c:lblOffset val="100"/>
        <c:noMultiLvlLbl val="0"/>
      </c:catAx>
      <c:valAx>
        <c:axId val="-2137453736"/>
        <c:scaling>
          <c:orientation val="minMax"/>
          <c:max val="1.0"/>
          <c:min val="0.0"/>
        </c:scaling>
        <c:delete val="0"/>
        <c:axPos val="l"/>
        <c:majorGridlines/>
        <c:title>
          <c:tx>
            <c:rich>
              <a:bodyPr rot="-5400000" vert="horz"/>
              <a:lstStyle/>
              <a:p>
                <a:pPr>
                  <a:defRPr sz="2500">
                    <a:latin typeface="Tahoma" pitchFamily="34" charset="0"/>
                    <a:ea typeface="Tahoma" pitchFamily="34" charset="0"/>
                    <a:cs typeface="Tahoma" pitchFamily="34" charset="0"/>
                  </a:defRPr>
                </a:pPr>
                <a:r>
                  <a:rPr lang="en-US" sz="2500" dirty="0" smtClean="0">
                    <a:latin typeface="Tahoma" pitchFamily="34" charset="0"/>
                    <a:ea typeface="Tahoma" pitchFamily="34" charset="0"/>
                    <a:cs typeface="Tahoma" pitchFamily="34" charset="0"/>
                  </a:rPr>
                  <a:t>System </a:t>
                </a:r>
                <a:r>
                  <a:rPr lang="en-US" sz="2500" baseline="0" dirty="0" smtClean="0">
                    <a:latin typeface="Tahoma" pitchFamily="34" charset="0"/>
                    <a:ea typeface="Tahoma" pitchFamily="34" charset="0"/>
                    <a:cs typeface="Tahoma" pitchFamily="34" charset="0"/>
                  </a:rPr>
                  <a:t>Performance</a:t>
                </a:r>
                <a:endParaRPr lang="en-US" sz="2500" dirty="0">
                  <a:latin typeface="Tahoma" pitchFamily="34" charset="0"/>
                  <a:ea typeface="Tahoma" pitchFamily="34" charset="0"/>
                  <a:cs typeface="Tahoma" pitchFamily="34" charset="0"/>
                </a:endParaRPr>
              </a:p>
            </c:rich>
          </c:tx>
          <c:layout/>
          <c:overlay val="0"/>
        </c:title>
        <c:numFmt formatCode="General" sourceLinked="1"/>
        <c:majorTickMark val="out"/>
        <c:minorTickMark val="none"/>
        <c:tickLblPos val="nextTo"/>
        <c:txPr>
          <a:bodyPr/>
          <a:lstStyle/>
          <a:p>
            <a:pPr>
              <a:defRPr sz="2000">
                <a:latin typeface="Tahoma" pitchFamily="34" charset="0"/>
                <a:ea typeface="Tahoma" pitchFamily="34" charset="0"/>
                <a:cs typeface="Tahoma" pitchFamily="34" charset="0"/>
              </a:defRPr>
            </a:pPr>
            <a:endParaRPr lang="en-US"/>
          </a:p>
        </c:txPr>
        <c:crossAx val="-2137456872"/>
        <c:crosses val="autoZero"/>
        <c:crossBetween val="between"/>
      </c:valAx>
    </c:plotArea>
    <c:legend>
      <c:legendPos val="r"/>
      <c:layout/>
      <c:overlay val="0"/>
      <c:txPr>
        <a:bodyPr/>
        <a:lstStyle/>
        <a:p>
          <a:pPr>
            <a:defRPr sz="2000">
              <a:latin typeface="Tahoma" pitchFamily="34" charset="0"/>
              <a:ea typeface="Tahoma" pitchFamily="34" charset="0"/>
              <a:cs typeface="Tahoma" pitchFamily="34" charset="0"/>
            </a:defRPr>
          </a:pPr>
          <a:endParaRPr lang="en-US"/>
        </a:p>
      </c:txPr>
    </c:legend>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astar</c:v>
                </c:pt>
              </c:strCache>
            </c:strRef>
          </c:tx>
          <c:spPr>
            <a:ln w="50800"/>
          </c:spPr>
          <c:xVal>
            <c:numRef>
              <c:f>Sheet1!$A$2:$A$13</c:f>
              <c:numCache>
                <c:formatCode>General</c:formatCode>
                <c:ptCount val="12"/>
                <c:pt idx="0">
                  <c:v>1.956639859309423</c:v>
                </c:pt>
                <c:pt idx="1">
                  <c:v>1.424401169384589</c:v>
                </c:pt>
                <c:pt idx="2">
                  <c:v>1.263495260366914</c:v>
                </c:pt>
                <c:pt idx="3">
                  <c:v>1.239881777371718</c:v>
                </c:pt>
                <c:pt idx="4">
                  <c:v>1.232750438239545</c:v>
                </c:pt>
                <c:pt idx="5">
                  <c:v>1.186668523230143</c:v>
                </c:pt>
                <c:pt idx="6">
                  <c:v>1.128180727958632</c:v>
                </c:pt>
                <c:pt idx="7">
                  <c:v>1.124058161263331</c:v>
                </c:pt>
                <c:pt idx="8">
                  <c:v>1.085224830600208</c:v>
                </c:pt>
                <c:pt idx="9">
                  <c:v>1.049730923564083</c:v>
                </c:pt>
                <c:pt idx="10">
                  <c:v>1.030896340211851</c:v>
                </c:pt>
                <c:pt idx="11">
                  <c:v>1.0</c:v>
                </c:pt>
              </c:numCache>
            </c:numRef>
          </c:xVal>
          <c:yVal>
            <c:numRef>
              <c:f>Sheet1!$B$2:$B$13</c:f>
              <c:numCache>
                <c:formatCode>General</c:formatCode>
                <c:ptCount val="12"/>
                <c:pt idx="0">
                  <c:v>2.0975609758144</c:v>
                </c:pt>
                <c:pt idx="1">
                  <c:v>1.40983606672937</c:v>
                </c:pt>
                <c:pt idx="2">
                  <c:v>1.283582090280241</c:v>
                </c:pt>
                <c:pt idx="3">
                  <c:v>1.228571428529306</c:v>
                </c:pt>
                <c:pt idx="4">
                  <c:v>1.228571428529306</c:v>
                </c:pt>
                <c:pt idx="5">
                  <c:v>1.178082191784054</c:v>
                </c:pt>
                <c:pt idx="6">
                  <c:v>1.131578947410111</c:v>
                </c:pt>
                <c:pt idx="7">
                  <c:v>1.088607594892617</c:v>
                </c:pt>
                <c:pt idx="8">
                  <c:v>1.075000000045687</c:v>
                </c:pt>
                <c:pt idx="9">
                  <c:v>1.023809523858277</c:v>
                </c:pt>
                <c:pt idx="10">
                  <c:v>1.011764705906155</c:v>
                </c:pt>
                <c:pt idx="11">
                  <c:v>1.0</c:v>
                </c:pt>
              </c:numCache>
            </c:numRef>
          </c:yVal>
          <c:smooth val="1"/>
        </c:ser>
        <c:ser>
          <c:idx val="1"/>
          <c:order val="1"/>
          <c:tx>
            <c:strRef>
              <c:f>Sheet1!$D$1</c:f>
              <c:strCache>
                <c:ptCount val="1"/>
                <c:pt idx="0">
                  <c:v>lbm</c:v>
                </c:pt>
              </c:strCache>
            </c:strRef>
          </c:tx>
          <c:spPr>
            <a:ln w="50800"/>
          </c:spPr>
          <c:xVal>
            <c:numRef>
              <c:f>Sheet1!$C$2:$C$9</c:f>
              <c:numCache>
                <c:formatCode>General</c:formatCode>
                <c:ptCount val="8"/>
                <c:pt idx="0">
                  <c:v>1.89336296388814</c:v>
                </c:pt>
                <c:pt idx="1">
                  <c:v>1.500442530842192</c:v>
                </c:pt>
                <c:pt idx="2">
                  <c:v>1.186668247085678</c:v>
                </c:pt>
                <c:pt idx="3">
                  <c:v>1.16111956403767</c:v>
                </c:pt>
                <c:pt idx="4">
                  <c:v>1.122803573586188</c:v>
                </c:pt>
                <c:pt idx="5">
                  <c:v>1.112746494233334</c:v>
                </c:pt>
                <c:pt idx="6">
                  <c:v>1.067662687878522</c:v>
                </c:pt>
                <c:pt idx="7">
                  <c:v>1.0000000088</c:v>
                </c:pt>
              </c:numCache>
            </c:numRef>
          </c:xVal>
          <c:yVal>
            <c:numRef>
              <c:f>Sheet1!$D$2:$D$9</c:f>
              <c:numCache>
                <c:formatCode>General</c:formatCode>
                <c:ptCount val="8"/>
                <c:pt idx="0">
                  <c:v>1.952380952195015</c:v>
                </c:pt>
                <c:pt idx="1">
                  <c:v>1.5769230768321</c:v>
                </c:pt>
                <c:pt idx="2">
                  <c:v>1.268041237079409</c:v>
                </c:pt>
                <c:pt idx="3">
                  <c:v>1.217821782151683</c:v>
                </c:pt>
                <c:pt idx="4">
                  <c:v>1.17142857140849</c:v>
                </c:pt>
                <c:pt idx="5">
                  <c:v>1.160377358471956</c:v>
                </c:pt>
                <c:pt idx="6">
                  <c:v>1.098214285703498</c:v>
                </c:pt>
                <c:pt idx="7">
                  <c:v>1.0</c:v>
                </c:pt>
              </c:numCache>
            </c:numRef>
          </c:yVal>
          <c:smooth val="1"/>
        </c:ser>
        <c:ser>
          <c:idx val="2"/>
          <c:order val="2"/>
          <c:tx>
            <c:strRef>
              <c:f>Sheet1!$F$1</c:f>
              <c:strCache>
                <c:ptCount val="1"/>
                <c:pt idx="0">
                  <c:v>bzip2</c:v>
                </c:pt>
              </c:strCache>
            </c:strRef>
          </c:tx>
          <c:spPr>
            <a:ln w="50800"/>
          </c:spPr>
          <c:xVal>
            <c:numRef>
              <c:f>Sheet1!$E$2:$E$7</c:f>
              <c:numCache>
                <c:formatCode>General</c:formatCode>
                <c:ptCount val="6"/>
                <c:pt idx="0">
                  <c:v>1.677419354708846</c:v>
                </c:pt>
                <c:pt idx="1">
                  <c:v>1.529411764813842</c:v>
                </c:pt>
                <c:pt idx="2">
                  <c:v>1.368421052573958</c:v>
                </c:pt>
                <c:pt idx="3">
                  <c:v>1.268292682864957</c:v>
                </c:pt>
                <c:pt idx="4">
                  <c:v>1.130434782628355</c:v>
                </c:pt>
                <c:pt idx="5">
                  <c:v>1.0</c:v>
                </c:pt>
              </c:numCache>
            </c:numRef>
          </c:xVal>
          <c:yVal>
            <c:numRef>
              <c:f>Sheet1!$F$2:$F$7</c:f>
              <c:numCache>
                <c:formatCode>General</c:formatCode>
                <c:ptCount val="6"/>
                <c:pt idx="0">
                  <c:v>1.567215943779276</c:v>
                </c:pt>
                <c:pt idx="1">
                  <c:v>1.447957447398735</c:v>
                </c:pt>
                <c:pt idx="2">
                  <c:v>1.318898196909452</c:v>
                </c:pt>
                <c:pt idx="3">
                  <c:v>1.240367597191732</c:v>
                </c:pt>
                <c:pt idx="4">
                  <c:v>1.110011128563095</c:v>
                </c:pt>
                <c:pt idx="5">
                  <c:v>1.0</c:v>
                </c:pt>
              </c:numCache>
            </c:numRef>
          </c:yVal>
          <c:smooth val="1"/>
        </c:ser>
        <c:dLbls>
          <c:showLegendKey val="0"/>
          <c:showVal val="0"/>
          <c:showCatName val="0"/>
          <c:showSerName val="0"/>
          <c:showPercent val="0"/>
          <c:showBubbleSize val="0"/>
        </c:dLbls>
        <c:axId val="-2137165032"/>
        <c:axId val="-2137159480"/>
      </c:scatterChart>
      <c:valAx>
        <c:axId val="-2137165032"/>
        <c:scaling>
          <c:orientation val="minMax"/>
          <c:max val="2.2"/>
          <c:min val="1.0"/>
        </c:scaling>
        <c:delete val="0"/>
        <c:axPos val="b"/>
        <c:title>
          <c:tx>
            <c:rich>
              <a:bodyPr/>
              <a:lstStyle/>
              <a:p>
                <a:pPr>
                  <a:defRPr/>
                </a:pPr>
                <a:r>
                  <a:rPr lang="en-US"/>
                  <a:t>Cache Access Rate Ratio</a:t>
                </a:r>
              </a:p>
            </c:rich>
          </c:tx>
          <c:layout/>
          <c:overlay val="0"/>
        </c:title>
        <c:numFmt formatCode="General" sourceLinked="1"/>
        <c:majorTickMark val="out"/>
        <c:minorTickMark val="none"/>
        <c:tickLblPos val="nextTo"/>
        <c:crossAx val="-2137159480"/>
        <c:crosses val="autoZero"/>
        <c:crossBetween val="midCat"/>
        <c:majorUnit val="0.2"/>
      </c:valAx>
      <c:valAx>
        <c:axId val="-2137159480"/>
        <c:scaling>
          <c:orientation val="minMax"/>
          <c:max val="2.2"/>
          <c:min val="1.0"/>
        </c:scaling>
        <c:delete val="0"/>
        <c:axPos val="l"/>
        <c:title>
          <c:tx>
            <c:rich>
              <a:bodyPr rot="-5400000" vert="horz"/>
              <a:lstStyle/>
              <a:p>
                <a:pPr>
                  <a:defRPr/>
                </a:pPr>
                <a:r>
                  <a:rPr lang="en-US"/>
                  <a:t>Slowdown</a:t>
                </a:r>
              </a:p>
            </c:rich>
          </c:tx>
          <c:layout/>
          <c:overlay val="0"/>
        </c:title>
        <c:numFmt formatCode="General" sourceLinked="1"/>
        <c:majorTickMark val="out"/>
        <c:minorTickMark val="none"/>
        <c:tickLblPos val="nextTo"/>
        <c:crossAx val="-2137165032"/>
        <c:crosses val="autoZero"/>
        <c:crossBetween val="midCat"/>
      </c:valAx>
    </c:plotArea>
    <c:legend>
      <c:legendPos val="r"/>
      <c:layout/>
      <c:overlay val="0"/>
    </c:legend>
    <c:plotVisOnly val="1"/>
    <c:dispBlanksAs val="gap"/>
    <c:showDLblsOverMax val="0"/>
  </c:chart>
  <c:txPr>
    <a:bodyPr/>
    <a:lstStyle/>
    <a:p>
      <a:pPr>
        <a:defRPr sz="25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180555555555"/>
          <c:y val="0.0917458928745018"/>
          <c:w val="0.849036089238845"/>
          <c:h val="0.667839749198017"/>
        </c:manualLayout>
      </c:layout>
      <c:barChart>
        <c:barDir val="col"/>
        <c:grouping val="clustered"/>
        <c:varyColors val="0"/>
        <c:ser>
          <c:idx val="0"/>
          <c:order val="0"/>
          <c:tx>
            <c:strRef>
              <c:f>'Slowdown estimation accuracy'!$G$1</c:f>
              <c:strCache>
                <c:ptCount val="1"/>
                <c:pt idx="0">
                  <c:v>FST</c:v>
                </c:pt>
              </c:strCache>
            </c:strRef>
          </c:tx>
          <c:invertIfNegative val="0"/>
          <c:cat>
            <c:strRef>
              <c:f>'Slowdown estimation accuracy'!$F$2:$F$26</c:f>
              <c:strCache>
                <c:ptCount val="25"/>
                <c:pt idx="0">
                  <c:v>calculix</c:v>
                </c:pt>
                <c:pt idx="1">
                  <c:v>povray</c:v>
                </c:pt>
                <c:pt idx="2">
                  <c:v>tonto</c:v>
                </c:pt>
                <c:pt idx="3">
                  <c:v>namd</c:v>
                </c:pt>
                <c:pt idx="4">
                  <c:v>dealII</c:v>
                </c:pt>
                <c:pt idx="5">
                  <c:v>sjeng</c:v>
                </c:pt>
                <c:pt idx="6">
                  <c:v>perlbench</c:v>
                </c:pt>
                <c:pt idx="7">
                  <c:v>gobmk</c:v>
                </c:pt>
                <c:pt idx="8">
                  <c:v>xalancbmk</c:v>
                </c:pt>
                <c:pt idx="9">
                  <c:v>sphinx3</c:v>
                </c:pt>
                <c:pt idx="10">
                  <c:v>GemsFDTD</c:v>
                </c:pt>
                <c:pt idx="11">
                  <c:v>omnetpp</c:v>
                </c:pt>
                <c:pt idx="12">
                  <c:v>lbm</c:v>
                </c:pt>
                <c:pt idx="13">
                  <c:v>leslie3d</c:v>
                </c:pt>
                <c:pt idx="14">
                  <c:v>soplex</c:v>
                </c:pt>
                <c:pt idx="15">
                  <c:v>milc</c:v>
                </c:pt>
                <c:pt idx="16">
                  <c:v>libq</c:v>
                </c:pt>
                <c:pt idx="17">
                  <c:v>mcf</c:v>
                </c:pt>
                <c:pt idx="19">
                  <c:v>NPBbt</c:v>
                </c:pt>
                <c:pt idx="20">
                  <c:v>NPBft</c:v>
                </c:pt>
                <c:pt idx="21">
                  <c:v>NPBis</c:v>
                </c:pt>
                <c:pt idx="22">
                  <c:v>NPBua</c:v>
                </c:pt>
                <c:pt idx="24">
                  <c:v>Average</c:v>
                </c:pt>
              </c:strCache>
            </c:strRef>
          </c:cat>
          <c:val>
            <c:numRef>
              <c:f>'Slowdown estimation accuracy'!$G$2:$G$26</c:f>
              <c:numCache>
                <c:formatCode>General</c:formatCode>
                <c:ptCount val="25"/>
                <c:pt idx="0">
                  <c:v>0.4104501</c:v>
                </c:pt>
                <c:pt idx="1">
                  <c:v>2.0078768</c:v>
                </c:pt>
                <c:pt idx="2">
                  <c:v>5.1953496</c:v>
                </c:pt>
                <c:pt idx="3">
                  <c:v>1.8752494</c:v>
                </c:pt>
                <c:pt idx="4">
                  <c:v>31.76373149999998</c:v>
                </c:pt>
                <c:pt idx="5">
                  <c:v>3.916387499999999</c:v>
                </c:pt>
                <c:pt idx="6">
                  <c:v>5.080117799999997</c:v>
                </c:pt>
                <c:pt idx="7">
                  <c:v>5.7554727</c:v>
                </c:pt>
                <c:pt idx="8">
                  <c:v>10.2044973</c:v>
                </c:pt>
                <c:pt idx="9">
                  <c:v>28.85477089999999</c:v>
                </c:pt>
                <c:pt idx="10">
                  <c:v>53.24083070000001</c:v>
                </c:pt>
                <c:pt idx="11">
                  <c:v>33.90990520000001</c:v>
                </c:pt>
                <c:pt idx="12">
                  <c:v>85.5316409</c:v>
                </c:pt>
                <c:pt idx="13">
                  <c:v>23.70948509999999</c:v>
                </c:pt>
                <c:pt idx="14">
                  <c:v>78.28785159999998</c:v>
                </c:pt>
                <c:pt idx="15">
                  <c:v>28.8524706</c:v>
                </c:pt>
                <c:pt idx="16">
                  <c:v>21.6334968</c:v>
                </c:pt>
                <c:pt idx="17">
                  <c:v>144.5315099</c:v>
                </c:pt>
                <c:pt idx="18">
                  <c:v>0.0</c:v>
                </c:pt>
                <c:pt idx="19">
                  <c:v>29.72289379999999</c:v>
                </c:pt>
                <c:pt idx="20">
                  <c:v>45.8771744</c:v>
                </c:pt>
                <c:pt idx="21">
                  <c:v>32.16540220000002</c:v>
                </c:pt>
                <c:pt idx="22">
                  <c:v>29.73704949999999</c:v>
                </c:pt>
                <c:pt idx="23">
                  <c:v>0.0</c:v>
                </c:pt>
                <c:pt idx="24">
                  <c:v>29.37286715000001</c:v>
                </c:pt>
              </c:numCache>
            </c:numRef>
          </c:val>
        </c:ser>
        <c:ser>
          <c:idx val="1"/>
          <c:order val="1"/>
          <c:tx>
            <c:strRef>
              <c:f>'Slowdown estimation accuracy'!$H$1</c:f>
              <c:strCache>
                <c:ptCount val="1"/>
                <c:pt idx="0">
                  <c:v>PTCA</c:v>
                </c:pt>
              </c:strCache>
            </c:strRef>
          </c:tx>
          <c:spPr>
            <a:solidFill>
              <a:srgbClr val="00CC5C"/>
            </a:solidFill>
          </c:spPr>
          <c:invertIfNegative val="0"/>
          <c:cat>
            <c:strRef>
              <c:f>'Slowdown estimation accuracy'!$F$2:$F$26</c:f>
              <c:strCache>
                <c:ptCount val="25"/>
                <c:pt idx="0">
                  <c:v>calculix</c:v>
                </c:pt>
                <c:pt idx="1">
                  <c:v>povray</c:v>
                </c:pt>
                <c:pt idx="2">
                  <c:v>tonto</c:v>
                </c:pt>
                <c:pt idx="3">
                  <c:v>namd</c:v>
                </c:pt>
                <c:pt idx="4">
                  <c:v>dealII</c:v>
                </c:pt>
                <c:pt idx="5">
                  <c:v>sjeng</c:v>
                </c:pt>
                <c:pt idx="6">
                  <c:v>perlbench</c:v>
                </c:pt>
                <c:pt idx="7">
                  <c:v>gobmk</c:v>
                </c:pt>
                <c:pt idx="8">
                  <c:v>xalancbmk</c:v>
                </c:pt>
                <c:pt idx="9">
                  <c:v>sphinx3</c:v>
                </c:pt>
                <c:pt idx="10">
                  <c:v>GemsFDTD</c:v>
                </c:pt>
                <c:pt idx="11">
                  <c:v>omnetpp</c:v>
                </c:pt>
                <c:pt idx="12">
                  <c:v>lbm</c:v>
                </c:pt>
                <c:pt idx="13">
                  <c:v>leslie3d</c:v>
                </c:pt>
                <c:pt idx="14">
                  <c:v>soplex</c:v>
                </c:pt>
                <c:pt idx="15">
                  <c:v>milc</c:v>
                </c:pt>
                <c:pt idx="16">
                  <c:v>libq</c:v>
                </c:pt>
                <c:pt idx="17">
                  <c:v>mcf</c:v>
                </c:pt>
                <c:pt idx="19">
                  <c:v>NPBbt</c:v>
                </c:pt>
                <c:pt idx="20">
                  <c:v>NPBft</c:v>
                </c:pt>
                <c:pt idx="21">
                  <c:v>NPBis</c:v>
                </c:pt>
                <c:pt idx="22">
                  <c:v>NPBua</c:v>
                </c:pt>
                <c:pt idx="24">
                  <c:v>Average</c:v>
                </c:pt>
              </c:strCache>
            </c:strRef>
          </c:cat>
          <c:val>
            <c:numRef>
              <c:f>'Slowdown estimation accuracy'!$H$2:$H$26</c:f>
              <c:numCache>
                <c:formatCode>General</c:formatCode>
                <c:ptCount val="25"/>
                <c:pt idx="0">
                  <c:v>1.910560272</c:v>
                </c:pt>
                <c:pt idx="1">
                  <c:v>3.679955719</c:v>
                </c:pt>
                <c:pt idx="2">
                  <c:v>7.535103545</c:v>
                </c:pt>
                <c:pt idx="3">
                  <c:v>4.574460369999997</c:v>
                </c:pt>
                <c:pt idx="4">
                  <c:v>32.28819790000002</c:v>
                </c:pt>
                <c:pt idx="5">
                  <c:v>10.3170026</c:v>
                </c:pt>
                <c:pt idx="6">
                  <c:v>35.18310873000002</c:v>
                </c:pt>
                <c:pt idx="7">
                  <c:v>16.15712465000001</c:v>
                </c:pt>
                <c:pt idx="8">
                  <c:v>27.70496742000001</c:v>
                </c:pt>
                <c:pt idx="9">
                  <c:v>6.42468942</c:v>
                </c:pt>
                <c:pt idx="10">
                  <c:v>32.36253683000002</c:v>
                </c:pt>
                <c:pt idx="11">
                  <c:v>22.14577342999999</c:v>
                </c:pt>
                <c:pt idx="12">
                  <c:v>33.74265388000001</c:v>
                </c:pt>
                <c:pt idx="13">
                  <c:v>19.20843087999998</c:v>
                </c:pt>
                <c:pt idx="14">
                  <c:v>81.86271205999994</c:v>
                </c:pt>
                <c:pt idx="15">
                  <c:v>11.14928747</c:v>
                </c:pt>
                <c:pt idx="16">
                  <c:v>104.3351334</c:v>
                </c:pt>
                <c:pt idx="17">
                  <c:v>108.3396537</c:v>
                </c:pt>
                <c:pt idx="18">
                  <c:v>0.0</c:v>
                </c:pt>
                <c:pt idx="19">
                  <c:v>3.195806496999999</c:v>
                </c:pt>
                <c:pt idx="20">
                  <c:v>133.6560214</c:v>
                </c:pt>
                <c:pt idx="21">
                  <c:v>9.199472108</c:v>
                </c:pt>
                <c:pt idx="22">
                  <c:v>69.82240349</c:v>
                </c:pt>
                <c:pt idx="23">
                  <c:v>0.0</c:v>
                </c:pt>
                <c:pt idx="24">
                  <c:v>40.38745075999998</c:v>
                </c:pt>
              </c:numCache>
            </c:numRef>
          </c:val>
        </c:ser>
        <c:ser>
          <c:idx val="2"/>
          <c:order val="2"/>
          <c:tx>
            <c:strRef>
              <c:f>'Slowdown estimation accuracy'!$I$1</c:f>
              <c:strCache>
                <c:ptCount val="1"/>
                <c:pt idx="0">
                  <c:v>ASM</c:v>
                </c:pt>
              </c:strCache>
            </c:strRef>
          </c:tx>
          <c:spPr>
            <a:solidFill>
              <a:srgbClr val="C00000"/>
            </a:solidFill>
          </c:spPr>
          <c:invertIfNegative val="0"/>
          <c:cat>
            <c:strRef>
              <c:f>'Slowdown estimation accuracy'!$F$2:$F$26</c:f>
              <c:strCache>
                <c:ptCount val="25"/>
                <c:pt idx="0">
                  <c:v>calculix</c:v>
                </c:pt>
                <c:pt idx="1">
                  <c:v>povray</c:v>
                </c:pt>
                <c:pt idx="2">
                  <c:v>tonto</c:v>
                </c:pt>
                <c:pt idx="3">
                  <c:v>namd</c:v>
                </c:pt>
                <c:pt idx="4">
                  <c:v>dealII</c:v>
                </c:pt>
                <c:pt idx="5">
                  <c:v>sjeng</c:v>
                </c:pt>
                <c:pt idx="6">
                  <c:v>perlbench</c:v>
                </c:pt>
                <c:pt idx="7">
                  <c:v>gobmk</c:v>
                </c:pt>
                <c:pt idx="8">
                  <c:v>xalancbmk</c:v>
                </c:pt>
                <c:pt idx="9">
                  <c:v>sphinx3</c:v>
                </c:pt>
                <c:pt idx="10">
                  <c:v>GemsFDTD</c:v>
                </c:pt>
                <c:pt idx="11">
                  <c:v>omnetpp</c:v>
                </c:pt>
                <c:pt idx="12">
                  <c:v>lbm</c:v>
                </c:pt>
                <c:pt idx="13">
                  <c:v>leslie3d</c:v>
                </c:pt>
                <c:pt idx="14">
                  <c:v>soplex</c:v>
                </c:pt>
                <c:pt idx="15">
                  <c:v>milc</c:v>
                </c:pt>
                <c:pt idx="16">
                  <c:v>libq</c:v>
                </c:pt>
                <c:pt idx="17">
                  <c:v>mcf</c:v>
                </c:pt>
                <c:pt idx="19">
                  <c:v>NPBbt</c:v>
                </c:pt>
                <c:pt idx="20">
                  <c:v>NPBft</c:v>
                </c:pt>
                <c:pt idx="21">
                  <c:v>NPBis</c:v>
                </c:pt>
                <c:pt idx="22">
                  <c:v>NPBua</c:v>
                </c:pt>
                <c:pt idx="24">
                  <c:v>Average</c:v>
                </c:pt>
              </c:strCache>
            </c:strRef>
          </c:cat>
          <c:val>
            <c:numRef>
              <c:f>'Slowdown estimation accuracy'!$I$2:$I$26</c:f>
              <c:numCache>
                <c:formatCode>General</c:formatCode>
                <c:ptCount val="25"/>
                <c:pt idx="0">
                  <c:v>11.82150068</c:v>
                </c:pt>
                <c:pt idx="1">
                  <c:v>1.646727206</c:v>
                </c:pt>
                <c:pt idx="2">
                  <c:v>5.882859865999997</c:v>
                </c:pt>
                <c:pt idx="3">
                  <c:v>3.692517255000001</c:v>
                </c:pt>
                <c:pt idx="4">
                  <c:v>9.804585346000004</c:v>
                </c:pt>
                <c:pt idx="5">
                  <c:v>7.342230385</c:v>
                </c:pt>
                <c:pt idx="6">
                  <c:v>10.72832058999999</c:v>
                </c:pt>
                <c:pt idx="7">
                  <c:v>6.569026002</c:v>
                </c:pt>
                <c:pt idx="8">
                  <c:v>6.551666813</c:v>
                </c:pt>
                <c:pt idx="9">
                  <c:v>7.531100651</c:v>
                </c:pt>
                <c:pt idx="10">
                  <c:v>11.49068065000001</c:v>
                </c:pt>
                <c:pt idx="11">
                  <c:v>12.32073532</c:v>
                </c:pt>
                <c:pt idx="12">
                  <c:v>13.06908773</c:v>
                </c:pt>
                <c:pt idx="13">
                  <c:v>5.725473030999997</c:v>
                </c:pt>
                <c:pt idx="14">
                  <c:v>9.504403856000005</c:v>
                </c:pt>
                <c:pt idx="15">
                  <c:v>8.154185732</c:v>
                </c:pt>
                <c:pt idx="16">
                  <c:v>2.803344422</c:v>
                </c:pt>
                <c:pt idx="17">
                  <c:v>23.19818102000001</c:v>
                </c:pt>
                <c:pt idx="18">
                  <c:v>0.0</c:v>
                </c:pt>
                <c:pt idx="19">
                  <c:v>2.569416592</c:v>
                </c:pt>
                <c:pt idx="20">
                  <c:v>14.73020971</c:v>
                </c:pt>
                <c:pt idx="21">
                  <c:v>7.690579015999997</c:v>
                </c:pt>
                <c:pt idx="22">
                  <c:v>4.199020703</c:v>
                </c:pt>
                <c:pt idx="23">
                  <c:v>0.0</c:v>
                </c:pt>
                <c:pt idx="24">
                  <c:v>9.856743525000005</c:v>
                </c:pt>
              </c:numCache>
            </c:numRef>
          </c:val>
        </c:ser>
        <c:dLbls>
          <c:showLegendKey val="0"/>
          <c:showVal val="0"/>
          <c:showCatName val="0"/>
          <c:showSerName val="0"/>
          <c:showPercent val="0"/>
          <c:showBubbleSize val="0"/>
        </c:dLbls>
        <c:gapWidth val="150"/>
        <c:axId val="-2137053400"/>
        <c:axId val="-2137050424"/>
      </c:barChart>
      <c:catAx>
        <c:axId val="-2137053400"/>
        <c:scaling>
          <c:orientation val="minMax"/>
        </c:scaling>
        <c:delete val="0"/>
        <c:axPos val="b"/>
        <c:majorTickMark val="out"/>
        <c:minorTickMark val="none"/>
        <c:tickLblPos val="nextTo"/>
        <c:crossAx val="-2137050424"/>
        <c:crosses val="autoZero"/>
        <c:auto val="1"/>
        <c:lblAlgn val="ctr"/>
        <c:lblOffset val="100"/>
        <c:noMultiLvlLbl val="0"/>
      </c:catAx>
      <c:valAx>
        <c:axId val="-2137050424"/>
        <c:scaling>
          <c:orientation val="minMax"/>
        </c:scaling>
        <c:delete val="0"/>
        <c:axPos val="l"/>
        <c:majorGridlines/>
        <c:title>
          <c:tx>
            <c:rich>
              <a:bodyPr rot="-5400000" vert="horz"/>
              <a:lstStyle/>
              <a:p>
                <a:pPr>
                  <a:defRPr/>
                </a:pPr>
                <a:r>
                  <a:rPr lang="en-US" dirty="0"/>
                  <a:t>Slowdown Estimation </a:t>
                </a:r>
                <a:endParaRPr lang="en-US" dirty="0" smtClean="0"/>
              </a:p>
              <a:p>
                <a:pPr>
                  <a:defRPr/>
                </a:pPr>
                <a:r>
                  <a:rPr lang="en-US" dirty="0" smtClean="0"/>
                  <a:t>Error</a:t>
                </a:r>
                <a:r>
                  <a:rPr lang="en-US" baseline="0" dirty="0" smtClean="0"/>
                  <a:t> </a:t>
                </a:r>
                <a:r>
                  <a:rPr lang="en-US" dirty="0" smtClean="0"/>
                  <a:t>(in </a:t>
                </a:r>
                <a:r>
                  <a:rPr lang="en-US" dirty="0"/>
                  <a:t>%)</a:t>
                </a:r>
              </a:p>
            </c:rich>
          </c:tx>
          <c:layout/>
          <c:overlay val="0"/>
        </c:title>
        <c:numFmt formatCode="General" sourceLinked="1"/>
        <c:majorTickMark val="out"/>
        <c:minorTickMark val="none"/>
        <c:tickLblPos val="nextTo"/>
        <c:crossAx val="-2137053400"/>
        <c:crosses val="autoZero"/>
        <c:crossBetween val="between"/>
      </c:valAx>
    </c:plotArea>
    <c:legend>
      <c:legendPos val="r"/>
      <c:layout>
        <c:manualLayout>
          <c:xMode val="edge"/>
          <c:yMode val="edge"/>
          <c:x val="0.341883311461067"/>
          <c:y val="0.00281140638670167"/>
          <c:w val="0.390061132983377"/>
          <c:h val="0.0711516963157383"/>
        </c:manualLayout>
      </c:layout>
      <c:overlay val="0"/>
    </c:legend>
    <c:plotVisOnly val="1"/>
    <c:dispBlanksAs val="gap"/>
    <c:showDLblsOverMax val="0"/>
  </c:chart>
  <c:txPr>
    <a:bodyPr/>
    <a:lstStyle/>
    <a:p>
      <a:pPr>
        <a:defRPr sz="17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'Cache Partitioning'!$B$8</c:f>
              <c:strCache>
                <c:ptCount val="1"/>
                <c:pt idx="0">
                  <c:v>NoPart</c:v>
                </c:pt>
              </c:strCache>
            </c:strRef>
          </c:tx>
          <c:invertIfNegative val="0"/>
          <c:cat>
            <c:numRef>
              <c:f>'Cache Partitioning'!$A$9:$A$11</c:f>
              <c:numCache>
                <c:formatCode>General</c:formatCode>
                <c:ptCount val="3"/>
                <c:pt idx="0">
                  <c:v>4.0</c:v>
                </c:pt>
                <c:pt idx="1">
                  <c:v>8.0</c:v>
                </c:pt>
                <c:pt idx="2">
                  <c:v>16.0</c:v>
                </c:pt>
              </c:numCache>
            </c:numRef>
          </c:cat>
          <c:val>
            <c:numRef>
              <c:f>'Cache Partitioning'!$B$9:$B$11</c:f>
              <c:numCache>
                <c:formatCode>General</c:formatCode>
                <c:ptCount val="3"/>
                <c:pt idx="0">
                  <c:v>2.09559703276222</c:v>
                </c:pt>
                <c:pt idx="1">
                  <c:v>4.768448000704643</c:v>
                </c:pt>
                <c:pt idx="2">
                  <c:v>13.7535611055794</c:v>
                </c:pt>
              </c:numCache>
            </c:numRef>
          </c:val>
        </c:ser>
        <c:ser>
          <c:idx val="2"/>
          <c:order val="1"/>
          <c:tx>
            <c:strRef>
              <c:f>'Cache Partitioning'!$C$8</c:f>
              <c:strCache>
                <c:ptCount val="1"/>
                <c:pt idx="0">
                  <c:v>UCP</c:v>
                </c:pt>
              </c:strCache>
            </c:strRef>
          </c:tx>
          <c:invertIfNegative val="0"/>
          <c:cat>
            <c:numRef>
              <c:f>'Cache Partitioning'!$A$9:$A$11</c:f>
              <c:numCache>
                <c:formatCode>General</c:formatCode>
                <c:ptCount val="3"/>
                <c:pt idx="0">
                  <c:v>4.0</c:v>
                </c:pt>
                <c:pt idx="1">
                  <c:v>8.0</c:v>
                </c:pt>
                <c:pt idx="2">
                  <c:v>16.0</c:v>
                </c:pt>
              </c:numCache>
            </c:numRef>
          </c:cat>
          <c:val>
            <c:numRef>
              <c:f>'Cache Partitioning'!$C$9:$C$11</c:f>
              <c:numCache>
                <c:formatCode>General</c:formatCode>
                <c:ptCount val="3"/>
                <c:pt idx="0">
                  <c:v>1.847857981849843</c:v>
                </c:pt>
                <c:pt idx="1">
                  <c:v>4.3220642832338</c:v>
                </c:pt>
                <c:pt idx="2">
                  <c:v>12.1484665253576</c:v>
                </c:pt>
              </c:numCache>
            </c:numRef>
          </c:val>
        </c:ser>
        <c:ser>
          <c:idx val="3"/>
          <c:order val="2"/>
          <c:tx>
            <c:strRef>
              <c:f>'Cache Partitioning'!$D$8</c:f>
              <c:strCache>
                <c:ptCount val="1"/>
                <c:pt idx="0">
                  <c:v>ASM-Cache</c:v>
                </c:pt>
              </c:strCache>
            </c:strRef>
          </c:tx>
          <c:invertIfNegative val="0"/>
          <c:cat>
            <c:numRef>
              <c:f>'Cache Partitioning'!$A$9:$A$11</c:f>
              <c:numCache>
                <c:formatCode>General</c:formatCode>
                <c:ptCount val="3"/>
                <c:pt idx="0">
                  <c:v>4.0</c:v>
                </c:pt>
                <c:pt idx="1">
                  <c:v>8.0</c:v>
                </c:pt>
                <c:pt idx="2">
                  <c:v>16.0</c:v>
                </c:pt>
              </c:numCache>
            </c:numRef>
          </c:cat>
          <c:val>
            <c:numRef>
              <c:f>'Cache Partitioning'!$D$9:$D$11</c:f>
              <c:numCache>
                <c:formatCode>General</c:formatCode>
                <c:ptCount val="3"/>
                <c:pt idx="0">
                  <c:v>1.83463039914602</c:v>
                </c:pt>
                <c:pt idx="1">
                  <c:v>3.786715047295121</c:v>
                </c:pt>
                <c:pt idx="2">
                  <c:v>10.21821542088276</c:v>
                </c:pt>
              </c:numCache>
            </c:numRef>
          </c:val>
        </c:ser>
        <c:dLbls>
          <c:showLegendKey val="0"/>
          <c:showVal val="0"/>
          <c:showCatName val="0"/>
          <c:showSerName val="0"/>
          <c:showPercent val="0"/>
          <c:showBubbleSize val="0"/>
        </c:dLbls>
        <c:gapWidth val="150"/>
        <c:axId val="-2136914472"/>
        <c:axId val="-2136919960"/>
      </c:barChart>
      <c:catAx>
        <c:axId val="-2136914472"/>
        <c:scaling>
          <c:orientation val="minMax"/>
        </c:scaling>
        <c:delete val="0"/>
        <c:axPos val="b"/>
        <c:title>
          <c:tx>
            <c:rich>
              <a:bodyPr/>
              <a:lstStyle/>
              <a:p>
                <a:pPr>
                  <a:defRPr/>
                </a:pPr>
                <a:r>
                  <a:rPr lang="en-US"/>
                  <a:t>Number of Cores</a:t>
                </a:r>
              </a:p>
            </c:rich>
          </c:tx>
          <c:layout/>
          <c:overlay val="0"/>
        </c:title>
        <c:numFmt formatCode="General" sourceLinked="1"/>
        <c:majorTickMark val="out"/>
        <c:minorTickMark val="none"/>
        <c:tickLblPos val="nextTo"/>
        <c:crossAx val="-2136919960"/>
        <c:crosses val="autoZero"/>
        <c:auto val="1"/>
        <c:lblAlgn val="ctr"/>
        <c:lblOffset val="100"/>
        <c:noMultiLvlLbl val="0"/>
      </c:catAx>
      <c:valAx>
        <c:axId val="-2136919960"/>
        <c:scaling>
          <c:orientation val="minMax"/>
        </c:scaling>
        <c:delete val="0"/>
        <c:axPos val="l"/>
        <c:majorGridlines/>
        <c:title>
          <c:tx>
            <c:rich>
              <a:bodyPr rot="-5400000" vert="horz"/>
              <a:lstStyle/>
              <a:p>
                <a:pPr>
                  <a:defRPr/>
                </a:pPr>
                <a:r>
                  <a:rPr lang="en-US"/>
                  <a:t>Fairness</a:t>
                </a:r>
              </a:p>
              <a:p>
                <a:pPr>
                  <a:defRPr/>
                </a:pPr>
                <a:r>
                  <a:rPr lang="en-US"/>
                  <a:t>(Lower is better)</a:t>
                </a:r>
              </a:p>
            </c:rich>
          </c:tx>
          <c:layout/>
          <c:overlay val="0"/>
        </c:title>
        <c:numFmt formatCode="General" sourceLinked="1"/>
        <c:majorTickMark val="out"/>
        <c:minorTickMark val="none"/>
        <c:tickLblPos val="nextTo"/>
        <c:crossAx val="-2136914472"/>
        <c:crosses val="autoZero"/>
        <c:crossBetween val="between"/>
      </c:valAx>
    </c:plotArea>
    <c:plotVisOnly val="1"/>
    <c:dispBlanksAs val="gap"/>
    <c:showDLblsOverMax val="0"/>
  </c:chart>
  <c:txPr>
    <a:bodyPr/>
    <a:lstStyle/>
    <a:p>
      <a:pPr>
        <a:defRPr sz="17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'Cache Partitioning'!$B$2</c:f>
              <c:strCache>
                <c:ptCount val="1"/>
                <c:pt idx="0">
                  <c:v>NoPart</c:v>
                </c:pt>
              </c:strCache>
            </c:strRef>
          </c:tx>
          <c:invertIfNegative val="0"/>
          <c:cat>
            <c:numRef>
              <c:f>'Cache Partitioning'!$A$3:$A$5</c:f>
              <c:numCache>
                <c:formatCode>General</c:formatCode>
                <c:ptCount val="3"/>
                <c:pt idx="0">
                  <c:v>4.0</c:v>
                </c:pt>
                <c:pt idx="1">
                  <c:v>8.0</c:v>
                </c:pt>
                <c:pt idx="2">
                  <c:v>16.0</c:v>
                </c:pt>
              </c:numCache>
            </c:numRef>
          </c:cat>
          <c:val>
            <c:numRef>
              <c:f>'Cache Partitioning'!$B$3:$B$5</c:f>
              <c:numCache>
                <c:formatCode>General</c:formatCode>
                <c:ptCount val="3"/>
                <c:pt idx="0">
                  <c:v>0.605392397035036</c:v>
                </c:pt>
                <c:pt idx="1">
                  <c:v>0.355152790193634</c:v>
                </c:pt>
                <c:pt idx="2">
                  <c:v>0.160485247222272</c:v>
                </c:pt>
              </c:numCache>
            </c:numRef>
          </c:val>
        </c:ser>
        <c:ser>
          <c:idx val="2"/>
          <c:order val="1"/>
          <c:tx>
            <c:strRef>
              <c:f>'Cache Partitioning'!$C$2</c:f>
              <c:strCache>
                <c:ptCount val="1"/>
                <c:pt idx="0">
                  <c:v>UCP</c:v>
                </c:pt>
              </c:strCache>
            </c:strRef>
          </c:tx>
          <c:invertIfNegative val="0"/>
          <c:cat>
            <c:numRef>
              <c:f>'Cache Partitioning'!$A$3:$A$5</c:f>
              <c:numCache>
                <c:formatCode>General</c:formatCode>
                <c:ptCount val="3"/>
                <c:pt idx="0">
                  <c:v>4.0</c:v>
                </c:pt>
                <c:pt idx="1">
                  <c:v>8.0</c:v>
                </c:pt>
                <c:pt idx="2">
                  <c:v>16.0</c:v>
                </c:pt>
              </c:numCache>
            </c:numRef>
          </c:cat>
          <c:val>
            <c:numRef>
              <c:f>'Cache Partitioning'!$C$3:$C$5</c:f>
              <c:numCache>
                <c:formatCode>General</c:formatCode>
                <c:ptCount val="3"/>
                <c:pt idx="0">
                  <c:v>0.641091959329951</c:v>
                </c:pt>
                <c:pt idx="1">
                  <c:v>0.368316167516493</c:v>
                </c:pt>
                <c:pt idx="2">
                  <c:v>0.17</c:v>
                </c:pt>
              </c:numCache>
            </c:numRef>
          </c:val>
        </c:ser>
        <c:ser>
          <c:idx val="3"/>
          <c:order val="2"/>
          <c:tx>
            <c:strRef>
              <c:f>'Cache Partitioning'!$D$2</c:f>
              <c:strCache>
                <c:ptCount val="1"/>
                <c:pt idx="0">
                  <c:v>ASM-Cache</c:v>
                </c:pt>
              </c:strCache>
            </c:strRef>
          </c:tx>
          <c:invertIfNegative val="0"/>
          <c:cat>
            <c:numRef>
              <c:f>'Cache Partitioning'!$A$3:$A$5</c:f>
              <c:numCache>
                <c:formatCode>General</c:formatCode>
                <c:ptCount val="3"/>
                <c:pt idx="0">
                  <c:v>4.0</c:v>
                </c:pt>
                <c:pt idx="1">
                  <c:v>8.0</c:v>
                </c:pt>
                <c:pt idx="2">
                  <c:v>16.0</c:v>
                </c:pt>
              </c:numCache>
            </c:numRef>
          </c:cat>
          <c:val>
            <c:numRef>
              <c:f>'Cache Partitioning'!$D$3:$D$5</c:f>
              <c:numCache>
                <c:formatCode>General</c:formatCode>
                <c:ptCount val="3"/>
                <c:pt idx="0">
                  <c:v>0.63243641867598</c:v>
                </c:pt>
                <c:pt idx="1">
                  <c:v>0.369926680818345</c:v>
                </c:pt>
                <c:pt idx="2">
                  <c:v>0.18</c:v>
                </c:pt>
              </c:numCache>
            </c:numRef>
          </c:val>
        </c:ser>
        <c:dLbls>
          <c:showLegendKey val="0"/>
          <c:showVal val="0"/>
          <c:showCatName val="0"/>
          <c:showSerName val="0"/>
          <c:showPercent val="0"/>
          <c:showBubbleSize val="0"/>
        </c:dLbls>
        <c:gapWidth val="150"/>
        <c:axId val="-2136951960"/>
        <c:axId val="-2136957432"/>
      </c:barChart>
      <c:catAx>
        <c:axId val="-2136951960"/>
        <c:scaling>
          <c:orientation val="minMax"/>
        </c:scaling>
        <c:delete val="0"/>
        <c:axPos val="b"/>
        <c:title>
          <c:tx>
            <c:rich>
              <a:bodyPr/>
              <a:lstStyle/>
              <a:p>
                <a:pPr>
                  <a:defRPr/>
                </a:pPr>
                <a:r>
                  <a:rPr lang="en-US"/>
                  <a:t>Number of Cores</a:t>
                </a:r>
              </a:p>
            </c:rich>
          </c:tx>
          <c:layout/>
          <c:overlay val="0"/>
        </c:title>
        <c:numFmt formatCode="General" sourceLinked="1"/>
        <c:majorTickMark val="out"/>
        <c:minorTickMark val="none"/>
        <c:tickLblPos val="nextTo"/>
        <c:crossAx val="-2136957432"/>
        <c:crosses val="autoZero"/>
        <c:auto val="1"/>
        <c:lblAlgn val="ctr"/>
        <c:lblOffset val="100"/>
        <c:noMultiLvlLbl val="0"/>
      </c:catAx>
      <c:valAx>
        <c:axId val="-2136957432"/>
        <c:scaling>
          <c:orientation val="minMax"/>
        </c:scaling>
        <c:delete val="0"/>
        <c:axPos val="l"/>
        <c:majorGridlines/>
        <c:title>
          <c:tx>
            <c:rich>
              <a:bodyPr rot="-5400000" vert="horz"/>
              <a:lstStyle/>
              <a:p>
                <a:pPr>
                  <a:defRPr/>
                </a:pPr>
                <a:r>
                  <a:rPr lang="en-US"/>
                  <a:t>Performance</a:t>
                </a:r>
              </a:p>
            </c:rich>
          </c:tx>
          <c:layout/>
          <c:overlay val="0"/>
        </c:title>
        <c:numFmt formatCode="General" sourceLinked="1"/>
        <c:majorTickMark val="out"/>
        <c:minorTickMark val="none"/>
        <c:tickLblPos val="nextTo"/>
        <c:crossAx val="-2136951960"/>
        <c:crosses val="autoZero"/>
        <c:crossBetween val="between"/>
        <c:majorUnit val="0.2"/>
      </c:valAx>
    </c:plotArea>
    <c:legend>
      <c:legendPos val="r"/>
      <c:layout/>
      <c:overlay val="0"/>
    </c:legend>
    <c:plotVisOnly val="1"/>
    <c:dispBlanksAs val="gap"/>
    <c:showDLblsOverMax val="0"/>
  </c:chart>
  <c:txPr>
    <a:bodyPr/>
    <a:lstStyle/>
    <a:p>
      <a:pPr>
        <a:defRPr sz="17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'Cache partitioning results'!$B$8</c:f>
              <c:strCache>
                <c:ptCount val="1"/>
                <c:pt idx="0">
                  <c:v>FRFCFS</c:v>
                </c:pt>
              </c:strCache>
            </c:strRef>
          </c:tx>
          <c:invertIfNegative val="0"/>
          <c:cat>
            <c:numRef>
              <c:f>'Cache partitioning results'!$A$9:$A$11</c:f>
              <c:numCache>
                <c:formatCode>General</c:formatCode>
                <c:ptCount val="3"/>
                <c:pt idx="0">
                  <c:v>4.0</c:v>
                </c:pt>
                <c:pt idx="1">
                  <c:v>8.0</c:v>
                </c:pt>
                <c:pt idx="2">
                  <c:v>16.0</c:v>
                </c:pt>
              </c:numCache>
            </c:numRef>
          </c:cat>
          <c:val>
            <c:numRef>
              <c:f>'Cache partitioning results'!$B$9:$B$11</c:f>
              <c:numCache>
                <c:formatCode>General</c:formatCode>
                <c:ptCount val="3"/>
                <c:pt idx="0">
                  <c:v>2.09559703276222</c:v>
                </c:pt>
                <c:pt idx="1">
                  <c:v>4.530842681043163</c:v>
                </c:pt>
                <c:pt idx="2">
                  <c:v>13.7535611055794</c:v>
                </c:pt>
              </c:numCache>
            </c:numRef>
          </c:val>
        </c:ser>
        <c:ser>
          <c:idx val="2"/>
          <c:order val="1"/>
          <c:tx>
            <c:strRef>
              <c:f>'Cache partitioning results'!$C$8</c:f>
              <c:strCache>
                <c:ptCount val="1"/>
                <c:pt idx="0">
                  <c:v>TCM</c:v>
                </c:pt>
              </c:strCache>
            </c:strRef>
          </c:tx>
          <c:invertIfNegative val="0"/>
          <c:cat>
            <c:numRef>
              <c:f>'Cache partitioning results'!$A$9:$A$11</c:f>
              <c:numCache>
                <c:formatCode>General</c:formatCode>
                <c:ptCount val="3"/>
                <c:pt idx="0">
                  <c:v>4.0</c:v>
                </c:pt>
                <c:pt idx="1">
                  <c:v>8.0</c:v>
                </c:pt>
                <c:pt idx="2">
                  <c:v>16.0</c:v>
                </c:pt>
              </c:numCache>
            </c:numRef>
          </c:cat>
          <c:val>
            <c:numRef>
              <c:f>'Cache partitioning results'!$C$9:$C$11</c:f>
              <c:numCache>
                <c:formatCode>General</c:formatCode>
                <c:ptCount val="3"/>
                <c:pt idx="0">
                  <c:v>2.126736469968259</c:v>
                </c:pt>
                <c:pt idx="1">
                  <c:v>4.80418119294356</c:v>
                </c:pt>
                <c:pt idx="2">
                  <c:v>17.31916529191256</c:v>
                </c:pt>
              </c:numCache>
            </c:numRef>
          </c:val>
        </c:ser>
        <c:ser>
          <c:idx val="3"/>
          <c:order val="2"/>
          <c:tx>
            <c:strRef>
              <c:f>'Cache partitioning results'!$D$8</c:f>
              <c:strCache>
                <c:ptCount val="1"/>
                <c:pt idx="0">
                  <c:v>PARBS</c:v>
                </c:pt>
              </c:strCache>
            </c:strRef>
          </c:tx>
          <c:invertIfNegative val="0"/>
          <c:cat>
            <c:numRef>
              <c:f>'Cache partitioning results'!$A$9:$A$11</c:f>
              <c:numCache>
                <c:formatCode>General</c:formatCode>
                <c:ptCount val="3"/>
                <c:pt idx="0">
                  <c:v>4.0</c:v>
                </c:pt>
                <c:pt idx="1">
                  <c:v>8.0</c:v>
                </c:pt>
                <c:pt idx="2">
                  <c:v>16.0</c:v>
                </c:pt>
              </c:numCache>
            </c:numRef>
          </c:cat>
          <c:val>
            <c:numRef>
              <c:f>'Cache partitioning results'!$D$9:$D$11</c:f>
              <c:numCache>
                <c:formatCode>General</c:formatCode>
                <c:ptCount val="3"/>
                <c:pt idx="0">
                  <c:v>2.03763575026742</c:v>
                </c:pt>
                <c:pt idx="1">
                  <c:v>4.548823387642933</c:v>
                </c:pt>
                <c:pt idx="2">
                  <c:v>18.5193934941262</c:v>
                </c:pt>
              </c:numCache>
            </c:numRef>
          </c:val>
        </c:ser>
        <c:ser>
          <c:idx val="0"/>
          <c:order val="3"/>
          <c:tx>
            <c:strRef>
              <c:f>'Cache partitioning results'!$E$8</c:f>
              <c:strCache>
                <c:ptCount val="1"/>
                <c:pt idx="0">
                  <c:v>ASM-Mem</c:v>
                </c:pt>
              </c:strCache>
            </c:strRef>
          </c:tx>
          <c:invertIfNegative val="0"/>
          <c:val>
            <c:numRef>
              <c:f>'Cache partitioning results'!$E$9:$E$11</c:f>
              <c:numCache>
                <c:formatCode>General</c:formatCode>
                <c:ptCount val="3"/>
                <c:pt idx="0">
                  <c:v>2.004596805477006</c:v>
                </c:pt>
                <c:pt idx="1">
                  <c:v>4.312909293540089</c:v>
                </c:pt>
                <c:pt idx="2">
                  <c:v>12.08913254486081</c:v>
                </c:pt>
              </c:numCache>
            </c:numRef>
          </c:val>
        </c:ser>
        <c:dLbls>
          <c:showLegendKey val="0"/>
          <c:showVal val="0"/>
          <c:showCatName val="0"/>
          <c:showSerName val="0"/>
          <c:showPercent val="0"/>
          <c:showBubbleSize val="0"/>
        </c:dLbls>
        <c:gapWidth val="150"/>
        <c:axId val="-2137777160"/>
        <c:axId val="-2137782696"/>
      </c:barChart>
      <c:catAx>
        <c:axId val="-2137777160"/>
        <c:scaling>
          <c:orientation val="minMax"/>
        </c:scaling>
        <c:delete val="0"/>
        <c:axPos val="b"/>
        <c:title>
          <c:tx>
            <c:rich>
              <a:bodyPr/>
              <a:lstStyle/>
              <a:p>
                <a:pPr>
                  <a:defRPr/>
                </a:pPr>
                <a:r>
                  <a:rPr lang="en-US"/>
                  <a:t>Number of Cores</a:t>
                </a:r>
              </a:p>
            </c:rich>
          </c:tx>
          <c:layout/>
          <c:overlay val="0"/>
        </c:title>
        <c:numFmt formatCode="General" sourceLinked="1"/>
        <c:majorTickMark val="out"/>
        <c:minorTickMark val="none"/>
        <c:tickLblPos val="nextTo"/>
        <c:crossAx val="-2137782696"/>
        <c:crosses val="autoZero"/>
        <c:auto val="1"/>
        <c:lblAlgn val="ctr"/>
        <c:lblOffset val="100"/>
        <c:noMultiLvlLbl val="0"/>
      </c:catAx>
      <c:valAx>
        <c:axId val="-2137782696"/>
        <c:scaling>
          <c:orientation val="minMax"/>
        </c:scaling>
        <c:delete val="0"/>
        <c:axPos val="l"/>
        <c:majorGridlines/>
        <c:title>
          <c:tx>
            <c:rich>
              <a:bodyPr rot="-5400000" vert="horz"/>
              <a:lstStyle/>
              <a:p>
                <a:pPr>
                  <a:defRPr/>
                </a:pPr>
                <a:r>
                  <a:rPr lang="en-US"/>
                  <a:t>Fairness </a:t>
                </a:r>
              </a:p>
              <a:p>
                <a:pPr>
                  <a:defRPr/>
                </a:pPr>
                <a:r>
                  <a:rPr lang="en-US"/>
                  <a:t>(Lower is better)</a:t>
                </a:r>
              </a:p>
            </c:rich>
          </c:tx>
          <c:layout/>
          <c:overlay val="0"/>
        </c:title>
        <c:numFmt formatCode="General" sourceLinked="1"/>
        <c:majorTickMark val="out"/>
        <c:minorTickMark val="none"/>
        <c:tickLblPos val="nextTo"/>
        <c:crossAx val="-2137777160"/>
        <c:crosses val="autoZero"/>
        <c:crossBetween val="between"/>
      </c:valAx>
    </c:plotArea>
    <c:plotVisOnly val="1"/>
    <c:dispBlanksAs val="gap"/>
    <c:showDLblsOverMax val="0"/>
  </c:chart>
  <c:txPr>
    <a:bodyPr/>
    <a:lstStyle/>
    <a:p>
      <a:pPr>
        <a:defRPr sz="17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'Cache partitioning results'!$B$2</c:f>
              <c:strCache>
                <c:ptCount val="1"/>
                <c:pt idx="0">
                  <c:v>FRFCFS</c:v>
                </c:pt>
              </c:strCache>
            </c:strRef>
          </c:tx>
          <c:invertIfNegative val="0"/>
          <c:cat>
            <c:numRef>
              <c:f>'Cache partitioning results'!$A$3:$A$5</c:f>
              <c:numCache>
                <c:formatCode>General</c:formatCode>
                <c:ptCount val="3"/>
                <c:pt idx="0">
                  <c:v>4.0</c:v>
                </c:pt>
                <c:pt idx="1">
                  <c:v>8.0</c:v>
                </c:pt>
                <c:pt idx="2">
                  <c:v>16.0</c:v>
                </c:pt>
              </c:numCache>
            </c:numRef>
          </c:cat>
          <c:val>
            <c:numRef>
              <c:f>'Cache partitioning results'!$B$3:$B$5</c:f>
              <c:numCache>
                <c:formatCode>General</c:formatCode>
                <c:ptCount val="3"/>
                <c:pt idx="0">
                  <c:v>0.605392397035036</c:v>
                </c:pt>
                <c:pt idx="1">
                  <c:v>0.36786898817972</c:v>
                </c:pt>
                <c:pt idx="2">
                  <c:v>0.160485247222272</c:v>
                </c:pt>
              </c:numCache>
            </c:numRef>
          </c:val>
        </c:ser>
        <c:ser>
          <c:idx val="2"/>
          <c:order val="1"/>
          <c:tx>
            <c:strRef>
              <c:f>'Cache partitioning results'!$C$2</c:f>
              <c:strCache>
                <c:ptCount val="1"/>
                <c:pt idx="0">
                  <c:v>TCM</c:v>
                </c:pt>
              </c:strCache>
            </c:strRef>
          </c:tx>
          <c:invertIfNegative val="0"/>
          <c:cat>
            <c:numRef>
              <c:f>'Cache partitioning results'!$A$3:$A$5</c:f>
              <c:numCache>
                <c:formatCode>General</c:formatCode>
                <c:ptCount val="3"/>
                <c:pt idx="0">
                  <c:v>4.0</c:v>
                </c:pt>
                <c:pt idx="1">
                  <c:v>8.0</c:v>
                </c:pt>
                <c:pt idx="2">
                  <c:v>16.0</c:v>
                </c:pt>
              </c:numCache>
            </c:numRef>
          </c:cat>
          <c:val>
            <c:numRef>
              <c:f>'Cache partitioning results'!$C$3:$C$5</c:f>
              <c:numCache>
                <c:formatCode>General</c:formatCode>
                <c:ptCount val="3"/>
                <c:pt idx="0">
                  <c:v>0.588384633256802</c:v>
                </c:pt>
                <c:pt idx="1">
                  <c:v>0.34882562001643</c:v>
                </c:pt>
                <c:pt idx="2">
                  <c:v>0.143053289480678</c:v>
                </c:pt>
              </c:numCache>
            </c:numRef>
          </c:val>
        </c:ser>
        <c:ser>
          <c:idx val="3"/>
          <c:order val="2"/>
          <c:tx>
            <c:strRef>
              <c:f>'Cache partitioning results'!$D$2</c:f>
              <c:strCache>
                <c:ptCount val="1"/>
                <c:pt idx="0">
                  <c:v>PARBS</c:v>
                </c:pt>
              </c:strCache>
            </c:strRef>
          </c:tx>
          <c:invertIfNegative val="0"/>
          <c:cat>
            <c:numRef>
              <c:f>'Cache partitioning results'!$A$3:$A$5</c:f>
              <c:numCache>
                <c:formatCode>General</c:formatCode>
                <c:ptCount val="3"/>
                <c:pt idx="0">
                  <c:v>4.0</c:v>
                </c:pt>
                <c:pt idx="1">
                  <c:v>8.0</c:v>
                </c:pt>
                <c:pt idx="2">
                  <c:v>16.0</c:v>
                </c:pt>
              </c:numCache>
            </c:numRef>
          </c:cat>
          <c:val>
            <c:numRef>
              <c:f>'Cache partitioning results'!$D$3:$D$5</c:f>
              <c:numCache>
                <c:formatCode>General</c:formatCode>
                <c:ptCount val="3"/>
                <c:pt idx="0">
                  <c:v>0.611210248360414</c:v>
                </c:pt>
                <c:pt idx="1">
                  <c:v>0.370395969484428</c:v>
                </c:pt>
                <c:pt idx="2">
                  <c:v>0.148655110715989</c:v>
                </c:pt>
              </c:numCache>
            </c:numRef>
          </c:val>
        </c:ser>
        <c:ser>
          <c:idx val="0"/>
          <c:order val="3"/>
          <c:tx>
            <c:strRef>
              <c:f>'Cache partitioning results'!$E$2</c:f>
              <c:strCache>
                <c:ptCount val="1"/>
                <c:pt idx="0">
                  <c:v>ASM-Mem</c:v>
                </c:pt>
              </c:strCache>
            </c:strRef>
          </c:tx>
          <c:invertIfNegative val="0"/>
          <c:val>
            <c:numRef>
              <c:f>'Cache partitioning results'!$E$3:$E$5</c:f>
              <c:numCache>
                <c:formatCode>General</c:formatCode>
                <c:ptCount val="3"/>
                <c:pt idx="0">
                  <c:v>0.60238315012188</c:v>
                </c:pt>
                <c:pt idx="1">
                  <c:v>0.360899276342392</c:v>
                </c:pt>
                <c:pt idx="2">
                  <c:v>0.160439179731433</c:v>
                </c:pt>
              </c:numCache>
            </c:numRef>
          </c:val>
        </c:ser>
        <c:dLbls>
          <c:showLegendKey val="0"/>
          <c:showVal val="0"/>
          <c:showCatName val="0"/>
          <c:showSerName val="0"/>
          <c:showPercent val="0"/>
          <c:showBubbleSize val="0"/>
        </c:dLbls>
        <c:gapWidth val="150"/>
        <c:axId val="-2137826072"/>
        <c:axId val="-2137831608"/>
      </c:barChart>
      <c:catAx>
        <c:axId val="-2137826072"/>
        <c:scaling>
          <c:orientation val="minMax"/>
        </c:scaling>
        <c:delete val="0"/>
        <c:axPos val="b"/>
        <c:title>
          <c:tx>
            <c:rich>
              <a:bodyPr/>
              <a:lstStyle/>
              <a:p>
                <a:pPr>
                  <a:defRPr/>
                </a:pPr>
                <a:r>
                  <a:rPr lang="en-US"/>
                  <a:t>Number of Cores</a:t>
                </a:r>
              </a:p>
            </c:rich>
          </c:tx>
          <c:layout>
            <c:manualLayout>
              <c:xMode val="edge"/>
              <c:yMode val="edge"/>
              <c:x val="0.286154199475066"/>
              <c:y val="0.841157407407408"/>
            </c:manualLayout>
          </c:layout>
          <c:overlay val="0"/>
        </c:title>
        <c:numFmt formatCode="General" sourceLinked="1"/>
        <c:majorTickMark val="out"/>
        <c:minorTickMark val="none"/>
        <c:tickLblPos val="nextTo"/>
        <c:crossAx val="-2137831608"/>
        <c:crosses val="autoZero"/>
        <c:auto val="1"/>
        <c:lblAlgn val="ctr"/>
        <c:lblOffset val="100"/>
        <c:noMultiLvlLbl val="0"/>
      </c:catAx>
      <c:valAx>
        <c:axId val="-2137831608"/>
        <c:scaling>
          <c:orientation val="minMax"/>
        </c:scaling>
        <c:delete val="0"/>
        <c:axPos val="l"/>
        <c:majorGridlines/>
        <c:title>
          <c:tx>
            <c:rich>
              <a:bodyPr rot="-5400000" vert="horz"/>
              <a:lstStyle/>
              <a:p>
                <a:pPr>
                  <a:defRPr/>
                </a:pPr>
                <a:r>
                  <a:rPr lang="en-US"/>
                  <a:t>Performance</a:t>
                </a:r>
              </a:p>
            </c:rich>
          </c:tx>
          <c:layout/>
          <c:overlay val="0"/>
        </c:title>
        <c:numFmt formatCode="General" sourceLinked="1"/>
        <c:majorTickMark val="out"/>
        <c:minorTickMark val="none"/>
        <c:tickLblPos val="nextTo"/>
        <c:crossAx val="-2137826072"/>
        <c:crosses val="autoZero"/>
        <c:crossBetween val="between"/>
      </c:valAx>
    </c:plotArea>
    <c:legend>
      <c:legendPos val="r"/>
      <c:layout/>
      <c:overlay val="0"/>
    </c:legend>
    <c:plotVisOnly val="1"/>
    <c:dispBlanksAs val="gap"/>
    <c:showDLblsOverMax val="0"/>
  </c:chart>
  <c:txPr>
    <a:bodyPr/>
    <a:lstStyle/>
    <a:p>
      <a:pPr>
        <a:defRPr sz="17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18978102189781"/>
          <c:y val="0.0484600022823234"/>
          <c:w val="0.413272410291779"/>
          <c:h val="0.705924340979117"/>
        </c:manualLayout>
      </c:layout>
      <c:barChart>
        <c:barDir val="col"/>
        <c:grouping val="clustered"/>
        <c:varyColors val="0"/>
        <c:ser>
          <c:idx val="1"/>
          <c:order val="0"/>
          <c:tx>
            <c:strRef>
              <c:f>'cache-bandwidth partitioning'!$B$6</c:f>
              <c:strCache>
                <c:ptCount val="1"/>
                <c:pt idx="0">
                  <c:v>FRFCFS-NoPart</c:v>
                </c:pt>
              </c:strCache>
            </c:strRef>
          </c:tx>
          <c:invertIfNegative val="0"/>
          <c:val>
            <c:numRef>
              <c:f>'cache-bandwidth partitioning'!$B$7:$B$8</c:f>
              <c:numCache>
                <c:formatCode>General</c:formatCode>
                <c:ptCount val="2"/>
                <c:pt idx="0">
                  <c:v>10.4979559962024</c:v>
                </c:pt>
                <c:pt idx="1">
                  <c:v>6.92567043073339</c:v>
                </c:pt>
              </c:numCache>
            </c:numRef>
          </c:val>
        </c:ser>
        <c:ser>
          <c:idx val="2"/>
          <c:order val="1"/>
          <c:tx>
            <c:strRef>
              <c:f>'cache-bandwidth partitioning'!$C$6</c:f>
              <c:strCache>
                <c:ptCount val="1"/>
                <c:pt idx="0">
                  <c:v>FRFCFS+UCP</c:v>
                </c:pt>
              </c:strCache>
            </c:strRef>
          </c:tx>
          <c:invertIfNegative val="0"/>
          <c:val>
            <c:numRef>
              <c:f>'cache-bandwidth partitioning'!$C$7:$C$8</c:f>
              <c:numCache>
                <c:formatCode>General</c:formatCode>
                <c:ptCount val="2"/>
                <c:pt idx="0">
                  <c:v>9.47476122330773</c:v>
                </c:pt>
                <c:pt idx="1">
                  <c:v>6.0393470818054</c:v>
                </c:pt>
              </c:numCache>
            </c:numRef>
          </c:val>
        </c:ser>
        <c:ser>
          <c:idx val="3"/>
          <c:order val="2"/>
          <c:tx>
            <c:strRef>
              <c:f>'cache-bandwidth partitioning'!$D$6</c:f>
              <c:strCache>
                <c:ptCount val="1"/>
                <c:pt idx="0">
                  <c:v>TCM+UCP</c:v>
                </c:pt>
              </c:strCache>
            </c:strRef>
          </c:tx>
          <c:invertIfNegative val="0"/>
          <c:val>
            <c:numRef>
              <c:f>'cache-bandwidth partitioning'!$D$7:$D$8</c:f>
              <c:numCache>
                <c:formatCode>General</c:formatCode>
                <c:ptCount val="2"/>
                <c:pt idx="0">
                  <c:v>10.4292183704293</c:v>
                </c:pt>
                <c:pt idx="1">
                  <c:v>6.59196158195511</c:v>
                </c:pt>
              </c:numCache>
            </c:numRef>
          </c:val>
        </c:ser>
        <c:ser>
          <c:idx val="4"/>
          <c:order val="3"/>
          <c:tx>
            <c:strRef>
              <c:f>'cache-bandwidth partitioning'!$E$6</c:f>
              <c:strCache>
                <c:ptCount val="1"/>
                <c:pt idx="0">
                  <c:v>PARBS+UCP</c:v>
                </c:pt>
              </c:strCache>
            </c:strRef>
          </c:tx>
          <c:invertIfNegative val="0"/>
          <c:val>
            <c:numRef>
              <c:f>'cache-bandwidth partitioning'!$E$7:$E$8</c:f>
              <c:numCache>
                <c:formatCode>General</c:formatCode>
                <c:ptCount val="2"/>
                <c:pt idx="0">
                  <c:v>9.33484271216117</c:v>
                </c:pt>
                <c:pt idx="1">
                  <c:v>6.03299020210243</c:v>
                </c:pt>
              </c:numCache>
            </c:numRef>
          </c:val>
        </c:ser>
        <c:ser>
          <c:idx val="5"/>
          <c:order val="4"/>
          <c:tx>
            <c:strRef>
              <c:f>'cache-bandwidth partitioning'!$F$6</c:f>
              <c:strCache>
                <c:ptCount val="1"/>
                <c:pt idx="0">
                  <c:v>ASM-Cache-Mem</c:v>
                </c:pt>
              </c:strCache>
            </c:strRef>
          </c:tx>
          <c:invertIfNegative val="0"/>
          <c:val>
            <c:numRef>
              <c:f>'cache-bandwidth partitioning'!$F$7:$F$8</c:f>
              <c:numCache>
                <c:formatCode>General</c:formatCode>
                <c:ptCount val="2"/>
                <c:pt idx="0">
                  <c:v>7.96167710766293</c:v>
                </c:pt>
                <c:pt idx="1">
                  <c:v>5.50609941869656</c:v>
                </c:pt>
              </c:numCache>
            </c:numRef>
          </c:val>
        </c:ser>
        <c:dLbls>
          <c:showLegendKey val="0"/>
          <c:showVal val="0"/>
          <c:showCatName val="0"/>
          <c:showSerName val="0"/>
          <c:showPercent val="0"/>
          <c:showBubbleSize val="0"/>
        </c:dLbls>
        <c:gapWidth val="150"/>
        <c:axId val="-2134559112"/>
        <c:axId val="-2134386408"/>
      </c:barChart>
      <c:catAx>
        <c:axId val="-2134559112"/>
        <c:scaling>
          <c:orientation val="minMax"/>
        </c:scaling>
        <c:delete val="0"/>
        <c:axPos val="b"/>
        <c:title>
          <c:tx>
            <c:rich>
              <a:bodyPr/>
              <a:lstStyle/>
              <a:p>
                <a:pPr>
                  <a:defRPr/>
                </a:pPr>
                <a:r>
                  <a:rPr lang="en-US"/>
                  <a:t>Number of Channels</a:t>
                </a:r>
              </a:p>
            </c:rich>
          </c:tx>
          <c:layout/>
          <c:overlay val="0"/>
        </c:title>
        <c:majorTickMark val="out"/>
        <c:minorTickMark val="none"/>
        <c:tickLblPos val="nextTo"/>
        <c:crossAx val="-2134386408"/>
        <c:crosses val="autoZero"/>
        <c:auto val="1"/>
        <c:lblAlgn val="ctr"/>
        <c:lblOffset val="100"/>
        <c:noMultiLvlLbl val="0"/>
      </c:catAx>
      <c:valAx>
        <c:axId val="-2134386408"/>
        <c:scaling>
          <c:orientation val="minMax"/>
          <c:min val="4.0"/>
        </c:scaling>
        <c:delete val="0"/>
        <c:axPos val="l"/>
        <c:majorGridlines/>
        <c:title>
          <c:tx>
            <c:rich>
              <a:bodyPr rot="-5400000" vert="horz"/>
              <a:lstStyle/>
              <a:p>
                <a:pPr>
                  <a:defRPr/>
                </a:pPr>
                <a:r>
                  <a:rPr lang="en-US"/>
                  <a:t>Fairness </a:t>
                </a:r>
              </a:p>
              <a:p>
                <a:pPr>
                  <a:defRPr/>
                </a:pPr>
                <a:r>
                  <a:rPr lang="en-US"/>
                  <a:t>(Lower is better)</a:t>
                </a:r>
              </a:p>
            </c:rich>
          </c:tx>
          <c:layout/>
          <c:overlay val="0"/>
        </c:title>
        <c:numFmt formatCode="General" sourceLinked="1"/>
        <c:majorTickMark val="out"/>
        <c:minorTickMark val="none"/>
        <c:tickLblPos val="nextTo"/>
        <c:crossAx val="-2134559112"/>
        <c:crosses val="autoZero"/>
        <c:crossBetween val="between"/>
      </c:valAx>
    </c:plotArea>
    <c:plotVisOnly val="1"/>
    <c:dispBlanksAs val="gap"/>
    <c:showDLblsOverMax val="0"/>
  </c:chart>
  <c:txPr>
    <a:bodyPr/>
    <a:lstStyle/>
    <a:p>
      <a:pPr>
        <a:defRPr sz="17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'with mcf'!$A$2</c:f>
              <c:strCache>
                <c:ptCount val="1"/>
                <c:pt idx="0">
                  <c:v>Slowdown</c:v>
                </c:pt>
              </c:strCache>
            </c:strRef>
          </c:tx>
          <c:invertIfNegative val="0"/>
          <c:dPt>
            <c:idx val="0"/>
            <c:invertIfNegative val="0"/>
            <c:bubble3D val="0"/>
            <c:spPr>
              <a:solidFill>
                <a:srgbClr val="FF0000"/>
              </a:solidFill>
            </c:spPr>
          </c:dPt>
          <c:dPt>
            <c:idx val="1"/>
            <c:invertIfNegative val="0"/>
            <c:bubble3D val="0"/>
            <c:spPr>
              <a:solidFill>
                <a:srgbClr val="0070C0"/>
              </a:solidFill>
            </c:spPr>
          </c:dPt>
          <c:cat>
            <c:strRef>
              <c:f>'with mcf'!$B$1:$C$1</c:f>
              <c:strCache>
                <c:ptCount val="2"/>
                <c:pt idx="0">
                  <c:v>leslie3d (core 0)</c:v>
                </c:pt>
                <c:pt idx="1">
                  <c:v>mcf (core 1)</c:v>
                </c:pt>
              </c:strCache>
            </c:strRef>
          </c:cat>
          <c:val>
            <c:numRef>
              <c:f>'with mcf'!$B$2:$C$2</c:f>
              <c:numCache>
                <c:formatCode>General</c:formatCode>
                <c:ptCount val="2"/>
                <c:pt idx="0">
                  <c:v>5.4</c:v>
                </c:pt>
                <c:pt idx="1">
                  <c:v>2.1</c:v>
                </c:pt>
              </c:numCache>
            </c:numRef>
          </c:val>
        </c:ser>
        <c:dLbls>
          <c:showLegendKey val="0"/>
          <c:showVal val="0"/>
          <c:showCatName val="0"/>
          <c:showSerName val="0"/>
          <c:showPercent val="0"/>
          <c:showBubbleSize val="0"/>
        </c:dLbls>
        <c:gapWidth val="150"/>
        <c:axId val="2062843528"/>
        <c:axId val="2062846568"/>
      </c:barChart>
      <c:catAx>
        <c:axId val="2062843528"/>
        <c:scaling>
          <c:orientation val="minMax"/>
        </c:scaling>
        <c:delete val="0"/>
        <c:axPos val="b"/>
        <c:majorTickMark val="out"/>
        <c:minorTickMark val="none"/>
        <c:tickLblPos val="nextTo"/>
        <c:txPr>
          <a:bodyPr/>
          <a:lstStyle/>
          <a:p>
            <a:pPr>
              <a:defRPr sz="1800">
                <a:latin typeface="Tahoma" pitchFamily="34" charset="0"/>
                <a:ea typeface="Tahoma" pitchFamily="34" charset="0"/>
                <a:cs typeface="Tahoma" pitchFamily="34" charset="0"/>
              </a:defRPr>
            </a:pPr>
            <a:endParaRPr lang="en-US"/>
          </a:p>
        </c:txPr>
        <c:crossAx val="2062846568"/>
        <c:crosses val="autoZero"/>
        <c:auto val="1"/>
        <c:lblAlgn val="ctr"/>
        <c:lblOffset val="100"/>
        <c:noMultiLvlLbl val="0"/>
      </c:catAx>
      <c:valAx>
        <c:axId val="2062846568"/>
        <c:scaling>
          <c:orientation val="minMax"/>
          <c:max val="6.0"/>
          <c:min val="0.0"/>
        </c:scaling>
        <c:delete val="0"/>
        <c:axPos val="l"/>
        <c:title>
          <c:tx>
            <c:rich>
              <a:bodyPr rot="-5400000" vert="horz"/>
              <a:lstStyle/>
              <a:p>
                <a:pPr>
                  <a:defRPr sz="1800">
                    <a:latin typeface="Tahoma" pitchFamily="34" charset="0"/>
                    <a:ea typeface="Tahoma" pitchFamily="34" charset="0"/>
                    <a:cs typeface="Tahoma" pitchFamily="34" charset="0"/>
                  </a:defRPr>
                </a:pPr>
                <a:r>
                  <a:rPr lang="en-US" sz="2500" dirty="0" smtClean="0">
                    <a:latin typeface="Tahoma" pitchFamily="34" charset="0"/>
                    <a:ea typeface="Tahoma" pitchFamily="34" charset="0"/>
                    <a:cs typeface="Tahoma" pitchFamily="34" charset="0"/>
                  </a:rPr>
                  <a:t>Slowdown</a:t>
                </a:r>
                <a:endParaRPr lang="en-US" sz="2500" dirty="0">
                  <a:latin typeface="Tahoma" pitchFamily="34" charset="0"/>
                  <a:ea typeface="Tahoma" pitchFamily="34" charset="0"/>
                  <a:cs typeface="Tahoma" pitchFamily="34" charset="0"/>
                </a:endParaRPr>
              </a:p>
            </c:rich>
          </c:tx>
          <c:layout/>
          <c:overlay val="0"/>
        </c:title>
        <c:numFmt formatCode="General" sourceLinked="1"/>
        <c:majorTickMark val="out"/>
        <c:minorTickMark val="none"/>
        <c:tickLblPos val="nextTo"/>
        <c:txPr>
          <a:bodyPr/>
          <a:lstStyle/>
          <a:p>
            <a:pPr>
              <a:defRPr sz="1500">
                <a:latin typeface="Tahoma" pitchFamily="34" charset="0"/>
                <a:ea typeface="Tahoma" pitchFamily="34" charset="0"/>
                <a:cs typeface="Tahoma" pitchFamily="34" charset="0"/>
              </a:defRPr>
            </a:pPr>
            <a:endParaRPr lang="en-US"/>
          </a:p>
        </c:txPr>
        <c:crossAx val="2062843528"/>
        <c:crosses val="autoZero"/>
        <c:crossBetween val="between"/>
        <c:majorUnit val="1.0"/>
      </c:valAx>
    </c:plotArea>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025584553302"/>
          <c:y val="0.0554052635312478"/>
          <c:w val="0.402071907373553"/>
          <c:h val="0.707513939135986"/>
        </c:manualLayout>
      </c:layout>
      <c:barChart>
        <c:barDir val="col"/>
        <c:grouping val="clustered"/>
        <c:varyColors val="0"/>
        <c:ser>
          <c:idx val="1"/>
          <c:order val="0"/>
          <c:tx>
            <c:strRef>
              <c:f>'cache-bandwidth partitioning'!$B$2</c:f>
              <c:strCache>
                <c:ptCount val="1"/>
                <c:pt idx="0">
                  <c:v>FRFCFS-NoPart</c:v>
                </c:pt>
              </c:strCache>
            </c:strRef>
          </c:tx>
          <c:invertIfNegative val="0"/>
          <c:val>
            <c:numRef>
              <c:f>'cache-bandwidth partitioning'!$B$3:$B$4</c:f>
              <c:numCache>
                <c:formatCode>General</c:formatCode>
                <c:ptCount val="2"/>
                <c:pt idx="0">
                  <c:v>0.211999164167335</c:v>
                </c:pt>
                <c:pt idx="1">
                  <c:v>0.308107427716394</c:v>
                </c:pt>
              </c:numCache>
            </c:numRef>
          </c:val>
        </c:ser>
        <c:ser>
          <c:idx val="2"/>
          <c:order val="1"/>
          <c:tx>
            <c:strRef>
              <c:f>'cache-bandwidth partitioning'!$C$2</c:f>
              <c:strCache>
                <c:ptCount val="1"/>
                <c:pt idx="0">
                  <c:v>FRFCFS+UCP</c:v>
                </c:pt>
              </c:strCache>
            </c:strRef>
          </c:tx>
          <c:invertIfNegative val="0"/>
          <c:val>
            <c:numRef>
              <c:f>'cache-bandwidth partitioning'!$C$3:$C$4</c:f>
              <c:numCache>
                <c:formatCode>General</c:formatCode>
                <c:ptCount val="2"/>
                <c:pt idx="0">
                  <c:v>0.20694105407182</c:v>
                </c:pt>
                <c:pt idx="1">
                  <c:v>0.308792027898416</c:v>
                </c:pt>
              </c:numCache>
            </c:numRef>
          </c:val>
        </c:ser>
        <c:ser>
          <c:idx val="3"/>
          <c:order val="2"/>
          <c:tx>
            <c:strRef>
              <c:f>'cache-bandwidth partitioning'!$D$2</c:f>
              <c:strCache>
                <c:ptCount val="1"/>
                <c:pt idx="0">
                  <c:v>TCM+UCP</c:v>
                </c:pt>
              </c:strCache>
            </c:strRef>
          </c:tx>
          <c:invertIfNegative val="0"/>
          <c:val>
            <c:numRef>
              <c:f>'cache-bandwidth partitioning'!$D$3:$D$4</c:f>
              <c:numCache>
                <c:formatCode>General</c:formatCode>
                <c:ptCount val="2"/>
                <c:pt idx="0">
                  <c:v>0.193362673550973</c:v>
                </c:pt>
                <c:pt idx="1">
                  <c:v>0.286173528452023</c:v>
                </c:pt>
              </c:numCache>
            </c:numRef>
          </c:val>
        </c:ser>
        <c:ser>
          <c:idx val="4"/>
          <c:order val="3"/>
          <c:tx>
            <c:strRef>
              <c:f>'cache-bandwidth partitioning'!$E$2</c:f>
              <c:strCache>
                <c:ptCount val="1"/>
                <c:pt idx="0">
                  <c:v>PARBS+UCP</c:v>
                </c:pt>
              </c:strCache>
            </c:strRef>
          </c:tx>
          <c:invertIfNegative val="0"/>
          <c:val>
            <c:numRef>
              <c:f>'cache-bandwidth partitioning'!$E$3:$E$4</c:f>
              <c:numCache>
                <c:formatCode>General</c:formatCode>
                <c:ptCount val="2"/>
                <c:pt idx="0">
                  <c:v>0.212585926755487</c:v>
                </c:pt>
                <c:pt idx="1">
                  <c:v>0.311566652824105</c:v>
                </c:pt>
              </c:numCache>
            </c:numRef>
          </c:val>
        </c:ser>
        <c:ser>
          <c:idx val="5"/>
          <c:order val="4"/>
          <c:tx>
            <c:strRef>
              <c:f>'cache-bandwidth partitioning'!$F$2</c:f>
              <c:strCache>
                <c:ptCount val="1"/>
                <c:pt idx="0">
                  <c:v>ASM-Cache-Mem</c:v>
                </c:pt>
              </c:strCache>
            </c:strRef>
          </c:tx>
          <c:invertIfNegative val="0"/>
          <c:val>
            <c:numRef>
              <c:f>'cache-bandwidth partitioning'!$F$3:$F$4</c:f>
              <c:numCache>
                <c:formatCode>General</c:formatCode>
                <c:ptCount val="2"/>
                <c:pt idx="0">
                  <c:v>0.209283517511754</c:v>
                </c:pt>
                <c:pt idx="1">
                  <c:v>0.306329907867588</c:v>
                </c:pt>
              </c:numCache>
            </c:numRef>
          </c:val>
        </c:ser>
        <c:dLbls>
          <c:showLegendKey val="0"/>
          <c:showVal val="0"/>
          <c:showCatName val="0"/>
          <c:showSerName val="0"/>
          <c:showPercent val="0"/>
          <c:showBubbleSize val="0"/>
        </c:dLbls>
        <c:gapWidth val="150"/>
        <c:axId val="-2134338168"/>
        <c:axId val="-2134332456"/>
      </c:barChart>
      <c:catAx>
        <c:axId val="-2134338168"/>
        <c:scaling>
          <c:orientation val="minMax"/>
        </c:scaling>
        <c:delete val="0"/>
        <c:axPos val="b"/>
        <c:title>
          <c:tx>
            <c:rich>
              <a:bodyPr/>
              <a:lstStyle/>
              <a:p>
                <a:pPr>
                  <a:defRPr/>
                </a:pPr>
                <a:r>
                  <a:rPr lang="en-US"/>
                  <a:t>Number of Channels</a:t>
                </a:r>
              </a:p>
            </c:rich>
          </c:tx>
          <c:layout/>
          <c:overlay val="0"/>
        </c:title>
        <c:majorTickMark val="out"/>
        <c:minorTickMark val="none"/>
        <c:tickLblPos val="nextTo"/>
        <c:crossAx val="-2134332456"/>
        <c:crosses val="autoZero"/>
        <c:auto val="1"/>
        <c:lblAlgn val="ctr"/>
        <c:lblOffset val="100"/>
        <c:noMultiLvlLbl val="0"/>
      </c:catAx>
      <c:valAx>
        <c:axId val="-2134332456"/>
        <c:scaling>
          <c:orientation val="minMax"/>
        </c:scaling>
        <c:delete val="0"/>
        <c:axPos val="l"/>
        <c:majorGridlines/>
        <c:title>
          <c:tx>
            <c:rich>
              <a:bodyPr rot="-5400000" vert="horz"/>
              <a:lstStyle/>
              <a:p>
                <a:pPr>
                  <a:defRPr/>
                </a:pPr>
                <a:r>
                  <a:rPr lang="en-US"/>
                  <a:t>Performance</a:t>
                </a:r>
              </a:p>
            </c:rich>
          </c:tx>
          <c:layout/>
          <c:overlay val="0"/>
        </c:title>
        <c:numFmt formatCode="General" sourceLinked="1"/>
        <c:majorTickMark val="out"/>
        <c:minorTickMark val="none"/>
        <c:tickLblPos val="nextTo"/>
        <c:crossAx val="-2134338168"/>
        <c:crosses val="autoZero"/>
        <c:crossBetween val="between"/>
      </c:valAx>
    </c:plotArea>
    <c:legend>
      <c:legendPos val="r"/>
      <c:layout>
        <c:manualLayout>
          <c:xMode val="edge"/>
          <c:yMode val="edge"/>
          <c:x val="0.631578209944963"/>
          <c:y val="0.0758104561254169"/>
          <c:w val="0.353796561535842"/>
          <c:h val="0.480811520181599"/>
        </c:manualLayout>
      </c:layout>
      <c:overlay val="0"/>
    </c:legend>
    <c:plotVisOnly val="1"/>
    <c:dispBlanksAs val="gap"/>
    <c:showDLblsOverMax val="0"/>
  </c:chart>
  <c:txPr>
    <a:bodyPr/>
    <a:lstStyle/>
    <a:p>
      <a:pPr>
        <a:defRPr sz="17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231296812364013"/>
          <c:y val="0.0583274215323728"/>
          <c:w val="0.596149266063965"/>
          <c:h val="0.627740433031954"/>
        </c:manualLayout>
      </c:layout>
      <c:scatterChart>
        <c:scatterStyle val="smoothMarker"/>
        <c:varyColors val="0"/>
        <c:ser>
          <c:idx val="0"/>
          <c:order val="0"/>
          <c:tx>
            <c:strRef>
              <c:f>Sheet1!$D$1</c:f>
              <c:strCache>
                <c:ptCount val="1"/>
                <c:pt idx="0">
                  <c:v>omnetpp</c:v>
                </c:pt>
              </c:strCache>
            </c:strRef>
          </c:tx>
          <c:spPr>
            <a:ln w="63500"/>
          </c:spPr>
          <c:marker>
            <c:symbol val="none"/>
          </c:marker>
          <c:xVal>
            <c:numRef>
              <c:f>Sheet1!$C$2:$C$13</c:f>
              <c:numCache>
                <c:formatCode>General</c:formatCode>
                <c:ptCount val="12"/>
                <c:pt idx="0">
                  <c:v>0.358607859</c:v>
                </c:pt>
                <c:pt idx="1">
                  <c:v>0.408507739</c:v>
                </c:pt>
                <c:pt idx="2">
                  <c:v>0.532531575</c:v>
                </c:pt>
                <c:pt idx="3">
                  <c:v>0.580993121999992</c:v>
                </c:pt>
                <c:pt idx="4">
                  <c:v>0.632877307000008</c:v>
                </c:pt>
                <c:pt idx="5">
                  <c:v>0.690879954000011</c:v>
                </c:pt>
                <c:pt idx="6">
                  <c:v>0.726945501000008</c:v>
                </c:pt>
                <c:pt idx="7">
                  <c:v>0.796354682</c:v>
                </c:pt>
                <c:pt idx="8">
                  <c:v>0.837558983</c:v>
                </c:pt>
                <c:pt idx="9">
                  <c:v>0.938360254</c:v>
                </c:pt>
                <c:pt idx="10">
                  <c:v>0.948305607000008</c:v>
                </c:pt>
                <c:pt idx="11">
                  <c:v>1.0</c:v>
                </c:pt>
              </c:numCache>
            </c:numRef>
          </c:xVal>
          <c:yVal>
            <c:numRef>
              <c:f>Sheet1!$D$2:$D$13</c:f>
              <c:numCache>
                <c:formatCode>General</c:formatCode>
                <c:ptCount val="12"/>
                <c:pt idx="0">
                  <c:v>0.349720040200001</c:v>
                </c:pt>
                <c:pt idx="1">
                  <c:v>0.398913022300006</c:v>
                </c:pt>
                <c:pt idx="2">
                  <c:v>0.521695977200011</c:v>
                </c:pt>
                <c:pt idx="3">
                  <c:v>0.569439458400001</c:v>
                </c:pt>
                <c:pt idx="4">
                  <c:v>0.6195350247</c:v>
                </c:pt>
                <c:pt idx="5">
                  <c:v>0.678345515200014</c:v>
                </c:pt>
                <c:pt idx="6">
                  <c:v>0.714245554900001</c:v>
                </c:pt>
                <c:pt idx="7">
                  <c:v>0.7834564446</c:v>
                </c:pt>
                <c:pt idx="8">
                  <c:v>0.8265049554</c:v>
                </c:pt>
                <c:pt idx="9">
                  <c:v>0.927999867900008</c:v>
                </c:pt>
                <c:pt idx="10">
                  <c:v>0.948825282800009</c:v>
                </c:pt>
                <c:pt idx="11">
                  <c:v>1.0</c:v>
                </c:pt>
              </c:numCache>
            </c:numRef>
          </c:yVal>
          <c:smooth val="1"/>
        </c:ser>
        <c:ser>
          <c:idx val="1"/>
          <c:order val="1"/>
          <c:tx>
            <c:strRef>
              <c:f>Sheet1!$B$1</c:f>
              <c:strCache>
                <c:ptCount val="1"/>
                <c:pt idx="0">
                  <c:v>mcf</c:v>
                </c:pt>
              </c:strCache>
            </c:strRef>
          </c:tx>
          <c:spPr>
            <a:ln w="63500"/>
          </c:spPr>
          <c:marker>
            <c:symbol val="none"/>
          </c:marker>
          <c:xVal>
            <c:numRef>
              <c:f>Sheet1!$A$2:$A$15</c:f>
              <c:numCache>
                <c:formatCode>General</c:formatCode>
                <c:ptCount val="14"/>
                <c:pt idx="0">
                  <c:v>0.3772193268</c:v>
                </c:pt>
                <c:pt idx="1">
                  <c:v>0.431150266200005</c:v>
                </c:pt>
                <c:pt idx="2">
                  <c:v>0.5223484998</c:v>
                </c:pt>
                <c:pt idx="3">
                  <c:v>0.573147202600012</c:v>
                </c:pt>
                <c:pt idx="4">
                  <c:v>0.581670633000006</c:v>
                </c:pt>
                <c:pt idx="5">
                  <c:v>0.5887688809</c:v>
                </c:pt>
                <c:pt idx="6">
                  <c:v>0.6209765538</c:v>
                </c:pt>
                <c:pt idx="7">
                  <c:v>0.653818806300016</c:v>
                </c:pt>
                <c:pt idx="8">
                  <c:v>0.691459652800006</c:v>
                </c:pt>
                <c:pt idx="9">
                  <c:v>0.774334922799999</c:v>
                </c:pt>
                <c:pt idx="10">
                  <c:v>0.876670453600021</c:v>
                </c:pt>
                <c:pt idx="11">
                  <c:v>0.9566765685</c:v>
                </c:pt>
                <c:pt idx="12">
                  <c:v>0.9958109463</c:v>
                </c:pt>
                <c:pt idx="13">
                  <c:v>1.0</c:v>
                </c:pt>
              </c:numCache>
            </c:numRef>
          </c:xVal>
          <c:yVal>
            <c:numRef>
              <c:f>Sheet1!$B$2:$B$15</c:f>
              <c:numCache>
                <c:formatCode>General</c:formatCode>
                <c:ptCount val="14"/>
                <c:pt idx="0">
                  <c:v>0.348759680800001</c:v>
                </c:pt>
                <c:pt idx="1">
                  <c:v>0.399415807500008</c:v>
                </c:pt>
                <c:pt idx="2">
                  <c:v>0.486903379700006</c:v>
                </c:pt>
                <c:pt idx="3">
                  <c:v>0.536533538099999</c:v>
                </c:pt>
                <c:pt idx="4">
                  <c:v>0.5433739992</c:v>
                </c:pt>
                <c:pt idx="5">
                  <c:v>0.5510192875</c:v>
                </c:pt>
                <c:pt idx="6">
                  <c:v>0.582778519200002</c:v>
                </c:pt>
                <c:pt idx="7">
                  <c:v>0.614567708099999</c:v>
                </c:pt>
                <c:pt idx="8">
                  <c:v>0.651491458200015</c:v>
                </c:pt>
                <c:pt idx="9">
                  <c:v>0.743164284</c:v>
                </c:pt>
                <c:pt idx="10">
                  <c:v>0.8474115087</c:v>
                </c:pt>
                <c:pt idx="11">
                  <c:v>0.9338560846</c:v>
                </c:pt>
                <c:pt idx="12">
                  <c:v>0.968895302000012</c:v>
                </c:pt>
                <c:pt idx="13">
                  <c:v>1.0</c:v>
                </c:pt>
              </c:numCache>
            </c:numRef>
          </c:yVal>
          <c:smooth val="1"/>
        </c:ser>
        <c:ser>
          <c:idx val="2"/>
          <c:order val="2"/>
          <c:tx>
            <c:strRef>
              <c:f>Sheet1!$F$1</c:f>
              <c:strCache>
                <c:ptCount val="1"/>
                <c:pt idx="0">
                  <c:v>astar</c:v>
                </c:pt>
              </c:strCache>
            </c:strRef>
          </c:tx>
          <c:spPr>
            <a:ln w="63500"/>
          </c:spPr>
          <c:marker>
            <c:symbol val="none"/>
          </c:marker>
          <c:xVal>
            <c:numRef>
              <c:f>Sheet1!$E$2:$E$13</c:f>
              <c:numCache>
                <c:formatCode>General</c:formatCode>
                <c:ptCount val="12"/>
                <c:pt idx="0">
                  <c:v>0.423768502200005</c:v>
                </c:pt>
                <c:pt idx="1">
                  <c:v>0.480224015100005</c:v>
                </c:pt>
                <c:pt idx="2">
                  <c:v>0.660738440800007</c:v>
                </c:pt>
                <c:pt idx="3">
                  <c:v>0.715312249399999</c:v>
                </c:pt>
                <c:pt idx="4">
                  <c:v>0.776039351600009</c:v>
                </c:pt>
                <c:pt idx="5">
                  <c:v>0.78436306489999</c:v>
                </c:pt>
                <c:pt idx="6">
                  <c:v>0.832704154500009</c:v>
                </c:pt>
                <c:pt idx="7">
                  <c:v>0.862061623200009</c:v>
                </c:pt>
                <c:pt idx="8">
                  <c:v>0.905605602500016</c:v>
                </c:pt>
                <c:pt idx="9">
                  <c:v>0.929530691</c:v>
                </c:pt>
                <c:pt idx="10">
                  <c:v>0.9601663266</c:v>
                </c:pt>
                <c:pt idx="11">
                  <c:v>1.0</c:v>
                </c:pt>
              </c:numCache>
            </c:numRef>
          </c:xVal>
          <c:yVal>
            <c:numRef>
              <c:f>Sheet1!$F$2:$F$13</c:f>
              <c:numCache>
                <c:formatCode>General</c:formatCode>
                <c:ptCount val="12"/>
                <c:pt idx="0">
                  <c:v>0.415855909900007</c:v>
                </c:pt>
                <c:pt idx="1">
                  <c:v>0.4805183481</c:v>
                </c:pt>
                <c:pt idx="2">
                  <c:v>0.6678583418</c:v>
                </c:pt>
                <c:pt idx="3">
                  <c:v>0.725359739100001</c:v>
                </c:pt>
                <c:pt idx="4">
                  <c:v>0.776857943500009</c:v>
                </c:pt>
                <c:pt idx="5">
                  <c:v>0.798758870000009</c:v>
                </c:pt>
                <c:pt idx="6">
                  <c:v>0.848770183600009</c:v>
                </c:pt>
                <c:pt idx="7">
                  <c:v>0.880349342600005</c:v>
                </c:pt>
                <c:pt idx="8">
                  <c:v>0.9255949613</c:v>
                </c:pt>
                <c:pt idx="9">
                  <c:v>0.9501177834</c:v>
                </c:pt>
                <c:pt idx="10">
                  <c:v>0.9859553514</c:v>
                </c:pt>
                <c:pt idx="11">
                  <c:v>1.0</c:v>
                </c:pt>
              </c:numCache>
            </c:numRef>
          </c:yVal>
          <c:smooth val="1"/>
        </c:ser>
        <c:dLbls>
          <c:showLegendKey val="0"/>
          <c:showVal val="0"/>
          <c:showCatName val="0"/>
          <c:showSerName val="0"/>
          <c:showPercent val="0"/>
          <c:showBubbleSize val="0"/>
        </c:dLbls>
        <c:axId val="2145831320"/>
        <c:axId val="2145837336"/>
      </c:scatterChart>
      <c:valAx>
        <c:axId val="2145831320"/>
        <c:scaling>
          <c:orientation val="minMax"/>
          <c:max val="1.0"/>
          <c:min val="0.3"/>
        </c:scaling>
        <c:delete val="0"/>
        <c:axPos val="b"/>
        <c:title>
          <c:tx>
            <c:rich>
              <a:bodyPr/>
              <a:lstStyle/>
              <a:p>
                <a:pPr>
                  <a:defRPr sz="2500"/>
                </a:pPr>
                <a:r>
                  <a:rPr lang="en-US" sz="2500" dirty="0"/>
                  <a:t>Normalized</a:t>
                </a:r>
                <a:r>
                  <a:rPr lang="en-US" sz="2500" baseline="0" dirty="0"/>
                  <a:t> </a:t>
                </a:r>
                <a:r>
                  <a:rPr lang="en-US" sz="2500" baseline="0" dirty="0" smtClean="0"/>
                  <a:t>Request </a:t>
                </a:r>
                <a:r>
                  <a:rPr lang="en-US" sz="2500" baseline="0" dirty="0"/>
                  <a:t>Service Rate</a:t>
                </a:r>
                <a:endParaRPr lang="en-US" sz="2500" dirty="0"/>
              </a:p>
            </c:rich>
          </c:tx>
          <c:layout>
            <c:manualLayout>
              <c:xMode val="edge"/>
              <c:yMode val="edge"/>
              <c:x val="0.262437222364318"/>
              <c:y val="0.821111416571708"/>
            </c:manualLayout>
          </c:layout>
          <c:overlay val="0"/>
        </c:title>
        <c:numFmt formatCode="General" sourceLinked="1"/>
        <c:majorTickMark val="out"/>
        <c:minorTickMark val="none"/>
        <c:tickLblPos val="nextTo"/>
        <c:txPr>
          <a:bodyPr/>
          <a:lstStyle/>
          <a:p>
            <a:pPr>
              <a:defRPr sz="2000"/>
            </a:pPr>
            <a:endParaRPr lang="en-US"/>
          </a:p>
        </c:txPr>
        <c:crossAx val="2145837336"/>
        <c:crosses val="autoZero"/>
        <c:crossBetween val="midCat"/>
        <c:majorUnit val="0.1"/>
      </c:valAx>
      <c:valAx>
        <c:axId val="2145837336"/>
        <c:scaling>
          <c:orientation val="minMax"/>
          <c:max val="1.0"/>
          <c:min val="0.3"/>
        </c:scaling>
        <c:delete val="0"/>
        <c:axPos val="l"/>
        <c:title>
          <c:tx>
            <c:rich>
              <a:bodyPr rot="-5400000" vert="horz"/>
              <a:lstStyle/>
              <a:p>
                <a:pPr>
                  <a:defRPr sz="2500"/>
                </a:pPr>
                <a:r>
                  <a:rPr lang="en-US" sz="2500"/>
                  <a:t>Normalized</a:t>
                </a:r>
                <a:r>
                  <a:rPr lang="en-US" sz="2500" baseline="0"/>
                  <a:t> Performance</a:t>
                </a:r>
                <a:endParaRPr lang="en-US" sz="2500"/>
              </a:p>
            </c:rich>
          </c:tx>
          <c:layout>
            <c:manualLayout>
              <c:xMode val="edge"/>
              <c:yMode val="edge"/>
              <c:x val="0.0908087316940183"/>
              <c:y val="0.0262692537699778"/>
            </c:manualLayout>
          </c:layout>
          <c:overlay val="0"/>
        </c:title>
        <c:numFmt formatCode="General" sourceLinked="1"/>
        <c:majorTickMark val="out"/>
        <c:minorTickMark val="none"/>
        <c:tickLblPos val="nextTo"/>
        <c:txPr>
          <a:bodyPr/>
          <a:lstStyle/>
          <a:p>
            <a:pPr>
              <a:defRPr sz="2000"/>
            </a:pPr>
            <a:endParaRPr lang="en-US"/>
          </a:p>
        </c:txPr>
        <c:crossAx val="2145831320"/>
        <c:crosses val="autoZero"/>
        <c:crossBetween val="midCat"/>
        <c:majorUnit val="0.1"/>
      </c:valAx>
    </c:plotArea>
    <c:legend>
      <c:legendPos val="r"/>
      <c:layout>
        <c:manualLayout>
          <c:xMode val="edge"/>
          <c:yMode val="edge"/>
          <c:x val="0.264359305069103"/>
          <c:y val="0.0436783552090169"/>
          <c:w val="0.34557694177117"/>
          <c:h val="0.305527042234507"/>
        </c:manualLayout>
      </c:layout>
      <c:overlay val="0"/>
      <c:txPr>
        <a:bodyPr/>
        <a:lstStyle/>
        <a:p>
          <a:pPr>
            <a:defRPr sz="2000"/>
          </a:pPr>
          <a:endParaRPr lang="en-US"/>
        </a:p>
      </c:txPr>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tx>
            <c:strRef>
              <c:f>Sheet1!$B$1</c:f>
              <c:strCache>
                <c:ptCount val="1"/>
                <c:pt idx="0">
                  <c:v>Actual</c:v>
                </c:pt>
              </c:strCache>
            </c:strRef>
          </c:tx>
          <c:spPr>
            <a:ln w="50800"/>
          </c:spPr>
          <c:marker>
            <c:symbol val="none"/>
          </c:marker>
          <c:xVal>
            <c:numRef>
              <c:f>Sheet1!$A$2:$A$38</c:f>
              <c:numCache>
                <c:formatCode>General</c:formatCode>
                <c:ptCount val="37"/>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Sheet1!$B$2:$B$38</c:f>
              <c:numCache>
                <c:formatCode>General</c:formatCode>
                <c:ptCount val="37"/>
                <c:pt idx="0">
                  <c:v>2.74671653120046</c:v>
                </c:pt>
                <c:pt idx="1">
                  <c:v>2.814574039250488</c:v>
                </c:pt>
                <c:pt idx="2">
                  <c:v>2.981049943728695</c:v>
                </c:pt>
                <c:pt idx="3">
                  <c:v>2.69159821990026</c:v>
                </c:pt>
                <c:pt idx="4">
                  <c:v>3.515623974457087</c:v>
                </c:pt>
                <c:pt idx="5">
                  <c:v>2.444579995013059</c:v>
                </c:pt>
                <c:pt idx="6">
                  <c:v>3.360116430846788</c:v>
                </c:pt>
                <c:pt idx="7">
                  <c:v>3.26669244599614</c:v>
                </c:pt>
                <c:pt idx="8">
                  <c:v>2.8783432438814</c:v>
                </c:pt>
                <c:pt idx="9">
                  <c:v>2.94007195513124</c:v>
                </c:pt>
                <c:pt idx="10">
                  <c:v>2.72292289138784</c:v>
                </c:pt>
                <c:pt idx="11">
                  <c:v>2.97189717806786</c:v>
                </c:pt>
                <c:pt idx="12">
                  <c:v>2.709981278107681</c:v>
                </c:pt>
                <c:pt idx="13">
                  <c:v>2.17359311463898</c:v>
                </c:pt>
                <c:pt idx="14">
                  <c:v>2.02845350988622</c:v>
                </c:pt>
                <c:pt idx="15">
                  <c:v>2.409830588857983</c:v>
                </c:pt>
                <c:pt idx="16">
                  <c:v>2.00559556782322</c:v>
                </c:pt>
                <c:pt idx="17">
                  <c:v>2.25846925624749</c:v>
                </c:pt>
                <c:pt idx="18">
                  <c:v>2.1278680986887</c:v>
                </c:pt>
                <c:pt idx="19">
                  <c:v>2.46251745396908</c:v>
                </c:pt>
              </c:numCache>
            </c:numRef>
          </c:yVal>
          <c:smooth val="1"/>
        </c:ser>
        <c:ser>
          <c:idx val="1"/>
          <c:order val="1"/>
          <c:tx>
            <c:strRef>
              <c:f>Sheet1!$F$1</c:f>
              <c:strCache>
                <c:ptCount val="1"/>
                <c:pt idx="0">
                  <c:v>STFM</c:v>
                </c:pt>
              </c:strCache>
            </c:strRef>
          </c:tx>
          <c:spPr>
            <a:ln w="50800"/>
          </c:spPr>
          <c:marker>
            <c:symbol val="none"/>
          </c:marker>
          <c:xVal>
            <c:numRef>
              <c:f>Sheet1!$A$2:$A$21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Sheet1!$F$2:$F$21</c:f>
              <c:numCache>
                <c:formatCode>General</c:formatCode>
                <c:ptCount val="20"/>
                <c:pt idx="0">
                  <c:v>1.85166486446486</c:v>
                </c:pt>
                <c:pt idx="1">
                  <c:v>1.92185963555097</c:v>
                </c:pt>
                <c:pt idx="2">
                  <c:v>1.87860517290188</c:v>
                </c:pt>
                <c:pt idx="3">
                  <c:v>1.82941805350021</c:v>
                </c:pt>
                <c:pt idx="4">
                  <c:v>1.948659079144809</c:v>
                </c:pt>
                <c:pt idx="5">
                  <c:v>1.87590637707702</c:v>
                </c:pt>
                <c:pt idx="6">
                  <c:v>1.79358404709089</c:v>
                </c:pt>
                <c:pt idx="7">
                  <c:v>1.76765595618306</c:v>
                </c:pt>
                <c:pt idx="8">
                  <c:v>1.83000824434293</c:v>
                </c:pt>
                <c:pt idx="9">
                  <c:v>1.81702280363572</c:v>
                </c:pt>
                <c:pt idx="10">
                  <c:v>1.723228442782474</c:v>
                </c:pt>
                <c:pt idx="11">
                  <c:v>1.770863253150397</c:v>
                </c:pt>
                <c:pt idx="12">
                  <c:v>1.703999982727817</c:v>
                </c:pt>
                <c:pt idx="13">
                  <c:v>1.67459827099419</c:v>
                </c:pt>
                <c:pt idx="14">
                  <c:v>1.67150071020384</c:v>
                </c:pt>
                <c:pt idx="15">
                  <c:v>1.73522291834065</c:v>
                </c:pt>
                <c:pt idx="16">
                  <c:v>1.64272811958016</c:v>
                </c:pt>
                <c:pt idx="17">
                  <c:v>1.70839647963847</c:v>
                </c:pt>
                <c:pt idx="18">
                  <c:v>1.6918095335501</c:v>
                </c:pt>
                <c:pt idx="19">
                  <c:v>1.747677650502969</c:v>
                </c:pt>
              </c:numCache>
            </c:numRef>
          </c:yVal>
          <c:smooth val="1"/>
        </c:ser>
        <c:ser>
          <c:idx val="2"/>
          <c:order val="2"/>
          <c:tx>
            <c:strRef>
              <c:f>Sheet1!$J$1</c:f>
              <c:strCache>
                <c:ptCount val="1"/>
                <c:pt idx="0">
                  <c:v>MISE</c:v>
                </c:pt>
              </c:strCache>
            </c:strRef>
          </c:tx>
          <c:spPr>
            <a:ln w="50800"/>
          </c:spPr>
          <c:marker>
            <c:symbol val="none"/>
          </c:marker>
          <c:xVal>
            <c:numRef>
              <c:f>Sheet1!$A$2:$A$21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Sheet1!$J$2:$J$21</c:f>
              <c:numCache>
                <c:formatCode>General</c:formatCode>
                <c:ptCount val="20"/>
                <c:pt idx="0">
                  <c:v>2.66545096387234</c:v>
                </c:pt>
                <c:pt idx="1">
                  <c:v>2.87132529817283</c:v>
                </c:pt>
                <c:pt idx="2">
                  <c:v>2.8243870877905</c:v>
                </c:pt>
                <c:pt idx="3">
                  <c:v>2.605326128967591</c:v>
                </c:pt>
                <c:pt idx="4">
                  <c:v>3.17410698368795</c:v>
                </c:pt>
                <c:pt idx="5">
                  <c:v>2.68671526896314</c:v>
                </c:pt>
                <c:pt idx="6">
                  <c:v>3.547121356063021</c:v>
                </c:pt>
                <c:pt idx="7">
                  <c:v>3.431657669536518</c:v>
                </c:pt>
                <c:pt idx="8">
                  <c:v>3.30001432117999</c:v>
                </c:pt>
                <c:pt idx="9">
                  <c:v>2.674668313824122</c:v>
                </c:pt>
                <c:pt idx="10">
                  <c:v>2.860441513471667</c:v>
                </c:pt>
                <c:pt idx="11">
                  <c:v>3.08213207994224</c:v>
                </c:pt>
                <c:pt idx="12">
                  <c:v>2.890876491730873</c:v>
                </c:pt>
                <c:pt idx="13">
                  <c:v>2.23499264775884</c:v>
                </c:pt>
                <c:pt idx="14">
                  <c:v>2.116094410845858</c:v>
                </c:pt>
                <c:pt idx="15">
                  <c:v>2.363949514925168</c:v>
                </c:pt>
                <c:pt idx="16">
                  <c:v>1.99898403994968</c:v>
                </c:pt>
                <c:pt idx="17">
                  <c:v>2.06670745537916</c:v>
                </c:pt>
                <c:pt idx="18">
                  <c:v>2.163158827435481</c:v>
                </c:pt>
                <c:pt idx="19">
                  <c:v>2.31610976095603</c:v>
                </c:pt>
              </c:numCache>
            </c:numRef>
          </c:yVal>
          <c:smooth val="1"/>
        </c:ser>
        <c:dLbls>
          <c:showLegendKey val="0"/>
          <c:showVal val="0"/>
          <c:showCatName val="0"/>
          <c:showSerName val="0"/>
          <c:showPercent val="0"/>
          <c:showBubbleSize val="0"/>
        </c:dLbls>
        <c:axId val="2145101608"/>
        <c:axId val="2145107240"/>
      </c:scatterChart>
      <c:valAx>
        <c:axId val="2145101608"/>
        <c:scaling>
          <c:orientation val="minMax"/>
          <c:max val="100.0"/>
        </c:scaling>
        <c:delete val="0"/>
        <c:axPos val="b"/>
        <c:title>
          <c:tx>
            <c:rich>
              <a:bodyPr/>
              <a:lstStyle/>
              <a:p>
                <a:pPr>
                  <a:defRPr sz="2500">
                    <a:latin typeface="Tahoma" pitchFamily="34" charset="0"/>
                    <a:ea typeface="Tahoma" pitchFamily="34" charset="0"/>
                    <a:cs typeface="Tahoma" pitchFamily="34" charset="0"/>
                  </a:defRPr>
                </a:pPr>
                <a:r>
                  <a:rPr lang="en-US" sz="2500">
                    <a:latin typeface="Tahoma" pitchFamily="34" charset="0"/>
                    <a:ea typeface="Tahoma" pitchFamily="34" charset="0"/>
                    <a:cs typeface="Tahoma" pitchFamily="34" charset="0"/>
                  </a:rPr>
                  <a:t>Million Cycles</a:t>
                </a:r>
              </a:p>
            </c:rich>
          </c:tx>
          <c:layout/>
          <c:overlay val="0"/>
        </c:title>
        <c:numFmt formatCode="General" sourceLinked="1"/>
        <c:majorTickMark val="out"/>
        <c:minorTickMark val="none"/>
        <c:tickLblPos val="nextTo"/>
        <c:txPr>
          <a:bodyPr/>
          <a:lstStyle/>
          <a:p>
            <a:pPr>
              <a:defRPr sz="2000"/>
            </a:pPr>
            <a:endParaRPr lang="en-US"/>
          </a:p>
        </c:txPr>
        <c:crossAx val="2145107240"/>
        <c:crosses val="autoZero"/>
        <c:crossBetween val="midCat"/>
      </c:valAx>
      <c:valAx>
        <c:axId val="2145107240"/>
        <c:scaling>
          <c:orientation val="minMax"/>
          <c:min val="1.0"/>
        </c:scaling>
        <c:delete val="0"/>
        <c:axPos val="l"/>
        <c:majorGridlines/>
        <c:title>
          <c:tx>
            <c:rich>
              <a:bodyPr rot="-5400000" vert="horz"/>
              <a:lstStyle/>
              <a:p>
                <a:pPr>
                  <a:defRPr sz="2500">
                    <a:latin typeface="Tahoma" pitchFamily="34" charset="0"/>
                    <a:ea typeface="Tahoma" pitchFamily="34" charset="0"/>
                    <a:cs typeface="Tahoma" pitchFamily="34" charset="0"/>
                  </a:defRPr>
                </a:pPr>
                <a:r>
                  <a:rPr lang="en-US" sz="2500">
                    <a:latin typeface="Tahoma" pitchFamily="34" charset="0"/>
                    <a:ea typeface="Tahoma" pitchFamily="34" charset="0"/>
                    <a:cs typeface="Tahoma" pitchFamily="34" charset="0"/>
                  </a:rPr>
                  <a:t>Slowdown</a:t>
                </a:r>
              </a:p>
            </c:rich>
          </c:tx>
          <c:layout/>
          <c:overlay val="0"/>
        </c:title>
        <c:numFmt formatCode="General" sourceLinked="1"/>
        <c:majorTickMark val="out"/>
        <c:minorTickMark val="none"/>
        <c:tickLblPos val="nextTo"/>
        <c:txPr>
          <a:bodyPr/>
          <a:lstStyle/>
          <a:p>
            <a:pPr>
              <a:defRPr sz="2000"/>
            </a:pPr>
            <a:endParaRPr lang="en-US"/>
          </a:p>
        </c:txPr>
        <c:crossAx val="2145101608"/>
        <c:crosses val="autoZero"/>
        <c:crossBetween val="midCat"/>
      </c:valAx>
    </c:plotArea>
    <c:legend>
      <c:legendPos val="r"/>
      <c:layout/>
      <c:overlay val="0"/>
      <c:txPr>
        <a:bodyPr/>
        <a:lstStyle/>
        <a:p>
          <a:pPr>
            <a:defRPr sz="2200">
              <a:latin typeface="Tahoma" pitchFamily="34" charset="0"/>
              <a:ea typeface="Tahoma" pitchFamily="34" charset="0"/>
              <a:cs typeface="Tahoma" pitchFamily="34" charset="0"/>
            </a:defRPr>
          </a:pPr>
          <a:endParaRPr lang="en-US"/>
        </a:p>
      </c:txPr>
    </c:legend>
    <c:plotVisOnly val="1"/>
    <c:dispBlanksAs val="gap"/>
    <c:showDLblsOverMax val="0"/>
  </c:chart>
  <c:txPr>
    <a:bodyPr/>
    <a:lstStyle/>
    <a:p>
      <a:pPr>
        <a:defRPr sz="15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tx>
            <c:strRef>
              <c:f>cactusADM!$B$1</c:f>
              <c:strCache>
                <c:ptCount val="1"/>
                <c:pt idx="0">
                  <c:v>Actual</c:v>
                </c:pt>
              </c:strCache>
            </c:strRef>
          </c:tx>
          <c:spPr>
            <a:ln w="50800"/>
          </c:spPr>
          <c:marker>
            <c:symbol val="none"/>
          </c:marker>
          <c:xVal>
            <c:numRef>
              <c:f>cactusADM!$A$2:$A$21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cactusADM!$B$2:$B$21</c:f>
              <c:numCache>
                <c:formatCode>General</c:formatCode>
                <c:ptCount val="20"/>
                <c:pt idx="0">
                  <c:v>1.49498236340064</c:v>
                </c:pt>
                <c:pt idx="1">
                  <c:v>1.529549543147471</c:v>
                </c:pt>
                <c:pt idx="2">
                  <c:v>1.67094025573299</c:v>
                </c:pt>
                <c:pt idx="3">
                  <c:v>1.547497887289551</c:v>
                </c:pt>
                <c:pt idx="4">
                  <c:v>1.66049730795453</c:v>
                </c:pt>
                <c:pt idx="5">
                  <c:v>1.57310955578402</c:v>
                </c:pt>
                <c:pt idx="6">
                  <c:v>1.97825930099816</c:v>
                </c:pt>
                <c:pt idx="7">
                  <c:v>1.709464293954501</c:v>
                </c:pt>
                <c:pt idx="8">
                  <c:v>1.533693759347463</c:v>
                </c:pt>
                <c:pt idx="9">
                  <c:v>1.525604653356279</c:v>
                </c:pt>
                <c:pt idx="10">
                  <c:v>1.47541299392095</c:v>
                </c:pt>
                <c:pt idx="11">
                  <c:v>1.523495712043299</c:v>
                </c:pt>
                <c:pt idx="12">
                  <c:v>1.52143297574446</c:v>
                </c:pt>
                <c:pt idx="13">
                  <c:v>1.79133547785728</c:v>
                </c:pt>
                <c:pt idx="14">
                  <c:v>1.68547765812579</c:v>
                </c:pt>
                <c:pt idx="15">
                  <c:v>1.6301298786545</c:v>
                </c:pt>
                <c:pt idx="16">
                  <c:v>1.59325233438595</c:v>
                </c:pt>
                <c:pt idx="17">
                  <c:v>1.67316656824162</c:v>
                </c:pt>
                <c:pt idx="18">
                  <c:v>1.54946840565429</c:v>
                </c:pt>
                <c:pt idx="19">
                  <c:v>1.69729779525209</c:v>
                </c:pt>
              </c:numCache>
            </c:numRef>
          </c:yVal>
          <c:smooth val="1"/>
        </c:ser>
        <c:ser>
          <c:idx val="1"/>
          <c:order val="1"/>
          <c:tx>
            <c:strRef>
              <c:f>cactusADM!$F$1</c:f>
              <c:strCache>
                <c:ptCount val="1"/>
                <c:pt idx="0">
                  <c:v>STFM</c:v>
                </c:pt>
              </c:strCache>
            </c:strRef>
          </c:tx>
          <c:spPr>
            <a:ln w="50800"/>
          </c:spPr>
          <c:marker>
            <c:symbol val="none"/>
          </c:marker>
          <c:xVal>
            <c:numRef>
              <c:f>cactusADM!$A$2:$A$21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cactusADM!$F$2:$F$21</c:f>
              <c:numCache>
                <c:formatCode>General</c:formatCode>
                <c:ptCount val="20"/>
                <c:pt idx="0">
                  <c:v>1.24997947606677</c:v>
                </c:pt>
                <c:pt idx="1">
                  <c:v>1.35554709203508</c:v>
                </c:pt>
                <c:pt idx="2">
                  <c:v>1.3435328626673</c:v>
                </c:pt>
                <c:pt idx="3">
                  <c:v>1.37210694588731</c:v>
                </c:pt>
                <c:pt idx="4">
                  <c:v>1.32926252385542</c:v>
                </c:pt>
                <c:pt idx="5">
                  <c:v>1.31492167551024</c:v>
                </c:pt>
                <c:pt idx="6">
                  <c:v>1.23411867212317</c:v>
                </c:pt>
                <c:pt idx="7">
                  <c:v>1.31279482597535</c:v>
                </c:pt>
                <c:pt idx="8">
                  <c:v>1.32281510253282</c:v>
                </c:pt>
                <c:pt idx="9">
                  <c:v>1.35791556240757</c:v>
                </c:pt>
                <c:pt idx="10">
                  <c:v>1.35086700735259</c:v>
                </c:pt>
                <c:pt idx="11">
                  <c:v>1.344008789571232</c:v>
                </c:pt>
                <c:pt idx="12">
                  <c:v>1.40082577354368</c:v>
                </c:pt>
                <c:pt idx="13">
                  <c:v>1.39673577400494</c:v>
                </c:pt>
                <c:pt idx="14">
                  <c:v>1.539666398438781</c:v>
                </c:pt>
                <c:pt idx="15">
                  <c:v>1.58666819173287</c:v>
                </c:pt>
                <c:pt idx="16">
                  <c:v>1.551669011604398</c:v>
                </c:pt>
                <c:pt idx="17">
                  <c:v>1.568277309551612</c:v>
                </c:pt>
                <c:pt idx="18">
                  <c:v>1.5637833221497</c:v>
                </c:pt>
                <c:pt idx="19">
                  <c:v>1.36139796750546</c:v>
                </c:pt>
              </c:numCache>
            </c:numRef>
          </c:yVal>
          <c:smooth val="1"/>
        </c:ser>
        <c:ser>
          <c:idx val="2"/>
          <c:order val="2"/>
          <c:tx>
            <c:strRef>
              <c:f>cactusADM!$J$1</c:f>
              <c:strCache>
                <c:ptCount val="1"/>
                <c:pt idx="0">
                  <c:v>MISE</c:v>
                </c:pt>
              </c:strCache>
            </c:strRef>
          </c:tx>
          <c:spPr>
            <a:ln w="50800"/>
          </c:spPr>
          <c:marker>
            <c:symbol val="none"/>
          </c:marker>
          <c:xVal>
            <c:numRef>
              <c:f>cactusADM!$A$2:$A$21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cactusADM!$J$2:$J$21</c:f>
              <c:numCache>
                <c:formatCode>General</c:formatCode>
                <c:ptCount val="20"/>
                <c:pt idx="0">
                  <c:v>1.572283372836712</c:v>
                </c:pt>
                <c:pt idx="1">
                  <c:v>1.56849401415511</c:v>
                </c:pt>
                <c:pt idx="2">
                  <c:v>1.68965598852539</c:v>
                </c:pt>
                <c:pt idx="3">
                  <c:v>1.58288231093418</c:v>
                </c:pt>
                <c:pt idx="4">
                  <c:v>1.73004554796601</c:v>
                </c:pt>
                <c:pt idx="5">
                  <c:v>1.686613234008734</c:v>
                </c:pt>
                <c:pt idx="6">
                  <c:v>2.170593255149375</c:v>
                </c:pt>
                <c:pt idx="7">
                  <c:v>1.81144299717363</c:v>
                </c:pt>
                <c:pt idx="8">
                  <c:v>1.59467743340089</c:v>
                </c:pt>
                <c:pt idx="9">
                  <c:v>1.58983008441142</c:v>
                </c:pt>
                <c:pt idx="10">
                  <c:v>1.53466807662974</c:v>
                </c:pt>
                <c:pt idx="11">
                  <c:v>1.55368861466544</c:v>
                </c:pt>
                <c:pt idx="12">
                  <c:v>1.60010303267077</c:v>
                </c:pt>
                <c:pt idx="13">
                  <c:v>1.86726602829176</c:v>
                </c:pt>
                <c:pt idx="14">
                  <c:v>1.73483913716682</c:v>
                </c:pt>
                <c:pt idx="15">
                  <c:v>1.6758071713506</c:v>
                </c:pt>
                <c:pt idx="16">
                  <c:v>1.631265211054614</c:v>
                </c:pt>
                <c:pt idx="17">
                  <c:v>1.73215955407459</c:v>
                </c:pt>
                <c:pt idx="18">
                  <c:v>1.63622370876816</c:v>
                </c:pt>
                <c:pt idx="19">
                  <c:v>1.7297891806714</c:v>
                </c:pt>
              </c:numCache>
            </c:numRef>
          </c:yVal>
          <c:smooth val="1"/>
        </c:ser>
        <c:dLbls>
          <c:showLegendKey val="0"/>
          <c:showVal val="0"/>
          <c:showCatName val="0"/>
          <c:showSerName val="0"/>
          <c:showPercent val="0"/>
          <c:showBubbleSize val="0"/>
        </c:dLbls>
        <c:axId val="2145137992"/>
        <c:axId val="2145140760"/>
      </c:scatterChart>
      <c:valAx>
        <c:axId val="2145137992"/>
        <c:scaling>
          <c:orientation val="minMax"/>
          <c:max val="100.0"/>
          <c:min val="0.0"/>
        </c:scaling>
        <c:delete val="0"/>
        <c:axPos val="b"/>
        <c:numFmt formatCode="General" sourceLinked="1"/>
        <c:majorTickMark val="out"/>
        <c:minorTickMark val="none"/>
        <c:tickLblPos val="nextTo"/>
        <c:txPr>
          <a:bodyPr/>
          <a:lstStyle/>
          <a:p>
            <a:pPr>
              <a:defRPr sz="1500">
                <a:latin typeface="Tahoma" pitchFamily="34" charset="0"/>
                <a:ea typeface="Tahoma" pitchFamily="34" charset="0"/>
                <a:cs typeface="Tahoma" pitchFamily="34" charset="0"/>
              </a:defRPr>
            </a:pPr>
            <a:endParaRPr lang="en-US"/>
          </a:p>
        </c:txPr>
        <c:crossAx val="2145140760"/>
        <c:crosses val="autoZero"/>
        <c:crossBetween val="midCat"/>
      </c:valAx>
      <c:valAx>
        <c:axId val="2145140760"/>
        <c:scaling>
          <c:orientation val="minMax"/>
          <c:max val="4.0"/>
          <c:min val="0.0"/>
        </c:scaling>
        <c:delete val="0"/>
        <c:axPos val="l"/>
        <c:majorGridlines/>
        <c:title>
          <c:tx>
            <c:rich>
              <a:bodyPr rot="-5400000" vert="horz"/>
              <a:lstStyle/>
              <a:p>
                <a:pPr>
                  <a:defRPr sz="1500">
                    <a:latin typeface="Tahoma" pitchFamily="34" charset="0"/>
                    <a:ea typeface="Tahoma" pitchFamily="34" charset="0"/>
                    <a:cs typeface="Tahoma" pitchFamily="34" charset="0"/>
                  </a:defRPr>
                </a:pPr>
                <a:r>
                  <a:rPr lang="en-US" sz="1500">
                    <a:latin typeface="Tahoma" pitchFamily="34" charset="0"/>
                    <a:ea typeface="Tahoma" pitchFamily="34" charset="0"/>
                    <a:cs typeface="Tahoma" pitchFamily="34" charset="0"/>
                  </a:rPr>
                  <a:t>Slowdown</a:t>
                </a:r>
              </a:p>
            </c:rich>
          </c:tx>
          <c:layout/>
          <c:overlay val="0"/>
        </c:title>
        <c:numFmt formatCode="General" sourceLinked="1"/>
        <c:majorTickMark val="out"/>
        <c:minorTickMark val="none"/>
        <c:tickLblPos val="nextTo"/>
        <c:txPr>
          <a:bodyPr/>
          <a:lstStyle/>
          <a:p>
            <a:pPr>
              <a:defRPr sz="1500">
                <a:latin typeface="Tahoma" pitchFamily="34" charset="0"/>
                <a:ea typeface="Tahoma" pitchFamily="34" charset="0"/>
                <a:cs typeface="Tahoma" pitchFamily="34" charset="0"/>
              </a:defRPr>
            </a:pPr>
            <a:endParaRPr lang="en-US"/>
          </a:p>
        </c:txPr>
        <c:crossAx val="2145137992"/>
        <c:crosses val="autoZero"/>
        <c:crossBetween val="midCat"/>
      </c:valAx>
    </c:plotArea>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tx>
            <c:strRef>
              <c:f>GemsFDTD!$B$1</c:f>
              <c:strCache>
                <c:ptCount val="1"/>
                <c:pt idx="0">
                  <c:v>Actual</c:v>
                </c:pt>
              </c:strCache>
            </c:strRef>
          </c:tx>
          <c:spPr>
            <a:ln w="50800"/>
          </c:spPr>
          <c:marker>
            <c:symbol val="none"/>
          </c:marker>
          <c:xVal>
            <c:numRef>
              <c:f>GemsFDTD!$A$2:$A$21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GemsFDTD!$B$2:$B$21</c:f>
              <c:numCache>
                <c:formatCode>General</c:formatCode>
                <c:ptCount val="20"/>
                <c:pt idx="0">
                  <c:v>1.7535591997143</c:v>
                </c:pt>
                <c:pt idx="1">
                  <c:v>1.69695874638957</c:v>
                </c:pt>
                <c:pt idx="2">
                  <c:v>1.87339924616859</c:v>
                </c:pt>
                <c:pt idx="3">
                  <c:v>1.72476649256724</c:v>
                </c:pt>
                <c:pt idx="4">
                  <c:v>1.92246655298002</c:v>
                </c:pt>
                <c:pt idx="5">
                  <c:v>1.64128847007048</c:v>
                </c:pt>
                <c:pt idx="6">
                  <c:v>1.92963003048793</c:v>
                </c:pt>
                <c:pt idx="7">
                  <c:v>2.13388062202781</c:v>
                </c:pt>
                <c:pt idx="8">
                  <c:v>2.05044385766044</c:v>
                </c:pt>
                <c:pt idx="9">
                  <c:v>1.975358924511214</c:v>
                </c:pt>
                <c:pt idx="10">
                  <c:v>1.87319497436384</c:v>
                </c:pt>
                <c:pt idx="11">
                  <c:v>2.170494649437993</c:v>
                </c:pt>
                <c:pt idx="12">
                  <c:v>2.008484045579601</c:v>
                </c:pt>
                <c:pt idx="13">
                  <c:v>2.23902181103372</c:v>
                </c:pt>
                <c:pt idx="14">
                  <c:v>2.24253342684782</c:v>
                </c:pt>
                <c:pt idx="15">
                  <c:v>2.246947359237421</c:v>
                </c:pt>
                <c:pt idx="16">
                  <c:v>1.90420966038921</c:v>
                </c:pt>
                <c:pt idx="17">
                  <c:v>2.371460502459559</c:v>
                </c:pt>
                <c:pt idx="18">
                  <c:v>2.09268331601757</c:v>
                </c:pt>
                <c:pt idx="19">
                  <c:v>2.59018649289678</c:v>
                </c:pt>
              </c:numCache>
            </c:numRef>
          </c:yVal>
          <c:smooth val="1"/>
        </c:ser>
        <c:ser>
          <c:idx val="1"/>
          <c:order val="1"/>
          <c:tx>
            <c:strRef>
              <c:f>GemsFDTD!$F$1</c:f>
              <c:strCache>
                <c:ptCount val="1"/>
                <c:pt idx="0">
                  <c:v>STFM</c:v>
                </c:pt>
              </c:strCache>
            </c:strRef>
          </c:tx>
          <c:spPr>
            <a:ln w="50800"/>
          </c:spPr>
          <c:marker>
            <c:symbol val="none"/>
          </c:marker>
          <c:xVal>
            <c:numRef>
              <c:f>GemsFDTD!$A$2:$A$21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GemsFDTD!$F$2:$F$21</c:f>
              <c:numCache>
                <c:formatCode>General</c:formatCode>
                <c:ptCount val="20"/>
                <c:pt idx="0">
                  <c:v>1.36610643254125</c:v>
                </c:pt>
                <c:pt idx="1">
                  <c:v>1.38427136013509</c:v>
                </c:pt>
                <c:pt idx="2">
                  <c:v>1.36345526468439</c:v>
                </c:pt>
                <c:pt idx="3">
                  <c:v>1.390760504706284</c:v>
                </c:pt>
                <c:pt idx="4">
                  <c:v>1.35889156557512</c:v>
                </c:pt>
                <c:pt idx="5">
                  <c:v>1.35003294642405</c:v>
                </c:pt>
                <c:pt idx="6">
                  <c:v>1.3745551583633</c:v>
                </c:pt>
                <c:pt idx="7">
                  <c:v>1.58935023215533</c:v>
                </c:pt>
                <c:pt idx="8">
                  <c:v>1.58106294635669</c:v>
                </c:pt>
                <c:pt idx="9">
                  <c:v>1.59953577115086</c:v>
                </c:pt>
                <c:pt idx="10">
                  <c:v>1.59866294807927</c:v>
                </c:pt>
                <c:pt idx="11">
                  <c:v>1.58322799630674</c:v>
                </c:pt>
                <c:pt idx="12">
                  <c:v>1.57706954612205</c:v>
                </c:pt>
                <c:pt idx="13">
                  <c:v>2.024630548244881</c:v>
                </c:pt>
                <c:pt idx="14">
                  <c:v>1.98781771885865</c:v>
                </c:pt>
                <c:pt idx="15">
                  <c:v>1.988340511699669</c:v>
                </c:pt>
                <c:pt idx="16">
                  <c:v>1.979694602924058</c:v>
                </c:pt>
                <c:pt idx="17">
                  <c:v>1.94064103014002</c:v>
                </c:pt>
                <c:pt idx="18">
                  <c:v>1.97090801249996</c:v>
                </c:pt>
                <c:pt idx="19">
                  <c:v>1.96287623755967</c:v>
                </c:pt>
              </c:numCache>
            </c:numRef>
          </c:yVal>
          <c:smooth val="1"/>
        </c:ser>
        <c:ser>
          <c:idx val="2"/>
          <c:order val="2"/>
          <c:tx>
            <c:strRef>
              <c:f>GemsFDTD!$J$1</c:f>
              <c:strCache>
                <c:ptCount val="1"/>
                <c:pt idx="0">
                  <c:v>MISE</c:v>
                </c:pt>
              </c:strCache>
            </c:strRef>
          </c:tx>
          <c:spPr>
            <a:ln w="50800"/>
          </c:spPr>
          <c:marker>
            <c:symbol val="none"/>
          </c:marker>
          <c:xVal>
            <c:numRef>
              <c:f>GemsFDTD!$A$2:$A$21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GemsFDTD!$J$2:$J$21</c:f>
              <c:numCache>
                <c:formatCode>General</c:formatCode>
                <c:ptCount val="20"/>
                <c:pt idx="0">
                  <c:v>1.86071945718145</c:v>
                </c:pt>
                <c:pt idx="1">
                  <c:v>1.964513101200816</c:v>
                </c:pt>
                <c:pt idx="2">
                  <c:v>1.97647695283615</c:v>
                </c:pt>
                <c:pt idx="3">
                  <c:v>1.88346376835017</c:v>
                </c:pt>
                <c:pt idx="4">
                  <c:v>2.520234849486518</c:v>
                </c:pt>
                <c:pt idx="5">
                  <c:v>1.83264364490797</c:v>
                </c:pt>
                <c:pt idx="6">
                  <c:v>2.22310667387004</c:v>
                </c:pt>
                <c:pt idx="7">
                  <c:v>2.33467354439178</c:v>
                </c:pt>
                <c:pt idx="8">
                  <c:v>2.17798307938825</c:v>
                </c:pt>
                <c:pt idx="9">
                  <c:v>2.097025989661298</c:v>
                </c:pt>
                <c:pt idx="10">
                  <c:v>2.17355602767927</c:v>
                </c:pt>
                <c:pt idx="11">
                  <c:v>2.10543354473878</c:v>
                </c:pt>
                <c:pt idx="12">
                  <c:v>2.059072478948447</c:v>
                </c:pt>
                <c:pt idx="13">
                  <c:v>2.31810938840597</c:v>
                </c:pt>
                <c:pt idx="14">
                  <c:v>2.25015915607769</c:v>
                </c:pt>
                <c:pt idx="15">
                  <c:v>2.394646447080018</c:v>
                </c:pt>
                <c:pt idx="16">
                  <c:v>2.17031111849024</c:v>
                </c:pt>
                <c:pt idx="17">
                  <c:v>2.538712304006807</c:v>
                </c:pt>
                <c:pt idx="18">
                  <c:v>2.27347582948044</c:v>
                </c:pt>
                <c:pt idx="19">
                  <c:v>2.66465428715296</c:v>
                </c:pt>
              </c:numCache>
            </c:numRef>
          </c:yVal>
          <c:smooth val="1"/>
        </c:ser>
        <c:dLbls>
          <c:showLegendKey val="0"/>
          <c:showVal val="0"/>
          <c:showCatName val="0"/>
          <c:showSerName val="0"/>
          <c:showPercent val="0"/>
          <c:showBubbleSize val="0"/>
        </c:dLbls>
        <c:axId val="-2138223560"/>
        <c:axId val="-2138095032"/>
      </c:scatterChart>
      <c:valAx>
        <c:axId val="-2138223560"/>
        <c:scaling>
          <c:orientation val="minMax"/>
          <c:max val="100.0"/>
          <c:min val="0.0"/>
        </c:scaling>
        <c:delete val="0"/>
        <c:axPos val="b"/>
        <c:numFmt formatCode="General" sourceLinked="1"/>
        <c:majorTickMark val="out"/>
        <c:minorTickMark val="none"/>
        <c:tickLblPos val="nextTo"/>
        <c:txPr>
          <a:bodyPr/>
          <a:lstStyle/>
          <a:p>
            <a:pPr>
              <a:defRPr sz="1500">
                <a:latin typeface="Tahoma" pitchFamily="34" charset="0"/>
                <a:ea typeface="Tahoma" pitchFamily="34" charset="0"/>
                <a:cs typeface="Tahoma" pitchFamily="34" charset="0"/>
              </a:defRPr>
            </a:pPr>
            <a:endParaRPr lang="en-US"/>
          </a:p>
        </c:txPr>
        <c:crossAx val="-2138095032"/>
        <c:crosses val="autoZero"/>
        <c:crossBetween val="midCat"/>
      </c:valAx>
      <c:valAx>
        <c:axId val="-2138095032"/>
        <c:scaling>
          <c:orientation val="minMax"/>
          <c:max val="4.0"/>
          <c:min val="0.0"/>
        </c:scaling>
        <c:delete val="0"/>
        <c:axPos val="l"/>
        <c:majorGridlines/>
        <c:title>
          <c:tx>
            <c:rich>
              <a:bodyPr rot="-5400000" vert="horz"/>
              <a:lstStyle/>
              <a:p>
                <a:pPr>
                  <a:defRPr sz="1500">
                    <a:latin typeface="Tahoma" pitchFamily="34" charset="0"/>
                    <a:ea typeface="Tahoma" pitchFamily="34" charset="0"/>
                    <a:cs typeface="Tahoma" pitchFamily="34" charset="0"/>
                  </a:defRPr>
                </a:pPr>
                <a:r>
                  <a:rPr lang="en-US" sz="1500">
                    <a:latin typeface="Tahoma" pitchFamily="34" charset="0"/>
                    <a:ea typeface="Tahoma" pitchFamily="34" charset="0"/>
                    <a:cs typeface="Tahoma" pitchFamily="34" charset="0"/>
                  </a:rPr>
                  <a:t>Slowdown</a:t>
                </a:r>
              </a:p>
            </c:rich>
          </c:tx>
          <c:layout/>
          <c:overlay val="0"/>
        </c:title>
        <c:numFmt formatCode="General" sourceLinked="1"/>
        <c:majorTickMark val="out"/>
        <c:minorTickMark val="none"/>
        <c:tickLblPos val="nextTo"/>
        <c:txPr>
          <a:bodyPr/>
          <a:lstStyle/>
          <a:p>
            <a:pPr>
              <a:defRPr sz="1500">
                <a:latin typeface="Tahoma" pitchFamily="34" charset="0"/>
                <a:ea typeface="Tahoma" pitchFamily="34" charset="0"/>
                <a:cs typeface="Tahoma" pitchFamily="34" charset="0"/>
              </a:defRPr>
            </a:pPr>
            <a:endParaRPr lang="en-US"/>
          </a:p>
        </c:txPr>
        <c:crossAx val="-2138223560"/>
        <c:crosses val="autoZero"/>
        <c:crossBetween val="midCat"/>
      </c:valAx>
    </c:plotArea>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tx>
            <c:strRef>
              <c:f>soplex!$B$1</c:f>
              <c:strCache>
                <c:ptCount val="1"/>
                <c:pt idx="0">
                  <c:v>Actual</c:v>
                </c:pt>
              </c:strCache>
            </c:strRef>
          </c:tx>
          <c:spPr>
            <a:ln w="50800"/>
          </c:spPr>
          <c:marker>
            <c:symbol val="none"/>
          </c:marker>
          <c:xVal>
            <c:numRef>
              <c:f>soplex!$A$2:$A$21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soplex!$B$2:$B$21</c:f>
              <c:numCache>
                <c:formatCode>General</c:formatCode>
                <c:ptCount val="20"/>
                <c:pt idx="0">
                  <c:v>1.941417983025744</c:v>
                </c:pt>
                <c:pt idx="1">
                  <c:v>2.14118398559027</c:v>
                </c:pt>
                <c:pt idx="2">
                  <c:v>2.4059819805366</c:v>
                </c:pt>
                <c:pt idx="3">
                  <c:v>2.06322045767559</c:v>
                </c:pt>
                <c:pt idx="4">
                  <c:v>2.72231962181463</c:v>
                </c:pt>
                <c:pt idx="5">
                  <c:v>2.65724959722058</c:v>
                </c:pt>
                <c:pt idx="6">
                  <c:v>3.106787417043788</c:v>
                </c:pt>
                <c:pt idx="7">
                  <c:v>3.18785821201449</c:v>
                </c:pt>
                <c:pt idx="8">
                  <c:v>2.603534917075936</c:v>
                </c:pt>
                <c:pt idx="9">
                  <c:v>2.493685130385307</c:v>
                </c:pt>
                <c:pt idx="10">
                  <c:v>2.47036053384216</c:v>
                </c:pt>
                <c:pt idx="11">
                  <c:v>2.8773513498432</c:v>
                </c:pt>
                <c:pt idx="12">
                  <c:v>2.64775740961342</c:v>
                </c:pt>
                <c:pt idx="13">
                  <c:v>2.69468454368414</c:v>
                </c:pt>
                <c:pt idx="14">
                  <c:v>2.78035530945966</c:v>
                </c:pt>
                <c:pt idx="15">
                  <c:v>2.96531588621848</c:v>
                </c:pt>
                <c:pt idx="16">
                  <c:v>2.82278244787692</c:v>
                </c:pt>
                <c:pt idx="17">
                  <c:v>2.579645975942478</c:v>
                </c:pt>
                <c:pt idx="18">
                  <c:v>2.602700641746424</c:v>
                </c:pt>
                <c:pt idx="19">
                  <c:v>2.784579260556746</c:v>
                </c:pt>
              </c:numCache>
            </c:numRef>
          </c:yVal>
          <c:smooth val="1"/>
        </c:ser>
        <c:ser>
          <c:idx val="1"/>
          <c:order val="1"/>
          <c:tx>
            <c:strRef>
              <c:f>soplex!$F$1</c:f>
              <c:strCache>
                <c:ptCount val="1"/>
                <c:pt idx="0">
                  <c:v>STFM</c:v>
                </c:pt>
              </c:strCache>
            </c:strRef>
          </c:tx>
          <c:spPr>
            <a:ln w="50800"/>
          </c:spPr>
          <c:marker>
            <c:symbol val="none"/>
          </c:marker>
          <c:xVal>
            <c:numRef>
              <c:f>soplex!$A$2:$A$21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soplex!$F$2:$F$21</c:f>
              <c:numCache>
                <c:formatCode>General</c:formatCode>
                <c:ptCount val="20"/>
                <c:pt idx="0">
                  <c:v>1.50230572343248</c:v>
                </c:pt>
                <c:pt idx="1">
                  <c:v>1.470483032761518</c:v>
                </c:pt>
                <c:pt idx="2">
                  <c:v>1.89313841303205</c:v>
                </c:pt>
                <c:pt idx="3">
                  <c:v>1.49708240238443</c:v>
                </c:pt>
                <c:pt idx="4">
                  <c:v>1.667589926526924</c:v>
                </c:pt>
                <c:pt idx="5">
                  <c:v>1.630563612432296</c:v>
                </c:pt>
                <c:pt idx="6">
                  <c:v>1.80553749347003</c:v>
                </c:pt>
                <c:pt idx="7">
                  <c:v>1.700392317742251</c:v>
                </c:pt>
                <c:pt idx="8">
                  <c:v>1.58265199961063</c:v>
                </c:pt>
                <c:pt idx="9">
                  <c:v>1.70214349424431</c:v>
                </c:pt>
                <c:pt idx="10">
                  <c:v>1.7571314674589</c:v>
                </c:pt>
                <c:pt idx="11">
                  <c:v>1.80543112316281</c:v>
                </c:pt>
                <c:pt idx="12">
                  <c:v>1.97398648737199</c:v>
                </c:pt>
                <c:pt idx="13">
                  <c:v>2.282693958481366</c:v>
                </c:pt>
                <c:pt idx="14">
                  <c:v>2.309818982829697</c:v>
                </c:pt>
                <c:pt idx="15">
                  <c:v>2.10696621913285</c:v>
                </c:pt>
                <c:pt idx="16">
                  <c:v>1.63158910833847</c:v>
                </c:pt>
                <c:pt idx="17">
                  <c:v>2.016773519083</c:v>
                </c:pt>
                <c:pt idx="18">
                  <c:v>2.04467262575296</c:v>
                </c:pt>
                <c:pt idx="19">
                  <c:v>2.037519772885881</c:v>
                </c:pt>
              </c:numCache>
            </c:numRef>
          </c:yVal>
          <c:smooth val="1"/>
        </c:ser>
        <c:ser>
          <c:idx val="2"/>
          <c:order val="2"/>
          <c:tx>
            <c:strRef>
              <c:f>soplex!$J$1</c:f>
              <c:strCache>
                <c:ptCount val="1"/>
                <c:pt idx="0">
                  <c:v>MISE</c:v>
                </c:pt>
              </c:strCache>
            </c:strRef>
          </c:tx>
          <c:spPr>
            <a:ln w="50800"/>
          </c:spPr>
          <c:marker>
            <c:symbol val="none"/>
          </c:marker>
          <c:xVal>
            <c:numRef>
              <c:f>soplex!$A$2:$A$21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soplex!$J$2:$J$21</c:f>
              <c:numCache>
                <c:formatCode>General</c:formatCode>
                <c:ptCount val="20"/>
                <c:pt idx="0">
                  <c:v>1.91597695945501</c:v>
                </c:pt>
                <c:pt idx="1">
                  <c:v>2.34687563766324</c:v>
                </c:pt>
                <c:pt idx="2">
                  <c:v>2.50209430550931</c:v>
                </c:pt>
                <c:pt idx="3">
                  <c:v>2.48095722250329</c:v>
                </c:pt>
                <c:pt idx="4">
                  <c:v>2.743374865807788</c:v>
                </c:pt>
                <c:pt idx="5">
                  <c:v>2.413045819241918</c:v>
                </c:pt>
                <c:pt idx="6">
                  <c:v>3.26114749188684</c:v>
                </c:pt>
                <c:pt idx="7">
                  <c:v>3.555677475139097</c:v>
                </c:pt>
                <c:pt idx="8">
                  <c:v>2.69482665869828</c:v>
                </c:pt>
                <c:pt idx="9">
                  <c:v>2.65422145345773</c:v>
                </c:pt>
                <c:pt idx="10">
                  <c:v>3.0171384319103</c:v>
                </c:pt>
                <c:pt idx="11">
                  <c:v>2.44892491094017</c:v>
                </c:pt>
                <c:pt idx="12">
                  <c:v>2.56809782419661</c:v>
                </c:pt>
                <c:pt idx="13">
                  <c:v>2.757366442127445</c:v>
                </c:pt>
                <c:pt idx="14">
                  <c:v>3.140547902717495</c:v>
                </c:pt>
                <c:pt idx="15">
                  <c:v>3.03431120542855</c:v>
                </c:pt>
                <c:pt idx="16">
                  <c:v>2.527041714612324</c:v>
                </c:pt>
                <c:pt idx="17">
                  <c:v>2.843795859497021</c:v>
                </c:pt>
                <c:pt idx="18">
                  <c:v>3.10330289086054</c:v>
                </c:pt>
                <c:pt idx="19">
                  <c:v>3.27691276008549</c:v>
                </c:pt>
              </c:numCache>
            </c:numRef>
          </c:yVal>
          <c:smooth val="1"/>
        </c:ser>
        <c:dLbls>
          <c:showLegendKey val="0"/>
          <c:showVal val="0"/>
          <c:showCatName val="0"/>
          <c:showSerName val="0"/>
          <c:showPercent val="0"/>
          <c:showBubbleSize val="0"/>
        </c:dLbls>
        <c:axId val="-2137697576"/>
        <c:axId val="-2137694520"/>
      </c:scatterChart>
      <c:valAx>
        <c:axId val="-2137697576"/>
        <c:scaling>
          <c:orientation val="minMax"/>
          <c:max val="100.0"/>
          <c:min val="0.0"/>
        </c:scaling>
        <c:delete val="0"/>
        <c:axPos val="b"/>
        <c:numFmt formatCode="General" sourceLinked="1"/>
        <c:majorTickMark val="out"/>
        <c:minorTickMark val="none"/>
        <c:tickLblPos val="nextTo"/>
        <c:txPr>
          <a:bodyPr/>
          <a:lstStyle/>
          <a:p>
            <a:pPr>
              <a:defRPr sz="1500">
                <a:latin typeface="Tahoma" pitchFamily="34" charset="0"/>
                <a:ea typeface="Tahoma" pitchFamily="34" charset="0"/>
                <a:cs typeface="Tahoma" pitchFamily="34" charset="0"/>
              </a:defRPr>
            </a:pPr>
            <a:endParaRPr lang="en-US"/>
          </a:p>
        </c:txPr>
        <c:crossAx val="-2137694520"/>
        <c:crosses val="autoZero"/>
        <c:crossBetween val="midCat"/>
      </c:valAx>
      <c:valAx>
        <c:axId val="-2137694520"/>
        <c:scaling>
          <c:orientation val="minMax"/>
        </c:scaling>
        <c:delete val="0"/>
        <c:axPos val="l"/>
        <c:majorGridlines/>
        <c:title>
          <c:tx>
            <c:rich>
              <a:bodyPr rot="-5400000" vert="horz"/>
              <a:lstStyle/>
              <a:p>
                <a:pPr>
                  <a:defRPr sz="1500">
                    <a:latin typeface="Tahoma" pitchFamily="34" charset="0"/>
                    <a:ea typeface="Tahoma" pitchFamily="34" charset="0"/>
                    <a:cs typeface="Tahoma" pitchFamily="34" charset="0"/>
                  </a:defRPr>
                </a:pPr>
                <a:r>
                  <a:rPr lang="en-US" sz="1500">
                    <a:latin typeface="Tahoma" pitchFamily="34" charset="0"/>
                    <a:ea typeface="Tahoma" pitchFamily="34" charset="0"/>
                    <a:cs typeface="Tahoma" pitchFamily="34" charset="0"/>
                  </a:rPr>
                  <a:t>Slowdown</a:t>
                </a:r>
              </a:p>
            </c:rich>
          </c:tx>
          <c:layout/>
          <c:overlay val="0"/>
        </c:title>
        <c:numFmt formatCode="General" sourceLinked="1"/>
        <c:majorTickMark val="out"/>
        <c:minorTickMark val="none"/>
        <c:tickLblPos val="nextTo"/>
        <c:txPr>
          <a:bodyPr/>
          <a:lstStyle/>
          <a:p>
            <a:pPr>
              <a:defRPr sz="1500">
                <a:latin typeface="Tahoma" pitchFamily="34" charset="0"/>
                <a:ea typeface="Tahoma" pitchFamily="34" charset="0"/>
                <a:cs typeface="Tahoma" pitchFamily="34" charset="0"/>
              </a:defRPr>
            </a:pPr>
            <a:endParaRPr lang="en-US"/>
          </a:p>
        </c:txPr>
        <c:crossAx val="-2137697576"/>
        <c:crosses val="autoZero"/>
        <c:crossBetween val="midCat"/>
      </c:valAx>
    </c:plotArea>
    <c:plotVisOnly val="1"/>
    <c:dispBlanksAs val="gap"/>
    <c:showDLblsOverMax val="0"/>
  </c:chart>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tx>
            <c:strRef>
              <c:f>wrf!$B$1</c:f>
              <c:strCache>
                <c:ptCount val="1"/>
                <c:pt idx="0">
                  <c:v>Actual</c:v>
                </c:pt>
              </c:strCache>
            </c:strRef>
          </c:tx>
          <c:spPr>
            <a:ln w="50800"/>
          </c:spPr>
          <c:marker>
            <c:symbol val="none"/>
          </c:marker>
          <c:xVal>
            <c:numRef>
              <c:f>wrf!$A$2:$A$21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wrf!$B$2:$B$21</c:f>
              <c:numCache>
                <c:formatCode>General</c:formatCode>
                <c:ptCount val="20"/>
                <c:pt idx="0">
                  <c:v>1.01792192447078</c:v>
                </c:pt>
                <c:pt idx="1">
                  <c:v>1.022796047094306</c:v>
                </c:pt>
                <c:pt idx="2">
                  <c:v>1.53114878953406</c:v>
                </c:pt>
                <c:pt idx="3">
                  <c:v>1.20158070140237</c:v>
                </c:pt>
                <c:pt idx="4">
                  <c:v>1.01848136798927</c:v>
                </c:pt>
                <c:pt idx="5">
                  <c:v>1.01210066077376</c:v>
                </c:pt>
                <c:pt idx="6">
                  <c:v>1.00588842473431</c:v>
                </c:pt>
                <c:pt idx="7">
                  <c:v>1.00711206839426</c:v>
                </c:pt>
                <c:pt idx="8">
                  <c:v>1.12613521285667</c:v>
                </c:pt>
                <c:pt idx="9">
                  <c:v>1.571428490305601</c:v>
                </c:pt>
                <c:pt idx="10">
                  <c:v>1.08076603879872</c:v>
                </c:pt>
                <c:pt idx="11">
                  <c:v>1.01666555398285</c:v>
                </c:pt>
                <c:pt idx="12">
                  <c:v>1.009707350517621</c:v>
                </c:pt>
                <c:pt idx="13">
                  <c:v>1.23025415562202</c:v>
                </c:pt>
                <c:pt idx="14">
                  <c:v>1.095569289623381</c:v>
                </c:pt>
                <c:pt idx="15">
                  <c:v>1.0307642060911</c:v>
                </c:pt>
                <c:pt idx="16">
                  <c:v>1.018724363982951</c:v>
                </c:pt>
                <c:pt idx="17">
                  <c:v>1.324159674855723</c:v>
                </c:pt>
                <c:pt idx="18">
                  <c:v>1.3256800388011</c:v>
                </c:pt>
                <c:pt idx="19">
                  <c:v>1.01340499104692</c:v>
                </c:pt>
              </c:numCache>
            </c:numRef>
          </c:yVal>
          <c:smooth val="1"/>
        </c:ser>
        <c:ser>
          <c:idx val="1"/>
          <c:order val="1"/>
          <c:tx>
            <c:strRef>
              <c:f>wrf!$F$1</c:f>
              <c:strCache>
                <c:ptCount val="1"/>
                <c:pt idx="0">
                  <c:v>STFM</c:v>
                </c:pt>
              </c:strCache>
            </c:strRef>
          </c:tx>
          <c:spPr>
            <a:ln w="50800"/>
          </c:spPr>
          <c:marker>
            <c:symbol val="none"/>
          </c:marker>
          <c:xVal>
            <c:numRef>
              <c:f>wrf!$A$2:$A$21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wrf!$F$2:$F$21</c:f>
              <c:numCache>
                <c:formatCode>General</c:formatCode>
                <c:ptCount val="20"/>
                <c:pt idx="0">
                  <c:v>2.656440016637278</c:v>
                </c:pt>
                <c:pt idx="1">
                  <c:v>2.81355504007717</c:v>
                </c:pt>
                <c:pt idx="2">
                  <c:v>2.32302847226686</c:v>
                </c:pt>
                <c:pt idx="3">
                  <c:v>1.991257860431911</c:v>
                </c:pt>
                <c:pt idx="4">
                  <c:v>2.12433710318462</c:v>
                </c:pt>
                <c:pt idx="5">
                  <c:v>2.84722917549197</c:v>
                </c:pt>
                <c:pt idx="6">
                  <c:v>2.98441451910588</c:v>
                </c:pt>
                <c:pt idx="7">
                  <c:v>2.459440104166641</c:v>
                </c:pt>
                <c:pt idx="8">
                  <c:v>2.53970866093741</c:v>
                </c:pt>
                <c:pt idx="9">
                  <c:v>2.23877225617858</c:v>
                </c:pt>
                <c:pt idx="10">
                  <c:v>3.017371791513561</c:v>
                </c:pt>
                <c:pt idx="11">
                  <c:v>2.84369285675768</c:v>
                </c:pt>
                <c:pt idx="12">
                  <c:v>3.39510467789029</c:v>
                </c:pt>
                <c:pt idx="13">
                  <c:v>3.940155386015259</c:v>
                </c:pt>
                <c:pt idx="14">
                  <c:v>2.530820819138697</c:v>
                </c:pt>
                <c:pt idx="15">
                  <c:v>2.86863795520578</c:v>
                </c:pt>
                <c:pt idx="16">
                  <c:v>3.319054340155238</c:v>
                </c:pt>
                <c:pt idx="17">
                  <c:v>2.505177300861944</c:v>
                </c:pt>
                <c:pt idx="18">
                  <c:v>2.303338842814641</c:v>
                </c:pt>
                <c:pt idx="19">
                  <c:v>2.044527730065312</c:v>
                </c:pt>
              </c:numCache>
            </c:numRef>
          </c:yVal>
          <c:smooth val="1"/>
        </c:ser>
        <c:ser>
          <c:idx val="2"/>
          <c:order val="2"/>
          <c:tx>
            <c:strRef>
              <c:f>wrf!$J$1</c:f>
              <c:strCache>
                <c:ptCount val="1"/>
                <c:pt idx="0">
                  <c:v>MISE</c:v>
                </c:pt>
              </c:strCache>
            </c:strRef>
          </c:tx>
          <c:spPr>
            <a:ln w="50800"/>
          </c:spPr>
          <c:marker>
            <c:symbol val="none"/>
          </c:marker>
          <c:xVal>
            <c:numRef>
              <c:f>wrf!$A$2:$A$21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wrf!$J$2:$J$21</c:f>
              <c:numCache>
                <c:formatCode>General</c:formatCode>
                <c:ptCount val="20"/>
                <c:pt idx="0">
                  <c:v>1.00045479517373</c:v>
                </c:pt>
                <c:pt idx="1">
                  <c:v>1.00321679673082</c:v>
                </c:pt>
                <c:pt idx="2">
                  <c:v>1.75632267377905</c:v>
                </c:pt>
                <c:pt idx="3">
                  <c:v>1.069061357996448</c:v>
                </c:pt>
                <c:pt idx="4">
                  <c:v>0.99706872775271</c:v>
                </c:pt>
                <c:pt idx="5">
                  <c:v>1.00105094440737</c:v>
                </c:pt>
                <c:pt idx="6">
                  <c:v>1.00155632133834</c:v>
                </c:pt>
                <c:pt idx="7">
                  <c:v>0.998689936329357</c:v>
                </c:pt>
                <c:pt idx="8">
                  <c:v>1.05927806842527</c:v>
                </c:pt>
                <c:pt idx="9">
                  <c:v>1.3748048832551</c:v>
                </c:pt>
                <c:pt idx="10">
                  <c:v>1.055464260885949</c:v>
                </c:pt>
                <c:pt idx="11">
                  <c:v>1.000264337679539</c:v>
                </c:pt>
                <c:pt idx="12">
                  <c:v>1.00057449852774</c:v>
                </c:pt>
                <c:pt idx="13">
                  <c:v>1.06387037216579</c:v>
                </c:pt>
                <c:pt idx="14">
                  <c:v>1.01053726246315</c:v>
                </c:pt>
                <c:pt idx="15">
                  <c:v>0.988857256275845</c:v>
                </c:pt>
                <c:pt idx="16">
                  <c:v>1.000924482082283</c:v>
                </c:pt>
                <c:pt idx="17">
                  <c:v>0.922102577140819</c:v>
                </c:pt>
                <c:pt idx="18">
                  <c:v>1.09069830458023</c:v>
                </c:pt>
                <c:pt idx="19">
                  <c:v>1.00390743845787</c:v>
                </c:pt>
              </c:numCache>
            </c:numRef>
          </c:yVal>
          <c:smooth val="1"/>
        </c:ser>
        <c:dLbls>
          <c:showLegendKey val="0"/>
          <c:showVal val="0"/>
          <c:showCatName val="0"/>
          <c:showSerName val="0"/>
          <c:showPercent val="0"/>
          <c:showBubbleSize val="0"/>
        </c:dLbls>
        <c:axId val="-2136479304"/>
        <c:axId val="-2136476248"/>
      </c:scatterChart>
      <c:valAx>
        <c:axId val="-2136479304"/>
        <c:scaling>
          <c:orientation val="minMax"/>
          <c:max val="100.0"/>
          <c:min val="0.0"/>
        </c:scaling>
        <c:delete val="0"/>
        <c:axPos val="b"/>
        <c:numFmt formatCode="General" sourceLinked="1"/>
        <c:majorTickMark val="out"/>
        <c:minorTickMark val="none"/>
        <c:tickLblPos val="nextTo"/>
        <c:txPr>
          <a:bodyPr/>
          <a:lstStyle/>
          <a:p>
            <a:pPr>
              <a:defRPr sz="1500">
                <a:latin typeface="Tahoma" pitchFamily="34" charset="0"/>
                <a:ea typeface="Tahoma" pitchFamily="34" charset="0"/>
                <a:cs typeface="Tahoma" pitchFamily="34" charset="0"/>
              </a:defRPr>
            </a:pPr>
            <a:endParaRPr lang="en-US"/>
          </a:p>
        </c:txPr>
        <c:crossAx val="-2136476248"/>
        <c:crosses val="autoZero"/>
        <c:crossBetween val="midCat"/>
      </c:valAx>
      <c:valAx>
        <c:axId val="-2136476248"/>
        <c:scaling>
          <c:orientation val="minMax"/>
          <c:max val="4.0"/>
          <c:min val="0.0"/>
        </c:scaling>
        <c:delete val="0"/>
        <c:axPos val="l"/>
        <c:majorGridlines/>
        <c:title>
          <c:tx>
            <c:rich>
              <a:bodyPr rot="-5400000" vert="horz"/>
              <a:lstStyle/>
              <a:p>
                <a:pPr>
                  <a:defRPr sz="1500">
                    <a:latin typeface="Tahoma" pitchFamily="34" charset="0"/>
                    <a:ea typeface="Tahoma" pitchFamily="34" charset="0"/>
                    <a:cs typeface="Tahoma" pitchFamily="34" charset="0"/>
                  </a:defRPr>
                </a:pPr>
                <a:r>
                  <a:rPr lang="en-US" sz="1500">
                    <a:latin typeface="Tahoma" pitchFamily="34" charset="0"/>
                    <a:ea typeface="Tahoma" pitchFamily="34" charset="0"/>
                    <a:cs typeface="Tahoma" pitchFamily="34" charset="0"/>
                  </a:rPr>
                  <a:t>Slowdown</a:t>
                </a:r>
              </a:p>
            </c:rich>
          </c:tx>
          <c:layout/>
          <c:overlay val="0"/>
        </c:title>
        <c:numFmt formatCode="General" sourceLinked="1"/>
        <c:majorTickMark val="out"/>
        <c:minorTickMark val="none"/>
        <c:tickLblPos val="nextTo"/>
        <c:txPr>
          <a:bodyPr/>
          <a:lstStyle/>
          <a:p>
            <a:pPr>
              <a:defRPr sz="1500">
                <a:latin typeface="Tahoma" pitchFamily="34" charset="0"/>
                <a:ea typeface="Tahoma" pitchFamily="34" charset="0"/>
                <a:cs typeface="Tahoma" pitchFamily="34" charset="0"/>
              </a:defRPr>
            </a:pPr>
            <a:endParaRPr lang="en-US"/>
          </a:p>
        </c:txPr>
        <c:crossAx val="-2136479304"/>
        <c:crosses val="autoZero"/>
        <c:crossBetween val="midCat"/>
      </c:valAx>
    </c:plotArea>
    <c:plotVisOnly val="1"/>
    <c:dispBlanksAs val="gap"/>
    <c:showDLblsOverMax val="0"/>
  </c:chart>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tx>
            <c:strRef>
              <c:f>calculix!$B$1</c:f>
              <c:strCache>
                <c:ptCount val="1"/>
                <c:pt idx="0">
                  <c:v>Actual</c:v>
                </c:pt>
              </c:strCache>
            </c:strRef>
          </c:tx>
          <c:spPr>
            <a:ln w="50800"/>
          </c:spPr>
          <c:marker>
            <c:symbol val="none"/>
          </c:marker>
          <c:xVal>
            <c:numRef>
              <c:f>calculix!$A$2:$A$21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calculix!$B$2:$B$21</c:f>
              <c:numCache>
                <c:formatCode>General</c:formatCode>
                <c:ptCount val="20"/>
                <c:pt idx="0">
                  <c:v>1.03939288798511</c:v>
                </c:pt>
                <c:pt idx="1">
                  <c:v>1.04318312631804</c:v>
                </c:pt>
                <c:pt idx="2">
                  <c:v>1.025788794909451</c:v>
                </c:pt>
                <c:pt idx="3">
                  <c:v>1.03583095766397</c:v>
                </c:pt>
                <c:pt idx="4">
                  <c:v>1.03097900059752</c:v>
                </c:pt>
                <c:pt idx="5">
                  <c:v>1.03157900406753</c:v>
                </c:pt>
                <c:pt idx="6">
                  <c:v>1.03044955752286</c:v>
                </c:pt>
                <c:pt idx="7">
                  <c:v>1.02318101590664</c:v>
                </c:pt>
                <c:pt idx="8">
                  <c:v>1.022582923679784</c:v>
                </c:pt>
                <c:pt idx="9">
                  <c:v>1.0158471299481</c:v>
                </c:pt>
                <c:pt idx="10">
                  <c:v>1.05434496550998</c:v>
                </c:pt>
                <c:pt idx="11">
                  <c:v>1.032816619442171</c:v>
                </c:pt>
                <c:pt idx="12">
                  <c:v>1.075144615297751</c:v>
                </c:pt>
                <c:pt idx="13">
                  <c:v>1.06317434477371</c:v>
                </c:pt>
                <c:pt idx="14">
                  <c:v>1.051721588429103</c:v>
                </c:pt>
                <c:pt idx="15">
                  <c:v>1.05303082388049</c:v>
                </c:pt>
                <c:pt idx="16">
                  <c:v>1.02895902503752</c:v>
                </c:pt>
                <c:pt idx="17">
                  <c:v>1.03221505363492</c:v>
                </c:pt>
                <c:pt idx="18">
                  <c:v>1.0309855624409</c:v>
                </c:pt>
                <c:pt idx="19">
                  <c:v>1.02459624391007</c:v>
                </c:pt>
              </c:numCache>
            </c:numRef>
          </c:yVal>
          <c:smooth val="1"/>
        </c:ser>
        <c:ser>
          <c:idx val="1"/>
          <c:order val="1"/>
          <c:tx>
            <c:strRef>
              <c:f>calculix!$F$1</c:f>
              <c:strCache>
                <c:ptCount val="1"/>
                <c:pt idx="0">
                  <c:v>STFM</c:v>
                </c:pt>
              </c:strCache>
            </c:strRef>
          </c:tx>
          <c:spPr>
            <a:ln w="50800"/>
          </c:spPr>
          <c:marker>
            <c:symbol val="none"/>
          </c:marker>
          <c:xVal>
            <c:numRef>
              <c:f>calculix!$A$2:$A$21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calculix!$F$2:$F$21</c:f>
              <c:numCache>
                <c:formatCode>General</c:formatCode>
                <c:ptCount val="20"/>
                <c:pt idx="0">
                  <c:v>2.127627017334141</c:v>
                </c:pt>
                <c:pt idx="1">
                  <c:v>2.04141201568266</c:v>
                </c:pt>
                <c:pt idx="2">
                  <c:v>1.9127045877678</c:v>
                </c:pt>
                <c:pt idx="3">
                  <c:v>1.8201081827986</c:v>
                </c:pt>
                <c:pt idx="4">
                  <c:v>2.370764433804699</c:v>
                </c:pt>
                <c:pt idx="5">
                  <c:v>1.96094046264696</c:v>
                </c:pt>
                <c:pt idx="6">
                  <c:v>1.9558740799775</c:v>
                </c:pt>
                <c:pt idx="7">
                  <c:v>2.06195347773904</c:v>
                </c:pt>
                <c:pt idx="8">
                  <c:v>2.247652939386123</c:v>
                </c:pt>
                <c:pt idx="9">
                  <c:v>2.17299971091768</c:v>
                </c:pt>
                <c:pt idx="10">
                  <c:v>3.96729017251405</c:v>
                </c:pt>
                <c:pt idx="11">
                  <c:v>2.308382123628201</c:v>
                </c:pt>
                <c:pt idx="12">
                  <c:v>2.413779120847287</c:v>
                </c:pt>
                <c:pt idx="13">
                  <c:v>2.54768115942029</c:v>
                </c:pt>
                <c:pt idx="14">
                  <c:v>2.809258434539739</c:v>
                </c:pt>
                <c:pt idx="15">
                  <c:v>2.608696705622035</c:v>
                </c:pt>
                <c:pt idx="16">
                  <c:v>2.1794807005315</c:v>
                </c:pt>
                <c:pt idx="17">
                  <c:v>1.96265070008224</c:v>
                </c:pt>
                <c:pt idx="18">
                  <c:v>1.88708523219464</c:v>
                </c:pt>
                <c:pt idx="19">
                  <c:v>2.00111678745398</c:v>
                </c:pt>
              </c:numCache>
            </c:numRef>
          </c:yVal>
          <c:smooth val="1"/>
        </c:ser>
        <c:ser>
          <c:idx val="2"/>
          <c:order val="2"/>
          <c:tx>
            <c:strRef>
              <c:f>calculix!$J$1</c:f>
              <c:strCache>
                <c:ptCount val="1"/>
                <c:pt idx="0">
                  <c:v>MISE</c:v>
                </c:pt>
              </c:strCache>
            </c:strRef>
          </c:tx>
          <c:spPr>
            <a:ln w="50800"/>
          </c:spPr>
          <c:marker>
            <c:symbol val="none"/>
          </c:marker>
          <c:xVal>
            <c:numRef>
              <c:f>calculix!$A$2:$A$21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calculix!$J$2:$J$21</c:f>
              <c:numCache>
                <c:formatCode>General</c:formatCode>
                <c:ptCount val="20"/>
                <c:pt idx="0">
                  <c:v>1.01913443839868</c:v>
                </c:pt>
                <c:pt idx="1">
                  <c:v>1.00681118469838</c:v>
                </c:pt>
                <c:pt idx="2">
                  <c:v>1.01683155766385</c:v>
                </c:pt>
                <c:pt idx="3">
                  <c:v>0.982229358068787</c:v>
                </c:pt>
                <c:pt idx="4">
                  <c:v>1.03100197916131</c:v>
                </c:pt>
                <c:pt idx="5">
                  <c:v>0.968442298496008</c:v>
                </c:pt>
                <c:pt idx="6">
                  <c:v>1.00170202848099</c:v>
                </c:pt>
                <c:pt idx="7">
                  <c:v>1.017688792432176</c:v>
                </c:pt>
                <c:pt idx="8">
                  <c:v>0.994167258118607</c:v>
                </c:pt>
                <c:pt idx="9">
                  <c:v>1.00910189900192</c:v>
                </c:pt>
                <c:pt idx="10">
                  <c:v>1.03830290381817</c:v>
                </c:pt>
                <c:pt idx="11">
                  <c:v>1.02926582714483</c:v>
                </c:pt>
                <c:pt idx="12">
                  <c:v>1.02760580874143</c:v>
                </c:pt>
                <c:pt idx="13">
                  <c:v>1.01283767793104</c:v>
                </c:pt>
                <c:pt idx="14">
                  <c:v>1.02419132348202</c:v>
                </c:pt>
                <c:pt idx="15">
                  <c:v>1.02308006789871</c:v>
                </c:pt>
                <c:pt idx="16">
                  <c:v>0.996868638168658</c:v>
                </c:pt>
                <c:pt idx="17">
                  <c:v>1.02228860768824</c:v>
                </c:pt>
                <c:pt idx="18">
                  <c:v>0.895073692595152</c:v>
                </c:pt>
                <c:pt idx="19">
                  <c:v>1.01912779480806</c:v>
                </c:pt>
              </c:numCache>
            </c:numRef>
          </c:yVal>
          <c:smooth val="1"/>
        </c:ser>
        <c:dLbls>
          <c:showLegendKey val="0"/>
          <c:showVal val="0"/>
          <c:showCatName val="0"/>
          <c:showSerName val="0"/>
          <c:showPercent val="0"/>
          <c:showBubbleSize val="0"/>
        </c:dLbls>
        <c:axId val="-2137641208"/>
        <c:axId val="-2137638152"/>
      </c:scatterChart>
      <c:valAx>
        <c:axId val="-2137641208"/>
        <c:scaling>
          <c:orientation val="minMax"/>
          <c:max val="100.0"/>
          <c:min val="0.0"/>
        </c:scaling>
        <c:delete val="0"/>
        <c:axPos val="b"/>
        <c:numFmt formatCode="General" sourceLinked="1"/>
        <c:majorTickMark val="out"/>
        <c:minorTickMark val="none"/>
        <c:tickLblPos val="nextTo"/>
        <c:txPr>
          <a:bodyPr/>
          <a:lstStyle/>
          <a:p>
            <a:pPr>
              <a:defRPr sz="1500">
                <a:latin typeface="Tahoma" pitchFamily="34" charset="0"/>
                <a:ea typeface="Tahoma" pitchFamily="34" charset="0"/>
                <a:cs typeface="Tahoma" pitchFamily="34" charset="0"/>
              </a:defRPr>
            </a:pPr>
            <a:endParaRPr lang="en-US"/>
          </a:p>
        </c:txPr>
        <c:crossAx val="-2137638152"/>
        <c:crosses val="autoZero"/>
        <c:crossBetween val="midCat"/>
      </c:valAx>
      <c:valAx>
        <c:axId val="-2137638152"/>
        <c:scaling>
          <c:orientation val="minMax"/>
          <c:max val="4.0"/>
          <c:min val="0.0"/>
        </c:scaling>
        <c:delete val="0"/>
        <c:axPos val="l"/>
        <c:majorGridlines/>
        <c:title>
          <c:tx>
            <c:rich>
              <a:bodyPr rot="-5400000" vert="horz"/>
              <a:lstStyle/>
              <a:p>
                <a:pPr>
                  <a:defRPr sz="1500">
                    <a:latin typeface="Tahoma" pitchFamily="34" charset="0"/>
                    <a:ea typeface="Tahoma" pitchFamily="34" charset="0"/>
                    <a:cs typeface="Tahoma" pitchFamily="34" charset="0"/>
                  </a:defRPr>
                </a:pPr>
                <a:r>
                  <a:rPr lang="en-US" sz="1500">
                    <a:latin typeface="Tahoma" pitchFamily="34" charset="0"/>
                    <a:ea typeface="Tahoma" pitchFamily="34" charset="0"/>
                    <a:cs typeface="Tahoma" pitchFamily="34" charset="0"/>
                  </a:rPr>
                  <a:t>Slowdown</a:t>
                </a:r>
              </a:p>
            </c:rich>
          </c:tx>
          <c:layout/>
          <c:overlay val="0"/>
        </c:title>
        <c:numFmt formatCode="General" sourceLinked="1"/>
        <c:majorTickMark val="out"/>
        <c:minorTickMark val="none"/>
        <c:tickLblPos val="nextTo"/>
        <c:txPr>
          <a:bodyPr/>
          <a:lstStyle/>
          <a:p>
            <a:pPr>
              <a:defRPr sz="1500">
                <a:latin typeface="Tahoma" pitchFamily="34" charset="0"/>
                <a:ea typeface="Tahoma" pitchFamily="34" charset="0"/>
                <a:cs typeface="Tahoma" pitchFamily="34" charset="0"/>
              </a:defRPr>
            </a:pPr>
            <a:endParaRPr lang="en-US"/>
          </a:p>
        </c:txPr>
        <c:crossAx val="-2137641208"/>
        <c:crosses val="autoZero"/>
        <c:crossBetween val="midCat"/>
      </c:valAx>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8.wmf"/><Relationship Id="rId1" Type="http://schemas.openxmlformats.org/officeDocument/2006/relationships/image" Target="../media/image5.wmf"/><Relationship Id="rId2"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54A1EB-33FA-472D-A7B5-31B46BF22C21}" type="datetimeFigureOut">
              <a:rPr lang="en-US" smtClean="0"/>
              <a:pPr/>
              <a:t>4/16/15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375686-941F-4DC7-A5A6-05ADD4B87607}" type="slidenum">
              <a:rPr lang="en-US" smtClean="0"/>
              <a:pPr/>
              <a:t>‹#›</a:t>
            </a:fld>
            <a:endParaRPr lang="en-US"/>
          </a:p>
        </p:txBody>
      </p:sp>
    </p:spTree>
    <p:extLst>
      <p:ext uri="{BB962C8B-B14F-4D97-AF65-F5344CB8AC3E}">
        <p14:creationId xmlns:p14="http://schemas.microsoft.com/office/powerpoint/2010/main" val="307357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bwMode="auto">
          <a:noFill/>
          <a:ln>
            <a:miter lim="800000"/>
            <a:headEnd/>
            <a:tailEnd/>
          </a:ln>
        </p:spPr>
        <p:txBody>
          <a:bodyPr/>
          <a:lstStyle/>
          <a:p>
            <a:pPr defTabSz="911225"/>
            <a:fld id="{DFA9EC27-3023-4106-97FB-0C0E9ADD7675}" type="slidenum">
              <a:rPr lang="en-US">
                <a:solidFill>
                  <a:srgbClr val="000000"/>
                </a:solidFill>
              </a:rPr>
              <a:pPr defTabSz="911225"/>
              <a:t>1</a:t>
            </a:fld>
            <a:endParaRPr lang="en-US">
              <a:solidFill>
                <a:srgbClr val="000000"/>
              </a:solidFill>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However,</a:t>
            </a:r>
            <a:r>
              <a:rPr lang="en-US" baseline="0" dirty="0" smtClean="0"/>
              <a:t> this is not the case for a non-memory-bound application.</a:t>
            </a:r>
          </a:p>
          <a:p>
            <a:endParaRPr lang="en-US" baseline="0" dirty="0" smtClean="0"/>
          </a:p>
          <a:p>
            <a:r>
              <a:rPr lang="en-US" baseline="0" dirty="0" smtClean="0"/>
              <a:t>A non-memory-bound application spends a sizeable fraction of its time doing compute at the core and a smaller fraction of time waiting for memory. When the application experiences interference, the length of the compute phase does not change, whereas the memory phase slows down with interference.</a:t>
            </a:r>
          </a:p>
          <a:p>
            <a:endParaRPr lang="en-US" baseline="0" dirty="0" smtClean="0"/>
          </a:p>
          <a:p>
            <a:r>
              <a:rPr lang="en-US" baseline="0" dirty="0" smtClean="0"/>
              <a:t>Specifically, if alpha is the fraction of time the application spends in the memory phase, then 1 – alpha is the fraction of time it spends in the compute phase. The 1 – alpha fraction does not change with memory interference, however the alpha fraction slows down as the ratio of request service rate alone to request service rate shared.</a:t>
            </a:r>
          </a:p>
          <a:p>
            <a:endParaRPr lang="en-US" baseline="0" dirty="0" smtClean="0"/>
          </a:p>
          <a:p>
            <a:r>
              <a:rPr lang="en-US" baseline="0" dirty="0" smtClean="0"/>
              <a:t>We augment the MISE model to take this into account. Slowdown for non-memory-bound applications can be expressed as the sum of two quantities -  1 – alpha, the compute fraction that does not change with interference and the memory induced slowdown.</a:t>
            </a:r>
          </a:p>
        </p:txBody>
      </p:sp>
      <p:sp>
        <p:nvSpPr>
          <p:cNvPr id="4" name="Slide Number Placeholder 3"/>
          <p:cNvSpPr>
            <a:spLocks noGrp="1"/>
          </p:cNvSpPr>
          <p:nvPr>
            <p:ph type="sldNum" sz="quarter" idx="10"/>
          </p:nvPr>
        </p:nvSpPr>
        <p:spPr/>
        <p:txBody>
          <a:bodyPr/>
          <a:lstStyle/>
          <a:p>
            <a:fld id="{AB959945-7217-484B-8E74-88DC87A74BB0}"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MISE operates on an interval basis.</a:t>
            </a:r>
          </a:p>
          <a:p>
            <a:endParaRPr lang="en-US" baseline="0" dirty="0" smtClean="0"/>
          </a:p>
          <a:p>
            <a:r>
              <a:rPr lang="en-US" baseline="0" dirty="0" smtClean="0"/>
              <a:t>Execution time is divided into intervals. During an interval, each application’s shared request service rate and alpha are measured.</a:t>
            </a:r>
          </a:p>
          <a:p>
            <a:r>
              <a:rPr lang="en-US" baseline="0" dirty="0" smtClean="0"/>
              <a:t>And alone request service rate is estimated.</a:t>
            </a:r>
          </a:p>
          <a:p>
            <a:endParaRPr lang="en-US" baseline="0" dirty="0" smtClean="0"/>
          </a:p>
          <a:p>
            <a:r>
              <a:rPr lang="en-US" baseline="0" dirty="0" smtClean="0"/>
              <a:t>At the end of the interval, slowdown is estimated as a function of these three quantities.</a:t>
            </a:r>
          </a:p>
          <a:p>
            <a:endParaRPr lang="en-US" baseline="0" dirty="0" smtClean="0"/>
          </a:p>
          <a:p>
            <a:r>
              <a:rPr lang="en-US" baseline="0" dirty="0" smtClean="0"/>
              <a:t>This repeats during every interval.</a:t>
            </a:r>
          </a:p>
          <a:p>
            <a:endParaRPr lang="en-US" baseline="0" dirty="0" smtClean="0"/>
          </a:p>
          <a:p>
            <a:r>
              <a:rPr lang="en-US" baseline="0" dirty="0" smtClean="0"/>
              <a:t>Now, let us look at how each of these quantities is measured/estimated.</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Shared</a:t>
            </a:r>
            <a:r>
              <a:rPr lang="en-US" baseline="0" dirty="0" smtClean="0"/>
              <a:t> request service rate can be measured using per-core counters to track the number of requests serviced during each interval.</a:t>
            </a:r>
          </a:p>
          <a:p>
            <a:r>
              <a:rPr lang="en-US" baseline="0" dirty="0" smtClean="0"/>
              <a:t>At the end of the interval, SRSR can be computed as the number of requests serviced divided by the length of the interval.</a:t>
            </a:r>
          </a:p>
          <a:p>
            <a:endParaRPr lang="en-US" baseline="0" dirty="0" smtClean="0"/>
          </a:p>
          <a:p>
            <a:r>
              <a:rPr lang="en-US" baseline="0" dirty="0" smtClean="0"/>
              <a:t>Memory phase fraction  of each application can be computed by counting the number of cycles the core stalls waiting for memory and then computing what fraction are these cycles of the interval length.</a:t>
            </a:r>
          </a:p>
          <a:p>
            <a:endParaRPr lang="en-US" baseline="0" dirty="0" smtClean="0"/>
          </a:p>
          <a:p>
            <a:r>
              <a:rPr lang="en-US" baseline="0" dirty="0" smtClean="0"/>
              <a:t>Measuring SRSR and alpha is the straightforward part. Now, for the more interesting part, estimating alone request service rate.</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a:t>
            </a:r>
            <a:r>
              <a:rPr lang="en-US" baseline="0" dirty="0" smtClean="0"/>
              <a:t> goal is to estimate alone request service rate. To do this, we periodically give each application the highest priority in accessing memory, based on observation 2.</a:t>
            </a:r>
          </a:p>
          <a:p>
            <a:endParaRPr lang="en-US" baseline="0" dirty="0" smtClean="0"/>
          </a:p>
          <a:p>
            <a:r>
              <a:rPr lang="en-US" baseline="0" dirty="0" smtClean="0"/>
              <a:t>How exactly do we do this. First, each interval is divided into shorter epochs. At the beginning of each epoch, the memory controller picks one application at random and designates it the highest priority application. This way each application is given highest priority at different epochs during the interval.</a:t>
            </a:r>
          </a:p>
          <a:p>
            <a:endParaRPr lang="en-US" baseline="0" dirty="0" smtClean="0"/>
          </a:p>
          <a:p>
            <a:r>
              <a:rPr lang="en-US" baseline="0" dirty="0" smtClean="0"/>
              <a:t>At the end of the interval, ARSR is estimated for each application as the ratio of the number of requests of the application serviced during the high priority epochs to the number of cycles the application was given highest priority.</a:t>
            </a:r>
          </a:p>
          <a:p>
            <a:endParaRPr lang="en-US" baseline="0" dirty="0" smtClean="0"/>
          </a:p>
          <a:p>
            <a:r>
              <a:rPr lang="en-US" baseline="0" dirty="0" smtClean="0"/>
              <a:t>Now, is this an accurate way of estimating ARSR. It turns out not. We have been ignoring an inaccuracy all along.</a:t>
            </a:r>
          </a:p>
        </p:txBody>
      </p:sp>
      <p:sp>
        <p:nvSpPr>
          <p:cNvPr id="4" name="Slide Number Placeholder 3"/>
          <p:cNvSpPr>
            <a:spLocks noGrp="1"/>
          </p:cNvSpPr>
          <p:nvPr>
            <p:ph type="sldNum" sz="quarter" idx="10"/>
          </p:nvPr>
        </p:nvSpPr>
        <p:spPr/>
        <p:txBody>
          <a:bodyPr/>
          <a:lstStyle/>
          <a:p>
            <a:fld id="{AB959945-7217-484B-8E74-88DC87A74BB0}"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That is, even</a:t>
            </a:r>
            <a:r>
              <a:rPr lang="en-US" baseline="0" dirty="0" smtClean="0"/>
              <a:t> when an application has highest priority, it </a:t>
            </a:r>
            <a:r>
              <a:rPr lang="en-US" i="1" baseline="0" dirty="0" smtClean="0"/>
              <a:t>still</a:t>
            </a:r>
            <a:r>
              <a:rPr lang="en-US" baseline="0" dirty="0" smtClean="0"/>
              <a:t> experiences some interference from other applications.</a:t>
            </a:r>
          </a:p>
          <a:p>
            <a:endParaRPr lang="en-US" baseline="0" dirty="0" smtClean="0"/>
          </a:p>
          <a:p>
            <a:r>
              <a:rPr lang="en-US" baseline="0" dirty="0" smtClean="0"/>
              <a:t>Here is an example showing why.</a:t>
            </a:r>
          </a:p>
          <a:p>
            <a:endParaRPr lang="en-US" baseline="0" dirty="0" smtClean="0"/>
          </a:p>
          <a:p>
            <a:r>
              <a:rPr lang="en-US" baseline="0" dirty="0" smtClean="0"/>
              <a:t>The red application has highest priority and is run along with another application, the blue application. First, there is just one request in the request buffer and it is from the red application. Since this is the only request, it is scheduled by the memory controller and completes in one time unit.</a:t>
            </a:r>
          </a:p>
          <a:p>
            <a:endParaRPr lang="en-US" baseline="0" dirty="0" smtClean="0"/>
          </a:p>
          <a:p>
            <a:r>
              <a:rPr lang="en-US" baseline="0" dirty="0" smtClean="0"/>
              <a:t>While this request is being serviced, there comes another request from the blue application. Our memory controller is work conserving and schedules another application’s request, if there is no request from the red application. So, it schedules the blue application’s request next. </a:t>
            </a:r>
          </a:p>
          <a:p>
            <a:endParaRPr lang="en-US" baseline="0" dirty="0" smtClean="0"/>
          </a:p>
          <a:p>
            <a:r>
              <a:rPr lang="en-US" baseline="0" dirty="0" smtClean="0"/>
              <a:t>However, just as the blue application’s request is being scheduled comes another request from the red application. Ideally, we would like to pre-empt the blue application’s request. However, because of the way DRAM operates, preempting the blue application’s request incurs overhead. Therefore, the red application’s request would have to wait until the blue application’s request completes and only then is it serviced. These extra cycles that the red application spent waiting for the blue application’s request to complete are interference cycles that it would not have experienced had it been running alone.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solution to account</a:t>
            </a:r>
            <a:r>
              <a:rPr lang="en-US" baseline="0" dirty="0" smtClean="0"/>
              <a:t> for this interference is to determine and remove such interference cycles from the ARSR computation.</a:t>
            </a:r>
          </a:p>
          <a:p>
            <a:endParaRPr lang="en-US" baseline="0" dirty="0" smtClean="0"/>
          </a:p>
          <a:p>
            <a:r>
              <a:rPr lang="en-US" dirty="0" smtClean="0"/>
              <a:t>How we do this is to</a:t>
            </a:r>
            <a:r>
              <a:rPr lang="en-US" baseline="0" dirty="0" smtClean="0"/>
              <a:t> subtract</a:t>
            </a:r>
            <a:r>
              <a:rPr lang="en-US" dirty="0" smtClean="0"/>
              <a:t> these cycles from the number</a:t>
            </a:r>
            <a:r>
              <a:rPr lang="en-US" baseline="0" dirty="0" smtClean="0"/>
              <a:t> of high priority epoch cycles.</a:t>
            </a:r>
          </a:p>
          <a:p>
            <a:endParaRPr lang="en-US" baseline="0" dirty="0" smtClean="0"/>
          </a:p>
          <a:p>
            <a:r>
              <a:rPr lang="en-US" baseline="0" dirty="0" smtClean="0"/>
              <a:t>Now, the question is how do we determine which cycles are interference cycles.</a:t>
            </a:r>
          </a:p>
          <a:p>
            <a:endParaRPr lang="en-US" baseline="0" dirty="0" smtClean="0"/>
          </a:p>
          <a:p>
            <a:r>
              <a:rPr lang="en-US" baseline="0" dirty="0" smtClean="0"/>
              <a:t>We deem a cycle an interference cycle if …. (read from slide)</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MISE operates on an interval basis.</a:t>
            </a:r>
          </a:p>
          <a:p>
            <a:endParaRPr lang="en-US" baseline="0" dirty="0" smtClean="0"/>
          </a:p>
          <a:p>
            <a:r>
              <a:rPr lang="en-US" baseline="0" dirty="0" smtClean="0"/>
              <a:t>Execution time is divided into intervals. During an interval, each application’s shared request service rate and alpha are measured.</a:t>
            </a:r>
          </a:p>
          <a:p>
            <a:r>
              <a:rPr lang="en-US" baseline="0" dirty="0" smtClean="0"/>
              <a:t>And alone request service rate is estimated.</a:t>
            </a:r>
          </a:p>
          <a:p>
            <a:endParaRPr lang="en-US" baseline="0" dirty="0" smtClean="0"/>
          </a:p>
          <a:p>
            <a:r>
              <a:rPr lang="en-US" baseline="0" dirty="0" smtClean="0"/>
              <a:t>At the end of the interval, slowdown is estimated as a function of these three quantities.</a:t>
            </a:r>
          </a:p>
          <a:p>
            <a:endParaRPr lang="en-US" baseline="0" dirty="0" smtClean="0"/>
          </a:p>
          <a:p>
            <a:r>
              <a:rPr lang="en-US" baseline="0" dirty="0" smtClean="0"/>
              <a:t>This repeats during every interval.</a:t>
            </a:r>
          </a:p>
          <a:p>
            <a:endParaRPr lang="en-US" baseline="0" dirty="0" smtClean="0"/>
          </a:p>
          <a:p>
            <a:r>
              <a:rPr lang="en-US" baseline="0" dirty="0" smtClean="0"/>
              <a:t>Now, let us look at how each of these quantities is measured/estimated.</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most relevant previous</a:t>
            </a:r>
            <a:r>
              <a:rPr lang="en-US" baseline="0" dirty="0" smtClean="0"/>
              <a:t> works on slowdown estimation are STFM, stall time fair memory scheduling and FST, fairness via source throttling.</a:t>
            </a:r>
          </a:p>
          <a:p>
            <a:endParaRPr lang="en-US" baseline="0" dirty="0" smtClean="0"/>
          </a:p>
          <a:p>
            <a:r>
              <a:rPr lang="en-US" baseline="0" dirty="0" smtClean="0"/>
              <a:t>FST employs similar mechanisms as STFM for memory-induced slowdown estimation, therefore, I will focus on STFM for the rest of the evaluation.</a:t>
            </a:r>
          </a:p>
          <a:p>
            <a:endParaRPr lang="en-US" baseline="0" dirty="0" smtClean="0"/>
          </a:p>
          <a:p>
            <a:r>
              <a:rPr lang="en-US" baseline="0" dirty="0" smtClean="0"/>
              <a:t>STFM estimates slowdown as the ratio of alone to shared stall times.</a:t>
            </a:r>
          </a:p>
          <a:p>
            <a:r>
              <a:rPr lang="en-US" baseline="0" dirty="0" smtClean="0"/>
              <a:t>Stall time shared is easy to measure, analogous to shared request service rate</a:t>
            </a:r>
          </a:p>
          <a:p>
            <a:r>
              <a:rPr lang="en-US" baseline="0" dirty="0" smtClean="0"/>
              <a:t>Stall time alone is harder and STFM estimates it by counting the number of cycles an application receives interference from other applications.</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 me now</a:t>
            </a:r>
            <a:r>
              <a:rPr lang="en-US" baseline="0" dirty="0" smtClean="0"/>
              <a:t> present the two major advantages of MISE over STFM, qualitatively.</a:t>
            </a:r>
          </a:p>
          <a:p>
            <a:endParaRPr lang="en-US" baseline="0" dirty="0" smtClean="0"/>
          </a:p>
          <a:p>
            <a:r>
              <a:rPr lang="en-US" baseline="0" dirty="0" smtClean="0"/>
              <a:t>First, STFM estimates alone performance of an application while it is receiving interference. This is hard because of BLP effects.</a:t>
            </a:r>
          </a:p>
          <a:p>
            <a:r>
              <a:rPr lang="en-US" baseline="0" dirty="0" smtClean="0"/>
              <a:t>MISE addresses this difficulty by giving an application highest priority and then estimating its alone performance.</a:t>
            </a:r>
          </a:p>
          <a:p>
            <a:endParaRPr lang="en-US" baseline="0" dirty="0" smtClean="0"/>
          </a:p>
          <a:p>
            <a:r>
              <a:rPr lang="en-US" baseline="0" dirty="0" smtClean="0"/>
              <a:t>Second, STFM does not take into account compute phase for non-</a:t>
            </a:r>
            <a:r>
              <a:rPr lang="en-US" baseline="0" dirty="0" err="1" smtClean="0"/>
              <a:t>mem</a:t>
            </a:r>
            <a:r>
              <a:rPr lang="en-US" baseline="0" dirty="0" smtClean="0"/>
              <a:t>-bound applications. MISE accounts for compute phase and hence achieves better accuracy.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r>
              <a:rPr lang="en-US" baseline="0" dirty="0" smtClean="0"/>
              <a:t> I will quantitatively compare MISE and STFM. Before that, let me present our methodology.</a:t>
            </a:r>
          </a:p>
          <a:p>
            <a:endParaRPr lang="en-US" baseline="0" dirty="0" smtClean="0"/>
          </a:p>
          <a:p>
            <a:r>
              <a:rPr lang="en-US" baseline="0" dirty="0" smtClean="0"/>
              <a:t>We carry out our evaluations on a 4-core, 1-channel DDR3 1066 DRAM system.</a:t>
            </a:r>
          </a:p>
          <a:p>
            <a:r>
              <a:rPr lang="en-US" baseline="0" dirty="0" smtClean="0"/>
              <a:t>Our workloads are composed of SPEC CPU 2006 applications. We build 300 </a:t>
            </a:r>
            <a:r>
              <a:rPr lang="en-US" baseline="0" dirty="0" err="1" smtClean="0"/>
              <a:t>multiprogrammed</a:t>
            </a:r>
            <a:r>
              <a:rPr lang="en-US" baseline="0" dirty="0" smtClean="0"/>
              <a:t> workloads from these applications.</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graph shows two applications from the SPEC CPU 2006 suite, leslie3d and </a:t>
            </a:r>
            <a:r>
              <a:rPr lang="en-US" baseline="0" dirty="0" err="1" smtClean="0"/>
              <a:t>gcc</a:t>
            </a:r>
            <a:r>
              <a:rPr lang="en-US" baseline="0" dirty="0" smtClean="0"/>
              <a:t>. These applications are run on either core of a two core system and share main memory. The y-axis shows each application’s slowdown as compared to when the application is run standalone on the same system.</a:t>
            </a:r>
          </a:p>
          <a:p>
            <a:endParaRPr lang="en-US" baseline="0" dirty="0" smtClean="0"/>
          </a:p>
          <a:p>
            <a:r>
              <a:rPr lang="en-US" baseline="0" dirty="0" smtClean="0"/>
              <a:t>Now, let’s look at leslie3d. It slows down by 2x when run with </a:t>
            </a:r>
            <a:r>
              <a:rPr lang="en-US" baseline="0" dirty="0" err="1" smtClean="0"/>
              <a:t>gcc</a:t>
            </a:r>
            <a:r>
              <a:rPr lang="en-US" baseline="0" dirty="0" smtClean="0"/>
              <a:t>.</a:t>
            </a:r>
          </a:p>
          <a:p>
            <a:endParaRPr lang="en-US" baseline="0" dirty="0" smtClean="0"/>
          </a:p>
          <a:p>
            <a:r>
              <a:rPr lang="en-US" baseline="0" dirty="0" smtClean="0"/>
              <a:t>Let’s look at another case when leslie3d is run with another application, </a:t>
            </a:r>
            <a:r>
              <a:rPr lang="en-US" baseline="0" dirty="0" err="1" smtClean="0"/>
              <a:t>mcf</a:t>
            </a:r>
            <a:r>
              <a:rPr lang="en-US" baseline="0" dirty="0" smtClean="0"/>
              <a:t>. Leslie now slows down by 5.5x, while it slowed down by 2x when run with </a:t>
            </a:r>
            <a:r>
              <a:rPr lang="en-US" baseline="0" dirty="0" err="1" smtClean="0"/>
              <a:t>gcc</a:t>
            </a:r>
            <a:r>
              <a:rPr lang="en-US" baseline="0" dirty="0" smtClean="0"/>
              <a:t>. Leslie experiences different slowdowns when run with different applications.</a:t>
            </a:r>
          </a:p>
          <a:p>
            <a:endParaRPr lang="en-US" baseline="0" dirty="0" smtClean="0"/>
          </a:p>
          <a:p>
            <a:r>
              <a:rPr lang="en-US" baseline="0" dirty="0" smtClean="0"/>
              <a:t>More generally, an application’s performance depends on which applications it is running with. Such performance unpredictability is undesirable….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graph shows the actual slowdown of leslie3d, a memory-bound application, with time (in million cycles).</a:t>
            </a:r>
          </a:p>
          <a:p>
            <a:endParaRPr lang="en-US" baseline="0" dirty="0" smtClean="0"/>
          </a:p>
          <a:p>
            <a:r>
              <a:rPr lang="en-US" baseline="0" dirty="0" smtClean="0"/>
              <a:t>Here are slowdown estimates from STFM and here are slowdown estimates from MISE. As can be seen, MISE’s slowdown estimates are much closer to the actual slowdowns. This is because MISE estimates </a:t>
            </a:r>
            <a:r>
              <a:rPr lang="en-US" baseline="0" dirty="0" err="1" smtClean="0"/>
              <a:t>leslie’s</a:t>
            </a:r>
            <a:r>
              <a:rPr lang="en-US" baseline="0" dirty="0" smtClean="0"/>
              <a:t> alone performance while giving it highest priority, whereas STFM tries to estimate it while </a:t>
            </a:r>
            <a:r>
              <a:rPr lang="en-US" baseline="0" dirty="0" err="1" smtClean="0"/>
              <a:t>leslie</a:t>
            </a:r>
            <a:r>
              <a:rPr lang="en-US" baseline="0" dirty="0" smtClean="0"/>
              <a:t> receives interference from other applications.</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Several</a:t>
            </a:r>
            <a:r>
              <a:rPr lang="en-US" baseline="0" dirty="0" smtClean="0"/>
              <a:t> more applications. For most applications, MISE’s slowdown estimates are more accurate.</a:t>
            </a:r>
          </a:p>
          <a:p>
            <a:endParaRPr lang="en-US" baseline="0" dirty="0" smtClean="0"/>
          </a:p>
          <a:p>
            <a:r>
              <a:rPr lang="en-US" baseline="0" dirty="0" smtClean="0"/>
              <a:t>On average, MISE’s error is 8.2%, while STFM’s error is 29.4%, across our 300 workloads.</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goal of</a:t>
            </a:r>
            <a:r>
              <a:rPr lang="en-US" baseline="0" dirty="0" smtClean="0"/>
              <a:t> this mechanism is to .. &lt;read off slide&gt;.</a:t>
            </a:r>
          </a:p>
          <a:p>
            <a:endParaRPr lang="en-US" baseline="0" dirty="0" smtClean="0"/>
          </a:p>
          <a:p>
            <a:r>
              <a:rPr lang="en-US" baseline="0" dirty="0" smtClean="0"/>
              <a:t>The basic idea is to allocate just enough bandwidth the </a:t>
            </a:r>
            <a:r>
              <a:rPr lang="en-US" baseline="0" dirty="0" err="1" smtClean="0"/>
              <a:t>QoS</a:t>
            </a:r>
            <a:r>
              <a:rPr lang="en-US" baseline="0" dirty="0" smtClean="0"/>
              <a:t>-critical application, while assigning the remaining bandwidth among the other applications.</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33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 off slide</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35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most relevant previous</a:t>
            </a:r>
            <a:r>
              <a:rPr lang="en-US" baseline="0" dirty="0" smtClean="0"/>
              <a:t> works on slowdown estimation are STFM, stall time fair memory scheduling and FST, fairness via source throttling.</a:t>
            </a:r>
          </a:p>
          <a:p>
            <a:endParaRPr lang="en-US" baseline="0" dirty="0" smtClean="0"/>
          </a:p>
          <a:p>
            <a:r>
              <a:rPr lang="en-US" baseline="0" dirty="0" smtClean="0"/>
              <a:t>FST employs similar mechanisms as STFM for memory-induced slowdown estimation, therefore, I will focus on STFM for the rest of the evaluation.</a:t>
            </a:r>
          </a:p>
          <a:p>
            <a:endParaRPr lang="en-US" baseline="0" dirty="0" smtClean="0"/>
          </a:p>
          <a:p>
            <a:r>
              <a:rPr lang="en-US" baseline="0" dirty="0" smtClean="0"/>
              <a:t>STFM estimates slowdown as the ratio of alone to shared stall times.</a:t>
            </a:r>
          </a:p>
          <a:p>
            <a:r>
              <a:rPr lang="en-US" baseline="0" dirty="0" smtClean="0"/>
              <a:t>Stall time shared is easy to measure, analogous to shared request service rate</a:t>
            </a:r>
          </a:p>
          <a:p>
            <a:r>
              <a:rPr lang="en-US" baseline="0" dirty="0" smtClean="0"/>
              <a:t>Stall time alone is harder and STFM estimates it by counting the number of cycles an application receives interference from other applications.</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49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bwMode="auto">
          <a:noFill/>
          <a:ln>
            <a:miter lim="800000"/>
            <a:headEnd/>
            <a:tailEnd/>
          </a:ln>
        </p:spPr>
        <p:txBody>
          <a:bodyPr/>
          <a:lstStyle/>
          <a:p>
            <a:pPr defTabSz="911225"/>
            <a:fld id="{DFA9EC27-3023-4106-97FB-0C0E9ADD7675}" type="slidenum">
              <a:rPr lang="en-US">
                <a:solidFill>
                  <a:srgbClr val="000000"/>
                </a:solidFill>
              </a:rPr>
              <a:pPr defTabSz="911225"/>
              <a:t>64</a:t>
            </a:fld>
            <a:endParaRPr lang="en-US">
              <a:solidFill>
                <a:srgbClr val="000000"/>
              </a:solidFill>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there is a need for predictable performance</a:t>
            </a:r>
          </a:p>
          <a:p>
            <a:endParaRPr lang="en-US" dirty="0" smtClean="0"/>
          </a:p>
          <a:p>
            <a:pPr marL="224325" indent="-224325">
              <a:buAutoNum type="arabicPeriod"/>
            </a:pPr>
            <a:r>
              <a:rPr lang="en-US" baseline="0" dirty="0" smtClean="0"/>
              <a:t>When multiple applications share resources and </a:t>
            </a:r>
          </a:p>
          <a:p>
            <a:pPr marL="224325" indent="-224325">
              <a:buAutoNum type="arabicPeriod"/>
            </a:pPr>
            <a:r>
              <a:rPr lang="en-US" baseline="0" dirty="0" smtClean="0"/>
              <a:t>Especially when some applications require guarantees on performance.</a:t>
            </a:r>
          </a:p>
          <a:p>
            <a:pPr marL="224325" indent="-224325">
              <a:buAutoNum type="arabicPeriod"/>
            </a:pPr>
            <a:endParaRPr lang="en-US" baseline="0" dirty="0" smtClean="0"/>
          </a:p>
          <a:p>
            <a:pPr marL="224325" indent="-224325"/>
            <a:r>
              <a:rPr lang="en-US" baseline="0" dirty="0" smtClean="0"/>
              <a:t>For example, in mobile systems, interactive applications are run with non-interactive ones.</a:t>
            </a:r>
          </a:p>
          <a:p>
            <a:pPr marL="224325" indent="-224325"/>
            <a:r>
              <a:rPr lang="en-US" baseline="0" dirty="0" smtClean="0"/>
              <a:t>And there is a need to provide guarantees on performance to the interactive applications.</a:t>
            </a:r>
          </a:p>
          <a:p>
            <a:pPr marL="224325" indent="-224325"/>
            <a:endParaRPr lang="en-US" baseline="0" dirty="0" smtClean="0"/>
          </a:p>
          <a:p>
            <a:pPr marL="224325" indent="-224325"/>
            <a:r>
              <a:rPr lang="en-US" baseline="0" dirty="0" smtClean="0"/>
              <a:t>In server systems, different users’ jobs are heavily consolidated onto the same server.</a:t>
            </a:r>
          </a:p>
          <a:p>
            <a:pPr marL="224325" indent="-224325"/>
            <a:r>
              <a:rPr lang="en-US" baseline="0" dirty="0" smtClean="0"/>
              <a:t>In such a scenario, there is a need to achieve bounded slowdowns for critical jobs of users.</a:t>
            </a:r>
          </a:p>
          <a:p>
            <a:pPr marL="224325" indent="-224325"/>
            <a:endParaRPr lang="en-US" baseline="0" dirty="0" smtClean="0"/>
          </a:p>
          <a:p>
            <a:pPr marL="224325" indent="-224325"/>
            <a:r>
              <a:rPr lang="en-US" baseline="0" dirty="0" smtClean="0"/>
              <a:t>These are a couple of examples of systems that need predictable performance.</a:t>
            </a:r>
          </a:p>
          <a:p>
            <a:pPr marL="224325" indent="-224325"/>
            <a:r>
              <a:rPr lang="en-US" baseline="0" dirty="0" smtClean="0"/>
              <a:t>There are many other systems (such as …) in which performance predictability is necessary.</a:t>
            </a:r>
          </a:p>
          <a:p>
            <a:pPr marL="224325" indent="-224325"/>
            <a:endParaRPr lang="en-US" baseline="0" dirty="0" smtClean="0"/>
          </a:p>
          <a:p>
            <a:pPr marL="224325" indent="-224325"/>
            <a:r>
              <a:rPr lang="en-US" baseline="0" dirty="0" smtClean="0"/>
              <a:t>Therefore, our goal in this work is to provide predictable performance in the presence of memory interference.</a:t>
            </a:r>
          </a:p>
        </p:txBody>
      </p:sp>
      <p:sp>
        <p:nvSpPr>
          <p:cNvPr id="4" name="Slide Number Placeholder 3"/>
          <p:cNvSpPr>
            <a:spLocks noGrp="1"/>
          </p:cNvSpPr>
          <p:nvPr>
            <p:ph type="sldNum" sz="quarter" idx="10"/>
          </p:nvPr>
        </p:nvSpPr>
        <p:spPr/>
        <p:txBody>
          <a:bodyPr/>
          <a:lstStyle/>
          <a:p>
            <a:fld id="{AB959945-7217-484B-8E74-88DC87A74BB0}"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Slowdown of an application</a:t>
            </a:r>
            <a:r>
              <a:rPr lang="en-US" baseline="0" dirty="0" smtClean="0"/>
              <a:t> is its performance when it is run stand alone on a system to its performance when it is sharing the system with other applications.</a:t>
            </a:r>
          </a:p>
          <a:p>
            <a:endParaRPr lang="en-US" baseline="0" dirty="0" smtClean="0"/>
          </a:p>
          <a:p>
            <a:r>
              <a:rPr lang="en-US" baseline="0" dirty="0" smtClean="0"/>
              <a:t>An application’s performance when it is sharing the system with other applications can be measured in a straightforward manner. However, measuring an application’s alone performance, without actually running it alone is harder.</a:t>
            </a:r>
          </a:p>
          <a:p>
            <a:r>
              <a:rPr lang="en-US" baseline="0" dirty="0" smtClean="0"/>
              <a:t>This is where are first observation comes in.</a:t>
            </a:r>
          </a:p>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aseline="0" dirty="0" smtClean="0"/>
              <a:t>We observe that for a memory bound application, its performance is roughly proportional to the rate at which its memory requests are serviced.</a:t>
            </a:r>
          </a:p>
          <a:p>
            <a:r>
              <a:rPr lang="en-US" baseline="0" dirty="0" smtClean="0"/>
              <a:t>This plot shows the results of our experiment on an Intel, 4-core system. We run </a:t>
            </a:r>
            <a:r>
              <a:rPr lang="en-US" baseline="0" dirty="0" err="1" smtClean="0"/>
              <a:t>omnetpp</a:t>
            </a:r>
            <a:r>
              <a:rPr lang="en-US" baseline="0" dirty="0" smtClean="0"/>
              <a:t>, a SPEC CPU 2006 benchmark along with another memory hog, whose memory intensity can be varied. This, in turn, lets us vary the rate at which the memory requests of </a:t>
            </a:r>
            <a:r>
              <a:rPr lang="en-US" baseline="0" dirty="0" err="1" smtClean="0"/>
              <a:t>omnetpp</a:t>
            </a:r>
            <a:r>
              <a:rPr lang="en-US" baseline="0" dirty="0" smtClean="0"/>
              <a:t> are serviced.</a:t>
            </a:r>
          </a:p>
          <a:p>
            <a:r>
              <a:rPr lang="en-US" baseline="0" dirty="0" smtClean="0"/>
              <a:t>The x-axis shows the normalized request service rate of </a:t>
            </a:r>
            <a:r>
              <a:rPr lang="en-US" baseline="0" dirty="0" err="1" smtClean="0"/>
              <a:t>omnetpp</a:t>
            </a:r>
            <a:r>
              <a:rPr lang="en-US" baseline="0" dirty="0" smtClean="0"/>
              <a:t>, normalized to when it is run alone.</a:t>
            </a:r>
          </a:p>
          <a:p>
            <a:r>
              <a:rPr lang="en-US" baseline="0" dirty="0" smtClean="0"/>
              <a:t>The y-axis shows the performance of </a:t>
            </a:r>
            <a:r>
              <a:rPr lang="en-US" baseline="0" dirty="0" err="1" smtClean="0"/>
              <a:t>omnetpp</a:t>
            </a:r>
            <a:r>
              <a:rPr lang="en-US" baseline="0" dirty="0" smtClean="0"/>
              <a:t>, normalized to when it is run alone.</a:t>
            </a:r>
          </a:p>
          <a:p>
            <a:endParaRPr lang="en-US" baseline="0" dirty="0" smtClean="0"/>
          </a:p>
          <a:p>
            <a:r>
              <a:rPr lang="en-US" baseline="0" dirty="0" smtClean="0"/>
              <a:t>As can be seen, there is a very strong, y=x like correlation between request service rate and performance.</a:t>
            </a:r>
          </a:p>
          <a:p>
            <a:r>
              <a:rPr lang="en-US" baseline="0" dirty="0" smtClean="0"/>
              <a:t>We observe the same trend for various memory bound applications. Here are a couple of more examples.</a:t>
            </a:r>
          </a:p>
          <a:p>
            <a:endParaRPr lang="en-US" baseline="0" dirty="0" smtClean="0"/>
          </a:p>
          <a:p>
            <a:r>
              <a:rPr lang="en-US" b="1" baseline="0" dirty="0" smtClean="0"/>
              <a:t>Therefore, memory request service rate can be used as a proxy for performance.</a:t>
            </a:r>
          </a:p>
          <a:p>
            <a:endParaRPr lang="en-US" baseline="0" dirty="0" smtClean="0"/>
          </a:p>
          <a:p>
            <a:r>
              <a:rPr lang="en-US" baseline="0" dirty="0" smtClean="0"/>
              <a:t>Now, going back to the slowdown equation. We can replace performance by request service rate, based on our first observation, enabling us to express slowdown as the ratio of alone to shared request service rates.</a:t>
            </a:r>
          </a:p>
          <a:p>
            <a:endParaRPr lang="en-US" baseline="0" dirty="0" smtClean="0"/>
          </a:p>
          <a:p>
            <a:r>
              <a:rPr lang="en-US" baseline="0" dirty="0" smtClean="0"/>
              <a:t>Shared request service rate can be measured in a relatively straightforward manner when an application is run along with other applications.</a:t>
            </a:r>
          </a:p>
          <a:p>
            <a:r>
              <a:rPr lang="en-US" baseline="0" dirty="0" smtClean="0"/>
              <a:t>Measuring alone request service rate, without actually running an application alone is harder. This is where our second observation comes into play.</a:t>
            </a:r>
          </a:p>
          <a:p>
            <a:endParaRPr lang="en-US" baseline="0"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dirty="0" smtClean="0"/>
              <a:t>We observe that</a:t>
            </a:r>
            <a:r>
              <a:rPr lang="en-US" baseline="0" dirty="0" smtClean="0"/>
              <a:t> an application’s alone request service rate can be estimated by giving the application highest priority in accessing memory.</a:t>
            </a:r>
          </a:p>
          <a:p>
            <a:r>
              <a:rPr lang="en-US" baseline="0" dirty="0" smtClean="0"/>
              <a:t>Because, when an application has highest priority, it receives little interference from other applications, almost as though the application were run alone.</a:t>
            </a:r>
            <a:endParaRPr lang="en-US" dirty="0" smtClean="0"/>
          </a:p>
        </p:txBody>
      </p:sp>
      <p:sp>
        <p:nvSpPr>
          <p:cNvPr id="34820" name="Slide Number Placeholder 3"/>
          <p:cNvSpPr>
            <a:spLocks noGrp="1"/>
          </p:cNvSpPr>
          <p:nvPr>
            <p:ph type="sldNum" sz="quarter" idx="5"/>
          </p:nvPr>
        </p:nvSpPr>
        <p:spPr>
          <a:noFill/>
        </p:spPr>
        <p:txBody>
          <a:bodyPr/>
          <a:lstStyle/>
          <a:p>
            <a:fld id="{03F3AC2A-D45D-4A1B-8026-65A5A9B8F010}" type="slidenum">
              <a:rPr lang="en-US" smtClean="0"/>
              <a:pPr/>
              <a:t>11</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an example.</a:t>
            </a:r>
          </a:p>
          <a:p>
            <a:r>
              <a:rPr lang="en-US" dirty="0" smtClean="0"/>
              <a:t>An</a:t>
            </a:r>
            <a:r>
              <a:rPr lang="en-US" baseline="0" dirty="0" smtClean="0"/>
              <a:t> application, let’s call it the red application, is run by itself on a system. Two of its requests are queued at the memory controller request buffers. Since these are the only two requests queued up for main memory at this point, the memory controller schedules them back to back and they are serviced in two time units.</a:t>
            </a:r>
          </a:p>
          <a:p>
            <a:endParaRPr lang="en-US" baseline="0" dirty="0" smtClean="0"/>
          </a:p>
          <a:p>
            <a:r>
              <a:rPr lang="en-US" baseline="0" dirty="0" smtClean="0"/>
              <a:t>Now, the red application is run with another application, the blue application. The blue application’s request makes its way between two of the red application’s requests. A naïve memory scheduler could potentially schedule the requests in the order in which they arrived, delaying the red application’s second request by one time unit, as compared to when the application was run alone.</a:t>
            </a:r>
          </a:p>
          <a:p>
            <a:endParaRPr lang="en-US" baseline="0" dirty="0" smtClean="0"/>
          </a:p>
          <a:p>
            <a:r>
              <a:rPr lang="en-US" baseline="0" dirty="0" smtClean="0"/>
              <a:t>Next, let’s consider running the red and blue applications together, but give the red application highest priority. In this case, the memory scheduler schedules the two requests of the red application back to back, servicing them in two time units. Therefore, when the red application is given highest priority, its requests are serviced as though the application were run alone.</a:t>
            </a:r>
          </a:p>
        </p:txBody>
      </p:sp>
      <p:sp>
        <p:nvSpPr>
          <p:cNvPr id="4" name="Slide Number Placeholder 3"/>
          <p:cNvSpPr>
            <a:spLocks noGrp="1"/>
          </p:cNvSpPr>
          <p:nvPr>
            <p:ph type="sldNum" sz="quarter" idx="10"/>
          </p:nvPr>
        </p:nvSpPr>
        <p:spPr/>
        <p:txBody>
          <a:bodyPr/>
          <a:lstStyle/>
          <a:p>
            <a:fld id="{AB959945-7217-484B-8E74-88DC87A74BB0}"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Based on these two observations, our</a:t>
            </a:r>
            <a:r>
              <a:rPr lang="en-US" baseline="0" dirty="0" smtClean="0"/>
              <a:t> memory interference  induced slowdown estimation (MISE) model for memory bound applications is as follows. Now, let’s analyze why this request service rate ratio based model holds for memory bound applications</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memory-bound application spends significant fraction of its execution time waiting for memory.</a:t>
            </a:r>
          </a:p>
          <a:p>
            <a:r>
              <a:rPr lang="en-US" baseline="0" dirty="0" smtClean="0"/>
              <a:t>Let’s first look at the case when a memory-bound application is not receiving any interference.</a:t>
            </a:r>
          </a:p>
          <a:p>
            <a:endParaRPr lang="en-US" baseline="0" dirty="0" smtClean="0"/>
          </a:p>
          <a:p>
            <a:r>
              <a:rPr lang="en-US" baseline="0" dirty="0" smtClean="0"/>
              <a:t>The application does a small amount of compute at the core and then sends out a bunch of memory requests. The application cannot do any more compute until these requests are serviced.</a:t>
            </a:r>
          </a:p>
          <a:p>
            <a:endParaRPr lang="en-US" baseline="0" dirty="0" smtClean="0"/>
          </a:p>
          <a:p>
            <a:r>
              <a:rPr lang="en-US" baseline="0" dirty="0" smtClean="0"/>
              <a:t>Now, when this application experiences interference, the length of its compute phase does not change. However, the time taken to service the memory requests increases. In essence, since the application spends most of its time in the memory phase, the memory induced slowdown of the application dominates the overall slowdown of the application.</a:t>
            </a:r>
          </a:p>
          <a:p>
            <a:endParaRPr lang="en-US" baseline="0" dirty="0" smtClean="0"/>
          </a:p>
          <a:p>
            <a:pPr marL="224325" indent="-224325"/>
            <a:endParaRPr lang="en-US" baseline="0"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A2F27D-BACB-4F81-81D0-2EE9B7B1A0B6}" type="datetime1">
              <a:rPr lang="en-US" smtClean="0"/>
              <a:pPr/>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0400" y="6492875"/>
            <a:ext cx="2133600" cy="365125"/>
          </a:xfrm>
        </p:spPr>
        <p:txBody>
          <a:bodyPr/>
          <a:lstStyle>
            <a:lvl1pPr>
              <a:defRPr sz="1600"/>
            </a:lvl1pPr>
          </a:lstStyle>
          <a:p>
            <a:fld id="{2CF4AA75-1AE0-4593-99DD-33F3F40BED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A5886-0DF5-4132-AC71-64CBC154B293}" type="datetime1">
              <a:rPr lang="en-US" smtClean="0"/>
              <a:pPr/>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4AA75-1AE0-4593-99DD-33F3F40BED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8B676-3D6A-4939-84C5-7991905D1938}" type="datetime1">
              <a:rPr lang="en-US" smtClean="0"/>
              <a:pPr/>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4AA75-1AE0-4593-99DD-33F3F40BED7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base">
              <a:spcBef>
                <a:spcPct val="0"/>
              </a:spcBef>
              <a:spcAft>
                <a:spcPct val="0"/>
              </a:spcAft>
            </a:pPr>
            <a:endParaRPr lang="en-US" smtClean="0">
              <a:solidFill>
                <a:srgbClr val="000000"/>
              </a:solidFill>
              <a:latin typeface="Arial" pitchFamily="34" charset="0"/>
              <a:ea typeface="ＭＳ Ｐゴシック" pitchFamily="34" charset="-128"/>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p:spPr>
        <p:txBody>
          <a:bodyPr/>
          <a:lstStyle/>
          <a:p>
            <a:pPr fontAlgn="base">
              <a:spcBef>
                <a:spcPct val="0"/>
              </a:spcBef>
              <a:spcAft>
                <a:spcPct val="0"/>
              </a:spcAft>
            </a:pPr>
            <a:endParaRPr lang="en-US" smtClean="0">
              <a:solidFill>
                <a:srgbClr val="000000"/>
              </a:solidFill>
              <a:latin typeface="Arial" pitchFamily="34" charset="0"/>
              <a:ea typeface="ＭＳ Ｐゴシック" pitchFamily="34" charset="-128"/>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p:spPr>
        <p:txBody>
          <a:bodyPr/>
          <a:lstStyle/>
          <a:p>
            <a:pPr fontAlgn="base">
              <a:spcBef>
                <a:spcPct val="0"/>
              </a:spcBef>
              <a:spcAft>
                <a:spcPct val="0"/>
              </a:spcAft>
            </a:pPr>
            <a:endParaRPr lang="en-US" smtClean="0">
              <a:solidFill>
                <a:srgbClr val="000000"/>
              </a:solidFill>
              <a:latin typeface="Arial" pitchFamily="34" charset="0"/>
              <a:ea typeface="ＭＳ Ｐゴシック" pitchFamily="34" charset="-128"/>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6" charset="0"/>
                <a:ea typeface="Arial" pitchFamily="-106" charset="0"/>
                <a:cs typeface="Arial" pitchFamily="-106" charset="0"/>
              </a:defRPr>
            </a:lvl1pPr>
          </a:lstStyle>
          <a:p>
            <a:pPr fontAlgn="base">
              <a:spcBef>
                <a:spcPct val="0"/>
              </a:spcBef>
              <a:spcAft>
                <a:spcPct val="0"/>
              </a:spcAft>
              <a:defRPr/>
            </a:pPr>
            <a:r>
              <a:rPr lang="en-US"/>
              <a:t>Efficient Runahead Execution</a:t>
            </a: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z="1200"/>
            </a:lvl1pPr>
          </a:lstStyle>
          <a:p>
            <a:fld id="{38A08CEC-CB24-4461-A569-EC51275E0E7D}" type="slidenum">
              <a:rPr lang="en-US"/>
              <a:pPr/>
              <a:t>‹#›</a:t>
            </a:fld>
            <a:endParaRPr lang="en-US"/>
          </a:p>
        </p:txBody>
      </p:sp>
    </p:spTree>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7529"/>
            <a:ext cx="8610600" cy="51937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964BAD17-7E05-42F4-A845-6D584E7F9DE5}" type="slidenum">
              <a:rPr lang="en-US"/>
              <a:pPr/>
              <a:t>‹#›</a:t>
            </a:fld>
            <a:endParaRPr lang="en-US"/>
          </a:p>
        </p:txBody>
      </p:sp>
    </p:spTree>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D15BA49E-26E5-4C21-9314-48676DA2F5D8}" type="slidenum">
              <a:rPr lang="en-US"/>
              <a:pPr/>
              <a:t>‹#›</a:t>
            </a:fld>
            <a:endParaRPr lang="en-US"/>
          </a:p>
        </p:txBody>
      </p:sp>
    </p:spTree>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8346D21-A301-4779-B6A8-CB84F96B019D}" type="slidenum">
              <a:rPr lang="en-US"/>
              <a:pPr/>
              <a:t>‹#›</a:t>
            </a:fld>
            <a:endParaRPr lang="en-US"/>
          </a:p>
        </p:txBody>
      </p:sp>
    </p:spTree>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p:cNvSpPr>
            <a:spLocks noGrp="1" noChangeArrowheads="1"/>
          </p:cNvSpPr>
          <p:nvPr>
            <p:ph type="sldNum" sz="quarter" idx="11"/>
          </p:nvPr>
        </p:nvSpPr>
        <p:spPr>
          <a:ln/>
        </p:spPr>
        <p:txBody>
          <a:bodyPr/>
          <a:lstStyle>
            <a:lvl1pPr>
              <a:defRPr/>
            </a:lvl1pPr>
          </a:lstStyle>
          <a:p>
            <a:fld id="{E5C3B83E-4DA8-495E-8DBB-4C588C6D7F8E}" type="slidenum">
              <a:rPr lang="en-US"/>
              <a:pPr/>
              <a:t>‹#›</a:t>
            </a:fld>
            <a:endParaRPr lang="en-US"/>
          </a:p>
        </p:txBody>
      </p:sp>
    </p:spTree>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p:cNvSpPr>
            <a:spLocks noGrp="1" noChangeArrowheads="1"/>
          </p:cNvSpPr>
          <p:nvPr>
            <p:ph type="sldNum" sz="quarter" idx="11"/>
          </p:nvPr>
        </p:nvSpPr>
        <p:spPr>
          <a:ln/>
        </p:spPr>
        <p:txBody>
          <a:bodyPr/>
          <a:lstStyle>
            <a:lvl1pPr>
              <a:defRPr/>
            </a:lvl1pPr>
          </a:lstStyle>
          <a:p>
            <a:fld id="{6D8C0B2F-8737-4B08-8702-D976F81D8805}" type="slidenum">
              <a:rPr lang="en-US"/>
              <a:pPr/>
              <a:t>‹#›</a:t>
            </a:fld>
            <a:endParaRPr lang="en-US"/>
          </a:p>
        </p:txBody>
      </p:sp>
    </p:spTree>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p:cNvSpPr>
            <a:spLocks noGrp="1" noChangeArrowheads="1"/>
          </p:cNvSpPr>
          <p:nvPr>
            <p:ph type="sldNum" sz="quarter" idx="11"/>
          </p:nvPr>
        </p:nvSpPr>
        <p:spPr>
          <a:ln/>
        </p:spPr>
        <p:txBody>
          <a:bodyPr/>
          <a:lstStyle>
            <a:lvl1pPr>
              <a:defRPr/>
            </a:lvl1pPr>
          </a:lstStyle>
          <a:p>
            <a:fld id="{471F09A1-B8F8-4607-B980-23FA2EEE950C}" type="slidenum">
              <a:rPr lang="en-US"/>
              <a:pPr/>
              <a:t>‹#›</a:t>
            </a:fld>
            <a:endParaRPr lang="en-US"/>
          </a:p>
        </p:txBody>
      </p:sp>
    </p:spTree>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5" y="273055"/>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5C8B5212-C3C5-460A-AEFC-928496758D8D}" type="slidenum">
              <a:rPr lang="en-US"/>
              <a:pPr/>
              <a:t>‹#›</a:t>
            </a:fld>
            <a:endParaRPr lang="en-US"/>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C183959-0CDE-4CBB-A1C7-9D2F44764C60}" type="datetime1">
              <a:rPr lang="en-US" smtClean="0"/>
              <a:pPr/>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0400" y="6492875"/>
            <a:ext cx="2133600" cy="365125"/>
          </a:xfrm>
        </p:spPr>
        <p:txBody>
          <a:bodyPr/>
          <a:lstStyle>
            <a:lvl1pPr>
              <a:defRPr sz="1600"/>
            </a:lvl1pPr>
          </a:lstStyle>
          <a:p>
            <a:fld id="{2CF4AA75-1AE0-4593-99DD-33F3F40BED72}" type="slidenum">
              <a:rPr lang="en-US" smtClean="0"/>
              <a:pPr/>
              <a:t>‹#›</a:t>
            </a:fld>
            <a:endParaRPr lang="en-US"/>
          </a:p>
        </p:txBody>
      </p:sp>
      <p:sp>
        <p:nvSpPr>
          <p:cNvPr id="7" name="Rectangle 6"/>
          <p:cNvSpPr/>
          <p:nvPr userDrawn="1"/>
        </p:nvSpPr>
        <p:spPr>
          <a:xfrm>
            <a:off x="0" y="0"/>
            <a:ext cx="9144000" cy="1447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CEC7D0F4-AF89-49C9-9071-02697F5600D6}" type="slidenum">
              <a:rPr lang="en-US"/>
              <a:pPr/>
              <a:t>‹#›</a:t>
            </a:fld>
            <a:endParaRPr lang="en-US"/>
          </a:p>
        </p:txBody>
      </p:sp>
    </p:spTree>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3E95E0B8-31D8-4B2C-A24F-E00A8D48B6F1}" type="slidenum">
              <a:rPr lang="en-US"/>
              <a:pPr/>
              <a:t>‹#›</a:t>
            </a:fld>
            <a:endParaRPr lang="en-US"/>
          </a:p>
        </p:txBody>
      </p:sp>
    </p:spTree>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49" y="152400"/>
            <a:ext cx="2152651"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6" y="152400"/>
            <a:ext cx="6305551"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9AA949E9-8E6F-47ED-BCC8-DA1585679137}" type="slidenum">
              <a:rPr lang="en-US"/>
              <a:pPr/>
              <a:t>‹#›</a:t>
            </a:fld>
            <a:endParaRPr lang="en-US"/>
          </a:p>
        </p:txBody>
      </p:sp>
    </p:spTree>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3" y="1371600"/>
            <a:ext cx="4229100" cy="4876800"/>
          </a:xfrm>
        </p:spPr>
        <p:txBody>
          <a:bodyPr/>
          <a:lstStyle/>
          <a:p>
            <a:pPr lvl="0"/>
            <a:endParaRPr lang="en-US" noProof="0" smtClean="0"/>
          </a:p>
        </p:txBody>
      </p:sp>
      <p:sp>
        <p:nvSpPr>
          <p:cNvPr id="4" name="Text Placeholder 3"/>
          <p:cNvSpPr>
            <a:spLocks noGrp="1"/>
          </p:cNvSpPr>
          <p:nvPr>
            <p:ph type="body" sz="half" idx="2"/>
          </p:nvPr>
        </p:nvSpPr>
        <p:spPr>
          <a:xfrm>
            <a:off x="4610103" y="1371600"/>
            <a:ext cx="4229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DA0AC4B5-F369-4383-80A7-6EC0C1DD2D28}" type="slidenum">
              <a:rPr lang="en-US"/>
              <a:pPr/>
              <a:t>‹#›</a:t>
            </a:fld>
            <a:endParaRPr lang="en-U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D782BB-7289-4764-9AB9-0E5AD1B5165F}" type="datetime1">
              <a:rPr lang="en-US" smtClean="0"/>
              <a:pPr/>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4AA75-1AE0-4593-99DD-33F3F40BED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9B18E4-4571-439D-9D4D-0C8953EB4DC5}" type="datetime1">
              <a:rPr lang="en-US" smtClean="0"/>
              <a:pPr/>
              <a:t>4/16/15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4AA75-1AE0-4593-99DD-33F3F40BED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8D505E-8AB7-4525-967A-0893CF0965D9}" type="datetime1">
              <a:rPr lang="en-US" smtClean="0"/>
              <a:pPr/>
              <a:t>4/16/15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4AA75-1AE0-4593-99DD-33F3F40BED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EF2117-225E-4630-A917-BB3B5E30F076}" type="datetime1">
              <a:rPr lang="en-US" smtClean="0"/>
              <a:pPr/>
              <a:t>4/16/15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4AA75-1AE0-4593-99DD-33F3F40BED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395DD8-265D-461D-A493-FB435BE07728}" type="datetime1">
              <a:rPr lang="en-US" smtClean="0"/>
              <a:pPr/>
              <a:t>4/16/15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4AA75-1AE0-4593-99DD-33F3F40BED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EBACEC-ABF7-4816-B4A1-8CAA0C2C53AC}" type="datetime1">
              <a:rPr lang="en-US" smtClean="0"/>
              <a:pPr/>
              <a:t>4/16/15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4AA75-1AE0-4593-99DD-33F3F40BED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D5A31A-48FA-4935-BAC9-EDF36BD9543B}" type="datetime1">
              <a:rPr lang="en-US" smtClean="0"/>
              <a:pPr/>
              <a:t>4/16/15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4AA75-1AE0-4593-99DD-33F3F40BED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C2FE3F-03E9-4373-AD6B-EDC1520A3185}" type="datetime1">
              <a:rPr lang="en-US" smtClean="0"/>
              <a:pPr/>
              <a:t>4/16/15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2CF4AA75-1AE0-4593-99DD-33F3F40BED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1027"/>
          <p:cNvSpPr>
            <a:spLocks noGrp="1" noChangeArrowheads="1"/>
          </p:cNvSpPr>
          <p:nvPr>
            <p:ph type="body" idx="1"/>
          </p:nvPr>
        </p:nvSpPr>
        <p:spPr bwMode="auto">
          <a:xfrm>
            <a:off x="228600" y="898525"/>
            <a:ext cx="8610600" cy="5235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j-lt"/>
                <a:ea typeface="+mn-ea"/>
                <a:cs typeface="+mn-cs"/>
              </a:defRPr>
            </a:lvl1pPr>
          </a:lstStyle>
          <a:p>
            <a:pPr fontAlgn="base">
              <a:spcBef>
                <a:spcPct val="0"/>
              </a:spcBef>
              <a:spcAft>
                <a:spcPct val="0"/>
              </a:spcAft>
              <a:defRPr/>
            </a:pPr>
            <a:endParaRPr lang="en-US" altLang="en-US"/>
          </a:p>
        </p:txBody>
      </p:sp>
      <p:sp>
        <p:nvSpPr>
          <p:cNvPr id="100358" name="Rectangle 1030"/>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pitchFamily="18" charset="0"/>
                <a:cs typeface="Arial" pitchFamily="34" charset="0"/>
              </a:defRPr>
            </a:lvl1pPr>
          </a:lstStyle>
          <a:p>
            <a:pPr fontAlgn="base">
              <a:spcBef>
                <a:spcPct val="0"/>
              </a:spcBef>
              <a:spcAft>
                <a:spcPct val="0"/>
              </a:spcAft>
            </a:pPr>
            <a:fld id="{7D36DD22-0774-4F7A-9DC4-7D615DA6B62A}" type="slidenum">
              <a:rPr lang="en-US" smtClean="0">
                <a:ea typeface="ＭＳ Ｐゴシック" pitchFamily="34" charset="-128"/>
              </a:rPr>
              <a:pPr fontAlgn="base">
                <a:spcBef>
                  <a:spcPct val="0"/>
                </a:spcBef>
                <a:spcAft>
                  <a:spcPct val="0"/>
                </a:spcAft>
              </a:pPr>
              <a:t>‹#›</a:t>
            </a:fld>
            <a:endParaRPr lang="en-US" smtClean="0">
              <a:ea typeface="ＭＳ Ｐゴシック" pitchFamily="34" charset="-128"/>
            </a:endParaRPr>
          </a:p>
        </p:txBody>
      </p:sp>
      <p:sp>
        <p:nvSpPr>
          <p:cNvPr id="1030" name="Line 1032"/>
          <p:cNvSpPr>
            <a:spLocks noChangeShapeType="1"/>
          </p:cNvSpPr>
          <p:nvPr/>
        </p:nvSpPr>
        <p:spPr bwMode="auto">
          <a:xfrm>
            <a:off x="228600" y="6481763"/>
            <a:ext cx="8610600" cy="0"/>
          </a:xfrm>
          <a:prstGeom prst="line">
            <a:avLst/>
          </a:prstGeom>
          <a:noFill/>
          <a:ln w="19050">
            <a:solidFill>
              <a:schemeClr val="accent1"/>
            </a:solidFill>
            <a:round/>
            <a:headEnd/>
            <a:tailEnd/>
          </a:ln>
        </p:spPr>
        <p:txBody>
          <a:bodyPr/>
          <a:lstStyle/>
          <a:p>
            <a:pPr fontAlgn="base">
              <a:spcBef>
                <a:spcPct val="0"/>
              </a:spcBef>
              <a:spcAft>
                <a:spcPct val="0"/>
              </a:spcAft>
            </a:pPr>
            <a:endParaRPr lang="en-US" smtClean="0">
              <a:solidFill>
                <a:srgbClr val="000000"/>
              </a:solidFill>
              <a:latin typeface="Arial" pitchFamily="34" charset="0"/>
              <a:ea typeface="ＭＳ Ｐゴシック" pitchFamily="34" charset="-128"/>
            </a:endParaRPr>
          </a:p>
        </p:txBody>
      </p:sp>
      <p:sp>
        <p:nvSpPr>
          <p:cNvPr id="1031" name="Line 1033"/>
          <p:cNvSpPr>
            <a:spLocks noChangeShapeType="1"/>
          </p:cNvSpPr>
          <p:nvPr userDrawn="1"/>
        </p:nvSpPr>
        <p:spPr bwMode="auto">
          <a:xfrm>
            <a:off x="228600" y="898525"/>
            <a:ext cx="8610600" cy="0"/>
          </a:xfrm>
          <a:prstGeom prst="line">
            <a:avLst/>
          </a:prstGeom>
          <a:noFill/>
          <a:ln w="19050">
            <a:solidFill>
              <a:schemeClr val="accent1"/>
            </a:solidFill>
            <a:round/>
            <a:headEnd/>
            <a:tailEnd/>
          </a:ln>
        </p:spPr>
        <p:txBody>
          <a:bodyPr/>
          <a:lstStyle/>
          <a:p>
            <a:pPr fontAlgn="base">
              <a:spcBef>
                <a:spcPct val="0"/>
              </a:spcBef>
              <a:spcAft>
                <a:spcPct val="0"/>
              </a:spcAft>
            </a:pPr>
            <a:endParaRPr lang="en-US" smtClean="0">
              <a:solidFill>
                <a:srgbClr val="000000"/>
              </a:solidFill>
              <a:latin typeface="Arial"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xml"/><Relationship Id="rId5" Type="http://schemas.openxmlformats.org/officeDocument/2006/relationships/chart" Target="../charts/chart3.xml"/><Relationship Id="rId6" Type="http://schemas.openxmlformats.org/officeDocument/2006/relationships/oleObject" Target="../embeddings/oleObject2.bin"/><Relationship Id="rId7" Type="http://schemas.openxmlformats.org/officeDocument/2006/relationships/image" Target="../media/image2.wmf"/><Relationship Id="rId8" Type="http://schemas.openxmlformats.org/officeDocument/2006/relationships/oleObject" Target="../embeddings/oleObject3.bin"/><Relationship Id="rId9"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tags" Target="../tags/tag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xml"/><Relationship Id="rId5" Type="http://schemas.openxmlformats.org/officeDocument/2006/relationships/oleObject" Target="../embeddings/oleObject4.bin"/><Relationship Id="rId6" Type="http://schemas.openxmlformats.org/officeDocument/2006/relationships/image" Target="../media/image4.wmf"/><Relationship Id="rId1" Type="http://schemas.openxmlformats.org/officeDocument/2006/relationships/vmlDrawing" Target="../drawings/vmlDrawing3.vml"/><Relationship Id="rId2" Type="http://schemas.openxmlformats.org/officeDocument/2006/relationships/tags" Target="../tags/tag8.xml"/></Relationships>
</file>

<file path=ppt/slides/_rels/slide1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1" Type="http://schemas.openxmlformats.org/officeDocument/2006/relationships/oleObject" Target="../embeddings/oleObject9.bin"/><Relationship Id="rId12" Type="http://schemas.openxmlformats.org/officeDocument/2006/relationships/image" Target="../media/image7.wmf"/><Relationship Id="rId13" Type="http://schemas.openxmlformats.org/officeDocument/2006/relationships/oleObject" Target="../embeddings/oleObject10.bin"/><Relationship Id="rId14" Type="http://schemas.openxmlformats.org/officeDocument/2006/relationships/image" Target="../media/image8.wmf"/><Relationship Id="rId1" Type="http://schemas.openxmlformats.org/officeDocument/2006/relationships/vmlDrawing" Target="../drawings/vmlDrawing4.vml"/><Relationship Id="rId2" Type="http://schemas.openxmlformats.org/officeDocument/2006/relationships/tags" Target="../tags/tag10.xml"/><Relationship Id="rId3" Type="http://schemas.openxmlformats.org/officeDocument/2006/relationships/slideLayout" Target="../slideLayouts/slideLayout2.xml"/><Relationship Id="rId4" Type="http://schemas.openxmlformats.org/officeDocument/2006/relationships/notesSlide" Target="../notesSlides/notesSlide10.xml"/><Relationship Id="rId5" Type="http://schemas.openxmlformats.org/officeDocument/2006/relationships/oleObject" Target="../embeddings/oleObject5.bin"/><Relationship Id="rId6" Type="http://schemas.openxmlformats.org/officeDocument/2006/relationships/image" Target="../media/image5.wmf"/><Relationship Id="rId7" Type="http://schemas.openxmlformats.org/officeDocument/2006/relationships/oleObject" Target="../embeddings/oleObject6.bin"/><Relationship Id="rId8" Type="http://schemas.openxmlformats.org/officeDocument/2006/relationships/image" Target="../media/image6.wmf"/><Relationship Id="rId9" Type="http://schemas.openxmlformats.org/officeDocument/2006/relationships/oleObject" Target="../embeddings/oleObject7.bin"/><Relationship Id="rId10"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1.xml"/><Relationship Id="rId5" Type="http://schemas.openxmlformats.org/officeDocument/2006/relationships/oleObject" Target="../embeddings/oleObject11.bin"/><Relationship Id="rId6" Type="http://schemas.openxmlformats.org/officeDocument/2006/relationships/image" Target="../media/image9.wmf"/><Relationship Id="rId7" Type="http://schemas.openxmlformats.org/officeDocument/2006/relationships/oleObject" Target="../embeddings/oleObject12.bin"/><Relationship Id="rId1" Type="http://schemas.openxmlformats.org/officeDocument/2006/relationships/vmlDrawing" Target="../drawings/vmlDrawing5.vml"/><Relationship Id="rId2" Type="http://schemas.openxmlformats.org/officeDocument/2006/relationships/tags" Target="../tags/tag1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2.xml"/><Relationship Id="rId5" Type="http://schemas.openxmlformats.org/officeDocument/2006/relationships/oleObject" Target="../embeddings/oleObject13.bin"/><Relationship Id="rId6" Type="http://schemas.openxmlformats.org/officeDocument/2006/relationships/image" Target="../media/image10.wmf"/><Relationship Id="rId7" Type="http://schemas.openxmlformats.org/officeDocument/2006/relationships/oleObject" Target="../embeddings/oleObject14.bin"/><Relationship Id="rId8" Type="http://schemas.openxmlformats.org/officeDocument/2006/relationships/image" Target="../media/image9.wmf"/><Relationship Id="rId1" Type="http://schemas.openxmlformats.org/officeDocument/2006/relationships/vmlDrawing" Target="../drawings/vmlDrawing6.vml"/><Relationship Id="rId2" Type="http://schemas.openxmlformats.org/officeDocument/2006/relationships/tags" Target="../tags/tag1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3.xml"/><Relationship Id="rId5" Type="http://schemas.openxmlformats.org/officeDocument/2006/relationships/oleObject" Target="../embeddings/oleObject15.bin"/><Relationship Id="rId6" Type="http://schemas.openxmlformats.org/officeDocument/2006/relationships/image" Target="../media/image11.wmf"/><Relationship Id="rId1" Type="http://schemas.openxmlformats.org/officeDocument/2006/relationships/vmlDrawing" Target="../drawings/vmlDrawing7.vml"/><Relationship Id="rId2" Type="http://schemas.openxmlformats.org/officeDocument/2006/relationships/tags" Target="../tags/tag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5.xml"/><Relationship Id="rId5" Type="http://schemas.openxmlformats.org/officeDocument/2006/relationships/oleObject" Target="../embeddings/oleObject16.bin"/><Relationship Id="rId6" Type="http://schemas.openxmlformats.org/officeDocument/2006/relationships/image" Target="../media/image12.wmf"/><Relationship Id="rId1" Type="http://schemas.openxmlformats.org/officeDocument/2006/relationships/vmlDrawing" Target="../drawings/vmlDrawing8.vml"/><Relationship Id="rId2" Type="http://schemas.openxmlformats.org/officeDocument/2006/relationships/tags" Target="../tags/tag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6.xml"/><Relationship Id="rId5" Type="http://schemas.openxmlformats.org/officeDocument/2006/relationships/oleObject" Target="../embeddings/oleObject17.bin"/><Relationship Id="rId6" Type="http://schemas.openxmlformats.org/officeDocument/2006/relationships/image" Target="../media/image9.wmf"/><Relationship Id="rId7" Type="http://schemas.openxmlformats.org/officeDocument/2006/relationships/oleObject" Target="../embeddings/oleObject18.bin"/><Relationship Id="rId1" Type="http://schemas.openxmlformats.org/officeDocument/2006/relationships/vmlDrawing" Target="../drawings/vmlDrawing9.vml"/><Relationship Id="rId2" Type="http://schemas.openxmlformats.org/officeDocument/2006/relationships/tags" Target="../tags/tag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7.xml"/><Relationship Id="rId5" Type="http://schemas.openxmlformats.org/officeDocument/2006/relationships/oleObject" Target="../embeddings/oleObject19.bin"/><Relationship Id="rId6" Type="http://schemas.openxmlformats.org/officeDocument/2006/relationships/image" Target="../media/image13.wmf"/><Relationship Id="rId1" Type="http://schemas.openxmlformats.org/officeDocument/2006/relationships/vmlDrawing" Target="../drawings/vmlDrawing10.vml"/><Relationship Id="rId2" Type="http://schemas.openxmlformats.org/officeDocument/2006/relationships/tags" Target="../tags/tag17.xml"/></Relationships>
</file>

<file path=ppt/slides/_rels/slide26.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chart" Target="../charts/chart4.xml"/><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chart" Target="../charts/chart5.xml"/><Relationship Id="rId5" Type="http://schemas.openxmlformats.org/officeDocument/2006/relationships/chart" Target="../charts/chart6.xml"/><Relationship Id="rId6" Type="http://schemas.openxmlformats.org/officeDocument/2006/relationships/chart" Target="../charts/chart7.xml"/><Relationship Id="rId7" Type="http://schemas.openxmlformats.org/officeDocument/2006/relationships/chart" Target="../charts/chart8.xml"/><Relationship Id="rId8" Type="http://schemas.openxmlformats.org/officeDocument/2006/relationships/chart" Target="../charts/chart9.xml"/><Relationship Id="rId9" Type="http://schemas.openxmlformats.org/officeDocument/2006/relationships/chart" Target="../charts/chart10.xml"/><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chart" Target="../charts/chart1.xml"/><Relationship Id="rId5" Type="http://schemas.openxmlformats.org/officeDocument/2006/relationships/chart" Target="../charts/chart2.xml"/><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chart" Target="../charts/chart11.xml"/><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chart" Target="../charts/char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20.bin"/><Relationship Id="rId5" Type="http://schemas.openxmlformats.org/officeDocument/2006/relationships/image" Target="../media/image14.wmf"/><Relationship Id="rId1" Type="http://schemas.openxmlformats.org/officeDocument/2006/relationships/vmlDrawing" Target="../drawings/vmlDrawing11.vml"/><Relationship Id="rId2" Type="http://schemas.openxmlformats.org/officeDocument/2006/relationships/tags" Target="../tags/tag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15.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2.bin"/><Relationship Id="rId4" Type="http://schemas.openxmlformats.org/officeDocument/2006/relationships/image" Target="../media/image16.wmf"/><Relationship Id="rId5" Type="http://schemas.openxmlformats.org/officeDocument/2006/relationships/oleObject" Target="../embeddings/oleObject23.bin"/><Relationship Id="rId6" Type="http://schemas.openxmlformats.org/officeDocument/2006/relationships/image" Target="../media/image17.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24.bin"/><Relationship Id="rId5" Type="http://schemas.openxmlformats.org/officeDocument/2006/relationships/image" Target="../media/image14.wmf"/><Relationship Id="rId1" Type="http://schemas.openxmlformats.org/officeDocument/2006/relationships/vmlDrawing" Target="../drawings/vmlDrawing14.vml"/><Relationship Id="rId2" Type="http://schemas.openxmlformats.org/officeDocument/2006/relationships/tags" Target="../tags/tag30.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5.xml"/><Relationship Id="rId5" Type="http://schemas.openxmlformats.org/officeDocument/2006/relationships/oleObject" Target="../embeddings/oleObject25.bin"/><Relationship Id="rId6" Type="http://schemas.openxmlformats.org/officeDocument/2006/relationships/image" Target="../media/image18.wmf"/><Relationship Id="rId1" Type="http://schemas.openxmlformats.org/officeDocument/2006/relationships/vmlDrawing" Target="../drawings/vmlDrawing15.vml"/><Relationship Id="rId2" Type="http://schemas.openxmlformats.org/officeDocument/2006/relationships/tags" Target="../tags/tag31.xml"/></Relationships>
</file>

<file path=ppt/slides/_rels/slide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4.xml"/></Relationships>
</file>

<file path=ppt/slides/_rels/slide51.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5.xml"/><Relationship Id="rId3" Type="http://schemas.openxmlformats.org/officeDocument/2006/relationships/chart" Target="../charts/char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6.bin"/><Relationship Id="rId4" Type="http://schemas.openxmlformats.org/officeDocument/2006/relationships/image" Target="../media/image19.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7.xml"/><Relationship Id="rId3" Type="http://schemas.openxmlformats.org/officeDocument/2006/relationships/chart" Target="../charts/char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9.xml"/><Relationship Id="rId3" Type="http://schemas.openxmlformats.org/officeDocument/2006/relationships/chart" Target="../charts/chart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xml"/><Relationship Id="rId5" Type="http://schemas.openxmlformats.org/officeDocument/2006/relationships/oleObject" Target="../embeddings/oleObject1.bin"/><Relationship Id="rId6"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4"/>
          <p:cNvSpPr>
            <a:spLocks noGrp="1" noChangeArrowheads="1"/>
          </p:cNvSpPr>
          <p:nvPr>
            <p:ph type="ctrTitle"/>
          </p:nvPr>
        </p:nvSpPr>
        <p:spPr>
          <a:xfrm>
            <a:off x="366713" y="949325"/>
            <a:ext cx="8428037" cy="1720850"/>
          </a:xfrm>
        </p:spPr>
        <p:txBody>
          <a:bodyPr/>
          <a:lstStyle/>
          <a:p>
            <a:pPr algn="ctr" eaLnBrk="1" hangingPunct="1"/>
            <a:r>
              <a:rPr lang="en-US" sz="4000" dirty="0" smtClean="0">
                <a:ea typeface="ＭＳ Ｐゴシック" pitchFamily="34" charset="-128"/>
              </a:rPr>
              <a:t>18-447</a:t>
            </a:r>
            <a:br>
              <a:rPr lang="en-US" sz="4000" dirty="0" smtClean="0">
                <a:ea typeface="ＭＳ Ｐゴシック" pitchFamily="34" charset="-128"/>
              </a:rPr>
            </a:br>
            <a:r>
              <a:rPr lang="en-US" sz="4000" dirty="0" smtClean="0">
                <a:ea typeface="ＭＳ Ｐゴシック" pitchFamily="34" charset="-128"/>
              </a:rPr>
              <a:t>Computer Architecture</a:t>
            </a:r>
            <a:br>
              <a:rPr lang="en-US" sz="4000" dirty="0" smtClean="0">
                <a:ea typeface="ＭＳ Ｐゴシック" pitchFamily="34" charset="-128"/>
              </a:rPr>
            </a:br>
            <a:r>
              <a:rPr lang="en-US" sz="4000" dirty="0" smtClean="0">
                <a:ea typeface="ＭＳ Ｐゴシック" pitchFamily="34" charset="-128"/>
              </a:rPr>
              <a:t>Lecture </a:t>
            </a:r>
            <a:r>
              <a:rPr lang="en-US" sz="4000" dirty="0" smtClean="0">
                <a:ea typeface="ＭＳ Ｐゴシック" pitchFamily="34" charset="-128"/>
              </a:rPr>
              <a:t>31</a:t>
            </a:r>
            <a:r>
              <a:rPr lang="en-US" sz="4000" dirty="0" smtClean="0">
                <a:ea typeface="ＭＳ Ｐゴシック" pitchFamily="34" charset="-128"/>
              </a:rPr>
              <a:t>: </a:t>
            </a:r>
            <a:r>
              <a:rPr lang="en-US" sz="4000" dirty="0" smtClean="0">
                <a:ea typeface="ＭＳ Ｐゴシック" pitchFamily="34" charset="-128"/>
              </a:rPr>
              <a:t>Predictable Performance </a:t>
            </a:r>
            <a:br>
              <a:rPr lang="en-US" sz="4000" dirty="0" smtClean="0">
                <a:ea typeface="ＭＳ Ｐゴシック" pitchFamily="34" charset="-128"/>
              </a:rPr>
            </a:br>
            <a:endParaRPr lang="en-US" sz="4000" dirty="0" smtClean="0">
              <a:ea typeface="ＭＳ Ｐゴシック" pitchFamily="34" charset="-128"/>
            </a:endParaRPr>
          </a:p>
        </p:txBody>
      </p:sp>
      <p:sp>
        <p:nvSpPr>
          <p:cNvPr id="56322" name="Rectangle 5"/>
          <p:cNvSpPr>
            <a:spLocks noGrp="1" noChangeArrowheads="1"/>
          </p:cNvSpPr>
          <p:nvPr>
            <p:ph type="subTitle" idx="1"/>
          </p:nvPr>
        </p:nvSpPr>
        <p:spPr>
          <a:xfrm>
            <a:off x="685800" y="3581400"/>
            <a:ext cx="7848600" cy="2900363"/>
          </a:xfrm>
        </p:spPr>
        <p:txBody>
          <a:bodyPr/>
          <a:lstStyle/>
          <a:p>
            <a:pPr eaLnBrk="1" hangingPunct="1"/>
            <a:endParaRPr lang="en-US" i="1" dirty="0" smtClean="0">
              <a:ea typeface="ＭＳ Ｐゴシック" pitchFamily="34" charset="-128"/>
            </a:endParaRPr>
          </a:p>
          <a:p>
            <a:pPr eaLnBrk="1" hangingPunct="1"/>
            <a:endParaRPr lang="en-US" dirty="0" smtClean="0">
              <a:ea typeface="ＭＳ Ｐゴシック" pitchFamily="34" charset="-128"/>
            </a:endParaRPr>
          </a:p>
          <a:p>
            <a:pPr eaLnBrk="1" hangingPunct="1"/>
            <a:r>
              <a:rPr lang="en-US" dirty="0" smtClean="0">
                <a:solidFill>
                  <a:srgbClr val="003399"/>
                </a:solidFill>
                <a:ea typeface="ＭＳ Ｐゴシック" pitchFamily="34" charset="-128"/>
              </a:rPr>
              <a:t>Lavanya Subramanian</a:t>
            </a:r>
          </a:p>
          <a:p>
            <a:pPr eaLnBrk="1" hangingPunct="1"/>
            <a:r>
              <a:rPr lang="en-US" dirty="0" smtClean="0">
                <a:ea typeface="ＭＳ Ｐゴシック" pitchFamily="34" charset="-128"/>
              </a:rPr>
              <a:t>Carnegie Mellon University</a:t>
            </a:r>
          </a:p>
          <a:p>
            <a:pPr eaLnBrk="1" hangingPunct="1"/>
            <a:r>
              <a:rPr lang="en-US" dirty="0" smtClean="0">
                <a:ea typeface="ＭＳ Ｐゴシック" pitchFamily="34" charset="-128"/>
              </a:rPr>
              <a:t>Spring 2015, 4/15/2015</a:t>
            </a:r>
          </a:p>
          <a:p>
            <a:pPr eaLnBrk="1" hangingPunct="1"/>
            <a:endParaRPr lang="en-US" dirty="0" smtClean="0">
              <a:ea typeface="ＭＳ Ｐゴシック" pitchFamily="34" charset="-128"/>
            </a:endParaRPr>
          </a:p>
          <a:p>
            <a:pPr eaLnBrk="1" hangingPunct="1"/>
            <a:endParaRPr lang="en-US" dirty="0" smtClean="0">
              <a:ea typeface="ＭＳ Ｐゴシック" pitchFamily="34" charset="-128"/>
            </a:endParaRPr>
          </a:p>
          <a:p>
            <a:pPr eaLnBrk="1" hangingPunct="1"/>
            <a:endParaRPr lang="en-US" dirty="0" smtClean="0">
              <a:ea typeface="ＭＳ Ｐゴシック" pitchFamily="34" charset="-128"/>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r>
              <a:rPr lang="en-US" dirty="0" smtClean="0"/>
              <a:t>Key Observation 1</a:t>
            </a:r>
          </a:p>
        </p:txBody>
      </p:sp>
      <p:sp>
        <p:nvSpPr>
          <p:cNvPr id="7" name="Content Placeholder 2"/>
          <p:cNvSpPr txBox="1">
            <a:spLocks/>
          </p:cNvSpPr>
          <p:nvPr/>
        </p:nvSpPr>
        <p:spPr bwMode="auto">
          <a:xfrm>
            <a:off x="457200" y="1476355"/>
            <a:ext cx="8229600" cy="4525963"/>
          </a:xfrm>
          <a:prstGeom prst="rect">
            <a:avLst/>
          </a:prstGeom>
          <a:noFill/>
          <a:ln w="9525">
            <a:noFill/>
            <a:miter lim="800000"/>
            <a:headEnd/>
            <a:tailEnd/>
          </a:ln>
        </p:spPr>
        <p:txBody>
          <a:bodyPr>
            <a:normAutofit/>
          </a:bodyPr>
          <a:lstStyle/>
          <a:p>
            <a:pPr algn="ctr" eaLnBrk="0" hangingPunct="0">
              <a:defRPr/>
            </a:pPr>
            <a:r>
              <a:rPr lang="en-US" sz="2800" kern="0" dirty="0">
                <a:solidFill>
                  <a:srgbClr val="000000"/>
                </a:solidFill>
                <a:latin typeface="+mn-lt"/>
                <a:ea typeface="MS PGothic" pitchFamily="34" charset="-128"/>
                <a:cs typeface="Tahoma" pitchFamily="34" charset="0"/>
              </a:rPr>
              <a:t>For a memory bound application,  </a:t>
            </a:r>
          </a:p>
          <a:p>
            <a:pPr algn="ctr" eaLnBrk="0" hangingPunct="0">
              <a:defRPr/>
            </a:pPr>
            <a:r>
              <a:rPr lang="en-US" sz="2800" kern="0" dirty="0">
                <a:solidFill>
                  <a:srgbClr val="FF0000"/>
                </a:solidFill>
                <a:latin typeface="+mn-lt"/>
                <a:ea typeface="MS PGothic" pitchFamily="34" charset="-128"/>
                <a:cs typeface="Tahoma" pitchFamily="34" charset="0"/>
              </a:rPr>
              <a:t>Performance </a:t>
            </a:r>
            <a:r>
              <a:rPr lang="el-GR" sz="2800" kern="0" dirty="0" smtClean="0">
                <a:solidFill>
                  <a:srgbClr val="FF0000"/>
                </a:solidFill>
                <a:latin typeface="+mn-lt"/>
                <a:ea typeface="MS PGothic" pitchFamily="34" charset="-128"/>
                <a:cs typeface="Tahoma" pitchFamily="34" charset="0"/>
                <a:sym typeface="Symbol"/>
              </a:rPr>
              <a:t></a:t>
            </a:r>
            <a:r>
              <a:rPr lang="en-US" sz="2800" kern="0" dirty="0" smtClean="0">
                <a:solidFill>
                  <a:srgbClr val="FF0000"/>
                </a:solidFill>
                <a:latin typeface="+mn-lt"/>
                <a:ea typeface="MS PGothic" pitchFamily="34" charset="-128"/>
                <a:cs typeface="Tahoma" pitchFamily="34" charset="0"/>
              </a:rPr>
              <a:t> Memory request </a:t>
            </a:r>
            <a:r>
              <a:rPr lang="en-US" sz="2800" kern="0" dirty="0">
                <a:solidFill>
                  <a:srgbClr val="FF0000"/>
                </a:solidFill>
                <a:latin typeface="+mn-lt"/>
                <a:ea typeface="MS PGothic" pitchFamily="34" charset="-128"/>
                <a:cs typeface="Tahoma" pitchFamily="34" charset="0"/>
              </a:rPr>
              <a:t>service rate</a:t>
            </a:r>
          </a:p>
          <a:p>
            <a:pPr marL="342900" indent="-342900" eaLnBrk="0" hangingPunct="0">
              <a:spcBef>
                <a:spcPct val="20000"/>
              </a:spcBef>
              <a:buFontTx/>
              <a:buChar char="•"/>
              <a:defRPr/>
            </a:pPr>
            <a:endParaRPr lang="en-US" sz="2800" b="0" kern="0" dirty="0">
              <a:latin typeface="+mn-lt"/>
            </a:endParaRPr>
          </a:p>
        </p:txBody>
      </p:sp>
      <p:graphicFrame>
        <p:nvGraphicFramePr>
          <p:cNvPr id="9" name="Chart 8"/>
          <p:cNvGraphicFramePr/>
          <p:nvPr/>
        </p:nvGraphicFramePr>
        <p:xfrm>
          <a:off x="1142976" y="2424082"/>
          <a:ext cx="7358114" cy="435771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Object 3"/>
          <p:cNvGraphicFramePr>
            <a:graphicFrameLocks noChangeAspect="1"/>
          </p:cNvGraphicFramePr>
          <p:nvPr/>
        </p:nvGraphicFramePr>
        <p:xfrm>
          <a:off x="493713" y="3530580"/>
          <a:ext cx="6804025" cy="1162050"/>
        </p:xfrm>
        <a:graphic>
          <a:graphicData uri="http://schemas.openxmlformats.org/presentationml/2006/ole">
            <mc:AlternateContent xmlns:mc="http://schemas.openxmlformats.org/markup-compatibility/2006">
              <mc:Choice xmlns:v="urn:schemas-microsoft-com:vml" Requires="v">
                <p:oleObj spid="_x0000_s3093" name="Equation" r:id="rId6" imgW="2819400" imgH="482600" progId="Equation.3">
                  <p:embed/>
                </p:oleObj>
              </mc:Choice>
              <mc:Fallback>
                <p:oleObj name="Equation" r:id="rId6" imgW="2819400" imgH="482600" progId="Equation.3">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713" y="3530580"/>
                        <a:ext cx="6804025"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nvGraphicFramePr>
        <p:xfrm>
          <a:off x="484309" y="3548883"/>
          <a:ext cx="5355646" cy="1071570"/>
        </p:xfrm>
        <a:graphic>
          <a:graphicData uri="http://schemas.openxmlformats.org/presentationml/2006/ole">
            <mc:AlternateContent xmlns:mc="http://schemas.openxmlformats.org/markup-compatibility/2006">
              <mc:Choice xmlns:v="urn:schemas-microsoft-com:vml" Requires="v">
                <p:oleObj spid="_x0000_s3094" name="Equation" r:id="rId8" imgW="2222500" imgH="457200" progId="Equation.3">
                  <p:embed/>
                </p:oleObj>
              </mc:Choice>
              <mc:Fallback>
                <p:oleObj name="Equation" r:id="rId8" imgW="2222500" imgH="457200" progId="Equation.3">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309" y="3548883"/>
                        <a:ext cx="5355646" cy="1071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9" name="Straight Arrow Connector 18"/>
          <p:cNvCxnSpPr/>
          <p:nvPr/>
        </p:nvCxnSpPr>
        <p:spPr>
          <a:xfrm flipV="1">
            <a:off x="6357950" y="3229665"/>
            <a:ext cx="571504" cy="28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372018" y="4799042"/>
            <a:ext cx="571504" cy="28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000892" y="4941918"/>
            <a:ext cx="1285884" cy="553998"/>
          </a:xfrm>
          <a:prstGeom prst="rect">
            <a:avLst/>
          </a:prstGeom>
          <a:noFill/>
        </p:spPr>
        <p:txBody>
          <a:bodyPr wrap="square" rtlCol="0">
            <a:spAutoFit/>
          </a:bodyPr>
          <a:lstStyle/>
          <a:p>
            <a:r>
              <a:rPr lang="en-US" sz="3000" dirty="0" smtClean="0"/>
              <a:t>Easy</a:t>
            </a:r>
            <a:endParaRPr lang="en-US" sz="3000" dirty="0"/>
          </a:p>
        </p:txBody>
      </p:sp>
      <p:sp>
        <p:nvSpPr>
          <p:cNvPr id="22" name="TextBox 21"/>
          <p:cNvSpPr txBox="1"/>
          <p:nvPr/>
        </p:nvSpPr>
        <p:spPr>
          <a:xfrm>
            <a:off x="6929454" y="2872475"/>
            <a:ext cx="1643074" cy="553998"/>
          </a:xfrm>
          <a:prstGeom prst="rect">
            <a:avLst/>
          </a:prstGeom>
          <a:noFill/>
        </p:spPr>
        <p:txBody>
          <a:bodyPr wrap="square" rtlCol="0">
            <a:spAutoFit/>
          </a:bodyPr>
          <a:lstStyle/>
          <a:p>
            <a:r>
              <a:rPr lang="en-US" sz="3000" dirty="0" smtClean="0"/>
              <a:t>Difficult</a:t>
            </a:r>
            <a:endParaRPr lang="en-US" sz="3000" dirty="0"/>
          </a:p>
        </p:txBody>
      </p:sp>
      <p:sp>
        <p:nvSpPr>
          <p:cNvPr id="23" name="Oval 22"/>
          <p:cNvSpPr>
            <a:spLocks noChangeArrowheads="1"/>
          </p:cNvSpPr>
          <p:nvPr/>
        </p:nvSpPr>
        <p:spPr bwMode="auto">
          <a:xfrm>
            <a:off x="2357422" y="3533550"/>
            <a:ext cx="5179116" cy="576907"/>
          </a:xfrm>
          <a:prstGeom prst="ellipse">
            <a:avLst/>
          </a:prstGeom>
          <a:noFill/>
          <a:ln w="25400" algn="ctr">
            <a:solidFill>
              <a:srgbClr val="FF0000"/>
            </a:solidFill>
            <a:round/>
            <a:headEnd/>
            <a:tailEnd/>
          </a:ln>
        </p:spPr>
        <p:txBody>
          <a:bodyPr/>
          <a:lstStyle/>
          <a:p>
            <a:endParaRPr lang="en-US"/>
          </a:p>
        </p:txBody>
      </p:sp>
      <p:sp>
        <p:nvSpPr>
          <p:cNvPr id="24" name="Oval 23"/>
          <p:cNvSpPr>
            <a:spLocks noChangeArrowheads="1"/>
          </p:cNvSpPr>
          <p:nvPr/>
        </p:nvSpPr>
        <p:spPr bwMode="auto">
          <a:xfrm>
            <a:off x="2285985" y="4138594"/>
            <a:ext cx="5286412" cy="571504"/>
          </a:xfrm>
          <a:prstGeom prst="ellipse">
            <a:avLst/>
          </a:prstGeom>
          <a:noFill/>
          <a:ln w="25400" algn="ctr">
            <a:solidFill>
              <a:srgbClr val="0070C0"/>
            </a:solidFill>
            <a:round/>
            <a:headEnd/>
            <a:tailEnd/>
          </a:ln>
        </p:spPr>
        <p:txBody>
          <a:bodyPr/>
          <a:lstStyle/>
          <a:p>
            <a:endParaRPr lang="en-US"/>
          </a:p>
        </p:txBody>
      </p:sp>
      <p:sp>
        <p:nvSpPr>
          <p:cNvPr id="16" name="Rectangle 15"/>
          <p:cNvSpPr/>
          <p:nvPr/>
        </p:nvSpPr>
        <p:spPr>
          <a:xfrm>
            <a:off x="3357554" y="3067024"/>
            <a:ext cx="1500198" cy="785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143636" y="3929644"/>
            <a:ext cx="3000364" cy="369332"/>
          </a:xfrm>
          <a:prstGeom prst="rect">
            <a:avLst/>
          </a:prstGeom>
          <a:noFill/>
        </p:spPr>
        <p:txBody>
          <a:bodyPr wrap="square" rtlCol="0">
            <a:spAutoFit/>
          </a:bodyPr>
          <a:lstStyle/>
          <a:p>
            <a:r>
              <a:rPr lang="en-US" dirty="0" smtClean="0"/>
              <a:t>Intel Core i7, 4 cores</a:t>
            </a:r>
            <a:endParaRPr lang="en-US" dirty="0"/>
          </a:p>
        </p:txBody>
      </p:sp>
      <p:sp>
        <p:nvSpPr>
          <p:cNvPr id="25" name="Slide Number Placeholder 24"/>
          <p:cNvSpPr>
            <a:spLocks noGrp="1"/>
          </p:cNvSpPr>
          <p:nvPr>
            <p:ph type="sldNum" sz="quarter" idx="12"/>
          </p:nvPr>
        </p:nvSpPr>
        <p:spPr/>
        <p:txBody>
          <a:bodyPr/>
          <a:lstStyle/>
          <a:p>
            <a:fld id="{2CF4AA75-1AE0-4593-99DD-33F3F40BED72}" type="slidenum">
              <a:rPr lang="en-US" smtClean="0"/>
              <a:pPr/>
              <a:t>10</a:t>
            </a:fld>
            <a:endParaRPr lang="en-US"/>
          </a:p>
        </p:txBody>
      </p:sp>
    </p:spTree>
    <p:custDataLst>
      <p:tags r:id="rId2"/>
    </p:custDataLst>
  </p:cSld>
  <p:clrMapOvr>
    <a:masterClrMapping/>
  </p:clrMapOvr>
  <p:transition xmlns:p14="http://schemas.microsoft.com/office/powerpoint/2010/main" advTm="7029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fade">
                                      <p:cBhvr>
                                        <p:cTn id="7" dur="500"/>
                                        <p:tgtEl>
                                          <p:spTgt spid="9">
                                            <p:graphicEl>
                                              <a:chart seriesIdx="-3" categoryIdx="-3" bldStep="gridLegend"/>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fade">
                                      <p:cBhvr>
                                        <p:cTn id="10" dur="500"/>
                                        <p:tgtEl>
                                          <p:spTgt spid="9">
                                            <p:graphicEl>
                                              <a:chart seriesIdx="0" categoryIdx="-4" bldStep="series"/>
                                            </p:graphicEl>
                                          </p:spTgt>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fade">
                                      <p:cBhvr>
                                        <p:cTn id="19" dur="500"/>
                                        <p:tgtEl>
                                          <p:spTgt spid="9">
                                            <p:graphicEl>
                                              <a:chart seriesIdx="1" categoryIdx="-4" bldStep="series"/>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fade">
                                      <p:cBhvr>
                                        <p:cTn id="22" dur="500"/>
                                        <p:tgtEl>
                                          <p:spTgt spid="9">
                                            <p:graphicEl>
                                              <a:chart seriesIdx="2" categoryIdx="-4" bldStep="series"/>
                                            </p:graphicEl>
                                          </p:spTgt>
                                        </p:tgtEl>
                                      </p:cBhvr>
                                    </p:animEffect>
                                  </p:childTnLst>
                                </p:cTn>
                              </p:par>
                              <p:par>
                                <p:cTn id="23" presetID="1" presetClass="exit" presetSubtype="0" fill="hold" grpId="1"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9">
                                            <p:graphicEl>
                                              <a:chart seriesIdx="2" categoryIdx="-4" bldStep="series"/>
                                            </p:graphicEl>
                                          </p:spTgt>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9">
                                            <p:graphicEl>
                                              <a:chart seriesIdx="1" categoryIdx="-4" bldStep="series"/>
                                            </p:graphic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9">
                                            <p:graphicEl>
                                              <a:chart seriesIdx="0" categoryIdx="-4" bldStep="series"/>
                                            </p:graphicEl>
                                          </p:spTgt>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9">
                                            <p:graphicEl>
                                              <a:chart seriesIdx="-3" categoryIdx="-3" bldStep="gridLegend"/>
                                            </p:graphic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8"/>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Chart bld="series"/>
        </p:bldSub>
      </p:bldGraphic>
      <p:bldGraphic spid="9" grpId="1">
        <p:bldSub>
          <a:bldChart bld="series"/>
        </p:bldSub>
      </p:bldGraphic>
      <p:bldP spid="21" grpId="0"/>
      <p:bldP spid="22" grpId="0"/>
      <p:bldP spid="23" grpId="0" animBg="1"/>
      <p:bldP spid="24" grpId="0" animBg="1"/>
      <p:bldP spid="16" grpId="0" animBg="1"/>
      <p:bldP spid="16" grpId="1" animBg="1"/>
      <p:bldP spid="17" grpId="0"/>
      <p:bldP spid="1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Key Observation 2</a:t>
            </a:r>
          </a:p>
        </p:txBody>
      </p:sp>
      <p:sp>
        <p:nvSpPr>
          <p:cNvPr id="15363" name="Content Placeholder 2"/>
          <p:cNvSpPr>
            <a:spLocks noGrp="1"/>
          </p:cNvSpPr>
          <p:nvPr>
            <p:ph idx="1"/>
          </p:nvPr>
        </p:nvSpPr>
        <p:spPr/>
        <p:txBody>
          <a:bodyPr/>
          <a:lstStyle/>
          <a:p>
            <a:pPr algn="ctr">
              <a:buFontTx/>
              <a:buNone/>
            </a:pPr>
            <a:r>
              <a:rPr lang="en-US" dirty="0" smtClean="0">
                <a:solidFill>
                  <a:srgbClr val="FF0000"/>
                </a:solidFill>
              </a:rPr>
              <a:t>Request Service Rate </a:t>
            </a:r>
            <a:r>
              <a:rPr lang="en-US" baseline="-25000" dirty="0" smtClean="0">
                <a:solidFill>
                  <a:srgbClr val="FF0000"/>
                </a:solidFill>
              </a:rPr>
              <a:t>Alone</a:t>
            </a:r>
            <a:r>
              <a:rPr lang="en-US" dirty="0" smtClean="0">
                <a:solidFill>
                  <a:srgbClr val="FF0000"/>
                </a:solidFill>
              </a:rPr>
              <a:t> (</a:t>
            </a:r>
            <a:r>
              <a:rPr lang="en-US" dirty="0" err="1" smtClean="0">
                <a:solidFill>
                  <a:srgbClr val="FF0000"/>
                </a:solidFill>
              </a:rPr>
              <a:t>RSR</a:t>
            </a:r>
            <a:r>
              <a:rPr lang="en-US" baseline="-25000" dirty="0" err="1" smtClean="0">
                <a:solidFill>
                  <a:srgbClr val="FF0000"/>
                </a:solidFill>
              </a:rPr>
              <a:t>Alone</a:t>
            </a:r>
            <a:r>
              <a:rPr lang="en-US" dirty="0" smtClean="0">
                <a:solidFill>
                  <a:srgbClr val="FF0000"/>
                </a:solidFill>
              </a:rPr>
              <a:t>)</a:t>
            </a:r>
            <a:r>
              <a:rPr lang="en-US" dirty="0" smtClean="0"/>
              <a:t> of an application can be estimated by giving the application highest priority at the         </a:t>
            </a:r>
            <a:r>
              <a:rPr lang="en-US" i="1" dirty="0" smtClean="0"/>
              <a:t>memory controller </a:t>
            </a:r>
          </a:p>
          <a:p>
            <a:pPr algn="just">
              <a:buFontTx/>
              <a:buNone/>
            </a:pPr>
            <a:endParaRPr lang="en-US" dirty="0" smtClean="0">
              <a:solidFill>
                <a:srgbClr val="0070C0"/>
              </a:solidFill>
            </a:endParaRPr>
          </a:p>
          <a:p>
            <a:pPr algn="ctr">
              <a:buFontTx/>
              <a:buNone/>
            </a:pPr>
            <a:r>
              <a:rPr lang="en-US" dirty="0" smtClean="0">
                <a:solidFill>
                  <a:srgbClr val="0070C0"/>
                </a:solidFill>
              </a:rPr>
              <a:t>Highest priority </a:t>
            </a:r>
            <a:r>
              <a:rPr lang="en-US" dirty="0" smtClean="0">
                <a:solidFill>
                  <a:srgbClr val="0070C0"/>
                </a:solidFill>
                <a:sym typeface="Wingdings" pitchFamily="2" charset="2"/>
              </a:rPr>
              <a:t> Little interference</a:t>
            </a:r>
          </a:p>
          <a:p>
            <a:pPr algn="ctr">
              <a:buFontTx/>
              <a:buNone/>
            </a:pPr>
            <a:r>
              <a:rPr lang="en-US" dirty="0" smtClean="0">
                <a:sym typeface="Wingdings" pitchFamily="2" charset="2"/>
              </a:rPr>
              <a:t>(almost as if the application were run alone)</a:t>
            </a:r>
            <a:endParaRPr lang="en-US" dirty="0" smtClean="0"/>
          </a:p>
          <a:p>
            <a:pPr>
              <a:buNone/>
            </a:pPr>
            <a:endParaRPr lang="en-US" dirty="0" smtClean="0"/>
          </a:p>
        </p:txBody>
      </p:sp>
      <p:sp>
        <p:nvSpPr>
          <p:cNvPr id="5" name="Slide Number Placeholder 4"/>
          <p:cNvSpPr>
            <a:spLocks noGrp="1"/>
          </p:cNvSpPr>
          <p:nvPr>
            <p:ph type="sldNum" sz="quarter" idx="12"/>
          </p:nvPr>
        </p:nvSpPr>
        <p:spPr/>
        <p:txBody>
          <a:bodyPr/>
          <a:lstStyle/>
          <a:p>
            <a:fld id="{2CF4AA75-1AE0-4593-99DD-33F3F40BED72}" type="slidenum">
              <a:rPr lang="en-US" smtClean="0"/>
              <a:pPr/>
              <a:t>11</a:t>
            </a:fld>
            <a:endParaRPr lang="en-US"/>
          </a:p>
        </p:txBody>
      </p:sp>
    </p:spTree>
  </p:cSld>
  <p:clrMapOvr>
    <a:masterClrMapping/>
  </p:clrMapOvr>
  <p:transition xmlns:p14="http://schemas.microsoft.com/office/powerpoint/2010/main" advTm="38156"/>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Observation 2</a:t>
            </a:r>
            <a:endParaRPr lang="en-US" dirty="0"/>
          </a:p>
        </p:txBody>
      </p:sp>
      <p:sp>
        <p:nvSpPr>
          <p:cNvPr id="5" name="Rectangle 4"/>
          <p:cNvSpPr/>
          <p:nvPr/>
        </p:nvSpPr>
        <p:spPr>
          <a:xfrm>
            <a:off x="2571736" y="2338595"/>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8662" y="1767091"/>
            <a:ext cx="2500330" cy="400110"/>
          </a:xfrm>
          <a:prstGeom prst="rect">
            <a:avLst/>
          </a:prstGeom>
          <a:noFill/>
        </p:spPr>
        <p:txBody>
          <a:bodyPr wrap="square" rtlCol="0">
            <a:spAutoFit/>
          </a:bodyPr>
          <a:lstStyle/>
          <a:p>
            <a:r>
              <a:rPr lang="en-US" sz="2000" dirty="0" smtClean="0"/>
              <a:t>Request Buffer State</a:t>
            </a:r>
            <a:endParaRPr lang="en-US" sz="2000" dirty="0"/>
          </a:p>
        </p:txBody>
      </p:sp>
      <p:sp>
        <p:nvSpPr>
          <p:cNvPr id="8" name="Rectangle 7"/>
          <p:cNvSpPr/>
          <p:nvPr/>
        </p:nvSpPr>
        <p:spPr>
          <a:xfrm>
            <a:off x="3428992" y="2052843"/>
            <a:ext cx="1143008" cy="857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Memory</a:t>
            </a:r>
            <a:endParaRPr lang="en-US" dirty="0">
              <a:solidFill>
                <a:schemeClr val="tx1"/>
              </a:solidFill>
            </a:endParaRPr>
          </a:p>
        </p:txBody>
      </p:sp>
      <p:sp>
        <p:nvSpPr>
          <p:cNvPr id="9" name="TextBox 8"/>
          <p:cNvSpPr txBox="1"/>
          <p:nvPr/>
        </p:nvSpPr>
        <p:spPr>
          <a:xfrm>
            <a:off x="197752" y="1336958"/>
            <a:ext cx="2445422" cy="461665"/>
          </a:xfrm>
          <a:prstGeom prst="rect">
            <a:avLst/>
          </a:prstGeom>
          <a:noFill/>
        </p:spPr>
        <p:txBody>
          <a:bodyPr wrap="square" rtlCol="0">
            <a:spAutoFit/>
          </a:bodyPr>
          <a:lstStyle/>
          <a:p>
            <a:r>
              <a:rPr lang="en-US" sz="2400" b="1" dirty="0" smtClean="0"/>
              <a:t>1. Run alone</a:t>
            </a:r>
            <a:endParaRPr lang="en-US" sz="2400" b="1" dirty="0"/>
          </a:p>
        </p:txBody>
      </p:sp>
      <p:sp>
        <p:nvSpPr>
          <p:cNvPr id="11" name="Rectangle 10"/>
          <p:cNvSpPr/>
          <p:nvPr/>
        </p:nvSpPr>
        <p:spPr>
          <a:xfrm>
            <a:off x="1714480" y="2338595"/>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rot="10800000">
            <a:off x="5143504" y="1979817"/>
            <a:ext cx="264320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85982" y="1214422"/>
            <a:ext cx="184731" cy="369332"/>
          </a:xfrm>
          <a:prstGeom prst="rect">
            <a:avLst/>
          </a:prstGeom>
          <a:noFill/>
        </p:spPr>
        <p:txBody>
          <a:bodyPr wrap="none" rtlCol="0">
            <a:spAutoFit/>
          </a:bodyPr>
          <a:lstStyle/>
          <a:p>
            <a:endParaRPr lang="en-US" dirty="0"/>
          </a:p>
        </p:txBody>
      </p:sp>
      <p:sp>
        <p:nvSpPr>
          <p:cNvPr id="15" name="TextBox 14"/>
          <p:cNvSpPr txBox="1"/>
          <p:nvPr/>
        </p:nvSpPr>
        <p:spPr>
          <a:xfrm>
            <a:off x="4643438" y="1638283"/>
            <a:ext cx="1785950" cy="369332"/>
          </a:xfrm>
          <a:prstGeom prst="rect">
            <a:avLst/>
          </a:prstGeom>
          <a:noFill/>
        </p:spPr>
        <p:txBody>
          <a:bodyPr wrap="square" rtlCol="0">
            <a:spAutoFit/>
          </a:bodyPr>
          <a:lstStyle/>
          <a:p>
            <a:r>
              <a:rPr lang="en-US" dirty="0" smtClean="0"/>
              <a:t>Time units</a:t>
            </a:r>
            <a:endParaRPr lang="en-US" dirty="0"/>
          </a:p>
        </p:txBody>
      </p:sp>
      <p:sp>
        <p:nvSpPr>
          <p:cNvPr id="16" name="TextBox 15"/>
          <p:cNvSpPr txBox="1"/>
          <p:nvPr/>
        </p:nvSpPr>
        <p:spPr>
          <a:xfrm>
            <a:off x="6072198" y="1624215"/>
            <a:ext cx="1571636" cy="369332"/>
          </a:xfrm>
          <a:prstGeom prst="rect">
            <a:avLst/>
          </a:prstGeom>
          <a:noFill/>
        </p:spPr>
        <p:txBody>
          <a:bodyPr wrap="square" rtlCol="0">
            <a:spAutoFit/>
          </a:bodyPr>
          <a:lstStyle/>
          <a:p>
            <a:r>
              <a:rPr lang="en-US" dirty="0" smtClean="0"/>
              <a:t>Service order</a:t>
            </a:r>
            <a:endParaRPr lang="en-US" dirty="0"/>
          </a:p>
        </p:txBody>
      </p:sp>
      <p:sp>
        <p:nvSpPr>
          <p:cNvPr id="17" name="Rectangle 16"/>
          <p:cNvSpPr/>
          <p:nvPr/>
        </p:nvSpPr>
        <p:spPr>
          <a:xfrm>
            <a:off x="7858148" y="2052843"/>
            <a:ext cx="1143008" cy="857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Memory</a:t>
            </a:r>
            <a:endParaRPr lang="en-US" dirty="0">
              <a:solidFill>
                <a:schemeClr val="tx1"/>
              </a:solidFill>
            </a:endParaRPr>
          </a:p>
        </p:txBody>
      </p:sp>
      <p:sp>
        <p:nvSpPr>
          <p:cNvPr id="18" name="Rectangle 17"/>
          <p:cNvSpPr/>
          <p:nvPr/>
        </p:nvSpPr>
        <p:spPr>
          <a:xfrm>
            <a:off x="7000892" y="2338595"/>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143636" y="2338595"/>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rot="5400000">
            <a:off x="6593915" y="2517190"/>
            <a:ext cx="64294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736659" y="2516396"/>
            <a:ext cx="64294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71904" y="1981405"/>
            <a:ext cx="214314" cy="323165"/>
          </a:xfrm>
          <a:prstGeom prst="rect">
            <a:avLst/>
          </a:prstGeom>
          <a:noFill/>
        </p:spPr>
        <p:txBody>
          <a:bodyPr wrap="square" rtlCol="0">
            <a:spAutoFit/>
          </a:bodyPr>
          <a:lstStyle/>
          <a:p>
            <a:r>
              <a:rPr lang="en-US" sz="1500" dirty="0" smtClean="0"/>
              <a:t>1</a:t>
            </a:r>
          </a:p>
        </p:txBody>
      </p:sp>
      <p:sp>
        <p:nvSpPr>
          <p:cNvPr id="25" name="TextBox 24"/>
          <p:cNvSpPr txBox="1"/>
          <p:nvPr/>
        </p:nvSpPr>
        <p:spPr>
          <a:xfrm>
            <a:off x="6357950" y="1981405"/>
            <a:ext cx="214314" cy="323165"/>
          </a:xfrm>
          <a:prstGeom prst="rect">
            <a:avLst/>
          </a:prstGeom>
          <a:noFill/>
        </p:spPr>
        <p:txBody>
          <a:bodyPr wrap="square" rtlCol="0">
            <a:spAutoFit/>
          </a:bodyPr>
          <a:lstStyle/>
          <a:p>
            <a:r>
              <a:rPr lang="en-US" sz="1500" dirty="0" smtClean="0"/>
              <a:t>2</a:t>
            </a:r>
          </a:p>
        </p:txBody>
      </p:sp>
      <p:sp>
        <p:nvSpPr>
          <p:cNvPr id="26" name="Rectangle 25"/>
          <p:cNvSpPr/>
          <p:nvPr/>
        </p:nvSpPr>
        <p:spPr>
          <a:xfrm>
            <a:off x="2571736" y="4119570"/>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28662" y="3548066"/>
            <a:ext cx="2500330" cy="400110"/>
          </a:xfrm>
          <a:prstGeom prst="rect">
            <a:avLst/>
          </a:prstGeom>
          <a:noFill/>
        </p:spPr>
        <p:txBody>
          <a:bodyPr wrap="square" rtlCol="0">
            <a:spAutoFit/>
          </a:bodyPr>
          <a:lstStyle/>
          <a:p>
            <a:r>
              <a:rPr lang="en-US" sz="2000" dirty="0" smtClean="0"/>
              <a:t>Request Buffer State</a:t>
            </a:r>
            <a:endParaRPr lang="en-US" sz="2000" dirty="0"/>
          </a:p>
        </p:txBody>
      </p:sp>
      <p:sp>
        <p:nvSpPr>
          <p:cNvPr id="28" name="Rectangle 27"/>
          <p:cNvSpPr/>
          <p:nvPr/>
        </p:nvSpPr>
        <p:spPr>
          <a:xfrm>
            <a:off x="3428992" y="3833818"/>
            <a:ext cx="1143008" cy="857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Memory</a:t>
            </a:r>
            <a:endParaRPr lang="en-US" dirty="0">
              <a:solidFill>
                <a:schemeClr val="tx1"/>
              </a:solidFill>
            </a:endParaRPr>
          </a:p>
        </p:txBody>
      </p:sp>
      <p:sp>
        <p:nvSpPr>
          <p:cNvPr id="29" name="TextBox 28"/>
          <p:cNvSpPr txBox="1"/>
          <p:nvPr/>
        </p:nvSpPr>
        <p:spPr>
          <a:xfrm>
            <a:off x="214282" y="3048000"/>
            <a:ext cx="5500726" cy="461665"/>
          </a:xfrm>
          <a:prstGeom prst="rect">
            <a:avLst/>
          </a:prstGeom>
          <a:noFill/>
        </p:spPr>
        <p:txBody>
          <a:bodyPr wrap="square" rtlCol="0">
            <a:spAutoFit/>
          </a:bodyPr>
          <a:lstStyle/>
          <a:p>
            <a:r>
              <a:rPr lang="en-US" sz="2400" b="1" dirty="0" smtClean="0"/>
              <a:t>2. Run with another application</a:t>
            </a:r>
            <a:endParaRPr lang="en-US" sz="2400" b="1" dirty="0"/>
          </a:p>
        </p:txBody>
      </p:sp>
      <p:sp>
        <p:nvSpPr>
          <p:cNvPr id="30" name="Rectangle 29"/>
          <p:cNvSpPr/>
          <p:nvPr/>
        </p:nvSpPr>
        <p:spPr>
          <a:xfrm>
            <a:off x="1714480" y="4119570"/>
            <a:ext cx="714380" cy="3571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rot="10800000">
            <a:off x="5143504" y="3760792"/>
            <a:ext cx="264320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072198" y="3405190"/>
            <a:ext cx="1571636" cy="369332"/>
          </a:xfrm>
          <a:prstGeom prst="rect">
            <a:avLst/>
          </a:prstGeom>
          <a:noFill/>
        </p:spPr>
        <p:txBody>
          <a:bodyPr wrap="square" rtlCol="0">
            <a:spAutoFit/>
          </a:bodyPr>
          <a:lstStyle/>
          <a:p>
            <a:r>
              <a:rPr lang="en-US" dirty="0" smtClean="0"/>
              <a:t>Service order</a:t>
            </a:r>
            <a:endParaRPr lang="en-US" dirty="0"/>
          </a:p>
        </p:txBody>
      </p:sp>
      <p:sp>
        <p:nvSpPr>
          <p:cNvPr id="34" name="Rectangle 33"/>
          <p:cNvSpPr/>
          <p:nvPr/>
        </p:nvSpPr>
        <p:spPr>
          <a:xfrm>
            <a:off x="7858148" y="3833818"/>
            <a:ext cx="1143008" cy="857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Memory</a:t>
            </a:r>
            <a:endParaRPr lang="en-US" dirty="0">
              <a:solidFill>
                <a:schemeClr val="tx1"/>
              </a:solidFill>
            </a:endParaRPr>
          </a:p>
        </p:txBody>
      </p:sp>
      <p:sp>
        <p:nvSpPr>
          <p:cNvPr id="35" name="Rectangle 34"/>
          <p:cNvSpPr/>
          <p:nvPr/>
        </p:nvSpPr>
        <p:spPr>
          <a:xfrm>
            <a:off x="7000892" y="4119570"/>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43636" y="4119570"/>
            <a:ext cx="714380" cy="3571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rot="5400000">
            <a:off x="6593915" y="4298165"/>
            <a:ext cx="64294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5736659" y="4297371"/>
            <a:ext cx="64294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171904" y="3762380"/>
            <a:ext cx="214314" cy="323165"/>
          </a:xfrm>
          <a:prstGeom prst="rect">
            <a:avLst/>
          </a:prstGeom>
          <a:noFill/>
        </p:spPr>
        <p:txBody>
          <a:bodyPr wrap="square" rtlCol="0">
            <a:spAutoFit/>
          </a:bodyPr>
          <a:lstStyle/>
          <a:p>
            <a:r>
              <a:rPr lang="en-US" sz="1500" dirty="0" smtClean="0"/>
              <a:t>1</a:t>
            </a:r>
          </a:p>
        </p:txBody>
      </p:sp>
      <p:sp>
        <p:nvSpPr>
          <p:cNvPr id="40" name="TextBox 39"/>
          <p:cNvSpPr txBox="1"/>
          <p:nvPr/>
        </p:nvSpPr>
        <p:spPr>
          <a:xfrm>
            <a:off x="6357950" y="3762380"/>
            <a:ext cx="214314" cy="323165"/>
          </a:xfrm>
          <a:prstGeom prst="rect">
            <a:avLst/>
          </a:prstGeom>
          <a:noFill/>
        </p:spPr>
        <p:txBody>
          <a:bodyPr wrap="square" rtlCol="0">
            <a:spAutoFit/>
          </a:bodyPr>
          <a:lstStyle/>
          <a:p>
            <a:r>
              <a:rPr lang="en-US" sz="1500" dirty="0" smtClean="0"/>
              <a:t>2</a:t>
            </a:r>
          </a:p>
        </p:txBody>
      </p:sp>
      <p:sp>
        <p:nvSpPr>
          <p:cNvPr id="41" name="Rectangle 40"/>
          <p:cNvSpPr/>
          <p:nvPr/>
        </p:nvSpPr>
        <p:spPr>
          <a:xfrm>
            <a:off x="857224" y="4119570"/>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286380" y="4119570"/>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500694" y="3762380"/>
            <a:ext cx="214314" cy="323165"/>
          </a:xfrm>
          <a:prstGeom prst="rect">
            <a:avLst/>
          </a:prstGeom>
          <a:noFill/>
        </p:spPr>
        <p:txBody>
          <a:bodyPr wrap="square" rtlCol="0">
            <a:spAutoFit/>
          </a:bodyPr>
          <a:lstStyle/>
          <a:p>
            <a:r>
              <a:rPr lang="en-US" sz="1500" dirty="0" smtClean="0"/>
              <a:t>3</a:t>
            </a:r>
          </a:p>
        </p:txBody>
      </p:sp>
      <p:sp>
        <p:nvSpPr>
          <p:cNvPr id="45" name="Rectangle 44"/>
          <p:cNvSpPr/>
          <p:nvPr/>
        </p:nvSpPr>
        <p:spPr>
          <a:xfrm>
            <a:off x="2571736" y="5976958"/>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928662" y="5405454"/>
            <a:ext cx="2500330" cy="400110"/>
          </a:xfrm>
          <a:prstGeom prst="rect">
            <a:avLst/>
          </a:prstGeom>
          <a:noFill/>
        </p:spPr>
        <p:txBody>
          <a:bodyPr wrap="square" rtlCol="0">
            <a:spAutoFit/>
          </a:bodyPr>
          <a:lstStyle/>
          <a:p>
            <a:r>
              <a:rPr lang="en-US" sz="2000" dirty="0" smtClean="0"/>
              <a:t>Request Buffer State</a:t>
            </a:r>
            <a:endParaRPr lang="en-US" sz="2000" dirty="0"/>
          </a:p>
        </p:txBody>
      </p:sp>
      <p:sp>
        <p:nvSpPr>
          <p:cNvPr id="47" name="Rectangle 46"/>
          <p:cNvSpPr/>
          <p:nvPr/>
        </p:nvSpPr>
        <p:spPr>
          <a:xfrm>
            <a:off x="3428992" y="5691206"/>
            <a:ext cx="1143008" cy="857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Memory</a:t>
            </a:r>
            <a:endParaRPr lang="en-US" dirty="0">
              <a:solidFill>
                <a:schemeClr val="tx1"/>
              </a:solidFill>
            </a:endParaRPr>
          </a:p>
        </p:txBody>
      </p:sp>
      <p:sp>
        <p:nvSpPr>
          <p:cNvPr id="48" name="TextBox 47"/>
          <p:cNvSpPr txBox="1"/>
          <p:nvPr/>
        </p:nvSpPr>
        <p:spPr>
          <a:xfrm>
            <a:off x="214282" y="4905388"/>
            <a:ext cx="7929618" cy="461665"/>
          </a:xfrm>
          <a:prstGeom prst="rect">
            <a:avLst/>
          </a:prstGeom>
          <a:noFill/>
        </p:spPr>
        <p:txBody>
          <a:bodyPr wrap="square" rtlCol="0">
            <a:spAutoFit/>
          </a:bodyPr>
          <a:lstStyle/>
          <a:p>
            <a:r>
              <a:rPr lang="en-US" sz="2400" b="1" dirty="0" smtClean="0"/>
              <a:t>3. Run with another application: </a:t>
            </a:r>
            <a:r>
              <a:rPr lang="en-US" sz="2400" b="1" dirty="0" smtClean="0">
                <a:solidFill>
                  <a:srgbClr val="FF0000"/>
                </a:solidFill>
              </a:rPr>
              <a:t>highest priority</a:t>
            </a:r>
            <a:endParaRPr lang="en-US" sz="2400" b="1" dirty="0">
              <a:solidFill>
                <a:srgbClr val="FF0000"/>
              </a:solidFill>
            </a:endParaRPr>
          </a:p>
        </p:txBody>
      </p:sp>
      <p:sp>
        <p:nvSpPr>
          <p:cNvPr id="49" name="Rectangle 48"/>
          <p:cNvSpPr/>
          <p:nvPr/>
        </p:nvSpPr>
        <p:spPr>
          <a:xfrm>
            <a:off x="1714480" y="5976958"/>
            <a:ext cx="714380" cy="3571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rot="10800000">
            <a:off x="5143504" y="5618180"/>
            <a:ext cx="264320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072198" y="5262578"/>
            <a:ext cx="1571636" cy="369332"/>
          </a:xfrm>
          <a:prstGeom prst="rect">
            <a:avLst/>
          </a:prstGeom>
          <a:noFill/>
        </p:spPr>
        <p:txBody>
          <a:bodyPr wrap="square" rtlCol="0">
            <a:spAutoFit/>
          </a:bodyPr>
          <a:lstStyle/>
          <a:p>
            <a:r>
              <a:rPr lang="en-US" dirty="0" smtClean="0"/>
              <a:t>Service order</a:t>
            </a:r>
            <a:endParaRPr lang="en-US" dirty="0"/>
          </a:p>
        </p:txBody>
      </p:sp>
      <p:sp>
        <p:nvSpPr>
          <p:cNvPr id="53" name="Rectangle 52"/>
          <p:cNvSpPr/>
          <p:nvPr/>
        </p:nvSpPr>
        <p:spPr>
          <a:xfrm>
            <a:off x="7858148" y="5691206"/>
            <a:ext cx="1143008" cy="857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Memory</a:t>
            </a:r>
            <a:endParaRPr lang="en-US" dirty="0">
              <a:solidFill>
                <a:schemeClr val="tx1"/>
              </a:solidFill>
            </a:endParaRPr>
          </a:p>
        </p:txBody>
      </p:sp>
      <p:sp>
        <p:nvSpPr>
          <p:cNvPr id="54" name="Rectangle 53"/>
          <p:cNvSpPr/>
          <p:nvPr/>
        </p:nvSpPr>
        <p:spPr>
          <a:xfrm>
            <a:off x="7000892" y="5976958"/>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143636" y="5976958"/>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rot="5400000">
            <a:off x="6593915" y="6155553"/>
            <a:ext cx="64294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5736659" y="6154759"/>
            <a:ext cx="64294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171904" y="5619768"/>
            <a:ext cx="214314" cy="323165"/>
          </a:xfrm>
          <a:prstGeom prst="rect">
            <a:avLst/>
          </a:prstGeom>
          <a:noFill/>
        </p:spPr>
        <p:txBody>
          <a:bodyPr wrap="square" rtlCol="0">
            <a:spAutoFit/>
          </a:bodyPr>
          <a:lstStyle/>
          <a:p>
            <a:r>
              <a:rPr lang="en-US" sz="1500" dirty="0" smtClean="0"/>
              <a:t>1</a:t>
            </a:r>
          </a:p>
        </p:txBody>
      </p:sp>
      <p:sp>
        <p:nvSpPr>
          <p:cNvPr id="59" name="TextBox 58"/>
          <p:cNvSpPr txBox="1"/>
          <p:nvPr/>
        </p:nvSpPr>
        <p:spPr>
          <a:xfrm>
            <a:off x="6357950" y="5619768"/>
            <a:ext cx="214314" cy="323165"/>
          </a:xfrm>
          <a:prstGeom prst="rect">
            <a:avLst/>
          </a:prstGeom>
          <a:noFill/>
        </p:spPr>
        <p:txBody>
          <a:bodyPr wrap="square" rtlCol="0">
            <a:spAutoFit/>
          </a:bodyPr>
          <a:lstStyle/>
          <a:p>
            <a:r>
              <a:rPr lang="en-US" sz="1500" dirty="0" smtClean="0"/>
              <a:t>2</a:t>
            </a:r>
          </a:p>
        </p:txBody>
      </p:sp>
      <p:sp>
        <p:nvSpPr>
          <p:cNvPr id="60" name="Rectangle 59"/>
          <p:cNvSpPr/>
          <p:nvPr/>
        </p:nvSpPr>
        <p:spPr>
          <a:xfrm>
            <a:off x="857224" y="5976958"/>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5286380" y="5976958"/>
            <a:ext cx="714380" cy="3571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5500694" y="5619768"/>
            <a:ext cx="214314" cy="323165"/>
          </a:xfrm>
          <a:prstGeom prst="rect">
            <a:avLst/>
          </a:prstGeom>
          <a:noFill/>
        </p:spPr>
        <p:txBody>
          <a:bodyPr wrap="square" rtlCol="0">
            <a:spAutoFit/>
          </a:bodyPr>
          <a:lstStyle/>
          <a:p>
            <a:r>
              <a:rPr lang="en-US" sz="1500" dirty="0" smtClean="0"/>
              <a:t>3</a:t>
            </a:r>
          </a:p>
        </p:txBody>
      </p:sp>
      <p:sp>
        <p:nvSpPr>
          <p:cNvPr id="63" name="TextBox 62"/>
          <p:cNvSpPr txBox="1"/>
          <p:nvPr/>
        </p:nvSpPr>
        <p:spPr>
          <a:xfrm>
            <a:off x="4643438" y="3436350"/>
            <a:ext cx="1785950" cy="369332"/>
          </a:xfrm>
          <a:prstGeom prst="rect">
            <a:avLst/>
          </a:prstGeom>
          <a:noFill/>
        </p:spPr>
        <p:txBody>
          <a:bodyPr wrap="square" rtlCol="0">
            <a:spAutoFit/>
          </a:bodyPr>
          <a:lstStyle/>
          <a:p>
            <a:r>
              <a:rPr lang="en-US" dirty="0" smtClean="0"/>
              <a:t>Time units</a:t>
            </a:r>
            <a:endParaRPr lang="en-US" dirty="0"/>
          </a:p>
        </p:txBody>
      </p:sp>
      <p:sp>
        <p:nvSpPr>
          <p:cNvPr id="64" name="TextBox 63"/>
          <p:cNvSpPr txBox="1"/>
          <p:nvPr/>
        </p:nvSpPr>
        <p:spPr>
          <a:xfrm>
            <a:off x="4643438" y="5292640"/>
            <a:ext cx="1785950" cy="369332"/>
          </a:xfrm>
          <a:prstGeom prst="rect">
            <a:avLst/>
          </a:prstGeom>
          <a:noFill/>
        </p:spPr>
        <p:txBody>
          <a:bodyPr wrap="square" rtlCol="0">
            <a:spAutoFit/>
          </a:bodyPr>
          <a:lstStyle/>
          <a:p>
            <a:r>
              <a:rPr lang="en-US" dirty="0" smtClean="0"/>
              <a:t>Time units</a:t>
            </a:r>
            <a:endParaRPr lang="en-US" dirty="0"/>
          </a:p>
        </p:txBody>
      </p:sp>
      <p:cxnSp>
        <p:nvCxnSpPr>
          <p:cNvPr id="66" name="Straight Connector 65"/>
          <p:cNvCxnSpPr/>
          <p:nvPr/>
        </p:nvCxnSpPr>
        <p:spPr>
          <a:xfrm rot="5400000">
            <a:off x="5415188" y="3541271"/>
            <a:ext cx="1285884" cy="158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4572794" y="3555643"/>
            <a:ext cx="1285884" cy="158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4894265" y="4298469"/>
            <a:ext cx="64294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4894265" y="2516396"/>
            <a:ext cx="64294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500694" y="1972128"/>
            <a:ext cx="214314" cy="323165"/>
          </a:xfrm>
          <a:prstGeom prst="rect">
            <a:avLst/>
          </a:prstGeom>
          <a:noFill/>
        </p:spPr>
        <p:txBody>
          <a:bodyPr wrap="square" rtlCol="0">
            <a:spAutoFit/>
          </a:bodyPr>
          <a:lstStyle/>
          <a:p>
            <a:r>
              <a:rPr lang="en-US" sz="1500" dirty="0" smtClean="0"/>
              <a:t>3</a:t>
            </a:r>
          </a:p>
        </p:txBody>
      </p:sp>
      <p:cxnSp>
        <p:nvCxnSpPr>
          <p:cNvPr id="74" name="Straight Connector 73"/>
          <p:cNvCxnSpPr/>
          <p:nvPr/>
        </p:nvCxnSpPr>
        <p:spPr>
          <a:xfrm rot="5400000">
            <a:off x="4412823" y="4512473"/>
            <a:ext cx="3286148" cy="158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a:xfrm>
            <a:off x="7010400" y="6492766"/>
            <a:ext cx="2133600" cy="365125"/>
          </a:xfrm>
        </p:spPr>
        <p:txBody>
          <a:bodyPr/>
          <a:lstStyle/>
          <a:p>
            <a:fld id="{2CF4AA75-1AE0-4593-99DD-33F3F40BED72}" type="slidenum">
              <a:rPr lang="en-US" smtClean="0"/>
              <a:pPr/>
              <a:t>12</a:t>
            </a:fld>
            <a:endParaRPr lang="en-US" dirty="0"/>
          </a:p>
        </p:txBody>
      </p:sp>
    </p:spTree>
    <p:custDataLst>
      <p:tags r:id="rId1"/>
    </p:custDataLst>
  </p:cSld>
  <p:clrMapOvr>
    <a:masterClrMapping/>
  </p:clrMapOvr>
  <p:transition xmlns:p14="http://schemas.microsoft.com/office/powerpoint/2010/main" advTm="83141"/>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66"/>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67"/>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9" grpId="0"/>
      <p:bldP spid="11" grpId="0" animBg="1"/>
      <p:bldP spid="15" grpId="0"/>
      <p:bldP spid="16" grpId="0"/>
      <p:bldP spid="17" grpId="0" animBg="1"/>
      <p:bldP spid="18" grpId="0" animBg="1"/>
      <p:bldP spid="19" grpId="0" animBg="1"/>
      <p:bldP spid="24" grpId="0"/>
      <p:bldP spid="25" grpId="0"/>
      <p:bldP spid="26" grpId="0" animBg="1"/>
      <p:bldP spid="27" grpId="0"/>
      <p:bldP spid="28" grpId="0" animBg="1"/>
      <p:bldP spid="29" grpId="0"/>
      <p:bldP spid="30" grpId="0" animBg="1"/>
      <p:bldP spid="33" grpId="0"/>
      <p:bldP spid="34" grpId="0" animBg="1"/>
      <p:bldP spid="35" grpId="0" animBg="1"/>
      <p:bldP spid="36" grpId="0" animBg="1"/>
      <p:bldP spid="39" grpId="0"/>
      <p:bldP spid="40" grpId="0"/>
      <p:bldP spid="41" grpId="0" animBg="1"/>
      <p:bldP spid="43" grpId="0" animBg="1"/>
      <p:bldP spid="44" grpId="0"/>
      <p:bldP spid="45" grpId="0" animBg="1"/>
      <p:bldP spid="46" grpId="0"/>
      <p:bldP spid="47" grpId="0" animBg="1"/>
      <p:bldP spid="48" grpId="0"/>
      <p:bldP spid="49" grpId="0" animBg="1"/>
      <p:bldP spid="52" grpId="0"/>
      <p:bldP spid="53" grpId="0" animBg="1"/>
      <p:bldP spid="54" grpId="0" animBg="1"/>
      <p:bldP spid="55" grpId="0" animBg="1"/>
      <p:bldP spid="58" grpId="0"/>
      <p:bldP spid="59" grpId="0"/>
      <p:bldP spid="60" grpId="0" animBg="1"/>
      <p:bldP spid="61" grpId="0" animBg="1"/>
      <p:bldP spid="62" grpId="0"/>
      <p:bldP spid="63" grpId="0"/>
      <p:bldP spid="64" grpId="0"/>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5" name="TextBox 4"/>
          <p:cNvSpPr txBox="1"/>
          <p:nvPr/>
        </p:nvSpPr>
        <p:spPr>
          <a:xfrm>
            <a:off x="0" y="2000240"/>
            <a:ext cx="9144000" cy="1015663"/>
          </a:xfrm>
          <a:prstGeom prst="rect">
            <a:avLst/>
          </a:prstGeom>
          <a:noFill/>
        </p:spPr>
        <p:txBody>
          <a:bodyPr wrap="square" rtlCol="0">
            <a:spAutoFit/>
          </a:bodyPr>
          <a:lstStyle/>
          <a:p>
            <a:pPr algn="ctr"/>
            <a:r>
              <a:rPr lang="en-US" sz="3000" dirty="0" smtClean="0"/>
              <a:t>Memory Interference-induced Slowdown Estimation (MISE) model for </a:t>
            </a:r>
            <a:r>
              <a:rPr lang="en-US" sz="3000" dirty="0" smtClean="0">
                <a:solidFill>
                  <a:srgbClr val="FF0000"/>
                </a:solidFill>
              </a:rPr>
              <a:t>memory bound </a:t>
            </a:r>
            <a:r>
              <a:rPr lang="en-US" sz="3000" dirty="0" smtClean="0"/>
              <a:t>applications</a:t>
            </a:r>
            <a:endParaRPr lang="en-US" sz="3000" dirty="0"/>
          </a:p>
        </p:txBody>
      </p:sp>
      <p:graphicFrame>
        <p:nvGraphicFramePr>
          <p:cNvPr id="8" name="Object 3"/>
          <p:cNvGraphicFramePr>
            <a:graphicFrameLocks noChangeAspect="1"/>
          </p:cNvGraphicFramePr>
          <p:nvPr/>
        </p:nvGraphicFramePr>
        <p:xfrm>
          <a:off x="214313" y="3214688"/>
          <a:ext cx="8786812" cy="1182687"/>
        </p:xfrm>
        <a:graphic>
          <a:graphicData uri="http://schemas.openxmlformats.org/presentationml/2006/ole">
            <mc:AlternateContent xmlns:mc="http://schemas.openxmlformats.org/markup-compatibility/2006">
              <mc:Choice xmlns:v="urn:schemas-microsoft-com:vml" Requires="v">
                <p:oleObj spid="_x0000_s4108" name="Equation" r:id="rId5" imgW="3581400" imgH="482600" progId="Equation.3">
                  <p:embed/>
                </p:oleObj>
              </mc:Choice>
              <mc:Fallback>
                <p:oleObj name="Equation" r:id="rId5" imgW="3581400" imgH="4826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3" y="3214688"/>
                        <a:ext cx="8786812" cy="1182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2CF4AA75-1AE0-4593-99DD-33F3F40BED72}" type="slidenum">
              <a:rPr lang="en-US" smtClean="0"/>
              <a:pPr/>
              <a:t>13</a:t>
            </a:fld>
            <a:endParaRPr lang="en-US"/>
          </a:p>
        </p:txBody>
      </p:sp>
    </p:spTree>
    <p:custDataLst>
      <p:tags r:id="rId2"/>
    </p:custDataLst>
  </p:cSld>
  <p:clrMapOvr>
    <a:masterClrMapping/>
  </p:clrMapOvr>
  <p:transition xmlns:p14="http://schemas.microsoft.com/office/powerpoint/2010/main" advTm="12125"/>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Observation 3</a:t>
            </a:r>
            <a:endParaRPr lang="en-US" dirty="0"/>
          </a:p>
        </p:txBody>
      </p:sp>
      <p:sp>
        <p:nvSpPr>
          <p:cNvPr id="3" name="Content Placeholder 2"/>
          <p:cNvSpPr>
            <a:spLocks noGrp="1"/>
          </p:cNvSpPr>
          <p:nvPr>
            <p:ph idx="1"/>
          </p:nvPr>
        </p:nvSpPr>
        <p:spPr/>
        <p:txBody>
          <a:bodyPr/>
          <a:lstStyle/>
          <a:p>
            <a:r>
              <a:rPr lang="en-US" dirty="0" smtClean="0"/>
              <a:t>Memory-bound application</a:t>
            </a:r>
          </a:p>
          <a:p>
            <a:pPr>
              <a:buNone/>
            </a:pPr>
            <a:endParaRPr lang="en-US" dirty="0"/>
          </a:p>
        </p:txBody>
      </p:sp>
      <p:sp>
        <p:nvSpPr>
          <p:cNvPr id="7" name="Rectangle 6"/>
          <p:cNvSpPr/>
          <p:nvPr/>
        </p:nvSpPr>
        <p:spPr>
          <a:xfrm>
            <a:off x="1763688" y="2924944"/>
            <a:ext cx="165106" cy="4320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763688" y="4071942"/>
            <a:ext cx="165106" cy="4320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64560" y="2780928"/>
            <a:ext cx="2021916" cy="769441"/>
          </a:xfrm>
          <a:prstGeom prst="rect">
            <a:avLst/>
          </a:prstGeom>
          <a:noFill/>
        </p:spPr>
        <p:txBody>
          <a:bodyPr wrap="square" rtlCol="0">
            <a:spAutoFit/>
          </a:bodyPr>
          <a:lstStyle/>
          <a:p>
            <a:pPr algn="ctr"/>
            <a:r>
              <a:rPr lang="en-US" sz="2200" dirty="0" smtClean="0"/>
              <a:t>No </a:t>
            </a:r>
          </a:p>
          <a:p>
            <a:pPr algn="ctr"/>
            <a:r>
              <a:rPr lang="en-US" sz="2200" dirty="0" smtClean="0"/>
              <a:t>interference</a:t>
            </a:r>
            <a:endParaRPr lang="en-US" sz="2200" dirty="0"/>
          </a:p>
        </p:txBody>
      </p:sp>
      <p:sp>
        <p:nvSpPr>
          <p:cNvPr id="25" name="Rectangle 24"/>
          <p:cNvSpPr/>
          <p:nvPr/>
        </p:nvSpPr>
        <p:spPr>
          <a:xfrm>
            <a:off x="6444208" y="1574304"/>
            <a:ext cx="432048" cy="3600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444208" y="2078360"/>
            <a:ext cx="432048" cy="3600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164288" y="1574304"/>
            <a:ext cx="1979712" cy="369332"/>
          </a:xfrm>
          <a:prstGeom prst="rect">
            <a:avLst/>
          </a:prstGeom>
          <a:noFill/>
        </p:spPr>
        <p:txBody>
          <a:bodyPr wrap="square" rtlCol="0">
            <a:spAutoFit/>
          </a:bodyPr>
          <a:lstStyle/>
          <a:p>
            <a:r>
              <a:rPr lang="en-US" dirty="0" smtClean="0"/>
              <a:t>Compute Phase</a:t>
            </a:r>
            <a:endParaRPr lang="en-US" dirty="0"/>
          </a:p>
        </p:txBody>
      </p:sp>
      <p:sp>
        <p:nvSpPr>
          <p:cNvPr id="28" name="TextBox 27"/>
          <p:cNvSpPr txBox="1"/>
          <p:nvPr/>
        </p:nvSpPr>
        <p:spPr>
          <a:xfrm>
            <a:off x="7164288" y="2069068"/>
            <a:ext cx="1979712" cy="369332"/>
          </a:xfrm>
          <a:prstGeom prst="rect">
            <a:avLst/>
          </a:prstGeom>
          <a:noFill/>
        </p:spPr>
        <p:txBody>
          <a:bodyPr wrap="square" rtlCol="0">
            <a:spAutoFit/>
          </a:bodyPr>
          <a:lstStyle/>
          <a:p>
            <a:r>
              <a:rPr lang="en-US" dirty="0" smtClean="0"/>
              <a:t>Memory Phase</a:t>
            </a:r>
            <a:endParaRPr lang="en-US" dirty="0"/>
          </a:p>
        </p:txBody>
      </p:sp>
      <p:sp>
        <p:nvSpPr>
          <p:cNvPr id="29" name="TextBox 28"/>
          <p:cNvSpPr txBox="1"/>
          <p:nvPr/>
        </p:nvSpPr>
        <p:spPr>
          <a:xfrm>
            <a:off x="-180528" y="3927567"/>
            <a:ext cx="2021916" cy="769441"/>
          </a:xfrm>
          <a:prstGeom prst="rect">
            <a:avLst/>
          </a:prstGeom>
          <a:noFill/>
        </p:spPr>
        <p:txBody>
          <a:bodyPr wrap="square" rtlCol="0">
            <a:spAutoFit/>
          </a:bodyPr>
          <a:lstStyle/>
          <a:p>
            <a:pPr algn="ctr"/>
            <a:r>
              <a:rPr lang="en-US" sz="2200" dirty="0" smtClean="0"/>
              <a:t>With interference</a:t>
            </a:r>
            <a:endParaRPr lang="en-US" sz="2200" dirty="0"/>
          </a:p>
        </p:txBody>
      </p:sp>
      <p:sp>
        <p:nvSpPr>
          <p:cNvPr id="34" name="TextBox 33"/>
          <p:cNvSpPr txBox="1"/>
          <p:nvPr/>
        </p:nvSpPr>
        <p:spPr>
          <a:xfrm>
            <a:off x="0" y="5312821"/>
            <a:ext cx="9144000" cy="492443"/>
          </a:xfrm>
          <a:prstGeom prst="rect">
            <a:avLst/>
          </a:prstGeom>
          <a:noFill/>
        </p:spPr>
        <p:txBody>
          <a:bodyPr wrap="square" rtlCol="0">
            <a:spAutoFit/>
          </a:bodyPr>
          <a:lstStyle/>
          <a:p>
            <a:pPr algn="ctr"/>
            <a:r>
              <a:rPr lang="en-US" sz="2600" dirty="0" smtClean="0"/>
              <a:t>Memory phase slowdown dominates overall slowdown</a:t>
            </a:r>
            <a:endParaRPr lang="en-US" sz="2600" dirty="0"/>
          </a:p>
        </p:txBody>
      </p:sp>
      <p:cxnSp>
        <p:nvCxnSpPr>
          <p:cNvPr id="43" name="Straight Arrow Connector 42"/>
          <p:cNvCxnSpPr/>
          <p:nvPr/>
        </p:nvCxnSpPr>
        <p:spPr>
          <a:xfrm>
            <a:off x="7308304" y="4615708"/>
            <a:ext cx="79208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031720" y="4427820"/>
            <a:ext cx="720080" cy="369332"/>
          </a:xfrm>
          <a:prstGeom prst="rect">
            <a:avLst/>
          </a:prstGeom>
          <a:noFill/>
        </p:spPr>
        <p:txBody>
          <a:bodyPr wrap="square" rtlCol="0">
            <a:spAutoFit/>
          </a:bodyPr>
          <a:lstStyle/>
          <a:p>
            <a:r>
              <a:rPr lang="en-US" dirty="0" smtClean="0"/>
              <a:t>time</a:t>
            </a:r>
            <a:endParaRPr lang="en-US" dirty="0"/>
          </a:p>
        </p:txBody>
      </p:sp>
      <p:cxnSp>
        <p:nvCxnSpPr>
          <p:cNvPr id="71" name="Straight Arrow Connector 70"/>
          <p:cNvCxnSpPr/>
          <p:nvPr/>
        </p:nvCxnSpPr>
        <p:spPr>
          <a:xfrm>
            <a:off x="7300712" y="3461870"/>
            <a:ext cx="79208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8024128" y="3273982"/>
            <a:ext cx="720080" cy="369332"/>
          </a:xfrm>
          <a:prstGeom prst="rect">
            <a:avLst/>
          </a:prstGeom>
          <a:noFill/>
        </p:spPr>
        <p:txBody>
          <a:bodyPr wrap="square" rtlCol="0">
            <a:spAutoFit/>
          </a:bodyPr>
          <a:lstStyle/>
          <a:p>
            <a:r>
              <a:rPr lang="en-US" dirty="0" smtClean="0"/>
              <a:t>time</a:t>
            </a:r>
            <a:endParaRPr lang="en-US" dirty="0"/>
          </a:p>
        </p:txBody>
      </p:sp>
      <p:sp>
        <p:nvSpPr>
          <p:cNvPr id="32" name="Rectangle 31"/>
          <p:cNvSpPr/>
          <p:nvPr/>
        </p:nvSpPr>
        <p:spPr>
          <a:xfrm>
            <a:off x="1928794" y="2982443"/>
            <a:ext cx="642942" cy="299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Req</a:t>
            </a:r>
            <a:endParaRPr lang="en-US" dirty="0">
              <a:solidFill>
                <a:schemeClr val="tx1"/>
              </a:solidFill>
            </a:endParaRPr>
          </a:p>
        </p:txBody>
      </p:sp>
      <p:sp>
        <p:nvSpPr>
          <p:cNvPr id="39" name="Rectangle 38"/>
          <p:cNvSpPr/>
          <p:nvPr/>
        </p:nvSpPr>
        <p:spPr>
          <a:xfrm>
            <a:off x="1928794" y="4148788"/>
            <a:ext cx="928694" cy="2846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Req</a:t>
            </a:r>
            <a:endParaRPr lang="en-US" dirty="0">
              <a:solidFill>
                <a:schemeClr val="tx1"/>
              </a:solidFill>
            </a:endParaRPr>
          </a:p>
        </p:txBody>
      </p:sp>
      <p:sp>
        <p:nvSpPr>
          <p:cNvPr id="46" name="Rectangle 45"/>
          <p:cNvSpPr/>
          <p:nvPr/>
        </p:nvSpPr>
        <p:spPr>
          <a:xfrm>
            <a:off x="2587642" y="2982443"/>
            <a:ext cx="642942" cy="299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Req</a:t>
            </a:r>
            <a:endParaRPr lang="en-US" dirty="0">
              <a:solidFill>
                <a:schemeClr val="tx1"/>
              </a:solidFill>
            </a:endParaRPr>
          </a:p>
        </p:txBody>
      </p:sp>
      <p:sp>
        <p:nvSpPr>
          <p:cNvPr id="47" name="Rectangle 46"/>
          <p:cNvSpPr/>
          <p:nvPr/>
        </p:nvSpPr>
        <p:spPr>
          <a:xfrm>
            <a:off x="3214678" y="2982443"/>
            <a:ext cx="642942" cy="299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Req</a:t>
            </a:r>
            <a:endParaRPr lang="en-US" dirty="0">
              <a:solidFill>
                <a:schemeClr val="tx1"/>
              </a:solidFill>
            </a:endParaRPr>
          </a:p>
        </p:txBody>
      </p:sp>
      <p:sp>
        <p:nvSpPr>
          <p:cNvPr id="49" name="Rectangle 48"/>
          <p:cNvSpPr/>
          <p:nvPr/>
        </p:nvSpPr>
        <p:spPr>
          <a:xfrm>
            <a:off x="2857488" y="4148788"/>
            <a:ext cx="928694" cy="2846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Req</a:t>
            </a:r>
            <a:endParaRPr lang="en-US" dirty="0">
              <a:solidFill>
                <a:schemeClr val="tx1"/>
              </a:solidFill>
            </a:endParaRPr>
          </a:p>
        </p:txBody>
      </p:sp>
      <p:sp>
        <p:nvSpPr>
          <p:cNvPr id="50" name="Rectangle 49"/>
          <p:cNvSpPr/>
          <p:nvPr/>
        </p:nvSpPr>
        <p:spPr>
          <a:xfrm>
            <a:off x="3786182" y="4148788"/>
            <a:ext cx="928694" cy="2846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Req</a:t>
            </a:r>
            <a:endParaRPr lang="en-US" dirty="0">
              <a:solidFill>
                <a:schemeClr val="tx1"/>
              </a:solidFill>
            </a:endParaRPr>
          </a:p>
        </p:txBody>
      </p:sp>
      <p:sp>
        <p:nvSpPr>
          <p:cNvPr id="52" name="Rectangle 51"/>
          <p:cNvSpPr/>
          <p:nvPr/>
        </p:nvSpPr>
        <p:spPr>
          <a:xfrm>
            <a:off x="1928794" y="4071942"/>
            <a:ext cx="3071834" cy="4286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932088" y="2924944"/>
            <a:ext cx="2211284" cy="4286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128206" y="2924944"/>
            <a:ext cx="158042" cy="4320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286248" y="2924944"/>
            <a:ext cx="2214578" cy="4286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143504" y="4071942"/>
            <a:ext cx="3071834" cy="4286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4978398" y="4071942"/>
            <a:ext cx="165106" cy="4320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29"/>
          <p:cNvSpPr>
            <a:spLocks noGrp="1"/>
          </p:cNvSpPr>
          <p:nvPr>
            <p:ph type="sldNum" sz="quarter" idx="12"/>
          </p:nvPr>
        </p:nvSpPr>
        <p:spPr/>
        <p:txBody>
          <a:bodyPr/>
          <a:lstStyle/>
          <a:p>
            <a:fld id="{2CF4AA75-1AE0-4593-99DD-33F3F40BED72}" type="slidenum">
              <a:rPr lang="en-US" smtClean="0"/>
              <a:pPr/>
              <a:t>14</a:t>
            </a:fld>
            <a:endParaRPr lang="en-US"/>
          </a:p>
        </p:txBody>
      </p:sp>
    </p:spTree>
    <p:custDataLst>
      <p:tags r:id="rId1"/>
    </p:custDataLst>
  </p:cSld>
  <p:clrMapOvr>
    <a:masterClrMapping/>
  </p:clrMapOvr>
  <p:transition xmlns:p14="http://schemas.microsoft.com/office/powerpoint/2010/main" advTm="58515"/>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2"/>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46"/>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4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49"/>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50"/>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24" grpId="0"/>
      <p:bldP spid="25" grpId="0" animBg="1"/>
      <p:bldP spid="26" grpId="0" animBg="1"/>
      <p:bldP spid="27" grpId="0"/>
      <p:bldP spid="28" grpId="0"/>
      <p:bldP spid="29" grpId="0"/>
      <p:bldP spid="34" grpId="0"/>
      <p:bldP spid="44" grpId="0"/>
      <p:bldP spid="72" grpId="0"/>
      <p:bldP spid="32" grpId="0" animBg="1"/>
      <p:bldP spid="32" grpId="1" animBg="1"/>
      <p:bldP spid="39" grpId="0" animBg="1"/>
      <p:bldP spid="39" grpId="1" animBg="1"/>
      <p:bldP spid="46" grpId="0" animBg="1"/>
      <p:bldP spid="46" grpId="1" animBg="1"/>
      <p:bldP spid="47" grpId="0" animBg="1"/>
      <p:bldP spid="47" grpId="1" animBg="1"/>
      <p:bldP spid="49" grpId="0" animBg="1"/>
      <p:bldP spid="49" grpId="1" animBg="1"/>
      <p:bldP spid="50" grpId="0" animBg="1"/>
      <p:bldP spid="50" grpId="1" animBg="1"/>
      <p:bldP spid="52" grpId="0" animBg="1"/>
      <p:bldP spid="53" grpId="0" animBg="1"/>
      <p:bldP spid="54" grpId="0" animBg="1"/>
      <p:bldP spid="55" grpId="0" animBg="1"/>
      <p:bldP spid="66" grpId="0" animBg="1"/>
      <p:bldP spid="6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Observation 3</a:t>
            </a:r>
            <a:endParaRPr lang="en-US" dirty="0"/>
          </a:p>
        </p:txBody>
      </p:sp>
      <p:sp>
        <p:nvSpPr>
          <p:cNvPr id="3" name="Content Placeholder 2"/>
          <p:cNvSpPr>
            <a:spLocks noGrp="1"/>
          </p:cNvSpPr>
          <p:nvPr>
            <p:ph idx="1"/>
          </p:nvPr>
        </p:nvSpPr>
        <p:spPr/>
        <p:txBody>
          <a:bodyPr/>
          <a:lstStyle/>
          <a:p>
            <a:r>
              <a:rPr lang="en-US" dirty="0" smtClean="0"/>
              <a:t>Non-memory-bound application</a:t>
            </a:r>
          </a:p>
          <a:p>
            <a:pPr>
              <a:buNone/>
            </a:pPr>
            <a:endParaRPr lang="en-US" dirty="0"/>
          </a:p>
        </p:txBody>
      </p:sp>
      <p:sp>
        <p:nvSpPr>
          <p:cNvPr id="7" name="Rectangle 6"/>
          <p:cNvSpPr/>
          <p:nvPr/>
        </p:nvSpPr>
        <p:spPr>
          <a:xfrm>
            <a:off x="3545959" y="2924944"/>
            <a:ext cx="360040"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63688" y="2924944"/>
            <a:ext cx="1791816" cy="4320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6516216" y="3501008"/>
            <a:ext cx="79208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39632" y="3313120"/>
            <a:ext cx="720080" cy="369332"/>
          </a:xfrm>
          <a:prstGeom prst="rect">
            <a:avLst/>
          </a:prstGeom>
          <a:noFill/>
        </p:spPr>
        <p:txBody>
          <a:bodyPr wrap="square" rtlCol="0">
            <a:spAutoFit/>
          </a:bodyPr>
          <a:lstStyle/>
          <a:p>
            <a:r>
              <a:rPr lang="en-US" dirty="0" smtClean="0"/>
              <a:t>time</a:t>
            </a:r>
            <a:endParaRPr lang="en-US" dirty="0"/>
          </a:p>
        </p:txBody>
      </p:sp>
      <p:cxnSp>
        <p:nvCxnSpPr>
          <p:cNvPr id="22" name="Straight Arrow Connector 21"/>
          <p:cNvCxnSpPr/>
          <p:nvPr/>
        </p:nvCxnSpPr>
        <p:spPr>
          <a:xfrm>
            <a:off x="6512880" y="4759724"/>
            <a:ext cx="79208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236296" y="4571836"/>
            <a:ext cx="720080" cy="369332"/>
          </a:xfrm>
          <a:prstGeom prst="rect">
            <a:avLst/>
          </a:prstGeom>
          <a:noFill/>
        </p:spPr>
        <p:txBody>
          <a:bodyPr wrap="square" rtlCol="0">
            <a:spAutoFit/>
          </a:bodyPr>
          <a:lstStyle/>
          <a:p>
            <a:r>
              <a:rPr lang="en-US" dirty="0" smtClean="0"/>
              <a:t>time</a:t>
            </a:r>
            <a:endParaRPr lang="en-US" dirty="0"/>
          </a:p>
        </p:txBody>
      </p:sp>
      <p:sp>
        <p:nvSpPr>
          <p:cNvPr id="24" name="TextBox 23"/>
          <p:cNvSpPr txBox="1"/>
          <p:nvPr/>
        </p:nvSpPr>
        <p:spPr>
          <a:xfrm>
            <a:off x="-180528" y="2780928"/>
            <a:ext cx="2021916" cy="769441"/>
          </a:xfrm>
          <a:prstGeom prst="rect">
            <a:avLst/>
          </a:prstGeom>
          <a:noFill/>
        </p:spPr>
        <p:txBody>
          <a:bodyPr wrap="square" rtlCol="0">
            <a:spAutoFit/>
          </a:bodyPr>
          <a:lstStyle/>
          <a:p>
            <a:pPr algn="ctr"/>
            <a:r>
              <a:rPr lang="en-US" sz="2200" dirty="0" smtClean="0"/>
              <a:t>No </a:t>
            </a:r>
          </a:p>
          <a:p>
            <a:pPr algn="ctr"/>
            <a:r>
              <a:rPr lang="en-US" sz="2200" dirty="0" smtClean="0"/>
              <a:t>interference</a:t>
            </a:r>
            <a:endParaRPr lang="en-US" sz="2200" dirty="0"/>
          </a:p>
        </p:txBody>
      </p:sp>
      <p:sp>
        <p:nvSpPr>
          <p:cNvPr id="25" name="Rectangle 24"/>
          <p:cNvSpPr/>
          <p:nvPr/>
        </p:nvSpPr>
        <p:spPr>
          <a:xfrm>
            <a:off x="6444208" y="1498104"/>
            <a:ext cx="432048" cy="3600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444208" y="2002160"/>
            <a:ext cx="432048" cy="3600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164288" y="1498104"/>
            <a:ext cx="1979712" cy="369332"/>
          </a:xfrm>
          <a:prstGeom prst="rect">
            <a:avLst/>
          </a:prstGeom>
          <a:noFill/>
        </p:spPr>
        <p:txBody>
          <a:bodyPr wrap="square" rtlCol="0">
            <a:spAutoFit/>
          </a:bodyPr>
          <a:lstStyle/>
          <a:p>
            <a:r>
              <a:rPr lang="en-US" dirty="0" smtClean="0"/>
              <a:t>Compute Phase</a:t>
            </a:r>
            <a:endParaRPr lang="en-US" dirty="0"/>
          </a:p>
        </p:txBody>
      </p:sp>
      <p:sp>
        <p:nvSpPr>
          <p:cNvPr id="28" name="TextBox 27"/>
          <p:cNvSpPr txBox="1"/>
          <p:nvPr/>
        </p:nvSpPr>
        <p:spPr>
          <a:xfrm>
            <a:off x="7164288" y="1992868"/>
            <a:ext cx="1979712" cy="369332"/>
          </a:xfrm>
          <a:prstGeom prst="rect">
            <a:avLst/>
          </a:prstGeom>
          <a:noFill/>
        </p:spPr>
        <p:txBody>
          <a:bodyPr wrap="square" rtlCol="0">
            <a:spAutoFit/>
          </a:bodyPr>
          <a:lstStyle/>
          <a:p>
            <a:r>
              <a:rPr lang="en-US" dirty="0" smtClean="0"/>
              <a:t>Memory Phase</a:t>
            </a:r>
            <a:endParaRPr lang="en-US" dirty="0"/>
          </a:p>
        </p:txBody>
      </p:sp>
      <p:sp>
        <p:nvSpPr>
          <p:cNvPr id="29" name="TextBox 28"/>
          <p:cNvSpPr txBox="1"/>
          <p:nvPr/>
        </p:nvSpPr>
        <p:spPr>
          <a:xfrm>
            <a:off x="-180528" y="3927567"/>
            <a:ext cx="2021916" cy="769441"/>
          </a:xfrm>
          <a:prstGeom prst="rect">
            <a:avLst/>
          </a:prstGeom>
          <a:noFill/>
        </p:spPr>
        <p:txBody>
          <a:bodyPr wrap="square" rtlCol="0">
            <a:spAutoFit/>
          </a:bodyPr>
          <a:lstStyle/>
          <a:p>
            <a:pPr algn="ctr"/>
            <a:r>
              <a:rPr lang="en-US" sz="2200" dirty="0" smtClean="0"/>
              <a:t>With interference</a:t>
            </a:r>
            <a:endParaRPr lang="en-US" sz="2200" dirty="0"/>
          </a:p>
        </p:txBody>
      </p:sp>
      <p:sp>
        <p:nvSpPr>
          <p:cNvPr id="34" name="TextBox 33"/>
          <p:cNvSpPr txBox="1"/>
          <p:nvPr/>
        </p:nvSpPr>
        <p:spPr>
          <a:xfrm>
            <a:off x="179512" y="5579763"/>
            <a:ext cx="8640960" cy="492443"/>
          </a:xfrm>
          <a:prstGeom prst="rect">
            <a:avLst/>
          </a:prstGeom>
          <a:noFill/>
        </p:spPr>
        <p:txBody>
          <a:bodyPr wrap="square" rtlCol="0">
            <a:spAutoFit/>
          </a:bodyPr>
          <a:lstStyle/>
          <a:p>
            <a:pPr algn="ctr"/>
            <a:r>
              <a:rPr lang="en-US" sz="2600" dirty="0" smtClean="0"/>
              <a:t>Only memory fraction ( ) slows down with interference</a:t>
            </a:r>
            <a:endParaRPr lang="en-US" sz="2600" dirty="0"/>
          </a:p>
        </p:txBody>
      </p:sp>
      <p:sp>
        <p:nvSpPr>
          <p:cNvPr id="30" name="Rectangle 29"/>
          <p:cNvSpPr/>
          <p:nvPr/>
        </p:nvSpPr>
        <p:spPr>
          <a:xfrm>
            <a:off x="5675870" y="2924944"/>
            <a:ext cx="360040"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889738" y="2924944"/>
            <a:ext cx="1791816" cy="4320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763688" y="4091140"/>
            <a:ext cx="1791816" cy="4320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545959" y="4091140"/>
            <a:ext cx="720080"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267707" y="4091140"/>
            <a:ext cx="1791816" cy="4320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053839" y="4091140"/>
            <a:ext cx="720080"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a:off x="3563888" y="3356992"/>
            <a:ext cx="0" cy="7200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875549" y="3356992"/>
            <a:ext cx="360040" cy="7200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695992" y="3356992"/>
            <a:ext cx="360040" cy="7200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017860" y="3356992"/>
            <a:ext cx="720080" cy="7200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521684" y="2780928"/>
            <a:ext cx="402244" cy="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51" name="Object 50"/>
          <p:cNvGraphicFramePr>
            <a:graphicFrameLocks noChangeAspect="1"/>
          </p:cNvGraphicFramePr>
          <p:nvPr/>
        </p:nvGraphicFramePr>
        <p:xfrm>
          <a:off x="3577956" y="2449023"/>
          <a:ext cx="314218" cy="288033"/>
        </p:xfrm>
        <a:graphic>
          <a:graphicData uri="http://schemas.openxmlformats.org/presentationml/2006/ole">
            <mc:AlternateContent xmlns:mc="http://schemas.openxmlformats.org/markup-compatibility/2006">
              <mc:Choice xmlns:v="urn:schemas-microsoft-com:vml" Requires="v">
                <p:oleObj spid="_x0000_s90169" name="Equation" r:id="rId5" imgW="152334" imgH="139639" progId="Equation.3">
                  <p:embed/>
                </p:oleObj>
              </mc:Choice>
              <mc:Fallback>
                <p:oleObj name="Equation" r:id="rId5" imgW="152334" imgH="139639" progId="Equation.3">
                  <p:embed/>
                  <p:pic>
                    <p:nvPicPr>
                      <p:cNvPr id="0"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7956" y="2449023"/>
                        <a:ext cx="314218" cy="288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3" name="Straight Arrow Connector 52"/>
          <p:cNvCxnSpPr/>
          <p:nvPr/>
        </p:nvCxnSpPr>
        <p:spPr>
          <a:xfrm>
            <a:off x="1763688" y="2780928"/>
            <a:ext cx="1800200" cy="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54" name="Object 53"/>
          <p:cNvGraphicFramePr>
            <a:graphicFrameLocks noChangeAspect="1"/>
          </p:cNvGraphicFramePr>
          <p:nvPr/>
        </p:nvGraphicFramePr>
        <p:xfrm>
          <a:off x="2267744" y="2405152"/>
          <a:ext cx="648072" cy="348962"/>
        </p:xfrm>
        <a:graphic>
          <a:graphicData uri="http://schemas.openxmlformats.org/presentationml/2006/ole">
            <mc:AlternateContent xmlns:mc="http://schemas.openxmlformats.org/markup-compatibility/2006">
              <mc:Choice xmlns:v="urn:schemas-microsoft-com:vml" Requires="v">
                <p:oleObj spid="_x0000_s90170" name="Equation" r:id="rId7" imgW="329914" imgH="177646" progId="Equation.3">
                  <p:embed/>
                </p:oleObj>
              </mc:Choice>
              <mc:Fallback>
                <p:oleObj name="Equation" r:id="rId7" imgW="329914" imgH="177646" progId="Equation.3">
                  <p:embed/>
                  <p:pic>
                    <p:nvPicPr>
                      <p:cNvPr id="0" name="Picture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2405152"/>
                        <a:ext cx="648072" cy="34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861" name="Object 5"/>
          <p:cNvGraphicFramePr>
            <a:graphicFrameLocks noChangeAspect="1"/>
          </p:cNvGraphicFramePr>
          <p:nvPr/>
        </p:nvGraphicFramePr>
        <p:xfrm>
          <a:off x="3860909" y="5744964"/>
          <a:ext cx="253891" cy="232092"/>
        </p:xfrm>
        <a:graphic>
          <a:graphicData uri="http://schemas.openxmlformats.org/presentationml/2006/ole">
            <mc:AlternateContent xmlns:mc="http://schemas.openxmlformats.org/markup-compatibility/2006">
              <mc:Choice xmlns:v="urn:schemas-microsoft-com:vml" Requires="v">
                <p:oleObj spid="_x0000_s90171" name="Equation" r:id="rId9" imgW="152334" imgH="139639" progId="Equation.3">
                  <p:embed/>
                </p:oleObj>
              </mc:Choice>
              <mc:Fallback>
                <p:oleObj name="Equation" r:id="rId9" imgW="152334" imgH="139639" progId="Equation.3">
                  <p:embed/>
                  <p:pic>
                    <p:nvPicPr>
                      <p:cNvPr id="0"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0909" y="5744964"/>
                        <a:ext cx="253891" cy="2320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9" name="Straight Arrow Connector 38"/>
          <p:cNvCxnSpPr/>
          <p:nvPr/>
        </p:nvCxnSpPr>
        <p:spPr>
          <a:xfrm>
            <a:off x="1714480" y="4714884"/>
            <a:ext cx="1800200" cy="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43" name="Object 42"/>
          <p:cNvGraphicFramePr>
            <a:graphicFrameLocks noChangeAspect="1"/>
          </p:cNvGraphicFramePr>
          <p:nvPr/>
        </p:nvGraphicFramePr>
        <p:xfrm>
          <a:off x="2218536" y="4714884"/>
          <a:ext cx="648072" cy="348962"/>
        </p:xfrm>
        <a:graphic>
          <a:graphicData uri="http://schemas.openxmlformats.org/presentationml/2006/ole">
            <mc:AlternateContent xmlns:mc="http://schemas.openxmlformats.org/markup-compatibility/2006">
              <mc:Choice xmlns:v="urn:schemas-microsoft-com:vml" Requires="v">
                <p:oleObj spid="_x0000_s90172" name="Equation" r:id="rId10" imgW="329914" imgH="177646" progId="Equation.3">
                  <p:embed/>
                </p:oleObj>
              </mc:Choice>
              <mc:Fallback>
                <p:oleObj name="Equation" r:id="rId10" imgW="329914" imgH="177646" progId="Equation.3">
                  <p:embed/>
                  <p:pic>
                    <p:nvPicPr>
                      <p:cNvPr id="0" name="Picture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8536" y="4714884"/>
                        <a:ext cx="648072" cy="34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5" name="Straight Arrow Connector 44"/>
          <p:cNvCxnSpPr/>
          <p:nvPr/>
        </p:nvCxnSpPr>
        <p:spPr>
          <a:xfrm>
            <a:off x="3500430" y="4714884"/>
            <a:ext cx="785818"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47" name="Object 46"/>
          <p:cNvGraphicFramePr>
            <a:graphicFrameLocks noChangeAspect="1"/>
          </p:cNvGraphicFramePr>
          <p:nvPr/>
        </p:nvGraphicFramePr>
        <p:xfrm>
          <a:off x="3109913" y="4695825"/>
          <a:ext cx="1727200" cy="941388"/>
        </p:xfrm>
        <a:graphic>
          <a:graphicData uri="http://schemas.openxmlformats.org/presentationml/2006/ole">
            <mc:AlternateContent xmlns:mc="http://schemas.openxmlformats.org/markup-compatibility/2006">
              <mc:Choice xmlns:v="urn:schemas-microsoft-com:vml" Requires="v">
                <p:oleObj spid="_x0000_s90173" name="Equation" r:id="rId11" imgW="838200" imgH="457200" progId="Equation.3">
                  <p:embed/>
                </p:oleObj>
              </mc:Choice>
              <mc:Fallback>
                <p:oleObj name="Equation" r:id="rId11" imgW="838200" imgH="457200" progId="Equation.3">
                  <p:embed/>
                  <p:pic>
                    <p:nvPicPr>
                      <p:cNvPr id="0" name="Picture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9913" y="4695825"/>
                        <a:ext cx="1727200"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Rectangle 49"/>
          <p:cNvSpPr/>
          <p:nvPr/>
        </p:nvSpPr>
        <p:spPr>
          <a:xfrm>
            <a:off x="0" y="1492468"/>
            <a:ext cx="9144000" cy="4876800"/>
          </a:xfrm>
          <a:prstGeom prst="rect">
            <a:avLst/>
          </a:prstGeom>
          <a:solidFill>
            <a:schemeClr val="bg1">
              <a:lumMod val="95000"/>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2" name="Object 4"/>
          <p:cNvGraphicFramePr>
            <a:graphicFrameLocks noChangeAspect="1"/>
          </p:cNvGraphicFramePr>
          <p:nvPr/>
        </p:nvGraphicFramePr>
        <p:xfrm>
          <a:off x="1382713" y="3098800"/>
          <a:ext cx="6400800" cy="1238250"/>
        </p:xfrm>
        <a:graphic>
          <a:graphicData uri="http://schemas.openxmlformats.org/presentationml/2006/ole">
            <mc:AlternateContent xmlns:mc="http://schemas.openxmlformats.org/markup-compatibility/2006">
              <mc:Choice xmlns:v="urn:schemas-microsoft-com:vml" Requires="v">
                <p:oleObj spid="_x0000_s90174" name="Equation" r:id="rId13" imgW="2362200" imgH="457200" progId="Equation.3">
                  <p:embed/>
                </p:oleObj>
              </mc:Choice>
              <mc:Fallback>
                <p:oleObj name="Equation" r:id="rId13" imgW="2362200" imgH="457200" progId="Equation.3">
                  <p:embed/>
                  <p:pic>
                    <p:nvPicPr>
                      <p:cNvPr id="0" name="Picture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82713" y="3098800"/>
                        <a:ext cx="6400800" cy="123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 name="TextBox 54"/>
          <p:cNvSpPr txBox="1"/>
          <p:nvPr/>
        </p:nvSpPr>
        <p:spPr>
          <a:xfrm>
            <a:off x="0" y="2029474"/>
            <a:ext cx="9144000" cy="1015663"/>
          </a:xfrm>
          <a:prstGeom prst="rect">
            <a:avLst/>
          </a:prstGeom>
          <a:noFill/>
        </p:spPr>
        <p:txBody>
          <a:bodyPr wrap="square" rtlCol="0">
            <a:spAutoFit/>
          </a:bodyPr>
          <a:lstStyle/>
          <a:p>
            <a:pPr algn="ctr"/>
            <a:r>
              <a:rPr lang="en-US" sz="3000" dirty="0" smtClean="0"/>
              <a:t>Memory Interference-induced Slowdown Estimation (MISE) model for </a:t>
            </a:r>
            <a:r>
              <a:rPr lang="en-US" sz="3000" dirty="0" smtClean="0">
                <a:solidFill>
                  <a:srgbClr val="FF0000"/>
                </a:solidFill>
              </a:rPr>
              <a:t>non-memory bound </a:t>
            </a:r>
            <a:r>
              <a:rPr lang="en-US" sz="3000" dirty="0" smtClean="0"/>
              <a:t>applications</a:t>
            </a:r>
            <a:endParaRPr lang="en-US" sz="3000" dirty="0"/>
          </a:p>
        </p:txBody>
      </p:sp>
      <p:sp>
        <p:nvSpPr>
          <p:cNvPr id="41" name="Slide Number Placeholder 40"/>
          <p:cNvSpPr>
            <a:spLocks noGrp="1"/>
          </p:cNvSpPr>
          <p:nvPr>
            <p:ph type="sldNum" sz="quarter" idx="12"/>
          </p:nvPr>
        </p:nvSpPr>
        <p:spPr/>
        <p:txBody>
          <a:bodyPr/>
          <a:lstStyle/>
          <a:p>
            <a:fld id="{2CF4AA75-1AE0-4593-99DD-33F3F40BED72}" type="slidenum">
              <a:rPr lang="en-US" smtClean="0"/>
              <a:pPr/>
              <a:t>15</a:t>
            </a:fld>
            <a:endParaRPr lang="en-US"/>
          </a:p>
        </p:txBody>
      </p:sp>
    </p:spTree>
    <p:custDataLst>
      <p:tags r:id="rId2"/>
    </p:custDataLst>
  </p:cSld>
  <p:clrMapOvr>
    <a:masterClrMapping/>
  </p:clrMapOvr>
  <p:transition xmlns:p14="http://schemas.microsoft.com/office/powerpoint/2010/main" advTm="20675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7" presetClass="entr" presetSubtype="10" fill="hold" nodeType="click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p:cTn id="63" dur="500" fill="hold"/>
                                        <p:tgtEl>
                                          <p:spTgt spid="48"/>
                                        </p:tgtEl>
                                        <p:attrNameLst>
                                          <p:attrName>ppt_w</p:attrName>
                                        </p:attrNameLst>
                                      </p:cBhvr>
                                      <p:tavLst>
                                        <p:tav tm="0">
                                          <p:val>
                                            <p:fltVal val="0"/>
                                          </p:val>
                                        </p:tav>
                                        <p:tav tm="100000">
                                          <p:val>
                                            <p:strVal val="#ppt_w"/>
                                          </p:val>
                                        </p:tav>
                                      </p:tavLst>
                                    </p:anim>
                                    <p:anim calcmode="lin" valueType="num">
                                      <p:cBhvr>
                                        <p:cTn id="64" dur="500" fill="hold"/>
                                        <p:tgtEl>
                                          <p:spTgt spid="48"/>
                                        </p:tgtEl>
                                        <p:attrNameLst>
                                          <p:attrName>ppt_h</p:attrName>
                                        </p:attrNameLst>
                                      </p:cBhvr>
                                      <p:tavLst>
                                        <p:tav tm="0">
                                          <p:val>
                                            <p:strVal val="#ppt_h"/>
                                          </p:val>
                                        </p:tav>
                                        <p:tav tm="100000">
                                          <p:val>
                                            <p:strVal val="#ppt_h"/>
                                          </p:val>
                                        </p:tav>
                                      </p:tavLst>
                                    </p:anim>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7" presetClass="entr" presetSubtype="10" fill="hold" nodeType="clickEffect">
                                  <p:stCondLst>
                                    <p:cond delay="0"/>
                                  </p:stCondLst>
                                  <p:childTnLst>
                                    <p:set>
                                      <p:cBhvr>
                                        <p:cTn id="70" dur="1" fill="hold">
                                          <p:stCondLst>
                                            <p:cond delay="0"/>
                                          </p:stCondLst>
                                        </p:cTn>
                                        <p:tgtEl>
                                          <p:spTgt spid="53"/>
                                        </p:tgtEl>
                                        <p:attrNameLst>
                                          <p:attrName>style.visibility</p:attrName>
                                        </p:attrNameLst>
                                      </p:cBhvr>
                                      <p:to>
                                        <p:strVal val="visible"/>
                                      </p:to>
                                    </p:set>
                                    <p:anim calcmode="lin" valueType="num">
                                      <p:cBhvr>
                                        <p:cTn id="71" dur="500" fill="hold"/>
                                        <p:tgtEl>
                                          <p:spTgt spid="53"/>
                                        </p:tgtEl>
                                        <p:attrNameLst>
                                          <p:attrName>ppt_w</p:attrName>
                                        </p:attrNameLst>
                                      </p:cBhvr>
                                      <p:tavLst>
                                        <p:tav tm="0">
                                          <p:val>
                                            <p:fltVal val="0"/>
                                          </p:val>
                                        </p:tav>
                                        <p:tav tm="100000">
                                          <p:val>
                                            <p:strVal val="#ppt_w"/>
                                          </p:val>
                                        </p:tav>
                                      </p:tavLst>
                                    </p:anim>
                                    <p:anim calcmode="lin" valueType="num">
                                      <p:cBhvr>
                                        <p:cTn id="72" dur="500" fill="hold"/>
                                        <p:tgtEl>
                                          <p:spTgt spid="53"/>
                                        </p:tgtEl>
                                        <p:attrNameLst>
                                          <p:attrName>ppt_h</p:attrName>
                                        </p:attrNameLst>
                                      </p:cBhvr>
                                      <p:tavLst>
                                        <p:tav tm="0">
                                          <p:val>
                                            <p:strVal val="#ppt_h"/>
                                          </p:val>
                                        </p:tav>
                                        <p:tav tm="100000">
                                          <p:val>
                                            <p:strVal val="#ppt_h"/>
                                          </p:val>
                                        </p:tav>
                                      </p:tavLst>
                                    </p:anim>
                                  </p:childTnLst>
                                </p:cTn>
                              </p:par>
                              <p:par>
                                <p:cTn id="73" presetID="1" presetClass="entr" presetSubtype="0" fill="hold" nodeType="with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nodeType="click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p:cTn id="79" dur="500" fill="hold"/>
                                        <p:tgtEl>
                                          <p:spTgt spid="39"/>
                                        </p:tgtEl>
                                        <p:attrNameLst>
                                          <p:attrName>ppt_w</p:attrName>
                                        </p:attrNameLst>
                                      </p:cBhvr>
                                      <p:tavLst>
                                        <p:tav tm="0">
                                          <p:val>
                                            <p:fltVal val="0"/>
                                          </p:val>
                                        </p:tav>
                                        <p:tav tm="100000">
                                          <p:val>
                                            <p:strVal val="#ppt_w"/>
                                          </p:val>
                                        </p:tav>
                                      </p:tavLst>
                                    </p:anim>
                                    <p:anim calcmode="lin" valueType="num">
                                      <p:cBhvr>
                                        <p:cTn id="80" dur="500" fill="hold"/>
                                        <p:tgtEl>
                                          <p:spTgt spid="39"/>
                                        </p:tgtEl>
                                        <p:attrNameLst>
                                          <p:attrName>ppt_h</p:attrName>
                                        </p:attrNameLst>
                                      </p:cBhvr>
                                      <p:tavLst>
                                        <p:tav tm="0">
                                          <p:val>
                                            <p:strVal val="#ppt_h"/>
                                          </p:val>
                                        </p:tav>
                                        <p:tav tm="100000">
                                          <p:val>
                                            <p:strVal val="#ppt_h"/>
                                          </p:val>
                                        </p:tav>
                                      </p:tavLst>
                                    </p:anim>
                                  </p:childTnLst>
                                </p:cTn>
                              </p:par>
                              <p:par>
                                <p:cTn id="81" presetID="1" presetClass="entr" presetSubtype="0" fill="hold"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7" presetClass="entr" presetSubtype="10" fill="hold" nodeType="click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p:cTn id="87" dur="500" fill="hold"/>
                                        <p:tgtEl>
                                          <p:spTgt spid="45"/>
                                        </p:tgtEl>
                                        <p:attrNameLst>
                                          <p:attrName>ppt_w</p:attrName>
                                        </p:attrNameLst>
                                      </p:cBhvr>
                                      <p:tavLst>
                                        <p:tav tm="0">
                                          <p:val>
                                            <p:fltVal val="0"/>
                                          </p:val>
                                        </p:tav>
                                        <p:tav tm="100000">
                                          <p:val>
                                            <p:strVal val="#ppt_w"/>
                                          </p:val>
                                        </p:tav>
                                      </p:tavLst>
                                    </p:anim>
                                    <p:anim calcmode="lin" valueType="num">
                                      <p:cBhvr>
                                        <p:cTn id="88" dur="500" fill="hold"/>
                                        <p:tgtEl>
                                          <p:spTgt spid="45"/>
                                        </p:tgtEl>
                                        <p:attrNameLst>
                                          <p:attrName>ppt_h</p:attrName>
                                        </p:attrNameLst>
                                      </p:cBhvr>
                                      <p:tavLst>
                                        <p:tav tm="0">
                                          <p:val>
                                            <p:strVal val="#ppt_h"/>
                                          </p:val>
                                        </p:tav>
                                        <p:tav tm="100000">
                                          <p:val>
                                            <p:strVal val="#ppt_h"/>
                                          </p:val>
                                        </p:tav>
                                      </p:tavLst>
                                    </p:anim>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2186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p:bldP spid="23" grpId="0"/>
      <p:bldP spid="24" grpId="0"/>
      <p:bldP spid="25" grpId="0" animBg="1"/>
      <p:bldP spid="26" grpId="0" animBg="1"/>
      <p:bldP spid="27" grpId="0"/>
      <p:bldP spid="28" grpId="0"/>
      <p:bldP spid="29" grpId="0"/>
      <p:bldP spid="34" grpId="0"/>
      <p:bldP spid="30" grpId="0" animBg="1"/>
      <p:bldP spid="32" grpId="0" animBg="1"/>
      <p:bldP spid="35" grpId="0" animBg="1"/>
      <p:bldP spid="36" grpId="0" animBg="1"/>
      <p:bldP spid="37" grpId="0" animBg="1"/>
      <p:bldP spid="38" grpId="0" animBg="1"/>
      <p:bldP spid="50" grpId="0" animBg="1"/>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Predictability in the Presence of Memory Bandwidth Interference</a:t>
            </a:r>
            <a:endParaRPr lang="en-US" dirty="0"/>
          </a:p>
        </p:txBody>
      </p:sp>
      <p:sp>
        <p:nvSpPr>
          <p:cNvPr id="3" name="Content Placeholder 2"/>
          <p:cNvSpPr>
            <a:spLocks noGrp="1"/>
          </p:cNvSpPr>
          <p:nvPr>
            <p:ph idx="1"/>
          </p:nvPr>
        </p:nvSpPr>
        <p:spPr/>
        <p:txBody>
          <a:bodyPr>
            <a:normAutofit lnSpcReduction="10000"/>
          </a:bodyPr>
          <a:lstStyle/>
          <a:p>
            <a:pPr>
              <a:buNone/>
            </a:pPr>
            <a:r>
              <a:rPr lang="en-US" sz="4000" dirty="0" smtClean="0">
                <a:solidFill>
                  <a:srgbClr val="FF0000"/>
                </a:solidFill>
              </a:rPr>
              <a:t>1.</a:t>
            </a:r>
            <a:r>
              <a:rPr lang="en-US" sz="4000" dirty="0" smtClean="0"/>
              <a:t> </a:t>
            </a:r>
            <a:r>
              <a:rPr lang="en-US" sz="4000" dirty="0" smtClean="0">
                <a:solidFill>
                  <a:srgbClr val="0070C0"/>
                </a:solidFill>
              </a:rPr>
              <a:t>Estimate Slowdown</a:t>
            </a:r>
          </a:p>
          <a:p>
            <a:pPr lvl="1"/>
            <a:r>
              <a:rPr lang="en-US" sz="3400" dirty="0" smtClean="0">
                <a:solidFill>
                  <a:schemeClr val="bg1">
                    <a:lumMod val="75000"/>
                  </a:schemeClr>
                </a:solidFill>
              </a:rPr>
              <a:t>Key Observations</a:t>
            </a:r>
          </a:p>
          <a:p>
            <a:pPr lvl="1"/>
            <a:r>
              <a:rPr lang="en-US" sz="3400" dirty="0" smtClean="0"/>
              <a:t>Implementation</a:t>
            </a:r>
          </a:p>
          <a:p>
            <a:pPr lvl="1"/>
            <a:r>
              <a:rPr lang="en-US" sz="3400" dirty="0" smtClean="0">
                <a:solidFill>
                  <a:schemeClr val="bg1">
                    <a:lumMod val="75000"/>
                  </a:schemeClr>
                </a:solidFill>
              </a:rPr>
              <a:t>MISE Model: Putting it All Together</a:t>
            </a:r>
          </a:p>
          <a:p>
            <a:pPr lvl="1"/>
            <a:r>
              <a:rPr lang="en-US" sz="3400" dirty="0" smtClean="0">
                <a:solidFill>
                  <a:schemeClr val="bg1">
                    <a:lumMod val="75000"/>
                  </a:schemeClr>
                </a:solidFill>
              </a:rPr>
              <a:t>Evaluating the Model</a:t>
            </a:r>
          </a:p>
          <a:p>
            <a:pPr>
              <a:buNone/>
            </a:pPr>
            <a:r>
              <a:rPr lang="en-US" sz="4000" dirty="0" smtClean="0">
                <a:solidFill>
                  <a:srgbClr val="FF0000"/>
                </a:solidFill>
              </a:rPr>
              <a:t>2.</a:t>
            </a:r>
            <a:r>
              <a:rPr lang="en-US" sz="4000" dirty="0" smtClean="0"/>
              <a:t> </a:t>
            </a:r>
            <a:r>
              <a:rPr lang="en-US" sz="4000" dirty="0" smtClean="0">
                <a:solidFill>
                  <a:srgbClr val="0070C0"/>
                </a:solidFill>
              </a:rPr>
              <a:t>Control Slowdown</a:t>
            </a:r>
          </a:p>
          <a:p>
            <a:pPr lvl="1"/>
            <a:r>
              <a:rPr lang="en-US" sz="3400" dirty="0" smtClean="0">
                <a:solidFill>
                  <a:schemeClr val="bg1">
                    <a:lumMod val="75000"/>
                  </a:schemeClr>
                </a:solidFill>
              </a:rPr>
              <a:t>Providing Soft Slowdown Guarantees</a:t>
            </a:r>
          </a:p>
        </p:txBody>
      </p:sp>
      <p:sp>
        <p:nvSpPr>
          <p:cNvPr id="4" name="Slide Number Placeholder 3"/>
          <p:cNvSpPr>
            <a:spLocks noGrp="1"/>
          </p:cNvSpPr>
          <p:nvPr>
            <p:ph type="sldNum" sz="quarter" idx="12"/>
          </p:nvPr>
        </p:nvSpPr>
        <p:spPr/>
        <p:txBody>
          <a:bodyPr/>
          <a:lstStyle/>
          <a:p>
            <a:fld id="{2CF4AA75-1AE0-4593-99DD-33F3F40BED72}" type="slidenum">
              <a:rPr lang="en-US" smtClean="0"/>
              <a:pPr/>
              <a:t>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Interval Based Operation</a:t>
            </a:r>
            <a:endParaRPr lang="en-US" dirty="0"/>
          </a:p>
        </p:txBody>
      </p:sp>
      <p:grpSp>
        <p:nvGrpSpPr>
          <p:cNvPr id="3" name="Group 29"/>
          <p:cNvGrpSpPr/>
          <p:nvPr/>
        </p:nvGrpSpPr>
        <p:grpSpPr>
          <a:xfrm>
            <a:off x="344825" y="2352437"/>
            <a:ext cx="8902597" cy="461665"/>
            <a:chOff x="395536" y="1857598"/>
            <a:chExt cx="9230296" cy="461665"/>
          </a:xfrm>
        </p:grpSpPr>
        <p:cxnSp>
          <p:nvCxnSpPr>
            <p:cNvPr id="8" name="Straight Arrow Connector 7"/>
            <p:cNvCxnSpPr/>
            <p:nvPr/>
          </p:nvCxnSpPr>
          <p:spPr>
            <a:xfrm>
              <a:off x="395536" y="2103239"/>
              <a:ext cx="8352928"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689728" y="1857598"/>
              <a:ext cx="936104" cy="461665"/>
            </a:xfrm>
            <a:prstGeom prst="rect">
              <a:avLst/>
            </a:prstGeom>
            <a:noFill/>
          </p:spPr>
          <p:txBody>
            <a:bodyPr wrap="square" rtlCol="0">
              <a:spAutoFit/>
            </a:bodyPr>
            <a:lstStyle/>
            <a:p>
              <a:r>
                <a:rPr lang="en-US" sz="2400" dirty="0" smtClean="0"/>
                <a:t>time</a:t>
              </a:r>
              <a:endParaRPr lang="en-US" sz="2400" dirty="0"/>
            </a:p>
          </p:txBody>
        </p:sp>
      </p:grpSp>
      <p:sp>
        <p:nvSpPr>
          <p:cNvPr id="14" name="Left Brace 13"/>
          <p:cNvSpPr/>
          <p:nvPr/>
        </p:nvSpPr>
        <p:spPr>
          <a:xfrm rot="5400000">
            <a:off x="2044816" y="141192"/>
            <a:ext cx="631540" cy="3994200"/>
          </a:xfrm>
          <a:prstGeom prst="leftBrace">
            <a:avLst>
              <a:gd name="adj1" fmla="val 31185"/>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69824" y="1322454"/>
            <a:ext cx="3816424" cy="553998"/>
          </a:xfrm>
          <a:prstGeom prst="rect">
            <a:avLst/>
          </a:prstGeom>
          <a:noFill/>
        </p:spPr>
        <p:txBody>
          <a:bodyPr wrap="square" rtlCol="0">
            <a:spAutoFit/>
          </a:bodyPr>
          <a:lstStyle/>
          <a:p>
            <a:pPr algn="ctr"/>
            <a:r>
              <a:rPr lang="en-US" sz="3000" dirty="0" smtClean="0"/>
              <a:t>Interval</a:t>
            </a:r>
            <a:endParaRPr lang="en-US" sz="3000" dirty="0"/>
          </a:p>
        </p:txBody>
      </p:sp>
      <p:sp>
        <p:nvSpPr>
          <p:cNvPr id="21" name="Right Arrow 20"/>
          <p:cNvSpPr/>
          <p:nvPr/>
        </p:nvSpPr>
        <p:spPr>
          <a:xfrm>
            <a:off x="346493" y="3040578"/>
            <a:ext cx="4011193" cy="576064"/>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rot="5400000">
            <a:off x="3177819" y="4643181"/>
            <a:ext cx="207398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4930" name="Object 2"/>
          <p:cNvGraphicFramePr>
            <a:graphicFrameLocks noChangeAspect="1"/>
          </p:cNvGraphicFramePr>
          <p:nvPr/>
        </p:nvGraphicFramePr>
        <p:xfrm>
          <a:off x="3497258" y="3807570"/>
          <a:ext cx="360362" cy="330200"/>
        </p:xfrm>
        <a:graphic>
          <a:graphicData uri="http://schemas.openxmlformats.org/presentationml/2006/ole">
            <mc:AlternateContent xmlns:mc="http://schemas.openxmlformats.org/markup-compatibility/2006">
              <mc:Choice xmlns:v="urn:schemas-microsoft-com:vml" Requires="v">
                <p:oleObj spid="_x0000_s416775" name="Equation" r:id="rId5" imgW="152334" imgH="139639" progId="Equation.3">
                  <p:embed/>
                </p:oleObj>
              </mc:Choice>
              <mc:Fallback>
                <p:oleObj name="Equation" r:id="rId5" imgW="152334" imgH="139639"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7258" y="3807570"/>
                        <a:ext cx="360362"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
          <p:cNvSpPr txBox="1">
            <a:spLocks/>
          </p:cNvSpPr>
          <p:nvPr/>
        </p:nvSpPr>
        <p:spPr bwMode="auto">
          <a:xfrm>
            <a:off x="3214678" y="5663954"/>
            <a:ext cx="2088232" cy="65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Estimate </a:t>
            </a:r>
          </a:p>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slowdown</a:t>
            </a:r>
          </a:p>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15" name="Left Brace 14"/>
          <p:cNvSpPr/>
          <p:nvPr/>
        </p:nvSpPr>
        <p:spPr>
          <a:xfrm rot="5400000">
            <a:off x="6045344" y="141192"/>
            <a:ext cx="631540" cy="3994200"/>
          </a:xfrm>
          <a:prstGeom prst="leftBrace">
            <a:avLst>
              <a:gd name="adj1" fmla="val 40095"/>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470352" y="1322454"/>
            <a:ext cx="3816424" cy="553998"/>
          </a:xfrm>
          <a:prstGeom prst="rect">
            <a:avLst/>
          </a:prstGeom>
          <a:noFill/>
        </p:spPr>
        <p:txBody>
          <a:bodyPr wrap="square" rtlCol="0">
            <a:spAutoFit/>
          </a:bodyPr>
          <a:lstStyle/>
          <a:p>
            <a:pPr algn="ctr"/>
            <a:r>
              <a:rPr lang="en-US" sz="3000" dirty="0" smtClean="0"/>
              <a:t>Interval</a:t>
            </a:r>
            <a:endParaRPr lang="en-US" sz="3000" dirty="0"/>
          </a:p>
        </p:txBody>
      </p:sp>
      <p:sp>
        <p:nvSpPr>
          <p:cNvPr id="17" name="Right Arrow 16"/>
          <p:cNvSpPr/>
          <p:nvPr/>
        </p:nvSpPr>
        <p:spPr>
          <a:xfrm>
            <a:off x="4429124" y="3036966"/>
            <a:ext cx="4011193" cy="576064"/>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rot="5400000">
            <a:off x="7266315" y="4644667"/>
            <a:ext cx="207398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Content Placeholder 2"/>
          <p:cNvSpPr txBox="1">
            <a:spLocks/>
          </p:cNvSpPr>
          <p:nvPr/>
        </p:nvSpPr>
        <p:spPr bwMode="auto">
          <a:xfrm>
            <a:off x="7286644" y="5665440"/>
            <a:ext cx="2088232" cy="65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Estimate </a:t>
            </a:r>
          </a:p>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slowdown</a:t>
            </a:r>
          </a:p>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31" name="Content Placeholder 2"/>
          <p:cNvSpPr txBox="1">
            <a:spLocks/>
          </p:cNvSpPr>
          <p:nvPr/>
        </p:nvSpPr>
        <p:spPr bwMode="auto">
          <a:xfrm>
            <a:off x="142844" y="3679908"/>
            <a:ext cx="3914740" cy="13058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Measure </a:t>
            </a:r>
            <a:r>
              <a:rPr kumimoji="0" lang="en-US" sz="2800" b="0" i="0" u="none" strike="noStrike" kern="0" cap="none" spc="0" normalizeH="0" baseline="0" noProof="0" dirty="0" err="1" smtClean="0">
                <a:ln>
                  <a:noFill/>
                </a:ln>
                <a:solidFill>
                  <a:schemeClr val="tx1"/>
                </a:solidFill>
                <a:effectLst/>
                <a:uLnTx/>
                <a:uFillTx/>
                <a:latin typeface="+mn-lt"/>
                <a:ea typeface="+mn-ea"/>
                <a:cs typeface="+mn-cs"/>
              </a:rPr>
              <a:t>RSR</a:t>
            </a:r>
            <a:r>
              <a:rPr kumimoji="0" lang="en-US" sz="2800" b="0" i="0" u="none" strike="noStrike" kern="0" cap="none" spc="0" normalizeH="0" baseline="-25000" noProof="0" dirty="0" err="1" smtClean="0">
                <a:ln>
                  <a:noFill/>
                </a:ln>
                <a:solidFill>
                  <a:schemeClr val="tx1"/>
                </a:solidFill>
                <a:effectLst/>
                <a:uLnTx/>
                <a:uFillTx/>
                <a:latin typeface="+mn-lt"/>
                <a:ea typeface="+mn-ea"/>
                <a:cs typeface="+mn-cs"/>
              </a:rPr>
              <a:t>Shared</a:t>
            </a:r>
            <a:r>
              <a:rPr kumimoji="0" lang="en-US" sz="28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r>
              <a:rPr lang="en-US" sz="2800" kern="0" dirty="0" smtClean="0"/>
              <a:t>Estimate </a:t>
            </a:r>
            <a:r>
              <a:rPr lang="en-US" sz="2800" kern="0" dirty="0" err="1" smtClean="0"/>
              <a:t>RSR</a:t>
            </a:r>
            <a:r>
              <a:rPr lang="en-US" sz="2800" kern="0" baseline="-25000" dirty="0" err="1" smtClean="0"/>
              <a:t>Alone</a:t>
            </a:r>
            <a:endParaRPr kumimoji="0" lang="en-US" sz="2800" b="0" i="0" u="none" strike="noStrike" kern="0" cap="none" spc="0" normalizeH="0" baseline="-25000" noProof="0" dirty="0" smtClean="0">
              <a:ln>
                <a:noFill/>
              </a:ln>
              <a:solidFill>
                <a:schemeClr val="tx1"/>
              </a:solidFill>
              <a:effectLst/>
              <a:uLnTx/>
              <a:uFillTx/>
              <a:latin typeface="+mn-lt"/>
              <a:ea typeface="+mn-ea"/>
              <a:cs typeface="+mn-cs"/>
            </a:endParaRPr>
          </a:p>
          <a:p>
            <a:pPr marL="669925" marR="0" lvl="1" indent="-325438" algn="l" defTabSz="914400" rtl="0" eaLnBrk="0" fontAlgn="base" latinLnBrk="0" hangingPunct="0">
              <a:lnSpc>
                <a:spcPct val="100000"/>
              </a:lnSpc>
              <a:spcBef>
                <a:spcPct val="20000"/>
              </a:spcBef>
              <a:spcAft>
                <a:spcPct val="0"/>
              </a:spcAft>
              <a:buClr>
                <a:schemeClr val="accent2"/>
              </a:buClr>
              <a:buSzPct val="60000"/>
              <a:buFontTx/>
              <a:buNone/>
              <a:tabLst/>
              <a:defRPr/>
            </a:pPr>
            <a:endParaRPr kumimoji="0" lang="en-US" sz="2200" b="0" i="0" u="none" strike="noStrike" kern="0" cap="none" spc="0" normalizeH="0" baseline="0" noProof="0" dirty="0" smtClean="0">
              <a:ln>
                <a:noFill/>
              </a:ln>
              <a:solidFill>
                <a:schemeClr val="tx1"/>
              </a:solidFill>
              <a:effectLst/>
              <a:uLnTx/>
              <a:uFillTx/>
              <a:latin typeface="+mn-lt"/>
            </a:endParaRPr>
          </a:p>
          <a:p>
            <a:pPr marL="669925" marR="0" lvl="1" indent="-325438" algn="l" defTabSz="914400" rtl="0" eaLnBrk="0" fontAlgn="base" latinLnBrk="0" hangingPunct="0">
              <a:lnSpc>
                <a:spcPct val="100000"/>
              </a:lnSpc>
              <a:spcBef>
                <a:spcPct val="20000"/>
              </a:spcBef>
              <a:spcAft>
                <a:spcPct val="0"/>
              </a:spcAft>
              <a:buClr>
                <a:schemeClr val="accent2"/>
              </a:buClr>
              <a:buSzPct val="60000"/>
              <a:buFont typeface="Wingdings" pitchFamily="2" charset="2"/>
              <a:buChar char="q"/>
              <a:tabLst/>
              <a:defRPr/>
            </a:pPr>
            <a:endParaRPr kumimoji="0" lang="en-US" sz="22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669925" marR="0" lvl="1" indent="-325438" algn="l" defTabSz="914400" rtl="0" eaLnBrk="0" fontAlgn="base" latinLnBrk="0" hangingPunct="0">
              <a:lnSpc>
                <a:spcPct val="100000"/>
              </a:lnSpc>
              <a:spcBef>
                <a:spcPct val="20000"/>
              </a:spcBef>
              <a:spcAft>
                <a:spcPct val="0"/>
              </a:spcAft>
              <a:buClr>
                <a:schemeClr val="accent2"/>
              </a:buClr>
              <a:buSzPct val="60000"/>
              <a:buFont typeface="Wingdings" pitchFamily="2" charset="2"/>
              <a:buChar char="q"/>
              <a:tabLst/>
              <a:defRPr/>
            </a:pPr>
            <a:endParaRPr kumimoji="0" lang="en-US" sz="2200" b="0" i="0" u="none" strike="noStrike" kern="0" cap="none" spc="0" normalizeH="0" baseline="0" noProof="0" dirty="0" smtClean="0">
              <a:ln>
                <a:noFill/>
              </a:ln>
              <a:solidFill>
                <a:schemeClr val="tx1"/>
              </a:solidFill>
              <a:effectLst/>
              <a:uLnTx/>
              <a:uFillTx/>
              <a:latin typeface="+mn-lt"/>
            </a:endParaRPr>
          </a:p>
        </p:txBody>
      </p:sp>
      <p:graphicFrame>
        <p:nvGraphicFramePr>
          <p:cNvPr id="124932" name="Object 4"/>
          <p:cNvGraphicFramePr>
            <a:graphicFrameLocks noChangeAspect="1"/>
          </p:cNvGraphicFramePr>
          <p:nvPr/>
        </p:nvGraphicFramePr>
        <p:xfrm>
          <a:off x="7640661" y="3793550"/>
          <a:ext cx="360363" cy="330200"/>
        </p:xfrm>
        <a:graphic>
          <a:graphicData uri="http://schemas.openxmlformats.org/presentationml/2006/ole">
            <mc:AlternateContent xmlns:mc="http://schemas.openxmlformats.org/markup-compatibility/2006">
              <mc:Choice xmlns:v="urn:schemas-microsoft-com:vml" Requires="v">
                <p:oleObj spid="_x0000_s416776" name="Equation" r:id="rId7" imgW="152334" imgH="139639" progId="Equation.3">
                  <p:embed/>
                </p:oleObj>
              </mc:Choice>
              <mc:Fallback>
                <p:oleObj name="Equation" r:id="rId7" imgW="152334" imgH="139639"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0661" y="3793550"/>
                        <a:ext cx="36036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Content Placeholder 2"/>
          <p:cNvSpPr txBox="1">
            <a:spLocks/>
          </p:cNvSpPr>
          <p:nvPr/>
        </p:nvSpPr>
        <p:spPr bwMode="auto">
          <a:xfrm>
            <a:off x="4300598" y="3659958"/>
            <a:ext cx="3914740" cy="13058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Measure </a:t>
            </a:r>
            <a:r>
              <a:rPr kumimoji="0" lang="en-US" sz="2800" b="0" i="0" u="none" strike="noStrike" kern="0" cap="none" spc="0" normalizeH="0" baseline="0" noProof="0" dirty="0" err="1" smtClean="0">
                <a:ln>
                  <a:noFill/>
                </a:ln>
                <a:solidFill>
                  <a:schemeClr val="tx1"/>
                </a:solidFill>
                <a:effectLst/>
                <a:uLnTx/>
                <a:uFillTx/>
                <a:latin typeface="+mn-lt"/>
                <a:ea typeface="+mn-ea"/>
                <a:cs typeface="+mn-cs"/>
              </a:rPr>
              <a:t>RSR</a:t>
            </a:r>
            <a:r>
              <a:rPr kumimoji="0" lang="en-US" sz="2800" b="0" i="0" u="none" strike="noStrike" kern="0" cap="none" spc="0" normalizeH="0" baseline="-25000" noProof="0" dirty="0" err="1" smtClean="0">
                <a:ln>
                  <a:noFill/>
                </a:ln>
                <a:solidFill>
                  <a:schemeClr val="tx1"/>
                </a:solidFill>
                <a:effectLst/>
                <a:uLnTx/>
                <a:uFillTx/>
                <a:latin typeface="+mn-lt"/>
                <a:ea typeface="+mn-ea"/>
                <a:cs typeface="+mn-cs"/>
              </a:rPr>
              <a:t>Shared</a:t>
            </a:r>
            <a:r>
              <a:rPr kumimoji="0" lang="en-US" sz="28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r>
              <a:rPr lang="en-US" sz="2800" kern="0" dirty="0" smtClean="0"/>
              <a:t>Estimate </a:t>
            </a:r>
            <a:r>
              <a:rPr lang="en-US" sz="2800" kern="0" dirty="0" err="1" smtClean="0"/>
              <a:t>RSR</a:t>
            </a:r>
            <a:r>
              <a:rPr lang="en-US" sz="2800" kern="0" baseline="-25000" dirty="0" err="1" smtClean="0"/>
              <a:t>Alone</a:t>
            </a:r>
            <a:endParaRPr kumimoji="0" lang="en-US" sz="2800" b="0" i="0" u="none" strike="noStrike" kern="0" cap="none" spc="0" normalizeH="0" baseline="-25000" noProof="0" dirty="0" smtClean="0">
              <a:ln>
                <a:noFill/>
              </a:ln>
              <a:solidFill>
                <a:schemeClr val="tx1"/>
              </a:solidFill>
              <a:effectLst/>
              <a:uLnTx/>
              <a:uFillTx/>
              <a:latin typeface="+mn-lt"/>
              <a:ea typeface="+mn-ea"/>
              <a:cs typeface="+mn-cs"/>
            </a:endParaRPr>
          </a:p>
          <a:p>
            <a:pPr marL="669925" marR="0" lvl="1" indent="-325438" algn="l" defTabSz="914400" rtl="0" eaLnBrk="0" fontAlgn="base" latinLnBrk="0" hangingPunct="0">
              <a:lnSpc>
                <a:spcPct val="100000"/>
              </a:lnSpc>
              <a:spcBef>
                <a:spcPct val="20000"/>
              </a:spcBef>
              <a:spcAft>
                <a:spcPct val="0"/>
              </a:spcAft>
              <a:buClr>
                <a:schemeClr val="accent2"/>
              </a:buClr>
              <a:buSzPct val="60000"/>
              <a:buFontTx/>
              <a:buNone/>
              <a:tabLst/>
              <a:defRPr/>
            </a:pPr>
            <a:endParaRPr kumimoji="0" lang="en-US" sz="2200" b="0" i="0" u="none" strike="noStrike" kern="0" cap="none" spc="0" normalizeH="0" baseline="0" noProof="0" dirty="0" smtClean="0">
              <a:ln>
                <a:noFill/>
              </a:ln>
              <a:solidFill>
                <a:schemeClr val="tx1"/>
              </a:solidFill>
              <a:effectLst/>
              <a:uLnTx/>
              <a:uFillTx/>
              <a:latin typeface="+mn-lt"/>
            </a:endParaRPr>
          </a:p>
          <a:p>
            <a:pPr marL="669925" marR="0" lvl="1" indent="-325438" algn="l" defTabSz="914400" rtl="0" eaLnBrk="0" fontAlgn="base" latinLnBrk="0" hangingPunct="0">
              <a:lnSpc>
                <a:spcPct val="100000"/>
              </a:lnSpc>
              <a:spcBef>
                <a:spcPct val="20000"/>
              </a:spcBef>
              <a:spcAft>
                <a:spcPct val="0"/>
              </a:spcAft>
              <a:buClr>
                <a:schemeClr val="accent2"/>
              </a:buClr>
              <a:buSzPct val="60000"/>
              <a:buFont typeface="Wingdings" pitchFamily="2" charset="2"/>
              <a:buChar char="q"/>
              <a:tabLst/>
              <a:defRPr/>
            </a:pPr>
            <a:endParaRPr kumimoji="0" lang="en-US" sz="22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669925" marR="0" lvl="1" indent="-325438" algn="l" defTabSz="914400" rtl="0" eaLnBrk="0" fontAlgn="base" latinLnBrk="0" hangingPunct="0">
              <a:lnSpc>
                <a:spcPct val="100000"/>
              </a:lnSpc>
              <a:spcBef>
                <a:spcPct val="20000"/>
              </a:spcBef>
              <a:spcAft>
                <a:spcPct val="0"/>
              </a:spcAft>
              <a:buClr>
                <a:schemeClr val="accent2"/>
              </a:buClr>
              <a:buSzPct val="60000"/>
              <a:buFont typeface="Wingdings" pitchFamily="2" charset="2"/>
              <a:buChar char="q"/>
              <a:tabLst/>
              <a:defRPr/>
            </a:pPr>
            <a:endParaRPr kumimoji="0" lang="en-US" sz="2200" b="0" i="0" u="none" strike="noStrike" kern="0" cap="none" spc="0" normalizeH="0" baseline="0" noProof="0" dirty="0" smtClean="0">
              <a:ln>
                <a:noFill/>
              </a:ln>
              <a:solidFill>
                <a:schemeClr val="tx1"/>
              </a:solidFill>
              <a:effectLst/>
              <a:uLnTx/>
              <a:uFillTx/>
              <a:latin typeface="+mn-lt"/>
            </a:endParaRPr>
          </a:p>
        </p:txBody>
      </p:sp>
      <p:sp>
        <p:nvSpPr>
          <p:cNvPr id="25" name="Slide Number Placeholder 24"/>
          <p:cNvSpPr>
            <a:spLocks noGrp="1"/>
          </p:cNvSpPr>
          <p:nvPr>
            <p:ph type="sldNum" sz="quarter" idx="12"/>
          </p:nvPr>
        </p:nvSpPr>
        <p:spPr/>
        <p:txBody>
          <a:bodyPr/>
          <a:lstStyle/>
          <a:p>
            <a:fld id="{2CF4AA75-1AE0-4593-99DD-33F3F40BED72}" type="slidenum">
              <a:rPr lang="en-US" smtClean="0"/>
              <a:pPr/>
              <a:t>17</a:t>
            </a:fld>
            <a:endParaRPr lang="en-US"/>
          </a:p>
        </p:txBody>
      </p:sp>
    </p:spTree>
    <p:custDataLst>
      <p:tags r:id="rId2"/>
    </p:custDataLst>
  </p:cSld>
  <p:clrMapOvr>
    <a:masterClrMapping/>
  </p:clrMapOvr>
  <p:transition xmlns:p14="http://schemas.microsoft.com/office/powerpoint/2010/main" advTm="27187"/>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7" presetClass="entr" presetSubtype="8" fill="hold" grpId="0" nodeType="after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ppt_x</p:attrName>
                                        </p:attrNameLst>
                                      </p:cBhvr>
                                      <p:tavLst>
                                        <p:tav tm="0">
                                          <p:val>
                                            <p:strVal val="#ppt_x-#ppt_w/2"/>
                                          </p:val>
                                        </p:tav>
                                        <p:tav tm="100000">
                                          <p:val>
                                            <p:strVal val="#ppt_x"/>
                                          </p:val>
                                        </p:tav>
                                      </p:tavLst>
                                    </p:anim>
                                    <p:anim calcmode="lin" valueType="num">
                                      <p:cBhvr>
                                        <p:cTn id="11" dur="500" fill="hold"/>
                                        <p:tgtEl>
                                          <p:spTgt spid="21"/>
                                        </p:tgtEl>
                                        <p:attrNameLst>
                                          <p:attrName>ppt_y</p:attrName>
                                        </p:attrNameLst>
                                      </p:cBhvr>
                                      <p:tavLst>
                                        <p:tav tm="0">
                                          <p:val>
                                            <p:strVal val="#ppt_y"/>
                                          </p:val>
                                        </p:tav>
                                        <p:tav tm="100000">
                                          <p:val>
                                            <p:strVal val="#ppt_y"/>
                                          </p:val>
                                        </p:tav>
                                      </p:tavLst>
                                    </p:anim>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strVal val="#ppt_h"/>
                                          </p:val>
                                        </p:tav>
                                        <p:tav tm="100000">
                                          <p:val>
                                            <p:strVal val="#ppt_h"/>
                                          </p:val>
                                        </p:tav>
                                      </p:tavLst>
                                    </p:anim>
                                  </p:childTnLst>
                                </p:cTn>
                              </p:par>
                              <p:par>
                                <p:cTn id="14" presetID="1"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9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7" presetClass="entr" presetSubtype="8"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ppt_x</p:attrName>
                                        </p:attrNameLst>
                                      </p:cBhvr>
                                      <p:tavLst>
                                        <p:tav tm="0">
                                          <p:val>
                                            <p:strVal val="#ppt_x-#ppt_w/2"/>
                                          </p:val>
                                        </p:tav>
                                        <p:tav tm="100000">
                                          <p:val>
                                            <p:strVal val="#ppt_x"/>
                                          </p:val>
                                        </p:tav>
                                      </p:tavLst>
                                    </p:anim>
                                    <p:anim calcmode="lin" valueType="num">
                                      <p:cBhvr>
                                        <p:cTn id="38" dur="500" fill="hold"/>
                                        <p:tgtEl>
                                          <p:spTgt spid="17"/>
                                        </p:tgtEl>
                                        <p:attrNameLst>
                                          <p:attrName>ppt_y</p:attrName>
                                        </p:attrNameLst>
                                      </p:cBhvr>
                                      <p:tavLst>
                                        <p:tav tm="0">
                                          <p:val>
                                            <p:strVal val="#ppt_y"/>
                                          </p:val>
                                        </p:tav>
                                        <p:tav tm="100000">
                                          <p:val>
                                            <p:strVal val="#ppt_y"/>
                                          </p:val>
                                        </p:tav>
                                      </p:tavLst>
                                    </p:anim>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49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p:bldP spid="21" grpId="0" animBg="1"/>
      <p:bldP spid="24" grpId="0"/>
      <p:bldP spid="15" grpId="0" animBg="1"/>
      <p:bldP spid="16" grpId="0"/>
      <p:bldP spid="17" grpId="0" animBg="1"/>
      <p:bldP spid="29" grpId="0"/>
      <p:bldP spid="3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Measuring </a:t>
            </a:r>
            <a:r>
              <a:rPr lang="en-US" dirty="0" err="1" smtClean="0"/>
              <a:t>RSR</a:t>
            </a:r>
            <a:r>
              <a:rPr lang="en-US" baseline="-25000" dirty="0" err="1" smtClean="0"/>
              <a:t>Shared</a:t>
            </a:r>
            <a:r>
              <a:rPr lang="en-US" dirty="0" smtClean="0"/>
              <a:t> and </a:t>
            </a:r>
            <a:r>
              <a:rPr lang="el-GR" dirty="0" smtClean="0"/>
              <a:t>α</a:t>
            </a:r>
            <a:endParaRPr lang="en-US" dirty="0" smtClean="0"/>
          </a:p>
        </p:txBody>
      </p:sp>
      <p:sp>
        <p:nvSpPr>
          <p:cNvPr id="4100" name="Content Placeholder 2"/>
          <p:cNvSpPr>
            <a:spLocks noGrp="1"/>
          </p:cNvSpPr>
          <p:nvPr>
            <p:ph idx="1"/>
          </p:nvPr>
        </p:nvSpPr>
        <p:spPr/>
        <p:txBody>
          <a:bodyPr>
            <a:normAutofit fontScale="92500" lnSpcReduction="20000"/>
          </a:bodyPr>
          <a:lstStyle/>
          <a:p>
            <a:r>
              <a:rPr lang="en-US" dirty="0" smtClean="0"/>
              <a:t>Request Service Rate </a:t>
            </a:r>
            <a:r>
              <a:rPr lang="en-US" baseline="-25000" dirty="0" smtClean="0"/>
              <a:t>Shared</a:t>
            </a:r>
            <a:r>
              <a:rPr lang="en-US" dirty="0" smtClean="0"/>
              <a:t> (</a:t>
            </a:r>
            <a:r>
              <a:rPr lang="en-US" dirty="0" err="1" smtClean="0"/>
              <a:t>RSR</a:t>
            </a:r>
            <a:r>
              <a:rPr lang="en-US" baseline="-25000" dirty="0" err="1" smtClean="0"/>
              <a:t>Shared</a:t>
            </a:r>
            <a:r>
              <a:rPr lang="en-US" dirty="0" smtClean="0"/>
              <a:t>)</a:t>
            </a:r>
          </a:p>
          <a:p>
            <a:pPr lvl="1"/>
            <a:r>
              <a:rPr lang="en-US" dirty="0" smtClean="0">
                <a:solidFill>
                  <a:srgbClr val="0070C0"/>
                </a:solidFill>
              </a:rPr>
              <a:t>Per-core counter to track number of requests serviced</a:t>
            </a:r>
          </a:p>
          <a:p>
            <a:pPr lvl="1"/>
            <a:r>
              <a:rPr lang="en-US" dirty="0" smtClean="0"/>
              <a:t>At the end of each interval, measure</a:t>
            </a:r>
          </a:p>
          <a:p>
            <a:pPr lvl="1"/>
            <a:endParaRPr lang="en-US" dirty="0" smtClean="0"/>
          </a:p>
          <a:p>
            <a:pPr lvl="1"/>
            <a:endParaRPr lang="en-US" dirty="0" smtClean="0"/>
          </a:p>
          <a:p>
            <a:endParaRPr lang="en-US" dirty="0" smtClean="0"/>
          </a:p>
          <a:p>
            <a:endParaRPr lang="en-US" dirty="0" smtClean="0"/>
          </a:p>
          <a:p>
            <a:r>
              <a:rPr lang="en-US" dirty="0" smtClean="0"/>
              <a:t>Memory Phase Fraction (  )</a:t>
            </a:r>
          </a:p>
          <a:p>
            <a:pPr lvl="1"/>
            <a:r>
              <a:rPr lang="en-US" dirty="0" smtClean="0">
                <a:solidFill>
                  <a:srgbClr val="0070C0"/>
                </a:solidFill>
              </a:rPr>
              <a:t>Count number of stall cycles at the core</a:t>
            </a:r>
          </a:p>
          <a:p>
            <a:pPr lvl="1"/>
            <a:r>
              <a:rPr lang="en-US" dirty="0" smtClean="0"/>
              <a:t>Compute fraction of cycles stalled for memory</a:t>
            </a:r>
          </a:p>
          <a:p>
            <a:pPr lvl="1">
              <a:buFontTx/>
              <a:buNone/>
            </a:pPr>
            <a:endParaRPr lang="en-US" dirty="0" smtClean="0"/>
          </a:p>
          <a:p>
            <a:pPr lvl="1"/>
            <a:endParaRPr lang="en-US" dirty="0" smtClean="0"/>
          </a:p>
          <a:p>
            <a:endParaRPr lang="en-US" dirty="0" smtClean="0"/>
          </a:p>
          <a:p>
            <a:pPr lvl="1"/>
            <a:endParaRPr lang="en-US" dirty="0" smtClean="0"/>
          </a:p>
        </p:txBody>
      </p:sp>
      <p:graphicFrame>
        <p:nvGraphicFramePr>
          <p:cNvPr id="4098" name="Object 5"/>
          <p:cNvGraphicFramePr>
            <a:graphicFrameLocks noChangeAspect="1"/>
          </p:cNvGraphicFramePr>
          <p:nvPr/>
        </p:nvGraphicFramePr>
        <p:xfrm>
          <a:off x="1173163" y="3057525"/>
          <a:ext cx="6016625" cy="1016000"/>
        </p:xfrm>
        <a:graphic>
          <a:graphicData uri="http://schemas.openxmlformats.org/presentationml/2006/ole">
            <mc:AlternateContent xmlns:mc="http://schemas.openxmlformats.org/markup-compatibility/2006">
              <mc:Choice xmlns:v="urn:schemas-microsoft-com:vml" Requires="v">
                <p:oleObj spid="_x0000_s594951" name="Equation" r:id="rId5" imgW="2857320" imgH="482400" progId="Equation.3">
                  <p:embed/>
                </p:oleObj>
              </mc:Choice>
              <mc:Fallback>
                <p:oleObj name="Equation" r:id="rId5" imgW="2857320" imgH="482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3163" y="3057525"/>
                        <a:ext cx="6016625"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85" name="Object 5"/>
          <p:cNvGraphicFramePr>
            <a:graphicFrameLocks noChangeAspect="1"/>
          </p:cNvGraphicFramePr>
          <p:nvPr/>
        </p:nvGraphicFramePr>
        <p:xfrm>
          <a:off x="4663966" y="4619298"/>
          <a:ext cx="360362" cy="330200"/>
        </p:xfrm>
        <a:graphic>
          <a:graphicData uri="http://schemas.openxmlformats.org/presentationml/2006/ole">
            <mc:AlternateContent xmlns:mc="http://schemas.openxmlformats.org/markup-compatibility/2006">
              <mc:Choice xmlns:v="urn:schemas-microsoft-com:vml" Requires="v">
                <p:oleObj spid="_x0000_s594952" name="Equation" r:id="rId7" imgW="152334" imgH="139639" progId="Equation.3">
                  <p:embed/>
                </p:oleObj>
              </mc:Choice>
              <mc:Fallback>
                <p:oleObj name="Equation" r:id="rId7" imgW="152334" imgH="139639"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3966" y="4619298"/>
                        <a:ext cx="360362"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1"/>
          </p:nvPr>
        </p:nvSpPr>
        <p:spPr>
          <a:xfrm>
            <a:off x="7391400" y="6492875"/>
            <a:ext cx="2895600" cy="365125"/>
          </a:xfrm>
        </p:spPr>
        <p:txBody>
          <a:bodyPr/>
          <a:lstStyle/>
          <a:p>
            <a:fld id="{323594FA-E141-4234-AE05-360401972BE7}" type="slidenum">
              <a:rPr lang="en-US" altLang="en-US" sz="1600" smtClean="0"/>
              <a:pPr/>
              <a:t>18</a:t>
            </a:fld>
            <a:endParaRPr lang="en-US" altLang="en-US" sz="1600" dirty="0"/>
          </a:p>
        </p:txBody>
      </p:sp>
    </p:spTree>
    <p:custDataLst>
      <p:tags r:id="rId2"/>
    </p:custDataLst>
  </p:cSld>
  <p:clrMapOvr>
    <a:masterClrMapping/>
  </p:clrMapOvr>
  <p:transition xmlns:p14="http://schemas.microsoft.com/office/powerpoint/2010/main" advTm="35624"/>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8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p:txBody>
          <a:bodyPr>
            <a:normAutofit fontScale="90000"/>
          </a:bodyPr>
          <a:lstStyle/>
          <a:p>
            <a:r>
              <a:rPr lang="en-US" sz="3600" dirty="0" smtClean="0"/>
              <a:t>Estimating Request Service Rate </a:t>
            </a:r>
            <a:r>
              <a:rPr lang="en-US" sz="3600" baseline="-25000" dirty="0" smtClean="0"/>
              <a:t>Alone</a:t>
            </a:r>
            <a:r>
              <a:rPr lang="en-US" sz="3600" dirty="0" smtClean="0"/>
              <a:t> (</a:t>
            </a:r>
            <a:r>
              <a:rPr lang="en-US" sz="3600" dirty="0" err="1" smtClean="0"/>
              <a:t>RSR</a:t>
            </a:r>
            <a:r>
              <a:rPr lang="en-US" sz="3600" baseline="-25000" dirty="0" err="1" smtClean="0"/>
              <a:t>Alone</a:t>
            </a:r>
            <a:r>
              <a:rPr lang="en-US" sz="3600" dirty="0" smtClean="0"/>
              <a:t>)</a:t>
            </a:r>
          </a:p>
        </p:txBody>
      </p:sp>
      <p:sp>
        <p:nvSpPr>
          <p:cNvPr id="3" name="Content Placeholder 2"/>
          <p:cNvSpPr>
            <a:spLocks noGrp="1"/>
          </p:cNvSpPr>
          <p:nvPr>
            <p:ph idx="1"/>
          </p:nvPr>
        </p:nvSpPr>
        <p:spPr/>
        <p:txBody>
          <a:bodyPr/>
          <a:lstStyle/>
          <a:p>
            <a:r>
              <a:rPr lang="en-US" dirty="0" smtClean="0"/>
              <a:t>Divide each interval into shorter epochs</a:t>
            </a:r>
          </a:p>
          <a:p>
            <a:pPr>
              <a:buNone/>
            </a:pPr>
            <a:endParaRPr lang="en-US" dirty="0" smtClean="0"/>
          </a:p>
          <a:p>
            <a:r>
              <a:rPr lang="en-US" dirty="0" smtClean="0"/>
              <a:t>At the beginning of each epoch</a:t>
            </a:r>
          </a:p>
          <a:p>
            <a:pPr lvl="1"/>
            <a:r>
              <a:rPr lang="en-US" sz="2500" dirty="0" smtClean="0"/>
              <a:t>Randomly pick an application as the highest priority application</a:t>
            </a:r>
          </a:p>
          <a:p>
            <a:pPr lvl="1">
              <a:buNone/>
            </a:pPr>
            <a:endParaRPr lang="en-US" sz="2500" dirty="0" smtClean="0"/>
          </a:p>
          <a:p>
            <a:r>
              <a:rPr lang="en-US" dirty="0" smtClean="0"/>
              <a:t>At the end of an interval, for each application, estimate </a:t>
            </a:r>
          </a:p>
          <a:p>
            <a:endParaRPr lang="en-US" dirty="0" smtClean="0"/>
          </a:p>
        </p:txBody>
      </p:sp>
      <p:graphicFrame>
        <p:nvGraphicFramePr>
          <p:cNvPr id="5" name="Object 2"/>
          <p:cNvGraphicFramePr>
            <a:graphicFrameLocks noChangeAspect="1"/>
          </p:cNvGraphicFramePr>
          <p:nvPr/>
        </p:nvGraphicFramePr>
        <p:xfrm>
          <a:off x="49649" y="5243513"/>
          <a:ext cx="9088437" cy="1423987"/>
        </p:xfrm>
        <a:graphic>
          <a:graphicData uri="http://schemas.openxmlformats.org/presentationml/2006/ole">
            <mc:AlternateContent xmlns:mc="http://schemas.openxmlformats.org/markup-compatibility/2006">
              <mc:Choice xmlns:v="urn:schemas-microsoft-com:vml" Requires="v">
                <p:oleObj spid="_x0000_s595973" name="Equation" r:id="rId5" imgW="4457520" imgH="698400" progId="Equation.3">
                  <p:embed/>
                </p:oleObj>
              </mc:Choice>
              <mc:Fallback>
                <p:oleObj name="Equation" r:id="rId5" imgW="4457520" imgH="6984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49" y="5243513"/>
                        <a:ext cx="9088437" cy="1423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1"/>
          </p:nvPr>
        </p:nvSpPr>
        <p:spPr>
          <a:xfrm>
            <a:off x="7467600" y="6492875"/>
            <a:ext cx="2895600" cy="365125"/>
          </a:xfrm>
        </p:spPr>
        <p:txBody>
          <a:bodyPr/>
          <a:lstStyle/>
          <a:p>
            <a:fld id="{323594FA-E141-4234-AE05-360401972BE7}" type="slidenum">
              <a:rPr lang="en-US" altLang="en-US" sz="1600" smtClean="0"/>
              <a:pPr/>
              <a:t>19</a:t>
            </a:fld>
            <a:endParaRPr lang="en-US" altLang="en-US" sz="1600" dirty="0"/>
          </a:p>
        </p:txBody>
      </p:sp>
      <p:sp>
        <p:nvSpPr>
          <p:cNvPr id="8" name="Content Placeholder 2"/>
          <p:cNvSpPr txBox="1">
            <a:spLocks/>
          </p:cNvSpPr>
          <p:nvPr/>
        </p:nvSpPr>
        <p:spPr bwMode="auto">
          <a:xfrm>
            <a:off x="176242" y="913504"/>
            <a:ext cx="8610600" cy="53396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
                <a:schemeClr val="accent1"/>
              </a:buClr>
              <a:buSzPct val="65000"/>
              <a:tabLst/>
              <a:defRPr/>
            </a:pPr>
            <a:r>
              <a:rPr kumimoji="0" lang="en-US" sz="3500" b="0" i="0" u="none" strike="noStrike" kern="0" cap="none" spc="0" normalizeH="0" baseline="0" noProof="0" dirty="0" smtClean="0">
                <a:ln>
                  <a:noFill/>
                </a:ln>
                <a:solidFill>
                  <a:srgbClr val="FF0000"/>
                </a:solidFill>
                <a:effectLst/>
                <a:uLnTx/>
                <a:uFillTx/>
                <a:latin typeface="+mn-lt"/>
                <a:ea typeface="+mn-ea"/>
                <a:cs typeface="+mn-cs"/>
              </a:rPr>
              <a:t>Goal: Estimate </a:t>
            </a:r>
            <a:r>
              <a:rPr kumimoji="0" lang="en-US" sz="3500" b="0" i="0" u="none" strike="noStrike" kern="0" cap="none" spc="0" normalizeH="0" baseline="0" noProof="0" dirty="0" err="1" smtClean="0">
                <a:ln>
                  <a:noFill/>
                </a:ln>
                <a:solidFill>
                  <a:srgbClr val="FF0000"/>
                </a:solidFill>
                <a:effectLst/>
                <a:uLnTx/>
                <a:uFillTx/>
                <a:latin typeface="+mn-lt"/>
                <a:ea typeface="+mn-ea"/>
                <a:cs typeface="+mn-cs"/>
              </a:rPr>
              <a:t>RSR</a:t>
            </a:r>
            <a:r>
              <a:rPr kumimoji="0" lang="en-US" sz="3500" b="0" i="0" u="none" strike="noStrike" kern="0" cap="none" spc="0" normalizeH="0" baseline="-25000" noProof="0" dirty="0" err="1" smtClean="0">
                <a:ln>
                  <a:noFill/>
                </a:ln>
                <a:solidFill>
                  <a:srgbClr val="FF0000"/>
                </a:solidFill>
                <a:effectLst/>
                <a:uLnTx/>
                <a:uFillTx/>
                <a:latin typeface="+mn-lt"/>
                <a:ea typeface="+mn-ea"/>
                <a:cs typeface="+mn-cs"/>
              </a:rPr>
              <a:t>Alone</a:t>
            </a:r>
            <a:endParaRPr kumimoji="0" lang="en-US" sz="3500" b="0" i="0" u="none" strike="noStrike" kern="0" cap="none" spc="0" normalizeH="0" baseline="-25000" noProof="0" dirty="0" smtClean="0">
              <a:ln>
                <a:noFill/>
              </a:ln>
              <a:solidFill>
                <a:srgbClr val="FF0000"/>
              </a:solidFill>
              <a:effectLst/>
              <a:uLnTx/>
              <a:uFillTx/>
              <a:latin typeface="+mn-lt"/>
              <a:ea typeface="+mn-ea"/>
              <a:cs typeface="+mn-cs"/>
            </a:endParaRPr>
          </a:p>
          <a:p>
            <a:pPr marL="342900" marR="0" lvl="0" indent="-342900" algn="ctr" defTabSz="914400" rtl="0" eaLnBrk="0" fontAlgn="base" latinLnBrk="0" hangingPunct="0">
              <a:lnSpc>
                <a:spcPct val="100000"/>
              </a:lnSpc>
              <a:spcBef>
                <a:spcPct val="20000"/>
              </a:spcBef>
              <a:spcAft>
                <a:spcPct val="0"/>
              </a:spcAft>
              <a:buClr>
                <a:schemeClr val="accent1"/>
              </a:buClr>
              <a:buSzPct val="65000"/>
              <a:tabLst/>
              <a:defRPr/>
            </a:pPr>
            <a:r>
              <a:rPr kumimoji="0" lang="en-US" sz="3500" b="0" i="0" u="none" strike="noStrike" kern="0" cap="none" spc="0" normalizeH="0" baseline="0" noProof="0" dirty="0" smtClean="0">
                <a:ln>
                  <a:noFill/>
                </a:ln>
                <a:solidFill>
                  <a:srgbClr val="2A55D6"/>
                </a:solidFill>
                <a:effectLst/>
                <a:uLnTx/>
                <a:uFillTx/>
                <a:latin typeface="+mn-lt"/>
                <a:ea typeface="+mn-ea"/>
                <a:cs typeface="+mn-cs"/>
              </a:rPr>
              <a:t>How: Periodically</a:t>
            </a:r>
            <a:r>
              <a:rPr kumimoji="0" lang="en-US" sz="3500" b="0" i="0" u="none" strike="noStrike" kern="0" cap="none" spc="0" normalizeH="0" noProof="0" dirty="0" smtClean="0">
                <a:ln>
                  <a:noFill/>
                </a:ln>
                <a:solidFill>
                  <a:srgbClr val="2A55D6"/>
                </a:solidFill>
                <a:effectLst/>
                <a:uLnTx/>
                <a:uFillTx/>
                <a:latin typeface="+mn-lt"/>
                <a:ea typeface="+mn-ea"/>
                <a:cs typeface="+mn-cs"/>
              </a:rPr>
              <a:t> g</a:t>
            </a:r>
            <a:r>
              <a:rPr kumimoji="0" lang="en-US" sz="3500" b="0" i="0" u="none" strike="noStrike" kern="0" cap="none" spc="0" normalizeH="0" baseline="0" noProof="0" dirty="0" smtClean="0">
                <a:ln>
                  <a:noFill/>
                </a:ln>
                <a:solidFill>
                  <a:srgbClr val="2A55D6"/>
                </a:solidFill>
                <a:effectLst/>
                <a:uLnTx/>
                <a:uFillTx/>
                <a:latin typeface="+mn-lt"/>
                <a:ea typeface="+mn-ea"/>
                <a:cs typeface="+mn-cs"/>
              </a:rPr>
              <a:t>ive each application highest priority in accessing memory </a:t>
            </a:r>
          </a:p>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p:txBody>
      </p:sp>
    </p:spTree>
    <p:custDataLst>
      <p:tags r:id="rId2"/>
    </p:custDataLst>
  </p:cSld>
  <p:clrMapOvr>
    <a:masterClrMapping/>
  </p:clrMapOvr>
  <p:transition xmlns:p14="http://schemas.microsoft.com/office/powerpoint/2010/main" advTm="55187"/>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Shared Resource Interference</a:t>
            </a:r>
            <a:endParaRPr lang="en-US" dirty="0"/>
          </a:p>
        </p:txBody>
      </p:sp>
      <p:sp>
        <p:nvSpPr>
          <p:cNvPr id="5" name="Rectangle 12"/>
          <p:cNvSpPr>
            <a:spLocks noChangeArrowheads="1"/>
          </p:cNvSpPr>
          <p:nvPr/>
        </p:nvSpPr>
        <p:spPr bwMode="auto">
          <a:xfrm>
            <a:off x="212725" y="1916113"/>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6" name="TextBox 13"/>
          <p:cNvSpPr txBox="1">
            <a:spLocks noChangeArrowheads="1"/>
          </p:cNvSpPr>
          <p:nvPr/>
        </p:nvSpPr>
        <p:spPr bwMode="auto">
          <a:xfrm>
            <a:off x="212725" y="2084338"/>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8" name="Rectangle 16"/>
          <p:cNvSpPr>
            <a:spLocks noChangeArrowheads="1"/>
          </p:cNvSpPr>
          <p:nvPr/>
        </p:nvSpPr>
        <p:spPr bwMode="auto">
          <a:xfrm>
            <a:off x="1067678" y="1916113"/>
            <a:ext cx="671513" cy="609600"/>
          </a:xfrm>
          <a:prstGeom prst="rect">
            <a:avLst/>
          </a:prstGeom>
          <a:noFill/>
          <a:ln w="54864" algn="ctr">
            <a:solidFill>
              <a:schemeClr val="tx1"/>
            </a:solidFill>
            <a:round/>
            <a:headEnd/>
            <a:tailEnd/>
          </a:ln>
        </p:spPr>
        <p:txBody>
          <a:bodyPr anchor="ct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9" name="TextBox 17"/>
          <p:cNvSpPr txBox="1">
            <a:spLocks noChangeArrowheads="1"/>
          </p:cNvSpPr>
          <p:nvPr/>
        </p:nvSpPr>
        <p:spPr bwMode="auto">
          <a:xfrm>
            <a:off x="1067678" y="2084338"/>
            <a:ext cx="671513" cy="323165"/>
          </a:xfrm>
          <a:prstGeom prst="rect">
            <a:avLst/>
          </a:prstGeom>
          <a:noFill/>
          <a:ln w="9525">
            <a:noFill/>
            <a:miter lim="800000"/>
            <a:headEnd/>
            <a:tailEnd/>
          </a:ln>
        </p:spPr>
        <p:txBody>
          <a:bodyPr anchor="ctr">
            <a:spAutoFit/>
          </a:bodyPr>
          <a:lstStyle/>
          <a:p>
            <a:pPr algn="ctr"/>
            <a:r>
              <a:rPr lang="en-US" sz="1500" dirty="0">
                <a:latin typeface="Tahoma" pitchFamily="34" charset="0"/>
                <a:ea typeface="Tahoma" pitchFamily="34" charset="0"/>
                <a:cs typeface="Tahoma" pitchFamily="34" charset="0"/>
              </a:rPr>
              <a:t>Core</a:t>
            </a:r>
          </a:p>
        </p:txBody>
      </p:sp>
      <p:sp>
        <p:nvSpPr>
          <p:cNvPr id="11" name="Rectangle 19"/>
          <p:cNvSpPr>
            <a:spLocks noChangeArrowheads="1"/>
          </p:cNvSpPr>
          <p:nvPr/>
        </p:nvSpPr>
        <p:spPr bwMode="auto">
          <a:xfrm>
            <a:off x="1922631" y="1916113"/>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2" name="TextBox 20"/>
          <p:cNvSpPr txBox="1">
            <a:spLocks noChangeArrowheads="1"/>
          </p:cNvSpPr>
          <p:nvPr/>
        </p:nvSpPr>
        <p:spPr bwMode="auto">
          <a:xfrm>
            <a:off x="1922631" y="2084338"/>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4" name="Rectangle 22"/>
          <p:cNvSpPr>
            <a:spLocks noChangeArrowheads="1"/>
          </p:cNvSpPr>
          <p:nvPr/>
        </p:nvSpPr>
        <p:spPr bwMode="auto">
          <a:xfrm>
            <a:off x="2775997" y="1916113"/>
            <a:ext cx="673100"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5" name="TextBox 23"/>
          <p:cNvSpPr txBox="1">
            <a:spLocks noChangeArrowheads="1"/>
          </p:cNvSpPr>
          <p:nvPr/>
        </p:nvSpPr>
        <p:spPr bwMode="auto">
          <a:xfrm>
            <a:off x="2775997" y="2084338"/>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7" name="Rectangle 25"/>
          <p:cNvSpPr>
            <a:spLocks noChangeArrowheads="1"/>
          </p:cNvSpPr>
          <p:nvPr/>
        </p:nvSpPr>
        <p:spPr bwMode="auto">
          <a:xfrm>
            <a:off x="212725" y="269486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8" name="TextBox 26"/>
          <p:cNvSpPr txBox="1">
            <a:spLocks noChangeArrowheads="1"/>
          </p:cNvSpPr>
          <p:nvPr/>
        </p:nvSpPr>
        <p:spPr bwMode="auto">
          <a:xfrm>
            <a:off x="212725" y="286265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0" name="Rectangle 28"/>
          <p:cNvSpPr>
            <a:spLocks noChangeArrowheads="1"/>
          </p:cNvSpPr>
          <p:nvPr/>
        </p:nvSpPr>
        <p:spPr bwMode="auto">
          <a:xfrm>
            <a:off x="1067678" y="269486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1" name="TextBox 29"/>
          <p:cNvSpPr txBox="1">
            <a:spLocks noChangeArrowheads="1"/>
          </p:cNvSpPr>
          <p:nvPr/>
        </p:nvSpPr>
        <p:spPr bwMode="auto">
          <a:xfrm>
            <a:off x="1067678" y="286265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3" name="Rectangle 31"/>
          <p:cNvSpPr>
            <a:spLocks noChangeArrowheads="1"/>
          </p:cNvSpPr>
          <p:nvPr/>
        </p:nvSpPr>
        <p:spPr bwMode="auto">
          <a:xfrm>
            <a:off x="1922631" y="269486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4" name="TextBox 32"/>
          <p:cNvSpPr txBox="1">
            <a:spLocks noChangeArrowheads="1"/>
          </p:cNvSpPr>
          <p:nvPr/>
        </p:nvSpPr>
        <p:spPr bwMode="auto">
          <a:xfrm>
            <a:off x="1922631" y="2862653"/>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26" name="Rectangle 36"/>
          <p:cNvSpPr>
            <a:spLocks noChangeArrowheads="1"/>
          </p:cNvSpPr>
          <p:nvPr/>
        </p:nvSpPr>
        <p:spPr bwMode="auto">
          <a:xfrm>
            <a:off x="2775997" y="2694866"/>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7" name="TextBox 37"/>
          <p:cNvSpPr txBox="1">
            <a:spLocks noChangeArrowheads="1"/>
          </p:cNvSpPr>
          <p:nvPr/>
        </p:nvSpPr>
        <p:spPr bwMode="auto">
          <a:xfrm>
            <a:off x="2775997" y="2862653"/>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9" name="Rectangle 41"/>
          <p:cNvSpPr>
            <a:spLocks noChangeArrowheads="1"/>
          </p:cNvSpPr>
          <p:nvPr/>
        </p:nvSpPr>
        <p:spPr bwMode="auto">
          <a:xfrm>
            <a:off x="212725" y="347361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0" name="TextBox 42"/>
          <p:cNvSpPr txBox="1">
            <a:spLocks noChangeArrowheads="1"/>
          </p:cNvSpPr>
          <p:nvPr/>
        </p:nvSpPr>
        <p:spPr bwMode="auto">
          <a:xfrm>
            <a:off x="212725" y="364140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2" name="Rectangle 45"/>
          <p:cNvSpPr>
            <a:spLocks noChangeArrowheads="1"/>
          </p:cNvSpPr>
          <p:nvPr/>
        </p:nvSpPr>
        <p:spPr bwMode="auto">
          <a:xfrm>
            <a:off x="1067678" y="347361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3" name="TextBox 46"/>
          <p:cNvSpPr txBox="1">
            <a:spLocks noChangeArrowheads="1"/>
          </p:cNvSpPr>
          <p:nvPr/>
        </p:nvSpPr>
        <p:spPr bwMode="auto">
          <a:xfrm>
            <a:off x="1067678" y="364140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5" name="Rectangle 48"/>
          <p:cNvSpPr>
            <a:spLocks noChangeArrowheads="1"/>
          </p:cNvSpPr>
          <p:nvPr/>
        </p:nvSpPr>
        <p:spPr bwMode="auto">
          <a:xfrm>
            <a:off x="1922631" y="347361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6" name="TextBox 49"/>
          <p:cNvSpPr txBox="1">
            <a:spLocks noChangeArrowheads="1"/>
          </p:cNvSpPr>
          <p:nvPr/>
        </p:nvSpPr>
        <p:spPr bwMode="auto">
          <a:xfrm>
            <a:off x="1922631" y="364140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8" name="Rectangle 51"/>
          <p:cNvSpPr>
            <a:spLocks noChangeArrowheads="1"/>
          </p:cNvSpPr>
          <p:nvPr/>
        </p:nvSpPr>
        <p:spPr bwMode="auto">
          <a:xfrm>
            <a:off x="2775997" y="3473619"/>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9" name="TextBox 52"/>
          <p:cNvSpPr txBox="1">
            <a:spLocks noChangeArrowheads="1"/>
          </p:cNvSpPr>
          <p:nvPr/>
        </p:nvSpPr>
        <p:spPr bwMode="auto">
          <a:xfrm>
            <a:off x="2775997" y="3641406"/>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41" name="Rectangle 54"/>
          <p:cNvSpPr>
            <a:spLocks noChangeArrowheads="1"/>
          </p:cNvSpPr>
          <p:nvPr/>
        </p:nvSpPr>
        <p:spPr bwMode="auto">
          <a:xfrm>
            <a:off x="212725" y="4252372"/>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42" name="TextBox 55"/>
          <p:cNvSpPr txBox="1">
            <a:spLocks noChangeArrowheads="1"/>
          </p:cNvSpPr>
          <p:nvPr/>
        </p:nvSpPr>
        <p:spPr bwMode="auto">
          <a:xfrm>
            <a:off x="212725" y="4420159"/>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44" name="Rectangle 57"/>
          <p:cNvSpPr>
            <a:spLocks noChangeArrowheads="1"/>
          </p:cNvSpPr>
          <p:nvPr/>
        </p:nvSpPr>
        <p:spPr bwMode="auto">
          <a:xfrm>
            <a:off x="1067678" y="4252372"/>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45" name="TextBox 58"/>
          <p:cNvSpPr txBox="1">
            <a:spLocks noChangeArrowheads="1"/>
          </p:cNvSpPr>
          <p:nvPr/>
        </p:nvSpPr>
        <p:spPr bwMode="auto">
          <a:xfrm>
            <a:off x="1067678" y="4420159"/>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47" name="Rectangle 60"/>
          <p:cNvSpPr>
            <a:spLocks noChangeArrowheads="1"/>
          </p:cNvSpPr>
          <p:nvPr/>
        </p:nvSpPr>
        <p:spPr bwMode="auto">
          <a:xfrm>
            <a:off x="1922631" y="4252372"/>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48" name="TextBox 61"/>
          <p:cNvSpPr txBox="1">
            <a:spLocks noChangeArrowheads="1"/>
          </p:cNvSpPr>
          <p:nvPr/>
        </p:nvSpPr>
        <p:spPr bwMode="auto">
          <a:xfrm>
            <a:off x="1922631" y="4420159"/>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50" name="Rectangle 63"/>
          <p:cNvSpPr>
            <a:spLocks noChangeArrowheads="1"/>
          </p:cNvSpPr>
          <p:nvPr/>
        </p:nvSpPr>
        <p:spPr bwMode="auto">
          <a:xfrm>
            <a:off x="2775997" y="4252372"/>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51" name="TextBox 64"/>
          <p:cNvSpPr txBox="1">
            <a:spLocks noChangeArrowheads="1"/>
          </p:cNvSpPr>
          <p:nvPr/>
        </p:nvSpPr>
        <p:spPr bwMode="auto">
          <a:xfrm>
            <a:off x="2775997" y="4420159"/>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53" name="Rectangle 65"/>
          <p:cNvSpPr>
            <a:spLocks noChangeArrowheads="1"/>
          </p:cNvSpPr>
          <p:nvPr/>
        </p:nvSpPr>
        <p:spPr bwMode="auto">
          <a:xfrm>
            <a:off x="6818532" y="2170113"/>
            <a:ext cx="1893887" cy="2560637"/>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54" name="TextBox 66"/>
          <p:cNvSpPr txBox="1">
            <a:spLocks noChangeArrowheads="1"/>
          </p:cNvSpPr>
          <p:nvPr/>
        </p:nvSpPr>
        <p:spPr bwMode="auto">
          <a:xfrm>
            <a:off x="6847294" y="2873952"/>
            <a:ext cx="1838184"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Main Memory</a:t>
            </a:r>
          </a:p>
        </p:txBody>
      </p:sp>
      <p:sp>
        <p:nvSpPr>
          <p:cNvPr id="55" name="Left-Right Arrow 67"/>
          <p:cNvSpPr>
            <a:spLocks noChangeArrowheads="1"/>
          </p:cNvSpPr>
          <p:nvPr/>
        </p:nvSpPr>
        <p:spPr bwMode="auto">
          <a:xfrm>
            <a:off x="5937469" y="3076575"/>
            <a:ext cx="881063" cy="682625"/>
          </a:xfrm>
          <a:prstGeom prst="leftRightArrow">
            <a:avLst>
              <a:gd name="adj1" fmla="val 50000"/>
              <a:gd name="adj2" fmla="val 50032"/>
            </a:avLst>
          </a:prstGeom>
          <a:noFill/>
          <a:ln w="54864" algn="ctr">
            <a:solidFill>
              <a:schemeClr val="tx1"/>
            </a:solidFill>
            <a:round/>
            <a:headEnd/>
            <a:tailEnd/>
          </a:ln>
        </p:spPr>
        <p:txBody>
          <a:bodyPr/>
          <a:lstStyle/>
          <a:p>
            <a:pPr eaLnBrk="0" hangingPunct="0"/>
            <a:endParaRPr lang="en-US" sz="2400">
              <a:solidFill>
                <a:srgbClr val="C00000"/>
              </a:solidFill>
              <a:latin typeface="Tahoma" pitchFamily="34" charset="0"/>
              <a:ea typeface="Tahoma" pitchFamily="34" charset="0"/>
              <a:cs typeface="Tahoma" pitchFamily="34" charset="0"/>
            </a:endParaRPr>
          </a:p>
        </p:txBody>
      </p:sp>
      <p:sp>
        <p:nvSpPr>
          <p:cNvPr id="57" name="Rectangle 65"/>
          <p:cNvSpPr>
            <a:spLocks noChangeArrowheads="1"/>
          </p:cNvSpPr>
          <p:nvPr/>
        </p:nvSpPr>
        <p:spPr bwMode="auto">
          <a:xfrm>
            <a:off x="4375369" y="2562225"/>
            <a:ext cx="1554163" cy="1606550"/>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58" name="TextBox 66"/>
          <p:cNvSpPr txBox="1">
            <a:spLocks noChangeArrowheads="1"/>
          </p:cNvSpPr>
          <p:nvPr/>
        </p:nvSpPr>
        <p:spPr bwMode="auto">
          <a:xfrm>
            <a:off x="4398972" y="2839376"/>
            <a:ext cx="1508452"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Shared </a:t>
            </a:r>
          </a:p>
          <a:p>
            <a:pPr algn="ctr"/>
            <a:r>
              <a:rPr lang="en-US" sz="2800" dirty="0">
                <a:latin typeface="Tahoma" pitchFamily="34" charset="0"/>
                <a:ea typeface="Tahoma" pitchFamily="34" charset="0"/>
                <a:cs typeface="Tahoma" pitchFamily="34" charset="0"/>
              </a:rPr>
              <a:t>Cache</a:t>
            </a:r>
          </a:p>
        </p:txBody>
      </p:sp>
      <p:sp>
        <p:nvSpPr>
          <p:cNvPr id="59" name="Left-Right Arrow 67"/>
          <p:cNvSpPr>
            <a:spLocks noChangeArrowheads="1"/>
          </p:cNvSpPr>
          <p:nvPr/>
        </p:nvSpPr>
        <p:spPr bwMode="auto">
          <a:xfrm>
            <a:off x="3491132" y="3071813"/>
            <a:ext cx="871537" cy="682625"/>
          </a:xfrm>
          <a:prstGeom prst="leftRightArrow">
            <a:avLst>
              <a:gd name="adj1" fmla="val 50000"/>
              <a:gd name="adj2" fmla="val 49982"/>
            </a:avLst>
          </a:prstGeom>
          <a:noFill/>
          <a:ln w="54864" algn="ctr">
            <a:solidFill>
              <a:schemeClr val="tx1"/>
            </a:solidFill>
            <a:round/>
            <a:headEnd/>
            <a:tailEnd/>
          </a:ln>
        </p:spPr>
        <p:txBody>
          <a:bodyPr/>
          <a:lstStyle/>
          <a:p>
            <a:pPr eaLnBrk="0" hangingPunct="0"/>
            <a:endParaRPr lang="en-US" sz="2400">
              <a:solidFill>
                <a:srgbClr val="C00000"/>
              </a:solidFill>
              <a:latin typeface="Tahoma" pitchFamily="34" charset="0"/>
              <a:ea typeface="Tahoma" pitchFamily="34" charset="0"/>
              <a:cs typeface="Tahoma" pitchFamily="34" charset="0"/>
            </a:endParaRPr>
          </a:p>
        </p:txBody>
      </p:sp>
      <p:sp>
        <p:nvSpPr>
          <p:cNvPr id="43" name="Slide Number Placeholder 42"/>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transition xmlns:p14="http://schemas.microsoft.com/office/powerpoint/2010/main" advTm="13141"/>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Inaccuracy in Estimating </a:t>
            </a:r>
            <a:r>
              <a:rPr lang="en-US" dirty="0" err="1" smtClean="0"/>
              <a:t>RSR</a:t>
            </a:r>
            <a:r>
              <a:rPr lang="en-US" baseline="-25000" dirty="0" err="1" smtClean="0"/>
              <a:t>Alone</a:t>
            </a:r>
            <a:endParaRPr lang="en-US" baseline="-25000" dirty="0"/>
          </a:p>
        </p:txBody>
      </p:sp>
      <p:sp>
        <p:nvSpPr>
          <p:cNvPr id="4" name="Slide Number Placeholder 3"/>
          <p:cNvSpPr>
            <a:spLocks noGrp="1"/>
          </p:cNvSpPr>
          <p:nvPr>
            <p:ph type="sldNum" sz="quarter" idx="11"/>
          </p:nvPr>
        </p:nvSpPr>
        <p:spPr>
          <a:xfrm>
            <a:off x="7467600" y="6492875"/>
            <a:ext cx="2895600" cy="365125"/>
          </a:xfrm>
        </p:spPr>
        <p:txBody>
          <a:bodyPr/>
          <a:lstStyle/>
          <a:p>
            <a:fld id="{323594FA-E141-4234-AE05-360401972BE7}" type="slidenum">
              <a:rPr lang="en-US" altLang="en-US" sz="1600" smtClean="0"/>
              <a:pPr/>
              <a:t>20</a:t>
            </a:fld>
            <a:endParaRPr lang="en-US" altLang="en-US" sz="1600" dirty="0"/>
          </a:p>
        </p:txBody>
      </p:sp>
      <p:sp>
        <p:nvSpPr>
          <p:cNvPr id="5" name="Rectangle 4"/>
          <p:cNvSpPr/>
          <p:nvPr/>
        </p:nvSpPr>
        <p:spPr>
          <a:xfrm>
            <a:off x="1500166" y="2733684"/>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2908" y="2019304"/>
            <a:ext cx="2500330" cy="707886"/>
          </a:xfrm>
          <a:prstGeom prst="rect">
            <a:avLst/>
          </a:prstGeom>
          <a:noFill/>
        </p:spPr>
        <p:txBody>
          <a:bodyPr wrap="square" rtlCol="0">
            <a:spAutoFit/>
          </a:bodyPr>
          <a:lstStyle/>
          <a:p>
            <a:pPr algn="ctr"/>
            <a:r>
              <a:rPr lang="en-US" sz="2000" dirty="0" smtClean="0"/>
              <a:t>Request Buffer</a:t>
            </a:r>
          </a:p>
          <a:p>
            <a:pPr algn="ctr"/>
            <a:r>
              <a:rPr lang="en-US" sz="2000" dirty="0" smtClean="0"/>
              <a:t> State</a:t>
            </a:r>
            <a:endParaRPr lang="en-US" sz="2000" dirty="0"/>
          </a:p>
        </p:txBody>
      </p:sp>
      <p:sp>
        <p:nvSpPr>
          <p:cNvPr id="7" name="Rectangle 6"/>
          <p:cNvSpPr/>
          <p:nvPr/>
        </p:nvSpPr>
        <p:spPr>
          <a:xfrm>
            <a:off x="2357422" y="2447932"/>
            <a:ext cx="1143008" cy="857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Memory</a:t>
            </a:r>
            <a:endParaRPr lang="en-US" dirty="0">
              <a:solidFill>
                <a:schemeClr val="tx1"/>
              </a:solidFill>
            </a:endParaRPr>
          </a:p>
        </p:txBody>
      </p:sp>
      <p:cxnSp>
        <p:nvCxnSpPr>
          <p:cNvPr id="10" name="Straight Arrow Connector 9"/>
          <p:cNvCxnSpPr/>
          <p:nvPr/>
        </p:nvCxnSpPr>
        <p:spPr>
          <a:xfrm rot="10800000">
            <a:off x="4071934" y="2374906"/>
            <a:ext cx="264320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14610" y="1357298"/>
            <a:ext cx="184731" cy="369332"/>
          </a:xfrm>
          <a:prstGeom prst="rect">
            <a:avLst/>
          </a:prstGeom>
          <a:noFill/>
        </p:spPr>
        <p:txBody>
          <a:bodyPr wrap="none" rtlCol="0">
            <a:spAutoFit/>
          </a:bodyPr>
          <a:lstStyle/>
          <a:p>
            <a:endParaRPr lang="en-US" dirty="0"/>
          </a:p>
        </p:txBody>
      </p:sp>
      <p:sp>
        <p:nvSpPr>
          <p:cNvPr id="12" name="TextBox 11"/>
          <p:cNvSpPr txBox="1"/>
          <p:nvPr/>
        </p:nvSpPr>
        <p:spPr>
          <a:xfrm>
            <a:off x="3571868" y="2033372"/>
            <a:ext cx="1785950" cy="369332"/>
          </a:xfrm>
          <a:prstGeom prst="rect">
            <a:avLst/>
          </a:prstGeom>
          <a:noFill/>
        </p:spPr>
        <p:txBody>
          <a:bodyPr wrap="square" rtlCol="0">
            <a:spAutoFit/>
          </a:bodyPr>
          <a:lstStyle/>
          <a:p>
            <a:r>
              <a:rPr lang="en-US" dirty="0" smtClean="0"/>
              <a:t>Time units</a:t>
            </a:r>
            <a:endParaRPr lang="en-US" dirty="0"/>
          </a:p>
        </p:txBody>
      </p:sp>
      <p:sp>
        <p:nvSpPr>
          <p:cNvPr id="13" name="TextBox 12"/>
          <p:cNvSpPr txBox="1"/>
          <p:nvPr/>
        </p:nvSpPr>
        <p:spPr>
          <a:xfrm>
            <a:off x="5357818" y="2019304"/>
            <a:ext cx="1571636" cy="369332"/>
          </a:xfrm>
          <a:prstGeom prst="rect">
            <a:avLst/>
          </a:prstGeom>
          <a:noFill/>
        </p:spPr>
        <p:txBody>
          <a:bodyPr wrap="square" rtlCol="0">
            <a:spAutoFit/>
          </a:bodyPr>
          <a:lstStyle/>
          <a:p>
            <a:r>
              <a:rPr lang="en-US" dirty="0" smtClean="0"/>
              <a:t>Service order</a:t>
            </a:r>
            <a:endParaRPr lang="en-US" dirty="0"/>
          </a:p>
        </p:txBody>
      </p:sp>
      <p:sp>
        <p:nvSpPr>
          <p:cNvPr id="14" name="Rectangle 13"/>
          <p:cNvSpPr/>
          <p:nvPr/>
        </p:nvSpPr>
        <p:spPr>
          <a:xfrm>
            <a:off x="6786578" y="2447932"/>
            <a:ext cx="1143008" cy="857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Memory</a:t>
            </a:r>
            <a:endParaRPr lang="en-US" dirty="0">
              <a:solidFill>
                <a:schemeClr val="tx1"/>
              </a:solidFill>
            </a:endParaRPr>
          </a:p>
        </p:txBody>
      </p:sp>
      <p:sp>
        <p:nvSpPr>
          <p:cNvPr id="15" name="Rectangle 14"/>
          <p:cNvSpPr/>
          <p:nvPr/>
        </p:nvSpPr>
        <p:spPr>
          <a:xfrm>
            <a:off x="5929322" y="2733684"/>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rot="5400000">
            <a:off x="5522345" y="2912279"/>
            <a:ext cx="64294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4665089" y="2911485"/>
            <a:ext cx="64294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00334" y="2376494"/>
            <a:ext cx="214314" cy="323165"/>
          </a:xfrm>
          <a:prstGeom prst="rect">
            <a:avLst/>
          </a:prstGeom>
          <a:noFill/>
        </p:spPr>
        <p:txBody>
          <a:bodyPr wrap="square" rtlCol="0">
            <a:spAutoFit/>
          </a:bodyPr>
          <a:lstStyle/>
          <a:p>
            <a:r>
              <a:rPr lang="en-US" sz="1500" dirty="0" smtClean="0"/>
              <a:t>1</a:t>
            </a:r>
          </a:p>
        </p:txBody>
      </p:sp>
      <p:sp>
        <p:nvSpPr>
          <p:cNvPr id="20" name="TextBox 19"/>
          <p:cNvSpPr txBox="1"/>
          <p:nvPr/>
        </p:nvSpPr>
        <p:spPr>
          <a:xfrm>
            <a:off x="5286380" y="2376494"/>
            <a:ext cx="214314" cy="323165"/>
          </a:xfrm>
          <a:prstGeom prst="rect">
            <a:avLst/>
          </a:prstGeom>
          <a:noFill/>
        </p:spPr>
        <p:txBody>
          <a:bodyPr wrap="square" rtlCol="0">
            <a:spAutoFit/>
          </a:bodyPr>
          <a:lstStyle/>
          <a:p>
            <a:r>
              <a:rPr lang="en-US" sz="1500" dirty="0" smtClean="0"/>
              <a:t>2</a:t>
            </a:r>
          </a:p>
        </p:txBody>
      </p:sp>
      <p:cxnSp>
        <p:nvCxnSpPr>
          <p:cNvPr id="21" name="Straight Connector 20"/>
          <p:cNvCxnSpPr/>
          <p:nvPr/>
        </p:nvCxnSpPr>
        <p:spPr>
          <a:xfrm rot="5400000">
            <a:off x="3822695" y="2911485"/>
            <a:ext cx="64294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29124" y="2367217"/>
            <a:ext cx="214314" cy="323165"/>
          </a:xfrm>
          <a:prstGeom prst="rect">
            <a:avLst/>
          </a:prstGeom>
          <a:noFill/>
        </p:spPr>
        <p:txBody>
          <a:bodyPr wrap="square" rtlCol="0">
            <a:spAutoFit/>
          </a:bodyPr>
          <a:lstStyle/>
          <a:p>
            <a:r>
              <a:rPr lang="en-US" sz="1500" dirty="0" smtClean="0"/>
              <a:t>3</a:t>
            </a:r>
          </a:p>
        </p:txBody>
      </p:sp>
      <p:sp>
        <p:nvSpPr>
          <p:cNvPr id="24" name="Content Placeholder 2"/>
          <p:cNvSpPr>
            <a:spLocks noGrp="1"/>
          </p:cNvSpPr>
          <p:nvPr>
            <p:ph idx="1"/>
          </p:nvPr>
        </p:nvSpPr>
        <p:spPr>
          <a:xfrm>
            <a:off x="228600" y="1447800"/>
            <a:ext cx="8610600" cy="5339680"/>
          </a:xfrm>
        </p:spPr>
        <p:txBody>
          <a:bodyPr/>
          <a:lstStyle/>
          <a:p>
            <a:r>
              <a:rPr lang="en-US" dirty="0" smtClean="0"/>
              <a:t>When an application has highest priority</a:t>
            </a:r>
          </a:p>
          <a:p>
            <a:pPr lvl="1"/>
            <a:r>
              <a:rPr lang="en-US" sz="2600" dirty="0" smtClean="0"/>
              <a:t>Still experiences some interference</a:t>
            </a:r>
            <a:endParaRPr lang="en-US" sz="2600" dirty="0" smtClean="0">
              <a:solidFill>
                <a:srgbClr val="C00000"/>
              </a:solidFill>
            </a:endParaRPr>
          </a:p>
        </p:txBody>
      </p:sp>
      <p:sp>
        <p:nvSpPr>
          <p:cNvPr id="25" name="Rectangle 24"/>
          <p:cNvSpPr/>
          <p:nvPr/>
        </p:nvSpPr>
        <p:spPr>
          <a:xfrm>
            <a:off x="1500166" y="4162444"/>
            <a:ext cx="714380" cy="3571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24979" y="3448064"/>
            <a:ext cx="2500330" cy="707886"/>
          </a:xfrm>
          <a:prstGeom prst="rect">
            <a:avLst/>
          </a:prstGeom>
          <a:noFill/>
        </p:spPr>
        <p:txBody>
          <a:bodyPr wrap="square" rtlCol="0">
            <a:spAutoFit/>
          </a:bodyPr>
          <a:lstStyle/>
          <a:p>
            <a:pPr algn="ctr"/>
            <a:r>
              <a:rPr lang="en-US" sz="2000" dirty="0" smtClean="0"/>
              <a:t>Request Buffer </a:t>
            </a:r>
          </a:p>
          <a:p>
            <a:pPr algn="ctr"/>
            <a:r>
              <a:rPr lang="en-US" sz="2000" dirty="0" smtClean="0"/>
              <a:t>State</a:t>
            </a:r>
            <a:endParaRPr lang="en-US" sz="2000" dirty="0"/>
          </a:p>
        </p:txBody>
      </p:sp>
      <p:sp>
        <p:nvSpPr>
          <p:cNvPr id="27" name="Rectangle 26"/>
          <p:cNvSpPr/>
          <p:nvPr/>
        </p:nvSpPr>
        <p:spPr>
          <a:xfrm>
            <a:off x="2357422" y="3876692"/>
            <a:ext cx="1143008" cy="857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Memory</a:t>
            </a:r>
            <a:endParaRPr lang="en-US" dirty="0">
              <a:solidFill>
                <a:schemeClr val="tx1"/>
              </a:solidFill>
            </a:endParaRPr>
          </a:p>
        </p:txBody>
      </p:sp>
      <p:cxnSp>
        <p:nvCxnSpPr>
          <p:cNvPr id="28" name="Straight Arrow Connector 27"/>
          <p:cNvCxnSpPr/>
          <p:nvPr/>
        </p:nvCxnSpPr>
        <p:spPr>
          <a:xfrm rot="10800000">
            <a:off x="4071934" y="3803666"/>
            <a:ext cx="264320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71868" y="3462132"/>
            <a:ext cx="1785950" cy="369332"/>
          </a:xfrm>
          <a:prstGeom prst="rect">
            <a:avLst/>
          </a:prstGeom>
          <a:noFill/>
        </p:spPr>
        <p:txBody>
          <a:bodyPr wrap="square" rtlCol="0">
            <a:spAutoFit/>
          </a:bodyPr>
          <a:lstStyle/>
          <a:p>
            <a:r>
              <a:rPr lang="en-US" dirty="0" smtClean="0"/>
              <a:t>Time units</a:t>
            </a:r>
            <a:endParaRPr lang="en-US" dirty="0"/>
          </a:p>
        </p:txBody>
      </p:sp>
      <p:sp>
        <p:nvSpPr>
          <p:cNvPr id="30" name="TextBox 29"/>
          <p:cNvSpPr txBox="1"/>
          <p:nvPr/>
        </p:nvSpPr>
        <p:spPr>
          <a:xfrm>
            <a:off x="5000628" y="3448064"/>
            <a:ext cx="1571636" cy="369332"/>
          </a:xfrm>
          <a:prstGeom prst="rect">
            <a:avLst/>
          </a:prstGeom>
          <a:noFill/>
        </p:spPr>
        <p:txBody>
          <a:bodyPr wrap="square" rtlCol="0">
            <a:spAutoFit/>
          </a:bodyPr>
          <a:lstStyle/>
          <a:p>
            <a:r>
              <a:rPr lang="en-US" dirty="0" smtClean="0"/>
              <a:t>Service order</a:t>
            </a:r>
            <a:endParaRPr lang="en-US" dirty="0"/>
          </a:p>
        </p:txBody>
      </p:sp>
      <p:sp>
        <p:nvSpPr>
          <p:cNvPr id="31" name="Rectangle 30"/>
          <p:cNvSpPr/>
          <p:nvPr/>
        </p:nvSpPr>
        <p:spPr>
          <a:xfrm>
            <a:off x="6786578" y="3876692"/>
            <a:ext cx="1143008" cy="857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Memory</a:t>
            </a:r>
            <a:endParaRPr lang="en-US" dirty="0">
              <a:solidFill>
                <a:schemeClr val="tx1"/>
              </a:solidFill>
            </a:endParaRPr>
          </a:p>
        </p:txBody>
      </p:sp>
      <p:sp>
        <p:nvSpPr>
          <p:cNvPr id="32" name="Rectangle 31"/>
          <p:cNvSpPr/>
          <p:nvPr/>
        </p:nvSpPr>
        <p:spPr>
          <a:xfrm>
            <a:off x="5929322" y="4162444"/>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rot="5400000">
            <a:off x="5522345" y="4341039"/>
            <a:ext cx="64294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4665089" y="4340245"/>
            <a:ext cx="64294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100334" y="3805254"/>
            <a:ext cx="214314" cy="323165"/>
          </a:xfrm>
          <a:prstGeom prst="rect">
            <a:avLst/>
          </a:prstGeom>
          <a:noFill/>
        </p:spPr>
        <p:txBody>
          <a:bodyPr wrap="square" rtlCol="0">
            <a:spAutoFit/>
          </a:bodyPr>
          <a:lstStyle/>
          <a:p>
            <a:r>
              <a:rPr lang="en-US" sz="1500" dirty="0" smtClean="0"/>
              <a:t>1</a:t>
            </a:r>
          </a:p>
        </p:txBody>
      </p:sp>
      <p:sp>
        <p:nvSpPr>
          <p:cNvPr id="36" name="TextBox 35"/>
          <p:cNvSpPr txBox="1"/>
          <p:nvPr/>
        </p:nvSpPr>
        <p:spPr>
          <a:xfrm>
            <a:off x="5286380" y="3805254"/>
            <a:ext cx="214314" cy="323165"/>
          </a:xfrm>
          <a:prstGeom prst="rect">
            <a:avLst/>
          </a:prstGeom>
          <a:noFill/>
        </p:spPr>
        <p:txBody>
          <a:bodyPr wrap="square" rtlCol="0">
            <a:spAutoFit/>
          </a:bodyPr>
          <a:lstStyle/>
          <a:p>
            <a:r>
              <a:rPr lang="en-US" sz="1500" dirty="0" smtClean="0"/>
              <a:t>2</a:t>
            </a:r>
          </a:p>
        </p:txBody>
      </p:sp>
      <p:cxnSp>
        <p:nvCxnSpPr>
          <p:cNvPr id="37" name="Straight Connector 36"/>
          <p:cNvCxnSpPr/>
          <p:nvPr/>
        </p:nvCxnSpPr>
        <p:spPr>
          <a:xfrm rot="5400000">
            <a:off x="3822695" y="4340245"/>
            <a:ext cx="64294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429124" y="3795977"/>
            <a:ext cx="214314" cy="323165"/>
          </a:xfrm>
          <a:prstGeom prst="rect">
            <a:avLst/>
          </a:prstGeom>
          <a:noFill/>
        </p:spPr>
        <p:txBody>
          <a:bodyPr wrap="square" rtlCol="0">
            <a:spAutoFit/>
          </a:bodyPr>
          <a:lstStyle/>
          <a:p>
            <a:r>
              <a:rPr lang="en-US" sz="1500" dirty="0" smtClean="0"/>
              <a:t>3</a:t>
            </a:r>
          </a:p>
        </p:txBody>
      </p:sp>
      <p:sp>
        <p:nvSpPr>
          <p:cNvPr id="40" name="Rectangle 39"/>
          <p:cNvSpPr/>
          <p:nvPr/>
        </p:nvSpPr>
        <p:spPr>
          <a:xfrm>
            <a:off x="5041840" y="4162444"/>
            <a:ext cx="714380" cy="3571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500166" y="5662642"/>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42908" y="4948262"/>
            <a:ext cx="2500330" cy="707886"/>
          </a:xfrm>
          <a:prstGeom prst="rect">
            <a:avLst/>
          </a:prstGeom>
          <a:noFill/>
        </p:spPr>
        <p:txBody>
          <a:bodyPr wrap="square" rtlCol="0">
            <a:spAutoFit/>
          </a:bodyPr>
          <a:lstStyle/>
          <a:p>
            <a:pPr algn="ctr"/>
            <a:r>
              <a:rPr lang="en-US" sz="2000" dirty="0" smtClean="0"/>
              <a:t>Request Buffer </a:t>
            </a:r>
          </a:p>
          <a:p>
            <a:pPr algn="ctr"/>
            <a:r>
              <a:rPr lang="en-US" sz="2000" dirty="0" smtClean="0"/>
              <a:t>State</a:t>
            </a:r>
            <a:endParaRPr lang="en-US" sz="2000" dirty="0"/>
          </a:p>
        </p:txBody>
      </p:sp>
      <p:sp>
        <p:nvSpPr>
          <p:cNvPr id="43" name="Rectangle 42"/>
          <p:cNvSpPr/>
          <p:nvPr/>
        </p:nvSpPr>
        <p:spPr>
          <a:xfrm>
            <a:off x="2357422" y="5376890"/>
            <a:ext cx="1143008" cy="857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Memory</a:t>
            </a:r>
            <a:endParaRPr lang="en-US" dirty="0">
              <a:solidFill>
                <a:schemeClr val="tx1"/>
              </a:solidFill>
            </a:endParaRPr>
          </a:p>
        </p:txBody>
      </p:sp>
      <p:cxnSp>
        <p:nvCxnSpPr>
          <p:cNvPr id="44" name="Straight Arrow Connector 43"/>
          <p:cNvCxnSpPr/>
          <p:nvPr/>
        </p:nvCxnSpPr>
        <p:spPr>
          <a:xfrm rot="10800000">
            <a:off x="4071934" y="5303864"/>
            <a:ext cx="264320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571868" y="4962330"/>
            <a:ext cx="1785950" cy="369332"/>
          </a:xfrm>
          <a:prstGeom prst="rect">
            <a:avLst/>
          </a:prstGeom>
          <a:noFill/>
        </p:spPr>
        <p:txBody>
          <a:bodyPr wrap="square" rtlCol="0">
            <a:spAutoFit/>
          </a:bodyPr>
          <a:lstStyle/>
          <a:p>
            <a:r>
              <a:rPr lang="en-US" dirty="0" smtClean="0"/>
              <a:t>Time units</a:t>
            </a:r>
            <a:endParaRPr lang="en-US" dirty="0"/>
          </a:p>
        </p:txBody>
      </p:sp>
      <p:sp>
        <p:nvSpPr>
          <p:cNvPr id="46" name="TextBox 45"/>
          <p:cNvSpPr txBox="1"/>
          <p:nvPr/>
        </p:nvSpPr>
        <p:spPr>
          <a:xfrm>
            <a:off x="5000628" y="4948262"/>
            <a:ext cx="1571636" cy="369332"/>
          </a:xfrm>
          <a:prstGeom prst="rect">
            <a:avLst/>
          </a:prstGeom>
          <a:noFill/>
        </p:spPr>
        <p:txBody>
          <a:bodyPr wrap="square" rtlCol="0">
            <a:spAutoFit/>
          </a:bodyPr>
          <a:lstStyle/>
          <a:p>
            <a:r>
              <a:rPr lang="en-US" dirty="0" smtClean="0"/>
              <a:t>Service order</a:t>
            </a:r>
            <a:endParaRPr lang="en-US" dirty="0"/>
          </a:p>
        </p:txBody>
      </p:sp>
      <p:sp>
        <p:nvSpPr>
          <p:cNvPr id="47" name="Rectangle 46"/>
          <p:cNvSpPr/>
          <p:nvPr/>
        </p:nvSpPr>
        <p:spPr>
          <a:xfrm>
            <a:off x="6786578" y="5376890"/>
            <a:ext cx="1143008" cy="857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Memory</a:t>
            </a:r>
            <a:endParaRPr lang="en-US" dirty="0">
              <a:solidFill>
                <a:schemeClr val="tx1"/>
              </a:solidFill>
            </a:endParaRPr>
          </a:p>
        </p:txBody>
      </p:sp>
      <p:sp>
        <p:nvSpPr>
          <p:cNvPr id="48" name="Rectangle 47"/>
          <p:cNvSpPr/>
          <p:nvPr/>
        </p:nvSpPr>
        <p:spPr>
          <a:xfrm>
            <a:off x="5929322" y="5662642"/>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rot="5400000">
            <a:off x="5522345" y="5841237"/>
            <a:ext cx="64294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4665089" y="5840443"/>
            <a:ext cx="64294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100334" y="5305452"/>
            <a:ext cx="214314" cy="323165"/>
          </a:xfrm>
          <a:prstGeom prst="rect">
            <a:avLst/>
          </a:prstGeom>
          <a:noFill/>
        </p:spPr>
        <p:txBody>
          <a:bodyPr wrap="square" rtlCol="0">
            <a:spAutoFit/>
          </a:bodyPr>
          <a:lstStyle/>
          <a:p>
            <a:r>
              <a:rPr lang="en-US" sz="1500" dirty="0" smtClean="0"/>
              <a:t>1</a:t>
            </a:r>
          </a:p>
        </p:txBody>
      </p:sp>
      <p:sp>
        <p:nvSpPr>
          <p:cNvPr id="52" name="TextBox 51"/>
          <p:cNvSpPr txBox="1"/>
          <p:nvPr/>
        </p:nvSpPr>
        <p:spPr>
          <a:xfrm>
            <a:off x="5286380" y="5305452"/>
            <a:ext cx="214314" cy="323165"/>
          </a:xfrm>
          <a:prstGeom prst="rect">
            <a:avLst/>
          </a:prstGeom>
          <a:noFill/>
        </p:spPr>
        <p:txBody>
          <a:bodyPr wrap="square" rtlCol="0">
            <a:spAutoFit/>
          </a:bodyPr>
          <a:lstStyle/>
          <a:p>
            <a:r>
              <a:rPr lang="en-US" sz="1500" dirty="0" smtClean="0"/>
              <a:t>2</a:t>
            </a:r>
          </a:p>
        </p:txBody>
      </p:sp>
      <p:cxnSp>
        <p:nvCxnSpPr>
          <p:cNvPr id="53" name="Straight Connector 52"/>
          <p:cNvCxnSpPr/>
          <p:nvPr/>
        </p:nvCxnSpPr>
        <p:spPr>
          <a:xfrm rot="5400000">
            <a:off x="3822695" y="5840443"/>
            <a:ext cx="64294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429124" y="5296175"/>
            <a:ext cx="214314" cy="323165"/>
          </a:xfrm>
          <a:prstGeom prst="rect">
            <a:avLst/>
          </a:prstGeom>
          <a:noFill/>
        </p:spPr>
        <p:txBody>
          <a:bodyPr wrap="square" rtlCol="0">
            <a:spAutoFit/>
          </a:bodyPr>
          <a:lstStyle/>
          <a:p>
            <a:r>
              <a:rPr lang="en-US" sz="1500" dirty="0" smtClean="0"/>
              <a:t>3</a:t>
            </a:r>
          </a:p>
        </p:txBody>
      </p:sp>
      <p:sp>
        <p:nvSpPr>
          <p:cNvPr id="55" name="Rectangle 54"/>
          <p:cNvSpPr/>
          <p:nvPr/>
        </p:nvSpPr>
        <p:spPr>
          <a:xfrm>
            <a:off x="5059769" y="5662642"/>
            <a:ext cx="714380" cy="3571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214810" y="5662642"/>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p:nvPr/>
        </p:nvCxnSpPr>
        <p:spPr>
          <a:xfrm>
            <a:off x="4965048" y="6302195"/>
            <a:ext cx="928694" cy="3389"/>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375615" y="6377022"/>
            <a:ext cx="2428892" cy="369332"/>
          </a:xfrm>
          <a:prstGeom prst="rect">
            <a:avLst/>
          </a:prstGeom>
          <a:noFill/>
        </p:spPr>
        <p:txBody>
          <a:bodyPr wrap="square" rtlCol="0">
            <a:spAutoFit/>
          </a:bodyPr>
          <a:lstStyle/>
          <a:p>
            <a:r>
              <a:rPr lang="en-US" dirty="0" smtClean="0"/>
              <a:t>Interference Cycles</a:t>
            </a:r>
            <a:endParaRPr lang="en-US" dirty="0"/>
          </a:p>
        </p:txBody>
      </p:sp>
      <p:sp>
        <p:nvSpPr>
          <p:cNvPr id="62" name="Rectangle 61"/>
          <p:cNvSpPr/>
          <p:nvPr/>
        </p:nvSpPr>
        <p:spPr>
          <a:xfrm>
            <a:off x="6858016" y="1769132"/>
            <a:ext cx="500066" cy="28575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429520" y="1733552"/>
            <a:ext cx="1857356" cy="400110"/>
          </a:xfrm>
          <a:prstGeom prst="rect">
            <a:avLst/>
          </a:prstGeom>
          <a:noFill/>
        </p:spPr>
        <p:txBody>
          <a:bodyPr wrap="square" rtlCol="0">
            <a:spAutoFit/>
          </a:bodyPr>
          <a:lstStyle/>
          <a:p>
            <a:r>
              <a:rPr lang="en-US" sz="2000" dirty="0" smtClean="0"/>
              <a:t>High Priority</a:t>
            </a:r>
            <a:endParaRPr lang="en-US" sz="2000" dirty="0"/>
          </a:p>
        </p:txBody>
      </p:sp>
    </p:spTree>
    <p:custDataLst>
      <p:tags r:id="rId1"/>
    </p:custDataLst>
  </p:cSld>
  <p:clrMapOvr>
    <a:masterClrMapping/>
  </p:clrMapOvr>
  <p:transition xmlns:p14="http://schemas.microsoft.com/office/powerpoint/2010/main" advTm="70173"/>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55" presetClass="entr" presetSubtype="0" fill="hold" nodeType="clickEffect">
                                  <p:stCondLst>
                                    <p:cond delay="0"/>
                                  </p:stCondLst>
                                  <p:childTnLst>
                                    <p:set>
                                      <p:cBhvr>
                                        <p:cTn id="120" dur="1" fill="hold">
                                          <p:stCondLst>
                                            <p:cond delay="0"/>
                                          </p:stCondLst>
                                        </p:cTn>
                                        <p:tgtEl>
                                          <p:spTgt spid="57"/>
                                        </p:tgtEl>
                                        <p:attrNameLst>
                                          <p:attrName>style.visibility</p:attrName>
                                        </p:attrNameLst>
                                      </p:cBhvr>
                                      <p:to>
                                        <p:strVal val="visible"/>
                                      </p:to>
                                    </p:set>
                                    <p:anim calcmode="lin" valueType="num">
                                      <p:cBhvr>
                                        <p:cTn id="121" dur="1000" fill="hold"/>
                                        <p:tgtEl>
                                          <p:spTgt spid="57"/>
                                        </p:tgtEl>
                                        <p:attrNameLst>
                                          <p:attrName>ppt_w</p:attrName>
                                        </p:attrNameLst>
                                      </p:cBhvr>
                                      <p:tavLst>
                                        <p:tav tm="0">
                                          <p:val>
                                            <p:strVal val="#ppt_w*0.70"/>
                                          </p:val>
                                        </p:tav>
                                        <p:tav tm="100000">
                                          <p:val>
                                            <p:strVal val="#ppt_w"/>
                                          </p:val>
                                        </p:tav>
                                      </p:tavLst>
                                    </p:anim>
                                    <p:anim calcmode="lin" valueType="num">
                                      <p:cBhvr>
                                        <p:cTn id="122" dur="1000" fill="hold"/>
                                        <p:tgtEl>
                                          <p:spTgt spid="57"/>
                                        </p:tgtEl>
                                        <p:attrNameLst>
                                          <p:attrName>ppt_h</p:attrName>
                                        </p:attrNameLst>
                                      </p:cBhvr>
                                      <p:tavLst>
                                        <p:tav tm="0">
                                          <p:val>
                                            <p:strVal val="#ppt_h"/>
                                          </p:val>
                                        </p:tav>
                                        <p:tav tm="100000">
                                          <p:val>
                                            <p:strVal val="#ppt_h"/>
                                          </p:val>
                                        </p:tav>
                                      </p:tavLst>
                                    </p:anim>
                                    <p:animEffect transition="in" filter="fade">
                                      <p:cBhvr>
                                        <p:cTn id="123" dur="1000"/>
                                        <p:tgtEl>
                                          <p:spTgt spid="57"/>
                                        </p:tgtEl>
                                      </p:cBhvr>
                                    </p:animEffect>
                                  </p:childTnLst>
                                </p:cTn>
                              </p:par>
                            </p:childTnLst>
                          </p:cTn>
                        </p:par>
                        <p:par>
                          <p:cTn id="124" fill="hold">
                            <p:stCondLst>
                              <p:cond delay="1000"/>
                            </p:stCondLst>
                            <p:childTnLst>
                              <p:par>
                                <p:cTn id="125" presetID="1" presetClass="entr" presetSubtype="0" fill="hold" grpId="0" nodeType="afterEffect">
                                  <p:stCondLst>
                                    <p:cond delay="0"/>
                                  </p:stCondLst>
                                  <p:childTnLst>
                                    <p:set>
                                      <p:cBhvr>
                                        <p:cTn id="12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12" grpId="0"/>
      <p:bldP spid="13" grpId="0"/>
      <p:bldP spid="14" grpId="0" animBg="1"/>
      <p:bldP spid="15" grpId="0" animBg="1"/>
      <p:bldP spid="19" grpId="0"/>
      <p:bldP spid="20" grpId="0"/>
      <p:bldP spid="22" grpId="0"/>
      <p:bldP spid="24" grpId="0" build="p"/>
      <p:bldP spid="25" grpId="0" animBg="1"/>
      <p:bldP spid="26" grpId="0"/>
      <p:bldP spid="27" grpId="0" animBg="1"/>
      <p:bldP spid="29" grpId="0"/>
      <p:bldP spid="30" grpId="0"/>
      <p:bldP spid="31" grpId="0" animBg="1"/>
      <p:bldP spid="32" grpId="0" animBg="1"/>
      <p:bldP spid="35" grpId="0"/>
      <p:bldP spid="36" grpId="0"/>
      <p:bldP spid="38" grpId="0"/>
      <p:bldP spid="40" grpId="0" animBg="1"/>
      <p:bldP spid="41" grpId="0" animBg="1"/>
      <p:bldP spid="42" grpId="0"/>
      <p:bldP spid="43" grpId="0" animBg="1"/>
      <p:bldP spid="45" grpId="0"/>
      <p:bldP spid="46" grpId="0"/>
      <p:bldP spid="47" grpId="0" animBg="1"/>
      <p:bldP spid="48" grpId="0" animBg="1"/>
      <p:bldP spid="51" grpId="0"/>
      <p:bldP spid="52" grpId="0"/>
      <p:bldP spid="54" grpId="0"/>
      <p:bldP spid="55" grpId="0" animBg="1"/>
      <p:bldP spid="56" grpId="0" animBg="1"/>
      <p:bldP spid="58" grpId="0"/>
      <p:bldP spid="62" grpId="0" animBg="1"/>
      <p:bldP spid="6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228600" y="386680"/>
            <a:ext cx="8701118" cy="756320"/>
          </a:xfrm>
        </p:spPr>
        <p:txBody>
          <a:bodyPr>
            <a:noAutofit/>
          </a:bodyPr>
          <a:lstStyle/>
          <a:p>
            <a:r>
              <a:rPr lang="en-US" sz="4000" dirty="0" smtClean="0"/>
              <a:t>Accounting for Interference in </a:t>
            </a:r>
            <a:br>
              <a:rPr lang="en-US" sz="4000" dirty="0" smtClean="0"/>
            </a:br>
            <a:r>
              <a:rPr lang="en-US" sz="4000" dirty="0" err="1" smtClean="0"/>
              <a:t>RSR</a:t>
            </a:r>
            <a:r>
              <a:rPr lang="en-US" sz="4000" baseline="-25000" dirty="0" err="1" smtClean="0"/>
              <a:t>Alone</a:t>
            </a:r>
            <a:r>
              <a:rPr lang="en-US" sz="4000" dirty="0" smtClean="0"/>
              <a:t> Estimation</a:t>
            </a:r>
          </a:p>
        </p:txBody>
      </p:sp>
      <p:sp>
        <p:nvSpPr>
          <p:cNvPr id="3" name="Content Placeholder 2"/>
          <p:cNvSpPr>
            <a:spLocks noGrp="1"/>
          </p:cNvSpPr>
          <p:nvPr>
            <p:ph idx="1"/>
          </p:nvPr>
        </p:nvSpPr>
        <p:spPr>
          <a:xfrm>
            <a:off x="457200" y="1524000"/>
            <a:ext cx="8229600" cy="4525963"/>
          </a:xfrm>
        </p:spPr>
        <p:txBody>
          <a:bodyPr>
            <a:normAutofit lnSpcReduction="10000"/>
          </a:bodyPr>
          <a:lstStyle/>
          <a:p>
            <a:r>
              <a:rPr lang="en-US" dirty="0" smtClean="0">
                <a:solidFill>
                  <a:srgbClr val="FF0000"/>
                </a:solidFill>
              </a:rPr>
              <a:t>Solution: Determine and remove interference cycles from ARSR calculation</a:t>
            </a:r>
          </a:p>
          <a:p>
            <a:endParaRPr lang="en-US" dirty="0" smtClean="0">
              <a:solidFill>
                <a:srgbClr val="FF0000"/>
              </a:solidFill>
            </a:endParaRPr>
          </a:p>
          <a:p>
            <a:pPr>
              <a:buNone/>
            </a:pPr>
            <a:endParaRPr lang="en-US" dirty="0" smtClean="0">
              <a:solidFill>
                <a:srgbClr val="FF0000"/>
              </a:solidFill>
            </a:endParaRPr>
          </a:p>
          <a:p>
            <a:pPr>
              <a:buNone/>
            </a:pPr>
            <a:endParaRPr lang="en-US" dirty="0" smtClean="0">
              <a:solidFill>
                <a:srgbClr val="FF0000"/>
              </a:solidFill>
            </a:endParaRPr>
          </a:p>
          <a:p>
            <a:r>
              <a:rPr lang="en-US" dirty="0" smtClean="0"/>
              <a:t>A cycle is an interference cycle if</a:t>
            </a:r>
          </a:p>
          <a:p>
            <a:pPr lvl="1"/>
            <a:r>
              <a:rPr lang="en-US" sz="2600" dirty="0" smtClean="0"/>
              <a:t>a request from the highest priority application is waiting in the request buffer </a:t>
            </a:r>
            <a:r>
              <a:rPr lang="en-US" sz="2600" i="1" dirty="0" smtClean="0"/>
              <a:t>and</a:t>
            </a:r>
          </a:p>
          <a:p>
            <a:pPr lvl="1"/>
            <a:r>
              <a:rPr lang="en-US" sz="2600" dirty="0" smtClean="0"/>
              <a:t>another application’s request was issued previously</a:t>
            </a:r>
          </a:p>
          <a:p>
            <a:endParaRPr lang="en-US" dirty="0" smtClean="0"/>
          </a:p>
        </p:txBody>
      </p:sp>
      <p:sp>
        <p:nvSpPr>
          <p:cNvPr id="8" name="Oval 7"/>
          <p:cNvSpPr>
            <a:spLocks noChangeArrowheads="1"/>
          </p:cNvSpPr>
          <p:nvPr/>
        </p:nvSpPr>
        <p:spPr bwMode="auto">
          <a:xfrm>
            <a:off x="6858016" y="3186107"/>
            <a:ext cx="2287586" cy="500066"/>
          </a:xfrm>
          <a:prstGeom prst="ellipse">
            <a:avLst/>
          </a:prstGeom>
          <a:noFill/>
          <a:ln w="25400" algn="ctr">
            <a:solidFill>
              <a:srgbClr val="FF0000"/>
            </a:solidFill>
            <a:round/>
            <a:headEnd/>
            <a:tailEnd/>
          </a:ln>
        </p:spPr>
        <p:txBody>
          <a:bodyPr/>
          <a:lstStyle/>
          <a:p>
            <a:endParaRPr lang="en-US"/>
          </a:p>
        </p:txBody>
      </p:sp>
      <p:sp>
        <p:nvSpPr>
          <p:cNvPr id="6" name="Slide Number Placeholder 5"/>
          <p:cNvSpPr>
            <a:spLocks noGrp="1"/>
          </p:cNvSpPr>
          <p:nvPr>
            <p:ph type="sldNum" sz="quarter" idx="11"/>
          </p:nvPr>
        </p:nvSpPr>
        <p:spPr>
          <a:xfrm>
            <a:off x="7467600" y="6492875"/>
            <a:ext cx="2895600" cy="365125"/>
          </a:xfrm>
        </p:spPr>
        <p:txBody>
          <a:bodyPr/>
          <a:lstStyle/>
          <a:p>
            <a:fld id="{323594FA-E141-4234-AE05-360401972BE7}" type="slidenum">
              <a:rPr lang="en-US" altLang="en-US" sz="1600" smtClean="0"/>
              <a:pPr/>
              <a:t>21</a:t>
            </a:fld>
            <a:endParaRPr lang="en-US" altLang="en-US" sz="1600" dirty="0"/>
          </a:p>
        </p:txBody>
      </p:sp>
      <p:graphicFrame>
        <p:nvGraphicFramePr>
          <p:cNvPr id="2" name="Object 2"/>
          <p:cNvGraphicFramePr>
            <a:graphicFrameLocks noChangeAspect="1"/>
          </p:cNvGraphicFramePr>
          <p:nvPr/>
        </p:nvGraphicFramePr>
        <p:xfrm>
          <a:off x="0" y="2543176"/>
          <a:ext cx="9144000" cy="1111418"/>
        </p:xfrm>
        <a:graphic>
          <a:graphicData uri="http://schemas.openxmlformats.org/presentationml/2006/ole">
            <mc:AlternateContent xmlns:mc="http://schemas.openxmlformats.org/markup-compatibility/2006">
              <mc:Choice xmlns:v="urn:schemas-microsoft-com:vml" Requires="v">
                <p:oleObj spid="_x0000_s596997" name="Equation" r:id="rId5" imgW="5016240" imgH="609480" progId="Equation.3">
                  <p:embed/>
                </p:oleObj>
              </mc:Choice>
              <mc:Fallback>
                <p:oleObj name="Equation" r:id="rId5" imgW="5016240" imgH="60948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543176"/>
                        <a:ext cx="9144000" cy="11114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ransition xmlns:p14="http://schemas.microsoft.com/office/powerpoint/2010/main" advTm="49578"/>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Predictability in the Presence of Memory Bandwidth Interference</a:t>
            </a:r>
            <a:endParaRPr lang="en-US" dirty="0"/>
          </a:p>
        </p:txBody>
      </p:sp>
      <p:sp>
        <p:nvSpPr>
          <p:cNvPr id="3" name="Content Placeholder 2"/>
          <p:cNvSpPr>
            <a:spLocks noGrp="1"/>
          </p:cNvSpPr>
          <p:nvPr>
            <p:ph idx="1"/>
          </p:nvPr>
        </p:nvSpPr>
        <p:spPr/>
        <p:txBody>
          <a:bodyPr>
            <a:normAutofit lnSpcReduction="10000"/>
          </a:bodyPr>
          <a:lstStyle/>
          <a:p>
            <a:pPr>
              <a:buNone/>
            </a:pPr>
            <a:r>
              <a:rPr lang="en-US" sz="4000" dirty="0" smtClean="0">
                <a:solidFill>
                  <a:srgbClr val="FF0000"/>
                </a:solidFill>
              </a:rPr>
              <a:t>1.</a:t>
            </a:r>
            <a:r>
              <a:rPr lang="en-US" sz="4000" dirty="0" smtClean="0"/>
              <a:t> </a:t>
            </a:r>
            <a:r>
              <a:rPr lang="en-US" sz="4000" dirty="0" smtClean="0">
                <a:solidFill>
                  <a:srgbClr val="0070C0"/>
                </a:solidFill>
              </a:rPr>
              <a:t>Estimate Slowdown</a:t>
            </a:r>
          </a:p>
          <a:p>
            <a:pPr lvl="1"/>
            <a:r>
              <a:rPr lang="en-US" sz="3400" dirty="0" smtClean="0">
                <a:solidFill>
                  <a:schemeClr val="bg1">
                    <a:lumMod val="75000"/>
                  </a:schemeClr>
                </a:solidFill>
              </a:rPr>
              <a:t>Key Observations</a:t>
            </a:r>
          </a:p>
          <a:p>
            <a:pPr lvl="1"/>
            <a:r>
              <a:rPr lang="en-US" sz="3400" dirty="0" smtClean="0">
                <a:solidFill>
                  <a:schemeClr val="bg1">
                    <a:lumMod val="75000"/>
                  </a:schemeClr>
                </a:solidFill>
              </a:rPr>
              <a:t>Implementation</a:t>
            </a:r>
          </a:p>
          <a:p>
            <a:pPr lvl="1"/>
            <a:r>
              <a:rPr lang="en-US" sz="3400" dirty="0" smtClean="0"/>
              <a:t>MISE Model: Putting it All Together</a:t>
            </a:r>
          </a:p>
          <a:p>
            <a:pPr lvl="1"/>
            <a:r>
              <a:rPr lang="en-US" sz="3400" dirty="0" smtClean="0">
                <a:solidFill>
                  <a:schemeClr val="bg1">
                    <a:lumMod val="75000"/>
                  </a:schemeClr>
                </a:solidFill>
              </a:rPr>
              <a:t>Evaluating the Model</a:t>
            </a:r>
          </a:p>
          <a:p>
            <a:pPr>
              <a:buNone/>
            </a:pPr>
            <a:r>
              <a:rPr lang="en-US" sz="4000" dirty="0" smtClean="0">
                <a:solidFill>
                  <a:srgbClr val="FF0000"/>
                </a:solidFill>
              </a:rPr>
              <a:t>2.</a:t>
            </a:r>
            <a:r>
              <a:rPr lang="en-US" sz="4000" dirty="0" smtClean="0"/>
              <a:t> </a:t>
            </a:r>
            <a:r>
              <a:rPr lang="en-US" sz="4000" dirty="0" smtClean="0">
                <a:solidFill>
                  <a:srgbClr val="0070C0"/>
                </a:solidFill>
              </a:rPr>
              <a:t>Control Slowdown</a:t>
            </a:r>
          </a:p>
          <a:p>
            <a:pPr lvl="1"/>
            <a:r>
              <a:rPr lang="en-US" sz="3400" dirty="0" smtClean="0">
                <a:solidFill>
                  <a:schemeClr val="bg1">
                    <a:lumMod val="75000"/>
                  </a:schemeClr>
                </a:solidFill>
              </a:rPr>
              <a:t>Providing Soft Slowdown Guarantees</a:t>
            </a:r>
          </a:p>
        </p:txBody>
      </p:sp>
      <p:sp>
        <p:nvSpPr>
          <p:cNvPr id="4" name="Slide Number Placeholder 3"/>
          <p:cNvSpPr>
            <a:spLocks noGrp="1"/>
          </p:cNvSpPr>
          <p:nvPr>
            <p:ph type="sldNum" sz="quarter" idx="12"/>
          </p:nvPr>
        </p:nvSpPr>
        <p:spPr/>
        <p:txBody>
          <a:bodyPr/>
          <a:lstStyle/>
          <a:p>
            <a:fld id="{2CF4AA75-1AE0-4593-99DD-33F3F40BED72}" type="slidenum">
              <a:rPr lang="en-US" smtClean="0"/>
              <a:pPr/>
              <a:t>22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MISE Operation: Putting it All Together</a:t>
            </a:r>
            <a:endParaRPr lang="en-US" dirty="0"/>
          </a:p>
        </p:txBody>
      </p:sp>
      <p:grpSp>
        <p:nvGrpSpPr>
          <p:cNvPr id="3" name="Group 29"/>
          <p:cNvGrpSpPr/>
          <p:nvPr/>
        </p:nvGrpSpPr>
        <p:grpSpPr>
          <a:xfrm>
            <a:off x="344825" y="2352437"/>
            <a:ext cx="8902597" cy="461665"/>
            <a:chOff x="395536" y="1857598"/>
            <a:chExt cx="9230296" cy="461665"/>
          </a:xfrm>
        </p:grpSpPr>
        <p:cxnSp>
          <p:nvCxnSpPr>
            <p:cNvPr id="8" name="Straight Arrow Connector 7"/>
            <p:cNvCxnSpPr/>
            <p:nvPr/>
          </p:nvCxnSpPr>
          <p:spPr>
            <a:xfrm>
              <a:off x="395536" y="2103239"/>
              <a:ext cx="8352928"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689728" y="1857598"/>
              <a:ext cx="936104" cy="461665"/>
            </a:xfrm>
            <a:prstGeom prst="rect">
              <a:avLst/>
            </a:prstGeom>
            <a:noFill/>
          </p:spPr>
          <p:txBody>
            <a:bodyPr wrap="square" rtlCol="0">
              <a:spAutoFit/>
            </a:bodyPr>
            <a:lstStyle/>
            <a:p>
              <a:r>
                <a:rPr lang="en-US" sz="2400" dirty="0" smtClean="0"/>
                <a:t>time</a:t>
              </a:r>
              <a:endParaRPr lang="en-US" sz="2400" dirty="0"/>
            </a:p>
          </p:txBody>
        </p:sp>
      </p:grpSp>
      <p:sp>
        <p:nvSpPr>
          <p:cNvPr id="14" name="Left Brace 13"/>
          <p:cNvSpPr/>
          <p:nvPr/>
        </p:nvSpPr>
        <p:spPr>
          <a:xfrm rot="5400000">
            <a:off x="2044816" y="141192"/>
            <a:ext cx="631540" cy="3994200"/>
          </a:xfrm>
          <a:prstGeom prst="leftBrace">
            <a:avLst>
              <a:gd name="adj1" fmla="val 31185"/>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69824" y="1322454"/>
            <a:ext cx="3816424" cy="553998"/>
          </a:xfrm>
          <a:prstGeom prst="rect">
            <a:avLst/>
          </a:prstGeom>
          <a:noFill/>
        </p:spPr>
        <p:txBody>
          <a:bodyPr wrap="square" rtlCol="0">
            <a:spAutoFit/>
          </a:bodyPr>
          <a:lstStyle/>
          <a:p>
            <a:pPr algn="ctr"/>
            <a:r>
              <a:rPr lang="en-US" sz="3000" dirty="0" smtClean="0"/>
              <a:t>Interval</a:t>
            </a:r>
            <a:endParaRPr lang="en-US" sz="3000" dirty="0"/>
          </a:p>
        </p:txBody>
      </p:sp>
      <p:sp>
        <p:nvSpPr>
          <p:cNvPr id="21" name="Right Arrow 20"/>
          <p:cNvSpPr/>
          <p:nvPr/>
        </p:nvSpPr>
        <p:spPr>
          <a:xfrm>
            <a:off x="346493" y="3040578"/>
            <a:ext cx="4011193" cy="576064"/>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rot="5400000">
            <a:off x="3177819" y="4643181"/>
            <a:ext cx="207398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4930" name="Object 2"/>
          <p:cNvGraphicFramePr>
            <a:graphicFrameLocks noChangeAspect="1"/>
          </p:cNvGraphicFramePr>
          <p:nvPr/>
        </p:nvGraphicFramePr>
        <p:xfrm>
          <a:off x="3497258" y="3807570"/>
          <a:ext cx="360362" cy="330200"/>
        </p:xfrm>
        <a:graphic>
          <a:graphicData uri="http://schemas.openxmlformats.org/presentationml/2006/ole">
            <mc:AlternateContent xmlns:mc="http://schemas.openxmlformats.org/markup-compatibility/2006">
              <mc:Choice xmlns:v="urn:schemas-microsoft-com:vml" Requires="v">
                <p:oleObj spid="_x0000_s6165" name="Equation" r:id="rId5" imgW="152334" imgH="139639" progId="Equation.3">
                  <p:embed/>
                </p:oleObj>
              </mc:Choice>
              <mc:Fallback>
                <p:oleObj name="Equation" r:id="rId5" imgW="152334" imgH="139639" progId="Equation.3">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7258" y="3807570"/>
                        <a:ext cx="360362"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
          <p:cNvSpPr txBox="1">
            <a:spLocks/>
          </p:cNvSpPr>
          <p:nvPr/>
        </p:nvSpPr>
        <p:spPr bwMode="auto">
          <a:xfrm>
            <a:off x="3214678" y="5663954"/>
            <a:ext cx="2088232" cy="65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Estimate </a:t>
            </a:r>
          </a:p>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slowdown</a:t>
            </a:r>
          </a:p>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15" name="Left Brace 14"/>
          <p:cNvSpPr/>
          <p:nvPr/>
        </p:nvSpPr>
        <p:spPr>
          <a:xfrm rot="5400000">
            <a:off x="6045344" y="141192"/>
            <a:ext cx="631540" cy="3994200"/>
          </a:xfrm>
          <a:prstGeom prst="leftBrace">
            <a:avLst>
              <a:gd name="adj1" fmla="val 40095"/>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470352" y="1322454"/>
            <a:ext cx="3816424" cy="553998"/>
          </a:xfrm>
          <a:prstGeom prst="rect">
            <a:avLst/>
          </a:prstGeom>
          <a:noFill/>
        </p:spPr>
        <p:txBody>
          <a:bodyPr wrap="square" rtlCol="0">
            <a:spAutoFit/>
          </a:bodyPr>
          <a:lstStyle/>
          <a:p>
            <a:pPr algn="ctr"/>
            <a:r>
              <a:rPr lang="en-US" sz="3000" dirty="0" smtClean="0"/>
              <a:t>Interval</a:t>
            </a:r>
            <a:endParaRPr lang="en-US" sz="3000" dirty="0"/>
          </a:p>
        </p:txBody>
      </p:sp>
      <p:sp>
        <p:nvSpPr>
          <p:cNvPr id="17" name="Right Arrow 16"/>
          <p:cNvSpPr/>
          <p:nvPr/>
        </p:nvSpPr>
        <p:spPr>
          <a:xfrm>
            <a:off x="4429124" y="3036966"/>
            <a:ext cx="4011193" cy="576064"/>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rot="5400000">
            <a:off x="7266315" y="4644667"/>
            <a:ext cx="207398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Content Placeholder 2"/>
          <p:cNvSpPr txBox="1">
            <a:spLocks/>
          </p:cNvSpPr>
          <p:nvPr/>
        </p:nvSpPr>
        <p:spPr bwMode="auto">
          <a:xfrm>
            <a:off x="7286644" y="5665440"/>
            <a:ext cx="2088232" cy="65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Estimate </a:t>
            </a:r>
          </a:p>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slowdown</a:t>
            </a:r>
          </a:p>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31" name="Content Placeholder 2"/>
          <p:cNvSpPr txBox="1">
            <a:spLocks/>
          </p:cNvSpPr>
          <p:nvPr/>
        </p:nvSpPr>
        <p:spPr bwMode="auto">
          <a:xfrm>
            <a:off x="142844" y="3679908"/>
            <a:ext cx="3914740" cy="13058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Measure </a:t>
            </a:r>
            <a:r>
              <a:rPr kumimoji="0" lang="en-US" sz="2800" b="0" i="0" u="none" strike="noStrike" kern="0" cap="none" spc="0" normalizeH="0" baseline="0" noProof="0" dirty="0" err="1" smtClean="0">
                <a:ln>
                  <a:noFill/>
                </a:ln>
                <a:solidFill>
                  <a:schemeClr val="tx1"/>
                </a:solidFill>
                <a:effectLst/>
                <a:uLnTx/>
                <a:uFillTx/>
                <a:latin typeface="+mn-lt"/>
                <a:ea typeface="+mn-ea"/>
                <a:cs typeface="+mn-cs"/>
              </a:rPr>
              <a:t>RSR</a:t>
            </a:r>
            <a:r>
              <a:rPr kumimoji="0" lang="en-US" sz="2800" b="0" i="0" u="none" strike="noStrike" kern="0" cap="none" spc="0" normalizeH="0" baseline="-25000" noProof="0" dirty="0" err="1" smtClean="0">
                <a:ln>
                  <a:noFill/>
                </a:ln>
                <a:solidFill>
                  <a:schemeClr val="tx1"/>
                </a:solidFill>
                <a:effectLst/>
                <a:uLnTx/>
                <a:uFillTx/>
                <a:latin typeface="+mn-lt"/>
                <a:ea typeface="+mn-ea"/>
                <a:cs typeface="+mn-cs"/>
              </a:rPr>
              <a:t>Shared</a:t>
            </a:r>
            <a:r>
              <a:rPr kumimoji="0" lang="en-US" sz="28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r>
              <a:rPr lang="en-US" sz="2800" kern="0" dirty="0" smtClean="0"/>
              <a:t>Estimate </a:t>
            </a:r>
            <a:r>
              <a:rPr lang="en-US" sz="2800" kern="0" dirty="0" err="1" smtClean="0"/>
              <a:t>RSR</a:t>
            </a:r>
            <a:r>
              <a:rPr lang="en-US" sz="2800" kern="0" baseline="-25000" dirty="0" err="1" smtClean="0"/>
              <a:t>Alone</a:t>
            </a:r>
            <a:endParaRPr kumimoji="0" lang="en-US" sz="2800" b="0" i="0" u="none" strike="noStrike" kern="0" cap="none" spc="0" normalizeH="0" baseline="-25000" noProof="0" dirty="0" smtClean="0">
              <a:ln>
                <a:noFill/>
              </a:ln>
              <a:solidFill>
                <a:schemeClr val="tx1"/>
              </a:solidFill>
              <a:effectLst/>
              <a:uLnTx/>
              <a:uFillTx/>
              <a:latin typeface="+mn-lt"/>
              <a:ea typeface="+mn-ea"/>
              <a:cs typeface="+mn-cs"/>
            </a:endParaRPr>
          </a:p>
          <a:p>
            <a:pPr marL="669925" marR="0" lvl="1" indent="-325438" algn="l" defTabSz="914400" rtl="0" eaLnBrk="0" fontAlgn="base" latinLnBrk="0" hangingPunct="0">
              <a:lnSpc>
                <a:spcPct val="100000"/>
              </a:lnSpc>
              <a:spcBef>
                <a:spcPct val="20000"/>
              </a:spcBef>
              <a:spcAft>
                <a:spcPct val="0"/>
              </a:spcAft>
              <a:buClr>
                <a:schemeClr val="accent2"/>
              </a:buClr>
              <a:buSzPct val="60000"/>
              <a:buFontTx/>
              <a:buNone/>
              <a:tabLst/>
              <a:defRPr/>
            </a:pPr>
            <a:endParaRPr kumimoji="0" lang="en-US" sz="2200" b="0" i="0" u="none" strike="noStrike" kern="0" cap="none" spc="0" normalizeH="0" baseline="0" noProof="0" dirty="0" smtClean="0">
              <a:ln>
                <a:noFill/>
              </a:ln>
              <a:solidFill>
                <a:schemeClr val="tx1"/>
              </a:solidFill>
              <a:effectLst/>
              <a:uLnTx/>
              <a:uFillTx/>
              <a:latin typeface="+mn-lt"/>
            </a:endParaRPr>
          </a:p>
          <a:p>
            <a:pPr marL="669925" marR="0" lvl="1" indent="-325438" algn="l" defTabSz="914400" rtl="0" eaLnBrk="0" fontAlgn="base" latinLnBrk="0" hangingPunct="0">
              <a:lnSpc>
                <a:spcPct val="100000"/>
              </a:lnSpc>
              <a:spcBef>
                <a:spcPct val="20000"/>
              </a:spcBef>
              <a:spcAft>
                <a:spcPct val="0"/>
              </a:spcAft>
              <a:buClr>
                <a:schemeClr val="accent2"/>
              </a:buClr>
              <a:buSzPct val="60000"/>
              <a:buFont typeface="Wingdings" pitchFamily="2" charset="2"/>
              <a:buChar char="q"/>
              <a:tabLst/>
              <a:defRPr/>
            </a:pPr>
            <a:endParaRPr kumimoji="0" lang="en-US" sz="22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669925" marR="0" lvl="1" indent="-325438" algn="l" defTabSz="914400" rtl="0" eaLnBrk="0" fontAlgn="base" latinLnBrk="0" hangingPunct="0">
              <a:lnSpc>
                <a:spcPct val="100000"/>
              </a:lnSpc>
              <a:spcBef>
                <a:spcPct val="20000"/>
              </a:spcBef>
              <a:spcAft>
                <a:spcPct val="0"/>
              </a:spcAft>
              <a:buClr>
                <a:schemeClr val="accent2"/>
              </a:buClr>
              <a:buSzPct val="60000"/>
              <a:buFont typeface="Wingdings" pitchFamily="2" charset="2"/>
              <a:buChar char="q"/>
              <a:tabLst/>
              <a:defRPr/>
            </a:pPr>
            <a:endParaRPr kumimoji="0" lang="en-US" sz="2200" b="0" i="0" u="none" strike="noStrike" kern="0" cap="none" spc="0" normalizeH="0" baseline="0" noProof="0" dirty="0" smtClean="0">
              <a:ln>
                <a:noFill/>
              </a:ln>
              <a:solidFill>
                <a:schemeClr val="tx1"/>
              </a:solidFill>
              <a:effectLst/>
              <a:uLnTx/>
              <a:uFillTx/>
              <a:latin typeface="+mn-lt"/>
            </a:endParaRPr>
          </a:p>
        </p:txBody>
      </p:sp>
      <p:graphicFrame>
        <p:nvGraphicFramePr>
          <p:cNvPr id="124932" name="Object 4"/>
          <p:cNvGraphicFramePr>
            <a:graphicFrameLocks noChangeAspect="1"/>
          </p:cNvGraphicFramePr>
          <p:nvPr/>
        </p:nvGraphicFramePr>
        <p:xfrm>
          <a:off x="7640661" y="3793550"/>
          <a:ext cx="360363" cy="330200"/>
        </p:xfrm>
        <a:graphic>
          <a:graphicData uri="http://schemas.openxmlformats.org/presentationml/2006/ole">
            <mc:AlternateContent xmlns:mc="http://schemas.openxmlformats.org/markup-compatibility/2006">
              <mc:Choice xmlns:v="urn:schemas-microsoft-com:vml" Requires="v">
                <p:oleObj spid="_x0000_s6166" name="Equation" r:id="rId7" imgW="152334" imgH="139639" progId="Equation.3">
                  <p:embed/>
                </p:oleObj>
              </mc:Choice>
              <mc:Fallback>
                <p:oleObj name="Equation" r:id="rId7" imgW="152334" imgH="139639" progId="Equation.3">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0661" y="3793550"/>
                        <a:ext cx="36036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Content Placeholder 2"/>
          <p:cNvSpPr txBox="1">
            <a:spLocks/>
          </p:cNvSpPr>
          <p:nvPr/>
        </p:nvSpPr>
        <p:spPr bwMode="auto">
          <a:xfrm>
            <a:off x="4300598" y="3659958"/>
            <a:ext cx="3914740" cy="13058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Measure </a:t>
            </a:r>
            <a:r>
              <a:rPr kumimoji="0" lang="en-US" sz="2800" b="0" i="0" u="none" strike="noStrike" kern="0" cap="none" spc="0" normalizeH="0" baseline="0" noProof="0" dirty="0" err="1" smtClean="0">
                <a:ln>
                  <a:noFill/>
                </a:ln>
                <a:solidFill>
                  <a:schemeClr val="tx1"/>
                </a:solidFill>
                <a:effectLst/>
                <a:uLnTx/>
                <a:uFillTx/>
                <a:latin typeface="+mn-lt"/>
                <a:ea typeface="+mn-ea"/>
                <a:cs typeface="+mn-cs"/>
              </a:rPr>
              <a:t>RSR</a:t>
            </a:r>
            <a:r>
              <a:rPr kumimoji="0" lang="en-US" sz="2800" b="0" i="0" u="none" strike="noStrike" kern="0" cap="none" spc="0" normalizeH="0" baseline="-25000" noProof="0" dirty="0" err="1" smtClean="0">
                <a:ln>
                  <a:noFill/>
                </a:ln>
                <a:solidFill>
                  <a:schemeClr val="tx1"/>
                </a:solidFill>
                <a:effectLst/>
                <a:uLnTx/>
                <a:uFillTx/>
                <a:latin typeface="+mn-lt"/>
                <a:ea typeface="+mn-ea"/>
                <a:cs typeface="+mn-cs"/>
              </a:rPr>
              <a:t>Shared</a:t>
            </a:r>
            <a:r>
              <a:rPr kumimoji="0" lang="en-US" sz="28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r>
              <a:rPr lang="en-US" sz="2800" kern="0" dirty="0" smtClean="0"/>
              <a:t>Estimate </a:t>
            </a:r>
            <a:r>
              <a:rPr lang="en-US" sz="2800" kern="0" dirty="0" err="1" smtClean="0"/>
              <a:t>RSR</a:t>
            </a:r>
            <a:r>
              <a:rPr lang="en-US" sz="2800" kern="0" baseline="-25000" dirty="0" err="1" smtClean="0"/>
              <a:t>Alone</a:t>
            </a:r>
            <a:endParaRPr kumimoji="0" lang="en-US" sz="2800" b="0" i="0" u="none" strike="noStrike" kern="0" cap="none" spc="0" normalizeH="0" baseline="-25000" noProof="0" dirty="0" smtClean="0">
              <a:ln>
                <a:noFill/>
              </a:ln>
              <a:solidFill>
                <a:schemeClr val="tx1"/>
              </a:solidFill>
              <a:effectLst/>
              <a:uLnTx/>
              <a:uFillTx/>
              <a:latin typeface="+mn-lt"/>
              <a:ea typeface="+mn-ea"/>
              <a:cs typeface="+mn-cs"/>
            </a:endParaRPr>
          </a:p>
          <a:p>
            <a:pPr marL="669925" marR="0" lvl="1" indent="-325438" algn="l" defTabSz="914400" rtl="0" eaLnBrk="0" fontAlgn="base" latinLnBrk="0" hangingPunct="0">
              <a:lnSpc>
                <a:spcPct val="100000"/>
              </a:lnSpc>
              <a:spcBef>
                <a:spcPct val="20000"/>
              </a:spcBef>
              <a:spcAft>
                <a:spcPct val="0"/>
              </a:spcAft>
              <a:buClr>
                <a:schemeClr val="accent2"/>
              </a:buClr>
              <a:buSzPct val="60000"/>
              <a:buFontTx/>
              <a:buNone/>
              <a:tabLst/>
              <a:defRPr/>
            </a:pPr>
            <a:endParaRPr kumimoji="0" lang="en-US" sz="2200" b="0" i="0" u="none" strike="noStrike" kern="0" cap="none" spc="0" normalizeH="0" baseline="0" noProof="0" dirty="0" smtClean="0">
              <a:ln>
                <a:noFill/>
              </a:ln>
              <a:solidFill>
                <a:schemeClr val="tx1"/>
              </a:solidFill>
              <a:effectLst/>
              <a:uLnTx/>
              <a:uFillTx/>
              <a:latin typeface="+mn-lt"/>
            </a:endParaRPr>
          </a:p>
          <a:p>
            <a:pPr marL="669925" marR="0" lvl="1" indent="-325438" algn="l" defTabSz="914400" rtl="0" eaLnBrk="0" fontAlgn="base" latinLnBrk="0" hangingPunct="0">
              <a:lnSpc>
                <a:spcPct val="100000"/>
              </a:lnSpc>
              <a:spcBef>
                <a:spcPct val="20000"/>
              </a:spcBef>
              <a:spcAft>
                <a:spcPct val="0"/>
              </a:spcAft>
              <a:buClr>
                <a:schemeClr val="accent2"/>
              </a:buClr>
              <a:buSzPct val="60000"/>
              <a:buFont typeface="Wingdings" pitchFamily="2" charset="2"/>
              <a:buChar char="q"/>
              <a:tabLst/>
              <a:defRPr/>
            </a:pPr>
            <a:endParaRPr kumimoji="0" lang="en-US" sz="22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669925" marR="0" lvl="1" indent="-325438" algn="l" defTabSz="914400" rtl="0" eaLnBrk="0" fontAlgn="base" latinLnBrk="0" hangingPunct="0">
              <a:lnSpc>
                <a:spcPct val="100000"/>
              </a:lnSpc>
              <a:spcBef>
                <a:spcPct val="20000"/>
              </a:spcBef>
              <a:spcAft>
                <a:spcPct val="0"/>
              </a:spcAft>
              <a:buClr>
                <a:schemeClr val="accent2"/>
              </a:buClr>
              <a:buSzPct val="60000"/>
              <a:buFont typeface="Wingdings" pitchFamily="2" charset="2"/>
              <a:buChar char="q"/>
              <a:tabLst/>
              <a:defRPr/>
            </a:pPr>
            <a:endParaRPr kumimoji="0" lang="en-US" sz="2200" b="0" i="0" u="none" strike="noStrike" kern="0" cap="none" spc="0" normalizeH="0" baseline="0" noProof="0" dirty="0" smtClean="0">
              <a:ln>
                <a:noFill/>
              </a:ln>
              <a:solidFill>
                <a:schemeClr val="tx1"/>
              </a:solidFill>
              <a:effectLst/>
              <a:uLnTx/>
              <a:uFillTx/>
              <a:latin typeface="+mn-lt"/>
            </a:endParaRPr>
          </a:p>
        </p:txBody>
      </p:sp>
      <p:sp>
        <p:nvSpPr>
          <p:cNvPr id="25" name="Slide Number Placeholder 24"/>
          <p:cNvSpPr>
            <a:spLocks noGrp="1"/>
          </p:cNvSpPr>
          <p:nvPr>
            <p:ph type="sldNum" sz="quarter" idx="12"/>
          </p:nvPr>
        </p:nvSpPr>
        <p:spPr/>
        <p:txBody>
          <a:bodyPr/>
          <a:lstStyle/>
          <a:p>
            <a:fld id="{2CF4AA75-1AE0-4593-99DD-33F3F40BED72}" type="slidenum">
              <a:rPr lang="en-US" smtClean="0"/>
              <a:pPr/>
              <a:t>23</a:t>
            </a:fld>
            <a:endParaRPr lang="en-US"/>
          </a:p>
        </p:txBody>
      </p:sp>
    </p:spTree>
    <p:custDataLst>
      <p:tags r:id="rId2"/>
    </p:custDataLst>
  </p:cSld>
  <p:clrMapOvr>
    <a:masterClrMapping/>
  </p:clrMapOvr>
  <p:transition xmlns:p14="http://schemas.microsoft.com/office/powerpoint/2010/main" advTm="27187"/>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7" presetClass="entr" presetSubtype="8" fill="hold" grpId="0" nodeType="after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ppt_x</p:attrName>
                                        </p:attrNameLst>
                                      </p:cBhvr>
                                      <p:tavLst>
                                        <p:tav tm="0">
                                          <p:val>
                                            <p:strVal val="#ppt_x-#ppt_w/2"/>
                                          </p:val>
                                        </p:tav>
                                        <p:tav tm="100000">
                                          <p:val>
                                            <p:strVal val="#ppt_x"/>
                                          </p:val>
                                        </p:tav>
                                      </p:tavLst>
                                    </p:anim>
                                    <p:anim calcmode="lin" valueType="num">
                                      <p:cBhvr>
                                        <p:cTn id="11" dur="500" fill="hold"/>
                                        <p:tgtEl>
                                          <p:spTgt spid="21"/>
                                        </p:tgtEl>
                                        <p:attrNameLst>
                                          <p:attrName>ppt_y</p:attrName>
                                        </p:attrNameLst>
                                      </p:cBhvr>
                                      <p:tavLst>
                                        <p:tav tm="0">
                                          <p:val>
                                            <p:strVal val="#ppt_y"/>
                                          </p:val>
                                        </p:tav>
                                        <p:tav tm="100000">
                                          <p:val>
                                            <p:strVal val="#ppt_y"/>
                                          </p:val>
                                        </p:tav>
                                      </p:tavLst>
                                    </p:anim>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strVal val="#ppt_h"/>
                                          </p:val>
                                        </p:tav>
                                        <p:tav tm="100000">
                                          <p:val>
                                            <p:strVal val="#ppt_h"/>
                                          </p:val>
                                        </p:tav>
                                      </p:tavLst>
                                    </p:anim>
                                  </p:childTnLst>
                                </p:cTn>
                              </p:par>
                              <p:par>
                                <p:cTn id="14" presetID="1"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9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7" presetClass="entr" presetSubtype="8"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ppt_x</p:attrName>
                                        </p:attrNameLst>
                                      </p:cBhvr>
                                      <p:tavLst>
                                        <p:tav tm="0">
                                          <p:val>
                                            <p:strVal val="#ppt_x-#ppt_w/2"/>
                                          </p:val>
                                        </p:tav>
                                        <p:tav tm="100000">
                                          <p:val>
                                            <p:strVal val="#ppt_x"/>
                                          </p:val>
                                        </p:tav>
                                      </p:tavLst>
                                    </p:anim>
                                    <p:anim calcmode="lin" valueType="num">
                                      <p:cBhvr>
                                        <p:cTn id="38" dur="500" fill="hold"/>
                                        <p:tgtEl>
                                          <p:spTgt spid="17"/>
                                        </p:tgtEl>
                                        <p:attrNameLst>
                                          <p:attrName>ppt_y</p:attrName>
                                        </p:attrNameLst>
                                      </p:cBhvr>
                                      <p:tavLst>
                                        <p:tav tm="0">
                                          <p:val>
                                            <p:strVal val="#ppt_y"/>
                                          </p:val>
                                        </p:tav>
                                        <p:tav tm="100000">
                                          <p:val>
                                            <p:strVal val="#ppt_y"/>
                                          </p:val>
                                        </p:tav>
                                      </p:tavLst>
                                    </p:anim>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49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p:bldP spid="21" grpId="0" animBg="1"/>
      <p:bldP spid="24" grpId="0"/>
      <p:bldP spid="15" grpId="0" animBg="1"/>
      <p:bldP spid="16" grpId="0"/>
      <p:bldP spid="17" grpId="0" animBg="1"/>
      <p:bldP spid="29" grpId="0"/>
      <p:bldP spid="3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Predictability in the Presence of Memory Bandwidth Interference</a:t>
            </a:r>
            <a:endParaRPr lang="en-US" b="1" dirty="0"/>
          </a:p>
        </p:txBody>
      </p:sp>
      <p:sp>
        <p:nvSpPr>
          <p:cNvPr id="3" name="Content Placeholder 2"/>
          <p:cNvSpPr>
            <a:spLocks noGrp="1"/>
          </p:cNvSpPr>
          <p:nvPr>
            <p:ph idx="1"/>
          </p:nvPr>
        </p:nvSpPr>
        <p:spPr/>
        <p:txBody>
          <a:bodyPr>
            <a:normAutofit lnSpcReduction="10000"/>
          </a:bodyPr>
          <a:lstStyle/>
          <a:p>
            <a:pPr>
              <a:buNone/>
            </a:pPr>
            <a:r>
              <a:rPr lang="en-US" sz="4000" dirty="0" smtClean="0">
                <a:solidFill>
                  <a:srgbClr val="FF0000"/>
                </a:solidFill>
              </a:rPr>
              <a:t>1.</a:t>
            </a:r>
            <a:r>
              <a:rPr lang="en-US" sz="4000" dirty="0" smtClean="0"/>
              <a:t> </a:t>
            </a:r>
            <a:r>
              <a:rPr lang="en-US" sz="4000" dirty="0" smtClean="0">
                <a:solidFill>
                  <a:srgbClr val="0070C0"/>
                </a:solidFill>
              </a:rPr>
              <a:t>Estimate Slowdown</a:t>
            </a:r>
          </a:p>
          <a:p>
            <a:pPr lvl="1"/>
            <a:r>
              <a:rPr lang="en-US" sz="3400" dirty="0" smtClean="0">
                <a:solidFill>
                  <a:schemeClr val="bg1">
                    <a:lumMod val="75000"/>
                  </a:schemeClr>
                </a:solidFill>
              </a:rPr>
              <a:t>Key Observations</a:t>
            </a:r>
          </a:p>
          <a:p>
            <a:pPr lvl="1"/>
            <a:r>
              <a:rPr lang="en-US" sz="3400" dirty="0" smtClean="0">
                <a:solidFill>
                  <a:schemeClr val="bg1">
                    <a:lumMod val="75000"/>
                  </a:schemeClr>
                </a:solidFill>
              </a:rPr>
              <a:t>Implementation</a:t>
            </a:r>
          </a:p>
          <a:p>
            <a:pPr lvl="1"/>
            <a:r>
              <a:rPr lang="en-US" sz="3400" dirty="0" smtClean="0">
                <a:solidFill>
                  <a:schemeClr val="bg1">
                    <a:lumMod val="75000"/>
                  </a:schemeClr>
                </a:solidFill>
              </a:rPr>
              <a:t>MISE Model: Putting it All Together</a:t>
            </a:r>
          </a:p>
          <a:p>
            <a:pPr lvl="1"/>
            <a:r>
              <a:rPr lang="en-US" sz="3400" dirty="0" smtClean="0"/>
              <a:t>Evaluating the Model</a:t>
            </a:r>
          </a:p>
          <a:p>
            <a:pPr>
              <a:buNone/>
            </a:pPr>
            <a:r>
              <a:rPr lang="en-US" sz="4000" dirty="0" smtClean="0">
                <a:solidFill>
                  <a:srgbClr val="FF0000"/>
                </a:solidFill>
              </a:rPr>
              <a:t>2.</a:t>
            </a:r>
            <a:r>
              <a:rPr lang="en-US" sz="4000" dirty="0" smtClean="0"/>
              <a:t> </a:t>
            </a:r>
            <a:r>
              <a:rPr lang="en-US" sz="4000" dirty="0" smtClean="0">
                <a:solidFill>
                  <a:srgbClr val="0070C0"/>
                </a:solidFill>
              </a:rPr>
              <a:t>Control Slowdown</a:t>
            </a:r>
          </a:p>
          <a:p>
            <a:pPr lvl="1"/>
            <a:r>
              <a:rPr lang="en-US" sz="3400" dirty="0" smtClean="0">
                <a:solidFill>
                  <a:schemeClr val="bg1">
                    <a:lumMod val="75000"/>
                  </a:schemeClr>
                </a:solidFill>
              </a:rPr>
              <a:t>Providing Soft Slowdown Guarantees</a:t>
            </a:r>
          </a:p>
        </p:txBody>
      </p:sp>
      <p:sp>
        <p:nvSpPr>
          <p:cNvPr id="4" name="Slide Number Placeholder 3"/>
          <p:cNvSpPr>
            <a:spLocks noGrp="1"/>
          </p:cNvSpPr>
          <p:nvPr>
            <p:ph type="sldNum" sz="quarter" idx="12"/>
          </p:nvPr>
        </p:nvSpPr>
        <p:spPr/>
        <p:txBody>
          <a:bodyPr/>
          <a:lstStyle/>
          <a:p>
            <a:fld id="{2CF4AA75-1AE0-4593-99DD-33F3F40BED72}" type="slidenum">
              <a:rPr lang="en-US" smtClean="0"/>
              <a:pPr/>
              <a:t>24</a:t>
            </a:fld>
            <a:endParaRPr lang="en-US"/>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smtClean="0"/>
              <a:t>Previous Work on </a:t>
            </a:r>
            <a:br>
              <a:rPr lang="en-US" dirty="0" smtClean="0"/>
            </a:br>
            <a:r>
              <a:rPr lang="en-US" dirty="0" smtClean="0"/>
              <a:t>Slowdown Estimation</a:t>
            </a:r>
          </a:p>
        </p:txBody>
      </p:sp>
      <p:sp>
        <p:nvSpPr>
          <p:cNvPr id="3" name="Content Placeholder 2"/>
          <p:cNvSpPr>
            <a:spLocks noGrp="1"/>
          </p:cNvSpPr>
          <p:nvPr>
            <p:ph idx="1"/>
          </p:nvPr>
        </p:nvSpPr>
        <p:spPr>
          <a:xfrm>
            <a:off x="457200" y="1381279"/>
            <a:ext cx="8686800" cy="4525963"/>
          </a:xfrm>
        </p:spPr>
        <p:txBody>
          <a:bodyPr/>
          <a:lstStyle/>
          <a:p>
            <a:r>
              <a:rPr lang="en-US" dirty="0" smtClean="0"/>
              <a:t>Previous work on slowdown estimation</a:t>
            </a:r>
          </a:p>
          <a:p>
            <a:pPr lvl="1"/>
            <a:r>
              <a:rPr lang="en-US" sz="2300" b="1" dirty="0" smtClean="0"/>
              <a:t>STFM</a:t>
            </a:r>
            <a:r>
              <a:rPr lang="en-US" sz="2300" dirty="0" smtClean="0"/>
              <a:t> (Stall Time Fair Memory) Scheduling </a:t>
            </a:r>
            <a:r>
              <a:rPr lang="en-US" sz="1800" dirty="0" smtClean="0"/>
              <a:t>[</a:t>
            </a:r>
            <a:r>
              <a:rPr lang="en-US" sz="1800" dirty="0" err="1" smtClean="0"/>
              <a:t>Mutlu</a:t>
            </a:r>
            <a:r>
              <a:rPr lang="en-US" sz="1800" dirty="0" smtClean="0"/>
              <a:t> et al., MICRO ‘07] </a:t>
            </a:r>
          </a:p>
          <a:p>
            <a:pPr lvl="1"/>
            <a:r>
              <a:rPr lang="en-US" sz="2300" b="1" dirty="0" smtClean="0"/>
              <a:t>FST</a:t>
            </a:r>
            <a:r>
              <a:rPr lang="en-US" sz="2300" dirty="0" smtClean="0"/>
              <a:t> (Fairness via Source Throttling) </a:t>
            </a:r>
            <a:r>
              <a:rPr lang="en-US" sz="1800" dirty="0" smtClean="0"/>
              <a:t>[</a:t>
            </a:r>
            <a:r>
              <a:rPr lang="en-US" sz="1800" dirty="0" err="1" smtClean="0"/>
              <a:t>Ebrahimi</a:t>
            </a:r>
            <a:r>
              <a:rPr lang="en-US" sz="1800" dirty="0" smtClean="0"/>
              <a:t> et al., ASPLOS ‘10]</a:t>
            </a:r>
          </a:p>
          <a:p>
            <a:pPr lvl="1">
              <a:buClr>
                <a:srgbClr val="3B812F"/>
              </a:buClr>
            </a:pPr>
            <a:r>
              <a:rPr lang="en-US" sz="2300" b="1" dirty="0" smtClean="0">
                <a:solidFill>
                  <a:srgbClr val="000000"/>
                </a:solidFill>
              </a:rPr>
              <a:t>Per-thread Cycle Accounting </a:t>
            </a:r>
            <a:r>
              <a:rPr lang="en-US" sz="1800" dirty="0" smtClean="0">
                <a:solidFill>
                  <a:srgbClr val="000000"/>
                </a:solidFill>
              </a:rPr>
              <a:t>[Du Bois et al., </a:t>
            </a:r>
            <a:r>
              <a:rPr lang="en-US" sz="1800" dirty="0" err="1" smtClean="0">
                <a:solidFill>
                  <a:srgbClr val="000000"/>
                </a:solidFill>
              </a:rPr>
              <a:t>HiPEAC</a:t>
            </a:r>
            <a:r>
              <a:rPr lang="en-US" sz="1800" dirty="0" smtClean="0">
                <a:solidFill>
                  <a:srgbClr val="000000"/>
                </a:solidFill>
              </a:rPr>
              <a:t> ‘13]</a:t>
            </a:r>
          </a:p>
          <a:p>
            <a:endParaRPr lang="en-US" dirty="0" smtClean="0"/>
          </a:p>
          <a:p>
            <a:r>
              <a:rPr lang="en-US" dirty="0" smtClean="0"/>
              <a:t>Basic Idea:</a:t>
            </a:r>
            <a:endParaRPr lang="en-US" sz="2300" dirty="0" smtClean="0"/>
          </a:p>
          <a:p>
            <a:pPr lvl="1">
              <a:buNone/>
            </a:pPr>
            <a:r>
              <a:rPr lang="en-US" sz="2300" dirty="0" smtClean="0"/>
              <a:t> </a:t>
            </a:r>
          </a:p>
          <a:p>
            <a:pPr lvl="1"/>
            <a:endParaRPr lang="en-US" dirty="0" smtClean="0"/>
          </a:p>
          <a:p>
            <a:endParaRPr lang="en-US" dirty="0" smtClean="0"/>
          </a:p>
        </p:txBody>
      </p:sp>
      <p:graphicFrame>
        <p:nvGraphicFramePr>
          <p:cNvPr id="5" name="Object 4"/>
          <p:cNvGraphicFramePr>
            <a:graphicFrameLocks noChangeAspect="1"/>
          </p:cNvGraphicFramePr>
          <p:nvPr/>
        </p:nvGraphicFramePr>
        <p:xfrm>
          <a:off x="1851025" y="4470400"/>
          <a:ext cx="4705350" cy="1041400"/>
        </p:xfrm>
        <a:graphic>
          <a:graphicData uri="http://schemas.openxmlformats.org/presentationml/2006/ole">
            <mc:AlternateContent xmlns:mc="http://schemas.openxmlformats.org/markup-compatibility/2006">
              <mc:Choice xmlns:v="urn:schemas-microsoft-com:vml" Requires="v">
                <p:oleObj spid="_x0000_s11276" name="Equation" r:id="rId5" imgW="2044440" imgH="457200" progId="Equation.3">
                  <p:embed/>
                </p:oleObj>
              </mc:Choice>
              <mc:Fallback>
                <p:oleObj name="Equation" r:id="rId5" imgW="2044440" imgH="4572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1025" y="4470400"/>
                        <a:ext cx="470535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Straight Arrow Connector 15"/>
          <p:cNvCxnSpPr/>
          <p:nvPr/>
        </p:nvCxnSpPr>
        <p:spPr>
          <a:xfrm flipV="1">
            <a:off x="6500826" y="4312650"/>
            <a:ext cx="642942" cy="285752"/>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43768" y="4045105"/>
            <a:ext cx="1238232" cy="477054"/>
          </a:xfrm>
          <a:prstGeom prst="rect">
            <a:avLst/>
          </a:prstGeom>
          <a:noFill/>
        </p:spPr>
        <p:txBody>
          <a:bodyPr wrap="square" rtlCol="0">
            <a:spAutoFit/>
          </a:bodyPr>
          <a:lstStyle/>
          <a:p>
            <a:r>
              <a:rPr lang="en-US" sz="2500" dirty="0" smtClean="0">
                <a:solidFill>
                  <a:srgbClr val="C00000"/>
                </a:solidFill>
              </a:rPr>
              <a:t>Difficult</a:t>
            </a:r>
            <a:endParaRPr lang="en-US" sz="2500" dirty="0">
              <a:solidFill>
                <a:srgbClr val="C00000"/>
              </a:solidFill>
            </a:endParaRPr>
          </a:p>
        </p:txBody>
      </p:sp>
      <p:sp>
        <p:nvSpPr>
          <p:cNvPr id="19" name="TextBox 18"/>
          <p:cNvSpPr txBox="1"/>
          <p:nvPr/>
        </p:nvSpPr>
        <p:spPr>
          <a:xfrm>
            <a:off x="7215206" y="5473865"/>
            <a:ext cx="1143008" cy="477054"/>
          </a:xfrm>
          <a:prstGeom prst="rect">
            <a:avLst/>
          </a:prstGeom>
          <a:noFill/>
        </p:spPr>
        <p:txBody>
          <a:bodyPr wrap="square" rtlCol="0">
            <a:spAutoFit/>
          </a:bodyPr>
          <a:lstStyle/>
          <a:p>
            <a:r>
              <a:rPr lang="en-US" sz="2500" dirty="0" smtClean="0">
                <a:solidFill>
                  <a:srgbClr val="C00000"/>
                </a:solidFill>
              </a:rPr>
              <a:t>Easy</a:t>
            </a:r>
            <a:endParaRPr lang="en-US" sz="2500" dirty="0">
              <a:solidFill>
                <a:srgbClr val="C00000"/>
              </a:solidFill>
            </a:endParaRPr>
          </a:p>
        </p:txBody>
      </p:sp>
      <p:cxnSp>
        <p:nvCxnSpPr>
          <p:cNvPr id="22" name="Straight Arrow Connector 21"/>
          <p:cNvCxnSpPr/>
          <p:nvPr/>
        </p:nvCxnSpPr>
        <p:spPr>
          <a:xfrm>
            <a:off x="6572264" y="5402427"/>
            <a:ext cx="642942" cy="35719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786182" y="4509313"/>
            <a:ext cx="2857520" cy="500066"/>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13726" y="6045369"/>
            <a:ext cx="8786842" cy="507831"/>
          </a:xfrm>
          <a:prstGeom prst="rect">
            <a:avLst/>
          </a:prstGeom>
          <a:noFill/>
        </p:spPr>
        <p:txBody>
          <a:bodyPr wrap="square" rtlCol="0">
            <a:spAutoFit/>
          </a:bodyPr>
          <a:lstStyle/>
          <a:p>
            <a:pPr algn="ctr"/>
            <a:r>
              <a:rPr lang="en-US" sz="2700" dirty="0" smtClean="0">
                <a:solidFill>
                  <a:srgbClr val="0070C0"/>
                </a:solidFill>
              </a:rPr>
              <a:t>Count number of cycles application receives interference</a:t>
            </a:r>
            <a:endParaRPr lang="en-US" sz="2700" dirty="0">
              <a:solidFill>
                <a:srgbClr val="0070C0"/>
              </a:solidFill>
            </a:endParaRPr>
          </a:p>
        </p:txBody>
      </p:sp>
      <p:sp>
        <p:nvSpPr>
          <p:cNvPr id="12" name="Oval 11"/>
          <p:cNvSpPr/>
          <p:nvPr/>
        </p:nvSpPr>
        <p:spPr>
          <a:xfrm>
            <a:off x="1057657" y="1913405"/>
            <a:ext cx="8001024" cy="4642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2CF4AA75-1AE0-4593-99DD-33F3F40BED72}" type="slidenum">
              <a:rPr lang="en-US" smtClean="0"/>
              <a:pPr/>
              <a:t>25</a:t>
            </a:fld>
            <a:endParaRPr lang="en-US"/>
          </a:p>
        </p:txBody>
      </p:sp>
    </p:spTree>
    <p:custDataLst>
      <p:tags r:id="rId2"/>
    </p:custDataLst>
  </p:cSld>
  <p:clrMapOvr>
    <a:masterClrMapping/>
  </p:clrMapOvr>
  <p:transition xmlns:p14="http://schemas.microsoft.com/office/powerpoint/2010/main" advTm="68828"/>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19" grpId="1"/>
      <p:bldP spid="25" grpId="0" animBg="1"/>
      <p:bldP spid="26" grpId="0"/>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3600" dirty="0" smtClean="0"/>
              <a:t>Two Major Advantages of MISE Over STFM</a:t>
            </a:r>
          </a:p>
        </p:txBody>
      </p:sp>
      <p:sp>
        <p:nvSpPr>
          <p:cNvPr id="3" name="Content Placeholder 2"/>
          <p:cNvSpPr>
            <a:spLocks noGrp="1"/>
          </p:cNvSpPr>
          <p:nvPr>
            <p:ph idx="1"/>
          </p:nvPr>
        </p:nvSpPr>
        <p:spPr/>
        <p:txBody>
          <a:bodyPr>
            <a:normAutofit lnSpcReduction="10000"/>
          </a:bodyPr>
          <a:lstStyle/>
          <a:p>
            <a:pPr>
              <a:defRPr/>
            </a:pPr>
            <a:r>
              <a:rPr lang="en-US" dirty="0" smtClean="0"/>
              <a:t>Advantage 1:</a:t>
            </a:r>
          </a:p>
          <a:p>
            <a:pPr lvl="1">
              <a:defRPr/>
            </a:pPr>
            <a:r>
              <a:rPr lang="en-US" sz="2600" dirty="0" smtClean="0"/>
              <a:t>STFM estimates alone performance </a:t>
            </a:r>
            <a:r>
              <a:rPr lang="en-US" sz="2600" dirty="0" smtClean="0">
                <a:solidFill>
                  <a:srgbClr val="0070C0"/>
                </a:solidFill>
              </a:rPr>
              <a:t>while an application is receiving interference </a:t>
            </a:r>
            <a:r>
              <a:rPr lang="en-US" sz="2600" dirty="0" smtClean="0">
                <a:solidFill>
                  <a:srgbClr val="C00000"/>
                </a:solidFill>
                <a:sym typeface="Wingdings" pitchFamily="2" charset="2"/>
              </a:rPr>
              <a:t> Difficult</a:t>
            </a:r>
            <a:endParaRPr lang="en-US" sz="2600" dirty="0" smtClean="0">
              <a:solidFill>
                <a:srgbClr val="C00000"/>
              </a:solidFill>
            </a:endParaRPr>
          </a:p>
          <a:p>
            <a:pPr lvl="1">
              <a:defRPr/>
            </a:pPr>
            <a:r>
              <a:rPr lang="en-US" sz="2600" dirty="0" smtClean="0"/>
              <a:t>MISE estimates alone performance </a:t>
            </a:r>
            <a:r>
              <a:rPr lang="en-US" sz="2600" dirty="0" smtClean="0">
                <a:solidFill>
                  <a:srgbClr val="0070C0"/>
                </a:solidFill>
              </a:rPr>
              <a:t>while giving an application the highest priority</a:t>
            </a:r>
            <a:r>
              <a:rPr lang="en-US" sz="2600" dirty="0" smtClean="0">
                <a:solidFill>
                  <a:srgbClr val="FF0000"/>
                </a:solidFill>
              </a:rPr>
              <a:t> </a:t>
            </a:r>
            <a:r>
              <a:rPr lang="en-US" sz="2600" dirty="0" smtClean="0">
                <a:solidFill>
                  <a:srgbClr val="C00000"/>
                </a:solidFill>
                <a:sym typeface="Wingdings" pitchFamily="2" charset="2"/>
              </a:rPr>
              <a:t> Easier</a:t>
            </a:r>
            <a:endParaRPr lang="en-US" sz="2600" dirty="0" smtClean="0">
              <a:solidFill>
                <a:srgbClr val="C00000"/>
              </a:solidFill>
            </a:endParaRPr>
          </a:p>
          <a:p>
            <a:pPr lvl="1">
              <a:buFontTx/>
              <a:buNone/>
              <a:defRPr/>
            </a:pPr>
            <a:endParaRPr lang="en-US" dirty="0" smtClean="0"/>
          </a:p>
          <a:p>
            <a:pPr>
              <a:defRPr/>
            </a:pPr>
            <a:r>
              <a:rPr lang="en-US" dirty="0" smtClean="0"/>
              <a:t>Advantage 2:</a:t>
            </a:r>
          </a:p>
          <a:p>
            <a:pPr lvl="1">
              <a:defRPr/>
            </a:pPr>
            <a:r>
              <a:rPr lang="en-US" sz="2600" dirty="0" smtClean="0"/>
              <a:t>STFM does not take into account compute phase for non-memory-bound applications </a:t>
            </a:r>
          </a:p>
          <a:p>
            <a:pPr lvl="1">
              <a:defRPr/>
            </a:pPr>
            <a:r>
              <a:rPr lang="en-US" sz="2600" dirty="0" smtClean="0">
                <a:solidFill>
                  <a:srgbClr val="0070C0"/>
                </a:solidFill>
              </a:rPr>
              <a:t>MISE accounts for compute phase </a:t>
            </a:r>
            <a:r>
              <a:rPr lang="en-US" sz="2600" dirty="0" smtClean="0">
                <a:solidFill>
                  <a:srgbClr val="C00000"/>
                </a:solidFill>
                <a:sym typeface="Wingdings" pitchFamily="2" charset="2"/>
              </a:rPr>
              <a:t> B</a:t>
            </a:r>
            <a:r>
              <a:rPr lang="en-US" sz="2600" dirty="0" smtClean="0">
                <a:solidFill>
                  <a:srgbClr val="C00000"/>
                </a:solidFill>
              </a:rPr>
              <a:t>etter accuracy</a:t>
            </a:r>
          </a:p>
        </p:txBody>
      </p:sp>
      <p:sp>
        <p:nvSpPr>
          <p:cNvPr id="5" name="Slide Number Placeholder 4"/>
          <p:cNvSpPr>
            <a:spLocks noGrp="1"/>
          </p:cNvSpPr>
          <p:nvPr>
            <p:ph type="sldNum" sz="quarter" idx="12"/>
          </p:nvPr>
        </p:nvSpPr>
        <p:spPr/>
        <p:txBody>
          <a:bodyPr/>
          <a:lstStyle/>
          <a:p>
            <a:fld id="{2CF4AA75-1AE0-4593-99DD-33F3F40BED72}" type="slidenum">
              <a:rPr lang="en-US" smtClean="0"/>
              <a:pPr/>
              <a:t>26</a:t>
            </a:fld>
            <a:endParaRPr lang="en-US"/>
          </a:p>
        </p:txBody>
      </p:sp>
    </p:spTree>
    <p:custDataLst>
      <p:tags r:id="rId1"/>
    </p:custDataLst>
  </p:cSld>
  <p:clrMapOvr>
    <a:masterClrMapping/>
  </p:clrMapOvr>
  <p:transition xmlns:p14="http://schemas.microsoft.com/office/powerpoint/2010/main" advTm="9847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Methodology</a:t>
            </a:r>
          </a:p>
        </p:txBody>
      </p:sp>
      <p:sp>
        <p:nvSpPr>
          <p:cNvPr id="21507" name="Content Placeholder 2"/>
          <p:cNvSpPr>
            <a:spLocks noGrp="1"/>
          </p:cNvSpPr>
          <p:nvPr>
            <p:ph idx="1"/>
          </p:nvPr>
        </p:nvSpPr>
        <p:spPr/>
        <p:txBody>
          <a:bodyPr>
            <a:normAutofit lnSpcReduction="10000"/>
          </a:bodyPr>
          <a:lstStyle/>
          <a:p>
            <a:r>
              <a:rPr lang="en-US" dirty="0" smtClean="0"/>
              <a:t>Configuration of our simulated system</a:t>
            </a:r>
          </a:p>
          <a:p>
            <a:pPr lvl="1"/>
            <a:r>
              <a:rPr lang="en-US" sz="2600" dirty="0" smtClean="0"/>
              <a:t>4 cores</a:t>
            </a:r>
          </a:p>
          <a:p>
            <a:pPr lvl="1"/>
            <a:r>
              <a:rPr lang="en-US" sz="2600" dirty="0" smtClean="0"/>
              <a:t>1 channel, 8 banks/channel</a:t>
            </a:r>
          </a:p>
          <a:p>
            <a:pPr lvl="1"/>
            <a:r>
              <a:rPr lang="en-US" sz="2600" dirty="0" smtClean="0"/>
              <a:t>DDR3 1066 DRAM </a:t>
            </a:r>
          </a:p>
          <a:p>
            <a:pPr lvl="1"/>
            <a:r>
              <a:rPr lang="en-US" sz="2600" dirty="0" smtClean="0"/>
              <a:t>512 KB private cache/core</a:t>
            </a:r>
          </a:p>
          <a:p>
            <a:pPr>
              <a:buNone/>
            </a:pPr>
            <a:endParaRPr lang="en-US" dirty="0" smtClean="0"/>
          </a:p>
          <a:p>
            <a:r>
              <a:rPr lang="en-US" dirty="0" smtClean="0"/>
              <a:t>Workloads</a:t>
            </a:r>
          </a:p>
          <a:p>
            <a:pPr lvl="1"/>
            <a:r>
              <a:rPr lang="en-US" sz="2600" dirty="0" smtClean="0"/>
              <a:t>SPEC CPU2006 </a:t>
            </a:r>
          </a:p>
          <a:p>
            <a:pPr lvl="1"/>
            <a:r>
              <a:rPr lang="en-US" sz="2600" dirty="0" smtClean="0"/>
              <a:t>300 multi programmed workloads</a:t>
            </a:r>
          </a:p>
          <a:p>
            <a:pPr>
              <a:buFontTx/>
              <a:buNone/>
            </a:pPr>
            <a:endParaRPr lang="en-US" dirty="0" smtClean="0"/>
          </a:p>
        </p:txBody>
      </p:sp>
      <p:sp>
        <p:nvSpPr>
          <p:cNvPr id="5" name="Slide Number Placeholder 4"/>
          <p:cNvSpPr>
            <a:spLocks noGrp="1"/>
          </p:cNvSpPr>
          <p:nvPr>
            <p:ph type="sldNum" sz="quarter" idx="12"/>
          </p:nvPr>
        </p:nvSpPr>
        <p:spPr/>
        <p:txBody>
          <a:bodyPr/>
          <a:lstStyle/>
          <a:p>
            <a:fld id="{2CF4AA75-1AE0-4593-99DD-33F3F40BED72}" type="slidenum">
              <a:rPr lang="en-US" smtClean="0"/>
              <a:pPr/>
              <a:t>27</a:t>
            </a:fld>
            <a:endParaRPr lang="en-US"/>
          </a:p>
        </p:txBody>
      </p:sp>
    </p:spTree>
  </p:cSld>
  <p:clrMapOvr>
    <a:masterClrMapping/>
  </p:clrMapOvr>
  <p:transition xmlns:p14="http://schemas.microsoft.com/office/powerpoint/2010/main" advTm="22532"/>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Comparison</a:t>
            </a:r>
            <a:endParaRPr lang="en-US" dirty="0"/>
          </a:p>
        </p:txBody>
      </p:sp>
      <p:graphicFrame>
        <p:nvGraphicFramePr>
          <p:cNvPr id="11" name="Chart 10"/>
          <p:cNvGraphicFramePr/>
          <p:nvPr/>
        </p:nvGraphicFramePr>
        <p:xfrm>
          <a:off x="642910" y="2190720"/>
          <a:ext cx="8072494" cy="4286280"/>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7"/>
          <p:cNvSpPr txBox="1">
            <a:spLocks noChangeArrowheads="1"/>
          </p:cNvSpPr>
          <p:nvPr/>
        </p:nvSpPr>
        <p:spPr bwMode="auto">
          <a:xfrm>
            <a:off x="2587639" y="1476340"/>
            <a:ext cx="3984625" cy="708025"/>
          </a:xfrm>
          <a:prstGeom prst="rect">
            <a:avLst/>
          </a:prstGeom>
          <a:noFill/>
          <a:ln w="9525">
            <a:noFill/>
            <a:miter lim="800000"/>
            <a:headEnd/>
            <a:tailEnd/>
          </a:ln>
        </p:spPr>
        <p:txBody>
          <a:bodyPr>
            <a:spAutoFit/>
          </a:bodyPr>
          <a:lstStyle/>
          <a:p>
            <a:pPr algn="ctr"/>
            <a:r>
              <a:rPr lang="en-US" sz="2000" dirty="0"/>
              <a:t>SPEC CPU 2006 application</a:t>
            </a:r>
          </a:p>
          <a:p>
            <a:pPr algn="ctr"/>
            <a:r>
              <a:rPr lang="en-US" sz="2000" dirty="0"/>
              <a:t>leslie3d</a:t>
            </a:r>
          </a:p>
        </p:txBody>
      </p:sp>
      <p:sp>
        <p:nvSpPr>
          <p:cNvPr id="6" name="Rectangle 5"/>
          <p:cNvSpPr/>
          <p:nvPr/>
        </p:nvSpPr>
        <p:spPr>
          <a:xfrm>
            <a:off x="7358082" y="4119546"/>
            <a:ext cx="1500198" cy="85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358082" y="4619612"/>
            <a:ext cx="1500198" cy="85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2CF4AA75-1AE0-4593-99DD-33F3F40BED72}" type="slidenum">
              <a:rPr lang="en-US" smtClean="0"/>
              <a:pPr/>
              <a:t>28</a:t>
            </a:fld>
            <a:endParaRPr lang="en-US"/>
          </a:p>
        </p:txBody>
      </p:sp>
    </p:spTree>
    <p:custDataLst>
      <p:tags r:id="rId1"/>
    </p:custDataLst>
  </p:cSld>
  <p:clrMapOvr>
    <a:masterClrMapping/>
  </p:clrMapOvr>
  <p:transition xmlns:p14="http://schemas.microsoft.com/office/powerpoint/2010/main" advTm="25661"/>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fade">
                                      <p:cBhvr>
                                        <p:cTn id="7" dur="1000"/>
                                        <p:tgtEl>
                                          <p:spTgt spid="11">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fade">
                                      <p:cBhvr>
                                        <p:cTn id="12" dur="1000"/>
                                        <p:tgtEl>
                                          <p:spTgt spid="11">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fade">
                                      <p:cBhvr>
                                        <p:cTn id="19" dur="1000"/>
                                        <p:tgtEl>
                                          <p:spTgt spid="11">
                                            <p:graphicEl>
                                              <a:chart seriesIdx="1" categoryIdx="-4" bldStep="series"/>
                                            </p:graphic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7"/>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fade">
                                      <p:cBhvr>
                                        <p:cTn id="28" dur="1000"/>
                                        <p:tgtEl>
                                          <p:spTgt spid="11">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Chart bld="series"/>
        </p:bldSub>
      </p:bldGraphic>
      <p:bldP spid="6" grpId="0" animBg="1"/>
      <p:bldP spid="7" grpId="0" animBg="1"/>
      <p:bldP spid="7"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STFM</a:t>
            </a:r>
            <a:endParaRPr lang="en-US" dirty="0"/>
          </a:p>
        </p:txBody>
      </p:sp>
      <p:sp>
        <p:nvSpPr>
          <p:cNvPr id="9" name="TextBox 8"/>
          <p:cNvSpPr txBox="1"/>
          <p:nvPr/>
        </p:nvSpPr>
        <p:spPr>
          <a:xfrm>
            <a:off x="1000100" y="3653694"/>
            <a:ext cx="1571636" cy="369332"/>
          </a:xfrm>
          <a:prstGeom prst="rect">
            <a:avLst/>
          </a:prstGeom>
          <a:noFill/>
        </p:spPr>
        <p:txBody>
          <a:bodyPr wrap="square" rtlCol="0">
            <a:spAutoFit/>
          </a:bodyPr>
          <a:lstStyle/>
          <a:p>
            <a:pPr algn="ctr"/>
            <a:r>
              <a:rPr lang="en-US" dirty="0" err="1" smtClean="0"/>
              <a:t>cactusADM</a:t>
            </a:r>
            <a:endParaRPr lang="en-US" dirty="0"/>
          </a:p>
        </p:txBody>
      </p:sp>
      <p:graphicFrame>
        <p:nvGraphicFramePr>
          <p:cNvPr id="11" name="Chart 10"/>
          <p:cNvGraphicFramePr/>
          <p:nvPr/>
        </p:nvGraphicFramePr>
        <p:xfrm>
          <a:off x="-142908" y="1495388"/>
          <a:ext cx="3357586" cy="228601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p:nvPr/>
        </p:nvGraphicFramePr>
        <p:xfrm>
          <a:off x="2786050" y="1494290"/>
          <a:ext cx="3357586" cy="2286016"/>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p:cNvSpPr txBox="1"/>
          <p:nvPr/>
        </p:nvSpPr>
        <p:spPr>
          <a:xfrm>
            <a:off x="3913892" y="3653694"/>
            <a:ext cx="1571636" cy="369332"/>
          </a:xfrm>
          <a:prstGeom prst="rect">
            <a:avLst/>
          </a:prstGeom>
          <a:noFill/>
        </p:spPr>
        <p:txBody>
          <a:bodyPr wrap="square" rtlCol="0">
            <a:spAutoFit/>
          </a:bodyPr>
          <a:lstStyle/>
          <a:p>
            <a:pPr algn="ctr"/>
            <a:r>
              <a:rPr lang="en-US" dirty="0" err="1" smtClean="0"/>
              <a:t>GemsFDTD</a:t>
            </a:r>
            <a:endParaRPr lang="en-US" dirty="0" smtClean="0"/>
          </a:p>
        </p:txBody>
      </p:sp>
      <p:graphicFrame>
        <p:nvGraphicFramePr>
          <p:cNvPr id="16" name="Chart 15"/>
          <p:cNvGraphicFramePr/>
          <p:nvPr/>
        </p:nvGraphicFramePr>
        <p:xfrm>
          <a:off x="5694232" y="1477181"/>
          <a:ext cx="3528598" cy="2300294"/>
        </p:xfrm>
        <a:graphic>
          <a:graphicData uri="http://schemas.openxmlformats.org/drawingml/2006/chart">
            <c:chart xmlns:c="http://schemas.openxmlformats.org/drawingml/2006/chart" xmlns:r="http://schemas.openxmlformats.org/officeDocument/2006/relationships" r:id="rId6"/>
          </a:graphicData>
        </a:graphic>
      </p:graphicFrame>
      <p:sp>
        <p:nvSpPr>
          <p:cNvPr id="17" name="TextBox 16"/>
          <p:cNvSpPr txBox="1"/>
          <p:nvPr/>
        </p:nvSpPr>
        <p:spPr>
          <a:xfrm>
            <a:off x="6957162" y="3668590"/>
            <a:ext cx="1479882" cy="369332"/>
          </a:xfrm>
          <a:prstGeom prst="rect">
            <a:avLst/>
          </a:prstGeom>
          <a:noFill/>
        </p:spPr>
        <p:txBody>
          <a:bodyPr wrap="square" rtlCol="0">
            <a:spAutoFit/>
          </a:bodyPr>
          <a:lstStyle/>
          <a:p>
            <a:pPr algn="ctr"/>
            <a:r>
              <a:rPr lang="en-US" dirty="0" err="1" smtClean="0"/>
              <a:t>soplex</a:t>
            </a:r>
            <a:endParaRPr lang="en-US" dirty="0" smtClean="0"/>
          </a:p>
        </p:txBody>
      </p:sp>
      <p:graphicFrame>
        <p:nvGraphicFramePr>
          <p:cNvPr id="19" name="Chart 18"/>
          <p:cNvGraphicFramePr/>
          <p:nvPr/>
        </p:nvGraphicFramePr>
        <p:xfrm>
          <a:off x="-142908" y="4197890"/>
          <a:ext cx="3357586" cy="2286016"/>
        </p:xfrm>
        <a:graphic>
          <a:graphicData uri="http://schemas.openxmlformats.org/drawingml/2006/chart">
            <c:chart xmlns:c="http://schemas.openxmlformats.org/drawingml/2006/chart" xmlns:r="http://schemas.openxmlformats.org/officeDocument/2006/relationships" r:id="rId7"/>
          </a:graphicData>
        </a:graphic>
      </p:graphicFrame>
      <p:sp>
        <p:nvSpPr>
          <p:cNvPr id="20" name="TextBox 19"/>
          <p:cNvSpPr txBox="1"/>
          <p:nvPr/>
        </p:nvSpPr>
        <p:spPr>
          <a:xfrm>
            <a:off x="997752" y="6341030"/>
            <a:ext cx="1571636" cy="369332"/>
          </a:xfrm>
          <a:prstGeom prst="rect">
            <a:avLst/>
          </a:prstGeom>
          <a:noFill/>
        </p:spPr>
        <p:txBody>
          <a:bodyPr wrap="square" rtlCol="0">
            <a:spAutoFit/>
          </a:bodyPr>
          <a:lstStyle/>
          <a:p>
            <a:pPr algn="ctr"/>
            <a:r>
              <a:rPr lang="en-US" dirty="0" err="1" smtClean="0"/>
              <a:t>wrf</a:t>
            </a:r>
            <a:endParaRPr lang="en-US" dirty="0"/>
          </a:p>
        </p:txBody>
      </p:sp>
      <p:graphicFrame>
        <p:nvGraphicFramePr>
          <p:cNvPr id="22" name="Chart 21"/>
          <p:cNvGraphicFramePr/>
          <p:nvPr/>
        </p:nvGraphicFramePr>
        <p:xfrm>
          <a:off x="2786050" y="4210032"/>
          <a:ext cx="3357586" cy="2286016"/>
        </p:xfrm>
        <a:graphic>
          <a:graphicData uri="http://schemas.openxmlformats.org/drawingml/2006/chart">
            <c:chart xmlns:c="http://schemas.openxmlformats.org/drawingml/2006/chart" xmlns:r="http://schemas.openxmlformats.org/officeDocument/2006/relationships" r:id="rId8"/>
          </a:graphicData>
        </a:graphic>
      </p:graphicFrame>
      <p:sp>
        <p:nvSpPr>
          <p:cNvPr id="23" name="TextBox 22"/>
          <p:cNvSpPr txBox="1"/>
          <p:nvPr/>
        </p:nvSpPr>
        <p:spPr>
          <a:xfrm>
            <a:off x="3929058" y="6341030"/>
            <a:ext cx="1571636" cy="369332"/>
          </a:xfrm>
          <a:prstGeom prst="rect">
            <a:avLst/>
          </a:prstGeom>
          <a:noFill/>
        </p:spPr>
        <p:txBody>
          <a:bodyPr wrap="square" rtlCol="0">
            <a:spAutoFit/>
          </a:bodyPr>
          <a:lstStyle/>
          <a:p>
            <a:pPr algn="ctr"/>
            <a:r>
              <a:rPr lang="en-US" dirty="0" err="1" smtClean="0"/>
              <a:t>calculix</a:t>
            </a:r>
            <a:endParaRPr lang="en-US" dirty="0"/>
          </a:p>
        </p:txBody>
      </p:sp>
      <p:graphicFrame>
        <p:nvGraphicFramePr>
          <p:cNvPr id="25" name="Chart 24"/>
          <p:cNvGraphicFramePr/>
          <p:nvPr/>
        </p:nvGraphicFramePr>
        <p:xfrm>
          <a:off x="5668335" y="4210032"/>
          <a:ext cx="3557832" cy="2300084"/>
        </p:xfrm>
        <a:graphic>
          <a:graphicData uri="http://schemas.openxmlformats.org/drawingml/2006/chart">
            <c:chart xmlns:c="http://schemas.openxmlformats.org/drawingml/2006/chart" xmlns:r="http://schemas.openxmlformats.org/officeDocument/2006/relationships" r:id="rId9"/>
          </a:graphicData>
        </a:graphic>
      </p:graphicFrame>
      <p:sp>
        <p:nvSpPr>
          <p:cNvPr id="26" name="TextBox 25"/>
          <p:cNvSpPr txBox="1"/>
          <p:nvPr/>
        </p:nvSpPr>
        <p:spPr>
          <a:xfrm>
            <a:off x="6940151" y="6341030"/>
            <a:ext cx="1571636" cy="369332"/>
          </a:xfrm>
          <a:prstGeom prst="rect">
            <a:avLst/>
          </a:prstGeom>
          <a:noFill/>
        </p:spPr>
        <p:txBody>
          <a:bodyPr wrap="square" rtlCol="0">
            <a:spAutoFit/>
          </a:bodyPr>
          <a:lstStyle/>
          <a:p>
            <a:pPr algn="ctr"/>
            <a:r>
              <a:rPr lang="en-US" dirty="0" err="1" smtClean="0"/>
              <a:t>povray</a:t>
            </a:r>
            <a:endParaRPr lang="en-US" dirty="0"/>
          </a:p>
        </p:txBody>
      </p:sp>
      <p:sp>
        <p:nvSpPr>
          <p:cNvPr id="29" name="Rectangle 28"/>
          <p:cNvSpPr/>
          <p:nvPr/>
        </p:nvSpPr>
        <p:spPr>
          <a:xfrm>
            <a:off x="0" y="1524000"/>
            <a:ext cx="9144000" cy="5334000"/>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a:spLocks noChangeArrowheads="1"/>
          </p:cNvSpPr>
          <p:nvPr/>
        </p:nvSpPr>
        <p:spPr bwMode="auto">
          <a:xfrm>
            <a:off x="594519" y="3118555"/>
            <a:ext cx="7954962" cy="1754326"/>
          </a:xfrm>
          <a:prstGeom prst="rect">
            <a:avLst/>
          </a:prstGeom>
          <a:solidFill>
            <a:schemeClr val="bg1"/>
          </a:solidFill>
          <a:ln w="9525">
            <a:noFill/>
            <a:miter lim="800000"/>
            <a:headEnd/>
            <a:tailEnd/>
          </a:ln>
        </p:spPr>
        <p:txBody>
          <a:bodyPr>
            <a:spAutoFit/>
          </a:bodyPr>
          <a:lstStyle/>
          <a:p>
            <a:pPr algn="ctr"/>
            <a:r>
              <a:rPr lang="en-US" sz="3600" dirty="0">
                <a:solidFill>
                  <a:srgbClr val="C00000"/>
                </a:solidFill>
              </a:rPr>
              <a:t>Average error of MISE: </a:t>
            </a:r>
            <a:r>
              <a:rPr lang="en-US" sz="3600" dirty="0" smtClean="0">
                <a:solidFill>
                  <a:srgbClr val="C00000"/>
                </a:solidFill>
              </a:rPr>
              <a:t>8.2%</a:t>
            </a:r>
            <a:endParaRPr lang="en-US" sz="3600" dirty="0">
              <a:solidFill>
                <a:srgbClr val="C00000"/>
              </a:solidFill>
            </a:endParaRPr>
          </a:p>
          <a:p>
            <a:pPr algn="ctr"/>
            <a:r>
              <a:rPr lang="en-US" sz="3600" dirty="0">
                <a:solidFill>
                  <a:srgbClr val="C00000"/>
                </a:solidFill>
              </a:rPr>
              <a:t>Average error of STFM: </a:t>
            </a:r>
            <a:r>
              <a:rPr lang="en-US" sz="3600" dirty="0" smtClean="0">
                <a:solidFill>
                  <a:srgbClr val="C00000"/>
                </a:solidFill>
              </a:rPr>
              <a:t>29.4%</a:t>
            </a:r>
          </a:p>
          <a:p>
            <a:pPr algn="ctr"/>
            <a:r>
              <a:rPr lang="en-US" sz="3600" dirty="0" smtClean="0">
                <a:solidFill>
                  <a:srgbClr val="C00000"/>
                </a:solidFill>
              </a:rPr>
              <a:t>(across 300 workloads)</a:t>
            </a:r>
            <a:endParaRPr lang="en-US" sz="3600" dirty="0">
              <a:solidFill>
                <a:srgbClr val="C00000"/>
              </a:solidFill>
            </a:endParaRPr>
          </a:p>
        </p:txBody>
      </p:sp>
      <p:sp>
        <p:nvSpPr>
          <p:cNvPr id="21" name="Rounded Rectangle 20"/>
          <p:cNvSpPr/>
          <p:nvPr/>
        </p:nvSpPr>
        <p:spPr>
          <a:xfrm>
            <a:off x="67358" y="1530968"/>
            <a:ext cx="8983505" cy="25717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67358" y="4210032"/>
            <a:ext cx="8983505" cy="25717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lide Number Placeholder 26"/>
          <p:cNvSpPr>
            <a:spLocks noGrp="1"/>
          </p:cNvSpPr>
          <p:nvPr>
            <p:ph type="sldNum" sz="quarter" idx="12"/>
          </p:nvPr>
        </p:nvSpPr>
        <p:spPr>
          <a:xfrm>
            <a:off x="7013030" y="6416675"/>
            <a:ext cx="2133600" cy="365125"/>
          </a:xfrm>
        </p:spPr>
        <p:txBody>
          <a:bodyPr/>
          <a:lstStyle/>
          <a:p>
            <a:fld id="{2CF4AA75-1AE0-4593-99DD-33F3F40BED72}" type="slidenum">
              <a:rPr lang="en-US" smtClean="0"/>
              <a:pPr/>
              <a:t>29</a:t>
            </a:fld>
            <a:endParaRPr lang="en-US"/>
          </a:p>
        </p:txBody>
      </p:sp>
    </p:spTree>
    <p:custDataLst>
      <p:tags r:id="rId1"/>
    </p:custDataLst>
  </p:cSld>
  <p:clrMapOvr>
    <a:masterClrMapping/>
  </p:clrMapOvr>
  <p:transition xmlns:p14="http://schemas.microsoft.com/office/powerpoint/2010/main" advTm="29791"/>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4"/>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fade">
                                      <p:cBhvr>
                                        <p:cTn id="19" dur="500"/>
                                        <p:tgtEl>
                                          <p:spTgt spid="11">
                                            <p:graphicEl>
                                              <a:chart seriesIdx="0" categoryIdx="-4" bldStep="series"/>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graphicEl>
                                              <a:chart seriesIdx="0" categoryIdx="-4" bldStep="series"/>
                                            </p:graphicEl>
                                          </p:spTgt>
                                        </p:tgtEl>
                                        <p:attrNameLst>
                                          <p:attrName>style.visibility</p:attrName>
                                        </p:attrNameLst>
                                      </p:cBhvr>
                                      <p:to>
                                        <p:strVal val="visible"/>
                                      </p:to>
                                    </p:set>
                                    <p:animEffect transition="in" filter="fade">
                                      <p:cBhvr>
                                        <p:cTn id="22" dur="500"/>
                                        <p:tgtEl>
                                          <p:spTgt spid="13">
                                            <p:graphicEl>
                                              <a:chart seriesIdx="0" categoryIdx="-4" bldStep="series"/>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graphicEl>
                                              <a:chart seriesIdx="0" categoryIdx="-4" bldStep="series"/>
                                            </p:graphicEl>
                                          </p:spTgt>
                                        </p:tgtEl>
                                        <p:attrNameLst>
                                          <p:attrName>style.visibility</p:attrName>
                                        </p:attrNameLst>
                                      </p:cBhvr>
                                      <p:to>
                                        <p:strVal val="visible"/>
                                      </p:to>
                                    </p:set>
                                    <p:animEffect transition="in" filter="fade">
                                      <p:cBhvr>
                                        <p:cTn id="25" dur="500"/>
                                        <p:tgtEl>
                                          <p:spTgt spid="16">
                                            <p:graphicEl>
                                              <a:chart seriesIdx="0" categoryIdx="-4" bldStep="series"/>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graphicEl>
                                              <a:chart seriesIdx="0" categoryIdx="-4" bldStep="series"/>
                                            </p:graphicEl>
                                          </p:spTgt>
                                        </p:tgtEl>
                                        <p:attrNameLst>
                                          <p:attrName>style.visibility</p:attrName>
                                        </p:attrNameLst>
                                      </p:cBhvr>
                                      <p:to>
                                        <p:strVal val="visible"/>
                                      </p:to>
                                    </p:set>
                                    <p:animEffect transition="in" filter="fade">
                                      <p:cBhvr>
                                        <p:cTn id="28" dur="500"/>
                                        <p:tgtEl>
                                          <p:spTgt spid="19">
                                            <p:graphicEl>
                                              <a:chart seriesIdx="0" categoryIdx="-4" bldStep="series"/>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graphicEl>
                                              <a:chart seriesIdx="0" categoryIdx="-4" bldStep="series"/>
                                            </p:graphicEl>
                                          </p:spTgt>
                                        </p:tgtEl>
                                        <p:attrNameLst>
                                          <p:attrName>style.visibility</p:attrName>
                                        </p:attrNameLst>
                                      </p:cBhvr>
                                      <p:to>
                                        <p:strVal val="visible"/>
                                      </p:to>
                                    </p:set>
                                    <p:animEffect transition="in" filter="fade">
                                      <p:cBhvr>
                                        <p:cTn id="31" dur="500"/>
                                        <p:tgtEl>
                                          <p:spTgt spid="22">
                                            <p:graphicEl>
                                              <a:chart seriesIdx="0" categoryIdx="-4" bldStep="series"/>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graphicEl>
                                              <a:chart seriesIdx="0" categoryIdx="-4" bldStep="series"/>
                                            </p:graphicEl>
                                          </p:spTgt>
                                        </p:tgtEl>
                                        <p:attrNameLst>
                                          <p:attrName>style.visibility</p:attrName>
                                        </p:attrNameLst>
                                      </p:cBhvr>
                                      <p:to>
                                        <p:strVal val="visible"/>
                                      </p:to>
                                    </p:set>
                                    <p:animEffect transition="in" filter="fade">
                                      <p:cBhvr>
                                        <p:cTn id="34" dur="500"/>
                                        <p:tgtEl>
                                          <p:spTgt spid="25">
                                            <p:graphicEl>
                                              <a:chart seriesIdx="0" categoryIdx="-4" bldStep="series"/>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fade">
                                      <p:cBhvr>
                                        <p:cTn id="39" dur="500"/>
                                        <p:tgtEl>
                                          <p:spTgt spid="11">
                                            <p:graphicEl>
                                              <a:chart seriesIdx="1" categoryIdx="-4" bldStep="series"/>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graphicEl>
                                              <a:chart seriesIdx="1" categoryIdx="-4" bldStep="series"/>
                                            </p:graphicEl>
                                          </p:spTgt>
                                        </p:tgtEl>
                                        <p:attrNameLst>
                                          <p:attrName>style.visibility</p:attrName>
                                        </p:attrNameLst>
                                      </p:cBhvr>
                                      <p:to>
                                        <p:strVal val="visible"/>
                                      </p:to>
                                    </p:set>
                                    <p:animEffect transition="in" filter="fade">
                                      <p:cBhvr>
                                        <p:cTn id="42" dur="500"/>
                                        <p:tgtEl>
                                          <p:spTgt spid="13">
                                            <p:graphicEl>
                                              <a:chart seriesIdx="1" categoryIdx="-4" bldStep="series"/>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graphicEl>
                                              <a:chart seriesIdx="1" categoryIdx="-4" bldStep="series"/>
                                            </p:graphicEl>
                                          </p:spTgt>
                                        </p:tgtEl>
                                        <p:attrNameLst>
                                          <p:attrName>style.visibility</p:attrName>
                                        </p:attrNameLst>
                                      </p:cBhvr>
                                      <p:to>
                                        <p:strVal val="visible"/>
                                      </p:to>
                                    </p:set>
                                    <p:animEffect transition="in" filter="fade">
                                      <p:cBhvr>
                                        <p:cTn id="45" dur="500"/>
                                        <p:tgtEl>
                                          <p:spTgt spid="16">
                                            <p:graphicEl>
                                              <a:chart seriesIdx="1" categoryIdx="-4" bldStep="series"/>
                                            </p:graphic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graphicEl>
                                              <a:chart seriesIdx="1" categoryIdx="-4" bldStep="series"/>
                                            </p:graphicEl>
                                          </p:spTgt>
                                        </p:tgtEl>
                                        <p:attrNameLst>
                                          <p:attrName>style.visibility</p:attrName>
                                        </p:attrNameLst>
                                      </p:cBhvr>
                                      <p:to>
                                        <p:strVal val="visible"/>
                                      </p:to>
                                    </p:set>
                                    <p:animEffect transition="in" filter="fade">
                                      <p:cBhvr>
                                        <p:cTn id="48" dur="500"/>
                                        <p:tgtEl>
                                          <p:spTgt spid="19">
                                            <p:graphicEl>
                                              <a:chart seriesIdx="1" categoryIdx="-4" bldStep="series"/>
                                            </p:graphic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graphicEl>
                                              <a:chart seriesIdx="1" categoryIdx="-4" bldStep="series"/>
                                            </p:graphicEl>
                                          </p:spTgt>
                                        </p:tgtEl>
                                        <p:attrNameLst>
                                          <p:attrName>style.visibility</p:attrName>
                                        </p:attrNameLst>
                                      </p:cBhvr>
                                      <p:to>
                                        <p:strVal val="visible"/>
                                      </p:to>
                                    </p:set>
                                    <p:animEffect transition="in" filter="fade">
                                      <p:cBhvr>
                                        <p:cTn id="51" dur="500"/>
                                        <p:tgtEl>
                                          <p:spTgt spid="22">
                                            <p:graphicEl>
                                              <a:chart seriesIdx="1" categoryIdx="-4" bldStep="series"/>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graphicEl>
                                              <a:chart seriesIdx="1" categoryIdx="-4" bldStep="series"/>
                                            </p:graphicEl>
                                          </p:spTgt>
                                        </p:tgtEl>
                                        <p:attrNameLst>
                                          <p:attrName>style.visibility</p:attrName>
                                        </p:attrNameLst>
                                      </p:cBhvr>
                                      <p:to>
                                        <p:strVal val="visible"/>
                                      </p:to>
                                    </p:set>
                                    <p:animEffect transition="in" filter="fade">
                                      <p:cBhvr>
                                        <p:cTn id="54" dur="500"/>
                                        <p:tgtEl>
                                          <p:spTgt spid="25">
                                            <p:graphicEl>
                                              <a:chart seriesIdx="1" categoryIdx="-4" bldStep="series"/>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fade">
                                      <p:cBhvr>
                                        <p:cTn id="59" dur="500"/>
                                        <p:tgtEl>
                                          <p:spTgt spid="11">
                                            <p:graphicEl>
                                              <a:chart seriesIdx="2" categoryIdx="-4" bldStep="series"/>
                                            </p:graphic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
                                            <p:graphicEl>
                                              <a:chart seriesIdx="2" categoryIdx="-4" bldStep="series"/>
                                            </p:graphicEl>
                                          </p:spTgt>
                                        </p:tgtEl>
                                        <p:attrNameLst>
                                          <p:attrName>style.visibility</p:attrName>
                                        </p:attrNameLst>
                                      </p:cBhvr>
                                      <p:to>
                                        <p:strVal val="visible"/>
                                      </p:to>
                                    </p:set>
                                    <p:animEffect transition="in" filter="fade">
                                      <p:cBhvr>
                                        <p:cTn id="62" dur="500"/>
                                        <p:tgtEl>
                                          <p:spTgt spid="13">
                                            <p:graphicEl>
                                              <a:chart seriesIdx="2" categoryIdx="-4" bldStep="series"/>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graphicEl>
                                              <a:chart seriesIdx="2" categoryIdx="-4" bldStep="series"/>
                                            </p:graphicEl>
                                          </p:spTgt>
                                        </p:tgtEl>
                                        <p:attrNameLst>
                                          <p:attrName>style.visibility</p:attrName>
                                        </p:attrNameLst>
                                      </p:cBhvr>
                                      <p:to>
                                        <p:strVal val="visible"/>
                                      </p:to>
                                    </p:set>
                                    <p:animEffect transition="in" filter="fade">
                                      <p:cBhvr>
                                        <p:cTn id="65" dur="500"/>
                                        <p:tgtEl>
                                          <p:spTgt spid="16">
                                            <p:graphicEl>
                                              <a:chart seriesIdx="2" categoryIdx="-4" bldStep="series"/>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9">
                                            <p:graphicEl>
                                              <a:chart seriesIdx="2" categoryIdx="-4" bldStep="series"/>
                                            </p:graphicEl>
                                          </p:spTgt>
                                        </p:tgtEl>
                                        <p:attrNameLst>
                                          <p:attrName>style.visibility</p:attrName>
                                        </p:attrNameLst>
                                      </p:cBhvr>
                                      <p:to>
                                        <p:strVal val="visible"/>
                                      </p:to>
                                    </p:set>
                                    <p:animEffect transition="in" filter="fade">
                                      <p:cBhvr>
                                        <p:cTn id="68" dur="500"/>
                                        <p:tgtEl>
                                          <p:spTgt spid="19">
                                            <p:graphicEl>
                                              <a:chart seriesIdx="2" categoryIdx="-4" bldStep="series"/>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2">
                                            <p:graphicEl>
                                              <a:chart seriesIdx="2" categoryIdx="-4" bldStep="series"/>
                                            </p:graphicEl>
                                          </p:spTgt>
                                        </p:tgtEl>
                                        <p:attrNameLst>
                                          <p:attrName>style.visibility</p:attrName>
                                        </p:attrNameLst>
                                      </p:cBhvr>
                                      <p:to>
                                        <p:strVal val="visible"/>
                                      </p:to>
                                    </p:set>
                                    <p:animEffect transition="in" filter="fade">
                                      <p:cBhvr>
                                        <p:cTn id="71" dur="500"/>
                                        <p:tgtEl>
                                          <p:spTgt spid="22">
                                            <p:graphicEl>
                                              <a:chart seriesIdx="2" categoryIdx="-4" bldStep="series"/>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5">
                                            <p:graphicEl>
                                              <a:chart seriesIdx="2" categoryIdx="-4" bldStep="series"/>
                                            </p:graphicEl>
                                          </p:spTgt>
                                        </p:tgtEl>
                                        <p:attrNameLst>
                                          <p:attrName>style.visibility</p:attrName>
                                        </p:attrNameLst>
                                      </p:cBhvr>
                                      <p:to>
                                        <p:strVal val="visible"/>
                                      </p:to>
                                    </p:set>
                                    <p:animEffect transition="in" filter="fade">
                                      <p:cBhvr>
                                        <p:cTn id="74" dur="500"/>
                                        <p:tgtEl>
                                          <p:spTgt spid="25">
                                            <p:graphicEl>
                                              <a:chart seriesIdx="2" categoryIdx="-4" bldStep="series"/>
                                            </p:graphicEl>
                                          </p:spTgt>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Chart bld="series"/>
        </p:bldSub>
      </p:bldGraphic>
      <p:bldGraphic spid="13" grpId="0">
        <p:bldSub>
          <a:bldChart bld="series"/>
        </p:bldSub>
      </p:bldGraphic>
      <p:bldGraphic spid="16" grpId="0">
        <p:bldSub>
          <a:bldChart bld="series"/>
        </p:bldSub>
      </p:bldGraphic>
      <p:bldGraphic spid="19" grpId="0">
        <p:bldSub>
          <a:bldChart bld="series"/>
        </p:bldSub>
      </p:bldGraphic>
      <p:bldGraphic spid="22" grpId="0">
        <p:bldSub>
          <a:bldChart bld="series"/>
        </p:bldSub>
      </p:bldGraphic>
      <p:bldGraphic spid="25" grpId="0">
        <p:bldSub>
          <a:bldChart bld="series"/>
        </p:bldSub>
      </p:bldGraphic>
      <p:bldP spid="29" grpId="0" animBg="1"/>
      <p:bldP spid="30" grpId="0" animBg="1"/>
      <p:bldP spid="21" grpId="0" animBg="1"/>
      <p:bldP spid="21" grpId="1" animBg="1"/>
      <p:bldP spid="24" grpId="0" animBg="1"/>
      <p:bldP spid="2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High and Unpredictable </a:t>
            </a:r>
            <a:br>
              <a:rPr lang="en-US" dirty="0" smtClean="0"/>
            </a:br>
            <a:r>
              <a:rPr lang="en-US" dirty="0" smtClean="0"/>
              <a:t>Application Slowdowns</a:t>
            </a:r>
            <a:endParaRPr lang="en-US" dirty="0"/>
          </a:p>
        </p:txBody>
      </p:sp>
      <p:graphicFrame>
        <p:nvGraphicFramePr>
          <p:cNvPr id="6" name="Chart 5"/>
          <p:cNvGraphicFramePr/>
          <p:nvPr/>
        </p:nvGraphicFramePr>
        <p:xfrm>
          <a:off x="0" y="1584637"/>
          <a:ext cx="4643438" cy="328614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p:nvPr/>
        </p:nvGraphicFramePr>
        <p:xfrm>
          <a:off x="4500562" y="1584637"/>
          <a:ext cx="4643438" cy="3286148"/>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p:cNvSpPr txBox="1"/>
          <p:nvPr/>
        </p:nvSpPr>
        <p:spPr>
          <a:xfrm>
            <a:off x="285720" y="5033427"/>
            <a:ext cx="8572560" cy="1261884"/>
          </a:xfrm>
          <a:prstGeom prst="rect">
            <a:avLst/>
          </a:prstGeom>
          <a:noFill/>
          <a:ln w="25400">
            <a:solidFill>
              <a:schemeClr val="tx1"/>
            </a:solidFill>
          </a:ln>
        </p:spPr>
        <p:txBody>
          <a:bodyPr wrap="square" anchor="ctr">
            <a:spAutoFit/>
          </a:bodyPr>
          <a:lstStyle/>
          <a:p>
            <a:pPr algn="ctr">
              <a:defRPr/>
            </a:pPr>
            <a:r>
              <a:rPr lang="en-US" sz="3800" dirty="0" smtClean="0">
                <a:solidFill>
                  <a:srgbClr val="C00000"/>
                </a:solidFill>
                <a:latin typeface="+mn-lt"/>
                <a:ea typeface="Tahoma" pitchFamily="34" charset="0"/>
                <a:cs typeface="Tahoma" pitchFamily="34" charset="0"/>
              </a:rPr>
              <a:t>2. An application’s performance depends on which application it is running with</a:t>
            </a:r>
            <a:endParaRPr lang="en-US" sz="3800" dirty="0">
              <a:solidFill>
                <a:srgbClr val="C00000"/>
              </a:solidFill>
              <a:latin typeface="+mn-lt"/>
              <a:ea typeface="Tahoma" pitchFamily="34" charset="0"/>
              <a:cs typeface="Tahoma" pitchFamily="34" charset="0"/>
            </a:endParaRPr>
          </a:p>
        </p:txBody>
      </p:sp>
      <p:sp>
        <p:nvSpPr>
          <p:cNvPr id="12" name="Oval 11"/>
          <p:cNvSpPr/>
          <p:nvPr/>
        </p:nvSpPr>
        <p:spPr>
          <a:xfrm>
            <a:off x="5368490" y="4402251"/>
            <a:ext cx="1823212" cy="5000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0286" y="5029200"/>
            <a:ext cx="8572560" cy="1261884"/>
          </a:xfrm>
          <a:prstGeom prst="rect">
            <a:avLst/>
          </a:prstGeom>
          <a:noFill/>
          <a:ln w="25400">
            <a:solidFill>
              <a:schemeClr val="tx1"/>
            </a:solidFill>
          </a:ln>
        </p:spPr>
        <p:txBody>
          <a:bodyPr wrap="square" anchor="ctr">
            <a:spAutoFit/>
          </a:bodyPr>
          <a:lstStyle/>
          <a:p>
            <a:pPr algn="ctr">
              <a:defRPr/>
            </a:pPr>
            <a:r>
              <a:rPr lang="en-US" sz="3800" dirty="0" smtClean="0">
                <a:solidFill>
                  <a:srgbClr val="C00000"/>
                </a:solidFill>
                <a:ea typeface="Tahoma" pitchFamily="34" charset="0"/>
                <a:cs typeface="Tahoma" pitchFamily="34" charset="0"/>
              </a:rPr>
              <a:t>1. High application slowdowns due to shared resource interference</a:t>
            </a:r>
            <a:endParaRPr lang="en-US" sz="3800" dirty="0">
              <a:solidFill>
                <a:srgbClr val="C00000"/>
              </a:solidFill>
              <a:latin typeface="+mn-lt"/>
              <a:ea typeface="Tahoma" pitchFamily="34" charset="0"/>
              <a:cs typeface="Tahoma" pitchFamily="34" charset="0"/>
            </a:endParaRPr>
          </a:p>
        </p:txBody>
      </p:sp>
      <p:sp>
        <p:nvSpPr>
          <p:cNvPr id="13" name="Oval 12"/>
          <p:cNvSpPr/>
          <p:nvPr/>
        </p:nvSpPr>
        <p:spPr>
          <a:xfrm>
            <a:off x="843788" y="4419600"/>
            <a:ext cx="1823212" cy="5000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p:cNvSpPr>
            <a:spLocks noGrp="1"/>
          </p:cNvSpPr>
          <p:nvPr>
            <p:ph type="sldNum" sz="quarter" idx="12"/>
          </p:nvPr>
        </p:nvSpPr>
        <p:spPr/>
        <p:txBody>
          <a:bodyPr/>
          <a:lstStyle/>
          <a:p>
            <a:fld id="{2CF4AA75-1AE0-4593-99DD-33F3F40BED72}" type="slidenum">
              <a:rPr lang="en-US" smtClean="0"/>
              <a:pPr/>
              <a:t>3</a:t>
            </a:fld>
            <a:endParaRPr lang="en-US"/>
          </a:p>
        </p:txBody>
      </p:sp>
    </p:spTree>
    <p:custDataLst>
      <p:tags r:id="rId1"/>
    </p:custDataLst>
  </p:cSld>
  <p:clrMapOvr>
    <a:masterClrMapping/>
  </p:clrMapOvr>
  <p:transition xmlns:p14="http://schemas.microsoft.com/office/powerpoint/2010/main" advTm="68642"/>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8" grpId="0">
        <p:bldAsOne/>
      </p:bldGraphic>
      <p:bldP spid="10" grpId="0" animBg="1"/>
      <p:bldP spid="12" grpId="0" animBg="1"/>
      <p:bldP spid="11" grpId="0" animBg="1"/>
      <p:bldP spid="11" grpId="1"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Predictability in the Presence of Memory Bandwidth Interference</a:t>
            </a:r>
            <a:endParaRPr lang="en-US" dirty="0"/>
          </a:p>
        </p:txBody>
      </p:sp>
      <p:sp>
        <p:nvSpPr>
          <p:cNvPr id="3" name="Content Placeholder 2"/>
          <p:cNvSpPr>
            <a:spLocks noGrp="1"/>
          </p:cNvSpPr>
          <p:nvPr>
            <p:ph idx="1"/>
          </p:nvPr>
        </p:nvSpPr>
        <p:spPr/>
        <p:txBody>
          <a:bodyPr>
            <a:normAutofit lnSpcReduction="10000"/>
          </a:bodyPr>
          <a:lstStyle/>
          <a:p>
            <a:pPr>
              <a:buNone/>
            </a:pPr>
            <a:r>
              <a:rPr lang="en-US" sz="4000" dirty="0" smtClean="0">
                <a:solidFill>
                  <a:srgbClr val="FF0000"/>
                </a:solidFill>
              </a:rPr>
              <a:t>1.</a:t>
            </a:r>
            <a:r>
              <a:rPr lang="en-US" sz="4000" dirty="0" smtClean="0"/>
              <a:t> </a:t>
            </a:r>
            <a:r>
              <a:rPr lang="en-US" sz="4000" dirty="0" smtClean="0">
                <a:solidFill>
                  <a:srgbClr val="0070C0"/>
                </a:solidFill>
              </a:rPr>
              <a:t>Estimate Slowdown</a:t>
            </a:r>
          </a:p>
          <a:p>
            <a:pPr lvl="1"/>
            <a:r>
              <a:rPr lang="en-US" sz="3400" dirty="0" smtClean="0">
                <a:solidFill>
                  <a:schemeClr val="bg1">
                    <a:lumMod val="75000"/>
                  </a:schemeClr>
                </a:solidFill>
              </a:rPr>
              <a:t>Key Observations</a:t>
            </a:r>
          </a:p>
          <a:p>
            <a:pPr lvl="1"/>
            <a:r>
              <a:rPr lang="en-US" sz="3400" dirty="0" smtClean="0">
                <a:solidFill>
                  <a:schemeClr val="bg1">
                    <a:lumMod val="75000"/>
                  </a:schemeClr>
                </a:solidFill>
              </a:rPr>
              <a:t>Implementation</a:t>
            </a:r>
          </a:p>
          <a:p>
            <a:pPr lvl="1"/>
            <a:r>
              <a:rPr lang="en-US" sz="3400" dirty="0" smtClean="0">
                <a:solidFill>
                  <a:schemeClr val="bg1">
                    <a:lumMod val="75000"/>
                  </a:schemeClr>
                </a:solidFill>
              </a:rPr>
              <a:t>MISE Model: Putting it All Together</a:t>
            </a:r>
          </a:p>
          <a:p>
            <a:pPr lvl="1"/>
            <a:r>
              <a:rPr lang="en-US" sz="3400" dirty="0" smtClean="0">
                <a:solidFill>
                  <a:schemeClr val="bg1">
                    <a:lumMod val="75000"/>
                  </a:schemeClr>
                </a:solidFill>
              </a:rPr>
              <a:t>Evaluating the Model</a:t>
            </a:r>
          </a:p>
          <a:p>
            <a:pPr>
              <a:buNone/>
            </a:pPr>
            <a:r>
              <a:rPr lang="en-US" sz="4000" b="1" dirty="0" smtClean="0">
                <a:solidFill>
                  <a:srgbClr val="FF0000"/>
                </a:solidFill>
              </a:rPr>
              <a:t>2.</a:t>
            </a:r>
            <a:r>
              <a:rPr lang="en-US" sz="4000" b="1" dirty="0" smtClean="0"/>
              <a:t> </a:t>
            </a:r>
            <a:r>
              <a:rPr lang="en-US" sz="4000" b="1" dirty="0" smtClean="0">
                <a:solidFill>
                  <a:srgbClr val="0070C0"/>
                </a:solidFill>
              </a:rPr>
              <a:t>Control Slowdown</a:t>
            </a:r>
          </a:p>
          <a:p>
            <a:pPr lvl="1"/>
            <a:r>
              <a:rPr lang="en-US" sz="3400" dirty="0" smtClean="0">
                <a:solidFill>
                  <a:schemeClr val="bg1">
                    <a:lumMod val="75000"/>
                  </a:schemeClr>
                </a:solidFill>
              </a:rPr>
              <a:t>Providing Soft Slowdown Guarantees</a:t>
            </a:r>
          </a:p>
        </p:txBody>
      </p:sp>
      <p:sp>
        <p:nvSpPr>
          <p:cNvPr id="4" name="Slide Number Placeholder 3"/>
          <p:cNvSpPr>
            <a:spLocks noGrp="1"/>
          </p:cNvSpPr>
          <p:nvPr>
            <p:ph type="sldNum" sz="quarter" idx="12"/>
          </p:nvPr>
        </p:nvSpPr>
        <p:spPr/>
        <p:txBody>
          <a:bodyPr/>
          <a:lstStyle/>
          <a:p>
            <a:fld id="{2CF4AA75-1AE0-4593-99DD-33F3F40BED72}" type="slidenum">
              <a:rPr lang="en-US" smtClean="0"/>
              <a:pPr/>
              <a:t>30</a:t>
            </a:fld>
            <a:endParaRPr lang="en-US"/>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Use Cases</a:t>
            </a:r>
            <a:endParaRPr lang="en-US" dirty="0"/>
          </a:p>
        </p:txBody>
      </p:sp>
      <p:sp>
        <p:nvSpPr>
          <p:cNvPr id="3" name="Content Placeholder 2"/>
          <p:cNvSpPr>
            <a:spLocks noGrp="1"/>
          </p:cNvSpPr>
          <p:nvPr>
            <p:ph idx="1"/>
          </p:nvPr>
        </p:nvSpPr>
        <p:spPr/>
        <p:txBody>
          <a:bodyPr/>
          <a:lstStyle/>
          <a:p>
            <a:r>
              <a:rPr lang="en-US" i="1" dirty="0" smtClean="0"/>
              <a:t>Bounding application slowdowns </a:t>
            </a:r>
            <a:r>
              <a:rPr lang="en-US" sz="2500" b="1" i="1" dirty="0" smtClean="0"/>
              <a:t>[HPCA ’14]</a:t>
            </a:r>
          </a:p>
          <a:p>
            <a:endParaRPr lang="en-US" i="1" dirty="0" smtClean="0"/>
          </a:p>
          <a:p>
            <a:r>
              <a:rPr lang="en-US" i="1" dirty="0" smtClean="0"/>
              <a:t>VM migration and admission control schemes</a:t>
            </a:r>
          </a:p>
          <a:p>
            <a:pPr>
              <a:buNone/>
            </a:pPr>
            <a:r>
              <a:rPr lang="en-US" i="1" dirty="0" smtClean="0"/>
              <a:t>	</a:t>
            </a:r>
            <a:r>
              <a:rPr lang="en-US" sz="2500" b="1" i="1" dirty="0" smtClean="0"/>
              <a:t>[VEE ’15]</a:t>
            </a:r>
          </a:p>
          <a:p>
            <a:endParaRPr lang="en-US" i="1" dirty="0" smtClean="0"/>
          </a:p>
          <a:p>
            <a:r>
              <a:rPr lang="en-US" i="1" dirty="0" smtClean="0"/>
              <a:t>Fair billing schemes in a commodity cloud</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2CF4AA75-1AE0-4593-99DD-33F3F40BED72}" type="slidenum">
              <a:rPr lang="en-US" smtClean="0"/>
              <a:pPr/>
              <a:t>31</a:t>
            </a:fld>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Predictability in the Presence of Memory Bandwidth Interference</a:t>
            </a:r>
            <a:endParaRPr lang="en-US" dirty="0"/>
          </a:p>
        </p:txBody>
      </p:sp>
      <p:sp>
        <p:nvSpPr>
          <p:cNvPr id="3" name="Content Placeholder 2"/>
          <p:cNvSpPr>
            <a:spLocks noGrp="1"/>
          </p:cNvSpPr>
          <p:nvPr>
            <p:ph idx="1"/>
          </p:nvPr>
        </p:nvSpPr>
        <p:spPr/>
        <p:txBody>
          <a:bodyPr>
            <a:normAutofit lnSpcReduction="10000"/>
          </a:bodyPr>
          <a:lstStyle/>
          <a:p>
            <a:pPr>
              <a:buNone/>
            </a:pPr>
            <a:r>
              <a:rPr lang="en-US" sz="4000" dirty="0" smtClean="0">
                <a:solidFill>
                  <a:srgbClr val="FF0000"/>
                </a:solidFill>
              </a:rPr>
              <a:t>1.</a:t>
            </a:r>
            <a:r>
              <a:rPr lang="en-US" sz="4000" dirty="0" smtClean="0"/>
              <a:t> </a:t>
            </a:r>
            <a:r>
              <a:rPr lang="en-US" sz="4000" dirty="0" smtClean="0">
                <a:solidFill>
                  <a:srgbClr val="0070C0"/>
                </a:solidFill>
              </a:rPr>
              <a:t>Estimate Slowdown</a:t>
            </a:r>
          </a:p>
          <a:p>
            <a:pPr lvl="1"/>
            <a:r>
              <a:rPr lang="en-US" sz="3400" dirty="0" smtClean="0">
                <a:solidFill>
                  <a:schemeClr val="bg1">
                    <a:lumMod val="75000"/>
                  </a:schemeClr>
                </a:solidFill>
              </a:rPr>
              <a:t>Key Observations</a:t>
            </a:r>
          </a:p>
          <a:p>
            <a:pPr lvl="1"/>
            <a:r>
              <a:rPr lang="en-US" sz="3400" dirty="0" smtClean="0">
                <a:solidFill>
                  <a:schemeClr val="bg1">
                    <a:lumMod val="75000"/>
                  </a:schemeClr>
                </a:solidFill>
              </a:rPr>
              <a:t>Implementation</a:t>
            </a:r>
          </a:p>
          <a:p>
            <a:pPr lvl="1"/>
            <a:r>
              <a:rPr lang="en-US" sz="3400" dirty="0" smtClean="0">
                <a:solidFill>
                  <a:schemeClr val="bg1">
                    <a:lumMod val="75000"/>
                  </a:schemeClr>
                </a:solidFill>
              </a:rPr>
              <a:t>MISE Model: Putting it All Together</a:t>
            </a:r>
          </a:p>
          <a:p>
            <a:pPr lvl="1"/>
            <a:r>
              <a:rPr lang="en-US" sz="3400" dirty="0" smtClean="0">
                <a:solidFill>
                  <a:schemeClr val="bg1">
                    <a:lumMod val="75000"/>
                  </a:schemeClr>
                </a:solidFill>
              </a:rPr>
              <a:t>Evaluating the Model</a:t>
            </a:r>
          </a:p>
          <a:p>
            <a:pPr>
              <a:buNone/>
            </a:pPr>
            <a:r>
              <a:rPr lang="en-US" sz="4000" b="1" dirty="0" smtClean="0">
                <a:solidFill>
                  <a:srgbClr val="FF0000"/>
                </a:solidFill>
              </a:rPr>
              <a:t>2.</a:t>
            </a:r>
            <a:r>
              <a:rPr lang="en-US" sz="4000" b="1" dirty="0" smtClean="0"/>
              <a:t> </a:t>
            </a:r>
            <a:r>
              <a:rPr lang="en-US" sz="4000" b="1" dirty="0" smtClean="0">
                <a:solidFill>
                  <a:srgbClr val="0070C0"/>
                </a:solidFill>
              </a:rPr>
              <a:t>Control Slowdown</a:t>
            </a:r>
          </a:p>
          <a:p>
            <a:pPr lvl="1"/>
            <a:r>
              <a:rPr lang="en-US" sz="3400" dirty="0" smtClean="0"/>
              <a:t>Providing Soft Slowdown Guarantees</a:t>
            </a:r>
          </a:p>
        </p:txBody>
      </p:sp>
      <p:sp>
        <p:nvSpPr>
          <p:cNvPr id="4" name="Slide Number Placeholder 3"/>
          <p:cNvSpPr>
            <a:spLocks noGrp="1"/>
          </p:cNvSpPr>
          <p:nvPr>
            <p:ph type="sldNum" sz="quarter" idx="12"/>
          </p:nvPr>
        </p:nvSpPr>
        <p:spPr/>
        <p:txBody>
          <a:bodyPr/>
          <a:lstStyle/>
          <a:p>
            <a:fld id="{2CF4AA75-1AE0-4593-99DD-33F3F40BED72}" type="slidenum">
              <a:rPr lang="en-US" smtClean="0"/>
              <a:pPr/>
              <a:t>32</a:t>
            </a:fld>
            <a:endParaRPr lang="en-US"/>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dirty="0" smtClean="0"/>
              <a:t>MISE-</a:t>
            </a:r>
            <a:r>
              <a:rPr lang="en-US" dirty="0" err="1" smtClean="0"/>
              <a:t>QoS</a:t>
            </a:r>
            <a:r>
              <a:rPr lang="en-US" dirty="0" smtClean="0"/>
              <a:t>: Providing </a:t>
            </a:r>
            <a:br>
              <a:rPr lang="en-US" dirty="0" smtClean="0"/>
            </a:br>
            <a:r>
              <a:rPr lang="en-US" dirty="0" smtClean="0"/>
              <a:t>“Soft” Slowdown Guarantees</a:t>
            </a:r>
          </a:p>
        </p:txBody>
      </p:sp>
      <p:sp>
        <p:nvSpPr>
          <p:cNvPr id="3" name="Content Placeholder 2"/>
          <p:cNvSpPr>
            <a:spLocks noGrp="1"/>
          </p:cNvSpPr>
          <p:nvPr>
            <p:ph idx="1"/>
          </p:nvPr>
        </p:nvSpPr>
        <p:spPr>
          <a:xfrm>
            <a:off x="214282" y="1447800"/>
            <a:ext cx="8929718" cy="4648200"/>
          </a:xfrm>
        </p:spPr>
        <p:txBody>
          <a:bodyPr>
            <a:normAutofit/>
          </a:bodyPr>
          <a:lstStyle/>
          <a:p>
            <a:r>
              <a:rPr lang="en-US" dirty="0" smtClean="0"/>
              <a:t>Goal</a:t>
            </a:r>
          </a:p>
          <a:p>
            <a:pPr lvl="1">
              <a:buNone/>
            </a:pPr>
            <a:r>
              <a:rPr lang="en-US" dirty="0" smtClean="0">
                <a:solidFill>
                  <a:srgbClr val="FF0000"/>
                </a:solidFill>
              </a:rPr>
              <a:t>1.</a:t>
            </a:r>
            <a:r>
              <a:rPr lang="en-US" dirty="0" smtClean="0"/>
              <a:t> </a:t>
            </a:r>
            <a:r>
              <a:rPr lang="en-US" dirty="0" smtClean="0">
                <a:solidFill>
                  <a:srgbClr val="0070C0"/>
                </a:solidFill>
              </a:rPr>
              <a:t>Ensure </a:t>
            </a:r>
            <a:r>
              <a:rPr lang="en-US" dirty="0" err="1" smtClean="0">
                <a:solidFill>
                  <a:srgbClr val="0070C0"/>
                </a:solidFill>
              </a:rPr>
              <a:t>QoS</a:t>
            </a:r>
            <a:r>
              <a:rPr lang="en-US" dirty="0" smtClean="0">
                <a:solidFill>
                  <a:srgbClr val="0070C0"/>
                </a:solidFill>
              </a:rPr>
              <a:t>-critical applications meet a prescribed slowdown bound</a:t>
            </a:r>
          </a:p>
          <a:p>
            <a:pPr lvl="1">
              <a:buNone/>
            </a:pPr>
            <a:r>
              <a:rPr lang="en-US" dirty="0" smtClean="0">
                <a:solidFill>
                  <a:srgbClr val="FF0000"/>
                </a:solidFill>
              </a:rPr>
              <a:t>2.</a:t>
            </a:r>
            <a:r>
              <a:rPr lang="en-US" dirty="0" smtClean="0"/>
              <a:t> </a:t>
            </a:r>
            <a:r>
              <a:rPr lang="en-US" dirty="0" smtClean="0">
                <a:solidFill>
                  <a:srgbClr val="0070C0"/>
                </a:solidFill>
              </a:rPr>
              <a:t>Maximize system performance for other applications</a:t>
            </a:r>
          </a:p>
          <a:p>
            <a:pPr lvl="1">
              <a:buFontTx/>
              <a:buNone/>
            </a:pPr>
            <a:endParaRPr lang="en-US" dirty="0" smtClean="0"/>
          </a:p>
          <a:p>
            <a:r>
              <a:rPr lang="en-US" dirty="0" smtClean="0"/>
              <a:t>Basic Idea</a:t>
            </a:r>
          </a:p>
          <a:p>
            <a:pPr lvl="1"/>
            <a:r>
              <a:rPr lang="en-US" dirty="0" smtClean="0"/>
              <a:t>Allocate </a:t>
            </a:r>
            <a:r>
              <a:rPr lang="en-US" dirty="0" smtClean="0">
                <a:solidFill>
                  <a:srgbClr val="FF0000"/>
                </a:solidFill>
              </a:rPr>
              <a:t>just enough bandwidth to </a:t>
            </a:r>
            <a:r>
              <a:rPr lang="en-US" dirty="0" err="1" smtClean="0">
                <a:solidFill>
                  <a:srgbClr val="FF0000"/>
                </a:solidFill>
              </a:rPr>
              <a:t>QoS</a:t>
            </a:r>
            <a:r>
              <a:rPr lang="en-US" dirty="0" smtClean="0">
                <a:solidFill>
                  <a:srgbClr val="FF0000"/>
                </a:solidFill>
              </a:rPr>
              <a:t>-critical application</a:t>
            </a:r>
          </a:p>
          <a:p>
            <a:pPr lvl="1"/>
            <a:r>
              <a:rPr lang="en-US" dirty="0" smtClean="0"/>
              <a:t>Assign </a:t>
            </a:r>
            <a:r>
              <a:rPr lang="en-US" dirty="0" smtClean="0">
                <a:solidFill>
                  <a:srgbClr val="FF0000"/>
                </a:solidFill>
              </a:rPr>
              <a:t>remaining bandwidth to other applications</a:t>
            </a:r>
          </a:p>
          <a:p>
            <a:pPr lvl="1"/>
            <a:endParaRPr lang="en-US" dirty="0" smtClean="0"/>
          </a:p>
        </p:txBody>
      </p:sp>
      <p:sp>
        <p:nvSpPr>
          <p:cNvPr id="5" name="Slide Number Placeholder 4"/>
          <p:cNvSpPr>
            <a:spLocks noGrp="1"/>
          </p:cNvSpPr>
          <p:nvPr>
            <p:ph type="sldNum" sz="quarter" idx="12"/>
          </p:nvPr>
        </p:nvSpPr>
        <p:spPr/>
        <p:txBody>
          <a:bodyPr/>
          <a:lstStyle/>
          <a:p>
            <a:fld id="{2CF4AA75-1AE0-4593-99DD-33F3F40BED72}" type="slidenum">
              <a:rPr lang="en-US" smtClean="0"/>
              <a:pPr/>
              <a:t>33</a:t>
            </a:fld>
            <a:endParaRPr lang="en-US"/>
          </a:p>
        </p:txBody>
      </p:sp>
    </p:spTree>
    <p:custDataLst>
      <p:tags r:id="rId1"/>
    </p:custDataLst>
  </p:cSld>
  <p:clrMapOvr>
    <a:masterClrMapping/>
  </p:clrMapOvr>
  <p:transition xmlns:p14="http://schemas.microsoft.com/office/powerpoint/2010/main" advTm="41047"/>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US" sz="3400" dirty="0" smtClean="0"/>
              <a:t>Each application (25 applications in total) considered the </a:t>
            </a:r>
            <a:r>
              <a:rPr lang="en-US" sz="3400" dirty="0" err="1" smtClean="0"/>
              <a:t>QoS</a:t>
            </a:r>
            <a:r>
              <a:rPr lang="en-US" sz="3400" dirty="0" smtClean="0"/>
              <a:t>-critical application</a:t>
            </a:r>
          </a:p>
          <a:p>
            <a:r>
              <a:rPr lang="en-US" sz="3400" dirty="0" smtClean="0"/>
              <a:t>Run with </a:t>
            </a:r>
            <a:r>
              <a:rPr lang="en-US" sz="3400" dirty="0" smtClean="0">
                <a:solidFill>
                  <a:srgbClr val="0070C0"/>
                </a:solidFill>
              </a:rPr>
              <a:t>12 sets of co-runners </a:t>
            </a:r>
            <a:r>
              <a:rPr lang="en-US" sz="3400" dirty="0" smtClean="0"/>
              <a:t>of different memory intensities</a:t>
            </a:r>
          </a:p>
          <a:p>
            <a:r>
              <a:rPr lang="en-US" sz="3400" dirty="0" smtClean="0"/>
              <a:t>Total of </a:t>
            </a:r>
            <a:r>
              <a:rPr lang="en-US" sz="3400" dirty="0" smtClean="0">
                <a:solidFill>
                  <a:srgbClr val="0070C0"/>
                </a:solidFill>
              </a:rPr>
              <a:t>300 multi programmed workloads</a:t>
            </a:r>
          </a:p>
          <a:p>
            <a:r>
              <a:rPr lang="en-US" sz="3400" dirty="0" smtClean="0"/>
              <a:t>Each workload run with </a:t>
            </a:r>
            <a:r>
              <a:rPr lang="en-US" sz="3400" dirty="0" smtClean="0">
                <a:solidFill>
                  <a:srgbClr val="0070C0"/>
                </a:solidFill>
              </a:rPr>
              <a:t>10 slowdown bound values</a:t>
            </a:r>
          </a:p>
          <a:p>
            <a:r>
              <a:rPr lang="en-US" sz="3500" dirty="0" smtClean="0"/>
              <a:t>Baseline memory scheduling mechanism</a:t>
            </a:r>
          </a:p>
          <a:p>
            <a:pPr lvl="1"/>
            <a:r>
              <a:rPr lang="en-US" dirty="0" smtClean="0">
                <a:solidFill>
                  <a:srgbClr val="0070C0"/>
                </a:solidFill>
              </a:rPr>
              <a:t>Always prioritize </a:t>
            </a:r>
            <a:r>
              <a:rPr lang="en-US" dirty="0" err="1" smtClean="0">
                <a:solidFill>
                  <a:srgbClr val="0070C0"/>
                </a:solidFill>
              </a:rPr>
              <a:t>QoS</a:t>
            </a:r>
            <a:r>
              <a:rPr lang="en-US" dirty="0" smtClean="0">
                <a:solidFill>
                  <a:srgbClr val="0070C0"/>
                </a:solidFill>
              </a:rPr>
              <a:t>-critical application </a:t>
            </a:r>
          </a:p>
          <a:p>
            <a:pPr lvl="1">
              <a:buNone/>
            </a:pPr>
            <a:r>
              <a:rPr lang="en-US" dirty="0" smtClean="0"/>
              <a:t>	</a:t>
            </a:r>
            <a:r>
              <a:rPr lang="en-US" sz="1800" dirty="0" smtClean="0"/>
              <a:t>[</a:t>
            </a:r>
            <a:r>
              <a:rPr lang="en-US" sz="1800" dirty="0" err="1" smtClean="0"/>
              <a:t>Iyer</a:t>
            </a:r>
            <a:r>
              <a:rPr lang="en-US" sz="1800" dirty="0" smtClean="0"/>
              <a:t> et al., SIGMETRICS 2007]</a:t>
            </a:r>
          </a:p>
          <a:p>
            <a:pPr lvl="1"/>
            <a:r>
              <a:rPr lang="en-US" dirty="0" smtClean="0"/>
              <a:t>Other applications’ requests scheduled in FR-FCFS order</a:t>
            </a:r>
          </a:p>
          <a:p>
            <a:pPr lvl="1">
              <a:buNone/>
            </a:pPr>
            <a:r>
              <a:rPr lang="en-US" sz="2400" dirty="0" smtClean="0"/>
              <a:t>	</a:t>
            </a:r>
            <a:r>
              <a:rPr lang="en-US" sz="1800" dirty="0" smtClean="0"/>
              <a:t>[</a:t>
            </a:r>
            <a:r>
              <a:rPr lang="en-US" sz="1800" dirty="0" err="1" smtClean="0"/>
              <a:t>Zuravleff</a:t>
            </a:r>
            <a:r>
              <a:rPr lang="en-US" sz="1800" dirty="0" smtClean="0"/>
              <a:t> and Robinson, US Patent 1997, </a:t>
            </a:r>
            <a:r>
              <a:rPr lang="en-US" sz="1800" dirty="0" err="1" smtClean="0"/>
              <a:t>Rixner</a:t>
            </a:r>
            <a:r>
              <a:rPr lang="en-US" sz="1800" dirty="0" smtClean="0"/>
              <a:t>+, ISCA 2000]</a:t>
            </a:r>
          </a:p>
          <a:p>
            <a:pPr lvl="1"/>
            <a:endParaRPr lang="en-US" dirty="0" smtClean="0"/>
          </a:p>
        </p:txBody>
      </p:sp>
      <p:sp>
        <p:nvSpPr>
          <p:cNvPr id="5" name="Slide Number Placeholder 4"/>
          <p:cNvSpPr>
            <a:spLocks noGrp="1"/>
          </p:cNvSpPr>
          <p:nvPr>
            <p:ph type="sldNum" sz="quarter" idx="12"/>
          </p:nvPr>
        </p:nvSpPr>
        <p:spPr/>
        <p:txBody>
          <a:bodyPr/>
          <a:lstStyle/>
          <a:p>
            <a:fld id="{2CF4AA75-1AE0-4593-99DD-33F3F40BED72}" type="slidenum">
              <a:rPr lang="en-US" smtClean="0"/>
              <a:pPr/>
              <a:t>34</a:t>
            </a:fld>
            <a:endParaRPr lang="en-US"/>
          </a:p>
        </p:txBody>
      </p:sp>
    </p:spTree>
    <p:custDataLst>
      <p:tags r:id="rId1"/>
    </p:custDataLst>
  </p:cSld>
  <p:clrMapOvr>
    <a:masterClrMapping/>
  </p:clrMapOvr>
  <p:transition xmlns:p14="http://schemas.microsoft.com/office/powerpoint/2010/main" advTm="46828"/>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at One Workload</a:t>
            </a:r>
            <a:endParaRPr lang="en-US" dirty="0"/>
          </a:p>
        </p:txBody>
      </p:sp>
      <p:graphicFrame>
        <p:nvGraphicFramePr>
          <p:cNvPr id="5" name="Chart 4"/>
          <p:cNvGraphicFramePr/>
          <p:nvPr/>
        </p:nvGraphicFramePr>
        <p:xfrm>
          <a:off x="285720" y="1833530"/>
          <a:ext cx="8643998" cy="4357718"/>
        </p:xfrm>
        <a:graphic>
          <a:graphicData uri="http://schemas.openxmlformats.org/drawingml/2006/chart">
            <c:chart xmlns:c="http://schemas.openxmlformats.org/drawingml/2006/chart" xmlns:r="http://schemas.openxmlformats.org/officeDocument/2006/relationships" r:id="rId4"/>
          </a:graphicData>
        </a:graphic>
      </p:graphicFrame>
      <p:sp>
        <p:nvSpPr>
          <p:cNvPr id="21" name="Rectangle 20"/>
          <p:cNvSpPr/>
          <p:nvPr/>
        </p:nvSpPr>
        <p:spPr>
          <a:xfrm>
            <a:off x="6858016" y="3119414"/>
            <a:ext cx="2000264" cy="2143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858016" y="3405166"/>
            <a:ext cx="2000264" cy="1571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858016" y="3708847"/>
            <a:ext cx="2000264" cy="1571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858016" y="4012528"/>
            <a:ext cx="2000264" cy="1438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858016" y="4324336"/>
            <a:ext cx="2000264" cy="1438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512377" y="5736595"/>
            <a:ext cx="940484" cy="3927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Oval 26"/>
          <p:cNvSpPr/>
          <p:nvPr/>
        </p:nvSpPr>
        <p:spPr>
          <a:xfrm>
            <a:off x="2714056" y="5744485"/>
            <a:ext cx="4268351" cy="42046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TextBox 27"/>
          <p:cNvSpPr txBox="1"/>
          <p:nvPr/>
        </p:nvSpPr>
        <p:spPr>
          <a:xfrm>
            <a:off x="1142976" y="6076890"/>
            <a:ext cx="1857388" cy="400110"/>
          </a:xfrm>
          <a:prstGeom prst="rect">
            <a:avLst/>
          </a:prstGeom>
          <a:noFill/>
        </p:spPr>
        <p:txBody>
          <a:bodyPr wrap="square" rtlCol="0">
            <a:spAutoFit/>
          </a:bodyPr>
          <a:lstStyle/>
          <a:p>
            <a:pPr algn="ctr"/>
            <a:r>
              <a:rPr lang="en-US" sz="2000" b="1" dirty="0" err="1" smtClean="0"/>
              <a:t>QoS</a:t>
            </a:r>
            <a:r>
              <a:rPr lang="en-US" sz="2000" b="1" dirty="0" smtClean="0"/>
              <a:t>-critical</a:t>
            </a:r>
            <a:endParaRPr lang="en-US" sz="2000" b="1" dirty="0"/>
          </a:p>
        </p:txBody>
      </p:sp>
      <p:sp>
        <p:nvSpPr>
          <p:cNvPr id="29" name="TextBox 28"/>
          <p:cNvSpPr txBox="1"/>
          <p:nvPr/>
        </p:nvSpPr>
        <p:spPr>
          <a:xfrm>
            <a:off x="3571868" y="6076890"/>
            <a:ext cx="2714644" cy="400110"/>
          </a:xfrm>
          <a:prstGeom prst="rect">
            <a:avLst/>
          </a:prstGeom>
          <a:noFill/>
        </p:spPr>
        <p:txBody>
          <a:bodyPr wrap="square" rtlCol="0">
            <a:spAutoFit/>
          </a:bodyPr>
          <a:lstStyle/>
          <a:p>
            <a:pPr algn="ctr"/>
            <a:r>
              <a:rPr lang="en-US" sz="2000" b="1" dirty="0" smtClean="0"/>
              <a:t>non-</a:t>
            </a:r>
            <a:r>
              <a:rPr lang="en-US" sz="2000" b="1" dirty="0" err="1" smtClean="0"/>
              <a:t>QoS</a:t>
            </a:r>
            <a:r>
              <a:rPr lang="en-US" sz="2000" b="1" dirty="0" smtClean="0"/>
              <a:t>-critical</a:t>
            </a:r>
            <a:endParaRPr lang="en-US" sz="2000" b="1" dirty="0"/>
          </a:p>
        </p:txBody>
      </p:sp>
      <p:cxnSp>
        <p:nvCxnSpPr>
          <p:cNvPr id="19" name="Straight Arrow Connector 18"/>
          <p:cNvCxnSpPr/>
          <p:nvPr/>
        </p:nvCxnSpPr>
        <p:spPr>
          <a:xfrm rot="5400000" flipH="1" flipV="1">
            <a:off x="1714480" y="1833530"/>
            <a:ext cx="428628" cy="285752"/>
          </a:xfrm>
          <a:prstGeom prst="straightConnector1">
            <a:avLst/>
          </a:prstGeom>
          <a:ln w="317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91692" y="1440482"/>
            <a:ext cx="2928958" cy="400110"/>
          </a:xfrm>
          <a:prstGeom prst="rect">
            <a:avLst/>
          </a:prstGeom>
          <a:noFill/>
        </p:spPr>
        <p:txBody>
          <a:bodyPr wrap="square" rtlCol="0">
            <a:spAutoFit/>
          </a:bodyPr>
          <a:lstStyle/>
          <a:p>
            <a:r>
              <a:rPr lang="en-US" sz="2000" dirty="0" smtClean="0"/>
              <a:t>Slowdown Bound = 10 </a:t>
            </a:r>
            <a:endParaRPr lang="en-US" sz="2000" dirty="0"/>
          </a:p>
        </p:txBody>
      </p:sp>
      <p:cxnSp>
        <p:nvCxnSpPr>
          <p:cNvPr id="31" name="Straight Arrow Connector 30"/>
          <p:cNvCxnSpPr/>
          <p:nvPr/>
        </p:nvCxnSpPr>
        <p:spPr>
          <a:xfrm rot="5400000" flipH="1" flipV="1">
            <a:off x="1894326" y="1985930"/>
            <a:ext cx="428628" cy="285752"/>
          </a:xfrm>
          <a:prstGeom prst="straightConnector1">
            <a:avLst/>
          </a:prstGeom>
          <a:ln w="317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71538" y="1592882"/>
            <a:ext cx="3071834" cy="400110"/>
          </a:xfrm>
          <a:prstGeom prst="rect">
            <a:avLst/>
          </a:prstGeom>
          <a:noFill/>
        </p:spPr>
        <p:txBody>
          <a:bodyPr wrap="square" rtlCol="0">
            <a:spAutoFit/>
          </a:bodyPr>
          <a:lstStyle/>
          <a:p>
            <a:r>
              <a:rPr lang="en-US" sz="2000" dirty="0" smtClean="0"/>
              <a:t>Slowdown Bound = 3.33 </a:t>
            </a:r>
            <a:endParaRPr lang="en-US" sz="2000" dirty="0"/>
          </a:p>
        </p:txBody>
      </p:sp>
      <p:cxnSp>
        <p:nvCxnSpPr>
          <p:cNvPr id="33" name="Straight Arrow Connector 32"/>
          <p:cNvCxnSpPr/>
          <p:nvPr/>
        </p:nvCxnSpPr>
        <p:spPr>
          <a:xfrm rot="5400000" flipH="1" flipV="1">
            <a:off x="1921084" y="2288916"/>
            <a:ext cx="1052522" cy="608474"/>
          </a:xfrm>
          <a:prstGeom prst="straightConnector1">
            <a:avLst/>
          </a:prstGeom>
          <a:ln w="317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71604" y="1745282"/>
            <a:ext cx="3071834" cy="400110"/>
          </a:xfrm>
          <a:prstGeom prst="rect">
            <a:avLst/>
          </a:prstGeom>
          <a:noFill/>
        </p:spPr>
        <p:txBody>
          <a:bodyPr wrap="square" rtlCol="0">
            <a:spAutoFit/>
          </a:bodyPr>
          <a:lstStyle/>
          <a:p>
            <a:r>
              <a:rPr lang="en-US" sz="2000" dirty="0" smtClean="0"/>
              <a:t>Slowdown Bound = 2 </a:t>
            </a:r>
            <a:endParaRPr lang="en-US" sz="2000" dirty="0"/>
          </a:p>
        </p:txBody>
      </p:sp>
      <p:cxnSp>
        <p:nvCxnSpPr>
          <p:cNvPr id="36" name="Straight Arrow Connector 35"/>
          <p:cNvCxnSpPr/>
          <p:nvPr/>
        </p:nvCxnSpPr>
        <p:spPr>
          <a:xfrm rot="5400000">
            <a:off x="3000364" y="2726366"/>
            <a:ext cx="28575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4071934" y="2690786"/>
            <a:ext cx="8572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5428462" y="2744573"/>
            <a:ext cx="858050"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Slide Number Placeholder 34"/>
          <p:cNvSpPr>
            <a:spLocks noGrp="1"/>
          </p:cNvSpPr>
          <p:nvPr>
            <p:ph type="sldNum" sz="quarter" idx="12"/>
          </p:nvPr>
        </p:nvSpPr>
        <p:spPr/>
        <p:txBody>
          <a:bodyPr/>
          <a:lstStyle/>
          <a:p>
            <a:fld id="{2CF4AA75-1AE0-4593-99DD-33F3F40BED72}" type="slidenum">
              <a:rPr lang="en-US" smtClean="0"/>
              <a:pPr/>
              <a:t>35</a:t>
            </a:fld>
            <a:endParaRPr lang="en-US"/>
          </a:p>
        </p:txBody>
      </p:sp>
      <p:sp>
        <p:nvSpPr>
          <p:cNvPr id="37" name="Rectangle 36"/>
          <p:cNvSpPr/>
          <p:nvPr/>
        </p:nvSpPr>
        <p:spPr>
          <a:xfrm>
            <a:off x="0" y="1524000"/>
            <a:ext cx="9144000" cy="4876800"/>
          </a:xfrm>
          <a:prstGeom prst="rect">
            <a:avLst/>
          </a:prstGeom>
          <a:solidFill>
            <a:schemeClr val="bg1">
              <a:lumMod val="95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03370" y="2971800"/>
            <a:ext cx="8429685" cy="2400657"/>
          </a:xfrm>
          <a:prstGeom prst="rect">
            <a:avLst/>
          </a:prstGeom>
          <a:solidFill>
            <a:schemeClr val="bg1"/>
          </a:solidFill>
          <a:ln w="25400">
            <a:solidFill>
              <a:schemeClr val="tx1"/>
            </a:solidFill>
          </a:ln>
        </p:spPr>
        <p:txBody>
          <a:bodyPr wrap="square" anchor="ctr">
            <a:spAutoFit/>
          </a:bodyPr>
          <a:lstStyle/>
          <a:p>
            <a:pPr>
              <a:defRPr/>
            </a:pPr>
            <a:r>
              <a:rPr lang="en-US" sz="3000" dirty="0" smtClean="0">
                <a:solidFill>
                  <a:srgbClr val="C00000"/>
                </a:solidFill>
                <a:latin typeface="+mn-lt"/>
                <a:ea typeface="Tahoma" pitchFamily="34" charset="0"/>
                <a:cs typeface="Tahoma" pitchFamily="34" charset="0"/>
              </a:rPr>
              <a:t>MISE is effective in </a:t>
            </a:r>
          </a:p>
          <a:p>
            <a:pPr marL="514350" indent="-514350">
              <a:buAutoNum type="arabicPeriod"/>
              <a:defRPr/>
            </a:pPr>
            <a:r>
              <a:rPr lang="en-US" sz="3000" dirty="0" smtClean="0">
                <a:solidFill>
                  <a:srgbClr val="C00000"/>
                </a:solidFill>
                <a:latin typeface="+mn-lt"/>
                <a:ea typeface="Tahoma" pitchFamily="34" charset="0"/>
                <a:cs typeface="Tahoma" pitchFamily="34" charset="0"/>
              </a:rPr>
              <a:t>meeting the slowdown bound for the </a:t>
            </a:r>
            <a:r>
              <a:rPr lang="en-US" sz="3000" dirty="0" err="1" smtClean="0">
                <a:solidFill>
                  <a:srgbClr val="C00000"/>
                </a:solidFill>
                <a:latin typeface="+mn-lt"/>
                <a:ea typeface="Tahoma" pitchFamily="34" charset="0"/>
                <a:cs typeface="Tahoma" pitchFamily="34" charset="0"/>
              </a:rPr>
              <a:t>QoS</a:t>
            </a:r>
            <a:r>
              <a:rPr lang="en-US" sz="3000" dirty="0" smtClean="0">
                <a:solidFill>
                  <a:srgbClr val="C00000"/>
                </a:solidFill>
                <a:latin typeface="+mn-lt"/>
                <a:ea typeface="Tahoma" pitchFamily="34" charset="0"/>
                <a:cs typeface="Tahoma" pitchFamily="34" charset="0"/>
              </a:rPr>
              <a:t>-critical application </a:t>
            </a:r>
          </a:p>
          <a:p>
            <a:pPr marL="514350" indent="-514350">
              <a:buAutoNum type="arabicPeriod"/>
              <a:defRPr/>
            </a:pPr>
            <a:r>
              <a:rPr lang="en-US" sz="3000" dirty="0" smtClean="0">
                <a:solidFill>
                  <a:srgbClr val="C00000"/>
                </a:solidFill>
                <a:latin typeface="+mn-lt"/>
                <a:ea typeface="Tahoma" pitchFamily="34" charset="0"/>
                <a:cs typeface="Tahoma" pitchFamily="34" charset="0"/>
              </a:rPr>
              <a:t>improving performance of non-</a:t>
            </a:r>
            <a:r>
              <a:rPr lang="en-US" sz="3000" dirty="0" err="1" smtClean="0">
                <a:solidFill>
                  <a:srgbClr val="C00000"/>
                </a:solidFill>
                <a:latin typeface="+mn-lt"/>
                <a:ea typeface="Tahoma" pitchFamily="34" charset="0"/>
                <a:cs typeface="Tahoma" pitchFamily="34" charset="0"/>
              </a:rPr>
              <a:t>QoS</a:t>
            </a:r>
            <a:r>
              <a:rPr lang="en-US" sz="3000" dirty="0" smtClean="0">
                <a:solidFill>
                  <a:srgbClr val="C00000"/>
                </a:solidFill>
                <a:latin typeface="+mn-lt"/>
                <a:ea typeface="Tahoma" pitchFamily="34" charset="0"/>
                <a:cs typeface="Tahoma" pitchFamily="34" charset="0"/>
              </a:rPr>
              <a:t>-critical applications</a:t>
            </a:r>
            <a:endParaRPr lang="en-US" sz="3000" dirty="0">
              <a:solidFill>
                <a:srgbClr val="C00000"/>
              </a:solidFill>
              <a:latin typeface="+mn-lt"/>
              <a:ea typeface="Tahoma" pitchFamily="34" charset="0"/>
              <a:cs typeface="Tahoma" pitchFamily="34" charset="0"/>
            </a:endParaRPr>
          </a:p>
        </p:txBody>
      </p:sp>
    </p:spTree>
    <p:custDataLst>
      <p:tags r:id="rId1"/>
    </p:custDataLst>
  </p:cSld>
  <p:clrMapOvr>
    <a:masterClrMapping/>
  </p:clrMapOvr>
  <p:transition xmlns:p14="http://schemas.microsoft.com/office/powerpoint/2010/main" advTm="138532"/>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fade">
                                      <p:cBhvr>
                                        <p:cTn id="7" dur="500"/>
                                        <p:tgtEl>
                                          <p:spTgt spid="5">
                                            <p:graphicEl>
                                              <a:chart seriesIdx="-3" categoryIdx="-3" bldStep="gridLegend"/>
                                            </p:graphic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fade">
                                      <p:cBhvr>
                                        <p:cTn id="26" dur="500"/>
                                        <p:tgtEl>
                                          <p:spTgt spid="5">
                                            <p:graphicEl>
                                              <a:chart seriesIdx="0" categoryIdx="-4" bldStep="series"/>
                                            </p:graphicEl>
                                          </p:spTgt>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2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fade">
                                      <p:cBhvr>
                                        <p:cTn id="35" dur="500"/>
                                        <p:tgtEl>
                                          <p:spTgt spid="5">
                                            <p:graphicEl>
                                              <a:chart seriesIdx="1" categoryIdx="-4" bldStep="series"/>
                                            </p:graphicEl>
                                          </p:spTgt>
                                        </p:tgtEl>
                                      </p:cBhvr>
                                    </p:animEffect>
                                  </p:childTnLst>
                                </p:cTn>
                              </p:par>
                              <p:par>
                                <p:cTn id="36" presetID="1" presetClass="exit" presetSubtype="0" fill="hold" grpId="1" nodeType="withEffect">
                                  <p:stCondLst>
                                    <p:cond delay="0"/>
                                  </p:stCondLst>
                                  <p:childTnLst>
                                    <p:set>
                                      <p:cBhvr>
                                        <p:cTn id="37" dur="1" fill="hold">
                                          <p:stCondLst>
                                            <p:cond delay="0"/>
                                          </p:stCondLst>
                                        </p:cTn>
                                        <p:tgtEl>
                                          <p:spTgt spid="22"/>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6"/>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fade">
                                      <p:cBhvr>
                                        <p:cTn id="58" dur="500"/>
                                        <p:tgtEl>
                                          <p:spTgt spid="5">
                                            <p:graphicEl>
                                              <a:chart seriesIdx="2" categoryIdx="-4" bldStep="series"/>
                                            </p:graphicEl>
                                          </p:spTgt>
                                        </p:tgtEl>
                                      </p:cBhvr>
                                    </p:animEffect>
                                  </p:childTnLst>
                                </p:cTn>
                              </p:par>
                              <p:par>
                                <p:cTn id="59" presetID="1" presetClass="exit" presetSubtype="0" fill="hold" nodeType="withEffect">
                                  <p:stCondLst>
                                    <p:cond delay="0"/>
                                  </p:stCondLst>
                                  <p:childTnLst>
                                    <p:set>
                                      <p:cBhvr>
                                        <p:cTn id="60" dur="1" fill="hold">
                                          <p:stCondLst>
                                            <p:cond delay="0"/>
                                          </p:stCondLst>
                                        </p:cTn>
                                        <p:tgtEl>
                                          <p:spTgt spid="3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42"/>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44"/>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9"/>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0"/>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5">
                                            <p:graphicEl>
                                              <a:chart seriesIdx="3" categoryIdx="-4" bldStep="series"/>
                                            </p:graphicEl>
                                          </p:spTgt>
                                        </p:tgtEl>
                                        <p:attrNameLst>
                                          <p:attrName>style.visibility</p:attrName>
                                        </p:attrNameLst>
                                      </p:cBhvr>
                                      <p:to>
                                        <p:strVal val="visible"/>
                                      </p:to>
                                    </p:set>
                                    <p:animEffect transition="in" filter="fade">
                                      <p:cBhvr>
                                        <p:cTn id="83" dur="500"/>
                                        <p:tgtEl>
                                          <p:spTgt spid="5">
                                            <p:graphicEl>
                                              <a:chart seriesIdx="3" categoryIdx="-4" bldStep="series"/>
                                            </p:graphicEl>
                                          </p:spTgt>
                                        </p:tgtEl>
                                      </p:cBhvr>
                                    </p:animEffect>
                                  </p:childTnLst>
                                </p:cTn>
                              </p:par>
                              <p:par>
                                <p:cTn id="84" presetID="1" presetClass="exit" presetSubtype="0" fill="hold" nodeType="withEffect">
                                  <p:stCondLst>
                                    <p:cond delay="0"/>
                                  </p:stCondLst>
                                  <p:childTnLst>
                                    <p:set>
                                      <p:cBhvr>
                                        <p:cTn id="85" dur="1" fill="hold">
                                          <p:stCondLst>
                                            <p:cond delay="0"/>
                                          </p:stCondLst>
                                        </p:cTn>
                                        <p:tgtEl>
                                          <p:spTgt spid="31"/>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32"/>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24"/>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25"/>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33"/>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
                                            <p:graphicEl>
                                              <a:chart seriesIdx="4" categoryIdx="-4" bldStep="series"/>
                                            </p:graphicEl>
                                          </p:spTgt>
                                        </p:tgtEl>
                                        <p:attrNameLst>
                                          <p:attrName>style.visibility</p:attrName>
                                        </p:attrNameLst>
                                      </p:cBhvr>
                                      <p:to>
                                        <p:strVal val="visible"/>
                                      </p:to>
                                    </p:set>
                                    <p:animEffect transition="in" filter="fade">
                                      <p:cBhvr>
                                        <p:cTn id="102" dur="500"/>
                                        <p:tgtEl>
                                          <p:spTgt spid="5">
                                            <p:graphicEl>
                                              <a:chart seriesIdx="4" categoryIdx="-4" bldStep="series"/>
                                            </p:graphicEl>
                                          </p:spTgt>
                                        </p:tgtEl>
                                      </p:cBhvr>
                                    </p:animEffect>
                                  </p:childTnLst>
                                </p:cTn>
                              </p:par>
                              <p:par>
                                <p:cTn id="103" presetID="1" presetClass="exit" presetSubtype="0" fill="hold" nodeType="withEffect">
                                  <p:stCondLst>
                                    <p:cond delay="0"/>
                                  </p:stCondLst>
                                  <p:childTnLst>
                                    <p:set>
                                      <p:cBhvr>
                                        <p:cTn id="104" dur="1" fill="hold">
                                          <p:stCondLst>
                                            <p:cond delay="0"/>
                                          </p:stCondLst>
                                        </p:cTn>
                                        <p:tgtEl>
                                          <p:spTgt spid="33"/>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34"/>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5"/>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5">
                                            <p:graphicEl>
                                              <a:chart seriesIdx="5" categoryIdx="-4" bldStep="series"/>
                                            </p:graphicEl>
                                          </p:spTgt>
                                        </p:tgtEl>
                                        <p:attrNameLst>
                                          <p:attrName>style.visibility</p:attrName>
                                        </p:attrNameLst>
                                      </p:cBhvr>
                                      <p:to>
                                        <p:strVal val="visible"/>
                                      </p:to>
                                    </p:set>
                                    <p:animEffect transition="in" filter="fade">
                                      <p:cBhvr>
                                        <p:cTn id="111" dur="500"/>
                                        <p:tgtEl>
                                          <p:spTgt spid="5">
                                            <p:graphicEl>
                                              <a:chart seriesIdx="5" categoryIdx="-4" bldStep="series"/>
                                            </p:graphic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37"/>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7" grpId="0" animBg="1"/>
      <p:bldP spid="28" grpId="0"/>
      <p:bldP spid="29" grpId="0"/>
      <p:bldP spid="20" grpId="0"/>
      <p:bldP spid="20" grpId="1"/>
      <p:bldP spid="32" grpId="0"/>
      <p:bldP spid="32" grpId="1"/>
      <p:bldP spid="34" grpId="0"/>
      <p:bldP spid="34" grpId="1"/>
      <p:bldP spid="37" grpId="0" animBg="1"/>
      <p:bldP spid="3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131763"/>
            <a:ext cx="9144000" cy="685800"/>
          </a:xfrm>
        </p:spPr>
        <p:txBody>
          <a:bodyPr>
            <a:normAutofit fontScale="90000"/>
          </a:bodyPr>
          <a:lstStyle/>
          <a:p>
            <a:r>
              <a:rPr lang="en-US" dirty="0" smtClean="0"/>
              <a:t>Effectiveness of MISE in Enforcing </a:t>
            </a:r>
            <a:r>
              <a:rPr lang="en-US" dirty="0" err="1" smtClean="0"/>
              <a:t>QoS</a:t>
            </a:r>
            <a:endParaRPr lang="en-US" dirty="0" smtClean="0"/>
          </a:p>
        </p:txBody>
      </p:sp>
      <p:graphicFrame>
        <p:nvGraphicFramePr>
          <p:cNvPr id="19" name="Table 18"/>
          <p:cNvGraphicFramePr>
            <a:graphicFrameLocks noGrp="1"/>
          </p:cNvGraphicFramePr>
          <p:nvPr/>
        </p:nvGraphicFramePr>
        <p:xfrm>
          <a:off x="428596" y="2047844"/>
          <a:ext cx="8112035" cy="2418101"/>
        </p:xfrm>
        <a:graphic>
          <a:graphicData uri="http://schemas.openxmlformats.org/drawingml/2006/table">
            <a:tbl>
              <a:tblPr firstRow="1" bandRow="1">
                <a:tableStyleId>{21E4AEA4-8DFA-4A89-87EB-49C32662AFE0}</a:tableStyleId>
              </a:tblPr>
              <a:tblGrid>
                <a:gridCol w="2704011"/>
                <a:gridCol w="2675009"/>
                <a:gridCol w="2733015"/>
              </a:tblGrid>
              <a:tr h="806892">
                <a:tc>
                  <a:txBody>
                    <a:bodyPr/>
                    <a:lstStyle/>
                    <a:p>
                      <a:endParaRPr lang="en-US" sz="2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300" baseline="0" dirty="0" smtClean="0"/>
                        <a:t>Predicted </a:t>
                      </a:r>
                    </a:p>
                    <a:p>
                      <a:pPr algn="ctr"/>
                      <a:r>
                        <a:rPr lang="en-US" sz="2300" baseline="0" dirty="0" smtClean="0"/>
                        <a:t>Met</a:t>
                      </a:r>
                      <a:endParaRPr lang="en-US" sz="2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gn="ctr"/>
                      <a:r>
                        <a:rPr lang="en-US" sz="2300" dirty="0" smtClean="0"/>
                        <a:t>Predicted</a:t>
                      </a:r>
                      <a:r>
                        <a:rPr lang="en-US" sz="2300" baseline="0" dirty="0" smtClean="0"/>
                        <a:t> </a:t>
                      </a:r>
                    </a:p>
                    <a:p>
                      <a:pPr algn="ctr"/>
                      <a:r>
                        <a:rPr lang="en-US" sz="2300" baseline="0" dirty="0" smtClean="0"/>
                        <a:t>Not Met</a:t>
                      </a:r>
                      <a:endParaRPr lang="en-US" sz="2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r h="407554">
                <a:tc>
                  <a:txBody>
                    <a:bodyPr/>
                    <a:lstStyle/>
                    <a:p>
                      <a:pPr algn="ctr"/>
                      <a:r>
                        <a:rPr lang="en-US" sz="2300" b="1" dirty="0" err="1" smtClean="0">
                          <a:solidFill>
                            <a:schemeClr val="bg1"/>
                          </a:solidFill>
                        </a:rPr>
                        <a:t>QoS</a:t>
                      </a:r>
                      <a:r>
                        <a:rPr lang="en-US" sz="2300" b="1" dirty="0" smtClean="0">
                          <a:solidFill>
                            <a:schemeClr val="bg1"/>
                          </a:solidFill>
                        </a:rPr>
                        <a:t> Bound </a:t>
                      </a:r>
                    </a:p>
                    <a:p>
                      <a:pPr algn="ctr"/>
                      <a:r>
                        <a:rPr lang="en-US" sz="2300" b="1" dirty="0" smtClean="0">
                          <a:solidFill>
                            <a:schemeClr val="bg1"/>
                          </a:solidFill>
                        </a:rPr>
                        <a:t>Met</a:t>
                      </a:r>
                      <a:endParaRPr lang="en-US" sz="2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gn="ctr"/>
                      <a:r>
                        <a:rPr lang="en-US" sz="2300" b="0" dirty="0" smtClean="0"/>
                        <a:t>78.8%</a:t>
                      </a:r>
                      <a:endParaRPr lang="en-US" sz="23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300" b="0" dirty="0" smtClean="0"/>
                        <a:t>2.1%</a:t>
                      </a:r>
                      <a:endParaRPr lang="en-US" sz="23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8729">
                <a:tc>
                  <a:txBody>
                    <a:bodyPr/>
                    <a:lstStyle/>
                    <a:p>
                      <a:pPr algn="ctr"/>
                      <a:r>
                        <a:rPr lang="en-US" sz="2300" b="1" dirty="0" err="1" smtClean="0">
                          <a:solidFill>
                            <a:schemeClr val="bg1"/>
                          </a:solidFill>
                        </a:rPr>
                        <a:t>QoS</a:t>
                      </a:r>
                      <a:r>
                        <a:rPr lang="en-US" sz="2300" b="1" dirty="0" smtClean="0">
                          <a:solidFill>
                            <a:schemeClr val="bg1"/>
                          </a:solidFill>
                        </a:rPr>
                        <a:t> Bound </a:t>
                      </a:r>
                    </a:p>
                    <a:p>
                      <a:pPr marL="0" algn="ctr" defTabSz="914400" rtl="0" eaLnBrk="1" latinLnBrk="0" hangingPunct="1"/>
                      <a:r>
                        <a:rPr lang="en-US" sz="2300" b="1" kern="1200" baseline="0" dirty="0" smtClean="0">
                          <a:solidFill>
                            <a:schemeClr val="bg1"/>
                          </a:solidFill>
                          <a:latin typeface="+mn-lt"/>
                          <a:ea typeface="+mn-ea"/>
                          <a:cs typeface="+mn-cs"/>
                        </a:rPr>
                        <a:t>Not Met</a:t>
                      </a:r>
                      <a:endParaRPr lang="en-US" sz="2300" b="1" kern="1200" baseline="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en-US" sz="2300" b="0" dirty="0" smtClean="0"/>
                        <a:t>2.2%</a:t>
                      </a:r>
                      <a:endParaRPr lang="en-US" sz="23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300" b="0" dirty="0" smtClean="0"/>
                        <a:t>16.9%</a:t>
                      </a:r>
                      <a:endParaRPr lang="en-US" sz="23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4" name="TextBox 23"/>
          <p:cNvSpPr txBox="1"/>
          <p:nvPr/>
        </p:nvSpPr>
        <p:spPr>
          <a:xfrm>
            <a:off x="714348" y="1404902"/>
            <a:ext cx="7715304" cy="477054"/>
          </a:xfrm>
          <a:prstGeom prst="rect">
            <a:avLst/>
          </a:prstGeom>
          <a:noFill/>
        </p:spPr>
        <p:txBody>
          <a:bodyPr wrap="square" rtlCol="0">
            <a:spAutoFit/>
          </a:bodyPr>
          <a:lstStyle/>
          <a:p>
            <a:pPr algn="ctr"/>
            <a:r>
              <a:rPr lang="en-US" sz="2500" dirty="0" smtClean="0"/>
              <a:t>Across 3000 data points</a:t>
            </a:r>
            <a:endParaRPr lang="en-US" sz="2500" dirty="0"/>
          </a:p>
        </p:txBody>
      </p:sp>
      <p:sp>
        <p:nvSpPr>
          <p:cNvPr id="11" name="Oval 10"/>
          <p:cNvSpPr/>
          <p:nvPr/>
        </p:nvSpPr>
        <p:spPr>
          <a:xfrm>
            <a:off x="3428992" y="2905100"/>
            <a:ext cx="4786346" cy="71438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428992" y="3047976"/>
            <a:ext cx="2000264" cy="428628"/>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072198" y="3833794"/>
            <a:ext cx="2000264" cy="428628"/>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7733" y="4548174"/>
            <a:ext cx="9001156" cy="10001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smtClean="0">
              <a:solidFill>
                <a:srgbClr val="C00000"/>
              </a:solidFill>
              <a:ea typeface="Tahoma" pitchFamily="34" charset="0"/>
              <a:cs typeface="Tahoma" pitchFamily="34" charset="0"/>
            </a:endParaRPr>
          </a:p>
          <a:p>
            <a:pPr algn="ctr">
              <a:defRPr/>
            </a:pPr>
            <a:endParaRPr lang="en-US" dirty="0" smtClean="0">
              <a:solidFill>
                <a:srgbClr val="C00000"/>
              </a:solidFill>
              <a:ea typeface="Tahoma" pitchFamily="34" charset="0"/>
              <a:cs typeface="Tahoma" pitchFamily="34" charset="0"/>
            </a:endParaRPr>
          </a:p>
          <a:p>
            <a:pPr algn="ctr">
              <a:defRPr/>
            </a:pPr>
            <a:endParaRPr lang="en-US" dirty="0" smtClean="0">
              <a:solidFill>
                <a:srgbClr val="C00000"/>
              </a:solidFill>
              <a:ea typeface="Tahoma" pitchFamily="34" charset="0"/>
              <a:cs typeface="Tahoma" pitchFamily="34" charset="0"/>
            </a:endParaRPr>
          </a:p>
          <a:p>
            <a:pPr algn="ctr">
              <a:defRPr/>
            </a:pPr>
            <a:endParaRPr lang="en-US" dirty="0" smtClean="0">
              <a:solidFill>
                <a:srgbClr val="C00000"/>
              </a:solidFill>
              <a:ea typeface="Tahoma" pitchFamily="34" charset="0"/>
              <a:cs typeface="Tahoma" pitchFamily="34" charset="0"/>
            </a:endParaRPr>
          </a:p>
          <a:p>
            <a:pPr algn="ctr">
              <a:defRPr/>
            </a:pPr>
            <a:r>
              <a:rPr lang="en-US" sz="2800" dirty="0" smtClean="0">
                <a:solidFill>
                  <a:srgbClr val="C00000"/>
                </a:solidFill>
                <a:ea typeface="Tahoma" pitchFamily="34" charset="0"/>
                <a:cs typeface="Tahoma" pitchFamily="34" charset="0"/>
              </a:rPr>
              <a:t>MISE-</a:t>
            </a:r>
            <a:r>
              <a:rPr lang="en-US" sz="2800" dirty="0" err="1" smtClean="0">
                <a:solidFill>
                  <a:srgbClr val="C00000"/>
                </a:solidFill>
                <a:ea typeface="Tahoma" pitchFamily="34" charset="0"/>
                <a:cs typeface="Tahoma" pitchFamily="34" charset="0"/>
              </a:rPr>
              <a:t>QoS</a:t>
            </a:r>
            <a:r>
              <a:rPr lang="en-US" sz="2800" dirty="0" smtClean="0">
                <a:solidFill>
                  <a:srgbClr val="C00000"/>
                </a:solidFill>
                <a:ea typeface="Tahoma" pitchFamily="34" charset="0"/>
                <a:cs typeface="Tahoma" pitchFamily="34" charset="0"/>
              </a:rPr>
              <a:t> meets the bound for 80.9% of workloads</a:t>
            </a:r>
          </a:p>
          <a:p>
            <a:pPr algn="ctr">
              <a:defRPr/>
            </a:pPr>
            <a:endParaRPr lang="en-US" dirty="0" smtClean="0">
              <a:solidFill>
                <a:srgbClr val="C00000"/>
              </a:solidFill>
              <a:ea typeface="Tahoma" pitchFamily="34" charset="0"/>
              <a:cs typeface="Tahoma" pitchFamily="34" charset="0"/>
            </a:endParaRPr>
          </a:p>
          <a:p>
            <a:pPr algn="ctr">
              <a:defRPr/>
            </a:pPr>
            <a:endParaRPr lang="en-US" dirty="0" smtClean="0">
              <a:solidFill>
                <a:srgbClr val="C00000"/>
              </a:solidFill>
              <a:ea typeface="Tahoma" pitchFamily="34" charset="0"/>
              <a:cs typeface="Tahoma" pitchFamily="34" charset="0"/>
            </a:endParaRPr>
          </a:p>
          <a:p>
            <a:pPr algn="ctr">
              <a:defRPr/>
            </a:pPr>
            <a:endParaRPr lang="en-US" sz="2000" dirty="0" smtClean="0">
              <a:solidFill>
                <a:srgbClr val="C00000"/>
              </a:solidFill>
              <a:ea typeface="Tahoma" pitchFamily="34" charset="0"/>
              <a:cs typeface="Tahoma" pitchFamily="34" charset="0"/>
            </a:endParaRPr>
          </a:p>
          <a:p>
            <a:pPr algn="ctr"/>
            <a:endParaRPr lang="en-US" dirty="0"/>
          </a:p>
        </p:txBody>
      </p:sp>
      <p:sp>
        <p:nvSpPr>
          <p:cNvPr id="16" name="Rectangle 15"/>
          <p:cNvSpPr/>
          <p:nvPr/>
        </p:nvSpPr>
        <p:spPr>
          <a:xfrm>
            <a:off x="67733" y="5476868"/>
            <a:ext cx="9001188" cy="10001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smtClean="0">
              <a:solidFill>
                <a:srgbClr val="C00000"/>
              </a:solidFill>
              <a:ea typeface="Tahoma" pitchFamily="34" charset="0"/>
              <a:cs typeface="Tahoma" pitchFamily="34" charset="0"/>
            </a:endParaRPr>
          </a:p>
          <a:p>
            <a:pPr algn="ctr">
              <a:defRPr/>
            </a:pPr>
            <a:endParaRPr lang="en-US" dirty="0" smtClean="0">
              <a:solidFill>
                <a:srgbClr val="C00000"/>
              </a:solidFill>
              <a:ea typeface="Tahoma" pitchFamily="34" charset="0"/>
              <a:cs typeface="Tahoma" pitchFamily="34" charset="0"/>
            </a:endParaRPr>
          </a:p>
          <a:p>
            <a:pPr algn="ctr">
              <a:defRPr/>
            </a:pPr>
            <a:endParaRPr lang="en-US" dirty="0" smtClean="0">
              <a:solidFill>
                <a:srgbClr val="C00000"/>
              </a:solidFill>
              <a:ea typeface="Tahoma" pitchFamily="34" charset="0"/>
              <a:cs typeface="Tahoma" pitchFamily="34" charset="0"/>
            </a:endParaRPr>
          </a:p>
          <a:p>
            <a:pPr algn="ctr">
              <a:defRPr/>
            </a:pPr>
            <a:endParaRPr lang="en-US" dirty="0" smtClean="0">
              <a:solidFill>
                <a:srgbClr val="C00000"/>
              </a:solidFill>
              <a:ea typeface="Tahoma" pitchFamily="34" charset="0"/>
              <a:cs typeface="Tahoma" pitchFamily="34" charset="0"/>
            </a:endParaRPr>
          </a:p>
          <a:p>
            <a:pPr algn="ctr">
              <a:defRPr/>
            </a:pPr>
            <a:r>
              <a:rPr lang="en-US" sz="2800" dirty="0" err="1" smtClean="0">
                <a:solidFill>
                  <a:srgbClr val="C00000"/>
                </a:solidFill>
                <a:ea typeface="Tahoma" pitchFamily="34" charset="0"/>
                <a:cs typeface="Tahoma" pitchFamily="34" charset="0"/>
              </a:rPr>
              <a:t>AlwaysPrioritize</a:t>
            </a:r>
            <a:r>
              <a:rPr lang="en-US" sz="2800" dirty="0" smtClean="0">
                <a:solidFill>
                  <a:srgbClr val="C00000"/>
                </a:solidFill>
                <a:ea typeface="Tahoma" pitchFamily="34" charset="0"/>
                <a:cs typeface="Tahoma" pitchFamily="34" charset="0"/>
              </a:rPr>
              <a:t>  meets the bound for 83% of workloads</a:t>
            </a:r>
          </a:p>
          <a:p>
            <a:pPr algn="ctr">
              <a:defRPr/>
            </a:pPr>
            <a:endParaRPr lang="en-US" dirty="0" smtClean="0">
              <a:solidFill>
                <a:srgbClr val="C00000"/>
              </a:solidFill>
              <a:ea typeface="Tahoma" pitchFamily="34" charset="0"/>
              <a:cs typeface="Tahoma" pitchFamily="34" charset="0"/>
            </a:endParaRPr>
          </a:p>
          <a:p>
            <a:pPr algn="ctr">
              <a:defRPr/>
            </a:pPr>
            <a:endParaRPr lang="en-US" dirty="0" smtClean="0">
              <a:solidFill>
                <a:srgbClr val="C00000"/>
              </a:solidFill>
              <a:ea typeface="Tahoma" pitchFamily="34" charset="0"/>
              <a:cs typeface="Tahoma" pitchFamily="34" charset="0"/>
            </a:endParaRPr>
          </a:p>
          <a:p>
            <a:pPr algn="ctr">
              <a:defRPr/>
            </a:pPr>
            <a:endParaRPr lang="en-US" sz="2000" dirty="0" smtClean="0">
              <a:solidFill>
                <a:srgbClr val="C00000"/>
              </a:solidFill>
              <a:ea typeface="Tahoma" pitchFamily="34" charset="0"/>
              <a:cs typeface="Tahoma" pitchFamily="34" charset="0"/>
            </a:endParaRPr>
          </a:p>
          <a:p>
            <a:pPr algn="ctr"/>
            <a:endParaRPr lang="en-US" dirty="0"/>
          </a:p>
        </p:txBody>
      </p:sp>
      <p:sp>
        <p:nvSpPr>
          <p:cNvPr id="17" name="Rectangle 16"/>
          <p:cNvSpPr/>
          <p:nvPr/>
        </p:nvSpPr>
        <p:spPr>
          <a:xfrm>
            <a:off x="69928" y="4905364"/>
            <a:ext cx="9001188" cy="12144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2800" dirty="0" smtClean="0">
              <a:solidFill>
                <a:srgbClr val="C00000"/>
              </a:solidFill>
              <a:ea typeface="Tahoma" pitchFamily="34" charset="0"/>
              <a:cs typeface="Tahoma" pitchFamily="34" charset="0"/>
            </a:endParaRPr>
          </a:p>
          <a:p>
            <a:pPr algn="ctr">
              <a:defRPr/>
            </a:pPr>
            <a:r>
              <a:rPr lang="en-US" sz="2800" dirty="0" smtClean="0">
                <a:solidFill>
                  <a:srgbClr val="C00000"/>
                </a:solidFill>
                <a:ea typeface="Tahoma" pitchFamily="34" charset="0"/>
                <a:cs typeface="Tahoma" pitchFamily="34" charset="0"/>
              </a:rPr>
              <a:t>MISE-</a:t>
            </a:r>
            <a:r>
              <a:rPr lang="en-US" sz="2800" dirty="0" err="1" smtClean="0">
                <a:solidFill>
                  <a:srgbClr val="C00000"/>
                </a:solidFill>
                <a:ea typeface="Tahoma" pitchFamily="34" charset="0"/>
                <a:cs typeface="Tahoma" pitchFamily="34" charset="0"/>
              </a:rPr>
              <a:t>QoS</a:t>
            </a:r>
            <a:r>
              <a:rPr lang="en-US" sz="2800" dirty="0" smtClean="0">
                <a:solidFill>
                  <a:srgbClr val="C00000"/>
                </a:solidFill>
                <a:ea typeface="Tahoma" pitchFamily="34" charset="0"/>
                <a:cs typeface="Tahoma" pitchFamily="34" charset="0"/>
              </a:rPr>
              <a:t> correctly predicts whether or not the bound is met for 95.7% of workloads</a:t>
            </a:r>
          </a:p>
          <a:p>
            <a:pPr algn="ctr">
              <a:defRPr/>
            </a:pPr>
            <a:endParaRPr lang="en-US" dirty="0" smtClean="0">
              <a:solidFill>
                <a:srgbClr val="C00000"/>
              </a:solidFill>
              <a:ea typeface="Tahoma" pitchFamily="34" charset="0"/>
              <a:cs typeface="Tahoma" pitchFamily="34" charset="0"/>
            </a:endParaRPr>
          </a:p>
          <a:p>
            <a:pPr algn="ctr"/>
            <a:endParaRPr lang="en-US" dirty="0"/>
          </a:p>
        </p:txBody>
      </p:sp>
      <p:sp>
        <p:nvSpPr>
          <p:cNvPr id="12" name="Slide Number Placeholder 11"/>
          <p:cNvSpPr>
            <a:spLocks noGrp="1"/>
          </p:cNvSpPr>
          <p:nvPr>
            <p:ph type="sldNum" sz="quarter" idx="12"/>
          </p:nvPr>
        </p:nvSpPr>
        <p:spPr/>
        <p:txBody>
          <a:bodyPr/>
          <a:lstStyle/>
          <a:p>
            <a:fld id="{2CF4AA75-1AE0-4593-99DD-33F3F40BED72}" type="slidenum">
              <a:rPr lang="en-US" smtClean="0"/>
              <a:pPr/>
              <a:t>36</a:t>
            </a:fld>
            <a:endParaRPr lang="en-US"/>
          </a:p>
        </p:txBody>
      </p:sp>
    </p:spTree>
    <p:custDataLst>
      <p:tags r:id="rId1"/>
    </p:custDataLst>
  </p:cSld>
  <p:clrMapOvr>
    <a:masterClrMapping/>
  </p:clrMapOvr>
  <p:transition xmlns:p14="http://schemas.microsoft.com/office/powerpoint/2010/main" advTm="210453"/>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5" grpId="1" animBg="1"/>
      <p:bldP spid="16" grpId="0" animBg="1"/>
      <p:bldP spid="16" grpId="1" animBg="1"/>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Autofit/>
          </a:bodyPr>
          <a:lstStyle/>
          <a:p>
            <a:r>
              <a:rPr lang="en-US" sz="4000" dirty="0" smtClean="0"/>
              <a:t>Performance of </a:t>
            </a:r>
            <a:br>
              <a:rPr lang="en-US" sz="4000" dirty="0" smtClean="0"/>
            </a:br>
            <a:r>
              <a:rPr lang="en-US" sz="4000" dirty="0" smtClean="0"/>
              <a:t>Non-</a:t>
            </a:r>
            <a:r>
              <a:rPr lang="en-US" sz="4000" dirty="0" err="1" smtClean="0"/>
              <a:t>QoS</a:t>
            </a:r>
            <a:r>
              <a:rPr lang="en-US" sz="4000" dirty="0" smtClean="0"/>
              <a:t>-Critical Applications</a:t>
            </a:r>
          </a:p>
        </p:txBody>
      </p:sp>
      <p:sp>
        <p:nvSpPr>
          <p:cNvPr id="12" name="Rectangle 11"/>
          <p:cNvSpPr/>
          <p:nvPr/>
        </p:nvSpPr>
        <p:spPr>
          <a:xfrm>
            <a:off x="428596" y="5573369"/>
            <a:ext cx="8286808"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3000" dirty="0" smtClean="0">
                <a:solidFill>
                  <a:srgbClr val="C00000"/>
                </a:solidFill>
                <a:ea typeface="Tahoma" pitchFamily="34" charset="0"/>
                <a:cs typeface="Tahoma" pitchFamily="34" charset="0"/>
              </a:rPr>
              <a:t>Higher performance when bound is loose</a:t>
            </a:r>
          </a:p>
          <a:p>
            <a:pPr algn="ctr"/>
            <a:endParaRPr lang="en-US" dirty="0"/>
          </a:p>
        </p:txBody>
      </p:sp>
      <p:sp>
        <p:nvSpPr>
          <p:cNvPr id="13" name="TextBox 12"/>
          <p:cNvSpPr txBox="1"/>
          <p:nvPr/>
        </p:nvSpPr>
        <p:spPr>
          <a:xfrm>
            <a:off x="98476" y="5486400"/>
            <a:ext cx="8964613" cy="1015663"/>
          </a:xfrm>
          <a:prstGeom prst="rect">
            <a:avLst/>
          </a:prstGeom>
          <a:solidFill>
            <a:schemeClr val="bg1"/>
          </a:solidFill>
          <a:ln w="25400">
            <a:solidFill>
              <a:schemeClr val="tx1"/>
            </a:solidFill>
          </a:ln>
        </p:spPr>
        <p:txBody>
          <a:bodyPr>
            <a:spAutoFit/>
          </a:bodyPr>
          <a:lstStyle/>
          <a:p>
            <a:pPr lvl="0" algn="ctr"/>
            <a:r>
              <a:rPr lang="en-US" sz="3000" dirty="0" smtClean="0">
                <a:solidFill>
                  <a:srgbClr val="C00000"/>
                </a:solidFill>
                <a:cs typeface="Tahoma" pitchFamily="34" charset="0"/>
              </a:rPr>
              <a:t>When slowdown bound is 10/3 </a:t>
            </a:r>
          </a:p>
          <a:p>
            <a:pPr lvl="0" algn="ctr"/>
            <a:r>
              <a:rPr lang="en-US" sz="3000" dirty="0" smtClean="0">
                <a:solidFill>
                  <a:srgbClr val="C00000"/>
                </a:solidFill>
                <a:cs typeface="Tahoma" pitchFamily="34" charset="0"/>
              </a:rPr>
              <a:t>MISE-</a:t>
            </a:r>
            <a:r>
              <a:rPr lang="en-US" sz="3000" dirty="0" err="1" smtClean="0">
                <a:solidFill>
                  <a:srgbClr val="C00000"/>
                </a:solidFill>
                <a:cs typeface="Tahoma" pitchFamily="34" charset="0"/>
              </a:rPr>
              <a:t>QoS</a:t>
            </a:r>
            <a:r>
              <a:rPr lang="en-US" sz="3000" dirty="0" smtClean="0">
                <a:solidFill>
                  <a:srgbClr val="C00000"/>
                </a:solidFill>
                <a:cs typeface="Tahoma" pitchFamily="34" charset="0"/>
              </a:rPr>
              <a:t> improves system performance by 10%  </a:t>
            </a:r>
            <a:r>
              <a:rPr lang="en-US" sz="3000" dirty="0" smtClean="0">
                <a:solidFill>
                  <a:srgbClr val="C00000"/>
                </a:solidFill>
                <a:latin typeface="+mn-lt"/>
                <a:ea typeface="Tahoma" pitchFamily="34" charset="0"/>
                <a:cs typeface="Tahoma" pitchFamily="34" charset="0"/>
              </a:rPr>
              <a:t> </a:t>
            </a:r>
            <a:endParaRPr lang="en-US" sz="3000" dirty="0">
              <a:solidFill>
                <a:srgbClr val="C00000"/>
              </a:solidFill>
              <a:latin typeface="+mn-lt"/>
              <a:ea typeface="Tahoma" pitchFamily="34" charset="0"/>
              <a:cs typeface="Tahoma" pitchFamily="34" charset="0"/>
            </a:endParaRPr>
          </a:p>
        </p:txBody>
      </p:sp>
      <p:sp>
        <p:nvSpPr>
          <p:cNvPr id="11" name="Slide Number Placeholder 10"/>
          <p:cNvSpPr>
            <a:spLocks noGrp="1"/>
          </p:cNvSpPr>
          <p:nvPr>
            <p:ph type="sldNum" sz="quarter" idx="12"/>
          </p:nvPr>
        </p:nvSpPr>
        <p:spPr/>
        <p:txBody>
          <a:bodyPr/>
          <a:lstStyle/>
          <a:p>
            <a:fld id="{2CF4AA75-1AE0-4593-99DD-33F3F40BED72}" type="slidenum">
              <a:rPr lang="en-US" smtClean="0"/>
              <a:pPr/>
              <a:t>37</a:t>
            </a:fld>
            <a:endParaRPr lang="en-US"/>
          </a:p>
        </p:txBody>
      </p:sp>
      <p:graphicFrame>
        <p:nvGraphicFramePr>
          <p:cNvPr id="18" name="Chart 17"/>
          <p:cNvGraphicFramePr/>
          <p:nvPr/>
        </p:nvGraphicFramePr>
        <p:xfrm>
          <a:off x="762000" y="1524000"/>
          <a:ext cx="7543800" cy="3810000"/>
        </p:xfrm>
        <a:graphic>
          <a:graphicData uri="http://schemas.openxmlformats.org/drawingml/2006/chart">
            <c:chart xmlns:c="http://schemas.openxmlformats.org/drawingml/2006/chart" xmlns:r="http://schemas.openxmlformats.org/officeDocument/2006/relationships" r:id="rId3"/>
          </a:graphicData>
        </a:graphic>
      </p:graphicFrame>
      <p:sp>
        <p:nvSpPr>
          <p:cNvPr id="19" name="Oval 18"/>
          <p:cNvSpPr/>
          <p:nvPr/>
        </p:nvSpPr>
        <p:spPr>
          <a:xfrm>
            <a:off x="2667000" y="1524000"/>
            <a:ext cx="1981200" cy="1676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xmlns:p14="http://schemas.microsoft.com/office/powerpoint/2010/main" advTm="77304"/>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8">
                                            <p:graphicEl>
                                              <a:chart seriesIdx="1" categoryIdx="-4" bldStep="series"/>
                                            </p:graphic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8">
                                            <p:graphicEl>
                                              <a:chart seriesIdx="3" categoryIdx="-4" bldStep="series"/>
                                            </p:graphic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8">
                                            <p:graphicEl>
                                              <a:chart seriesIdx="4" categoryIdx="-4" bldStep="series"/>
                                            </p:graphic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8">
                                            <p:graphicEl>
                                              <a:chart seriesIdx="5" categoryIdx="-4" bldStep="series"/>
                                            </p:graphicEl>
                                          </p:spTgt>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9"/>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Graphic spid="18" grpId="0" uiExpand="1">
        <p:bldSub>
          <a:bldChart bld="series"/>
        </p:bldSub>
      </p:bldGraphic>
      <p:bldP spid="19" grpId="0" animBg="1"/>
      <p:bldP spid="19"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900" dirty="0" smtClean="0"/>
              <a:t>Summary: Predictability in the Presence of Memory Bandwidth Interference</a:t>
            </a:r>
            <a:endParaRPr lang="en-US" sz="3900"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Uncontrolled memory interference slows down  applications unpredictably</a:t>
            </a:r>
          </a:p>
          <a:p>
            <a:r>
              <a:rPr lang="en-US" dirty="0" smtClean="0"/>
              <a:t>Goal: </a:t>
            </a:r>
            <a:r>
              <a:rPr lang="en-US" dirty="0" smtClean="0">
                <a:solidFill>
                  <a:srgbClr val="FF0000"/>
                </a:solidFill>
              </a:rPr>
              <a:t>Estimate and control </a:t>
            </a:r>
            <a:r>
              <a:rPr lang="en-US" dirty="0" smtClean="0"/>
              <a:t>slowdowns</a:t>
            </a:r>
          </a:p>
          <a:p>
            <a:r>
              <a:rPr lang="en-US" dirty="0" smtClean="0"/>
              <a:t>Key contribution</a:t>
            </a:r>
          </a:p>
          <a:p>
            <a:pPr lvl="1"/>
            <a:r>
              <a:rPr lang="en-US" dirty="0" smtClean="0">
                <a:solidFill>
                  <a:srgbClr val="0070C0"/>
                </a:solidFill>
              </a:rPr>
              <a:t>MISE: An accurate slowdown estimation model </a:t>
            </a:r>
          </a:p>
          <a:p>
            <a:pPr lvl="1"/>
            <a:r>
              <a:rPr lang="en-US" dirty="0" smtClean="0">
                <a:solidFill>
                  <a:srgbClr val="0070C0"/>
                </a:solidFill>
              </a:rPr>
              <a:t>Average error of MISE: 8.2%</a:t>
            </a:r>
          </a:p>
          <a:p>
            <a:r>
              <a:rPr lang="en-US" dirty="0" smtClean="0"/>
              <a:t>Key Idea</a:t>
            </a:r>
          </a:p>
          <a:p>
            <a:pPr lvl="1"/>
            <a:r>
              <a:rPr lang="en-US" dirty="0" smtClean="0">
                <a:solidFill>
                  <a:srgbClr val="0070C0"/>
                </a:solidFill>
              </a:rPr>
              <a:t>Request Service Rate is a proxy for performance</a:t>
            </a:r>
          </a:p>
          <a:p>
            <a:r>
              <a:rPr lang="en-US" dirty="0" smtClean="0">
                <a:solidFill>
                  <a:srgbClr val="FF0000"/>
                </a:solidFill>
              </a:rPr>
              <a:t>Leverage slowdown estimates to control slowdowns; Many more applications exist</a:t>
            </a:r>
            <a:endParaRPr lang="en-US"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38</a:t>
            </a:fld>
            <a:endParaRPr lang="en-US"/>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Taking Into Account</a:t>
            </a:r>
            <a:br>
              <a:rPr lang="en-US" dirty="0" smtClean="0"/>
            </a:br>
            <a:r>
              <a:rPr lang="en-US" dirty="0" smtClean="0"/>
              <a:t> Shared Cache Interference</a:t>
            </a:r>
            <a:endParaRPr lang="en-US"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39</a:t>
            </a:fld>
            <a:endParaRPr lang="en-US"/>
          </a:p>
        </p:txBody>
      </p:sp>
      <p:sp>
        <p:nvSpPr>
          <p:cNvPr id="5" name="Rectangle 12"/>
          <p:cNvSpPr>
            <a:spLocks noChangeArrowheads="1"/>
          </p:cNvSpPr>
          <p:nvPr/>
        </p:nvSpPr>
        <p:spPr bwMode="auto">
          <a:xfrm>
            <a:off x="212725" y="1916113"/>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6" name="TextBox 13"/>
          <p:cNvSpPr txBox="1">
            <a:spLocks noChangeArrowheads="1"/>
          </p:cNvSpPr>
          <p:nvPr/>
        </p:nvSpPr>
        <p:spPr bwMode="auto">
          <a:xfrm>
            <a:off x="212725" y="2084338"/>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7" name="Rectangle 16"/>
          <p:cNvSpPr>
            <a:spLocks noChangeArrowheads="1"/>
          </p:cNvSpPr>
          <p:nvPr/>
        </p:nvSpPr>
        <p:spPr bwMode="auto">
          <a:xfrm>
            <a:off x="1067678" y="1916113"/>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8" name="TextBox 17"/>
          <p:cNvSpPr txBox="1">
            <a:spLocks noChangeArrowheads="1"/>
          </p:cNvSpPr>
          <p:nvPr/>
        </p:nvSpPr>
        <p:spPr bwMode="auto">
          <a:xfrm>
            <a:off x="1067678" y="2084338"/>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9" name="Rectangle 19"/>
          <p:cNvSpPr>
            <a:spLocks noChangeArrowheads="1"/>
          </p:cNvSpPr>
          <p:nvPr/>
        </p:nvSpPr>
        <p:spPr bwMode="auto">
          <a:xfrm>
            <a:off x="1922631" y="1916113"/>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0" name="TextBox 20"/>
          <p:cNvSpPr txBox="1">
            <a:spLocks noChangeArrowheads="1"/>
          </p:cNvSpPr>
          <p:nvPr/>
        </p:nvSpPr>
        <p:spPr bwMode="auto">
          <a:xfrm>
            <a:off x="1922631" y="2084338"/>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1" name="Rectangle 22"/>
          <p:cNvSpPr>
            <a:spLocks noChangeArrowheads="1"/>
          </p:cNvSpPr>
          <p:nvPr/>
        </p:nvSpPr>
        <p:spPr bwMode="auto">
          <a:xfrm>
            <a:off x="2775997" y="1916113"/>
            <a:ext cx="673100"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2" name="TextBox 23"/>
          <p:cNvSpPr txBox="1">
            <a:spLocks noChangeArrowheads="1"/>
          </p:cNvSpPr>
          <p:nvPr/>
        </p:nvSpPr>
        <p:spPr bwMode="auto">
          <a:xfrm>
            <a:off x="2775997" y="2084338"/>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3" name="Rectangle 25"/>
          <p:cNvSpPr>
            <a:spLocks noChangeArrowheads="1"/>
          </p:cNvSpPr>
          <p:nvPr/>
        </p:nvSpPr>
        <p:spPr bwMode="auto">
          <a:xfrm>
            <a:off x="212725" y="269486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4" name="TextBox 26"/>
          <p:cNvSpPr txBox="1">
            <a:spLocks noChangeArrowheads="1"/>
          </p:cNvSpPr>
          <p:nvPr/>
        </p:nvSpPr>
        <p:spPr bwMode="auto">
          <a:xfrm>
            <a:off x="212725" y="286265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5" name="Rectangle 28"/>
          <p:cNvSpPr>
            <a:spLocks noChangeArrowheads="1"/>
          </p:cNvSpPr>
          <p:nvPr/>
        </p:nvSpPr>
        <p:spPr bwMode="auto">
          <a:xfrm>
            <a:off x="1067678" y="269486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6" name="TextBox 29"/>
          <p:cNvSpPr txBox="1">
            <a:spLocks noChangeArrowheads="1"/>
          </p:cNvSpPr>
          <p:nvPr/>
        </p:nvSpPr>
        <p:spPr bwMode="auto">
          <a:xfrm>
            <a:off x="1067678" y="286265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7" name="Rectangle 31"/>
          <p:cNvSpPr>
            <a:spLocks noChangeArrowheads="1"/>
          </p:cNvSpPr>
          <p:nvPr/>
        </p:nvSpPr>
        <p:spPr bwMode="auto">
          <a:xfrm>
            <a:off x="1922631" y="269486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8" name="TextBox 32"/>
          <p:cNvSpPr txBox="1">
            <a:spLocks noChangeArrowheads="1"/>
          </p:cNvSpPr>
          <p:nvPr/>
        </p:nvSpPr>
        <p:spPr bwMode="auto">
          <a:xfrm>
            <a:off x="1922631" y="2862653"/>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19" name="Rectangle 36"/>
          <p:cNvSpPr>
            <a:spLocks noChangeArrowheads="1"/>
          </p:cNvSpPr>
          <p:nvPr/>
        </p:nvSpPr>
        <p:spPr bwMode="auto">
          <a:xfrm>
            <a:off x="2775997" y="2694866"/>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0" name="TextBox 37"/>
          <p:cNvSpPr txBox="1">
            <a:spLocks noChangeArrowheads="1"/>
          </p:cNvSpPr>
          <p:nvPr/>
        </p:nvSpPr>
        <p:spPr bwMode="auto">
          <a:xfrm>
            <a:off x="2775997" y="2862653"/>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1" name="Rectangle 41"/>
          <p:cNvSpPr>
            <a:spLocks noChangeArrowheads="1"/>
          </p:cNvSpPr>
          <p:nvPr/>
        </p:nvSpPr>
        <p:spPr bwMode="auto">
          <a:xfrm>
            <a:off x="212725" y="347361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2" name="TextBox 42"/>
          <p:cNvSpPr txBox="1">
            <a:spLocks noChangeArrowheads="1"/>
          </p:cNvSpPr>
          <p:nvPr/>
        </p:nvSpPr>
        <p:spPr bwMode="auto">
          <a:xfrm>
            <a:off x="212725" y="364140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3" name="Rectangle 45"/>
          <p:cNvSpPr>
            <a:spLocks noChangeArrowheads="1"/>
          </p:cNvSpPr>
          <p:nvPr/>
        </p:nvSpPr>
        <p:spPr bwMode="auto">
          <a:xfrm>
            <a:off x="1067678" y="347361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4" name="TextBox 46"/>
          <p:cNvSpPr txBox="1">
            <a:spLocks noChangeArrowheads="1"/>
          </p:cNvSpPr>
          <p:nvPr/>
        </p:nvSpPr>
        <p:spPr bwMode="auto">
          <a:xfrm>
            <a:off x="1067678" y="364140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5" name="Rectangle 48"/>
          <p:cNvSpPr>
            <a:spLocks noChangeArrowheads="1"/>
          </p:cNvSpPr>
          <p:nvPr/>
        </p:nvSpPr>
        <p:spPr bwMode="auto">
          <a:xfrm>
            <a:off x="1922631" y="347361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6" name="TextBox 49"/>
          <p:cNvSpPr txBox="1">
            <a:spLocks noChangeArrowheads="1"/>
          </p:cNvSpPr>
          <p:nvPr/>
        </p:nvSpPr>
        <p:spPr bwMode="auto">
          <a:xfrm>
            <a:off x="1922631" y="364140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7" name="Rectangle 51"/>
          <p:cNvSpPr>
            <a:spLocks noChangeArrowheads="1"/>
          </p:cNvSpPr>
          <p:nvPr/>
        </p:nvSpPr>
        <p:spPr bwMode="auto">
          <a:xfrm>
            <a:off x="2775997" y="3473619"/>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8" name="TextBox 52"/>
          <p:cNvSpPr txBox="1">
            <a:spLocks noChangeArrowheads="1"/>
          </p:cNvSpPr>
          <p:nvPr/>
        </p:nvSpPr>
        <p:spPr bwMode="auto">
          <a:xfrm>
            <a:off x="2775997" y="3641406"/>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9" name="Rectangle 54"/>
          <p:cNvSpPr>
            <a:spLocks noChangeArrowheads="1"/>
          </p:cNvSpPr>
          <p:nvPr/>
        </p:nvSpPr>
        <p:spPr bwMode="auto">
          <a:xfrm>
            <a:off x="212725" y="4252372"/>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0" name="TextBox 55"/>
          <p:cNvSpPr txBox="1">
            <a:spLocks noChangeArrowheads="1"/>
          </p:cNvSpPr>
          <p:nvPr/>
        </p:nvSpPr>
        <p:spPr bwMode="auto">
          <a:xfrm>
            <a:off x="212725" y="4420159"/>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1" name="Rectangle 57"/>
          <p:cNvSpPr>
            <a:spLocks noChangeArrowheads="1"/>
          </p:cNvSpPr>
          <p:nvPr/>
        </p:nvSpPr>
        <p:spPr bwMode="auto">
          <a:xfrm>
            <a:off x="1067678" y="4252372"/>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2" name="TextBox 58"/>
          <p:cNvSpPr txBox="1">
            <a:spLocks noChangeArrowheads="1"/>
          </p:cNvSpPr>
          <p:nvPr/>
        </p:nvSpPr>
        <p:spPr bwMode="auto">
          <a:xfrm>
            <a:off x="1067678" y="4420159"/>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3" name="Rectangle 60"/>
          <p:cNvSpPr>
            <a:spLocks noChangeArrowheads="1"/>
          </p:cNvSpPr>
          <p:nvPr/>
        </p:nvSpPr>
        <p:spPr bwMode="auto">
          <a:xfrm>
            <a:off x="1922631" y="4252372"/>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4" name="TextBox 61"/>
          <p:cNvSpPr txBox="1">
            <a:spLocks noChangeArrowheads="1"/>
          </p:cNvSpPr>
          <p:nvPr/>
        </p:nvSpPr>
        <p:spPr bwMode="auto">
          <a:xfrm>
            <a:off x="1922631" y="4420159"/>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5" name="Rectangle 63"/>
          <p:cNvSpPr>
            <a:spLocks noChangeArrowheads="1"/>
          </p:cNvSpPr>
          <p:nvPr/>
        </p:nvSpPr>
        <p:spPr bwMode="auto">
          <a:xfrm>
            <a:off x="2775997" y="4252372"/>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6" name="TextBox 64"/>
          <p:cNvSpPr txBox="1">
            <a:spLocks noChangeArrowheads="1"/>
          </p:cNvSpPr>
          <p:nvPr/>
        </p:nvSpPr>
        <p:spPr bwMode="auto">
          <a:xfrm>
            <a:off x="2775997" y="4420159"/>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7" name="Rectangle 65"/>
          <p:cNvSpPr>
            <a:spLocks noChangeArrowheads="1"/>
          </p:cNvSpPr>
          <p:nvPr/>
        </p:nvSpPr>
        <p:spPr bwMode="auto">
          <a:xfrm>
            <a:off x="6818532" y="2170113"/>
            <a:ext cx="1893887" cy="2560637"/>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38" name="TextBox 66"/>
          <p:cNvSpPr txBox="1">
            <a:spLocks noChangeArrowheads="1"/>
          </p:cNvSpPr>
          <p:nvPr/>
        </p:nvSpPr>
        <p:spPr bwMode="auto">
          <a:xfrm>
            <a:off x="6847294" y="2873952"/>
            <a:ext cx="1838184"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Main Memory</a:t>
            </a:r>
          </a:p>
        </p:txBody>
      </p:sp>
      <p:sp>
        <p:nvSpPr>
          <p:cNvPr id="39" name="Left-Right Arrow 67"/>
          <p:cNvSpPr>
            <a:spLocks noChangeArrowheads="1"/>
          </p:cNvSpPr>
          <p:nvPr/>
        </p:nvSpPr>
        <p:spPr bwMode="auto">
          <a:xfrm>
            <a:off x="5937469" y="3076575"/>
            <a:ext cx="881063" cy="682625"/>
          </a:xfrm>
          <a:prstGeom prst="leftRightArrow">
            <a:avLst>
              <a:gd name="adj1" fmla="val 50000"/>
              <a:gd name="adj2" fmla="val 50032"/>
            </a:avLst>
          </a:prstGeom>
          <a:noFill/>
          <a:ln w="54864" algn="ctr">
            <a:solidFill>
              <a:schemeClr val="tx1"/>
            </a:solidFill>
            <a:round/>
            <a:headEnd/>
            <a:tailEnd/>
          </a:ln>
        </p:spPr>
        <p:txBody>
          <a:bodyPr/>
          <a:lstStyle/>
          <a:p>
            <a:pPr eaLnBrk="0" hangingPunct="0"/>
            <a:endParaRPr lang="en-US" sz="2400">
              <a:solidFill>
                <a:srgbClr val="C00000"/>
              </a:solidFill>
              <a:latin typeface="Tahoma" pitchFamily="34" charset="0"/>
              <a:ea typeface="Tahoma" pitchFamily="34" charset="0"/>
              <a:cs typeface="Tahoma" pitchFamily="34" charset="0"/>
            </a:endParaRPr>
          </a:p>
        </p:txBody>
      </p:sp>
      <p:sp>
        <p:nvSpPr>
          <p:cNvPr id="40" name="Rectangle 65"/>
          <p:cNvSpPr>
            <a:spLocks noChangeArrowheads="1"/>
          </p:cNvSpPr>
          <p:nvPr/>
        </p:nvSpPr>
        <p:spPr bwMode="auto">
          <a:xfrm>
            <a:off x="4375369" y="2562225"/>
            <a:ext cx="1554163" cy="1606550"/>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41" name="TextBox 66"/>
          <p:cNvSpPr txBox="1">
            <a:spLocks noChangeArrowheads="1"/>
          </p:cNvSpPr>
          <p:nvPr/>
        </p:nvSpPr>
        <p:spPr bwMode="auto">
          <a:xfrm>
            <a:off x="4398972" y="2839376"/>
            <a:ext cx="1508452"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Shared </a:t>
            </a:r>
          </a:p>
          <a:p>
            <a:pPr algn="ctr"/>
            <a:r>
              <a:rPr lang="en-US" sz="2800" dirty="0">
                <a:latin typeface="Tahoma" pitchFamily="34" charset="0"/>
                <a:ea typeface="Tahoma" pitchFamily="34" charset="0"/>
                <a:cs typeface="Tahoma" pitchFamily="34" charset="0"/>
              </a:rPr>
              <a:t>Cache</a:t>
            </a:r>
          </a:p>
        </p:txBody>
      </p:sp>
      <p:sp>
        <p:nvSpPr>
          <p:cNvPr id="42" name="Left-Right Arrow 67"/>
          <p:cNvSpPr>
            <a:spLocks noChangeArrowheads="1"/>
          </p:cNvSpPr>
          <p:nvPr/>
        </p:nvSpPr>
        <p:spPr bwMode="auto">
          <a:xfrm>
            <a:off x="3491132" y="3071813"/>
            <a:ext cx="871537" cy="682625"/>
          </a:xfrm>
          <a:prstGeom prst="leftRightArrow">
            <a:avLst>
              <a:gd name="adj1" fmla="val 50000"/>
              <a:gd name="adj2" fmla="val 49982"/>
            </a:avLst>
          </a:prstGeom>
          <a:noFill/>
          <a:ln w="54864" algn="ctr">
            <a:solidFill>
              <a:schemeClr val="tx1"/>
            </a:solidFill>
            <a:round/>
            <a:headEnd/>
            <a:tailEnd/>
          </a:ln>
        </p:spPr>
        <p:txBody>
          <a:bodyPr/>
          <a:lstStyle/>
          <a:p>
            <a:pPr eaLnBrk="0" hangingPunct="0"/>
            <a:endParaRPr lang="en-US" sz="2400">
              <a:solidFill>
                <a:srgbClr val="C00000"/>
              </a:solidFill>
              <a:latin typeface="Tahoma" pitchFamily="34" charset="0"/>
              <a:ea typeface="Tahoma" pitchFamily="34" charset="0"/>
              <a:cs typeface="Tahoma" pitchFamily="34" charset="0"/>
            </a:endParaRPr>
          </a:p>
        </p:txBody>
      </p:sp>
      <p:sp>
        <p:nvSpPr>
          <p:cNvPr id="43" name="Oval 42"/>
          <p:cNvSpPr/>
          <p:nvPr/>
        </p:nvSpPr>
        <p:spPr>
          <a:xfrm>
            <a:off x="4035970" y="2146736"/>
            <a:ext cx="2286000" cy="2438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xmlns:p14="http://schemas.microsoft.com/office/powerpoint/2010/main" spd="slow" advTm="5969"/>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Need for Predictable Performance</a:t>
            </a:r>
          </a:p>
        </p:txBody>
      </p:sp>
      <p:sp>
        <p:nvSpPr>
          <p:cNvPr id="13315" name="Content Placeholder 2"/>
          <p:cNvSpPr>
            <a:spLocks noGrp="1"/>
          </p:cNvSpPr>
          <p:nvPr>
            <p:ph idx="1"/>
          </p:nvPr>
        </p:nvSpPr>
        <p:spPr>
          <a:xfrm>
            <a:off x="457200" y="1600200"/>
            <a:ext cx="8382000" cy="5029200"/>
          </a:xfrm>
        </p:spPr>
        <p:txBody>
          <a:bodyPr>
            <a:normAutofit fontScale="55000" lnSpcReduction="20000"/>
          </a:bodyPr>
          <a:lstStyle/>
          <a:p>
            <a:r>
              <a:rPr lang="en-US" sz="4600" dirty="0" smtClean="0"/>
              <a:t>There is a need for predictable performance</a:t>
            </a:r>
          </a:p>
          <a:p>
            <a:pPr lvl="1"/>
            <a:r>
              <a:rPr lang="en-US" sz="4400" dirty="0" smtClean="0"/>
              <a:t>When multiple applications share resources </a:t>
            </a:r>
            <a:endParaRPr lang="en-US" sz="4400" i="1" dirty="0" smtClean="0"/>
          </a:p>
          <a:p>
            <a:pPr lvl="1"/>
            <a:r>
              <a:rPr lang="en-US" sz="4400" dirty="0" smtClean="0"/>
              <a:t>Especially if some applications require performance guarantees</a:t>
            </a:r>
            <a:endParaRPr lang="en-US" sz="4100" dirty="0" smtClean="0">
              <a:solidFill>
                <a:srgbClr val="FF0000"/>
              </a:solidFill>
            </a:endParaRPr>
          </a:p>
          <a:p>
            <a:pPr lvl="1">
              <a:buNone/>
            </a:pPr>
            <a:endParaRPr lang="en-US" sz="4600" dirty="0" smtClean="0">
              <a:solidFill>
                <a:srgbClr val="0070C0"/>
              </a:solidFill>
            </a:endParaRPr>
          </a:p>
          <a:p>
            <a:r>
              <a:rPr lang="en-US" sz="4600" dirty="0" smtClean="0">
                <a:solidFill>
                  <a:srgbClr val="FF0000"/>
                </a:solidFill>
              </a:rPr>
              <a:t>Example 1: In virtualized systems</a:t>
            </a:r>
          </a:p>
          <a:p>
            <a:pPr lvl="1"/>
            <a:r>
              <a:rPr lang="en-US" sz="4200" dirty="0" smtClean="0">
                <a:solidFill>
                  <a:srgbClr val="0070C0"/>
                </a:solidFill>
              </a:rPr>
              <a:t>Different users’ jobs consolidated onto the same server</a:t>
            </a:r>
          </a:p>
          <a:p>
            <a:pPr lvl="1"/>
            <a:r>
              <a:rPr lang="en-US" sz="4200" dirty="0" smtClean="0"/>
              <a:t>Need to meet performance requirements of critical jobs </a:t>
            </a:r>
          </a:p>
          <a:p>
            <a:pPr lvl="1"/>
            <a:endParaRPr lang="en-US" sz="4200" dirty="0" smtClean="0"/>
          </a:p>
          <a:p>
            <a:r>
              <a:rPr lang="en-US" sz="4600" dirty="0" smtClean="0">
                <a:solidFill>
                  <a:srgbClr val="FF0000"/>
                </a:solidFill>
              </a:rPr>
              <a:t>Example 2: In mobile systems</a:t>
            </a:r>
          </a:p>
          <a:p>
            <a:pPr lvl="1"/>
            <a:r>
              <a:rPr lang="en-US" sz="4200" dirty="0" smtClean="0">
                <a:solidFill>
                  <a:srgbClr val="0070C0"/>
                </a:solidFill>
              </a:rPr>
              <a:t>Interactive applications run with non-interactive applications</a:t>
            </a:r>
          </a:p>
          <a:p>
            <a:pPr lvl="1"/>
            <a:r>
              <a:rPr lang="en-US" sz="4200" dirty="0" smtClean="0"/>
              <a:t>Need to guarantee performance for interactive applications</a:t>
            </a:r>
          </a:p>
          <a:p>
            <a:pPr lvl="1">
              <a:buNone/>
            </a:pPr>
            <a:endParaRPr lang="en-US" sz="4200" dirty="0" smtClean="0"/>
          </a:p>
        </p:txBody>
      </p:sp>
      <p:sp>
        <p:nvSpPr>
          <p:cNvPr id="8" name="Rectangle 7"/>
          <p:cNvSpPr/>
          <p:nvPr/>
        </p:nvSpPr>
        <p:spPr>
          <a:xfrm>
            <a:off x="0" y="1463566"/>
            <a:ext cx="9143968" cy="4953000"/>
          </a:xfrm>
          <a:prstGeom prst="rect">
            <a:avLst/>
          </a:prstGeom>
          <a:solidFill>
            <a:srgbClr val="FFFFFF">
              <a:lumMod val="95000"/>
              <a:alpha val="73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mn-cs"/>
            </a:endParaRPr>
          </a:p>
        </p:txBody>
      </p:sp>
      <p:sp>
        <p:nvSpPr>
          <p:cNvPr id="9" name="TextBox 8"/>
          <p:cNvSpPr txBox="1"/>
          <p:nvPr/>
        </p:nvSpPr>
        <p:spPr>
          <a:xfrm>
            <a:off x="383630" y="2907466"/>
            <a:ext cx="8358246" cy="2092881"/>
          </a:xfrm>
          <a:prstGeom prst="rect">
            <a:avLst/>
          </a:prstGeom>
          <a:solidFill>
            <a:schemeClr val="bg1"/>
          </a:solidFill>
          <a:ln w="25400">
            <a:solidFill>
              <a:schemeClr val="tx1"/>
            </a:solidFill>
          </a:ln>
        </p:spPr>
        <p:txBody>
          <a:bodyPr wrap="square" anchor="ctr">
            <a:spAutoFit/>
          </a:bodyPr>
          <a:lstStyle/>
          <a:p>
            <a:pPr algn="ctr">
              <a:defRPr/>
            </a:pPr>
            <a:endParaRPr lang="en-US" sz="3000" dirty="0" smtClean="0">
              <a:solidFill>
                <a:srgbClr val="C00000"/>
              </a:solidFill>
              <a:latin typeface="+mn-lt"/>
              <a:ea typeface="Tahoma" pitchFamily="34" charset="0"/>
              <a:cs typeface="Tahoma" pitchFamily="34" charset="0"/>
            </a:endParaRPr>
          </a:p>
          <a:p>
            <a:pPr algn="ctr">
              <a:defRPr/>
            </a:pPr>
            <a:r>
              <a:rPr lang="en-US" sz="3500" dirty="0" smtClean="0">
                <a:solidFill>
                  <a:srgbClr val="C00000"/>
                </a:solidFill>
                <a:ea typeface="Tahoma" pitchFamily="34" charset="0"/>
                <a:cs typeface="Tahoma" pitchFamily="34" charset="0"/>
              </a:rPr>
              <a:t>Our Goal: </a:t>
            </a:r>
            <a:r>
              <a:rPr lang="en-US" sz="3500" dirty="0" smtClean="0">
                <a:solidFill>
                  <a:srgbClr val="C00000"/>
                </a:solidFill>
                <a:latin typeface="+mn-lt"/>
                <a:ea typeface="Tahoma" pitchFamily="34" charset="0"/>
                <a:cs typeface="Tahoma" pitchFamily="34" charset="0"/>
              </a:rPr>
              <a:t>Predictable performance </a:t>
            </a:r>
          </a:p>
          <a:p>
            <a:pPr algn="ctr">
              <a:defRPr/>
            </a:pPr>
            <a:r>
              <a:rPr lang="en-US" sz="3500" dirty="0" smtClean="0">
                <a:solidFill>
                  <a:srgbClr val="C00000"/>
                </a:solidFill>
                <a:latin typeface="+mn-lt"/>
                <a:ea typeface="Tahoma" pitchFamily="34" charset="0"/>
                <a:cs typeface="Tahoma" pitchFamily="34" charset="0"/>
              </a:rPr>
              <a:t>in the presence of shared resources</a:t>
            </a:r>
          </a:p>
          <a:p>
            <a:pPr algn="ctr">
              <a:defRPr/>
            </a:pPr>
            <a:endParaRPr lang="en-US" sz="3000" dirty="0">
              <a:solidFill>
                <a:srgbClr val="C00000"/>
              </a:solidFill>
              <a:latin typeface="+mn-lt"/>
              <a:ea typeface="Tahoma" pitchFamily="34" charset="0"/>
              <a:cs typeface="Tahoma" pitchFamily="34" charset="0"/>
            </a:endParaRPr>
          </a:p>
        </p:txBody>
      </p:sp>
      <p:sp>
        <p:nvSpPr>
          <p:cNvPr id="11" name="Slide Number Placeholder 10"/>
          <p:cNvSpPr>
            <a:spLocks noGrp="1"/>
          </p:cNvSpPr>
          <p:nvPr>
            <p:ph type="sldNum" sz="quarter" idx="12"/>
          </p:nvPr>
        </p:nvSpPr>
        <p:spPr/>
        <p:txBody>
          <a:bodyPr/>
          <a:lstStyle/>
          <a:p>
            <a:fld id="{2CF4AA75-1AE0-4593-99DD-33F3F40BED72}" type="slidenum">
              <a:rPr lang="en-US" smtClean="0"/>
              <a:pPr/>
              <a:t>4</a:t>
            </a:fld>
            <a:endParaRPr lang="en-US"/>
          </a:p>
        </p:txBody>
      </p:sp>
    </p:spTree>
    <p:custDataLst>
      <p:tags r:id="rId1"/>
    </p:custDataLst>
  </p:cSld>
  <p:clrMapOvr>
    <a:masterClrMapping/>
  </p:clrMapOvr>
  <p:transition xmlns:p14="http://schemas.microsoft.com/office/powerpoint/2010/main" advTm="52547"/>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1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1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31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uild="allAtOnce"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Revisiting Request Service Rates</a:t>
            </a:r>
            <a:endParaRPr lang="en-US" dirty="0"/>
          </a:p>
        </p:txBody>
      </p:sp>
      <p:sp>
        <p:nvSpPr>
          <p:cNvPr id="4" name="Slide Number Placeholder 3"/>
          <p:cNvSpPr>
            <a:spLocks noGrp="1"/>
          </p:cNvSpPr>
          <p:nvPr>
            <p:ph type="sldNum" sz="quarter" idx="12"/>
          </p:nvPr>
        </p:nvSpPr>
        <p:spPr>
          <a:xfrm>
            <a:off x="6934200" y="6416675"/>
            <a:ext cx="2133600" cy="365125"/>
          </a:xfrm>
        </p:spPr>
        <p:txBody>
          <a:bodyPr/>
          <a:lstStyle/>
          <a:p>
            <a:fld id="{2CF4AA75-1AE0-4593-99DD-33F3F40BED72}" type="slidenum">
              <a:rPr lang="en-US" smtClean="0"/>
              <a:pPr/>
              <a:t>40</a:t>
            </a:fld>
            <a:endParaRPr lang="en-US"/>
          </a:p>
        </p:txBody>
      </p:sp>
      <p:sp>
        <p:nvSpPr>
          <p:cNvPr id="6" name="Rectangle 12"/>
          <p:cNvSpPr>
            <a:spLocks noChangeArrowheads="1"/>
          </p:cNvSpPr>
          <p:nvPr/>
        </p:nvSpPr>
        <p:spPr bwMode="auto">
          <a:xfrm>
            <a:off x="212725" y="2133600"/>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7" name="TextBox 13"/>
          <p:cNvSpPr txBox="1">
            <a:spLocks noChangeArrowheads="1"/>
          </p:cNvSpPr>
          <p:nvPr/>
        </p:nvSpPr>
        <p:spPr bwMode="auto">
          <a:xfrm>
            <a:off x="212725" y="2301825"/>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8" name="Rectangle 16"/>
          <p:cNvSpPr>
            <a:spLocks noChangeArrowheads="1"/>
          </p:cNvSpPr>
          <p:nvPr/>
        </p:nvSpPr>
        <p:spPr bwMode="auto">
          <a:xfrm>
            <a:off x="1067678" y="2133600"/>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9" name="TextBox 17"/>
          <p:cNvSpPr txBox="1">
            <a:spLocks noChangeArrowheads="1"/>
          </p:cNvSpPr>
          <p:nvPr/>
        </p:nvSpPr>
        <p:spPr bwMode="auto">
          <a:xfrm>
            <a:off x="1067678" y="2301825"/>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0" name="Rectangle 19"/>
          <p:cNvSpPr>
            <a:spLocks noChangeArrowheads="1"/>
          </p:cNvSpPr>
          <p:nvPr/>
        </p:nvSpPr>
        <p:spPr bwMode="auto">
          <a:xfrm>
            <a:off x="1922631" y="2133600"/>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1" name="TextBox 20"/>
          <p:cNvSpPr txBox="1">
            <a:spLocks noChangeArrowheads="1"/>
          </p:cNvSpPr>
          <p:nvPr/>
        </p:nvSpPr>
        <p:spPr bwMode="auto">
          <a:xfrm>
            <a:off x="1922631" y="2301825"/>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2" name="Rectangle 22"/>
          <p:cNvSpPr>
            <a:spLocks noChangeArrowheads="1"/>
          </p:cNvSpPr>
          <p:nvPr/>
        </p:nvSpPr>
        <p:spPr bwMode="auto">
          <a:xfrm>
            <a:off x="2775997" y="2133600"/>
            <a:ext cx="673100"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3" name="TextBox 23"/>
          <p:cNvSpPr txBox="1">
            <a:spLocks noChangeArrowheads="1"/>
          </p:cNvSpPr>
          <p:nvPr/>
        </p:nvSpPr>
        <p:spPr bwMode="auto">
          <a:xfrm>
            <a:off x="2775997" y="2301825"/>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4" name="Rectangle 25"/>
          <p:cNvSpPr>
            <a:spLocks noChangeArrowheads="1"/>
          </p:cNvSpPr>
          <p:nvPr/>
        </p:nvSpPr>
        <p:spPr bwMode="auto">
          <a:xfrm>
            <a:off x="212725" y="2912353"/>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5" name="TextBox 26"/>
          <p:cNvSpPr txBox="1">
            <a:spLocks noChangeArrowheads="1"/>
          </p:cNvSpPr>
          <p:nvPr/>
        </p:nvSpPr>
        <p:spPr bwMode="auto">
          <a:xfrm>
            <a:off x="212725" y="3080140"/>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6" name="Rectangle 28"/>
          <p:cNvSpPr>
            <a:spLocks noChangeArrowheads="1"/>
          </p:cNvSpPr>
          <p:nvPr/>
        </p:nvSpPr>
        <p:spPr bwMode="auto">
          <a:xfrm>
            <a:off x="1067678" y="2912353"/>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7" name="TextBox 29"/>
          <p:cNvSpPr txBox="1">
            <a:spLocks noChangeArrowheads="1"/>
          </p:cNvSpPr>
          <p:nvPr/>
        </p:nvSpPr>
        <p:spPr bwMode="auto">
          <a:xfrm>
            <a:off x="1067678" y="3080140"/>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8" name="Rectangle 31"/>
          <p:cNvSpPr>
            <a:spLocks noChangeArrowheads="1"/>
          </p:cNvSpPr>
          <p:nvPr/>
        </p:nvSpPr>
        <p:spPr bwMode="auto">
          <a:xfrm>
            <a:off x="1922631" y="2912353"/>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9" name="TextBox 32"/>
          <p:cNvSpPr txBox="1">
            <a:spLocks noChangeArrowheads="1"/>
          </p:cNvSpPr>
          <p:nvPr/>
        </p:nvSpPr>
        <p:spPr bwMode="auto">
          <a:xfrm>
            <a:off x="1922631" y="3080140"/>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20" name="Rectangle 36"/>
          <p:cNvSpPr>
            <a:spLocks noChangeArrowheads="1"/>
          </p:cNvSpPr>
          <p:nvPr/>
        </p:nvSpPr>
        <p:spPr bwMode="auto">
          <a:xfrm>
            <a:off x="2775997" y="2912353"/>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1" name="TextBox 37"/>
          <p:cNvSpPr txBox="1">
            <a:spLocks noChangeArrowheads="1"/>
          </p:cNvSpPr>
          <p:nvPr/>
        </p:nvSpPr>
        <p:spPr bwMode="auto">
          <a:xfrm>
            <a:off x="2775997" y="3080140"/>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2" name="Rectangle 41"/>
          <p:cNvSpPr>
            <a:spLocks noChangeArrowheads="1"/>
          </p:cNvSpPr>
          <p:nvPr/>
        </p:nvSpPr>
        <p:spPr bwMode="auto">
          <a:xfrm>
            <a:off x="212725" y="369110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3" name="TextBox 42"/>
          <p:cNvSpPr txBox="1">
            <a:spLocks noChangeArrowheads="1"/>
          </p:cNvSpPr>
          <p:nvPr/>
        </p:nvSpPr>
        <p:spPr bwMode="auto">
          <a:xfrm>
            <a:off x="212725" y="385889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4" name="Rectangle 45"/>
          <p:cNvSpPr>
            <a:spLocks noChangeArrowheads="1"/>
          </p:cNvSpPr>
          <p:nvPr/>
        </p:nvSpPr>
        <p:spPr bwMode="auto">
          <a:xfrm>
            <a:off x="1067678" y="369110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5" name="TextBox 46"/>
          <p:cNvSpPr txBox="1">
            <a:spLocks noChangeArrowheads="1"/>
          </p:cNvSpPr>
          <p:nvPr/>
        </p:nvSpPr>
        <p:spPr bwMode="auto">
          <a:xfrm>
            <a:off x="1067678" y="385889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6" name="Rectangle 48"/>
          <p:cNvSpPr>
            <a:spLocks noChangeArrowheads="1"/>
          </p:cNvSpPr>
          <p:nvPr/>
        </p:nvSpPr>
        <p:spPr bwMode="auto">
          <a:xfrm>
            <a:off x="1922631" y="369110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7" name="TextBox 49"/>
          <p:cNvSpPr txBox="1">
            <a:spLocks noChangeArrowheads="1"/>
          </p:cNvSpPr>
          <p:nvPr/>
        </p:nvSpPr>
        <p:spPr bwMode="auto">
          <a:xfrm>
            <a:off x="1922631" y="385889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8" name="Rectangle 51"/>
          <p:cNvSpPr>
            <a:spLocks noChangeArrowheads="1"/>
          </p:cNvSpPr>
          <p:nvPr/>
        </p:nvSpPr>
        <p:spPr bwMode="auto">
          <a:xfrm>
            <a:off x="2775997" y="3691106"/>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9" name="TextBox 52"/>
          <p:cNvSpPr txBox="1">
            <a:spLocks noChangeArrowheads="1"/>
          </p:cNvSpPr>
          <p:nvPr/>
        </p:nvSpPr>
        <p:spPr bwMode="auto">
          <a:xfrm>
            <a:off x="2775997" y="3858893"/>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0" name="Rectangle 54"/>
          <p:cNvSpPr>
            <a:spLocks noChangeArrowheads="1"/>
          </p:cNvSpPr>
          <p:nvPr/>
        </p:nvSpPr>
        <p:spPr bwMode="auto">
          <a:xfrm>
            <a:off x="212725" y="446985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1" name="TextBox 55"/>
          <p:cNvSpPr txBox="1">
            <a:spLocks noChangeArrowheads="1"/>
          </p:cNvSpPr>
          <p:nvPr/>
        </p:nvSpPr>
        <p:spPr bwMode="auto">
          <a:xfrm>
            <a:off x="212725" y="463764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2" name="Rectangle 57"/>
          <p:cNvSpPr>
            <a:spLocks noChangeArrowheads="1"/>
          </p:cNvSpPr>
          <p:nvPr/>
        </p:nvSpPr>
        <p:spPr bwMode="auto">
          <a:xfrm>
            <a:off x="1067678" y="446985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3" name="TextBox 58"/>
          <p:cNvSpPr txBox="1">
            <a:spLocks noChangeArrowheads="1"/>
          </p:cNvSpPr>
          <p:nvPr/>
        </p:nvSpPr>
        <p:spPr bwMode="auto">
          <a:xfrm>
            <a:off x="1067678" y="463764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4" name="Rectangle 60"/>
          <p:cNvSpPr>
            <a:spLocks noChangeArrowheads="1"/>
          </p:cNvSpPr>
          <p:nvPr/>
        </p:nvSpPr>
        <p:spPr bwMode="auto">
          <a:xfrm>
            <a:off x="1922631" y="446985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5" name="TextBox 61"/>
          <p:cNvSpPr txBox="1">
            <a:spLocks noChangeArrowheads="1"/>
          </p:cNvSpPr>
          <p:nvPr/>
        </p:nvSpPr>
        <p:spPr bwMode="auto">
          <a:xfrm>
            <a:off x="1922631" y="463764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6" name="Rectangle 63"/>
          <p:cNvSpPr>
            <a:spLocks noChangeArrowheads="1"/>
          </p:cNvSpPr>
          <p:nvPr/>
        </p:nvSpPr>
        <p:spPr bwMode="auto">
          <a:xfrm>
            <a:off x="2775997" y="4469859"/>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7" name="TextBox 64"/>
          <p:cNvSpPr txBox="1">
            <a:spLocks noChangeArrowheads="1"/>
          </p:cNvSpPr>
          <p:nvPr/>
        </p:nvSpPr>
        <p:spPr bwMode="auto">
          <a:xfrm>
            <a:off x="2775997" y="4637646"/>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8" name="Rectangle 65"/>
          <p:cNvSpPr>
            <a:spLocks noChangeArrowheads="1"/>
          </p:cNvSpPr>
          <p:nvPr/>
        </p:nvSpPr>
        <p:spPr bwMode="auto">
          <a:xfrm>
            <a:off x="6818532" y="2387600"/>
            <a:ext cx="1893887" cy="2560637"/>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39" name="TextBox 66"/>
          <p:cNvSpPr txBox="1">
            <a:spLocks noChangeArrowheads="1"/>
          </p:cNvSpPr>
          <p:nvPr/>
        </p:nvSpPr>
        <p:spPr bwMode="auto">
          <a:xfrm>
            <a:off x="6847294" y="3091439"/>
            <a:ext cx="1838184"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Main Memory</a:t>
            </a:r>
          </a:p>
        </p:txBody>
      </p:sp>
      <p:sp>
        <p:nvSpPr>
          <p:cNvPr id="41" name="Rectangle 65"/>
          <p:cNvSpPr>
            <a:spLocks noChangeArrowheads="1"/>
          </p:cNvSpPr>
          <p:nvPr/>
        </p:nvSpPr>
        <p:spPr bwMode="auto">
          <a:xfrm>
            <a:off x="4375369" y="2779712"/>
            <a:ext cx="1554163" cy="1606550"/>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42" name="TextBox 66"/>
          <p:cNvSpPr txBox="1">
            <a:spLocks noChangeArrowheads="1"/>
          </p:cNvSpPr>
          <p:nvPr/>
        </p:nvSpPr>
        <p:spPr bwMode="auto">
          <a:xfrm>
            <a:off x="4398972" y="3056863"/>
            <a:ext cx="1508452"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Shared </a:t>
            </a:r>
          </a:p>
          <a:p>
            <a:pPr algn="ctr"/>
            <a:r>
              <a:rPr lang="en-US" sz="2800" dirty="0">
                <a:latin typeface="Tahoma" pitchFamily="34" charset="0"/>
                <a:ea typeface="Tahoma" pitchFamily="34" charset="0"/>
                <a:cs typeface="Tahoma" pitchFamily="34" charset="0"/>
              </a:rPr>
              <a:t>Cache</a:t>
            </a:r>
          </a:p>
        </p:txBody>
      </p:sp>
      <p:sp>
        <p:nvSpPr>
          <p:cNvPr id="43" name="Left-Right Arrow 67"/>
          <p:cNvSpPr>
            <a:spLocks noChangeArrowheads="1"/>
          </p:cNvSpPr>
          <p:nvPr/>
        </p:nvSpPr>
        <p:spPr bwMode="auto">
          <a:xfrm>
            <a:off x="3491132" y="3289300"/>
            <a:ext cx="871537" cy="682625"/>
          </a:xfrm>
          <a:prstGeom prst="leftRightArrow">
            <a:avLst>
              <a:gd name="adj1" fmla="val 50000"/>
              <a:gd name="adj2" fmla="val 49982"/>
            </a:avLst>
          </a:prstGeom>
          <a:noFill/>
          <a:ln w="54864" algn="ctr">
            <a:solidFill>
              <a:schemeClr val="tx1"/>
            </a:solidFill>
            <a:round/>
            <a:headEnd/>
            <a:tailEnd/>
          </a:ln>
        </p:spPr>
        <p:txBody>
          <a:bodyPr/>
          <a:lstStyle/>
          <a:p>
            <a:pPr eaLnBrk="0" hangingPunct="0"/>
            <a:endParaRPr lang="en-US" sz="2400">
              <a:solidFill>
                <a:srgbClr val="C00000"/>
              </a:solidFill>
              <a:latin typeface="Tahoma" pitchFamily="34" charset="0"/>
              <a:ea typeface="Tahoma" pitchFamily="34" charset="0"/>
              <a:cs typeface="Tahoma" pitchFamily="34" charset="0"/>
            </a:endParaRPr>
          </a:p>
        </p:txBody>
      </p:sp>
      <p:sp>
        <p:nvSpPr>
          <p:cNvPr id="45" name="Right Arrow 44"/>
          <p:cNvSpPr/>
          <p:nvPr/>
        </p:nvSpPr>
        <p:spPr>
          <a:xfrm>
            <a:off x="6038196" y="2895600"/>
            <a:ext cx="714702" cy="533400"/>
          </a:xfrm>
          <a:prstGeom prst="righ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 Arrow 45"/>
          <p:cNvSpPr/>
          <p:nvPr/>
        </p:nvSpPr>
        <p:spPr>
          <a:xfrm>
            <a:off x="6004034" y="3715404"/>
            <a:ext cx="685800" cy="533400"/>
          </a:xfrm>
          <a:prstGeom prst="lef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181600" y="1905000"/>
            <a:ext cx="1981200" cy="861774"/>
          </a:xfrm>
          <a:prstGeom prst="rect">
            <a:avLst/>
          </a:prstGeom>
          <a:noFill/>
        </p:spPr>
        <p:txBody>
          <a:bodyPr wrap="square" rtlCol="0">
            <a:spAutoFit/>
          </a:bodyPr>
          <a:lstStyle/>
          <a:p>
            <a:r>
              <a:rPr lang="en-US" sz="2500" i="1" dirty="0" smtClean="0"/>
              <a:t>Memory Access Rate</a:t>
            </a:r>
            <a:endParaRPr lang="en-US" sz="2500" i="1" dirty="0"/>
          </a:p>
        </p:txBody>
      </p:sp>
      <p:sp>
        <p:nvSpPr>
          <p:cNvPr id="48" name="TextBox 47"/>
          <p:cNvSpPr txBox="1"/>
          <p:nvPr/>
        </p:nvSpPr>
        <p:spPr>
          <a:xfrm>
            <a:off x="5136932" y="4396026"/>
            <a:ext cx="1981200" cy="861774"/>
          </a:xfrm>
          <a:prstGeom prst="rect">
            <a:avLst/>
          </a:prstGeom>
          <a:noFill/>
        </p:spPr>
        <p:txBody>
          <a:bodyPr wrap="square" rtlCol="0">
            <a:spAutoFit/>
          </a:bodyPr>
          <a:lstStyle/>
          <a:p>
            <a:r>
              <a:rPr lang="en-US" sz="2500" i="1" dirty="0" smtClean="0"/>
              <a:t>Request Service Rate</a:t>
            </a:r>
            <a:endParaRPr lang="en-US" sz="2500" i="1" dirty="0"/>
          </a:p>
        </p:txBody>
      </p:sp>
      <p:sp>
        <p:nvSpPr>
          <p:cNvPr id="50" name="Rectangle 49"/>
          <p:cNvSpPr/>
          <p:nvPr/>
        </p:nvSpPr>
        <p:spPr>
          <a:xfrm>
            <a:off x="69928" y="5262554"/>
            <a:ext cx="9001188" cy="12144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2800" dirty="0" smtClean="0">
              <a:solidFill>
                <a:srgbClr val="C00000"/>
              </a:solidFill>
              <a:ea typeface="Tahoma" pitchFamily="34" charset="0"/>
              <a:cs typeface="Tahoma" pitchFamily="34" charset="0"/>
            </a:endParaRPr>
          </a:p>
          <a:p>
            <a:pPr algn="ctr">
              <a:defRPr/>
            </a:pPr>
            <a:r>
              <a:rPr lang="en-US" sz="3500" dirty="0" smtClean="0">
                <a:solidFill>
                  <a:srgbClr val="C00000"/>
                </a:solidFill>
                <a:ea typeface="Tahoma" pitchFamily="34" charset="0"/>
                <a:cs typeface="Tahoma" pitchFamily="34" charset="0"/>
              </a:rPr>
              <a:t>Request service and access rates tightly coupled </a:t>
            </a:r>
          </a:p>
          <a:p>
            <a:pPr algn="ctr">
              <a:defRPr/>
            </a:pPr>
            <a:endParaRPr lang="en-US" dirty="0" smtClean="0">
              <a:solidFill>
                <a:srgbClr val="C00000"/>
              </a:solidFill>
              <a:ea typeface="Tahoma" pitchFamily="34" charset="0"/>
              <a:cs typeface="Tahoma" pitchFamily="34" charset="0"/>
            </a:endParaRPr>
          </a:p>
          <a:p>
            <a:pPr algn="ctr"/>
            <a:endParaRPr lang="en-US" dirty="0"/>
          </a:p>
        </p:txBody>
      </p:sp>
    </p:spTree>
    <p:custDataLst>
      <p:tags r:id="rId1"/>
    </p:custDataLst>
  </p:cSld>
  <p:clrMapOvr>
    <a:masterClrMapping/>
  </p:clrMapOvr>
  <p:transition xmlns:p14="http://schemas.microsoft.com/office/powerpoint/2010/main" spd="slow" advTm="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Estimating Cache and Memory Slowdowns</a:t>
            </a:r>
            <a:br>
              <a:rPr lang="en-US" dirty="0" smtClean="0"/>
            </a:br>
            <a:r>
              <a:rPr lang="en-US" dirty="0" smtClean="0"/>
              <a:t>Through Cache Access Rates</a:t>
            </a:r>
            <a:endParaRPr lang="en-US"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41</a:t>
            </a:fld>
            <a:endParaRPr lang="en-US"/>
          </a:p>
        </p:txBody>
      </p:sp>
      <p:sp>
        <p:nvSpPr>
          <p:cNvPr id="7" name="Rectangle 12"/>
          <p:cNvSpPr>
            <a:spLocks noChangeArrowheads="1"/>
          </p:cNvSpPr>
          <p:nvPr/>
        </p:nvSpPr>
        <p:spPr bwMode="auto">
          <a:xfrm>
            <a:off x="212725" y="2133600"/>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8" name="TextBox 13"/>
          <p:cNvSpPr txBox="1">
            <a:spLocks noChangeArrowheads="1"/>
          </p:cNvSpPr>
          <p:nvPr/>
        </p:nvSpPr>
        <p:spPr bwMode="auto">
          <a:xfrm>
            <a:off x="212725" y="2301825"/>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9" name="Rectangle 16"/>
          <p:cNvSpPr>
            <a:spLocks noChangeArrowheads="1"/>
          </p:cNvSpPr>
          <p:nvPr/>
        </p:nvSpPr>
        <p:spPr bwMode="auto">
          <a:xfrm>
            <a:off x="1067678" y="2133600"/>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0" name="TextBox 17"/>
          <p:cNvSpPr txBox="1">
            <a:spLocks noChangeArrowheads="1"/>
          </p:cNvSpPr>
          <p:nvPr/>
        </p:nvSpPr>
        <p:spPr bwMode="auto">
          <a:xfrm>
            <a:off x="1067678" y="2301825"/>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1" name="Rectangle 19"/>
          <p:cNvSpPr>
            <a:spLocks noChangeArrowheads="1"/>
          </p:cNvSpPr>
          <p:nvPr/>
        </p:nvSpPr>
        <p:spPr bwMode="auto">
          <a:xfrm>
            <a:off x="1922631" y="2133600"/>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2" name="TextBox 20"/>
          <p:cNvSpPr txBox="1">
            <a:spLocks noChangeArrowheads="1"/>
          </p:cNvSpPr>
          <p:nvPr/>
        </p:nvSpPr>
        <p:spPr bwMode="auto">
          <a:xfrm>
            <a:off x="1922631" y="2301825"/>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3" name="Rectangle 22"/>
          <p:cNvSpPr>
            <a:spLocks noChangeArrowheads="1"/>
          </p:cNvSpPr>
          <p:nvPr/>
        </p:nvSpPr>
        <p:spPr bwMode="auto">
          <a:xfrm>
            <a:off x="2775997" y="2133600"/>
            <a:ext cx="673100"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4" name="TextBox 23"/>
          <p:cNvSpPr txBox="1">
            <a:spLocks noChangeArrowheads="1"/>
          </p:cNvSpPr>
          <p:nvPr/>
        </p:nvSpPr>
        <p:spPr bwMode="auto">
          <a:xfrm>
            <a:off x="2775997" y="2301825"/>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5" name="Rectangle 25"/>
          <p:cNvSpPr>
            <a:spLocks noChangeArrowheads="1"/>
          </p:cNvSpPr>
          <p:nvPr/>
        </p:nvSpPr>
        <p:spPr bwMode="auto">
          <a:xfrm>
            <a:off x="212725" y="2912353"/>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6" name="TextBox 26"/>
          <p:cNvSpPr txBox="1">
            <a:spLocks noChangeArrowheads="1"/>
          </p:cNvSpPr>
          <p:nvPr/>
        </p:nvSpPr>
        <p:spPr bwMode="auto">
          <a:xfrm>
            <a:off x="212725" y="3080140"/>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7" name="Rectangle 28"/>
          <p:cNvSpPr>
            <a:spLocks noChangeArrowheads="1"/>
          </p:cNvSpPr>
          <p:nvPr/>
        </p:nvSpPr>
        <p:spPr bwMode="auto">
          <a:xfrm>
            <a:off x="1067678" y="2912353"/>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8" name="TextBox 29"/>
          <p:cNvSpPr txBox="1">
            <a:spLocks noChangeArrowheads="1"/>
          </p:cNvSpPr>
          <p:nvPr/>
        </p:nvSpPr>
        <p:spPr bwMode="auto">
          <a:xfrm>
            <a:off x="1067678" y="3080140"/>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9" name="Rectangle 31"/>
          <p:cNvSpPr>
            <a:spLocks noChangeArrowheads="1"/>
          </p:cNvSpPr>
          <p:nvPr/>
        </p:nvSpPr>
        <p:spPr bwMode="auto">
          <a:xfrm>
            <a:off x="1922631" y="2912353"/>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0" name="TextBox 32"/>
          <p:cNvSpPr txBox="1">
            <a:spLocks noChangeArrowheads="1"/>
          </p:cNvSpPr>
          <p:nvPr/>
        </p:nvSpPr>
        <p:spPr bwMode="auto">
          <a:xfrm>
            <a:off x="1922631" y="3080140"/>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21" name="Rectangle 36"/>
          <p:cNvSpPr>
            <a:spLocks noChangeArrowheads="1"/>
          </p:cNvSpPr>
          <p:nvPr/>
        </p:nvSpPr>
        <p:spPr bwMode="auto">
          <a:xfrm>
            <a:off x="2775997" y="2912353"/>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2" name="TextBox 37"/>
          <p:cNvSpPr txBox="1">
            <a:spLocks noChangeArrowheads="1"/>
          </p:cNvSpPr>
          <p:nvPr/>
        </p:nvSpPr>
        <p:spPr bwMode="auto">
          <a:xfrm>
            <a:off x="2775997" y="3080140"/>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3" name="Rectangle 41"/>
          <p:cNvSpPr>
            <a:spLocks noChangeArrowheads="1"/>
          </p:cNvSpPr>
          <p:nvPr/>
        </p:nvSpPr>
        <p:spPr bwMode="auto">
          <a:xfrm>
            <a:off x="212725" y="369110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4" name="TextBox 42"/>
          <p:cNvSpPr txBox="1">
            <a:spLocks noChangeArrowheads="1"/>
          </p:cNvSpPr>
          <p:nvPr/>
        </p:nvSpPr>
        <p:spPr bwMode="auto">
          <a:xfrm>
            <a:off x="212725" y="385889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5" name="Rectangle 45"/>
          <p:cNvSpPr>
            <a:spLocks noChangeArrowheads="1"/>
          </p:cNvSpPr>
          <p:nvPr/>
        </p:nvSpPr>
        <p:spPr bwMode="auto">
          <a:xfrm>
            <a:off x="1067678" y="369110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6" name="TextBox 46"/>
          <p:cNvSpPr txBox="1">
            <a:spLocks noChangeArrowheads="1"/>
          </p:cNvSpPr>
          <p:nvPr/>
        </p:nvSpPr>
        <p:spPr bwMode="auto">
          <a:xfrm>
            <a:off x="1067678" y="385889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7" name="Rectangle 48"/>
          <p:cNvSpPr>
            <a:spLocks noChangeArrowheads="1"/>
          </p:cNvSpPr>
          <p:nvPr/>
        </p:nvSpPr>
        <p:spPr bwMode="auto">
          <a:xfrm>
            <a:off x="1922631" y="369110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8" name="TextBox 49"/>
          <p:cNvSpPr txBox="1">
            <a:spLocks noChangeArrowheads="1"/>
          </p:cNvSpPr>
          <p:nvPr/>
        </p:nvSpPr>
        <p:spPr bwMode="auto">
          <a:xfrm>
            <a:off x="1922631" y="385889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9" name="Rectangle 51"/>
          <p:cNvSpPr>
            <a:spLocks noChangeArrowheads="1"/>
          </p:cNvSpPr>
          <p:nvPr/>
        </p:nvSpPr>
        <p:spPr bwMode="auto">
          <a:xfrm>
            <a:off x="2775997" y="3691106"/>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0" name="TextBox 52"/>
          <p:cNvSpPr txBox="1">
            <a:spLocks noChangeArrowheads="1"/>
          </p:cNvSpPr>
          <p:nvPr/>
        </p:nvSpPr>
        <p:spPr bwMode="auto">
          <a:xfrm>
            <a:off x="2775997" y="3858893"/>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1" name="Rectangle 54"/>
          <p:cNvSpPr>
            <a:spLocks noChangeArrowheads="1"/>
          </p:cNvSpPr>
          <p:nvPr/>
        </p:nvSpPr>
        <p:spPr bwMode="auto">
          <a:xfrm>
            <a:off x="212725" y="446985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2" name="TextBox 55"/>
          <p:cNvSpPr txBox="1">
            <a:spLocks noChangeArrowheads="1"/>
          </p:cNvSpPr>
          <p:nvPr/>
        </p:nvSpPr>
        <p:spPr bwMode="auto">
          <a:xfrm>
            <a:off x="212725" y="463764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3" name="Rectangle 57"/>
          <p:cNvSpPr>
            <a:spLocks noChangeArrowheads="1"/>
          </p:cNvSpPr>
          <p:nvPr/>
        </p:nvSpPr>
        <p:spPr bwMode="auto">
          <a:xfrm>
            <a:off x="1067678" y="446985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4" name="TextBox 58"/>
          <p:cNvSpPr txBox="1">
            <a:spLocks noChangeArrowheads="1"/>
          </p:cNvSpPr>
          <p:nvPr/>
        </p:nvSpPr>
        <p:spPr bwMode="auto">
          <a:xfrm>
            <a:off x="1067678" y="463764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5" name="Rectangle 60"/>
          <p:cNvSpPr>
            <a:spLocks noChangeArrowheads="1"/>
          </p:cNvSpPr>
          <p:nvPr/>
        </p:nvSpPr>
        <p:spPr bwMode="auto">
          <a:xfrm>
            <a:off x="1922631" y="446985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6" name="TextBox 61"/>
          <p:cNvSpPr txBox="1">
            <a:spLocks noChangeArrowheads="1"/>
          </p:cNvSpPr>
          <p:nvPr/>
        </p:nvSpPr>
        <p:spPr bwMode="auto">
          <a:xfrm>
            <a:off x="1922631" y="463764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7" name="Rectangle 63"/>
          <p:cNvSpPr>
            <a:spLocks noChangeArrowheads="1"/>
          </p:cNvSpPr>
          <p:nvPr/>
        </p:nvSpPr>
        <p:spPr bwMode="auto">
          <a:xfrm>
            <a:off x="2775997" y="4469859"/>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8" name="TextBox 64"/>
          <p:cNvSpPr txBox="1">
            <a:spLocks noChangeArrowheads="1"/>
          </p:cNvSpPr>
          <p:nvPr/>
        </p:nvSpPr>
        <p:spPr bwMode="auto">
          <a:xfrm>
            <a:off x="2775997" y="4637646"/>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9" name="Rectangle 65"/>
          <p:cNvSpPr>
            <a:spLocks noChangeArrowheads="1"/>
          </p:cNvSpPr>
          <p:nvPr/>
        </p:nvSpPr>
        <p:spPr bwMode="auto">
          <a:xfrm>
            <a:off x="6818532" y="2387600"/>
            <a:ext cx="1893887" cy="2560637"/>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40" name="TextBox 66"/>
          <p:cNvSpPr txBox="1">
            <a:spLocks noChangeArrowheads="1"/>
          </p:cNvSpPr>
          <p:nvPr/>
        </p:nvSpPr>
        <p:spPr bwMode="auto">
          <a:xfrm>
            <a:off x="6847294" y="3091439"/>
            <a:ext cx="1838184"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Main Memory</a:t>
            </a:r>
          </a:p>
        </p:txBody>
      </p:sp>
      <p:sp>
        <p:nvSpPr>
          <p:cNvPr id="41" name="Rectangle 65"/>
          <p:cNvSpPr>
            <a:spLocks noChangeArrowheads="1"/>
          </p:cNvSpPr>
          <p:nvPr/>
        </p:nvSpPr>
        <p:spPr bwMode="auto">
          <a:xfrm>
            <a:off x="4375369" y="2779712"/>
            <a:ext cx="1554163" cy="1606550"/>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42" name="TextBox 66"/>
          <p:cNvSpPr txBox="1">
            <a:spLocks noChangeArrowheads="1"/>
          </p:cNvSpPr>
          <p:nvPr/>
        </p:nvSpPr>
        <p:spPr bwMode="auto">
          <a:xfrm>
            <a:off x="4398972" y="3056863"/>
            <a:ext cx="1508452"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Shared </a:t>
            </a:r>
          </a:p>
          <a:p>
            <a:pPr algn="ctr"/>
            <a:r>
              <a:rPr lang="en-US" sz="2800" dirty="0">
                <a:latin typeface="Tahoma" pitchFamily="34" charset="0"/>
                <a:ea typeface="Tahoma" pitchFamily="34" charset="0"/>
                <a:cs typeface="Tahoma" pitchFamily="34" charset="0"/>
              </a:rPr>
              <a:t>Cache</a:t>
            </a:r>
          </a:p>
        </p:txBody>
      </p:sp>
      <p:sp>
        <p:nvSpPr>
          <p:cNvPr id="44" name="Right Arrow 43"/>
          <p:cNvSpPr/>
          <p:nvPr/>
        </p:nvSpPr>
        <p:spPr>
          <a:xfrm>
            <a:off x="6038196" y="2895600"/>
            <a:ext cx="714702" cy="533400"/>
          </a:xfrm>
          <a:prstGeom prst="righ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 Arrow 44"/>
          <p:cNvSpPr/>
          <p:nvPr/>
        </p:nvSpPr>
        <p:spPr>
          <a:xfrm>
            <a:off x="6004034" y="3715404"/>
            <a:ext cx="685800" cy="533400"/>
          </a:xfrm>
          <a:prstGeom prst="lef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3599796" y="2877204"/>
            <a:ext cx="714702" cy="533400"/>
          </a:xfrm>
          <a:prstGeom prst="righ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505200" y="1981200"/>
            <a:ext cx="1981200" cy="861774"/>
          </a:xfrm>
          <a:prstGeom prst="rect">
            <a:avLst/>
          </a:prstGeom>
          <a:noFill/>
        </p:spPr>
        <p:txBody>
          <a:bodyPr wrap="square" rtlCol="0">
            <a:spAutoFit/>
          </a:bodyPr>
          <a:lstStyle/>
          <a:p>
            <a:r>
              <a:rPr lang="en-US" sz="2500" i="1" dirty="0" smtClean="0"/>
              <a:t>Cache </a:t>
            </a:r>
          </a:p>
          <a:p>
            <a:r>
              <a:rPr lang="en-US" sz="2500" i="1" dirty="0" smtClean="0"/>
              <a:t>Access Rate</a:t>
            </a:r>
            <a:endParaRPr lang="en-US" sz="2500" i="1" dirty="0"/>
          </a:p>
        </p:txBody>
      </p:sp>
      <p:sp>
        <p:nvSpPr>
          <p:cNvPr id="51" name="Left Arrow 50"/>
          <p:cNvSpPr/>
          <p:nvPr/>
        </p:nvSpPr>
        <p:spPr>
          <a:xfrm>
            <a:off x="3536732" y="3733800"/>
            <a:ext cx="685800" cy="533400"/>
          </a:xfrm>
          <a:prstGeom prst="lef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xmlns:p14="http://schemas.microsoft.com/office/powerpoint/2010/main" spd="slow" advTm="68828"/>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The Application Slowdown Model</a:t>
            </a:r>
            <a:endParaRPr lang="en-US"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42</a:t>
            </a:fld>
            <a:endParaRPr lang="en-US"/>
          </a:p>
        </p:txBody>
      </p:sp>
      <p:sp>
        <p:nvSpPr>
          <p:cNvPr id="7" name="Rectangle 12"/>
          <p:cNvSpPr>
            <a:spLocks noChangeArrowheads="1"/>
          </p:cNvSpPr>
          <p:nvPr/>
        </p:nvSpPr>
        <p:spPr bwMode="auto">
          <a:xfrm>
            <a:off x="212725" y="2133600"/>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8" name="TextBox 13"/>
          <p:cNvSpPr txBox="1">
            <a:spLocks noChangeArrowheads="1"/>
          </p:cNvSpPr>
          <p:nvPr/>
        </p:nvSpPr>
        <p:spPr bwMode="auto">
          <a:xfrm>
            <a:off x="212725" y="2301825"/>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9" name="Rectangle 16"/>
          <p:cNvSpPr>
            <a:spLocks noChangeArrowheads="1"/>
          </p:cNvSpPr>
          <p:nvPr/>
        </p:nvSpPr>
        <p:spPr bwMode="auto">
          <a:xfrm>
            <a:off x="1067678" y="2133600"/>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0" name="TextBox 17"/>
          <p:cNvSpPr txBox="1">
            <a:spLocks noChangeArrowheads="1"/>
          </p:cNvSpPr>
          <p:nvPr/>
        </p:nvSpPr>
        <p:spPr bwMode="auto">
          <a:xfrm>
            <a:off x="1067678" y="2301825"/>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1" name="Rectangle 19"/>
          <p:cNvSpPr>
            <a:spLocks noChangeArrowheads="1"/>
          </p:cNvSpPr>
          <p:nvPr/>
        </p:nvSpPr>
        <p:spPr bwMode="auto">
          <a:xfrm>
            <a:off x="1922631" y="2133600"/>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2" name="TextBox 20"/>
          <p:cNvSpPr txBox="1">
            <a:spLocks noChangeArrowheads="1"/>
          </p:cNvSpPr>
          <p:nvPr/>
        </p:nvSpPr>
        <p:spPr bwMode="auto">
          <a:xfrm>
            <a:off x="1922631" y="2301825"/>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3" name="Rectangle 22"/>
          <p:cNvSpPr>
            <a:spLocks noChangeArrowheads="1"/>
          </p:cNvSpPr>
          <p:nvPr/>
        </p:nvSpPr>
        <p:spPr bwMode="auto">
          <a:xfrm>
            <a:off x="2775997" y="2133600"/>
            <a:ext cx="673100"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4" name="TextBox 23"/>
          <p:cNvSpPr txBox="1">
            <a:spLocks noChangeArrowheads="1"/>
          </p:cNvSpPr>
          <p:nvPr/>
        </p:nvSpPr>
        <p:spPr bwMode="auto">
          <a:xfrm>
            <a:off x="2775997" y="2301825"/>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5" name="Rectangle 25"/>
          <p:cNvSpPr>
            <a:spLocks noChangeArrowheads="1"/>
          </p:cNvSpPr>
          <p:nvPr/>
        </p:nvSpPr>
        <p:spPr bwMode="auto">
          <a:xfrm>
            <a:off x="212725" y="2912353"/>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6" name="TextBox 26"/>
          <p:cNvSpPr txBox="1">
            <a:spLocks noChangeArrowheads="1"/>
          </p:cNvSpPr>
          <p:nvPr/>
        </p:nvSpPr>
        <p:spPr bwMode="auto">
          <a:xfrm>
            <a:off x="212725" y="3080140"/>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7" name="Rectangle 28"/>
          <p:cNvSpPr>
            <a:spLocks noChangeArrowheads="1"/>
          </p:cNvSpPr>
          <p:nvPr/>
        </p:nvSpPr>
        <p:spPr bwMode="auto">
          <a:xfrm>
            <a:off x="1067678" y="2912353"/>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8" name="TextBox 29"/>
          <p:cNvSpPr txBox="1">
            <a:spLocks noChangeArrowheads="1"/>
          </p:cNvSpPr>
          <p:nvPr/>
        </p:nvSpPr>
        <p:spPr bwMode="auto">
          <a:xfrm>
            <a:off x="1067678" y="3080140"/>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9" name="Rectangle 31"/>
          <p:cNvSpPr>
            <a:spLocks noChangeArrowheads="1"/>
          </p:cNvSpPr>
          <p:nvPr/>
        </p:nvSpPr>
        <p:spPr bwMode="auto">
          <a:xfrm>
            <a:off x="1922631" y="2912353"/>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0" name="TextBox 32"/>
          <p:cNvSpPr txBox="1">
            <a:spLocks noChangeArrowheads="1"/>
          </p:cNvSpPr>
          <p:nvPr/>
        </p:nvSpPr>
        <p:spPr bwMode="auto">
          <a:xfrm>
            <a:off x="1922631" y="3080140"/>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21" name="Rectangle 36"/>
          <p:cNvSpPr>
            <a:spLocks noChangeArrowheads="1"/>
          </p:cNvSpPr>
          <p:nvPr/>
        </p:nvSpPr>
        <p:spPr bwMode="auto">
          <a:xfrm>
            <a:off x="2775997" y="2912353"/>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2" name="TextBox 37"/>
          <p:cNvSpPr txBox="1">
            <a:spLocks noChangeArrowheads="1"/>
          </p:cNvSpPr>
          <p:nvPr/>
        </p:nvSpPr>
        <p:spPr bwMode="auto">
          <a:xfrm>
            <a:off x="2775997" y="3080140"/>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3" name="Rectangle 41"/>
          <p:cNvSpPr>
            <a:spLocks noChangeArrowheads="1"/>
          </p:cNvSpPr>
          <p:nvPr/>
        </p:nvSpPr>
        <p:spPr bwMode="auto">
          <a:xfrm>
            <a:off x="212725" y="369110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4" name="TextBox 42"/>
          <p:cNvSpPr txBox="1">
            <a:spLocks noChangeArrowheads="1"/>
          </p:cNvSpPr>
          <p:nvPr/>
        </p:nvSpPr>
        <p:spPr bwMode="auto">
          <a:xfrm>
            <a:off x="212725" y="385889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5" name="Rectangle 45"/>
          <p:cNvSpPr>
            <a:spLocks noChangeArrowheads="1"/>
          </p:cNvSpPr>
          <p:nvPr/>
        </p:nvSpPr>
        <p:spPr bwMode="auto">
          <a:xfrm>
            <a:off x="1067678" y="369110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6" name="TextBox 46"/>
          <p:cNvSpPr txBox="1">
            <a:spLocks noChangeArrowheads="1"/>
          </p:cNvSpPr>
          <p:nvPr/>
        </p:nvSpPr>
        <p:spPr bwMode="auto">
          <a:xfrm>
            <a:off x="1067678" y="385889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7" name="Rectangle 48"/>
          <p:cNvSpPr>
            <a:spLocks noChangeArrowheads="1"/>
          </p:cNvSpPr>
          <p:nvPr/>
        </p:nvSpPr>
        <p:spPr bwMode="auto">
          <a:xfrm>
            <a:off x="1922631" y="369110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8" name="TextBox 49"/>
          <p:cNvSpPr txBox="1">
            <a:spLocks noChangeArrowheads="1"/>
          </p:cNvSpPr>
          <p:nvPr/>
        </p:nvSpPr>
        <p:spPr bwMode="auto">
          <a:xfrm>
            <a:off x="1922631" y="385889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9" name="Rectangle 51"/>
          <p:cNvSpPr>
            <a:spLocks noChangeArrowheads="1"/>
          </p:cNvSpPr>
          <p:nvPr/>
        </p:nvSpPr>
        <p:spPr bwMode="auto">
          <a:xfrm>
            <a:off x="2775997" y="3691106"/>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0" name="TextBox 52"/>
          <p:cNvSpPr txBox="1">
            <a:spLocks noChangeArrowheads="1"/>
          </p:cNvSpPr>
          <p:nvPr/>
        </p:nvSpPr>
        <p:spPr bwMode="auto">
          <a:xfrm>
            <a:off x="2775997" y="3858893"/>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1" name="Rectangle 54"/>
          <p:cNvSpPr>
            <a:spLocks noChangeArrowheads="1"/>
          </p:cNvSpPr>
          <p:nvPr/>
        </p:nvSpPr>
        <p:spPr bwMode="auto">
          <a:xfrm>
            <a:off x="212725" y="446985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2" name="TextBox 55"/>
          <p:cNvSpPr txBox="1">
            <a:spLocks noChangeArrowheads="1"/>
          </p:cNvSpPr>
          <p:nvPr/>
        </p:nvSpPr>
        <p:spPr bwMode="auto">
          <a:xfrm>
            <a:off x="212725" y="463764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3" name="Rectangle 57"/>
          <p:cNvSpPr>
            <a:spLocks noChangeArrowheads="1"/>
          </p:cNvSpPr>
          <p:nvPr/>
        </p:nvSpPr>
        <p:spPr bwMode="auto">
          <a:xfrm>
            <a:off x="1067678" y="446985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4" name="TextBox 58"/>
          <p:cNvSpPr txBox="1">
            <a:spLocks noChangeArrowheads="1"/>
          </p:cNvSpPr>
          <p:nvPr/>
        </p:nvSpPr>
        <p:spPr bwMode="auto">
          <a:xfrm>
            <a:off x="1067678" y="463764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5" name="Rectangle 60"/>
          <p:cNvSpPr>
            <a:spLocks noChangeArrowheads="1"/>
          </p:cNvSpPr>
          <p:nvPr/>
        </p:nvSpPr>
        <p:spPr bwMode="auto">
          <a:xfrm>
            <a:off x="1922631" y="446985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6" name="TextBox 61"/>
          <p:cNvSpPr txBox="1">
            <a:spLocks noChangeArrowheads="1"/>
          </p:cNvSpPr>
          <p:nvPr/>
        </p:nvSpPr>
        <p:spPr bwMode="auto">
          <a:xfrm>
            <a:off x="1922631" y="463764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7" name="Rectangle 63"/>
          <p:cNvSpPr>
            <a:spLocks noChangeArrowheads="1"/>
          </p:cNvSpPr>
          <p:nvPr/>
        </p:nvSpPr>
        <p:spPr bwMode="auto">
          <a:xfrm>
            <a:off x="2775997" y="4469859"/>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8" name="TextBox 64"/>
          <p:cNvSpPr txBox="1">
            <a:spLocks noChangeArrowheads="1"/>
          </p:cNvSpPr>
          <p:nvPr/>
        </p:nvSpPr>
        <p:spPr bwMode="auto">
          <a:xfrm>
            <a:off x="2775997" y="4637646"/>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9" name="Rectangle 65"/>
          <p:cNvSpPr>
            <a:spLocks noChangeArrowheads="1"/>
          </p:cNvSpPr>
          <p:nvPr/>
        </p:nvSpPr>
        <p:spPr bwMode="auto">
          <a:xfrm>
            <a:off x="6818532" y="2387600"/>
            <a:ext cx="1893887" cy="2560637"/>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40" name="TextBox 66"/>
          <p:cNvSpPr txBox="1">
            <a:spLocks noChangeArrowheads="1"/>
          </p:cNvSpPr>
          <p:nvPr/>
        </p:nvSpPr>
        <p:spPr bwMode="auto">
          <a:xfrm>
            <a:off x="6847294" y="3091439"/>
            <a:ext cx="1838184"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Main Memory</a:t>
            </a:r>
          </a:p>
        </p:txBody>
      </p:sp>
      <p:sp>
        <p:nvSpPr>
          <p:cNvPr id="41" name="Rectangle 65"/>
          <p:cNvSpPr>
            <a:spLocks noChangeArrowheads="1"/>
          </p:cNvSpPr>
          <p:nvPr/>
        </p:nvSpPr>
        <p:spPr bwMode="auto">
          <a:xfrm>
            <a:off x="4375369" y="2779712"/>
            <a:ext cx="1554163" cy="1606550"/>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42" name="TextBox 66"/>
          <p:cNvSpPr txBox="1">
            <a:spLocks noChangeArrowheads="1"/>
          </p:cNvSpPr>
          <p:nvPr/>
        </p:nvSpPr>
        <p:spPr bwMode="auto">
          <a:xfrm>
            <a:off x="4398972" y="3056863"/>
            <a:ext cx="1508452"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Shared </a:t>
            </a:r>
          </a:p>
          <a:p>
            <a:pPr algn="ctr"/>
            <a:r>
              <a:rPr lang="en-US" sz="2800" dirty="0">
                <a:latin typeface="Tahoma" pitchFamily="34" charset="0"/>
                <a:ea typeface="Tahoma" pitchFamily="34" charset="0"/>
                <a:cs typeface="Tahoma" pitchFamily="34" charset="0"/>
              </a:rPr>
              <a:t>Cache</a:t>
            </a:r>
          </a:p>
        </p:txBody>
      </p:sp>
      <p:sp>
        <p:nvSpPr>
          <p:cNvPr id="44" name="Right Arrow 43"/>
          <p:cNvSpPr/>
          <p:nvPr/>
        </p:nvSpPr>
        <p:spPr>
          <a:xfrm>
            <a:off x="6038196" y="2895600"/>
            <a:ext cx="714702" cy="533400"/>
          </a:xfrm>
          <a:prstGeom prst="righ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 Arrow 44"/>
          <p:cNvSpPr/>
          <p:nvPr/>
        </p:nvSpPr>
        <p:spPr>
          <a:xfrm>
            <a:off x="6004034" y="3715404"/>
            <a:ext cx="685800" cy="533400"/>
          </a:xfrm>
          <a:prstGeom prst="lef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3599796" y="2877204"/>
            <a:ext cx="714702" cy="533400"/>
          </a:xfrm>
          <a:prstGeom prst="righ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505200" y="1981200"/>
            <a:ext cx="1981200" cy="861774"/>
          </a:xfrm>
          <a:prstGeom prst="rect">
            <a:avLst/>
          </a:prstGeom>
          <a:noFill/>
        </p:spPr>
        <p:txBody>
          <a:bodyPr wrap="square" rtlCol="0">
            <a:spAutoFit/>
          </a:bodyPr>
          <a:lstStyle/>
          <a:p>
            <a:r>
              <a:rPr lang="en-US" sz="2500" i="1" dirty="0" smtClean="0"/>
              <a:t>Cache </a:t>
            </a:r>
          </a:p>
          <a:p>
            <a:r>
              <a:rPr lang="en-US" sz="2500" i="1" dirty="0" smtClean="0"/>
              <a:t>Access Rate</a:t>
            </a:r>
            <a:endParaRPr lang="en-US" sz="2500" i="1" dirty="0"/>
          </a:p>
        </p:txBody>
      </p:sp>
      <p:sp>
        <p:nvSpPr>
          <p:cNvPr id="51" name="Left Arrow 50"/>
          <p:cNvSpPr/>
          <p:nvPr/>
        </p:nvSpPr>
        <p:spPr>
          <a:xfrm>
            <a:off x="3536732" y="3733800"/>
            <a:ext cx="685800" cy="533400"/>
          </a:xfrm>
          <a:prstGeom prst="lef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9137" name="Object 1"/>
          <p:cNvGraphicFramePr>
            <a:graphicFrameLocks noChangeAspect="1"/>
          </p:cNvGraphicFramePr>
          <p:nvPr/>
        </p:nvGraphicFramePr>
        <p:xfrm>
          <a:off x="1338263" y="5211763"/>
          <a:ext cx="6503987" cy="1119187"/>
        </p:xfrm>
        <a:graphic>
          <a:graphicData uri="http://schemas.openxmlformats.org/presentationml/2006/ole">
            <mc:AlternateContent xmlns:mc="http://schemas.openxmlformats.org/markup-compatibility/2006">
              <mc:Choice xmlns:v="urn:schemas-microsoft-com:vml" Requires="v">
                <p:oleObj spid="_x0000_s454661" name="Equation" r:id="rId4" imgW="2654280" imgH="457200" progId="Equation.3">
                  <p:embed/>
                </p:oleObj>
              </mc:Choice>
              <mc:Fallback>
                <p:oleObj name="Equation" r:id="rId4" imgW="265428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263" y="5211763"/>
                        <a:ext cx="6503987" cy="1119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ransition xmlns:p14="http://schemas.microsoft.com/office/powerpoint/2010/main" spd="slow" advTm="68828"/>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Real System Studies:</a:t>
            </a:r>
            <a:br>
              <a:rPr lang="en-US" dirty="0" smtClean="0"/>
            </a:br>
            <a:r>
              <a:rPr lang="en-US" dirty="0" smtClean="0"/>
              <a:t>Cache Access Rate vs. Slowdown </a:t>
            </a:r>
            <a:endParaRPr lang="en-US"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43</a:t>
            </a:fld>
            <a:endParaRPr lang="en-US"/>
          </a:p>
        </p:txBody>
      </p:sp>
      <p:graphicFrame>
        <p:nvGraphicFramePr>
          <p:cNvPr id="5" name="Chart 4"/>
          <p:cNvGraphicFramePr/>
          <p:nvPr/>
        </p:nvGraphicFramePr>
        <p:xfrm>
          <a:off x="1295400" y="1905000"/>
          <a:ext cx="6629400" cy="4495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p:txBody>
          <a:bodyPr/>
          <a:lstStyle/>
          <a:p>
            <a:pPr>
              <a:buNone/>
            </a:pPr>
            <a:r>
              <a:rPr lang="en-US" i="1" dirty="0" smtClean="0"/>
              <a:t>How to estimate alone cache access rate?</a:t>
            </a:r>
            <a:endParaRPr lang="en-US" i="1"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44</a:t>
            </a:fld>
            <a:endParaRPr lang="en-US"/>
          </a:p>
        </p:txBody>
      </p:sp>
      <p:sp>
        <p:nvSpPr>
          <p:cNvPr id="5" name="Rectangle 12"/>
          <p:cNvSpPr>
            <a:spLocks noChangeArrowheads="1"/>
          </p:cNvSpPr>
          <p:nvPr/>
        </p:nvSpPr>
        <p:spPr bwMode="auto">
          <a:xfrm>
            <a:off x="339506" y="2542129"/>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6" name="TextBox 13"/>
          <p:cNvSpPr txBox="1">
            <a:spLocks noChangeArrowheads="1"/>
          </p:cNvSpPr>
          <p:nvPr/>
        </p:nvSpPr>
        <p:spPr bwMode="auto">
          <a:xfrm>
            <a:off x="339506" y="2710354"/>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7" name="Rectangle 16"/>
          <p:cNvSpPr>
            <a:spLocks noChangeArrowheads="1"/>
          </p:cNvSpPr>
          <p:nvPr/>
        </p:nvSpPr>
        <p:spPr bwMode="auto">
          <a:xfrm>
            <a:off x="1194459" y="2542129"/>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8" name="TextBox 17"/>
          <p:cNvSpPr txBox="1">
            <a:spLocks noChangeArrowheads="1"/>
          </p:cNvSpPr>
          <p:nvPr/>
        </p:nvSpPr>
        <p:spPr bwMode="auto">
          <a:xfrm>
            <a:off x="1194459" y="2710354"/>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9" name="Rectangle 19"/>
          <p:cNvSpPr>
            <a:spLocks noChangeArrowheads="1"/>
          </p:cNvSpPr>
          <p:nvPr/>
        </p:nvSpPr>
        <p:spPr bwMode="auto">
          <a:xfrm>
            <a:off x="2049412" y="2542129"/>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0" name="TextBox 20"/>
          <p:cNvSpPr txBox="1">
            <a:spLocks noChangeArrowheads="1"/>
          </p:cNvSpPr>
          <p:nvPr/>
        </p:nvSpPr>
        <p:spPr bwMode="auto">
          <a:xfrm>
            <a:off x="2049412" y="2710354"/>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1" name="Rectangle 22"/>
          <p:cNvSpPr>
            <a:spLocks noChangeArrowheads="1"/>
          </p:cNvSpPr>
          <p:nvPr/>
        </p:nvSpPr>
        <p:spPr bwMode="auto">
          <a:xfrm>
            <a:off x="2902778" y="2542129"/>
            <a:ext cx="673100"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2" name="TextBox 23"/>
          <p:cNvSpPr txBox="1">
            <a:spLocks noChangeArrowheads="1"/>
          </p:cNvSpPr>
          <p:nvPr/>
        </p:nvSpPr>
        <p:spPr bwMode="auto">
          <a:xfrm>
            <a:off x="2902778" y="2710354"/>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3" name="Rectangle 25"/>
          <p:cNvSpPr>
            <a:spLocks noChangeArrowheads="1"/>
          </p:cNvSpPr>
          <p:nvPr/>
        </p:nvSpPr>
        <p:spPr bwMode="auto">
          <a:xfrm>
            <a:off x="339506" y="3320882"/>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4" name="TextBox 26"/>
          <p:cNvSpPr txBox="1">
            <a:spLocks noChangeArrowheads="1"/>
          </p:cNvSpPr>
          <p:nvPr/>
        </p:nvSpPr>
        <p:spPr bwMode="auto">
          <a:xfrm>
            <a:off x="339506" y="3488669"/>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5" name="Rectangle 28"/>
          <p:cNvSpPr>
            <a:spLocks noChangeArrowheads="1"/>
          </p:cNvSpPr>
          <p:nvPr/>
        </p:nvSpPr>
        <p:spPr bwMode="auto">
          <a:xfrm>
            <a:off x="1194459" y="3320882"/>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6" name="TextBox 29"/>
          <p:cNvSpPr txBox="1">
            <a:spLocks noChangeArrowheads="1"/>
          </p:cNvSpPr>
          <p:nvPr/>
        </p:nvSpPr>
        <p:spPr bwMode="auto">
          <a:xfrm>
            <a:off x="1194459" y="3488669"/>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7" name="Rectangle 31"/>
          <p:cNvSpPr>
            <a:spLocks noChangeArrowheads="1"/>
          </p:cNvSpPr>
          <p:nvPr/>
        </p:nvSpPr>
        <p:spPr bwMode="auto">
          <a:xfrm>
            <a:off x="2049412" y="3320882"/>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8" name="TextBox 32"/>
          <p:cNvSpPr txBox="1">
            <a:spLocks noChangeArrowheads="1"/>
          </p:cNvSpPr>
          <p:nvPr/>
        </p:nvSpPr>
        <p:spPr bwMode="auto">
          <a:xfrm>
            <a:off x="2049412" y="3488669"/>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19" name="Rectangle 36"/>
          <p:cNvSpPr>
            <a:spLocks noChangeArrowheads="1"/>
          </p:cNvSpPr>
          <p:nvPr/>
        </p:nvSpPr>
        <p:spPr bwMode="auto">
          <a:xfrm>
            <a:off x="2902778" y="3320882"/>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0" name="TextBox 37"/>
          <p:cNvSpPr txBox="1">
            <a:spLocks noChangeArrowheads="1"/>
          </p:cNvSpPr>
          <p:nvPr/>
        </p:nvSpPr>
        <p:spPr bwMode="auto">
          <a:xfrm>
            <a:off x="2902778" y="3488669"/>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1" name="Rectangle 41"/>
          <p:cNvSpPr>
            <a:spLocks noChangeArrowheads="1"/>
          </p:cNvSpPr>
          <p:nvPr/>
        </p:nvSpPr>
        <p:spPr bwMode="auto">
          <a:xfrm>
            <a:off x="339506" y="4099635"/>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2" name="TextBox 42"/>
          <p:cNvSpPr txBox="1">
            <a:spLocks noChangeArrowheads="1"/>
          </p:cNvSpPr>
          <p:nvPr/>
        </p:nvSpPr>
        <p:spPr bwMode="auto">
          <a:xfrm>
            <a:off x="339506" y="4267422"/>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3" name="Rectangle 45"/>
          <p:cNvSpPr>
            <a:spLocks noChangeArrowheads="1"/>
          </p:cNvSpPr>
          <p:nvPr/>
        </p:nvSpPr>
        <p:spPr bwMode="auto">
          <a:xfrm>
            <a:off x="1194459" y="4099635"/>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4" name="TextBox 46"/>
          <p:cNvSpPr txBox="1">
            <a:spLocks noChangeArrowheads="1"/>
          </p:cNvSpPr>
          <p:nvPr/>
        </p:nvSpPr>
        <p:spPr bwMode="auto">
          <a:xfrm>
            <a:off x="1194459" y="4267422"/>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5" name="Rectangle 48"/>
          <p:cNvSpPr>
            <a:spLocks noChangeArrowheads="1"/>
          </p:cNvSpPr>
          <p:nvPr/>
        </p:nvSpPr>
        <p:spPr bwMode="auto">
          <a:xfrm>
            <a:off x="2049412" y="4099635"/>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6" name="TextBox 49"/>
          <p:cNvSpPr txBox="1">
            <a:spLocks noChangeArrowheads="1"/>
          </p:cNvSpPr>
          <p:nvPr/>
        </p:nvSpPr>
        <p:spPr bwMode="auto">
          <a:xfrm>
            <a:off x="2049412" y="4267422"/>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7" name="Rectangle 51"/>
          <p:cNvSpPr>
            <a:spLocks noChangeArrowheads="1"/>
          </p:cNvSpPr>
          <p:nvPr/>
        </p:nvSpPr>
        <p:spPr bwMode="auto">
          <a:xfrm>
            <a:off x="2902778" y="4099635"/>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8" name="TextBox 52"/>
          <p:cNvSpPr txBox="1">
            <a:spLocks noChangeArrowheads="1"/>
          </p:cNvSpPr>
          <p:nvPr/>
        </p:nvSpPr>
        <p:spPr bwMode="auto">
          <a:xfrm>
            <a:off x="2902778" y="4267422"/>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9" name="Rectangle 54"/>
          <p:cNvSpPr>
            <a:spLocks noChangeArrowheads="1"/>
          </p:cNvSpPr>
          <p:nvPr/>
        </p:nvSpPr>
        <p:spPr bwMode="auto">
          <a:xfrm>
            <a:off x="339506" y="4878388"/>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0" name="TextBox 55"/>
          <p:cNvSpPr txBox="1">
            <a:spLocks noChangeArrowheads="1"/>
          </p:cNvSpPr>
          <p:nvPr/>
        </p:nvSpPr>
        <p:spPr bwMode="auto">
          <a:xfrm>
            <a:off x="339506" y="5046175"/>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1" name="Rectangle 57"/>
          <p:cNvSpPr>
            <a:spLocks noChangeArrowheads="1"/>
          </p:cNvSpPr>
          <p:nvPr/>
        </p:nvSpPr>
        <p:spPr bwMode="auto">
          <a:xfrm>
            <a:off x="1194459" y="4878388"/>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2" name="TextBox 58"/>
          <p:cNvSpPr txBox="1">
            <a:spLocks noChangeArrowheads="1"/>
          </p:cNvSpPr>
          <p:nvPr/>
        </p:nvSpPr>
        <p:spPr bwMode="auto">
          <a:xfrm>
            <a:off x="1194459" y="5046175"/>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3" name="Rectangle 60"/>
          <p:cNvSpPr>
            <a:spLocks noChangeArrowheads="1"/>
          </p:cNvSpPr>
          <p:nvPr/>
        </p:nvSpPr>
        <p:spPr bwMode="auto">
          <a:xfrm>
            <a:off x="2049412" y="4878388"/>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4" name="TextBox 61"/>
          <p:cNvSpPr txBox="1">
            <a:spLocks noChangeArrowheads="1"/>
          </p:cNvSpPr>
          <p:nvPr/>
        </p:nvSpPr>
        <p:spPr bwMode="auto">
          <a:xfrm>
            <a:off x="2049412" y="5046175"/>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5" name="Rectangle 63"/>
          <p:cNvSpPr>
            <a:spLocks noChangeArrowheads="1"/>
          </p:cNvSpPr>
          <p:nvPr/>
        </p:nvSpPr>
        <p:spPr bwMode="auto">
          <a:xfrm>
            <a:off x="2902778" y="4878388"/>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6" name="TextBox 64"/>
          <p:cNvSpPr txBox="1">
            <a:spLocks noChangeArrowheads="1"/>
          </p:cNvSpPr>
          <p:nvPr/>
        </p:nvSpPr>
        <p:spPr bwMode="auto">
          <a:xfrm>
            <a:off x="2902778" y="5046175"/>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7" name="Rectangle 65"/>
          <p:cNvSpPr>
            <a:spLocks noChangeArrowheads="1"/>
          </p:cNvSpPr>
          <p:nvPr/>
        </p:nvSpPr>
        <p:spPr bwMode="auto">
          <a:xfrm>
            <a:off x="6945313" y="2796129"/>
            <a:ext cx="1893887" cy="2560637"/>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38" name="TextBox 66"/>
          <p:cNvSpPr txBox="1">
            <a:spLocks noChangeArrowheads="1"/>
          </p:cNvSpPr>
          <p:nvPr/>
        </p:nvSpPr>
        <p:spPr bwMode="auto">
          <a:xfrm>
            <a:off x="6974075" y="3499968"/>
            <a:ext cx="1838184"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Main Memory</a:t>
            </a:r>
          </a:p>
        </p:txBody>
      </p:sp>
      <p:sp>
        <p:nvSpPr>
          <p:cNvPr id="39" name="Rectangle 65"/>
          <p:cNvSpPr>
            <a:spLocks noChangeArrowheads="1"/>
          </p:cNvSpPr>
          <p:nvPr/>
        </p:nvSpPr>
        <p:spPr bwMode="auto">
          <a:xfrm>
            <a:off x="4502150" y="3188241"/>
            <a:ext cx="1554163" cy="1606550"/>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40" name="TextBox 66"/>
          <p:cNvSpPr txBox="1">
            <a:spLocks noChangeArrowheads="1"/>
          </p:cNvSpPr>
          <p:nvPr/>
        </p:nvSpPr>
        <p:spPr bwMode="auto">
          <a:xfrm>
            <a:off x="4525753" y="3465392"/>
            <a:ext cx="1508452"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Shared </a:t>
            </a:r>
          </a:p>
          <a:p>
            <a:pPr algn="ctr"/>
            <a:r>
              <a:rPr lang="en-US" sz="2800" dirty="0">
                <a:latin typeface="Tahoma" pitchFamily="34" charset="0"/>
                <a:ea typeface="Tahoma" pitchFamily="34" charset="0"/>
                <a:cs typeface="Tahoma" pitchFamily="34" charset="0"/>
              </a:rPr>
              <a:t>Cache</a:t>
            </a:r>
          </a:p>
        </p:txBody>
      </p:sp>
      <p:sp>
        <p:nvSpPr>
          <p:cNvPr id="41" name="Right Arrow 40"/>
          <p:cNvSpPr/>
          <p:nvPr/>
        </p:nvSpPr>
        <p:spPr>
          <a:xfrm>
            <a:off x="6164977" y="3304129"/>
            <a:ext cx="714702" cy="533400"/>
          </a:xfrm>
          <a:prstGeom prst="righ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 Arrow 41"/>
          <p:cNvSpPr/>
          <p:nvPr/>
        </p:nvSpPr>
        <p:spPr>
          <a:xfrm>
            <a:off x="6130815" y="4123933"/>
            <a:ext cx="685800" cy="533400"/>
          </a:xfrm>
          <a:prstGeom prst="lef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a:off x="3726577" y="3285733"/>
            <a:ext cx="714702" cy="533400"/>
          </a:xfrm>
          <a:prstGeom prst="righ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631981" y="2389729"/>
            <a:ext cx="1981200" cy="861774"/>
          </a:xfrm>
          <a:prstGeom prst="rect">
            <a:avLst/>
          </a:prstGeom>
          <a:noFill/>
        </p:spPr>
        <p:txBody>
          <a:bodyPr wrap="square" rtlCol="0">
            <a:spAutoFit/>
          </a:bodyPr>
          <a:lstStyle/>
          <a:p>
            <a:r>
              <a:rPr lang="en-US" sz="2500" i="1" dirty="0" smtClean="0"/>
              <a:t>Cache </a:t>
            </a:r>
          </a:p>
          <a:p>
            <a:r>
              <a:rPr lang="en-US" sz="2500" i="1" dirty="0" smtClean="0"/>
              <a:t>Access Rate</a:t>
            </a:r>
            <a:endParaRPr lang="en-US" sz="2500" i="1" dirty="0"/>
          </a:p>
        </p:txBody>
      </p:sp>
      <p:sp>
        <p:nvSpPr>
          <p:cNvPr id="45" name="Left Arrow 44"/>
          <p:cNvSpPr/>
          <p:nvPr/>
        </p:nvSpPr>
        <p:spPr>
          <a:xfrm>
            <a:off x="3663513" y="4142329"/>
            <a:ext cx="685800" cy="533400"/>
          </a:xfrm>
          <a:prstGeom prst="lef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5"/>
          <p:cNvSpPr>
            <a:spLocks noChangeArrowheads="1"/>
          </p:cNvSpPr>
          <p:nvPr/>
        </p:nvSpPr>
        <p:spPr bwMode="auto">
          <a:xfrm>
            <a:off x="4495800" y="5022850"/>
            <a:ext cx="1554163" cy="996950"/>
          </a:xfrm>
          <a:prstGeom prst="rect">
            <a:avLst/>
          </a:prstGeom>
          <a:noFill/>
          <a:ln w="54864" algn="ctr">
            <a:solidFill>
              <a:srgbClr val="C00000"/>
            </a:solidFill>
            <a:round/>
            <a:headEnd/>
            <a:tailEnd/>
          </a:ln>
        </p:spPr>
        <p:txBody>
          <a:bodyPr/>
          <a:lstStyle/>
          <a:p>
            <a:pPr algn="ctr" eaLnBrk="0" hangingPunct="0"/>
            <a:r>
              <a:rPr lang="en-US" sz="2400" i="1" dirty="0" smtClean="0">
                <a:solidFill>
                  <a:srgbClr val="C00000"/>
                </a:solidFill>
                <a:latin typeface="Tahoma" pitchFamily="34" charset="0"/>
                <a:ea typeface="Tahoma" pitchFamily="34" charset="0"/>
                <a:cs typeface="Tahoma" pitchFamily="34" charset="0"/>
              </a:rPr>
              <a:t>Auxiliary Tag Store</a:t>
            </a:r>
            <a:endParaRPr lang="en-US" sz="2200" i="1" dirty="0">
              <a:solidFill>
                <a:srgbClr val="C00000"/>
              </a:solidFill>
              <a:latin typeface="Tahoma" pitchFamily="34" charset="0"/>
              <a:ea typeface="Tahoma" pitchFamily="34" charset="0"/>
              <a:cs typeface="Tahoma" pitchFamily="34" charset="0"/>
            </a:endParaRPr>
          </a:p>
        </p:txBody>
      </p:sp>
      <p:sp>
        <p:nvSpPr>
          <p:cNvPr id="88" name="TextBox 87"/>
          <p:cNvSpPr txBox="1"/>
          <p:nvPr/>
        </p:nvSpPr>
        <p:spPr>
          <a:xfrm>
            <a:off x="7194332" y="4684992"/>
            <a:ext cx="1524000" cy="523220"/>
          </a:xfrm>
          <a:prstGeom prst="rect">
            <a:avLst/>
          </a:prstGeom>
          <a:noFill/>
        </p:spPr>
        <p:txBody>
          <a:bodyPr wrap="square" rtlCol="0">
            <a:spAutoFit/>
          </a:bodyPr>
          <a:lstStyle/>
          <a:p>
            <a:r>
              <a:rPr lang="en-US" sz="2800" i="1" dirty="0" smtClean="0">
                <a:solidFill>
                  <a:srgbClr val="C00000"/>
                </a:solidFill>
                <a:latin typeface="Tahoma" pitchFamily="34" charset="0"/>
                <a:ea typeface="Tahoma" pitchFamily="34" charset="0"/>
                <a:cs typeface="Tahoma" pitchFamily="34" charset="0"/>
              </a:rPr>
              <a:t>Priority</a:t>
            </a:r>
            <a:endParaRPr lang="en-US" sz="2800" i="1" dirty="0">
              <a:solidFill>
                <a:srgbClr val="C00000"/>
              </a:solidFill>
              <a:latin typeface="Tahoma" pitchFamily="34" charset="0"/>
              <a:ea typeface="Tahoma" pitchFamily="34" charset="0"/>
              <a:cs typeface="Tahoma" pitchFamily="34" charset="0"/>
            </a:endParaRPr>
          </a:p>
        </p:txBody>
      </p:sp>
    </p:spTree>
  </p:cSld>
  <p:clrMapOvr>
    <a:masterClrMapping/>
  </p:clrMapOvr>
  <p:transition xmlns:p14="http://schemas.microsoft.com/office/powerpoint/2010/main" advTm="5239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Auxiliary Tag Store</a:t>
            </a:r>
            <a:endParaRPr lang="en-US"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45</a:t>
            </a:fld>
            <a:endParaRPr lang="en-US"/>
          </a:p>
        </p:txBody>
      </p:sp>
      <p:sp>
        <p:nvSpPr>
          <p:cNvPr id="37" name="Rectangle 65"/>
          <p:cNvSpPr>
            <a:spLocks noChangeArrowheads="1"/>
          </p:cNvSpPr>
          <p:nvPr/>
        </p:nvSpPr>
        <p:spPr bwMode="auto">
          <a:xfrm>
            <a:off x="6183313" y="2006600"/>
            <a:ext cx="1893887" cy="2560637"/>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38" name="TextBox 66"/>
          <p:cNvSpPr txBox="1">
            <a:spLocks noChangeArrowheads="1"/>
          </p:cNvSpPr>
          <p:nvPr/>
        </p:nvSpPr>
        <p:spPr bwMode="auto">
          <a:xfrm>
            <a:off x="6212075" y="2710439"/>
            <a:ext cx="1838184"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Main Memory</a:t>
            </a:r>
          </a:p>
        </p:txBody>
      </p:sp>
      <p:sp>
        <p:nvSpPr>
          <p:cNvPr id="39" name="Rectangle 65"/>
          <p:cNvSpPr>
            <a:spLocks noChangeArrowheads="1"/>
          </p:cNvSpPr>
          <p:nvPr/>
        </p:nvSpPr>
        <p:spPr bwMode="auto">
          <a:xfrm>
            <a:off x="2622769" y="2398712"/>
            <a:ext cx="1554163" cy="1606550"/>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40" name="TextBox 66"/>
          <p:cNvSpPr txBox="1">
            <a:spLocks noChangeArrowheads="1"/>
          </p:cNvSpPr>
          <p:nvPr/>
        </p:nvSpPr>
        <p:spPr bwMode="auto">
          <a:xfrm>
            <a:off x="2646372" y="2675863"/>
            <a:ext cx="1508452"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Shared </a:t>
            </a:r>
          </a:p>
          <a:p>
            <a:pPr algn="ctr"/>
            <a:r>
              <a:rPr lang="en-US" sz="2800" dirty="0">
                <a:latin typeface="Tahoma" pitchFamily="34" charset="0"/>
                <a:ea typeface="Tahoma" pitchFamily="34" charset="0"/>
                <a:cs typeface="Tahoma" pitchFamily="34" charset="0"/>
              </a:rPr>
              <a:t>Cache</a:t>
            </a:r>
          </a:p>
        </p:txBody>
      </p:sp>
      <p:sp>
        <p:nvSpPr>
          <p:cNvPr id="41" name="Right Arrow 40"/>
          <p:cNvSpPr/>
          <p:nvPr/>
        </p:nvSpPr>
        <p:spPr>
          <a:xfrm>
            <a:off x="4285596" y="2514600"/>
            <a:ext cx="1734204" cy="533400"/>
          </a:xfrm>
          <a:prstGeom prst="righ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 Arrow 41"/>
          <p:cNvSpPr/>
          <p:nvPr/>
        </p:nvSpPr>
        <p:spPr>
          <a:xfrm>
            <a:off x="4251434" y="3334404"/>
            <a:ext cx="1692166" cy="533400"/>
          </a:xfrm>
          <a:prstGeom prst="lef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a:off x="1847196" y="2496204"/>
            <a:ext cx="714702" cy="533400"/>
          </a:xfrm>
          <a:prstGeom prst="righ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752600" y="1600200"/>
            <a:ext cx="1981200" cy="861774"/>
          </a:xfrm>
          <a:prstGeom prst="rect">
            <a:avLst/>
          </a:prstGeom>
          <a:noFill/>
        </p:spPr>
        <p:txBody>
          <a:bodyPr wrap="square" rtlCol="0">
            <a:spAutoFit/>
          </a:bodyPr>
          <a:lstStyle/>
          <a:p>
            <a:r>
              <a:rPr lang="en-US" sz="2500" i="1" dirty="0" smtClean="0"/>
              <a:t>Cache </a:t>
            </a:r>
          </a:p>
          <a:p>
            <a:r>
              <a:rPr lang="en-US" sz="2500" i="1" dirty="0" smtClean="0"/>
              <a:t>Access Rate</a:t>
            </a:r>
            <a:endParaRPr lang="en-US" sz="2500" i="1" dirty="0"/>
          </a:p>
        </p:txBody>
      </p:sp>
      <p:sp>
        <p:nvSpPr>
          <p:cNvPr id="45" name="Left Arrow 44"/>
          <p:cNvSpPr/>
          <p:nvPr/>
        </p:nvSpPr>
        <p:spPr>
          <a:xfrm>
            <a:off x="1784132" y="3352800"/>
            <a:ext cx="685800" cy="533400"/>
          </a:xfrm>
          <a:prstGeom prst="lef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5"/>
          <p:cNvSpPr>
            <a:spLocks noChangeArrowheads="1"/>
          </p:cNvSpPr>
          <p:nvPr/>
        </p:nvSpPr>
        <p:spPr bwMode="auto">
          <a:xfrm>
            <a:off x="2616419" y="4233321"/>
            <a:ext cx="1554163" cy="996950"/>
          </a:xfrm>
          <a:prstGeom prst="rect">
            <a:avLst/>
          </a:prstGeom>
          <a:noFill/>
          <a:ln w="54864" algn="ctr">
            <a:solidFill>
              <a:srgbClr val="C00000"/>
            </a:solidFill>
            <a:round/>
            <a:headEnd/>
            <a:tailEnd/>
          </a:ln>
        </p:spPr>
        <p:txBody>
          <a:bodyPr/>
          <a:lstStyle/>
          <a:p>
            <a:pPr algn="ctr" eaLnBrk="0" hangingPunct="0"/>
            <a:r>
              <a:rPr lang="en-US" sz="2400" i="1" dirty="0" smtClean="0">
                <a:solidFill>
                  <a:srgbClr val="C00000"/>
                </a:solidFill>
                <a:latin typeface="Tahoma" pitchFamily="34" charset="0"/>
                <a:ea typeface="Tahoma" pitchFamily="34" charset="0"/>
                <a:cs typeface="Tahoma" pitchFamily="34" charset="0"/>
              </a:rPr>
              <a:t>Auxiliary Tag Store</a:t>
            </a:r>
            <a:endParaRPr lang="en-US" sz="2200" i="1" dirty="0">
              <a:solidFill>
                <a:srgbClr val="C00000"/>
              </a:solidFill>
              <a:latin typeface="Tahoma" pitchFamily="34" charset="0"/>
              <a:ea typeface="Tahoma" pitchFamily="34" charset="0"/>
              <a:cs typeface="Tahoma" pitchFamily="34" charset="0"/>
            </a:endParaRPr>
          </a:p>
        </p:txBody>
      </p:sp>
      <p:sp>
        <p:nvSpPr>
          <p:cNvPr id="47" name="TextBox 46"/>
          <p:cNvSpPr txBox="1"/>
          <p:nvPr/>
        </p:nvSpPr>
        <p:spPr>
          <a:xfrm>
            <a:off x="6432332" y="3895463"/>
            <a:ext cx="1524000" cy="523220"/>
          </a:xfrm>
          <a:prstGeom prst="rect">
            <a:avLst/>
          </a:prstGeom>
          <a:noFill/>
        </p:spPr>
        <p:txBody>
          <a:bodyPr wrap="square" rtlCol="0">
            <a:spAutoFit/>
          </a:bodyPr>
          <a:lstStyle/>
          <a:p>
            <a:r>
              <a:rPr lang="en-US" sz="2800" i="1" dirty="0" smtClean="0">
                <a:solidFill>
                  <a:srgbClr val="C00000"/>
                </a:solidFill>
                <a:latin typeface="Tahoma" pitchFamily="34" charset="0"/>
                <a:ea typeface="Tahoma" pitchFamily="34" charset="0"/>
                <a:cs typeface="Tahoma" pitchFamily="34" charset="0"/>
              </a:rPr>
              <a:t>Priority</a:t>
            </a:r>
            <a:endParaRPr lang="en-US" sz="2800" i="1" dirty="0">
              <a:solidFill>
                <a:srgbClr val="C00000"/>
              </a:solidFill>
              <a:latin typeface="Tahoma" pitchFamily="34" charset="0"/>
              <a:ea typeface="Tahoma" pitchFamily="34" charset="0"/>
              <a:cs typeface="Tahoma" pitchFamily="34" charset="0"/>
            </a:endParaRPr>
          </a:p>
        </p:txBody>
      </p:sp>
      <p:sp>
        <p:nvSpPr>
          <p:cNvPr id="49" name="Rectangle 48"/>
          <p:cNvSpPr/>
          <p:nvPr/>
        </p:nvSpPr>
        <p:spPr>
          <a:xfrm>
            <a:off x="4419600" y="2133600"/>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09600" y="2106071"/>
            <a:ext cx="990600" cy="9144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Core</a:t>
            </a:r>
            <a:endParaRPr lang="en-US" sz="2400" b="1" dirty="0"/>
          </a:p>
        </p:txBody>
      </p:sp>
      <p:sp>
        <p:nvSpPr>
          <p:cNvPr id="58" name="Rectangle 57"/>
          <p:cNvSpPr/>
          <p:nvPr/>
        </p:nvSpPr>
        <p:spPr>
          <a:xfrm>
            <a:off x="609600" y="3401471"/>
            <a:ext cx="990600" cy="9144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Core</a:t>
            </a:r>
            <a:endParaRPr lang="en-US" sz="2400" b="1" dirty="0"/>
          </a:p>
        </p:txBody>
      </p:sp>
      <p:sp>
        <p:nvSpPr>
          <p:cNvPr id="61" name="Rectangle 60"/>
          <p:cNvSpPr/>
          <p:nvPr/>
        </p:nvSpPr>
        <p:spPr>
          <a:xfrm>
            <a:off x="5265704" y="2137603"/>
            <a:ext cx="714380" cy="3571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139966" y="3645837"/>
            <a:ext cx="714380" cy="35719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p:cNvCxnSpPr/>
          <p:nvPr/>
        </p:nvCxnSpPr>
        <p:spPr>
          <a:xfrm>
            <a:off x="3733800" y="4849271"/>
            <a:ext cx="182880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633540" y="4904445"/>
            <a:ext cx="2364830" cy="861774"/>
          </a:xfrm>
          <a:prstGeom prst="rect">
            <a:avLst/>
          </a:prstGeom>
          <a:noFill/>
          <a:ln w="25400">
            <a:noFill/>
          </a:ln>
        </p:spPr>
        <p:txBody>
          <a:bodyPr wrap="square" rtlCol="0">
            <a:spAutoFit/>
          </a:bodyPr>
          <a:lstStyle/>
          <a:p>
            <a:r>
              <a:rPr lang="en-US" sz="2500" b="1" i="1" dirty="0" smtClean="0"/>
              <a:t>Still in auxiliary tag store</a:t>
            </a:r>
            <a:endParaRPr lang="en-US" sz="2500" b="1" i="1" dirty="0"/>
          </a:p>
        </p:txBody>
      </p:sp>
      <p:sp>
        <p:nvSpPr>
          <p:cNvPr id="23" name="Rectangle 65"/>
          <p:cNvSpPr>
            <a:spLocks noChangeArrowheads="1"/>
          </p:cNvSpPr>
          <p:nvPr/>
        </p:nvSpPr>
        <p:spPr bwMode="auto">
          <a:xfrm>
            <a:off x="2621071" y="5480050"/>
            <a:ext cx="1554163" cy="996950"/>
          </a:xfrm>
          <a:prstGeom prst="rect">
            <a:avLst/>
          </a:prstGeom>
          <a:noFill/>
          <a:ln w="54864" algn="ctr">
            <a:solidFill>
              <a:srgbClr val="0070C0"/>
            </a:solidFill>
            <a:round/>
            <a:headEnd/>
            <a:tailEnd/>
          </a:ln>
        </p:spPr>
        <p:txBody>
          <a:bodyPr/>
          <a:lstStyle/>
          <a:p>
            <a:pPr algn="ctr" eaLnBrk="0" hangingPunct="0"/>
            <a:r>
              <a:rPr lang="en-US" sz="2400" i="1" dirty="0" smtClean="0">
                <a:solidFill>
                  <a:srgbClr val="0070C0"/>
                </a:solidFill>
                <a:latin typeface="Tahoma" pitchFamily="34" charset="0"/>
                <a:ea typeface="Tahoma" pitchFamily="34" charset="0"/>
                <a:cs typeface="Tahoma" pitchFamily="34" charset="0"/>
              </a:rPr>
              <a:t>Auxiliary Tag Store</a:t>
            </a:r>
            <a:endParaRPr lang="en-US" sz="2200" i="1" dirty="0">
              <a:solidFill>
                <a:srgbClr val="0070C0"/>
              </a:solidFill>
              <a:latin typeface="Tahoma" pitchFamily="34" charset="0"/>
              <a:ea typeface="Tahoma" pitchFamily="34" charset="0"/>
              <a:cs typeface="Tahoma" pitchFamily="34" charset="0"/>
            </a:endParaRPr>
          </a:p>
        </p:txBody>
      </p:sp>
      <p:sp>
        <p:nvSpPr>
          <p:cNvPr id="27" name="Rectangle 26"/>
          <p:cNvSpPr/>
          <p:nvPr/>
        </p:nvSpPr>
        <p:spPr>
          <a:xfrm>
            <a:off x="3134706" y="5738810"/>
            <a:ext cx="714380" cy="3571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p:cNvSpPr txBox="1">
            <a:spLocks/>
          </p:cNvSpPr>
          <p:nvPr/>
        </p:nvSpPr>
        <p:spPr>
          <a:xfrm>
            <a:off x="428298" y="5686098"/>
            <a:ext cx="8245366" cy="914400"/>
          </a:xfrm>
          <a:prstGeom prst="rect">
            <a:avLst/>
          </a:prstGeom>
          <a:solidFill>
            <a:schemeClr val="bg1"/>
          </a:solidFill>
          <a:ln>
            <a:solidFill>
              <a:schemeClr val="tx1"/>
            </a:solidFill>
          </a:ln>
        </p:spPr>
        <p:txBody>
          <a:bodyPr vert="horz" lIns="91440" tIns="45720" rIns="91440" bIns="45720" rtlCol="0" anchor="ct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C00000"/>
                </a:solidFill>
                <a:effectLst/>
                <a:uLnTx/>
                <a:uFillTx/>
                <a:latin typeface="+mn-lt"/>
                <a:ea typeface="+mn-ea"/>
                <a:cs typeface="+mn-cs"/>
              </a:rPr>
              <a:t>Auxiliary tag store tracks such </a:t>
            </a:r>
            <a:r>
              <a:rPr kumimoji="0" lang="en-US" sz="3200" b="1" i="1" u="none" strike="noStrike" kern="1200" cap="none" spc="0" normalizeH="0" baseline="0" noProof="0" dirty="0" smtClean="0">
                <a:ln>
                  <a:noFill/>
                </a:ln>
                <a:solidFill>
                  <a:srgbClr val="C00000"/>
                </a:solidFill>
                <a:effectLst/>
                <a:uLnTx/>
                <a:uFillTx/>
                <a:latin typeface="+mn-lt"/>
                <a:ea typeface="+mn-ea"/>
                <a:cs typeface="+mn-cs"/>
              </a:rPr>
              <a:t>contention misses</a:t>
            </a:r>
            <a:endParaRPr kumimoji="0" lang="en-US" sz="3200" b="1" i="1"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4.16667E-6 -3.7037E-6 L 0.31093 -0.0037 " pathEditMode="relative" rAng="0" ptsTypes="AA">
                                      <p:cBhvr>
                                        <p:cTn id="18" dur="2000" fill="hold"/>
                                        <p:tgtEl>
                                          <p:spTgt spid="49"/>
                                        </p:tgtEl>
                                        <p:attrNameLst>
                                          <p:attrName>ppt_x</p:attrName>
                                          <p:attrName>ppt_y</p:attrName>
                                        </p:attrNameLst>
                                      </p:cBhvr>
                                      <p:rCtr x="155" y="-2"/>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2" nodeType="clickEffect">
                                  <p:stCondLst>
                                    <p:cond delay="0"/>
                                  </p:stCondLst>
                                  <p:childTnLst>
                                    <p:animMotion origin="layout" path="M 0.31093 0.00695 L 0.31093 0.20695 " pathEditMode="relative" rAng="0" ptsTypes="AA">
                                      <p:cBhvr>
                                        <p:cTn id="22" dur="2000" fill="hold"/>
                                        <p:tgtEl>
                                          <p:spTgt spid="49"/>
                                        </p:tgtEl>
                                        <p:attrNameLst>
                                          <p:attrName>ppt_x</p:attrName>
                                          <p:attrName>ppt_y</p:attrName>
                                        </p:attrNameLst>
                                      </p:cBhvr>
                                      <p:rCtr x="0" y="100"/>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3" nodeType="clickEffect">
                                  <p:stCondLst>
                                    <p:cond delay="0"/>
                                  </p:stCondLst>
                                  <p:childTnLst>
                                    <p:animMotion origin="layout" path="M 0.31267 0.22315 L -0.13733 0.22315 " pathEditMode="relative" rAng="0" ptsTypes="AA">
                                      <p:cBhvr>
                                        <p:cTn id="26" dur="2000" fill="hold"/>
                                        <p:tgtEl>
                                          <p:spTgt spid="49"/>
                                        </p:tgtEl>
                                        <p:attrNameLst>
                                          <p:attrName>ppt_x</p:attrName>
                                          <p:attrName>ppt_y</p:attrName>
                                        </p:attrNameLst>
                                      </p:cBhvr>
                                      <p:rCtr x="-225" y="0"/>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par>
                          <p:cTn id="31" fill="hold">
                            <p:stCondLst>
                              <p:cond delay="0"/>
                            </p:stCondLst>
                            <p:childTnLst>
                              <p:par>
                                <p:cTn id="32" presetID="0" presetClass="path" presetSubtype="0" accel="50000" decel="50000" fill="hold" nodeType="afterEffect">
                                  <p:stCondLst>
                                    <p:cond delay="0"/>
                                  </p:stCondLst>
                                  <p:childTnLst>
                                    <p:animMotion origin="layout" path="M 0.31093 0.20694 L -0.13907 0.34791 " pathEditMode="relative" rAng="0" ptsTypes="AA">
                                      <p:cBhvr>
                                        <p:cTn id="33" dur="2000" fill="hold"/>
                                        <p:tgtEl>
                                          <p:spTgt spid="49"/>
                                        </p:tgtEl>
                                        <p:attrNameLst>
                                          <p:attrName>ppt_x</p:attrName>
                                          <p:attrName>ppt_y</p:attrName>
                                        </p:attrNameLst>
                                      </p:cBhvr>
                                      <p:rCtr x="-225" y="70"/>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1" nodeType="clickEffect">
                                  <p:stCondLst>
                                    <p:cond delay="0"/>
                                  </p:stCondLst>
                                  <p:childTnLst>
                                    <p:animMotion origin="layout" path="M -5.55556E-7 -0.00926 L 0.225 0.00185 " pathEditMode="relative" rAng="0" ptsTypes="AA">
                                      <p:cBhvr>
                                        <p:cTn id="37" dur="2000" fill="hold"/>
                                        <p:tgtEl>
                                          <p:spTgt spid="61"/>
                                        </p:tgtEl>
                                        <p:attrNameLst>
                                          <p:attrName>ppt_x</p:attrName>
                                          <p:attrName>ppt_y</p:attrName>
                                        </p:attrNameLst>
                                      </p:cBhvr>
                                      <p:rCtr x="112" y="6"/>
                                    </p:animMotion>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2" nodeType="clickEffect">
                                  <p:stCondLst>
                                    <p:cond delay="0"/>
                                  </p:stCondLst>
                                  <p:childTnLst>
                                    <p:animMotion origin="layout" path="M 0.21945 0.00694 L 0.21945 0.20694 " pathEditMode="relative" rAng="0" ptsTypes="AA">
                                      <p:cBhvr>
                                        <p:cTn id="41" dur="2000" fill="hold"/>
                                        <p:tgtEl>
                                          <p:spTgt spid="61"/>
                                        </p:tgtEl>
                                        <p:attrNameLst>
                                          <p:attrName>ppt_x</p:attrName>
                                          <p:attrName>ppt_y</p:attrName>
                                        </p:attrNameLst>
                                      </p:cBhvr>
                                      <p:rCtr x="0" y="100"/>
                                    </p:animMotion>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grpId="3" nodeType="clickEffect">
                                  <p:stCondLst>
                                    <p:cond delay="0"/>
                                  </p:stCondLst>
                                  <p:childTnLst>
                                    <p:animMotion origin="layout" path="M 0.22066 0.22083 L -0.22934 0.22083 " pathEditMode="relative" rAng="0" ptsTypes="AA">
                                      <p:cBhvr>
                                        <p:cTn id="45" dur="2000" fill="hold"/>
                                        <p:tgtEl>
                                          <p:spTgt spid="61"/>
                                        </p:tgtEl>
                                        <p:attrNameLst>
                                          <p:attrName>ppt_x</p:attrName>
                                          <p:attrName>ppt_y</p:attrName>
                                        </p:attrNameLst>
                                      </p:cBhvr>
                                      <p:rCtr x="-225" y="0"/>
                                    </p:animMotion>
                                  </p:childTnLst>
                                </p:cTn>
                              </p:par>
                            </p:childTnLst>
                          </p:cTn>
                        </p:par>
                        <p:par>
                          <p:cTn id="46" fill="hold">
                            <p:stCondLst>
                              <p:cond delay="2000"/>
                            </p:stCondLst>
                            <p:childTnLst>
                              <p:par>
                                <p:cTn id="47" presetID="1" presetClass="entr" presetSubtype="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par>
                          <p:cTn id="49" fill="hold">
                            <p:stCondLst>
                              <p:cond delay="2000"/>
                            </p:stCondLst>
                            <p:childTnLst>
                              <p:par>
                                <p:cTn id="50" presetID="0" presetClass="path" presetSubtype="0" accel="50000" decel="50000" fill="hold" nodeType="afterEffect">
                                  <p:stCondLst>
                                    <p:cond delay="0"/>
                                  </p:stCondLst>
                                  <p:childTnLst>
                                    <p:animMotion origin="layout" path="M 0.00261 0.00255 C 0.0342 -0.04028 0.06597 -0.08287 0.13351 -0.10417 C 0.20104 -0.12546 0.30434 -0.12569 0.40764 -0.12569 " pathEditMode="relative" rAng="0" ptsTypes="aaA">
                                      <p:cBhvr>
                                        <p:cTn id="51" dur="2000" fill="hold"/>
                                        <p:tgtEl>
                                          <p:spTgt spid="63"/>
                                        </p:tgtEl>
                                        <p:attrNameLst>
                                          <p:attrName>ppt_x</p:attrName>
                                          <p:attrName>ppt_y</p:attrName>
                                        </p:attrNameLst>
                                      </p:cBhvr>
                                      <p:rCtr x="202" y="-64"/>
                                    </p:animMotion>
                                  </p:childTnLst>
                                </p:cTn>
                              </p:par>
                            </p:childTnLst>
                          </p:cTn>
                        </p:par>
                        <p:par>
                          <p:cTn id="52" fill="hold">
                            <p:stCondLst>
                              <p:cond delay="4000"/>
                            </p:stCondLst>
                            <p:childTnLst>
                              <p:par>
                                <p:cTn id="53" presetID="1" presetClass="exit" presetSubtype="0" fill="hold" grpId="2" nodeType="afterEffect">
                                  <p:stCondLst>
                                    <p:cond delay="0"/>
                                  </p:stCondLst>
                                  <p:childTnLst>
                                    <p:set>
                                      <p:cBhvr>
                                        <p:cTn id="54" dur="1" fill="hold">
                                          <p:stCondLst>
                                            <p:cond delay="0"/>
                                          </p:stCondLst>
                                        </p:cTn>
                                        <p:tgtEl>
                                          <p:spTgt spid="6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6">
                                            <p:bg/>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9" grpId="0" animBg="1"/>
      <p:bldP spid="49" grpId="1" animBg="1"/>
      <p:bldP spid="49" grpId="2" animBg="1"/>
      <p:bldP spid="49" grpId="3" animBg="1"/>
      <p:bldP spid="61" grpId="0" animBg="1"/>
      <p:bldP spid="61" grpId="1" animBg="1"/>
      <p:bldP spid="61" grpId="2" animBg="1"/>
      <p:bldP spid="61" grpId="3" animBg="1"/>
      <p:bldP spid="63" grpId="0" animBg="1"/>
      <p:bldP spid="63" grpId="2" animBg="1"/>
      <p:bldP spid="66" grpId="0"/>
      <p:bldP spid="27" grpId="0" animBg="1"/>
      <p:bldP spid="26"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Revisiting Request Service Rate Alone</a:t>
            </a:r>
            <a:endParaRPr lang="en-US" dirty="0"/>
          </a:p>
        </p:txBody>
      </p:sp>
      <p:sp>
        <p:nvSpPr>
          <p:cNvPr id="3" name="Content Placeholder 2"/>
          <p:cNvSpPr>
            <a:spLocks noGrp="1"/>
          </p:cNvSpPr>
          <p:nvPr>
            <p:ph idx="1"/>
          </p:nvPr>
        </p:nvSpPr>
        <p:spPr/>
        <p:txBody>
          <a:bodyPr/>
          <a:lstStyle/>
          <a:p>
            <a:r>
              <a:rPr lang="en-US" dirty="0" smtClean="0"/>
              <a:t>Revisiting alone memory request service rate</a:t>
            </a:r>
          </a:p>
          <a:p>
            <a:endParaRPr lang="en-US" dirty="0" smtClean="0"/>
          </a:p>
          <a:p>
            <a:endParaRPr lang="en-US" dirty="0" smtClean="0"/>
          </a:p>
          <a:p>
            <a:endParaRPr lang="en-US" dirty="0" smtClean="0"/>
          </a:p>
          <a:p>
            <a:endParaRPr lang="en-US" dirty="0" smtClean="0"/>
          </a:p>
          <a:p>
            <a:pPr algn="ctr">
              <a:buNone/>
            </a:pPr>
            <a:r>
              <a:rPr lang="en-US" i="1" dirty="0" smtClean="0">
                <a:solidFill>
                  <a:srgbClr val="C00000"/>
                </a:solidFill>
              </a:rPr>
              <a:t>Cycles serving contention misses are not </a:t>
            </a:r>
          </a:p>
          <a:p>
            <a:pPr algn="ctr">
              <a:buNone/>
            </a:pPr>
            <a:r>
              <a:rPr lang="en-US" i="1" dirty="0" smtClean="0">
                <a:solidFill>
                  <a:srgbClr val="C00000"/>
                </a:solidFill>
              </a:rPr>
              <a:t>high priority cycles</a:t>
            </a:r>
            <a:endParaRPr lang="en-US" i="1" dirty="0">
              <a:solidFill>
                <a:srgbClr val="C00000"/>
              </a:solidFill>
            </a:endParaRPr>
          </a:p>
        </p:txBody>
      </p:sp>
      <p:sp>
        <p:nvSpPr>
          <p:cNvPr id="4" name="Slide Number Placeholder 3"/>
          <p:cNvSpPr>
            <a:spLocks noGrp="1"/>
          </p:cNvSpPr>
          <p:nvPr>
            <p:ph type="sldNum" sz="quarter" idx="12"/>
          </p:nvPr>
        </p:nvSpPr>
        <p:spPr/>
        <p:txBody>
          <a:bodyPr/>
          <a:lstStyle/>
          <a:p>
            <a:fld id="{2CF4AA75-1AE0-4593-99DD-33F3F40BED72}" type="slidenum">
              <a:rPr lang="en-US" smtClean="0"/>
              <a:pPr/>
              <a:t>46</a:t>
            </a:fld>
            <a:endParaRPr lang="en-US"/>
          </a:p>
        </p:txBody>
      </p:sp>
      <p:graphicFrame>
        <p:nvGraphicFramePr>
          <p:cNvPr id="6" name="Object 2"/>
          <p:cNvGraphicFramePr>
            <a:graphicFrameLocks noChangeAspect="1"/>
          </p:cNvGraphicFramePr>
          <p:nvPr/>
        </p:nvGraphicFramePr>
        <p:xfrm>
          <a:off x="808038" y="2168525"/>
          <a:ext cx="7269162" cy="2046288"/>
        </p:xfrm>
        <a:graphic>
          <a:graphicData uri="http://schemas.openxmlformats.org/presentationml/2006/ole">
            <mc:AlternateContent xmlns:mc="http://schemas.openxmlformats.org/markup-compatibility/2006">
              <mc:Choice xmlns:v="urn:schemas-microsoft-com:vml" Requires="v">
                <p:oleObj spid="_x0000_s367622" name="Equation" r:id="rId3" imgW="3429000" imgH="965160" progId="Equation.3">
                  <p:embed/>
                </p:oleObj>
              </mc:Choice>
              <mc:Fallback>
                <p:oleObj name="Equation" r:id="rId3" imgW="3429000" imgH="965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8" y="2168525"/>
                        <a:ext cx="7269162" cy="204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Access Rate Alone</a:t>
            </a:r>
            <a:endParaRPr lang="en-US"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47</a:t>
            </a:fld>
            <a:endParaRPr lang="en-US"/>
          </a:p>
        </p:txBody>
      </p:sp>
      <p:graphicFrame>
        <p:nvGraphicFramePr>
          <p:cNvPr id="5" name="Object 2"/>
          <p:cNvGraphicFramePr>
            <a:graphicFrameLocks noChangeAspect="1"/>
          </p:cNvGraphicFramePr>
          <p:nvPr/>
        </p:nvGraphicFramePr>
        <p:xfrm>
          <a:off x="3781" y="1371600"/>
          <a:ext cx="9053513" cy="1687453"/>
        </p:xfrm>
        <a:graphic>
          <a:graphicData uri="http://schemas.openxmlformats.org/presentationml/2006/ole">
            <mc:AlternateContent xmlns:mc="http://schemas.openxmlformats.org/markup-compatibility/2006">
              <mc:Choice xmlns:v="urn:schemas-microsoft-com:vml" Requires="v">
                <p:oleObj spid="_x0000_s368647" name="Equation" r:id="rId3" imgW="5181480" imgH="965160" progId="Equation.3">
                  <p:embed/>
                </p:oleObj>
              </mc:Choice>
              <mc:Fallback>
                <p:oleObj name="Equation" r:id="rId3" imgW="5181480" imgH="965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1" y="1371600"/>
                        <a:ext cx="9053513" cy="1687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Oval 5"/>
          <p:cNvSpPr/>
          <p:nvPr/>
        </p:nvSpPr>
        <p:spPr>
          <a:xfrm>
            <a:off x="5680838" y="2603936"/>
            <a:ext cx="3368566" cy="517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731170"/>
            <a:ext cx="9144000" cy="507831"/>
          </a:xfrm>
          <a:prstGeom prst="rect">
            <a:avLst/>
          </a:prstGeom>
          <a:noFill/>
        </p:spPr>
        <p:txBody>
          <a:bodyPr wrap="square" rtlCol="0">
            <a:spAutoFit/>
          </a:bodyPr>
          <a:lstStyle/>
          <a:p>
            <a:pPr algn="ctr"/>
            <a:r>
              <a:rPr lang="en-US" sz="2700" i="1" dirty="0" smtClean="0"/>
              <a:t>Cache Contention Cycles: Cycles spent serving contention misses</a:t>
            </a:r>
          </a:p>
        </p:txBody>
      </p:sp>
      <p:graphicFrame>
        <p:nvGraphicFramePr>
          <p:cNvPr id="8" name="Object 7"/>
          <p:cNvGraphicFramePr>
            <a:graphicFrameLocks noChangeAspect="1"/>
          </p:cNvGraphicFramePr>
          <p:nvPr/>
        </p:nvGraphicFramePr>
        <p:xfrm>
          <a:off x="467793" y="4383633"/>
          <a:ext cx="8066607" cy="947737"/>
        </p:xfrm>
        <a:graphic>
          <a:graphicData uri="http://schemas.openxmlformats.org/presentationml/2006/ole">
            <mc:AlternateContent xmlns:mc="http://schemas.openxmlformats.org/markup-compatibility/2006">
              <mc:Choice xmlns:v="urn:schemas-microsoft-com:vml" Requires="v">
                <p:oleObj spid="_x0000_s368648" name="Equation" r:id="rId5" imgW="4203360" imgH="495000" progId="Equation.3">
                  <p:embed/>
                </p:oleObj>
              </mc:Choice>
              <mc:Fallback>
                <p:oleObj name="Equation" r:id="rId5" imgW="4203360" imgH="4950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793" y="4383633"/>
                        <a:ext cx="8066607"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Straight Arrow Connector 9"/>
          <p:cNvCxnSpPr/>
          <p:nvPr/>
        </p:nvCxnSpPr>
        <p:spPr>
          <a:xfrm flipH="1">
            <a:off x="1981200" y="4695498"/>
            <a:ext cx="2743200" cy="685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000" y="5421868"/>
            <a:ext cx="3124200" cy="769441"/>
          </a:xfrm>
          <a:prstGeom prst="rect">
            <a:avLst/>
          </a:prstGeom>
          <a:noFill/>
        </p:spPr>
        <p:txBody>
          <a:bodyPr wrap="square" rtlCol="0">
            <a:spAutoFit/>
          </a:bodyPr>
          <a:lstStyle/>
          <a:p>
            <a:pPr algn="ctr"/>
            <a:r>
              <a:rPr lang="en-US" sz="2200" b="1" i="1" dirty="0" smtClean="0">
                <a:solidFill>
                  <a:srgbClr val="C00000"/>
                </a:solidFill>
              </a:rPr>
              <a:t>From auxiliary tag store</a:t>
            </a:r>
          </a:p>
          <a:p>
            <a:pPr algn="ctr"/>
            <a:r>
              <a:rPr lang="en-US" sz="2200" b="1" i="1" dirty="0" smtClean="0">
                <a:solidFill>
                  <a:srgbClr val="C00000"/>
                </a:solidFill>
              </a:rPr>
              <a:t>when given high priority</a:t>
            </a:r>
            <a:endParaRPr lang="en-US" sz="2200" b="1" i="1" dirty="0">
              <a:solidFill>
                <a:srgbClr val="C00000"/>
              </a:solidFill>
            </a:endParaRPr>
          </a:p>
        </p:txBody>
      </p:sp>
      <p:cxnSp>
        <p:nvCxnSpPr>
          <p:cNvPr id="13" name="Straight Arrow Connector 12"/>
          <p:cNvCxnSpPr/>
          <p:nvPr/>
        </p:nvCxnSpPr>
        <p:spPr>
          <a:xfrm>
            <a:off x="5029200" y="5257800"/>
            <a:ext cx="990600" cy="304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66898" y="5533698"/>
            <a:ext cx="3124200" cy="769441"/>
          </a:xfrm>
          <a:prstGeom prst="rect">
            <a:avLst/>
          </a:prstGeom>
          <a:noFill/>
        </p:spPr>
        <p:txBody>
          <a:bodyPr wrap="square" rtlCol="0">
            <a:spAutoFit/>
          </a:bodyPr>
          <a:lstStyle/>
          <a:p>
            <a:pPr algn="ctr"/>
            <a:r>
              <a:rPr lang="en-US" sz="2200" b="1" i="1" dirty="0" smtClean="0">
                <a:solidFill>
                  <a:srgbClr val="C00000"/>
                </a:solidFill>
              </a:rPr>
              <a:t>Measured when given high priority</a:t>
            </a:r>
            <a:endParaRPr lang="en-US" sz="2200" b="1" i="1" dirty="0">
              <a:solidFill>
                <a:srgbClr val="C0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2" grpId="0"/>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Application Slowdown Model (ASM)</a:t>
            </a:r>
            <a:endParaRPr lang="en-US"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48</a:t>
            </a:fld>
            <a:endParaRPr lang="en-US"/>
          </a:p>
        </p:txBody>
      </p:sp>
      <p:sp>
        <p:nvSpPr>
          <p:cNvPr id="7" name="Rectangle 12"/>
          <p:cNvSpPr>
            <a:spLocks noChangeArrowheads="1"/>
          </p:cNvSpPr>
          <p:nvPr/>
        </p:nvSpPr>
        <p:spPr bwMode="auto">
          <a:xfrm>
            <a:off x="212725" y="2133600"/>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8" name="TextBox 13"/>
          <p:cNvSpPr txBox="1">
            <a:spLocks noChangeArrowheads="1"/>
          </p:cNvSpPr>
          <p:nvPr/>
        </p:nvSpPr>
        <p:spPr bwMode="auto">
          <a:xfrm>
            <a:off x="212725" y="2301825"/>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9" name="Rectangle 16"/>
          <p:cNvSpPr>
            <a:spLocks noChangeArrowheads="1"/>
          </p:cNvSpPr>
          <p:nvPr/>
        </p:nvSpPr>
        <p:spPr bwMode="auto">
          <a:xfrm>
            <a:off x="1067678" y="2133600"/>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0" name="TextBox 17"/>
          <p:cNvSpPr txBox="1">
            <a:spLocks noChangeArrowheads="1"/>
          </p:cNvSpPr>
          <p:nvPr/>
        </p:nvSpPr>
        <p:spPr bwMode="auto">
          <a:xfrm>
            <a:off x="1067678" y="2301825"/>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1" name="Rectangle 19"/>
          <p:cNvSpPr>
            <a:spLocks noChangeArrowheads="1"/>
          </p:cNvSpPr>
          <p:nvPr/>
        </p:nvSpPr>
        <p:spPr bwMode="auto">
          <a:xfrm>
            <a:off x="1922631" y="2133600"/>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2" name="TextBox 20"/>
          <p:cNvSpPr txBox="1">
            <a:spLocks noChangeArrowheads="1"/>
          </p:cNvSpPr>
          <p:nvPr/>
        </p:nvSpPr>
        <p:spPr bwMode="auto">
          <a:xfrm>
            <a:off x="1922631" y="2301825"/>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3" name="Rectangle 22"/>
          <p:cNvSpPr>
            <a:spLocks noChangeArrowheads="1"/>
          </p:cNvSpPr>
          <p:nvPr/>
        </p:nvSpPr>
        <p:spPr bwMode="auto">
          <a:xfrm>
            <a:off x="2775997" y="2133600"/>
            <a:ext cx="673100"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4" name="TextBox 23"/>
          <p:cNvSpPr txBox="1">
            <a:spLocks noChangeArrowheads="1"/>
          </p:cNvSpPr>
          <p:nvPr/>
        </p:nvSpPr>
        <p:spPr bwMode="auto">
          <a:xfrm>
            <a:off x="2775997" y="2301825"/>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5" name="Rectangle 25"/>
          <p:cNvSpPr>
            <a:spLocks noChangeArrowheads="1"/>
          </p:cNvSpPr>
          <p:nvPr/>
        </p:nvSpPr>
        <p:spPr bwMode="auto">
          <a:xfrm>
            <a:off x="212725" y="2912353"/>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6" name="TextBox 26"/>
          <p:cNvSpPr txBox="1">
            <a:spLocks noChangeArrowheads="1"/>
          </p:cNvSpPr>
          <p:nvPr/>
        </p:nvSpPr>
        <p:spPr bwMode="auto">
          <a:xfrm>
            <a:off x="212725" y="3080140"/>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7" name="Rectangle 28"/>
          <p:cNvSpPr>
            <a:spLocks noChangeArrowheads="1"/>
          </p:cNvSpPr>
          <p:nvPr/>
        </p:nvSpPr>
        <p:spPr bwMode="auto">
          <a:xfrm>
            <a:off x="1067678" y="2912353"/>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8" name="TextBox 29"/>
          <p:cNvSpPr txBox="1">
            <a:spLocks noChangeArrowheads="1"/>
          </p:cNvSpPr>
          <p:nvPr/>
        </p:nvSpPr>
        <p:spPr bwMode="auto">
          <a:xfrm>
            <a:off x="1067678" y="3080140"/>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9" name="Rectangle 31"/>
          <p:cNvSpPr>
            <a:spLocks noChangeArrowheads="1"/>
          </p:cNvSpPr>
          <p:nvPr/>
        </p:nvSpPr>
        <p:spPr bwMode="auto">
          <a:xfrm>
            <a:off x="1922631" y="2912353"/>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0" name="TextBox 32"/>
          <p:cNvSpPr txBox="1">
            <a:spLocks noChangeArrowheads="1"/>
          </p:cNvSpPr>
          <p:nvPr/>
        </p:nvSpPr>
        <p:spPr bwMode="auto">
          <a:xfrm>
            <a:off x="1922631" y="3080140"/>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21" name="Rectangle 36"/>
          <p:cNvSpPr>
            <a:spLocks noChangeArrowheads="1"/>
          </p:cNvSpPr>
          <p:nvPr/>
        </p:nvSpPr>
        <p:spPr bwMode="auto">
          <a:xfrm>
            <a:off x="2775997" y="2912353"/>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2" name="TextBox 37"/>
          <p:cNvSpPr txBox="1">
            <a:spLocks noChangeArrowheads="1"/>
          </p:cNvSpPr>
          <p:nvPr/>
        </p:nvSpPr>
        <p:spPr bwMode="auto">
          <a:xfrm>
            <a:off x="2775997" y="3080140"/>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3" name="Rectangle 41"/>
          <p:cNvSpPr>
            <a:spLocks noChangeArrowheads="1"/>
          </p:cNvSpPr>
          <p:nvPr/>
        </p:nvSpPr>
        <p:spPr bwMode="auto">
          <a:xfrm>
            <a:off x="212725" y="369110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4" name="TextBox 42"/>
          <p:cNvSpPr txBox="1">
            <a:spLocks noChangeArrowheads="1"/>
          </p:cNvSpPr>
          <p:nvPr/>
        </p:nvSpPr>
        <p:spPr bwMode="auto">
          <a:xfrm>
            <a:off x="212725" y="385889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5" name="Rectangle 45"/>
          <p:cNvSpPr>
            <a:spLocks noChangeArrowheads="1"/>
          </p:cNvSpPr>
          <p:nvPr/>
        </p:nvSpPr>
        <p:spPr bwMode="auto">
          <a:xfrm>
            <a:off x="1067678" y="369110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6" name="TextBox 46"/>
          <p:cNvSpPr txBox="1">
            <a:spLocks noChangeArrowheads="1"/>
          </p:cNvSpPr>
          <p:nvPr/>
        </p:nvSpPr>
        <p:spPr bwMode="auto">
          <a:xfrm>
            <a:off x="1067678" y="385889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7" name="Rectangle 48"/>
          <p:cNvSpPr>
            <a:spLocks noChangeArrowheads="1"/>
          </p:cNvSpPr>
          <p:nvPr/>
        </p:nvSpPr>
        <p:spPr bwMode="auto">
          <a:xfrm>
            <a:off x="1922631" y="369110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8" name="TextBox 49"/>
          <p:cNvSpPr txBox="1">
            <a:spLocks noChangeArrowheads="1"/>
          </p:cNvSpPr>
          <p:nvPr/>
        </p:nvSpPr>
        <p:spPr bwMode="auto">
          <a:xfrm>
            <a:off x="1922631" y="385889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9" name="Rectangle 51"/>
          <p:cNvSpPr>
            <a:spLocks noChangeArrowheads="1"/>
          </p:cNvSpPr>
          <p:nvPr/>
        </p:nvSpPr>
        <p:spPr bwMode="auto">
          <a:xfrm>
            <a:off x="2775997" y="3691106"/>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0" name="TextBox 52"/>
          <p:cNvSpPr txBox="1">
            <a:spLocks noChangeArrowheads="1"/>
          </p:cNvSpPr>
          <p:nvPr/>
        </p:nvSpPr>
        <p:spPr bwMode="auto">
          <a:xfrm>
            <a:off x="2775997" y="3858893"/>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1" name="Rectangle 54"/>
          <p:cNvSpPr>
            <a:spLocks noChangeArrowheads="1"/>
          </p:cNvSpPr>
          <p:nvPr/>
        </p:nvSpPr>
        <p:spPr bwMode="auto">
          <a:xfrm>
            <a:off x="212725" y="446985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2" name="TextBox 55"/>
          <p:cNvSpPr txBox="1">
            <a:spLocks noChangeArrowheads="1"/>
          </p:cNvSpPr>
          <p:nvPr/>
        </p:nvSpPr>
        <p:spPr bwMode="auto">
          <a:xfrm>
            <a:off x="212725" y="463764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3" name="Rectangle 57"/>
          <p:cNvSpPr>
            <a:spLocks noChangeArrowheads="1"/>
          </p:cNvSpPr>
          <p:nvPr/>
        </p:nvSpPr>
        <p:spPr bwMode="auto">
          <a:xfrm>
            <a:off x="1067678" y="446985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4" name="TextBox 58"/>
          <p:cNvSpPr txBox="1">
            <a:spLocks noChangeArrowheads="1"/>
          </p:cNvSpPr>
          <p:nvPr/>
        </p:nvSpPr>
        <p:spPr bwMode="auto">
          <a:xfrm>
            <a:off x="1067678" y="463764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5" name="Rectangle 60"/>
          <p:cNvSpPr>
            <a:spLocks noChangeArrowheads="1"/>
          </p:cNvSpPr>
          <p:nvPr/>
        </p:nvSpPr>
        <p:spPr bwMode="auto">
          <a:xfrm>
            <a:off x="1922631" y="446985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6" name="TextBox 61"/>
          <p:cNvSpPr txBox="1">
            <a:spLocks noChangeArrowheads="1"/>
          </p:cNvSpPr>
          <p:nvPr/>
        </p:nvSpPr>
        <p:spPr bwMode="auto">
          <a:xfrm>
            <a:off x="1922631" y="463764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7" name="Rectangle 63"/>
          <p:cNvSpPr>
            <a:spLocks noChangeArrowheads="1"/>
          </p:cNvSpPr>
          <p:nvPr/>
        </p:nvSpPr>
        <p:spPr bwMode="auto">
          <a:xfrm>
            <a:off x="2775997" y="4469859"/>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8" name="TextBox 64"/>
          <p:cNvSpPr txBox="1">
            <a:spLocks noChangeArrowheads="1"/>
          </p:cNvSpPr>
          <p:nvPr/>
        </p:nvSpPr>
        <p:spPr bwMode="auto">
          <a:xfrm>
            <a:off x="2775997" y="4637646"/>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9" name="Rectangle 65"/>
          <p:cNvSpPr>
            <a:spLocks noChangeArrowheads="1"/>
          </p:cNvSpPr>
          <p:nvPr/>
        </p:nvSpPr>
        <p:spPr bwMode="auto">
          <a:xfrm>
            <a:off x="6818532" y="2387600"/>
            <a:ext cx="1893887" cy="2560637"/>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40" name="TextBox 66"/>
          <p:cNvSpPr txBox="1">
            <a:spLocks noChangeArrowheads="1"/>
          </p:cNvSpPr>
          <p:nvPr/>
        </p:nvSpPr>
        <p:spPr bwMode="auto">
          <a:xfrm>
            <a:off x="6847294" y="3091439"/>
            <a:ext cx="1838184"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Main Memory</a:t>
            </a:r>
          </a:p>
        </p:txBody>
      </p:sp>
      <p:sp>
        <p:nvSpPr>
          <p:cNvPr id="41" name="Rectangle 65"/>
          <p:cNvSpPr>
            <a:spLocks noChangeArrowheads="1"/>
          </p:cNvSpPr>
          <p:nvPr/>
        </p:nvSpPr>
        <p:spPr bwMode="auto">
          <a:xfrm>
            <a:off x="4375369" y="2779712"/>
            <a:ext cx="1554163" cy="1606550"/>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42" name="TextBox 66"/>
          <p:cNvSpPr txBox="1">
            <a:spLocks noChangeArrowheads="1"/>
          </p:cNvSpPr>
          <p:nvPr/>
        </p:nvSpPr>
        <p:spPr bwMode="auto">
          <a:xfrm>
            <a:off x="4398972" y="3056863"/>
            <a:ext cx="1508452"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Shared </a:t>
            </a:r>
          </a:p>
          <a:p>
            <a:pPr algn="ctr"/>
            <a:r>
              <a:rPr lang="en-US" sz="2800" dirty="0">
                <a:latin typeface="Tahoma" pitchFamily="34" charset="0"/>
                <a:ea typeface="Tahoma" pitchFamily="34" charset="0"/>
                <a:cs typeface="Tahoma" pitchFamily="34" charset="0"/>
              </a:rPr>
              <a:t>Cache</a:t>
            </a:r>
          </a:p>
        </p:txBody>
      </p:sp>
      <p:sp>
        <p:nvSpPr>
          <p:cNvPr id="44" name="Right Arrow 43"/>
          <p:cNvSpPr/>
          <p:nvPr/>
        </p:nvSpPr>
        <p:spPr>
          <a:xfrm>
            <a:off x="6038196" y="2895600"/>
            <a:ext cx="714702" cy="533400"/>
          </a:xfrm>
          <a:prstGeom prst="righ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 Arrow 44"/>
          <p:cNvSpPr/>
          <p:nvPr/>
        </p:nvSpPr>
        <p:spPr>
          <a:xfrm>
            <a:off x="6004034" y="3715404"/>
            <a:ext cx="685800" cy="533400"/>
          </a:xfrm>
          <a:prstGeom prst="lef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3599796" y="2877204"/>
            <a:ext cx="714702" cy="533400"/>
          </a:xfrm>
          <a:prstGeom prst="righ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505200" y="1981200"/>
            <a:ext cx="1981200" cy="861774"/>
          </a:xfrm>
          <a:prstGeom prst="rect">
            <a:avLst/>
          </a:prstGeom>
          <a:noFill/>
        </p:spPr>
        <p:txBody>
          <a:bodyPr wrap="square" rtlCol="0">
            <a:spAutoFit/>
          </a:bodyPr>
          <a:lstStyle/>
          <a:p>
            <a:r>
              <a:rPr lang="en-US" sz="2500" i="1" dirty="0" smtClean="0"/>
              <a:t>Cache </a:t>
            </a:r>
          </a:p>
          <a:p>
            <a:r>
              <a:rPr lang="en-US" sz="2500" i="1" dirty="0" smtClean="0"/>
              <a:t>Access Rate</a:t>
            </a:r>
            <a:endParaRPr lang="en-US" sz="2500" i="1" dirty="0"/>
          </a:p>
        </p:txBody>
      </p:sp>
      <p:sp>
        <p:nvSpPr>
          <p:cNvPr id="51" name="Left Arrow 50"/>
          <p:cNvSpPr/>
          <p:nvPr/>
        </p:nvSpPr>
        <p:spPr>
          <a:xfrm>
            <a:off x="3536732" y="3733800"/>
            <a:ext cx="685800" cy="533400"/>
          </a:xfrm>
          <a:prstGeom prst="lef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9137" name="Object 1"/>
          <p:cNvGraphicFramePr>
            <a:graphicFrameLocks noChangeAspect="1"/>
          </p:cNvGraphicFramePr>
          <p:nvPr/>
        </p:nvGraphicFramePr>
        <p:xfrm>
          <a:off x="1338263" y="5211763"/>
          <a:ext cx="6503987" cy="1119187"/>
        </p:xfrm>
        <a:graphic>
          <a:graphicData uri="http://schemas.openxmlformats.org/presentationml/2006/ole">
            <mc:AlternateContent xmlns:mc="http://schemas.openxmlformats.org/markup-compatibility/2006">
              <mc:Choice xmlns:v="urn:schemas-microsoft-com:vml" Requires="v">
                <p:oleObj spid="_x0000_s497669" name="Equation" r:id="rId4" imgW="2654280" imgH="457200" progId="Equation.3">
                  <p:embed/>
                </p:oleObj>
              </mc:Choice>
              <mc:Fallback>
                <p:oleObj name="Equation" r:id="rId4" imgW="265428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263" y="5211763"/>
                        <a:ext cx="6503987" cy="1119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ransition xmlns:p14="http://schemas.microsoft.com/office/powerpoint/2010/main" spd="slow" advTm="68828"/>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smtClean="0"/>
              <a:t>Previous Work on Slowdown Estimation</a:t>
            </a:r>
          </a:p>
        </p:txBody>
      </p:sp>
      <p:sp>
        <p:nvSpPr>
          <p:cNvPr id="3" name="Content Placeholder 2"/>
          <p:cNvSpPr>
            <a:spLocks noGrp="1"/>
          </p:cNvSpPr>
          <p:nvPr>
            <p:ph idx="1"/>
          </p:nvPr>
        </p:nvSpPr>
        <p:spPr>
          <a:xfrm>
            <a:off x="457200" y="1381279"/>
            <a:ext cx="8686800" cy="4525963"/>
          </a:xfrm>
        </p:spPr>
        <p:txBody>
          <a:bodyPr/>
          <a:lstStyle/>
          <a:p>
            <a:r>
              <a:rPr lang="en-US" dirty="0" smtClean="0"/>
              <a:t>Previous work on slowdown estimation</a:t>
            </a:r>
          </a:p>
          <a:p>
            <a:pPr lvl="1"/>
            <a:r>
              <a:rPr lang="en-US" sz="2300" b="1" dirty="0" smtClean="0"/>
              <a:t>STFM</a:t>
            </a:r>
            <a:r>
              <a:rPr lang="en-US" sz="2300" dirty="0" smtClean="0"/>
              <a:t> (Stall Time Fair Memory) Scheduling </a:t>
            </a:r>
            <a:r>
              <a:rPr lang="en-US" sz="1800" dirty="0" smtClean="0"/>
              <a:t>[</a:t>
            </a:r>
            <a:r>
              <a:rPr lang="en-US" sz="1800" dirty="0" err="1" smtClean="0"/>
              <a:t>Mutlu</a:t>
            </a:r>
            <a:r>
              <a:rPr lang="en-US" sz="1800" dirty="0" smtClean="0"/>
              <a:t> et al., MICRO ‘07] </a:t>
            </a:r>
          </a:p>
          <a:p>
            <a:pPr lvl="1"/>
            <a:r>
              <a:rPr lang="en-US" sz="2300" b="1" dirty="0" smtClean="0"/>
              <a:t>FST</a:t>
            </a:r>
            <a:r>
              <a:rPr lang="en-US" sz="2300" dirty="0" smtClean="0"/>
              <a:t> (Fairness via Source Throttling) </a:t>
            </a:r>
            <a:r>
              <a:rPr lang="en-US" sz="1800" dirty="0" smtClean="0"/>
              <a:t>[</a:t>
            </a:r>
            <a:r>
              <a:rPr lang="en-US" sz="1800" dirty="0" err="1" smtClean="0"/>
              <a:t>Ebrahimi</a:t>
            </a:r>
            <a:r>
              <a:rPr lang="en-US" sz="1800" dirty="0" smtClean="0"/>
              <a:t> et al., ASPLOS ‘10]</a:t>
            </a:r>
          </a:p>
          <a:p>
            <a:pPr lvl="1">
              <a:buClr>
                <a:srgbClr val="3B812F"/>
              </a:buClr>
            </a:pPr>
            <a:r>
              <a:rPr lang="en-US" sz="2300" b="1" dirty="0" smtClean="0">
                <a:solidFill>
                  <a:srgbClr val="000000"/>
                </a:solidFill>
              </a:rPr>
              <a:t>Per-thread Cycle Accounting </a:t>
            </a:r>
            <a:r>
              <a:rPr lang="en-US" sz="1800" dirty="0" smtClean="0">
                <a:solidFill>
                  <a:srgbClr val="000000"/>
                </a:solidFill>
              </a:rPr>
              <a:t>[Du Bois et al., </a:t>
            </a:r>
            <a:r>
              <a:rPr lang="en-US" sz="1800" dirty="0" err="1" smtClean="0">
                <a:solidFill>
                  <a:srgbClr val="000000"/>
                </a:solidFill>
              </a:rPr>
              <a:t>HiPEAC</a:t>
            </a:r>
            <a:r>
              <a:rPr lang="en-US" sz="1800" dirty="0" smtClean="0">
                <a:solidFill>
                  <a:srgbClr val="000000"/>
                </a:solidFill>
              </a:rPr>
              <a:t> ‘13]</a:t>
            </a:r>
          </a:p>
          <a:p>
            <a:endParaRPr lang="en-US" dirty="0" smtClean="0"/>
          </a:p>
          <a:p>
            <a:r>
              <a:rPr lang="en-US" dirty="0" smtClean="0"/>
              <a:t>Basic Idea:</a:t>
            </a:r>
            <a:endParaRPr lang="en-US" sz="2300" dirty="0" smtClean="0"/>
          </a:p>
          <a:p>
            <a:pPr lvl="1">
              <a:buNone/>
            </a:pPr>
            <a:r>
              <a:rPr lang="en-US" sz="2300" dirty="0" smtClean="0"/>
              <a:t> </a:t>
            </a:r>
          </a:p>
          <a:p>
            <a:pPr lvl="1"/>
            <a:endParaRPr lang="en-US" dirty="0" smtClean="0"/>
          </a:p>
          <a:p>
            <a:endParaRPr lang="en-US" dirty="0" smtClean="0"/>
          </a:p>
        </p:txBody>
      </p:sp>
      <p:graphicFrame>
        <p:nvGraphicFramePr>
          <p:cNvPr id="5" name="Object 4"/>
          <p:cNvGraphicFramePr>
            <a:graphicFrameLocks noChangeAspect="1"/>
          </p:cNvGraphicFramePr>
          <p:nvPr/>
        </p:nvGraphicFramePr>
        <p:xfrm>
          <a:off x="1384300" y="4470400"/>
          <a:ext cx="5640388" cy="1041400"/>
        </p:xfrm>
        <a:graphic>
          <a:graphicData uri="http://schemas.openxmlformats.org/presentationml/2006/ole">
            <mc:AlternateContent xmlns:mc="http://schemas.openxmlformats.org/markup-compatibility/2006">
              <mc:Choice xmlns:v="urn:schemas-microsoft-com:vml" Requires="v">
                <p:oleObj spid="_x0000_s369669" name="Equation" r:id="rId5" imgW="2450880" imgH="457200" progId="Equation.3">
                  <p:embed/>
                </p:oleObj>
              </mc:Choice>
              <mc:Fallback>
                <p:oleObj name="Equation" r:id="rId5" imgW="2450880" imgH="4572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4300" y="4470400"/>
                        <a:ext cx="5640388"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Straight Arrow Connector 15"/>
          <p:cNvCxnSpPr/>
          <p:nvPr/>
        </p:nvCxnSpPr>
        <p:spPr>
          <a:xfrm flipV="1">
            <a:off x="6500826" y="4235668"/>
            <a:ext cx="642942" cy="285752"/>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43768" y="3997807"/>
            <a:ext cx="1238232" cy="477054"/>
          </a:xfrm>
          <a:prstGeom prst="rect">
            <a:avLst/>
          </a:prstGeom>
          <a:noFill/>
        </p:spPr>
        <p:txBody>
          <a:bodyPr wrap="square" rtlCol="0">
            <a:spAutoFit/>
          </a:bodyPr>
          <a:lstStyle/>
          <a:p>
            <a:r>
              <a:rPr lang="en-US" sz="2500" dirty="0" smtClean="0">
                <a:solidFill>
                  <a:srgbClr val="C00000"/>
                </a:solidFill>
              </a:rPr>
              <a:t>Difficult</a:t>
            </a:r>
            <a:endParaRPr lang="en-US" sz="2500" dirty="0">
              <a:solidFill>
                <a:srgbClr val="C00000"/>
              </a:solidFill>
            </a:endParaRPr>
          </a:p>
        </p:txBody>
      </p:sp>
      <p:sp>
        <p:nvSpPr>
          <p:cNvPr id="19" name="TextBox 18"/>
          <p:cNvSpPr txBox="1"/>
          <p:nvPr/>
        </p:nvSpPr>
        <p:spPr>
          <a:xfrm>
            <a:off x="7215206" y="5473865"/>
            <a:ext cx="1143008" cy="477054"/>
          </a:xfrm>
          <a:prstGeom prst="rect">
            <a:avLst/>
          </a:prstGeom>
          <a:noFill/>
        </p:spPr>
        <p:txBody>
          <a:bodyPr wrap="square" rtlCol="0">
            <a:spAutoFit/>
          </a:bodyPr>
          <a:lstStyle/>
          <a:p>
            <a:r>
              <a:rPr lang="en-US" sz="2500" dirty="0" smtClean="0">
                <a:solidFill>
                  <a:srgbClr val="C00000"/>
                </a:solidFill>
              </a:rPr>
              <a:t>Easy</a:t>
            </a:r>
            <a:endParaRPr lang="en-US" sz="2500" dirty="0">
              <a:solidFill>
                <a:srgbClr val="C00000"/>
              </a:solidFill>
            </a:endParaRPr>
          </a:p>
        </p:txBody>
      </p:sp>
      <p:cxnSp>
        <p:nvCxnSpPr>
          <p:cNvPr id="22" name="Straight Arrow Connector 21"/>
          <p:cNvCxnSpPr/>
          <p:nvPr/>
        </p:nvCxnSpPr>
        <p:spPr>
          <a:xfrm>
            <a:off x="6572264" y="5402427"/>
            <a:ext cx="642942" cy="35719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505200" y="4419600"/>
            <a:ext cx="3429000" cy="589779"/>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13726" y="6045369"/>
            <a:ext cx="8786842" cy="507831"/>
          </a:xfrm>
          <a:prstGeom prst="rect">
            <a:avLst/>
          </a:prstGeom>
          <a:noFill/>
        </p:spPr>
        <p:txBody>
          <a:bodyPr wrap="square" rtlCol="0">
            <a:spAutoFit/>
          </a:bodyPr>
          <a:lstStyle/>
          <a:p>
            <a:pPr algn="ctr"/>
            <a:r>
              <a:rPr lang="en-US" sz="2700" dirty="0" smtClean="0">
                <a:solidFill>
                  <a:srgbClr val="0070C0"/>
                </a:solidFill>
              </a:rPr>
              <a:t>Count number of cycles application receives interference</a:t>
            </a:r>
            <a:endParaRPr lang="en-US" sz="2700" dirty="0">
              <a:solidFill>
                <a:srgbClr val="0070C0"/>
              </a:solidFill>
            </a:endParaRPr>
          </a:p>
        </p:txBody>
      </p:sp>
      <p:sp>
        <p:nvSpPr>
          <p:cNvPr id="12" name="Oval 11"/>
          <p:cNvSpPr/>
          <p:nvPr/>
        </p:nvSpPr>
        <p:spPr>
          <a:xfrm>
            <a:off x="647741" y="2283370"/>
            <a:ext cx="8001024" cy="1066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2CF4AA75-1AE0-4593-99DD-33F3F40BED72}" type="slidenum">
              <a:rPr lang="en-US" smtClean="0"/>
              <a:pPr/>
              <a:t>49</a:t>
            </a:fld>
            <a:endParaRPr lang="en-US"/>
          </a:p>
        </p:txBody>
      </p:sp>
    </p:spTree>
    <p:custDataLst>
      <p:tags r:id="rId2"/>
    </p:custDataLst>
  </p:cSld>
  <p:clrMapOvr>
    <a:masterClrMapping/>
  </p:clrMapOvr>
  <p:transition xmlns:p14="http://schemas.microsoft.com/office/powerpoint/2010/main" advTm="68828"/>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19" grpId="1"/>
      <p:bldP spid="25" grpId="0" animBg="1"/>
      <p:bldP spid="26"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Tackling Different Parts of the </a:t>
            </a:r>
            <a:br>
              <a:rPr lang="en-US" dirty="0" smtClean="0"/>
            </a:br>
            <a:r>
              <a:rPr lang="en-US" dirty="0" smtClean="0"/>
              <a:t>Shared Memory Hierarchy</a:t>
            </a:r>
            <a:endParaRPr lang="en-US"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5</a:t>
            </a:fld>
            <a:endParaRPr lang="en-US"/>
          </a:p>
        </p:txBody>
      </p:sp>
      <p:sp>
        <p:nvSpPr>
          <p:cNvPr id="5" name="Rectangle 12"/>
          <p:cNvSpPr>
            <a:spLocks noChangeArrowheads="1"/>
          </p:cNvSpPr>
          <p:nvPr/>
        </p:nvSpPr>
        <p:spPr bwMode="auto">
          <a:xfrm>
            <a:off x="212725" y="1916113"/>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6" name="TextBox 13"/>
          <p:cNvSpPr txBox="1">
            <a:spLocks noChangeArrowheads="1"/>
          </p:cNvSpPr>
          <p:nvPr/>
        </p:nvSpPr>
        <p:spPr bwMode="auto">
          <a:xfrm>
            <a:off x="212725" y="2084338"/>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7" name="Rectangle 16"/>
          <p:cNvSpPr>
            <a:spLocks noChangeArrowheads="1"/>
          </p:cNvSpPr>
          <p:nvPr/>
        </p:nvSpPr>
        <p:spPr bwMode="auto">
          <a:xfrm>
            <a:off x="1067678" y="1916113"/>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8" name="TextBox 17"/>
          <p:cNvSpPr txBox="1">
            <a:spLocks noChangeArrowheads="1"/>
          </p:cNvSpPr>
          <p:nvPr/>
        </p:nvSpPr>
        <p:spPr bwMode="auto">
          <a:xfrm>
            <a:off x="1067678" y="2084338"/>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9" name="Rectangle 19"/>
          <p:cNvSpPr>
            <a:spLocks noChangeArrowheads="1"/>
          </p:cNvSpPr>
          <p:nvPr/>
        </p:nvSpPr>
        <p:spPr bwMode="auto">
          <a:xfrm>
            <a:off x="1922631" y="1916113"/>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0" name="TextBox 20"/>
          <p:cNvSpPr txBox="1">
            <a:spLocks noChangeArrowheads="1"/>
          </p:cNvSpPr>
          <p:nvPr/>
        </p:nvSpPr>
        <p:spPr bwMode="auto">
          <a:xfrm>
            <a:off x="1922631" y="2084338"/>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1" name="Rectangle 22"/>
          <p:cNvSpPr>
            <a:spLocks noChangeArrowheads="1"/>
          </p:cNvSpPr>
          <p:nvPr/>
        </p:nvSpPr>
        <p:spPr bwMode="auto">
          <a:xfrm>
            <a:off x="2775997" y="1916113"/>
            <a:ext cx="673100"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2" name="TextBox 23"/>
          <p:cNvSpPr txBox="1">
            <a:spLocks noChangeArrowheads="1"/>
          </p:cNvSpPr>
          <p:nvPr/>
        </p:nvSpPr>
        <p:spPr bwMode="auto">
          <a:xfrm>
            <a:off x="2775997" y="2084338"/>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3" name="Rectangle 25"/>
          <p:cNvSpPr>
            <a:spLocks noChangeArrowheads="1"/>
          </p:cNvSpPr>
          <p:nvPr/>
        </p:nvSpPr>
        <p:spPr bwMode="auto">
          <a:xfrm>
            <a:off x="212725" y="269486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4" name="TextBox 26"/>
          <p:cNvSpPr txBox="1">
            <a:spLocks noChangeArrowheads="1"/>
          </p:cNvSpPr>
          <p:nvPr/>
        </p:nvSpPr>
        <p:spPr bwMode="auto">
          <a:xfrm>
            <a:off x="212725" y="286265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5" name="Rectangle 28"/>
          <p:cNvSpPr>
            <a:spLocks noChangeArrowheads="1"/>
          </p:cNvSpPr>
          <p:nvPr/>
        </p:nvSpPr>
        <p:spPr bwMode="auto">
          <a:xfrm>
            <a:off x="1067678" y="269486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6" name="TextBox 29"/>
          <p:cNvSpPr txBox="1">
            <a:spLocks noChangeArrowheads="1"/>
          </p:cNvSpPr>
          <p:nvPr/>
        </p:nvSpPr>
        <p:spPr bwMode="auto">
          <a:xfrm>
            <a:off x="1067678" y="286265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7" name="Rectangle 31"/>
          <p:cNvSpPr>
            <a:spLocks noChangeArrowheads="1"/>
          </p:cNvSpPr>
          <p:nvPr/>
        </p:nvSpPr>
        <p:spPr bwMode="auto">
          <a:xfrm>
            <a:off x="1922631" y="269486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8" name="TextBox 32"/>
          <p:cNvSpPr txBox="1">
            <a:spLocks noChangeArrowheads="1"/>
          </p:cNvSpPr>
          <p:nvPr/>
        </p:nvSpPr>
        <p:spPr bwMode="auto">
          <a:xfrm>
            <a:off x="1922631" y="2862653"/>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19" name="Rectangle 36"/>
          <p:cNvSpPr>
            <a:spLocks noChangeArrowheads="1"/>
          </p:cNvSpPr>
          <p:nvPr/>
        </p:nvSpPr>
        <p:spPr bwMode="auto">
          <a:xfrm>
            <a:off x="2775997" y="2694866"/>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0" name="TextBox 37"/>
          <p:cNvSpPr txBox="1">
            <a:spLocks noChangeArrowheads="1"/>
          </p:cNvSpPr>
          <p:nvPr/>
        </p:nvSpPr>
        <p:spPr bwMode="auto">
          <a:xfrm>
            <a:off x="2775997" y="2862653"/>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1" name="Rectangle 41"/>
          <p:cNvSpPr>
            <a:spLocks noChangeArrowheads="1"/>
          </p:cNvSpPr>
          <p:nvPr/>
        </p:nvSpPr>
        <p:spPr bwMode="auto">
          <a:xfrm>
            <a:off x="212725" y="347361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2" name="TextBox 42"/>
          <p:cNvSpPr txBox="1">
            <a:spLocks noChangeArrowheads="1"/>
          </p:cNvSpPr>
          <p:nvPr/>
        </p:nvSpPr>
        <p:spPr bwMode="auto">
          <a:xfrm>
            <a:off x="212725" y="364140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3" name="Rectangle 45"/>
          <p:cNvSpPr>
            <a:spLocks noChangeArrowheads="1"/>
          </p:cNvSpPr>
          <p:nvPr/>
        </p:nvSpPr>
        <p:spPr bwMode="auto">
          <a:xfrm>
            <a:off x="1067678" y="347361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4" name="TextBox 46"/>
          <p:cNvSpPr txBox="1">
            <a:spLocks noChangeArrowheads="1"/>
          </p:cNvSpPr>
          <p:nvPr/>
        </p:nvSpPr>
        <p:spPr bwMode="auto">
          <a:xfrm>
            <a:off x="1067678" y="364140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5" name="Rectangle 48"/>
          <p:cNvSpPr>
            <a:spLocks noChangeArrowheads="1"/>
          </p:cNvSpPr>
          <p:nvPr/>
        </p:nvSpPr>
        <p:spPr bwMode="auto">
          <a:xfrm>
            <a:off x="1922631" y="347361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6" name="TextBox 49"/>
          <p:cNvSpPr txBox="1">
            <a:spLocks noChangeArrowheads="1"/>
          </p:cNvSpPr>
          <p:nvPr/>
        </p:nvSpPr>
        <p:spPr bwMode="auto">
          <a:xfrm>
            <a:off x="1922631" y="364140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7" name="Rectangle 51"/>
          <p:cNvSpPr>
            <a:spLocks noChangeArrowheads="1"/>
          </p:cNvSpPr>
          <p:nvPr/>
        </p:nvSpPr>
        <p:spPr bwMode="auto">
          <a:xfrm>
            <a:off x="2775997" y="3473619"/>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8" name="TextBox 52"/>
          <p:cNvSpPr txBox="1">
            <a:spLocks noChangeArrowheads="1"/>
          </p:cNvSpPr>
          <p:nvPr/>
        </p:nvSpPr>
        <p:spPr bwMode="auto">
          <a:xfrm>
            <a:off x="2775997" y="3641406"/>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9" name="Rectangle 54"/>
          <p:cNvSpPr>
            <a:spLocks noChangeArrowheads="1"/>
          </p:cNvSpPr>
          <p:nvPr/>
        </p:nvSpPr>
        <p:spPr bwMode="auto">
          <a:xfrm>
            <a:off x="212725" y="4252372"/>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0" name="TextBox 55"/>
          <p:cNvSpPr txBox="1">
            <a:spLocks noChangeArrowheads="1"/>
          </p:cNvSpPr>
          <p:nvPr/>
        </p:nvSpPr>
        <p:spPr bwMode="auto">
          <a:xfrm>
            <a:off x="212725" y="4420159"/>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1" name="Rectangle 57"/>
          <p:cNvSpPr>
            <a:spLocks noChangeArrowheads="1"/>
          </p:cNvSpPr>
          <p:nvPr/>
        </p:nvSpPr>
        <p:spPr bwMode="auto">
          <a:xfrm>
            <a:off x="1067678" y="4252372"/>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2" name="TextBox 58"/>
          <p:cNvSpPr txBox="1">
            <a:spLocks noChangeArrowheads="1"/>
          </p:cNvSpPr>
          <p:nvPr/>
        </p:nvSpPr>
        <p:spPr bwMode="auto">
          <a:xfrm>
            <a:off x="1067678" y="4420159"/>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3" name="Rectangle 60"/>
          <p:cNvSpPr>
            <a:spLocks noChangeArrowheads="1"/>
          </p:cNvSpPr>
          <p:nvPr/>
        </p:nvSpPr>
        <p:spPr bwMode="auto">
          <a:xfrm>
            <a:off x="1922631" y="4252372"/>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4" name="TextBox 61"/>
          <p:cNvSpPr txBox="1">
            <a:spLocks noChangeArrowheads="1"/>
          </p:cNvSpPr>
          <p:nvPr/>
        </p:nvSpPr>
        <p:spPr bwMode="auto">
          <a:xfrm>
            <a:off x="1922631" y="4420159"/>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5" name="Rectangle 63"/>
          <p:cNvSpPr>
            <a:spLocks noChangeArrowheads="1"/>
          </p:cNvSpPr>
          <p:nvPr/>
        </p:nvSpPr>
        <p:spPr bwMode="auto">
          <a:xfrm>
            <a:off x="2775997" y="4252372"/>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6" name="TextBox 64"/>
          <p:cNvSpPr txBox="1">
            <a:spLocks noChangeArrowheads="1"/>
          </p:cNvSpPr>
          <p:nvPr/>
        </p:nvSpPr>
        <p:spPr bwMode="auto">
          <a:xfrm>
            <a:off x="2775997" y="4420159"/>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7" name="Rectangle 65"/>
          <p:cNvSpPr>
            <a:spLocks noChangeArrowheads="1"/>
          </p:cNvSpPr>
          <p:nvPr/>
        </p:nvSpPr>
        <p:spPr bwMode="auto">
          <a:xfrm>
            <a:off x="6818532" y="2170113"/>
            <a:ext cx="1893887" cy="2560637"/>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38" name="TextBox 66"/>
          <p:cNvSpPr txBox="1">
            <a:spLocks noChangeArrowheads="1"/>
          </p:cNvSpPr>
          <p:nvPr/>
        </p:nvSpPr>
        <p:spPr bwMode="auto">
          <a:xfrm>
            <a:off x="6847294" y="2873952"/>
            <a:ext cx="1838184"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Main Memory</a:t>
            </a:r>
          </a:p>
        </p:txBody>
      </p:sp>
      <p:sp>
        <p:nvSpPr>
          <p:cNvPr id="39" name="Left-Right Arrow 67"/>
          <p:cNvSpPr>
            <a:spLocks noChangeArrowheads="1"/>
          </p:cNvSpPr>
          <p:nvPr/>
        </p:nvSpPr>
        <p:spPr bwMode="auto">
          <a:xfrm>
            <a:off x="5937469" y="3076575"/>
            <a:ext cx="881063" cy="682625"/>
          </a:xfrm>
          <a:prstGeom prst="leftRightArrow">
            <a:avLst>
              <a:gd name="adj1" fmla="val 50000"/>
              <a:gd name="adj2" fmla="val 50032"/>
            </a:avLst>
          </a:prstGeom>
          <a:noFill/>
          <a:ln w="54864" algn="ctr">
            <a:solidFill>
              <a:schemeClr val="tx1"/>
            </a:solidFill>
            <a:round/>
            <a:headEnd/>
            <a:tailEnd/>
          </a:ln>
        </p:spPr>
        <p:txBody>
          <a:bodyPr/>
          <a:lstStyle/>
          <a:p>
            <a:pPr eaLnBrk="0" hangingPunct="0"/>
            <a:endParaRPr lang="en-US" sz="2400">
              <a:solidFill>
                <a:srgbClr val="C00000"/>
              </a:solidFill>
              <a:latin typeface="Tahoma" pitchFamily="34" charset="0"/>
              <a:ea typeface="Tahoma" pitchFamily="34" charset="0"/>
              <a:cs typeface="Tahoma" pitchFamily="34" charset="0"/>
            </a:endParaRPr>
          </a:p>
        </p:txBody>
      </p:sp>
      <p:sp>
        <p:nvSpPr>
          <p:cNvPr id="40" name="Rectangle 65"/>
          <p:cNvSpPr>
            <a:spLocks noChangeArrowheads="1"/>
          </p:cNvSpPr>
          <p:nvPr/>
        </p:nvSpPr>
        <p:spPr bwMode="auto">
          <a:xfrm>
            <a:off x="4375369" y="2562225"/>
            <a:ext cx="1554163" cy="1606550"/>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41" name="TextBox 66"/>
          <p:cNvSpPr txBox="1">
            <a:spLocks noChangeArrowheads="1"/>
          </p:cNvSpPr>
          <p:nvPr/>
        </p:nvSpPr>
        <p:spPr bwMode="auto">
          <a:xfrm>
            <a:off x="4398972" y="2839376"/>
            <a:ext cx="1508452"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Shared </a:t>
            </a:r>
          </a:p>
          <a:p>
            <a:pPr algn="ctr"/>
            <a:r>
              <a:rPr lang="en-US" sz="2800" dirty="0">
                <a:latin typeface="Tahoma" pitchFamily="34" charset="0"/>
                <a:ea typeface="Tahoma" pitchFamily="34" charset="0"/>
                <a:cs typeface="Tahoma" pitchFamily="34" charset="0"/>
              </a:rPr>
              <a:t>Cache</a:t>
            </a:r>
          </a:p>
        </p:txBody>
      </p:sp>
      <p:sp>
        <p:nvSpPr>
          <p:cNvPr id="42" name="Left-Right Arrow 67"/>
          <p:cNvSpPr>
            <a:spLocks noChangeArrowheads="1"/>
          </p:cNvSpPr>
          <p:nvPr/>
        </p:nvSpPr>
        <p:spPr bwMode="auto">
          <a:xfrm>
            <a:off x="3491132" y="3071813"/>
            <a:ext cx="871537" cy="682625"/>
          </a:xfrm>
          <a:prstGeom prst="leftRightArrow">
            <a:avLst>
              <a:gd name="adj1" fmla="val 50000"/>
              <a:gd name="adj2" fmla="val 49982"/>
            </a:avLst>
          </a:prstGeom>
          <a:noFill/>
          <a:ln w="54864" algn="ctr">
            <a:solidFill>
              <a:schemeClr val="tx1"/>
            </a:solidFill>
            <a:round/>
            <a:headEnd/>
            <a:tailEnd/>
          </a:ln>
        </p:spPr>
        <p:txBody>
          <a:bodyPr/>
          <a:lstStyle/>
          <a:p>
            <a:pPr eaLnBrk="0" hangingPunct="0"/>
            <a:endParaRPr lang="en-US" sz="2400">
              <a:solidFill>
                <a:srgbClr val="C00000"/>
              </a:solidFill>
              <a:latin typeface="Tahoma" pitchFamily="34" charset="0"/>
              <a:ea typeface="Tahoma" pitchFamily="34" charset="0"/>
              <a:cs typeface="Tahoma" pitchFamily="34" charset="0"/>
            </a:endParaRPr>
          </a:p>
        </p:txBody>
      </p:sp>
    </p:spTree>
    <p:custDataLst>
      <p:tags r:id="rId1"/>
    </p:custDataLst>
  </p:cSld>
  <p:clrMapOvr>
    <a:masterClrMapping/>
  </p:clrMapOvr>
  <p:transition xmlns:p14="http://schemas.microsoft.com/office/powerpoint/2010/main" spd="slow" advTm="5969"/>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Accuracy Results</a:t>
            </a:r>
            <a:endParaRPr lang="en-US" dirty="0"/>
          </a:p>
        </p:txBody>
      </p:sp>
      <p:sp>
        <p:nvSpPr>
          <p:cNvPr id="3" name="Content Placeholder 2"/>
          <p:cNvSpPr>
            <a:spLocks noGrp="1"/>
          </p:cNvSpPr>
          <p:nvPr>
            <p:ph idx="1"/>
          </p:nvPr>
        </p:nvSpPr>
        <p:spPr>
          <a:xfrm>
            <a:off x="533400" y="5761037"/>
            <a:ext cx="8229600" cy="868363"/>
          </a:xfrm>
        </p:spPr>
        <p:txBody>
          <a:bodyPr>
            <a:normAutofit fontScale="92500"/>
          </a:bodyPr>
          <a:lstStyle/>
          <a:p>
            <a:pPr algn="ctr">
              <a:buNone/>
            </a:pPr>
            <a:r>
              <a:rPr lang="en-US" i="1" dirty="0" smtClean="0">
                <a:solidFill>
                  <a:srgbClr val="C00000"/>
                </a:solidFill>
              </a:rPr>
              <a:t>Average error of ASM’s slowdown estimates: 10% </a:t>
            </a:r>
            <a:endParaRPr lang="en-US" i="1" dirty="0">
              <a:solidFill>
                <a:srgbClr val="C00000"/>
              </a:solidFill>
            </a:endParaRPr>
          </a:p>
        </p:txBody>
      </p:sp>
      <p:sp>
        <p:nvSpPr>
          <p:cNvPr id="4" name="Slide Number Placeholder 3"/>
          <p:cNvSpPr>
            <a:spLocks noGrp="1"/>
          </p:cNvSpPr>
          <p:nvPr>
            <p:ph type="sldNum" sz="quarter" idx="12"/>
          </p:nvPr>
        </p:nvSpPr>
        <p:spPr/>
        <p:txBody>
          <a:bodyPr/>
          <a:lstStyle/>
          <a:p>
            <a:fld id="{2CF4AA75-1AE0-4593-99DD-33F3F40BED72}" type="slidenum">
              <a:rPr lang="en-US" smtClean="0"/>
              <a:pPr/>
              <a:t>50</a:t>
            </a:fld>
            <a:endParaRPr lang="en-US"/>
          </a:p>
        </p:txBody>
      </p:sp>
      <p:sp>
        <p:nvSpPr>
          <p:cNvPr id="7" name="TextBox 6"/>
          <p:cNvSpPr txBox="1"/>
          <p:nvPr/>
        </p:nvSpPr>
        <p:spPr>
          <a:xfrm>
            <a:off x="3276600" y="5473264"/>
            <a:ext cx="2743200" cy="381000"/>
          </a:xfrm>
          <a:prstGeom prst="rect">
            <a:avLst/>
          </a:prstGeom>
          <a:noFill/>
        </p:spPr>
        <p:txBody>
          <a:bodyPr wrap="square" rtlCol="0">
            <a:spAutoFit/>
          </a:bodyPr>
          <a:lstStyle/>
          <a:p>
            <a:pPr algn="ctr"/>
            <a:r>
              <a:rPr lang="en-US" i="1" dirty="0" smtClean="0"/>
              <a:t>Select applications</a:t>
            </a:r>
            <a:endParaRPr lang="en-US" i="1" dirty="0"/>
          </a:p>
        </p:txBody>
      </p:sp>
      <p:graphicFrame>
        <p:nvGraphicFramePr>
          <p:cNvPr id="8" name="Chart 7"/>
          <p:cNvGraphicFramePr/>
          <p:nvPr/>
        </p:nvGraphicFramePr>
        <p:xfrm>
          <a:off x="0" y="1447800"/>
          <a:ext cx="9144000" cy="4114800"/>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p:cNvSpPr/>
          <p:nvPr/>
        </p:nvSpPr>
        <p:spPr>
          <a:xfrm>
            <a:off x="1066800" y="1752600"/>
            <a:ext cx="7467600" cy="4038600"/>
          </a:xfrm>
          <a:prstGeom prst="rect">
            <a:avLst/>
          </a:prstGeom>
          <a:solidFill>
            <a:schemeClr val="bg1">
              <a:lumMod val="95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normAutofit fontScale="90000"/>
          </a:bodyPr>
          <a:lstStyle/>
          <a:p>
            <a:r>
              <a:rPr lang="en-US" dirty="0" smtClean="0"/>
              <a:t>Leveraging Slowdown Estimates </a:t>
            </a:r>
            <a:br>
              <a:rPr lang="en-US" dirty="0" smtClean="0"/>
            </a:br>
            <a:r>
              <a:rPr lang="en-US" dirty="0" smtClean="0"/>
              <a:t>for Performance Optimization</a:t>
            </a:r>
            <a:endParaRPr lang="en-US" dirty="0"/>
          </a:p>
        </p:txBody>
      </p:sp>
      <p:sp>
        <p:nvSpPr>
          <p:cNvPr id="3" name="Content Placeholder 2"/>
          <p:cNvSpPr>
            <a:spLocks noGrp="1"/>
          </p:cNvSpPr>
          <p:nvPr>
            <p:ph idx="1"/>
          </p:nvPr>
        </p:nvSpPr>
        <p:spPr/>
        <p:txBody>
          <a:bodyPr>
            <a:normAutofit/>
          </a:bodyPr>
          <a:lstStyle/>
          <a:p>
            <a:r>
              <a:rPr lang="en-US" dirty="0" smtClean="0"/>
              <a:t>How do we leverage slowdown estimates from our model?</a:t>
            </a:r>
          </a:p>
          <a:p>
            <a:pPr lvl="1"/>
            <a:endParaRPr lang="en-US" dirty="0" smtClean="0"/>
          </a:p>
          <a:p>
            <a:r>
              <a:rPr lang="en-US" dirty="0" smtClean="0"/>
              <a:t>To achieve high performance</a:t>
            </a:r>
          </a:p>
          <a:p>
            <a:pPr lvl="1"/>
            <a:r>
              <a:rPr lang="en-US" dirty="0" smtClean="0"/>
              <a:t>Slowdown-aware cache allocation</a:t>
            </a:r>
          </a:p>
          <a:p>
            <a:pPr lvl="1"/>
            <a:r>
              <a:rPr lang="en-US" dirty="0" smtClean="0"/>
              <a:t>Slowdown-aware bandwidth allocation</a:t>
            </a:r>
          </a:p>
          <a:p>
            <a:pPr lvl="1"/>
            <a:endParaRPr lang="en-US" dirty="0" smtClean="0"/>
          </a:p>
          <a:p>
            <a:r>
              <a:rPr lang="en-US" dirty="0" smtClean="0"/>
              <a:t>To achieve performance predictability?</a:t>
            </a:r>
          </a:p>
        </p:txBody>
      </p:sp>
      <p:sp>
        <p:nvSpPr>
          <p:cNvPr id="4" name="Slide Number Placeholder 3"/>
          <p:cNvSpPr>
            <a:spLocks noGrp="1"/>
          </p:cNvSpPr>
          <p:nvPr>
            <p:ph type="sldNum" sz="quarter" idx="12"/>
          </p:nvPr>
        </p:nvSpPr>
        <p:spPr/>
        <p:txBody>
          <a:bodyPr/>
          <a:lstStyle/>
          <a:p>
            <a:fld id="{2CF4AA75-1AE0-4593-99DD-33F3F40BED72}" type="slidenum">
              <a:rPr lang="en-US" smtClean="0"/>
              <a:pPr/>
              <a:t>51</a:t>
            </a:fld>
            <a:endParaRPr lang="en-US"/>
          </a:p>
        </p:txBody>
      </p:sp>
    </p:spTree>
    <p:custDataLst>
      <p:tags r:id="rId1"/>
    </p:custDataLst>
  </p:cSld>
  <p:clrMapOvr>
    <a:masterClrMapping/>
  </p:clrMapOvr>
  <p:transition xmlns:p14="http://schemas.microsoft.com/office/powerpoint/2010/main" spd="slow" advTm="20266"/>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Capacity Partitioning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CF4AA75-1AE0-4593-99DD-33F3F40BED72}" type="slidenum">
              <a:rPr lang="en-US" smtClean="0"/>
              <a:pPr/>
              <a:t>52</a:t>
            </a:fld>
            <a:endParaRPr lang="en-US"/>
          </a:p>
        </p:txBody>
      </p:sp>
      <p:sp>
        <p:nvSpPr>
          <p:cNvPr id="5" name="Rectangle 65"/>
          <p:cNvSpPr>
            <a:spLocks noChangeArrowheads="1"/>
          </p:cNvSpPr>
          <p:nvPr/>
        </p:nvSpPr>
        <p:spPr bwMode="auto">
          <a:xfrm>
            <a:off x="6183313" y="2006600"/>
            <a:ext cx="1893887" cy="2560637"/>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6" name="TextBox 66"/>
          <p:cNvSpPr txBox="1">
            <a:spLocks noChangeArrowheads="1"/>
          </p:cNvSpPr>
          <p:nvPr/>
        </p:nvSpPr>
        <p:spPr bwMode="auto">
          <a:xfrm>
            <a:off x="6212075" y="2710439"/>
            <a:ext cx="1838184"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Main Memory</a:t>
            </a:r>
          </a:p>
        </p:txBody>
      </p:sp>
      <p:sp>
        <p:nvSpPr>
          <p:cNvPr id="7" name="Rectangle 65"/>
          <p:cNvSpPr>
            <a:spLocks noChangeArrowheads="1"/>
          </p:cNvSpPr>
          <p:nvPr/>
        </p:nvSpPr>
        <p:spPr bwMode="auto">
          <a:xfrm>
            <a:off x="2622769" y="2398712"/>
            <a:ext cx="1554163" cy="1606550"/>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8" name="TextBox 66"/>
          <p:cNvSpPr txBox="1">
            <a:spLocks noChangeArrowheads="1"/>
          </p:cNvSpPr>
          <p:nvPr/>
        </p:nvSpPr>
        <p:spPr bwMode="auto">
          <a:xfrm>
            <a:off x="2646372" y="2675863"/>
            <a:ext cx="1508452"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Shared </a:t>
            </a:r>
          </a:p>
          <a:p>
            <a:pPr algn="ctr"/>
            <a:r>
              <a:rPr lang="en-US" sz="2800" dirty="0">
                <a:latin typeface="Tahoma" pitchFamily="34" charset="0"/>
                <a:ea typeface="Tahoma" pitchFamily="34" charset="0"/>
                <a:cs typeface="Tahoma" pitchFamily="34" charset="0"/>
              </a:rPr>
              <a:t>Cache</a:t>
            </a:r>
          </a:p>
        </p:txBody>
      </p:sp>
      <p:sp>
        <p:nvSpPr>
          <p:cNvPr id="9" name="Right Arrow 8"/>
          <p:cNvSpPr/>
          <p:nvPr/>
        </p:nvSpPr>
        <p:spPr>
          <a:xfrm>
            <a:off x="4285596" y="2514600"/>
            <a:ext cx="1734204" cy="533400"/>
          </a:xfrm>
          <a:prstGeom prst="righ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4251434" y="3334404"/>
            <a:ext cx="1692166" cy="533400"/>
          </a:xfrm>
          <a:prstGeom prst="lef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1847196" y="2496204"/>
            <a:ext cx="714702" cy="533400"/>
          </a:xfrm>
          <a:prstGeom prst="righ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752600" y="1600200"/>
            <a:ext cx="1981200" cy="861774"/>
          </a:xfrm>
          <a:prstGeom prst="rect">
            <a:avLst/>
          </a:prstGeom>
          <a:noFill/>
        </p:spPr>
        <p:txBody>
          <a:bodyPr wrap="square" rtlCol="0">
            <a:spAutoFit/>
          </a:bodyPr>
          <a:lstStyle/>
          <a:p>
            <a:r>
              <a:rPr lang="en-US" sz="2500" i="1" dirty="0" smtClean="0"/>
              <a:t>Cache </a:t>
            </a:r>
          </a:p>
          <a:p>
            <a:r>
              <a:rPr lang="en-US" sz="2500" i="1" dirty="0" smtClean="0"/>
              <a:t>Access Rate</a:t>
            </a:r>
            <a:endParaRPr lang="en-US" sz="2500" i="1" dirty="0"/>
          </a:p>
        </p:txBody>
      </p:sp>
      <p:sp>
        <p:nvSpPr>
          <p:cNvPr id="13" name="Left Arrow 12"/>
          <p:cNvSpPr/>
          <p:nvPr/>
        </p:nvSpPr>
        <p:spPr>
          <a:xfrm>
            <a:off x="1784132" y="3352800"/>
            <a:ext cx="685800" cy="533400"/>
          </a:xfrm>
          <a:prstGeom prst="lef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9600" y="2106071"/>
            <a:ext cx="990600" cy="9144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Core</a:t>
            </a:r>
            <a:endParaRPr lang="en-US" sz="2400" b="1" dirty="0"/>
          </a:p>
        </p:txBody>
      </p:sp>
      <p:sp>
        <p:nvSpPr>
          <p:cNvPr id="18" name="Rectangle 17"/>
          <p:cNvSpPr/>
          <p:nvPr/>
        </p:nvSpPr>
        <p:spPr>
          <a:xfrm>
            <a:off x="609600" y="3401471"/>
            <a:ext cx="990600" cy="9144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Core</a:t>
            </a:r>
            <a:endParaRPr lang="en-US" sz="2400" b="1" dirty="0"/>
          </a:p>
        </p:txBody>
      </p:sp>
      <p:sp>
        <p:nvSpPr>
          <p:cNvPr id="23" name="Oval 22"/>
          <p:cNvSpPr/>
          <p:nvPr/>
        </p:nvSpPr>
        <p:spPr>
          <a:xfrm>
            <a:off x="2330668" y="1952298"/>
            <a:ext cx="2133600" cy="2514600"/>
          </a:xfrm>
          <a:prstGeom prst="ellipse">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62000" y="5161002"/>
            <a:ext cx="7467600" cy="1015663"/>
          </a:xfrm>
          <a:prstGeom prst="rect">
            <a:avLst/>
          </a:prstGeom>
          <a:noFill/>
        </p:spPr>
        <p:txBody>
          <a:bodyPr wrap="square" rtlCol="0">
            <a:spAutoFit/>
          </a:bodyPr>
          <a:lstStyle/>
          <a:p>
            <a:pPr algn="ctr"/>
            <a:r>
              <a:rPr lang="en-US" sz="3000" i="1" dirty="0" smtClean="0">
                <a:solidFill>
                  <a:srgbClr val="C00000"/>
                </a:solidFill>
              </a:rPr>
              <a:t>Goal: Partition the shared cache among applications to mitigate contention</a:t>
            </a:r>
            <a:endParaRPr lang="en-US" sz="3000" i="1" dirty="0">
              <a:solidFill>
                <a:srgbClr val="C0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Capacity Partitioning</a:t>
            </a:r>
            <a:endParaRPr lang="en-US"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53</a:t>
            </a:fld>
            <a:endParaRPr lang="en-US"/>
          </a:p>
        </p:txBody>
      </p:sp>
      <p:sp>
        <p:nvSpPr>
          <p:cNvPr id="5" name="Rectangle 65"/>
          <p:cNvSpPr>
            <a:spLocks noChangeArrowheads="1"/>
          </p:cNvSpPr>
          <p:nvPr/>
        </p:nvSpPr>
        <p:spPr bwMode="auto">
          <a:xfrm>
            <a:off x="6792913" y="2006600"/>
            <a:ext cx="1893887" cy="2560637"/>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6" name="TextBox 66"/>
          <p:cNvSpPr txBox="1">
            <a:spLocks noChangeArrowheads="1"/>
          </p:cNvSpPr>
          <p:nvPr/>
        </p:nvSpPr>
        <p:spPr bwMode="auto">
          <a:xfrm>
            <a:off x="6821675" y="2710439"/>
            <a:ext cx="1838184"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Main Memory</a:t>
            </a:r>
          </a:p>
        </p:txBody>
      </p:sp>
      <p:sp>
        <p:nvSpPr>
          <p:cNvPr id="9" name="Right Arrow 8"/>
          <p:cNvSpPr/>
          <p:nvPr/>
        </p:nvSpPr>
        <p:spPr>
          <a:xfrm>
            <a:off x="4895196" y="2514600"/>
            <a:ext cx="1734204" cy="533400"/>
          </a:xfrm>
          <a:prstGeom prst="righ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4861034" y="3334404"/>
            <a:ext cx="1692166" cy="533400"/>
          </a:xfrm>
          <a:prstGeom prst="lef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1610706" y="2496204"/>
            <a:ext cx="714702" cy="533400"/>
          </a:xfrm>
          <a:prstGeom prst="righ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1547642" y="3352800"/>
            <a:ext cx="685800" cy="533400"/>
          </a:xfrm>
          <a:prstGeom prst="lef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3110" y="2106071"/>
            <a:ext cx="990600" cy="9144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Core</a:t>
            </a:r>
            <a:endParaRPr lang="en-US" sz="2400" b="1" dirty="0"/>
          </a:p>
        </p:txBody>
      </p:sp>
      <p:sp>
        <p:nvSpPr>
          <p:cNvPr id="14" name="Rectangle 13"/>
          <p:cNvSpPr/>
          <p:nvPr/>
        </p:nvSpPr>
        <p:spPr>
          <a:xfrm>
            <a:off x="373110" y="3401471"/>
            <a:ext cx="990600" cy="9144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Core</a:t>
            </a:r>
            <a:endParaRPr lang="en-US" sz="2400" b="1" dirty="0"/>
          </a:p>
        </p:txBody>
      </p:sp>
      <p:sp>
        <p:nvSpPr>
          <p:cNvPr id="16" name="Rectangle 65"/>
          <p:cNvSpPr>
            <a:spLocks noChangeArrowheads="1"/>
          </p:cNvSpPr>
          <p:nvPr/>
        </p:nvSpPr>
        <p:spPr bwMode="auto">
          <a:xfrm>
            <a:off x="3139966" y="2398712"/>
            <a:ext cx="1676400" cy="1772897"/>
          </a:xfrm>
          <a:prstGeom prst="rect">
            <a:avLst/>
          </a:prstGeom>
          <a:noFill/>
          <a:ln w="54864" algn="ctr">
            <a:solidFill>
              <a:schemeClr val="tx1"/>
            </a:solidFill>
            <a:round/>
            <a:headEnd/>
            <a:tailEnd/>
          </a:ln>
        </p:spPr>
        <p:txBody>
          <a:bodyPr anchor="ctr"/>
          <a:lstStyle/>
          <a:p>
            <a:pPr algn="ctr" eaLnBrk="0" hangingPunct="0"/>
            <a:endParaRPr lang="en-US" sz="2200" dirty="0">
              <a:latin typeface="Tahoma" pitchFamily="34" charset="0"/>
              <a:ea typeface="Tahoma" pitchFamily="34" charset="0"/>
              <a:cs typeface="Tahoma" pitchFamily="34" charset="0"/>
            </a:endParaRPr>
          </a:p>
        </p:txBody>
      </p:sp>
      <p:cxnSp>
        <p:nvCxnSpPr>
          <p:cNvPr id="24" name="Straight Connector 23"/>
          <p:cNvCxnSpPr/>
          <p:nvPr/>
        </p:nvCxnSpPr>
        <p:spPr>
          <a:xfrm>
            <a:off x="3156972" y="2694779"/>
            <a:ext cx="164386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156972" y="2947049"/>
            <a:ext cx="164386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156972" y="3199319"/>
            <a:ext cx="164386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156972" y="3451589"/>
            <a:ext cx="164386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156972" y="3921332"/>
            <a:ext cx="164386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50932" y="2407712"/>
            <a:ext cx="0" cy="17658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993430" y="2425111"/>
            <a:ext cx="0" cy="17658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420162" y="2425111"/>
            <a:ext cx="0" cy="17658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2362200" y="1822093"/>
            <a:ext cx="2667000" cy="2229657"/>
            <a:chOff x="2362200" y="1822093"/>
            <a:chExt cx="2667000" cy="2229657"/>
          </a:xfrm>
        </p:grpSpPr>
        <p:sp>
          <p:nvSpPr>
            <p:cNvPr id="41" name="TextBox 40"/>
            <p:cNvSpPr txBox="1"/>
            <p:nvPr/>
          </p:nvSpPr>
          <p:spPr>
            <a:xfrm>
              <a:off x="3810000" y="1828800"/>
              <a:ext cx="762000" cy="584775"/>
            </a:xfrm>
            <a:prstGeom prst="rect">
              <a:avLst/>
            </a:prstGeom>
            <a:noFill/>
          </p:spPr>
          <p:txBody>
            <a:bodyPr wrap="square" rtlCol="0">
              <a:spAutoFit/>
            </a:bodyPr>
            <a:lstStyle/>
            <a:p>
              <a:pPr algn="ctr"/>
              <a:r>
                <a:rPr lang="en-US" sz="1600" b="1" i="1" dirty="0" smtClean="0"/>
                <a:t>Way </a:t>
              </a:r>
            </a:p>
            <a:p>
              <a:pPr algn="ctr"/>
              <a:r>
                <a:rPr lang="en-US" sz="1600" b="1" i="1" dirty="0" smtClean="0"/>
                <a:t>2</a:t>
              </a:r>
              <a:endParaRPr lang="en-US" sz="1600" b="1" i="1" dirty="0"/>
            </a:p>
          </p:txBody>
        </p:sp>
        <p:grpSp>
          <p:nvGrpSpPr>
            <p:cNvPr id="46" name="Group 45"/>
            <p:cNvGrpSpPr/>
            <p:nvPr/>
          </p:nvGrpSpPr>
          <p:grpSpPr>
            <a:xfrm>
              <a:off x="2362200" y="1822093"/>
              <a:ext cx="2667000" cy="2229657"/>
              <a:chOff x="2362200" y="1822093"/>
              <a:chExt cx="2667000" cy="2229657"/>
            </a:xfrm>
          </p:grpSpPr>
          <p:sp>
            <p:nvSpPr>
              <p:cNvPr id="18" name="TextBox 17"/>
              <p:cNvSpPr txBox="1"/>
              <p:nvPr/>
            </p:nvSpPr>
            <p:spPr>
              <a:xfrm>
                <a:off x="2362200" y="2362200"/>
                <a:ext cx="762000" cy="369332"/>
              </a:xfrm>
              <a:prstGeom prst="rect">
                <a:avLst/>
              </a:prstGeom>
              <a:noFill/>
            </p:spPr>
            <p:txBody>
              <a:bodyPr wrap="square" rtlCol="0">
                <a:spAutoFit/>
              </a:bodyPr>
              <a:lstStyle/>
              <a:p>
                <a:pPr algn="ctr"/>
                <a:r>
                  <a:rPr lang="en-US" b="1" i="1" dirty="0" smtClean="0"/>
                  <a:t>Set 0</a:t>
                </a:r>
                <a:endParaRPr lang="en-US" b="1" i="1" dirty="0"/>
              </a:p>
            </p:txBody>
          </p:sp>
          <p:sp>
            <p:nvSpPr>
              <p:cNvPr id="19" name="TextBox 18"/>
              <p:cNvSpPr txBox="1"/>
              <p:nvPr/>
            </p:nvSpPr>
            <p:spPr>
              <a:xfrm>
                <a:off x="2362200" y="2602468"/>
                <a:ext cx="762000" cy="369332"/>
              </a:xfrm>
              <a:prstGeom prst="rect">
                <a:avLst/>
              </a:prstGeom>
              <a:noFill/>
            </p:spPr>
            <p:txBody>
              <a:bodyPr wrap="square" rtlCol="0">
                <a:spAutoFit/>
              </a:bodyPr>
              <a:lstStyle/>
              <a:p>
                <a:pPr algn="ctr"/>
                <a:r>
                  <a:rPr lang="en-US" b="1" i="1" dirty="0" smtClean="0"/>
                  <a:t>Set 1</a:t>
                </a:r>
                <a:endParaRPr lang="en-US" b="1" i="1" dirty="0"/>
              </a:p>
            </p:txBody>
          </p:sp>
          <p:sp>
            <p:nvSpPr>
              <p:cNvPr id="20" name="TextBox 19"/>
              <p:cNvSpPr txBox="1"/>
              <p:nvPr/>
            </p:nvSpPr>
            <p:spPr>
              <a:xfrm>
                <a:off x="2362200" y="2831068"/>
                <a:ext cx="762000" cy="369332"/>
              </a:xfrm>
              <a:prstGeom prst="rect">
                <a:avLst/>
              </a:prstGeom>
              <a:noFill/>
            </p:spPr>
            <p:txBody>
              <a:bodyPr wrap="square" rtlCol="0">
                <a:spAutoFit/>
              </a:bodyPr>
              <a:lstStyle/>
              <a:p>
                <a:pPr algn="ctr"/>
                <a:r>
                  <a:rPr lang="en-US" b="1" i="1" dirty="0" smtClean="0"/>
                  <a:t>Set 2</a:t>
                </a:r>
                <a:endParaRPr lang="en-US" b="1" i="1" dirty="0"/>
              </a:p>
            </p:txBody>
          </p:sp>
          <p:sp>
            <p:nvSpPr>
              <p:cNvPr id="21" name="TextBox 20"/>
              <p:cNvSpPr txBox="1"/>
              <p:nvPr/>
            </p:nvSpPr>
            <p:spPr>
              <a:xfrm>
                <a:off x="2362200" y="3059668"/>
                <a:ext cx="762000" cy="646331"/>
              </a:xfrm>
              <a:prstGeom prst="rect">
                <a:avLst/>
              </a:prstGeom>
              <a:noFill/>
            </p:spPr>
            <p:txBody>
              <a:bodyPr wrap="square" rtlCol="0">
                <a:spAutoFit/>
              </a:bodyPr>
              <a:lstStyle/>
              <a:p>
                <a:pPr algn="ctr"/>
                <a:r>
                  <a:rPr lang="en-US" b="1" i="1" dirty="0" smtClean="0"/>
                  <a:t>Set 3</a:t>
                </a:r>
              </a:p>
              <a:p>
                <a:pPr algn="ctr"/>
                <a:r>
                  <a:rPr lang="en-US" b="1" i="1" dirty="0" smtClean="0"/>
                  <a:t>..</a:t>
                </a:r>
                <a:endParaRPr lang="en-US" b="1" i="1" dirty="0"/>
              </a:p>
            </p:txBody>
          </p:sp>
          <p:sp>
            <p:nvSpPr>
              <p:cNvPr id="22" name="TextBox 21"/>
              <p:cNvSpPr txBox="1"/>
              <p:nvPr/>
            </p:nvSpPr>
            <p:spPr>
              <a:xfrm>
                <a:off x="2362200" y="3682418"/>
                <a:ext cx="762000" cy="369332"/>
              </a:xfrm>
              <a:prstGeom prst="rect">
                <a:avLst/>
              </a:prstGeom>
              <a:noFill/>
            </p:spPr>
            <p:txBody>
              <a:bodyPr wrap="square" rtlCol="0">
                <a:spAutoFit/>
              </a:bodyPr>
              <a:lstStyle/>
              <a:p>
                <a:pPr algn="ctr"/>
                <a:r>
                  <a:rPr lang="en-US" b="1" i="1" dirty="0" smtClean="0"/>
                  <a:t>Set N</a:t>
                </a:r>
                <a:endParaRPr lang="en-US" b="1" i="1" dirty="0"/>
              </a:p>
            </p:txBody>
          </p:sp>
          <p:sp>
            <p:nvSpPr>
              <p:cNvPr id="38" name="TextBox 37"/>
              <p:cNvSpPr txBox="1"/>
              <p:nvPr/>
            </p:nvSpPr>
            <p:spPr>
              <a:xfrm>
                <a:off x="2895600" y="1828800"/>
                <a:ext cx="762000" cy="584775"/>
              </a:xfrm>
              <a:prstGeom prst="rect">
                <a:avLst/>
              </a:prstGeom>
              <a:noFill/>
            </p:spPr>
            <p:txBody>
              <a:bodyPr wrap="square" rtlCol="0">
                <a:spAutoFit/>
              </a:bodyPr>
              <a:lstStyle/>
              <a:p>
                <a:pPr algn="ctr"/>
                <a:r>
                  <a:rPr lang="en-US" sz="1600" b="1" i="1" dirty="0" smtClean="0"/>
                  <a:t>Way </a:t>
                </a:r>
              </a:p>
              <a:p>
                <a:pPr algn="ctr"/>
                <a:r>
                  <a:rPr lang="en-US" sz="1600" b="1" i="1" dirty="0" smtClean="0"/>
                  <a:t>0</a:t>
                </a:r>
                <a:endParaRPr lang="en-US" sz="1600" b="1" i="1" dirty="0"/>
              </a:p>
            </p:txBody>
          </p:sp>
          <p:sp>
            <p:nvSpPr>
              <p:cNvPr id="40" name="TextBox 39"/>
              <p:cNvSpPr txBox="1"/>
              <p:nvPr/>
            </p:nvSpPr>
            <p:spPr>
              <a:xfrm>
                <a:off x="3352800" y="1822093"/>
                <a:ext cx="762000" cy="584775"/>
              </a:xfrm>
              <a:prstGeom prst="rect">
                <a:avLst/>
              </a:prstGeom>
              <a:noFill/>
            </p:spPr>
            <p:txBody>
              <a:bodyPr wrap="square" rtlCol="0">
                <a:spAutoFit/>
              </a:bodyPr>
              <a:lstStyle/>
              <a:p>
                <a:pPr algn="ctr"/>
                <a:r>
                  <a:rPr lang="en-US" sz="1600" b="1" i="1" dirty="0" smtClean="0"/>
                  <a:t>Way </a:t>
                </a:r>
              </a:p>
              <a:p>
                <a:pPr algn="ctr"/>
                <a:r>
                  <a:rPr lang="en-US" sz="1600" b="1" i="1" dirty="0" smtClean="0"/>
                  <a:t>1</a:t>
                </a:r>
                <a:endParaRPr lang="en-US" sz="1600" b="1" i="1" dirty="0"/>
              </a:p>
            </p:txBody>
          </p:sp>
          <p:sp>
            <p:nvSpPr>
              <p:cNvPr id="42" name="TextBox 41"/>
              <p:cNvSpPr txBox="1"/>
              <p:nvPr/>
            </p:nvSpPr>
            <p:spPr>
              <a:xfrm>
                <a:off x="4267200" y="1828800"/>
                <a:ext cx="762000" cy="584775"/>
              </a:xfrm>
              <a:prstGeom prst="rect">
                <a:avLst/>
              </a:prstGeom>
              <a:noFill/>
            </p:spPr>
            <p:txBody>
              <a:bodyPr wrap="square" rtlCol="0">
                <a:spAutoFit/>
              </a:bodyPr>
              <a:lstStyle/>
              <a:p>
                <a:pPr algn="ctr"/>
                <a:r>
                  <a:rPr lang="en-US" sz="1600" b="1" i="1" dirty="0" smtClean="0"/>
                  <a:t>Way </a:t>
                </a:r>
              </a:p>
              <a:p>
                <a:pPr algn="ctr"/>
                <a:r>
                  <a:rPr lang="en-US" sz="1600" b="1" i="1" dirty="0" smtClean="0"/>
                  <a:t>3</a:t>
                </a:r>
                <a:endParaRPr lang="en-US" sz="1600" b="1" i="1" dirty="0"/>
              </a:p>
            </p:txBody>
          </p:sp>
        </p:grpSp>
      </p:grpSp>
      <p:sp>
        <p:nvSpPr>
          <p:cNvPr id="44" name="Rectangle 43"/>
          <p:cNvSpPr/>
          <p:nvPr/>
        </p:nvSpPr>
        <p:spPr>
          <a:xfrm>
            <a:off x="3124200" y="2391102"/>
            <a:ext cx="1295400" cy="181303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435366" y="2388472"/>
            <a:ext cx="404656" cy="181303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0" y="5161002"/>
            <a:ext cx="9144000" cy="954107"/>
          </a:xfrm>
          <a:prstGeom prst="rect">
            <a:avLst/>
          </a:prstGeom>
          <a:noFill/>
        </p:spPr>
        <p:txBody>
          <a:bodyPr wrap="square" rtlCol="0">
            <a:spAutoFit/>
          </a:bodyPr>
          <a:lstStyle/>
          <a:p>
            <a:pPr algn="ctr"/>
            <a:r>
              <a:rPr lang="en-US" sz="2800" i="1" dirty="0" smtClean="0"/>
              <a:t>Previous way partitioning schemes optimize for miss count</a:t>
            </a:r>
          </a:p>
          <a:p>
            <a:pPr algn="ctr"/>
            <a:r>
              <a:rPr lang="en-US" sz="2800" i="1" dirty="0" smtClean="0">
                <a:solidFill>
                  <a:srgbClr val="C00000"/>
                </a:solidFill>
              </a:rPr>
              <a:t>Problem: Not aware of performance and slowdowns</a:t>
            </a:r>
            <a:endParaRPr lang="en-US" sz="2800" i="1" dirty="0">
              <a:solidFill>
                <a:srgbClr val="C0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ASM-Cache: Slowdown-aware </a:t>
            </a:r>
            <a:br>
              <a:rPr lang="en-US" dirty="0" smtClean="0"/>
            </a:br>
            <a:r>
              <a:rPr lang="en-US" dirty="0" smtClean="0"/>
              <a:t>Cache Way Partitioning</a:t>
            </a:r>
            <a:endParaRPr lang="en-US" dirty="0"/>
          </a:p>
        </p:txBody>
      </p:sp>
      <p:sp>
        <p:nvSpPr>
          <p:cNvPr id="3" name="Content Placeholder 2"/>
          <p:cNvSpPr>
            <a:spLocks noGrp="1"/>
          </p:cNvSpPr>
          <p:nvPr>
            <p:ph idx="1"/>
          </p:nvPr>
        </p:nvSpPr>
        <p:spPr/>
        <p:txBody>
          <a:bodyPr>
            <a:normAutofit/>
          </a:bodyPr>
          <a:lstStyle/>
          <a:p>
            <a:r>
              <a:rPr lang="en-US" i="1" dirty="0" smtClean="0">
                <a:solidFill>
                  <a:srgbClr val="C00000"/>
                </a:solidFill>
              </a:rPr>
              <a:t>Key Requirement: </a:t>
            </a:r>
            <a:r>
              <a:rPr lang="en-US" i="1" dirty="0" smtClean="0"/>
              <a:t>Slowdown estimates for all possible way partitions</a:t>
            </a:r>
          </a:p>
          <a:p>
            <a:endParaRPr lang="en-US" i="1" dirty="0" smtClean="0"/>
          </a:p>
          <a:p>
            <a:r>
              <a:rPr lang="en-US" i="1" dirty="0" smtClean="0"/>
              <a:t>Extend ASM to estimate slowdown for all possible cache way allocations</a:t>
            </a:r>
          </a:p>
          <a:p>
            <a:endParaRPr lang="en-US" i="1" dirty="0" smtClean="0"/>
          </a:p>
          <a:p>
            <a:r>
              <a:rPr lang="en-US" i="1" dirty="0" smtClean="0">
                <a:solidFill>
                  <a:srgbClr val="C00000"/>
                </a:solidFill>
              </a:rPr>
              <a:t>Key Idea: </a:t>
            </a:r>
            <a:r>
              <a:rPr lang="en-US" i="1" dirty="0" smtClean="0"/>
              <a:t>Allocate each way to the application whose slowdown reduces the most</a:t>
            </a:r>
            <a:endParaRPr lang="en-US" i="1"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54</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and Fairness Results</a:t>
            </a:r>
            <a:endParaRPr lang="en-US"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55</a:t>
            </a:fld>
            <a:endParaRPr lang="en-US"/>
          </a:p>
        </p:txBody>
      </p:sp>
      <p:sp>
        <p:nvSpPr>
          <p:cNvPr id="8" name="TextBox 7"/>
          <p:cNvSpPr txBox="1"/>
          <p:nvPr/>
        </p:nvSpPr>
        <p:spPr>
          <a:xfrm>
            <a:off x="304800" y="5542002"/>
            <a:ext cx="8534400" cy="553998"/>
          </a:xfrm>
          <a:prstGeom prst="rect">
            <a:avLst/>
          </a:prstGeom>
          <a:noFill/>
        </p:spPr>
        <p:txBody>
          <a:bodyPr wrap="square" rtlCol="0">
            <a:spAutoFit/>
          </a:bodyPr>
          <a:lstStyle/>
          <a:p>
            <a:pPr algn="ctr"/>
            <a:r>
              <a:rPr lang="en-US" sz="3000" i="1" dirty="0" smtClean="0">
                <a:solidFill>
                  <a:srgbClr val="C00000"/>
                </a:solidFill>
              </a:rPr>
              <a:t>Significant fairness benefits across different systems </a:t>
            </a:r>
            <a:endParaRPr lang="en-US" sz="3000" i="1" dirty="0">
              <a:solidFill>
                <a:srgbClr val="C00000"/>
              </a:solidFill>
            </a:endParaRPr>
          </a:p>
        </p:txBody>
      </p:sp>
      <p:graphicFrame>
        <p:nvGraphicFramePr>
          <p:cNvPr id="9" name="Chart 8"/>
          <p:cNvGraphicFramePr/>
          <p:nvPr/>
        </p:nvGraphicFramePr>
        <p:xfrm>
          <a:off x="-152400" y="2286000"/>
          <a:ext cx="3962400" cy="3124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nvGraphicFramePr>
        <p:xfrm>
          <a:off x="3657600" y="2286000"/>
          <a:ext cx="5562600" cy="3124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Bandwidth Partitioning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56</a:t>
            </a:fld>
            <a:endParaRPr lang="en-US"/>
          </a:p>
        </p:txBody>
      </p:sp>
      <p:sp>
        <p:nvSpPr>
          <p:cNvPr id="5" name="Rectangle 65"/>
          <p:cNvSpPr>
            <a:spLocks noChangeArrowheads="1"/>
          </p:cNvSpPr>
          <p:nvPr/>
        </p:nvSpPr>
        <p:spPr bwMode="auto">
          <a:xfrm>
            <a:off x="6183313" y="2006600"/>
            <a:ext cx="1893887" cy="2560637"/>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6" name="TextBox 66"/>
          <p:cNvSpPr txBox="1">
            <a:spLocks noChangeArrowheads="1"/>
          </p:cNvSpPr>
          <p:nvPr/>
        </p:nvSpPr>
        <p:spPr bwMode="auto">
          <a:xfrm>
            <a:off x="6212075" y="2710439"/>
            <a:ext cx="1838184"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Main Memory</a:t>
            </a:r>
          </a:p>
        </p:txBody>
      </p:sp>
      <p:sp>
        <p:nvSpPr>
          <p:cNvPr id="7" name="Rectangle 65"/>
          <p:cNvSpPr>
            <a:spLocks noChangeArrowheads="1"/>
          </p:cNvSpPr>
          <p:nvPr/>
        </p:nvSpPr>
        <p:spPr bwMode="auto">
          <a:xfrm>
            <a:off x="2622769" y="2398712"/>
            <a:ext cx="1554163" cy="1606550"/>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8" name="TextBox 66"/>
          <p:cNvSpPr txBox="1">
            <a:spLocks noChangeArrowheads="1"/>
          </p:cNvSpPr>
          <p:nvPr/>
        </p:nvSpPr>
        <p:spPr bwMode="auto">
          <a:xfrm>
            <a:off x="2646372" y="2675863"/>
            <a:ext cx="1508452"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Shared </a:t>
            </a:r>
          </a:p>
          <a:p>
            <a:pPr algn="ctr"/>
            <a:r>
              <a:rPr lang="en-US" sz="2800" dirty="0">
                <a:latin typeface="Tahoma" pitchFamily="34" charset="0"/>
                <a:ea typeface="Tahoma" pitchFamily="34" charset="0"/>
                <a:cs typeface="Tahoma" pitchFamily="34" charset="0"/>
              </a:rPr>
              <a:t>Cache</a:t>
            </a:r>
          </a:p>
        </p:txBody>
      </p:sp>
      <p:sp>
        <p:nvSpPr>
          <p:cNvPr id="9" name="Right Arrow 8"/>
          <p:cNvSpPr/>
          <p:nvPr/>
        </p:nvSpPr>
        <p:spPr>
          <a:xfrm>
            <a:off x="4285596" y="2514600"/>
            <a:ext cx="1734204" cy="533400"/>
          </a:xfrm>
          <a:prstGeom prst="righ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4251434" y="3334404"/>
            <a:ext cx="1692166" cy="533400"/>
          </a:xfrm>
          <a:prstGeom prst="lef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1847196" y="2496204"/>
            <a:ext cx="714702" cy="533400"/>
          </a:xfrm>
          <a:prstGeom prst="righ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752600" y="1600200"/>
            <a:ext cx="1981200" cy="861774"/>
          </a:xfrm>
          <a:prstGeom prst="rect">
            <a:avLst/>
          </a:prstGeom>
          <a:noFill/>
        </p:spPr>
        <p:txBody>
          <a:bodyPr wrap="square" rtlCol="0">
            <a:spAutoFit/>
          </a:bodyPr>
          <a:lstStyle/>
          <a:p>
            <a:r>
              <a:rPr lang="en-US" sz="2500" i="1" dirty="0" smtClean="0"/>
              <a:t>Cache </a:t>
            </a:r>
          </a:p>
          <a:p>
            <a:r>
              <a:rPr lang="en-US" sz="2500" i="1" dirty="0" smtClean="0"/>
              <a:t>Access Rate</a:t>
            </a:r>
            <a:endParaRPr lang="en-US" sz="2500" i="1" dirty="0"/>
          </a:p>
        </p:txBody>
      </p:sp>
      <p:sp>
        <p:nvSpPr>
          <p:cNvPr id="13" name="Left Arrow 12"/>
          <p:cNvSpPr/>
          <p:nvPr/>
        </p:nvSpPr>
        <p:spPr>
          <a:xfrm>
            <a:off x="1784132" y="3352800"/>
            <a:ext cx="685800" cy="533400"/>
          </a:xfrm>
          <a:prstGeom prst="leftArrow">
            <a:avLst/>
          </a:prstGeom>
          <a:noFill/>
          <a:ln w="5486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9600" y="2106071"/>
            <a:ext cx="990600" cy="9144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Core</a:t>
            </a:r>
            <a:endParaRPr lang="en-US" sz="2400" b="1" dirty="0"/>
          </a:p>
        </p:txBody>
      </p:sp>
      <p:sp>
        <p:nvSpPr>
          <p:cNvPr id="18" name="Rectangle 17"/>
          <p:cNvSpPr/>
          <p:nvPr/>
        </p:nvSpPr>
        <p:spPr>
          <a:xfrm>
            <a:off x="609600" y="3401471"/>
            <a:ext cx="990600" cy="9144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Core</a:t>
            </a:r>
            <a:endParaRPr lang="en-US" sz="2400" b="1" dirty="0"/>
          </a:p>
        </p:txBody>
      </p:sp>
      <p:sp>
        <p:nvSpPr>
          <p:cNvPr id="23" name="Oval 22"/>
          <p:cNvSpPr/>
          <p:nvPr/>
        </p:nvSpPr>
        <p:spPr>
          <a:xfrm>
            <a:off x="4114800" y="2012732"/>
            <a:ext cx="2133600" cy="2514600"/>
          </a:xfrm>
          <a:prstGeom prst="ellipse">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62000" y="5161002"/>
            <a:ext cx="7467600" cy="1015663"/>
          </a:xfrm>
          <a:prstGeom prst="rect">
            <a:avLst/>
          </a:prstGeom>
          <a:noFill/>
        </p:spPr>
        <p:txBody>
          <a:bodyPr wrap="square" rtlCol="0">
            <a:spAutoFit/>
          </a:bodyPr>
          <a:lstStyle/>
          <a:p>
            <a:pPr algn="ctr"/>
            <a:r>
              <a:rPr lang="en-US" sz="3000" i="1" dirty="0" smtClean="0">
                <a:solidFill>
                  <a:srgbClr val="C00000"/>
                </a:solidFill>
              </a:rPr>
              <a:t>Goal: Partition the main memory bandwidth among applications to mitigate contention</a:t>
            </a:r>
            <a:endParaRPr lang="en-US" sz="3000" i="1" dirty="0">
              <a:solidFill>
                <a:srgbClr val="C0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ASM-</a:t>
            </a:r>
            <a:r>
              <a:rPr lang="en-US" dirty="0" err="1" smtClean="0"/>
              <a:t>Mem</a:t>
            </a:r>
            <a:r>
              <a:rPr lang="en-US" dirty="0" smtClean="0"/>
              <a:t>: Slowdown-aware </a:t>
            </a:r>
            <a:br>
              <a:rPr lang="en-US" dirty="0" smtClean="0"/>
            </a:br>
            <a:r>
              <a:rPr lang="en-US" dirty="0" smtClean="0"/>
              <a:t>Memory Bandwidth Partitioning</a:t>
            </a:r>
            <a:endParaRPr lang="en-US" dirty="0"/>
          </a:p>
        </p:txBody>
      </p:sp>
      <p:sp>
        <p:nvSpPr>
          <p:cNvPr id="3" name="Content Placeholder 2"/>
          <p:cNvSpPr>
            <a:spLocks noGrp="1"/>
          </p:cNvSpPr>
          <p:nvPr>
            <p:ph idx="1"/>
          </p:nvPr>
        </p:nvSpPr>
        <p:spPr/>
        <p:txBody>
          <a:bodyPr/>
          <a:lstStyle/>
          <a:p>
            <a:r>
              <a:rPr lang="en-US" i="1" dirty="0" smtClean="0">
                <a:solidFill>
                  <a:srgbClr val="C00000"/>
                </a:solidFill>
              </a:rPr>
              <a:t>Key Idea:</a:t>
            </a:r>
            <a:r>
              <a:rPr lang="en-US" i="1" dirty="0" smtClean="0"/>
              <a:t> Allocate high priority proportional to an application’s slowdown</a:t>
            </a:r>
          </a:p>
          <a:p>
            <a:endParaRPr lang="en-US" i="1" dirty="0" smtClean="0"/>
          </a:p>
          <a:p>
            <a:endParaRPr lang="en-US" i="1" dirty="0" smtClean="0"/>
          </a:p>
          <a:p>
            <a:endParaRPr lang="en-US" i="1" dirty="0" smtClean="0"/>
          </a:p>
          <a:p>
            <a:r>
              <a:rPr lang="en-US" i="1" dirty="0" smtClean="0"/>
              <a:t>Application </a:t>
            </a:r>
            <a:r>
              <a:rPr lang="en-US" i="1" dirty="0" err="1" smtClean="0"/>
              <a:t>i’s</a:t>
            </a:r>
            <a:r>
              <a:rPr lang="en-US" i="1" dirty="0" smtClean="0"/>
              <a:t> requests given highest priority at the memory controller for its fraction</a:t>
            </a:r>
          </a:p>
          <a:p>
            <a:endParaRPr lang="en-US" i="1" dirty="0" smtClean="0"/>
          </a:p>
          <a:p>
            <a:pPr>
              <a:buNone/>
            </a:pPr>
            <a:endParaRPr lang="en-US" i="1"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57</a:t>
            </a:fld>
            <a:endParaRPr lang="en-US"/>
          </a:p>
        </p:txBody>
      </p:sp>
      <p:graphicFrame>
        <p:nvGraphicFramePr>
          <p:cNvPr id="5" name="Object 4"/>
          <p:cNvGraphicFramePr>
            <a:graphicFrameLocks noChangeAspect="1"/>
          </p:cNvGraphicFramePr>
          <p:nvPr/>
        </p:nvGraphicFramePr>
        <p:xfrm>
          <a:off x="1447800" y="2971800"/>
          <a:ext cx="6403731" cy="1447800"/>
        </p:xfrm>
        <a:graphic>
          <a:graphicData uri="http://schemas.openxmlformats.org/presentationml/2006/ole">
            <mc:AlternateContent xmlns:mc="http://schemas.openxmlformats.org/markup-compatibility/2006">
              <mc:Choice xmlns:v="urn:schemas-microsoft-com:vml" Requires="v">
                <p:oleObj spid="_x0000_s407557" name="Equation" r:id="rId3" imgW="2920680" imgH="660240" progId="Equation.3">
                  <p:embed/>
                </p:oleObj>
              </mc:Choice>
              <mc:Fallback>
                <p:oleObj name="Equation" r:id="rId3" imgW="2920680" imgH="660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971800"/>
                        <a:ext cx="6403731"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ASM-</a:t>
            </a:r>
            <a:r>
              <a:rPr lang="en-US" dirty="0" err="1" smtClean="0"/>
              <a:t>Mem</a:t>
            </a:r>
            <a:r>
              <a:rPr lang="en-US" dirty="0" smtClean="0"/>
              <a:t>: </a:t>
            </a:r>
            <a:br>
              <a:rPr lang="en-US" dirty="0" smtClean="0"/>
            </a:br>
            <a:r>
              <a:rPr lang="en-US" dirty="0" smtClean="0"/>
              <a:t>Fairness and Performance Results</a:t>
            </a:r>
            <a:endParaRPr lang="en-US"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58</a:t>
            </a:fld>
            <a:endParaRPr lang="en-US"/>
          </a:p>
        </p:txBody>
      </p:sp>
      <p:graphicFrame>
        <p:nvGraphicFramePr>
          <p:cNvPr id="5" name="Chart 4"/>
          <p:cNvGraphicFramePr/>
          <p:nvPr/>
        </p:nvGraphicFramePr>
        <p:xfrm>
          <a:off x="0" y="2286000"/>
          <a:ext cx="4191000" cy="2819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p:nvGraphicFramePr>
        <p:xfrm>
          <a:off x="3962400" y="2286000"/>
          <a:ext cx="5181600" cy="2819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304800" y="5542002"/>
            <a:ext cx="8534400" cy="553998"/>
          </a:xfrm>
          <a:prstGeom prst="rect">
            <a:avLst/>
          </a:prstGeom>
          <a:noFill/>
        </p:spPr>
        <p:txBody>
          <a:bodyPr wrap="square" rtlCol="0">
            <a:spAutoFit/>
          </a:bodyPr>
          <a:lstStyle/>
          <a:p>
            <a:pPr algn="ctr"/>
            <a:r>
              <a:rPr lang="en-US" sz="3000" i="1" dirty="0" smtClean="0">
                <a:solidFill>
                  <a:srgbClr val="C00000"/>
                </a:solidFill>
              </a:rPr>
              <a:t>Significant fairness benefits across different systems </a:t>
            </a:r>
            <a:endParaRPr lang="en-US" sz="3000" i="1" dirty="0">
              <a:solidFill>
                <a:srgbClr val="C0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Coordinated Resource </a:t>
            </a:r>
            <a:br>
              <a:rPr lang="en-US" dirty="0" smtClean="0"/>
            </a:br>
            <a:r>
              <a:rPr lang="en-US" dirty="0" smtClean="0"/>
              <a:t>Allocation Schemes</a:t>
            </a:r>
            <a:endParaRPr lang="en-US" dirty="0"/>
          </a:p>
        </p:txBody>
      </p:sp>
      <p:sp>
        <p:nvSpPr>
          <p:cNvPr id="4" name="Slide Number Placeholder 3"/>
          <p:cNvSpPr>
            <a:spLocks noGrp="1"/>
          </p:cNvSpPr>
          <p:nvPr>
            <p:ph type="sldNum" sz="quarter" idx="12"/>
          </p:nvPr>
        </p:nvSpPr>
        <p:spPr>
          <a:xfrm>
            <a:off x="7010400" y="6492875"/>
            <a:ext cx="2133600" cy="365125"/>
          </a:xfrm>
        </p:spPr>
        <p:txBody>
          <a:bodyPr/>
          <a:lstStyle/>
          <a:p>
            <a:fld id="{2CF4AA75-1AE0-4593-99DD-33F3F40BED72}" type="slidenum">
              <a:rPr lang="en-US" smtClean="0"/>
              <a:pPr/>
              <a:t>59</a:t>
            </a:fld>
            <a:endParaRPr lang="en-US" dirty="0"/>
          </a:p>
        </p:txBody>
      </p:sp>
      <p:sp>
        <p:nvSpPr>
          <p:cNvPr id="5" name="Rectangle 12"/>
          <p:cNvSpPr>
            <a:spLocks noChangeArrowheads="1"/>
          </p:cNvSpPr>
          <p:nvPr/>
        </p:nvSpPr>
        <p:spPr bwMode="auto">
          <a:xfrm>
            <a:off x="212725" y="2465929"/>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6" name="TextBox 13"/>
          <p:cNvSpPr txBox="1">
            <a:spLocks noChangeArrowheads="1"/>
          </p:cNvSpPr>
          <p:nvPr/>
        </p:nvSpPr>
        <p:spPr bwMode="auto">
          <a:xfrm>
            <a:off x="212725" y="2634154"/>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7" name="Rectangle 16"/>
          <p:cNvSpPr>
            <a:spLocks noChangeArrowheads="1"/>
          </p:cNvSpPr>
          <p:nvPr/>
        </p:nvSpPr>
        <p:spPr bwMode="auto">
          <a:xfrm>
            <a:off x="1067678" y="2465929"/>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8" name="TextBox 17"/>
          <p:cNvSpPr txBox="1">
            <a:spLocks noChangeArrowheads="1"/>
          </p:cNvSpPr>
          <p:nvPr/>
        </p:nvSpPr>
        <p:spPr bwMode="auto">
          <a:xfrm>
            <a:off x="1067678" y="2634154"/>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9" name="Rectangle 19"/>
          <p:cNvSpPr>
            <a:spLocks noChangeArrowheads="1"/>
          </p:cNvSpPr>
          <p:nvPr/>
        </p:nvSpPr>
        <p:spPr bwMode="auto">
          <a:xfrm>
            <a:off x="1922631" y="2465929"/>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0" name="TextBox 20"/>
          <p:cNvSpPr txBox="1">
            <a:spLocks noChangeArrowheads="1"/>
          </p:cNvSpPr>
          <p:nvPr/>
        </p:nvSpPr>
        <p:spPr bwMode="auto">
          <a:xfrm>
            <a:off x="1922631" y="2634154"/>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1" name="Rectangle 22"/>
          <p:cNvSpPr>
            <a:spLocks noChangeArrowheads="1"/>
          </p:cNvSpPr>
          <p:nvPr/>
        </p:nvSpPr>
        <p:spPr bwMode="auto">
          <a:xfrm>
            <a:off x="2775997" y="2465929"/>
            <a:ext cx="673100"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2" name="TextBox 23"/>
          <p:cNvSpPr txBox="1">
            <a:spLocks noChangeArrowheads="1"/>
          </p:cNvSpPr>
          <p:nvPr/>
        </p:nvSpPr>
        <p:spPr bwMode="auto">
          <a:xfrm>
            <a:off x="2775997" y="2634154"/>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3" name="Rectangle 25"/>
          <p:cNvSpPr>
            <a:spLocks noChangeArrowheads="1"/>
          </p:cNvSpPr>
          <p:nvPr/>
        </p:nvSpPr>
        <p:spPr bwMode="auto">
          <a:xfrm>
            <a:off x="212725" y="3244682"/>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4" name="TextBox 26"/>
          <p:cNvSpPr txBox="1">
            <a:spLocks noChangeArrowheads="1"/>
          </p:cNvSpPr>
          <p:nvPr/>
        </p:nvSpPr>
        <p:spPr bwMode="auto">
          <a:xfrm>
            <a:off x="212725" y="3412469"/>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5" name="Rectangle 28"/>
          <p:cNvSpPr>
            <a:spLocks noChangeArrowheads="1"/>
          </p:cNvSpPr>
          <p:nvPr/>
        </p:nvSpPr>
        <p:spPr bwMode="auto">
          <a:xfrm>
            <a:off x="1067678" y="3244682"/>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6" name="TextBox 29"/>
          <p:cNvSpPr txBox="1">
            <a:spLocks noChangeArrowheads="1"/>
          </p:cNvSpPr>
          <p:nvPr/>
        </p:nvSpPr>
        <p:spPr bwMode="auto">
          <a:xfrm>
            <a:off x="1067678" y="3412469"/>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7" name="Rectangle 31"/>
          <p:cNvSpPr>
            <a:spLocks noChangeArrowheads="1"/>
          </p:cNvSpPr>
          <p:nvPr/>
        </p:nvSpPr>
        <p:spPr bwMode="auto">
          <a:xfrm>
            <a:off x="1922631" y="3244682"/>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8" name="TextBox 32"/>
          <p:cNvSpPr txBox="1">
            <a:spLocks noChangeArrowheads="1"/>
          </p:cNvSpPr>
          <p:nvPr/>
        </p:nvSpPr>
        <p:spPr bwMode="auto">
          <a:xfrm>
            <a:off x="1922631" y="3412469"/>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19" name="Rectangle 36"/>
          <p:cNvSpPr>
            <a:spLocks noChangeArrowheads="1"/>
          </p:cNvSpPr>
          <p:nvPr/>
        </p:nvSpPr>
        <p:spPr bwMode="auto">
          <a:xfrm>
            <a:off x="2775997" y="3244682"/>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0" name="TextBox 37"/>
          <p:cNvSpPr txBox="1">
            <a:spLocks noChangeArrowheads="1"/>
          </p:cNvSpPr>
          <p:nvPr/>
        </p:nvSpPr>
        <p:spPr bwMode="auto">
          <a:xfrm>
            <a:off x="2775997" y="3412469"/>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1" name="Rectangle 41"/>
          <p:cNvSpPr>
            <a:spLocks noChangeArrowheads="1"/>
          </p:cNvSpPr>
          <p:nvPr/>
        </p:nvSpPr>
        <p:spPr bwMode="auto">
          <a:xfrm>
            <a:off x="212725" y="4023435"/>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2" name="TextBox 42"/>
          <p:cNvSpPr txBox="1">
            <a:spLocks noChangeArrowheads="1"/>
          </p:cNvSpPr>
          <p:nvPr/>
        </p:nvSpPr>
        <p:spPr bwMode="auto">
          <a:xfrm>
            <a:off x="212725" y="4191222"/>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3" name="Rectangle 45"/>
          <p:cNvSpPr>
            <a:spLocks noChangeArrowheads="1"/>
          </p:cNvSpPr>
          <p:nvPr/>
        </p:nvSpPr>
        <p:spPr bwMode="auto">
          <a:xfrm>
            <a:off x="1067678" y="4023435"/>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4" name="TextBox 46"/>
          <p:cNvSpPr txBox="1">
            <a:spLocks noChangeArrowheads="1"/>
          </p:cNvSpPr>
          <p:nvPr/>
        </p:nvSpPr>
        <p:spPr bwMode="auto">
          <a:xfrm>
            <a:off x="1067678" y="4191222"/>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5" name="Rectangle 48"/>
          <p:cNvSpPr>
            <a:spLocks noChangeArrowheads="1"/>
          </p:cNvSpPr>
          <p:nvPr/>
        </p:nvSpPr>
        <p:spPr bwMode="auto">
          <a:xfrm>
            <a:off x="1922631" y="4023435"/>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6" name="TextBox 49"/>
          <p:cNvSpPr txBox="1">
            <a:spLocks noChangeArrowheads="1"/>
          </p:cNvSpPr>
          <p:nvPr/>
        </p:nvSpPr>
        <p:spPr bwMode="auto">
          <a:xfrm>
            <a:off x="1922631" y="4191222"/>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7" name="Rectangle 51"/>
          <p:cNvSpPr>
            <a:spLocks noChangeArrowheads="1"/>
          </p:cNvSpPr>
          <p:nvPr/>
        </p:nvSpPr>
        <p:spPr bwMode="auto">
          <a:xfrm>
            <a:off x="2775997" y="4023435"/>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8" name="TextBox 52"/>
          <p:cNvSpPr txBox="1">
            <a:spLocks noChangeArrowheads="1"/>
          </p:cNvSpPr>
          <p:nvPr/>
        </p:nvSpPr>
        <p:spPr bwMode="auto">
          <a:xfrm>
            <a:off x="2775997" y="4191222"/>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9" name="Rectangle 54"/>
          <p:cNvSpPr>
            <a:spLocks noChangeArrowheads="1"/>
          </p:cNvSpPr>
          <p:nvPr/>
        </p:nvSpPr>
        <p:spPr bwMode="auto">
          <a:xfrm>
            <a:off x="212725" y="4802188"/>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0" name="TextBox 55"/>
          <p:cNvSpPr txBox="1">
            <a:spLocks noChangeArrowheads="1"/>
          </p:cNvSpPr>
          <p:nvPr/>
        </p:nvSpPr>
        <p:spPr bwMode="auto">
          <a:xfrm>
            <a:off x="212725" y="4969975"/>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1" name="Rectangle 57"/>
          <p:cNvSpPr>
            <a:spLocks noChangeArrowheads="1"/>
          </p:cNvSpPr>
          <p:nvPr/>
        </p:nvSpPr>
        <p:spPr bwMode="auto">
          <a:xfrm>
            <a:off x="1067678" y="4802188"/>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2" name="TextBox 58"/>
          <p:cNvSpPr txBox="1">
            <a:spLocks noChangeArrowheads="1"/>
          </p:cNvSpPr>
          <p:nvPr/>
        </p:nvSpPr>
        <p:spPr bwMode="auto">
          <a:xfrm>
            <a:off x="1067678" y="4969975"/>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3" name="Rectangle 60"/>
          <p:cNvSpPr>
            <a:spLocks noChangeArrowheads="1"/>
          </p:cNvSpPr>
          <p:nvPr/>
        </p:nvSpPr>
        <p:spPr bwMode="auto">
          <a:xfrm>
            <a:off x="1922631" y="4802188"/>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4" name="TextBox 61"/>
          <p:cNvSpPr txBox="1">
            <a:spLocks noChangeArrowheads="1"/>
          </p:cNvSpPr>
          <p:nvPr/>
        </p:nvSpPr>
        <p:spPr bwMode="auto">
          <a:xfrm>
            <a:off x="1922631" y="4969975"/>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5" name="Rectangle 63"/>
          <p:cNvSpPr>
            <a:spLocks noChangeArrowheads="1"/>
          </p:cNvSpPr>
          <p:nvPr/>
        </p:nvSpPr>
        <p:spPr bwMode="auto">
          <a:xfrm>
            <a:off x="2775997" y="4802188"/>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6" name="TextBox 64"/>
          <p:cNvSpPr txBox="1">
            <a:spLocks noChangeArrowheads="1"/>
          </p:cNvSpPr>
          <p:nvPr/>
        </p:nvSpPr>
        <p:spPr bwMode="auto">
          <a:xfrm>
            <a:off x="2775997" y="4969975"/>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7" name="Rectangle 65"/>
          <p:cNvSpPr>
            <a:spLocks noChangeArrowheads="1"/>
          </p:cNvSpPr>
          <p:nvPr/>
        </p:nvSpPr>
        <p:spPr bwMode="auto">
          <a:xfrm>
            <a:off x="6818532" y="2719929"/>
            <a:ext cx="1893887" cy="2560637"/>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38" name="TextBox 66"/>
          <p:cNvSpPr txBox="1">
            <a:spLocks noChangeArrowheads="1"/>
          </p:cNvSpPr>
          <p:nvPr/>
        </p:nvSpPr>
        <p:spPr bwMode="auto">
          <a:xfrm>
            <a:off x="6847294" y="3423768"/>
            <a:ext cx="1838184"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Main Memory</a:t>
            </a:r>
          </a:p>
        </p:txBody>
      </p:sp>
      <p:sp>
        <p:nvSpPr>
          <p:cNvPr id="39" name="Left-Right Arrow 67"/>
          <p:cNvSpPr>
            <a:spLocks noChangeArrowheads="1"/>
          </p:cNvSpPr>
          <p:nvPr/>
        </p:nvSpPr>
        <p:spPr bwMode="auto">
          <a:xfrm>
            <a:off x="5937469" y="3626391"/>
            <a:ext cx="881063" cy="682625"/>
          </a:xfrm>
          <a:prstGeom prst="leftRightArrow">
            <a:avLst>
              <a:gd name="adj1" fmla="val 50000"/>
              <a:gd name="adj2" fmla="val 50032"/>
            </a:avLst>
          </a:prstGeom>
          <a:noFill/>
          <a:ln w="54864" algn="ctr">
            <a:solidFill>
              <a:schemeClr val="tx1"/>
            </a:solidFill>
            <a:round/>
            <a:headEnd/>
            <a:tailEnd/>
          </a:ln>
        </p:spPr>
        <p:txBody>
          <a:bodyPr/>
          <a:lstStyle/>
          <a:p>
            <a:pPr eaLnBrk="0" hangingPunct="0"/>
            <a:endParaRPr lang="en-US" sz="2400">
              <a:solidFill>
                <a:srgbClr val="C00000"/>
              </a:solidFill>
              <a:latin typeface="Tahoma" pitchFamily="34" charset="0"/>
              <a:ea typeface="Tahoma" pitchFamily="34" charset="0"/>
              <a:cs typeface="Tahoma" pitchFamily="34" charset="0"/>
            </a:endParaRPr>
          </a:p>
        </p:txBody>
      </p:sp>
      <p:sp>
        <p:nvSpPr>
          <p:cNvPr id="40" name="Rectangle 65"/>
          <p:cNvSpPr>
            <a:spLocks noChangeArrowheads="1"/>
          </p:cNvSpPr>
          <p:nvPr/>
        </p:nvSpPr>
        <p:spPr bwMode="auto">
          <a:xfrm>
            <a:off x="4375369" y="3112041"/>
            <a:ext cx="1554163" cy="1606550"/>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41" name="TextBox 66"/>
          <p:cNvSpPr txBox="1">
            <a:spLocks noChangeArrowheads="1"/>
          </p:cNvSpPr>
          <p:nvPr/>
        </p:nvSpPr>
        <p:spPr bwMode="auto">
          <a:xfrm>
            <a:off x="4398972" y="3389192"/>
            <a:ext cx="1508452"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Shared </a:t>
            </a:r>
          </a:p>
          <a:p>
            <a:pPr algn="ctr"/>
            <a:r>
              <a:rPr lang="en-US" sz="2800" dirty="0">
                <a:latin typeface="Tahoma" pitchFamily="34" charset="0"/>
                <a:ea typeface="Tahoma" pitchFamily="34" charset="0"/>
                <a:cs typeface="Tahoma" pitchFamily="34" charset="0"/>
              </a:rPr>
              <a:t>Cache</a:t>
            </a:r>
          </a:p>
        </p:txBody>
      </p:sp>
      <p:sp>
        <p:nvSpPr>
          <p:cNvPr id="42" name="Left-Right Arrow 67"/>
          <p:cNvSpPr>
            <a:spLocks noChangeArrowheads="1"/>
          </p:cNvSpPr>
          <p:nvPr/>
        </p:nvSpPr>
        <p:spPr bwMode="auto">
          <a:xfrm>
            <a:off x="3491132" y="3621629"/>
            <a:ext cx="871537" cy="682625"/>
          </a:xfrm>
          <a:prstGeom prst="leftRightArrow">
            <a:avLst>
              <a:gd name="adj1" fmla="val 50000"/>
              <a:gd name="adj2" fmla="val 49982"/>
            </a:avLst>
          </a:prstGeom>
          <a:noFill/>
          <a:ln w="54864" algn="ctr">
            <a:solidFill>
              <a:schemeClr val="tx1"/>
            </a:solidFill>
            <a:round/>
            <a:headEnd/>
            <a:tailEnd/>
          </a:ln>
        </p:spPr>
        <p:txBody>
          <a:bodyPr/>
          <a:lstStyle/>
          <a:p>
            <a:pPr eaLnBrk="0" hangingPunct="0"/>
            <a:endParaRPr lang="en-US" sz="2400">
              <a:solidFill>
                <a:srgbClr val="C00000"/>
              </a:solidFill>
              <a:latin typeface="Tahoma" pitchFamily="34" charset="0"/>
              <a:ea typeface="Tahoma" pitchFamily="34" charset="0"/>
              <a:cs typeface="Tahoma" pitchFamily="34" charset="0"/>
            </a:endParaRPr>
          </a:p>
        </p:txBody>
      </p:sp>
      <p:sp>
        <p:nvSpPr>
          <p:cNvPr id="44" name="Curved Down Arrow 43"/>
          <p:cNvSpPr/>
          <p:nvPr/>
        </p:nvSpPr>
        <p:spPr>
          <a:xfrm>
            <a:off x="4495800" y="1524000"/>
            <a:ext cx="4038600" cy="914400"/>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TextBox 47"/>
          <p:cNvSpPr txBox="1"/>
          <p:nvPr/>
        </p:nvSpPr>
        <p:spPr>
          <a:xfrm>
            <a:off x="4495800" y="1912203"/>
            <a:ext cx="3886200" cy="830997"/>
          </a:xfrm>
          <a:prstGeom prst="rect">
            <a:avLst/>
          </a:prstGeom>
          <a:noFill/>
        </p:spPr>
        <p:txBody>
          <a:bodyPr wrap="square" rtlCol="0">
            <a:spAutoFit/>
          </a:bodyPr>
          <a:lstStyle/>
          <a:p>
            <a:pPr algn="ctr"/>
            <a:r>
              <a:rPr lang="en-US" sz="2400" dirty="0" smtClean="0"/>
              <a:t>Cache capacity-aware </a:t>
            </a:r>
          </a:p>
          <a:p>
            <a:pPr algn="ctr"/>
            <a:r>
              <a:rPr lang="en-US" sz="2400" dirty="0" smtClean="0"/>
              <a:t>bandwidth allocation</a:t>
            </a:r>
            <a:endParaRPr lang="en-US" sz="2400" dirty="0"/>
          </a:p>
        </p:txBody>
      </p:sp>
      <p:sp>
        <p:nvSpPr>
          <p:cNvPr id="46" name="TextBox 45"/>
          <p:cNvSpPr txBox="1"/>
          <p:nvPr/>
        </p:nvSpPr>
        <p:spPr>
          <a:xfrm>
            <a:off x="304800" y="5542002"/>
            <a:ext cx="8534400" cy="1015663"/>
          </a:xfrm>
          <a:prstGeom prst="rect">
            <a:avLst/>
          </a:prstGeom>
          <a:noFill/>
        </p:spPr>
        <p:txBody>
          <a:bodyPr wrap="square" rtlCol="0">
            <a:spAutoFit/>
          </a:bodyPr>
          <a:lstStyle/>
          <a:p>
            <a:r>
              <a:rPr lang="en-US" sz="3000" i="1" dirty="0" smtClean="0"/>
              <a:t>1. Employ ASM-Cache to partition cache capacity </a:t>
            </a:r>
          </a:p>
          <a:p>
            <a:r>
              <a:rPr lang="en-US" sz="3000" i="1" dirty="0" smtClean="0"/>
              <a:t>2. Drive ASM-</a:t>
            </a:r>
            <a:r>
              <a:rPr lang="en-US" sz="3000" i="1" dirty="0" err="1" smtClean="0"/>
              <a:t>Mem</a:t>
            </a:r>
            <a:r>
              <a:rPr lang="en-US" sz="3000" i="1" dirty="0" smtClean="0"/>
              <a:t> with slowdowns from ASM-Cache </a:t>
            </a:r>
            <a:endParaRPr lang="en-US" sz="3000" i="1" dirty="0"/>
          </a:p>
        </p:txBody>
      </p:sp>
    </p:spTree>
  </p:cSld>
  <p:clrMapOvr>
    <a:masterClrMapping/>
  </p:clrMapOvr>
  <p:transition xmlns:p14="http://schemas.microsoft.com/office/powerpoint/2010/main" advTm="40344"/>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8"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Predictability in the Presence of Memory Bandwidth Interference</a:t>
            </a:r>
            <a:endParaRPr lang="en-US"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6</a:t>
            </a:fld>
            <a:endParaRPr lang="en-US"/>
          </a:p>
        </p:txBody>
      </p:sp>
      <p:sp>
        <p:nvSpPr>
          <p:cNvPr id="5" name="Rectangle 12"/>
          <p:cNvSpPr>
            <a:spLocks noChangeArrowheads="1"/>
          </p:cNvSpPr>
          <p:nvPr/>
        </p:nvSpPr>
        <p:spPr bwMode="auto">
          <a:xfrm>
            <a:off x="212725" y="1916113"/>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6" name="TextBox 13"/>
          <p:cNvSpPr txBox="1">
            <a:spLocks noChangeArrowheads="1"/>
          </p:cNvSpPr>
          <p:nvPr/>
        </p:nvSpPr>
        <p:spPr bwMode="auto">
          <a:xfrm>
            <a:off x="212725" y="2084338"/>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7" name="Rectangle 16"/>
          <p:cNvSpPr>
            <a:spLocks noChangeArrowheads="1"/>
          </p:cNvSpPr>
          <p:nvPr/>
        </p:nvSpPr>
        <p:spPr bwMode="auto">
          <a:xfrm>
            <a:off x="1067678" y="1916113"/>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8" name="TextBox 17"/>
          <p:cNvSpPr txBox="1">
            <a:spLocks noChangeArrowheads="1"/>
          </p:cNvSpPr>
          <p:nvPr/>
        </p:nvSpPr>
        <p:spPr bwMode="auto">
          <a:xfrm>
            <a:off x="1067678" y="2084338"/>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9" name="Rectangle 19"/>
          <p:cNvSpPr>
            <a:spLocks noChangeArrowheads="1"/>
          </p:cNvSpPr>
          <p:nvPr/>
        </p:nvSpPr>
        <p:spPr bwMode="auto">
          <a:xfrm>
            <a:off x="1922631" y="1916113"/>
            <a:ext cx="671513"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0" name="TextBox 20"/>
          <p:cNvSpPr txBox="1">
            <a:spLocks noChangeArrowheads="1"/>
          </p:cNvSpPr>
          <p:nvPr/>
        </p:nvSpPr>
        <p:spPr bwMode="auto">
          <a:xfrm>
            <a:off x="1922631" y="2084338"/>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1" name="Rectangle 22"/>
          <p:cNvSpPr>
            <a:spLocks noChangeArrowheads="1"/>
          </p:cNvSpPr>
          <p:nvPr/>
        </p:nvSpPr>
        <p:spPr bwMode="auto">
          <a:xfrm>
            <a:off x="2775997" y="1916113"/>
            <a:ext cx="673100" cy="609600"/>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2" name="TextBox 23"/>
          <p:cNvSpPr txBox="1">
            <a:spLocks noChangeArrowheads="1"/>
          </p:cNvSpPr>
          <p:nvPr/>
        </p:nvSpPr>
        <p:spPr bwMode="auto">
          <a:xfrm>
            <a:off x="2775997" y="2084338"/>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3" name="Rectangle 25"/>
          <p:cNvSpPr>
            <a:spLocks noChangeArrowheads="1"/>
          </p:cNvSpPr>
          <p:nvPr/>
        </p:nvSpPr>
        <p:spPr bwMode="auto">
          <a:xfrm>
            <a:off x="212725" y="269486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4" name="TextBox 26"/>
          <p:cNvSpPr txBox="1">
            <a:spLocks noChangeArrowheads="1"/>
          </p:cNvSpPr>
          <p:nvPr/>
        </p:nvSpPr>
        <p:spPr bwMode="auto">
          <a:xfrm>
            <a:off x="212725" y="286265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5" name="Rectangle 28"/>
          <p:cNvSpPr>
            <a:spLocks noChangeArrowheads="1"/>
          </p:cNvSpPr>
          <p:nvPr/>
        </p:nvSpPr>
        <p:spPr bwMode="auto">
          <a:xfrm>
            <a:off x="1067678" y="269486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6" name="TextBox 29"/>
          <p:cNvSpPr txBox="1">
            <a:spLocks noChangeArrowheads="1"/>
          </p:cNvSpPr>
          <p:nvPr/>
        </p:nvSpPr>
        <p:spPr bwMode="auto">
          <a:xfrm>
            <a:off x="1067678" y="2862653"/>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17" name="Rectangle 31"/>
          <p:cNvSpPr>
            <a:spLocks noChangeArrowheads="1"/>
          </p:cNvSpPr>
          <p:nvPr/>
        </p:nvSpPr>
        <p:spPr bwMode="auto">
          <a:xfrm>
            <a:off x="1922631" y="2694866"/>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18" name="TextBox 32"/>
          <p:cNvSpPr txBox="1">
            <a:spLocks noChangeArrowheads="1"/>
          </p:cNvSpPr>
          <p:nvPr/>
        </p:nvSpPr>
        <p:spPr bwMode="auto">
          <a:xfrm>
            <a:off x="1922631" y="2862653"/>
            <a:ext cx="671513" cy="323165"/>
          </a:xfrm>
          <a:prstGeom prst="rect">
            <a:avLst/>
          </a:prstGeom>
          <a:noFill/>
          <a:ln w="9525">
            <a:noFill/>
            <a:miter lim="800000"/>
            <a:headEnd/>
            <a:tailEnd/>
          </a:ln>
        </p:spPr>
        <p:txBody>
          <a:bodyPr>
            <a:spAutoFit/>
          </a:bodyPr>
          <a:lstStyle/>
          <a:p>
            <a:pPr algn="ctr"/>
            <a:r>
              <a:rPr lang="en-US" sz="1500" dirty="0">
                <a:latin typeface="Tahoma" pitchFamily="34" charset="0"/>
                <a:ea typeface="Tahoma" pitchFamily="34" charset="0"/>
                <a:cs typeface="Tahoma" pitchFamily="34" charset="0"/>
              </a:rPr>
              <a:t>Core</a:t>
            </a:r>
          </a:p>
        </p:txBody>
      </p:sp>
      <p:sp>
        <p:nvSpPr>
          <p:cNvPr id="19" name="Rectangle 36"/>
          <p:cNvSpPr>
            <a:spLocks noChangeArrowheads="1"/>
          </p:cNvSpPr>
          <p:nvPr/>
        </p:nvSpPr>
        <p:spPr bwMode="auto">
          <a:xfrm>
            <a:off x="2775997" y="2694866"/>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0" name="TextBox 37"/>
          <p:cNvSpPr txBox="1">
            <a:spLocks noChangeArrowheads="1"/>
          </p:cNvSpPr>
          <p:nvPr/>
        </p:nvSpPr>
        <p:spPr bwMode="auto">
          <a:xfrm>
            <a:off x="2775997" y="2862653"/>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1" name="Rectangle 41"/>
          <p:cNvSpPr>
            <a:spLocks noChangeArrowheads="1"/>
          </p:cNvSpPr>
          <p:nvPr/>
        </p:nvSpPr>
        <p:spPr bwMode="auto">
          <a:xfrm>
            <a:off x="212725" y="347361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2" name="TextBox 42"/>
          <p:cNvSpPr txBox="1">
            <a:spLocks noChangeArrowheads="1"/>
          </p:cNvSpPr>
          <p:nvPr/>
        </p:nvSpPr>
        <p:spPr bwMode="auto">
          <a:xfrm>
            <a:off x="212725" y="364140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3" name="Rectangle 45"/>
          <p:cNvSpPr>
            <a:spLocks noChangeArrowheads="1"/>
          </p:cNvSpPr>
          <p:nvPr/>
        </p:nvSpPr>
        <p:spPr bwMode="auto">
          <a:xfrm>
            <a:off x="1067678" y="347361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4" name="TextBox 46"/>
          <p:cNvSpPr txBox="1">
            <a:spLocks noChangeArrowheads="1"/>
          </p:cNvSpPr>
          <p:nvPr/>
        </p:nvSpPr>
        <p:spPr bwMode="auto">
          <a:xfrm>
            <a:off x="1067678" y="364140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5" name="Rectangle 48"/>
          <p:cNvSpPr>
            <a:spLocks noChangeArrowheads="1"/>
          </p:cNvSpPr>
          <p:nvPr/>
        </p:nvSpPr>
        <p:spPr bwMode="auto">
          <a:xfrm>
            <a:off x="1922631" y="3473619"/>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6" name="TextBox 49"/>
          <p:cNvSpPr txBox="1">
            <a:spLocks noChangeArrowheads="1"/>
          </p:cNvSpPr>
          <p:nvPr/>
        </p:nvSpPr>
        <p:spPr bwMode="auto">
          <a:xfrm>
            <a:off x="1922631" y="3641406"/>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7" name="Rectangle 51"/>
          <p:cNvSpPr>
            <a:spLocks noChangeArrowheads="1"/>
          </p:cNvSpPr>
          <p:nvPr/>
        </p:nvSpPr>
        <p:spPr bwMode="auto">
          <a:xfrm>
            <a:off x="2775997" y="3473619"/>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28" name="TextBox 52"/>
          <p:cNvSpPr txBox="1">
            <a:spLocks noChangeArrowheads="1"/>
          </p:cNvSpPr>
          <p:nvPr/>
        </p:nvSpPr>
        <p:spPr bwMode="auto">
          <a:xfrm>
            <a:off x="2775997" y="3641406"/>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29" name="Rectangle 54"/>
          <p:cNvSpPr>
            <a:spLocks noChangeArrowheads="1"/>
          </p:cNvSpPr>
          <p:nvPr/>
        </p:nvSpPr>
        <p:spPr bwMode="auto">
          <a:xfrm>
            <a:off x="212725" y="4252372"/>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0" name="TextBox 55"/>
          <p:cNvSpPr txBox="1">
            <a:spLocks noChangeArrowheads="1"/>
          </p:cNvSpPr>
          <p:nvPr/>
        </p:nvSpPr>
        <p:spPr bwMode="auto">
          <a:xfrm>
            <a:off x="212725" y="4420159"/>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1" name="Rectangle 57"/>
          <p:cNvSpPr>
            <a:spLocks noChangeArrowheads="1"/>
          </p:cNvSpPr>
          <p:nvPr/>
        </p:nvSpPr>
        <p:spPr bwMode="auto">
          <a:xfrm>
            <a:off x="1067678" y="4252372"/>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2" name="TextBox 58"/>
          <p:cNvSpPr txBox="1">
            <a:spLocks noChangeArrowheads="1"/>
          </p:cNvSpPr>
          <p:nvPr/>
        </p:nvSpPr>
        <p:spPr bwMode="auto">
          <a:xfrm>
            <a:off x="1067678" y="4420159"/>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3" name="Rectangle 60"/>
          <p:cNvSpPr>
            <a:spLocks noChangeArrowheads="1"/>
          </p:cNvSpPr>
          <p:nvPr/>
        </p:nvSpPr>
        <p:spPr bwMode="auto">
          <a:xfrm>
            <a:off x="1922631" y="4252372"/>
            <a:ext cx="671513"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4" name="TextBox 61"/>
          <p:cNvSpPr txBox="1">
            <a:spLocks noChangeArrowheads="1"/>
          </p:cNvSpPr>
          <p:nvPr/>
        </p:nvSpPr>
        <p:spPr bwMode="auto">
          <a:xfrm>
            <a:off x="1922631" y="4420159"/>
            <a:ext cx="671513"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5" name="Rectangle 63"/>
          <p:cNvSpPr>
            <a:spLocks noChangeArrowheads="1"/>
          </p:cNvSpPr>
          <p:nvPr/>
        </p:nvSpPr>
        <p:spPr bwMode="auto">
          <a:xfrm>
            <a:off x="2775997" y="4252372"/>
            <a:ext cx="673100" cy="608012"/>
          </a:xfrm>
          <a:prstGeom prst="rect">
            <a:avLst/>
          </a:prstGeom>
          <a:noFill/>
          <a:ln w="54864" algn="ctr">
            <a:solidFill>
              <a:schemeClr val="tx1"/>
            </a:solidFill>
            <a:round/>
            <a:headEnd/>
            <a:tailEnd/>
          </a:ln>
        </p:spPr>
        <p:txBody>
          <a:bodyPr/>
          <a:lstStyle/>
          <a:p>
            <a:pPr eaLnBrk="0" hangingPunct="0"/>
            <a:endParaRPr lang="en-US" sz="2000">
              <a:latin typeface="Tahoma" pitchFamily="34" charset="0"/>
              <a:ea typeface="Tahoma" pitchFamily="34" charset="0"/>
              <a:cs typeface="Tahoma" pitchFamily="34" charset="0"/>
            </a:endParaRPr>
          </a:p>
          <a:p>
            <a:pPr eaLnBrk="0" hangingPunct="0"/>
            <a:endParaRPr lang="en-US" sz="2000">
              <a:latin typeface="Tahoma" pitchFamily="34" charset="0"/>
              <a:ea typeface="Tahoma" pitchFamily="34" charset="0"/>
              <a:cs typeface="Tahoma" pitchFamily="34" charset="0"/>
            </a:endParaRPr>
          </a:p>
        </p:txBody>
      </p:sp>
      <p:sp>
        <p:nvSpPr>
          <p:cNvPr id="36" name="TextBox 64"/>
          <p:cNvSpPr txBox="1">
            <a:spLocks noChangeArrowheads="1"/>
          </p:cNvSpPr>
          <p:nvPr/>
        </p:nvSpPr>
        <p:spPr bwMode="auto">
          <a:xfrm>
            <a:off x="2775997" y="4420159"/>
            <a:ext cx="673100" cy="323165"/>
          </a:xfrm>
          <a:prstGeom prst="rect">
            <a:avLst/>
          </a:prstGeom>
          <a:noFill/>
          <a:ln w="9525">
            <a:noFill/>
            <a:miter lim="800000"/>
            <a:headEnd/>
            <a:tailEnd/>
          </a:ln>
        </p:spPr>
        <p:txBody>
          <a:bodyPr>
            <a:spAutoFit/>
          </a:bodyPr>
          <a:lstStyle/>
          <a:p>
            <a:pPr algn="ctr"/>
            <a:r>
              <a:rPr lang="en-US" sz="1500">
                <a:latin typeface="Tahoma" pitchFamily="34" charset="0"/>
                <a:ea typeface="Tahoma" pitchFamily="34" charset="0"/>
                <a:cs typeface="Tahoma" pitchFamily="34" charset="0"/>
              </a:rPr>
              <a:t>Core</a:t>
            </a:r>
          </a:p>
        </p:txBody>
      </p:sp>
      <p:sp>
        <p:nvSpPr>
          <p:cNvPr id="37" name="Rectangle 65"/>
          <p:cNvSpPr>
            <a:spLocks noChangeArrowheads="1"/>
          </p:cNvSpPr>
          <p:nvPr/>
        </p:nvSpPr>
        <p:spPr bwMode="auto">
          <a:xfrm>
            <a:off x="6818532" y="2170113"/>
            <a:ext cx="1893887" cy="2560637"/>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38" name="TextBox 66"/>
          <p:cNvSpPr txBox="1">
            <a:spLocks noChangeArrowheads="1"/>
          </p:cNvSpPr>
          <p:nvPr/>
        </p:nvSpPr>
        <p:spPr bwMode="auto">
          <a:xfrm>
            <a:off x="6847294" y="2873952"/>
            <a:ext cx="1838184"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Main Memory</a:t>
            </a:r>
          </a:p>
        </p:txBody>
      </p:sp>
      <p:sp>
        <p:nvSpPr>
          <p:cNvPr id="39" name="Left-Right Arrow 67"/>
          <p:cNvSpPr>
            <a:spLocks noChangeArrowheads="1"/>
          </p:cNvSpPr>
          <p:nvPr/>
        </p:nvSpPr>
        <p:spPr bwMode="auto">
          <a:xfrm>
            <a:off x="5937469" y="3076575"/>
            <a:ext cx="881063" cy="682625"/>
          </a:xfrm>
          <a:prstGeom prst="leftRightArrow">
            <a:avLst>
              <a:gd name="adj1" fmla="val 50000"/>
              <a:gd name="adj2" fmla="val 50032"/>
            </a:avLst>
          </a:prstGeom>
          <a:noFill/>
          <a:ln w="54864" algn="ctr">
            <a:solidFill>
              <a:schemeClr val="tx1"/>
            </a:solidFill>
            <a:round/>
            <a:headEnd/>
            <a:tailEnd/>
          </a:ln>
        </p:spPr>
        <p:txBody>
          <a:bodyPr/>
          <a:lstStyle/>
          <a:p>
            <a:pPr eaLnBrk="0" hangingPunct="0"/>
            <a:endParaRPr lang="en-US" sz="2400">
              <a:solidFill>
                <a:srgbClr val="C00000"/>
              </a:solidFill>
              <a:latin typeface="Tahoma" pitchFamily="34" charset="0"/>
              <a:ea typeface="Tahoma" pitchFamily="34" charset="0"/>
              <a:cs typeface="Tahoma" pitchFamily="34" charset="0"/>
            </a:endParaRPr>
          </a:p>
        </p:txBody>
      </p:sp>
      <p:sp>
        <p:nvSpPr>
          <p:cNvPr id="40" name="Rectangle 65"/>
          <p:cNvSpPr>
            <a:spLocks noChangeArrowheads="1"/>
          </p:cNvSpPr>
          <p:nvPr/>
        </p:nvSpPr>
        <p:spPr bwMode="auto">
          <a:xfrm>
            <a:off x="4375369" y="2562225"/>
            <a:ext cx="1554163" cy="1606550"/>
          </a:xfrm>
          <a:prstGeom prst="rect">
            <a:avLst/>
          </a:prstGeom>
          <a:noFill/>
          <a:ln w="54864" algn="ctr">
            <a:solidFill>
              <a:schemeClr val="tx1"/>
            </a:solidFill>
            <a:round/>
            <a:headEnd/>
            <a:tailEnd/>
          </a:ln>
        </p:spPr>
        <p:txBody>
          <a:bodyPr/>
          <a:lstStyle/>
          <a:p>
            <a:pPr eaLnBrk="0" hangingPunct="0"/>
            <a:endParaRPr lang="en-US" sz="2400">
              <a:solidFill>
                <a:schemeClr val="bg1"/>
              </a:solidFill>
              <a:latin typeface="Tahoma" pitchFamily="34" charset="0"/>
              <a:ea typeface="Tahoma" pitchFamily="34" charset="0"/>
              <a:cs typeface="Tahoma" pitchFamily="34" charset="0"/>
            </a:endParaRPr>
          </a:p>
          <a:p>
            <a:pPr eaLnBrk="0" hangingPunct="0"/>
            <a:r>
              <a:rPr lang="en-US" sz="2200">
                <a:solidFill>
                  <a:schemeClr val="bg1"/>
                </a:solidFill>
                <a:latin typeface="Tahoma" pitchFamily="34" charset="0"/>
                <a:ea typeface="Tahoma" pitchFamily="34" charset="0"/>
                <a:cs typeface="Tahoma" pitchFamily="34" charset="0"/>
              </a:rPr>
              <a:t>    </a:t>
            </a:r>
          </a:p>
        </p:txBody>
      </p:sp>
      <p:sp>
        <p:nvSpPr>
          <p:cNvPr id="41" name="TextBox 66"/>
          <p:cNvSpPr txBox="1">
            <a:spLocks noChangeArrowheads="1"/>
          </p:cNvSpPr>
          <p:nvPr/>
        </p:nvSpPr>
        <p:spPr bwMode="auto">
          <a:xfrm>
            <a:off x="4398972" y="2839376"/>
            <a:ext cx="1508452" cy="954107"/>
          </a:xfrm>
          <a:prstGeom prst="rect">
            <a:avLst/>
          </a:prstGeom>
          <a:noFill/>
          <a:ln w="9525">
            <a:noFill/>
            <a:miter lim="800000"/>
            <a:headEnd/>
            <a:tailEnd/>
          </a:ln>
        </p:spPr>
        <p:txBody>
          <a:bodyPr>
            <a:spAutoFit/>
          </a:bodyPr>
          <a:lstStyle/>
          <a:p>
            <a:pPr algn="ctr"/>
            <a:r>
              <a:rPr lang="en-US" sz="2800" dirty="0">
                <a:latin typeface="Tahoma" pitchFamily="34" charset="0"/>
                <a:ea typeface="Tahoma" pitchFamily="34" charset="0"/>
                <a:cs typeface="Tahoma" pitchFamily="34" charset="0"/>
              </a:rPr>
              <a:t>Shared </a:t>
            </a:r>
          </a:p>
          <a:p>
            <a:pPr algn="ctr"/>
            <a:r>
              <a:rPr lang="en-US" sz="2800" dirty="0">
                <a:latin typeface="Tahoma" pitchFamily="34" charset="0"/>
                <a:ea typeface="Tahoma" pitchFamily="34" charset="0"/>
                <a:cs typeface="Tahoma" pitchFamily="34" charset="0"/>
              </a:rPr>
              <a:t>Cache</a:t>
            </a:r>
          </a:p>
        </p:txBody>
      </p:sp>
      <p:sp>
        <p:nvSpPr>
          <p:cNvPr id="42" name="Left-Right Arrow 67"/>
          <p:cNvSpPr>
            <a:spLocks noChangeArrowheads="1"/>
          </p:cNvSpPr>
          <p:nvPr/>
        </p:nvSpPr>
        <p:spPr bwMode="auto">
          <a:xfrm>
            <a:off x="3491132" y="3071813"/>
            <a:ext cx="871537" cy="682625"/>
          </a:xfrm>
          <a:prstGeom prst="leftRightArrow">
            <a:avLst>
              <a:gd name="adj1" fmla="val 50000"/>
              <a:gd name="adj2" fmla="val 49982"/>
            </a:avLst>
          </a:prstGeom>
          <a:noFill/>
          <a:ln w="54864" algn="ctr">
            <a:solidFill>
              <a:schemeClr val="tx1"/>
            </a:solidFill>
            <a:round/>
            <a:headEnd/>
            <a:tailEnd/>
          </a:ln>
        </p:spPr>
        <p:txBody>
          <a:bodyPr/>
          <a:lstStyle/>
          <a:p>
            <a:pPr eaLnBrk="0" hangingPunct="0"/>
            <a:endParaRPr lang="en-US" sz="2400">
              <a:solidFill>
                <a:srgbClr val="C00000"/>
              </a:solidFill>
              <a:latin typeface="Tahoma" pitchFamily="34" charset="0"/>
              <a:ea typeface="Tahoma" pitchFamily="34" charset="0"/>
              <a:cs typeface="Tahoma" pitchFamily="34" charset="0"/>
            </a:endParaRPr>
          </a:p>
        </p:txBody>
      </p:sp>
      <p:sp>
        <p:nvSpPr>
          <p:cNvPr id="43" name="Oval 42"/>
          <p:cNvSpPr/>
          <p:nvPr/>
        </p:nvSpPr>
        <p:spPr>
          <a:xfrm>
            <a:off x="5667702" y="2209800"/>
            <a:ext cx="1447800" cy="2438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xmlns:p14="http://schemas.microsoft.com/office/powerpoint/2010/main" spd="slow" advTm="5969"/>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Fairness and Performance Results</a:t>
            </a:r>
            <a:endParaRPr lang="en-US"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60</a:t>
            </a:fld>
            <a:endParaRPr lang="en-US"/>
          </a:p>
        </p:txBody>
      </p:sp>
      <p:sp>
        <p:nvSpPr>
          <p:cNvPr id="7" name="TextBox 6"/>
          <p:cNvSpPr txBox="1"/>
          <p:nvPr/>
        </p:nvSpPr>
        <p:spPr>
          <a:xfrm>
            <a:off x="3276600" y="1579969"/>
            <a:ext cx="2438400" cy="461665"/>
          </a:xfrm>
          <a:prstGeom prst="rect">
            <a:avLst/>
          </a:prstGeom>
          <a:noFill/>
        </p:spPr>
        <p:txBody>
          <a:bodyPr wrap="square" rtlCol="0">
            <a:spAutoFit/>
          </a:bodyPr>
          <a:lstStyle/>
          <a:p>
            <a:pPr algn="ctr"/>
            <a:r>
              <a:rPr lang="en-US" sz="2400" i="1" dirty="0" smtClean="0"/>
              <a:t>16-core system</a:t>
            </a:r>
            <a:endParaRPr lang="en-US" sz="2400" i="1" dirty="0"/>
          </a:p>
        </p:txBody>
      </p:sp>
      <p:sp>
        <p:nvSpPr>
          <p:cNvPr id="8" name="TextBox 7"/>
          <p:cNvSpPr txBox="1"/>
          <p:nvPr/>
        </p:nvSpPr>
        <p:spPr>
          <a:xfrm>
            <a:off x="0" y="5770602"/>
            <a:ext cx="9144000" cy="523220"/>
          </a:xfrm>
          <a:prstGeom prst="rect">
            <a:avLst/>
          </a:prstGeom>
          <a:noFill/>
        </p:spPr>
        <p:txBody>
          <a:bodyPr wrap="square" rtlCol="0">
            <a:spAutoFit/>
          </a:bodyPr>
          <a:lstStyle/>
          <a:p>
            <a:pPr algn="ctr"/>
            <a:r>
              <a:rPr lang="en-US" sz="2800" i="1" dirty="0" smtClean="0">
                <a:solidFill>
                  <a:srgbClr val="C00000"/>
                </a:solidFill>
              </a:rPr>
              <a:t>Significant fairness benefits across different channel counts</a:t>
            </a:r>
            <a:endParaRPr lang="en-US" sz="2800" i="1" dirty="0">
              <a:solidFill>
                <a:srgbClr val="C00000"/>
              </a:solidFill>
            </a:endParaRPr>
          </a:p>
        </p:txBody>
      </p:sp>
      <p:graphicFrame>
        <p:nvGraphicFramePr>
          <p:cNvPr id="10" name="Chart 9"/>
          <p:cNvGraphicFramePr/>
          <p:nvPr/>
        </p:nvGraphicFramePr>
        <p:xfrm>
          <a:off x="126128" y="2209800"/>
          <a:ext cx="5219700" cy="3505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p:nvPr/>
        </p:nvGraphicFramePr>
        <p:xfrm>
          <a:off x="3707528" y="2194034"/>
          <a:ext cx="5210175" cy="35242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Possible Applications</a:t>
            </a:r>
            <a:endParaRPr lang="en-US" dirty="0"/>
          </a:p>
        </p:txBody>
      </p:sp>
      <p:sp>
        <p:nvSpPr>
          <p:cNvPr id="3" name="Content Placeholder 2"/>
          <p:cNvSpPr>
            <a:spLocks noGrp="1"/>
          </p:cNvSpPr>
          <p:nvPr>
            <p:ph idx="1"/>
          </p:nvPr>
        </p:nvSpPr>
        <p:spPr/>
        <p:txBody>
          <a:bodyPr/>
          <a:lstStyle/>
          <a:p>
            <a:r>
              <a:rPr lang="en-US" i="1" dirty="0" smtClean="0"/>
              <a:t>VM migration and admission control schemes</a:t>
            </a:r>
          </a:p>
          <a:p>
            <a:pPr>
              <a:buNone/>
            </a:pPr>
            <a:r>
              <a:rPr lang="en-US" i="1" dirty="0" smtClean="0"/>
              <a:t>	</a:t>
            </a:r>
            <a:r>
              <a:rPr lang="en-US" sz="2500" b="1" i="1" dirty="0" smtClean="0"/>
              <a:t>[VEE ’15]</a:t>
            </a:r>
          </a:p>
          <a:p>
            <a:endParaRPr lang="en-US" i="1" dirty="0" smtClean="0"/>
          </a:p>
          <a:p>
            <a:r>
              <a:rPr lang="en-US" i="1" dirty="0" smtClean="0"/>
              <a:t>Fair billing schemes in a commodity cloud</a:t>
            </a:r>
          </a:p>
          <a:p>
            <a:endParaRPr lang="en-US" dirty="0" smtClean="0"/>
          </a:p>
          <a:p>
            <a:r>
              <a:rPr lang="en-US" i="1" dirty="0" smtClean="0"/>
              <a:t>Bounding application slowdowns</a:t>
            </a:r>
          </a:p>
          <a:p>
            <a:endParaRPr lang="en-US" dirty="0" smtClean="0"/>
          </a:p>
        </p:txBody>
      </p:sp>
      <p:sp>
        <p:nvSpPr>
          <p:cNvPr id="4" name="Slide Number Placeholder 3"/>
          <p:cNvSpPr>
            <a:spLocks noGrp="1"/>
          </p:cNvSpPr>
          <p:nvPr>
            <p:ph type="sldNum" sz="quarter" idx="12"/>
          </p:nvPr>
        </p:nvSpPr>
        <p:spPr/>
        <p:txBody>
          <a:bodyPr/>
          <a:lstStyle/>
          <a:p>
            <a:fld id="{2CF4AA75-1AE0-4593-99DD-33F3F40BED72}" type="slidenum">
              <a:rPr lang="en-US" smtClean="0"/>
              <a:pPr/>
              <a:t>61</a:t>
            </a:fld>
            <a:endParaRPr lang="en-US"/>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900" dirty="0" smtClean="0"/>
              <a:t>Summary: Predictability in the Presence of Shared Cache Interference</a:t>
            </a:r>
            <a:endParaRPr lang="en-US" sz="3900"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solidFill>
                  <a:srgbClr val="C00000"/>
                </a:solidFill>
              </a:rPr>
              <a:t>Key Ideas:</a:t>
            </a:r>
          </a:p>
          <a:p>
            <a:pPr lvl="1"/>
            <a:r>
              <a:rPr lang="en-US" dirty="0" smtClean="0">
                <a:solidFill>
                  <a:srgbClr val="0070C0"/>
                </a:solidFill>
              </a:rPr>
              <a:t>Cache access rate is a proxy for performance</a:t>
            </a:r>
          </a:p>
          <a:p>
            <a:pPr lvl="1"/>
            <a:r>
              <a:rPr lang="en-US" dirty="0" smtClean="0"/>
              <a:t>Auxiliary tag stores and high priority can be combined to estimate slowdowns</a:t>
            </a:r>
          </a:p>
          <a:p>
            <a:pPr lvl="1"/>
            <a:endParaRPr lang="en-US" dirty="0" smtClean="0"/>
          </a:p>
          <a:p>
            <a:r>
              <a:rPr lang="en-US" dirty="0" smtClean="0">
                <a:solidFill>
                  <a:srgbClr val="C00000"/>
                </a:solidFill>
              </a:rPr>
              <a:t>Key Result: </a:t>
            </a:r>
            <a:r>
              <a:rPr lang="en-US" sz="2800" dirty="0" smtClean="0">
                <a:solidFill>
                  <a:srgbClr val="0070C0"/>
                </a:solidFill>
              </a:rPr>
              <a:t>Slowdown estimation error - ~10%</a:t>
            </a:r>
          </a:p>
          <a:p>
            <a:pPr lvl="1">
              <a:buNone/>
            </a:pPr>
            <a:endParaRPr lang="en-US" dirty="0" smtClean="0"/>
          </a:p>
          <a:p>
            <a:r>
              <a:rPr lang="en-US" dirty="0" smtClean="0">
                <a:solidFill>
                  <a:srgbClr val="C00000"/>
                </a:solidFill>
              </a:rPr>
              <a:t>Some Applications:</a:t>
            </a:r>
          </a:p>
          <a:p>
            <a:pPr lvl="1"/>
            <a:r>
              <a:rPr lang="en-US" dirty="0" smtClean="0"/>
              <a:t>Slowdown-aware cache partitioning</a:t>
            </a:r>
          </a:p>
          <a:p>
            <a:pPr lvl="1"/>
            <a:r>
              <a:rPr lang="en-US" dirty="0" smtClean="0"/>
              <a:t>Slowdown-aware memory bandwidth partitioning</a:t>
            </a:r>
          </a:p>
          <a:p>
            <a:pPr lvl="1"/>
            <a:r>
              <a:rPr lang="en-US" dirty="0" smtClean="0"/>
              <a:t>Many more possible</a:t>
            </a:r>
            <a:endParaRPr lang="en-US" dirty="0"/>
          </a:p>
        </p:txBody>
      </p:sp>
      <p:sp>
        <p:nvSpPr>
          <p:cNvPr id="4" name="Slide Number Placeholder 3"/>
          <p:cNvSpPr>
            <a:spLocks noGrp="1"/>
          </p:cNvSpPr>
          <p:nvPr>
            <p:ph type="sldNum" sz="quarter" idx="12"/>
          </p:nvPr>
        </p:nvSpPr>
        <p:spPr/>
        <p:txBody>
          <a:bodyPr/>
          <a:lstStyle/>
          <a:p>
            <a:fld id="{2CF4AA75-1AE0-4593-99DD-33F3F40BED72}" type="slidenum">
              <a:rPr lang="en-US" smtClean="0"/>
              <a:pPr/>
              <a:t>62</a:t>
            </a:fld>
            <a:endParaRPr lang="en-US"/>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36" y="274638"/>
            <a:ext cx="8991600" cy="1143000"/>
          </a:xfrm>
        </p:spPr>
        <p:txBody>
          <a:bodyPr>
            <a:normAutofit fontScale="90000"/>
          </a:bodyPr>
          <a:lstStyle/>
          <a:p>
            <a:r>
              <a:rPr lang="en-US" dirty="0" smtClean="0"/>
              <a:t>Future Work: Coordinated Resource Management for Predictable Performance</a:t>
            </a:r>
            <a:endParaRPr lang="en-US" dirty="0"/>
          </a:p>
        </p:txBody>
      </p:sp>
      <p:sp>
        <p:nvSpPr>
          <p:cNvPr id="3" name="Content Placeholder 2"/>
          <p:cNvSpPr>
            <a:spLocks noGrp="1"/>
          </p:cNvSpPr>
          <p:nvPr>
            <p:ph idx="1"/>
          </p:nvPr>
        </p:nvSpPr>
        <p:spPr/>
        <p:txBody>
          <a:bodyPr>
            <a:normAutofit/>
          </a:bodyPr>
          <a:lstStyle/>
          <a:p>
            <a:pPr>
              <a:buNone/>
            </a:pPr>
            <a:r>
              <a:rPr lang="en-US" dirty="0" smtClean="0">
                <a:solidFill>
                  <a:srgbClr val="0070C0"/>
                </a:solidFill>
              </a:rPr>
              <a:t>    Goal: </a:t>
            </a:r>
            <a:r>
              <a:rPr lang="en-US" dirty="0" smtClean="0"/>
              <a:t>Cache capacity and memory bandwidth allocation for an application to meet a bound</a:t>
            </a:r>
          </a:p>
          <a:p>
            <a:pPr>
              <a:buNone/>
            </a:pPr>
            <a:r>
              <a:rPr lang="en-US" dirty="0" smtClean="0"/>
              <a:t>    </a:t>
            </a:r>
          </a:p>
          <a:p>
            <a:pPr>
              <a:buNone/>
            </a:pPr>
            <a:r>
              <a:rPr lang="en-US" dirty="0" smtClean="0">
                <a:solidFill>
                  <a:srgbClr val="C00000"/>
                </a:solidFill>
              </a:rPr>
              <a:t>	Challenges:</a:t>
            </a:r>
          </a:p>
          <a:p>
            <a:pPr lvl="1">
              <a:buFont typeface="Arial" pitchFamily="34" charset="0"/>
              <a:buChar char="•"/>
            </a:pPr>
            <a:r>
              <a:rPr lang="en-US" sz="3000" dirty="0" smtClean="0"/>
              <a:t>Large search space of potential cache capacity and memory bandwidth allocations</a:t>
            </a:r>
          </a:p>
          <a:p>
            <a:pPr lvl="1">
              <a:buFont typeface="Arial" pitchFamily="34" charset="0"/>
              <a:buChar char="•"/>
            </a:pPr>
            <a:r>
              <a:rPr lang="en-US" sz="3000" dirty="0" smtClean="0"/>
              <a:t>Multiple possible combinations of cache/memory allocations for each application</a:t>
            </a:r>
          </a:p>
        </p:txBody>
      </p:sp>
      <p:sp>
        <p:nvSpPr>
          <p:cNvPr id="4" name="Slide Number Placeholder 3"/>
          <p:cNvSpPr>
            <a:spLocks noGrp="1"/>
          </p:cNvSpPr>
          <p:nvPr>
            <p:ph type="sldNum" sz="quarter" idx="12"/>
          </p:nvPr>
        </p:nvSpPr>
        <p:spPr/>
        <p:txBody>
          <a:bodyPr/>
          <a:lstStyle/>
          <a:p>
            <a:fld id="{2CF4AA75-1AE0-4593-99DD-33F3F40BED72}" type="slidenum">
              <a:rPr lang="en-US" smtClean="0"/>
              <a:pPr/>
              <a:t>63</a:t>
            </a:fld>
            <a:endParaRPr lang="en-US"/>
          </a:p>
        </p:txBody>
      </p:sp>
    </p:spTree>
    <p:custDataLst>
      <p:tags r:id="rId1"/>
    </p:custDataLst>
  </p:cSld>
  <p:clrMapOvr>
    <a:masterClrMapping/>
  </p:clrMapOvr>
  <p:transition xmlns:p14="http://schemas.microsoft.com/office/powerpoint/2010/main" spd="slow" advTm="57141"/>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4"/>
          <p:cNvSpPr>
            <a:spLocks noGrp="1" noChangeArrowheads="1"/>
          </p:cNvSpPr>
          <p:nvPr>
            <p:ph type="ctrTitle"/>
          </p:nvPr>
        </p:nvSpPr>
        <p:spPr>
          <a:xfrm>
            <a:off x="366713" y="949325"/>
            <a:ext cx="8428037" cy="1720850"/>
          </a:xfrm>
        </p:spPr>
        <p:txBody>
          <a:bodyPr/>
          <a:lstStyle/>
          <a:p>
            <a:pPr algn="ctr" eaLnBrk="1" hangingPunct="1"/>
            <a:r>
              <a:rPr lang="en-US" sz="4000" dirty="0" smtClean="0">
                <a:ea typeface="ＭＳ Ｐゴシック" pitchFamily="34" charset="-128"/>
              </a:rPr>
              <a:t>18-447</a:t>
            </a:r>
            <a:br>
              <a:rPr lang="en-US" sz="4000" dirty="0" smtClean="0">
                <a:ea typeface="ＭＳ Ｐゴシック" pitchFamily="34" charset="-128"/>
              </a:rPr>
            </a:br>
            <a:r>
              <a:rPr lang="en-US" sz="4000" dirty="0" smtClean="0">
                <a:ea typeface="ＭＳ Ｐゴシック" pitchFamily="34" charset="-128"/>
              </a:rPr>
              <a:t>Computer Architecture</a:t>
            </a:r>
            <a:br>
              <a:rPr lang="en-US" sz="4000" dirty="0" smtClean="0">
                <a:ea typeface="ＭＳ Ｐゴシック" pitchFamily="34" charset="-128"/>
              </a:rPr>
            </a:br>
            <a:r>
              <a:rPr lang="en-US" sz="4000" dirty="0" smtClean="0">
                <a:ea typeface="ＭＳ Ｐゴシック" pitchFamily="34" charset="-128"/>
              </a:rPr>
              <a:t>Lecture </a:t>
            </a:r>
            <a:r>
              <a:rPr lang="en-US" sz="4000" dirty="0" smtClean="0">
                <a:ea typeface="ＭＳ Ｐゴシック" pitchFamily="34" charset="-128"/>
              </a:rPr>
              <a:t>31</a:t>
            </a:r>
            <a:r>
              <a:rPr lang="en-US" sz="4000" dirty="0" smtClean="0">
                <a:ea typeface="ＭＳ Ｐゴシック" pitchFamily="34" charset="-128"/>
              </a:rPr>
              <a:t>: </a:t>
            </a:r>
            <a:r>
              <a:rPr lang="en-US" sz="4000" dirty="0" smtClean="0">
                <a:ea typeface="ＭＳ Ｐゴシック" pitchFamily="34" charset="-128"/>
              </a:rPr>
              <a:t>Predictable Performance </a:t>
            </a:r>
            <a:br>
              <a:rPr lang="en-US" sz="4000" dirty="0" smtClean="0">
                <a:ea typeface="ＭＳ Ｐゴシック" pitchFamily="34" charset="-128"/>
              </a:rPr>
            </a:br>
            <a:endParaRPr lang="en-US" sz="4000" dirty="0" smtClean="0">
              <a:ea typeface="ＭＳ Ｐゴシック" pitchFamily="34" charset="-128"/>
            </a:endParaRPr>
          </a:p>
        </p:txBody>
      </p:sp>
      <p:sp>
        <p:nvSpPr>
          <p:cNvPr id="56322" name="Rectangle 5"/>
          <p:cNvSpPr>
            <a:spLocks noGrp="1" noChangeArrowheads="1"/>
          </p:cNvSpPr>
          <p:nvPr>
            <p:ph type="subTitle" idx="1"/>
          </p:nvPr>
        </p:nvSpPr>
        <p:spPr>
          <a:xfrm>
            <a:off x="685800" y="3581400"/>
            <a:ext cx="7848600" cy="2900363"/>
          </a:xfrm>
        </p:spPr>
        <p:txBody>
          <a:bodyPr/>
          <a:lstStyle/>
          <a:p>
            <a:pPr eaLnBrk="1" hangingPunct="1"/>
            <a:endParaRPr lang="en-US" i="1" dirty="0" smtClean="0">
              <a:ea typeface="ＭＳ Ｐゴシック" pitchFamily="34" charset="-128"/>
            </a:endParaRPr>
          </a:p>
          <a:p>
            <a:pPr eaLnBrk="1" hangingPunct="1"/>
            <a:endParaRPr lang="en-US" dirty="0" smtClean="0">
              <a:ea typeface="ＭＳ Ｐゴシック" pitchFamily="34" charset="-128"/>
            </a:endParaRPr>
          </a:p>
          <a:p>
            <a:pPr eaLnBrk="1" hangingPunct="1"/>
            <a:r>
              <a:rPr lang="en-US" dirty="0" smtClean="0">
                <a:solidFill>
                  <a:srgbClr val="003399"/>
                </a:solidFill>
                <a:ea typeface="ＭＳ Ｐゴシック" pitchFamily="34" charset="-128"/>
              </a:rPr>
              <a:t>Lavanya Subramanian</a:t>
            </a:r>
          </a:p>
          <a:p>
            <a:pPr eaLnBrk="1" hangingPunct="1"/>
            <a:r>
              <a:rPr lang="en-US" dirty="0" smtClean="0">
                <a:ea typeface="ＭＳ Ｐゴシック" pitchFamily="34" charset="-128"/>
              </a:rPr>
              <a:t>Carnegie Mellon University</a:t>
            </a:r>
          </a:p>
          <a:p>
            <a:pPr eaLnBrk="1" hangingPunct="1"/>
            <a:r>
              <a:rPr lang="en-US" dirty="0" smtClean="0">
                <a:ea typeface="ＭＳ Ｐゴシック" pitchFamily="34" charset="-128"/>
              </a:rPr>
              <a:t>Spring 2015, 4/15/2015</a:t>
            </a:r>
          </a:p>
          <a:p>
            <a:pPr eaLnBrk="1" hangingPunct="1"/>
            <a:endParaRPr lang="en-US" dirty="0" smtClean="0">
              <a:ea typeface="ＭＳ Ｐゴシック" pitchFamily="34" charset="-128"/>
            </a:endParaRPr>
          </a:p>
          <a:p>
            <a:pPr eaLnBrk="1" hangingPunct="1"/>
            <a:endParaRPr lang="en-US" dirty="0" smtClean="0">
              <a:ea typeface="ＭＳ Ｐゴシック" pitchFamily="34" charset="-128"/>
            </a:endParaRPr>
          </a:p>
          <a:p>
            <a:pPr eaLnBrk="1" hangingPunct="1"/>
            <a:endParaRPr lang="en-US" dirty="0" smtClean="0">
              <a:ea typeface="ＭＳ Ｐゴシック" pitchFamily="34" charset="-128"/>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Predictability in the Presence of Memory Bandwidth Interference (HPCA 2013)</a:t>
            </a:r>
            <a:endParaRPr lang="en-US" dirty="0"/>
          </a:p>
        </p:txBody>
      </p:sp>
      <p:sp>
        <p:nvSpPr>
          <p:cNvPr id="3" name="Content Placeholder 2"/>
          <p:cNvSpPr>
            <a:spLocks noGrp="1"/>
          </p:cNvSpPr>
          <p:nvPr>
            <p:ph idx="1"/>
          </p:nvPr>
        </p:nvSpPr>
        <p:spPr/>
        <p:txBody>
          <a:bodyPr>
            <a:normAutofit lnSpcReduction="10000"/>
          </a:bodyPr>
          <a:lstStyle/>
          <a:p>
            <a:pPr>
              <a:buNone/>
            </a:pPr>
            <a:r>
              <a:rPr lang="en-US" sz="4000" dirty="0" smtClean="0">
                <a:solidFill>
                  <a:srgbClr val="FF0000"/>
                </a:solidFill>
              </a:rPr>
              <a:t>1.</a:t>
            </a:r>
            <a:r>
              <a:rPr lang="en-US" sz="4000" dirty="0" smtClean="0"/>
              <a:t> </a:t>
            </a:r>
            <a:r>
              <a:rPr lang="en-US" sz="4000" dirty="0" smtClean="0">
                <a:solidFill>
                  <a:srgbClr val="0070C0"/>
                </a:solidFill>
              </a:rPr>
              <a:t>Estimate Slowdown</a:t>
            </a:r>
          </a:p>
          <a:p>
            <a:pPr lvl="1"/>
            <a:r>
              <a:rPr lang="en-US" sz="3400" dirty="0" smtClean="0"/>
              <a:t>Key Observations</a:t>
            </a:r>
          </a:p>
          <a:p>
            <a:pPr lvl="1"/>
            <a:r>
              <a:rPr lang="en-US" sz="3400" dirty="0" smtClean="0"/>
              <a:t>Implementation</a:t>
            </a:r>
          </a:p>
          <a:p>
            <a:pPr lvl="1"/>
            <a:r>
              <a:rPr lang="en-US" sz="3400" dirty="0" smtClean="0"/>
              <a:t>MISE Model: Putting it All Together</a:t>
            </a:r>
          </a:p>
          <a:p>
            <a:pPr lvl="1"/>
            <a:r>
              <a:rPr lang="en-US" sz="3400" dirty="0" smtClean="0"/>
              <a:t>Evaluating the Model</a:t>
            </a:r>
          </a:p>
          <a:p>
            <a:pPr>
              <a:buNone/>
            </a:pPr>
            <a:r>
              <a:rPr lang="en-US" sz="4000" dirty="0" smtClean="0">
                <a:solidFill>
                  <a:srgbClr val="FF0000"/>
                </a:solidFill>
              </a:rPr>
              <a:t>2.</a:t>
            </a:r>
            <a:r>
              <a:rPr lang="en-US" sz="4000" dirty="0" smtClean="0"/>
              <a:t> </a:t>
            </a:r>
            <a:r>
              <a:rPr lang="en-US" sz="4000" dirty="0" smtClean="0">
                <a:solidFill>
                  <a:srgbClr val="0070C0"/>
                </a:solidFill>
              </a:rPr>
              <a:t>Control Slowdown</a:t>
            </a:r>
          </a:p>
          <a:p>
            <a:pPr lvl="1"/>
            <a:r>
              <a:rPr lang="en-US" sz="3400" dirty="0" smtClean="0"/>
              <a:t>Providing Soft Slowdown Guarantees</a:t>
            </a:r>
          </a:p>
        </p:txBody>
      </p:sp>
      <p:sp>
        <p:nvSpPr>
          <p:cNvPr id="4" name="Slide Number Placeholder 3"/>
          <p:cNvSpPr>
            <a:spLocks noGrp="1"/>
          </p:cNvSpPr>
          <p:nvPr>
            <p:ph type="sldNum" sz="quarter" idx="12"/>
          </p:nvPr>
        </p:nvSpPr>
        <p:spPr/>
        <p:txBody>
          <a:bodyPr/>
          <a:lstStyle/>
          <a:p>
            <a:fld id="{2CF4AA75-1AE0-4593-99DD-33F3F40BED72}" type="slidenum">
              <a:rPr lang="en-US" smtClean="0"/>
              <a:pPr/>
              <a:t>7</a:t>
            </a:fld>
            <a:endParaRPr lang="en-US"/>
          </a:p>
        </p:txBody>
      </p:sp>
      <p:sp>
        <p:nvSpPr>
          <p:cNvPr id="5" name="Rectangle 4"/>
          <p:cNvSpPr/>
          <p:nvPr/>
        </p:nvSpPr>
        <p:spPr>
          <a:xfrm>
            <a:off x="381000" y="2286000"/>
            <a:ext cx="8001000"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7200" y="5105400"/>
            <a:ext cx="8001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Predictability in the Presence of Memory Bandwidth Interference</a:t>
            </a:r>
            <a:endParaRPr lang="en-US" dirty="0"/>
          </a:p>
        </p:txBody>
      </p:sp>
      <p:sp>
        <p:nvSpPr>
          <p:cNvPr id="3" name="Content Placeholder 2"/>
          <p:cNvSpPr>
            <a:spLocks noGrp="1"/>
          </p:cNvSpPr>
          <p:nvPr>
            <p:ph idx="1"/>
          </p:nvPr>
        </p:nvSpPr>
        <p:spPr/>
        <p:txBody>
          <a:bodyPr>
            <a:normAutofit lnSpcReduction="10000"/>
          </a:bodyPr>
          <a:lstStyle/>
          <a:p>
            <a:pPr>
              <a:buNone/>
            </a:pPr>
            <a:r>
              <a:rPr lang="en-US" sz="4000" dirty="0" smtClean="0">
                <a:solidFill>
                  <a:srgbClr val="FF0000"/>
                </a:solidFill>
              </a:rPr>
              <a:t>1.</a:t>
            </a:r>
            <a:r>
              <a:rPr lang="en-US" sz="4000" dirty="0" smtClean="0"/>
              <a:t> </a:t>
            </a:r>
            <a:r>
              <a:rPr lang="en-US" sz="4000" dirty="0" smtClean="0">
                <a:solidFill>
                  <a:srgbClr val="0070C0"/>
                </a:solidFill>
              </a:rPr>
              <a:t>Estimate Slowdown</a:t>
            </a:r>
          </a:p>
          <a:p>
            <a:pPr lvl="1"/>
            <a:r>
              <a:rPr lang="en-US" sz="3400" dirty="0" smtClean="0"/>
              <a:t>Key Observations</a:t>
            </a:r>
          </a:p>
          <a:p>
            <a:pPr lvl="1"/>
            <a:r>
              <a:rPr lang="en-US" sz="3400" dirty="0" smtClean="0">
                <a:solidFill>
                  <a:schemeClr val="bg1">
                    <a:lumMod val="75000"/>
                  </a:schemeClr>
                </a:solidFill>
              </a:rPr>
              <a:t>Implementation</a:t>
            </a:r>
          </a:p>
          <a:p>
            <a:pPr lvl="1"/>
            <a:r>
              <a:rPr lang="en-US" sz="3400" dirty="0" smtClean="0">
                <a:solidFill>
                  <a:schemeClr val="bg1">
                    <a:lumMod val="75000"/>
                  </a:schemeClr>
                </a:solidFill>
              </a:rPr>
              <a:t>MISE Model: Putting it All Together</a:t>
            </a:r>
          </a:p>
          <a:p>
            <a:pPr lvl="1"/>
            <a:r>
              <a:rPr lang="en-US" sz="3400" dirty="0" smtClean="0">
                <a:solidFill>
                  <a:schemeClr val="bg1">
                    <a:lumMod val="75000"/>
                  </a:schemeClr>
                </a:solidFill>
              </a:rPr>
              <a:t>Evaluating the Model</a:t>
            </a:r>
          </a:p>
          <a:p>
            <a:pPr>
              <a:buNone/>
            </a:pPr>
            <a:r>
              <a:rPr lang="en-US" sz="4000" dirty="0" smtClean="0">
                <a:solidFill>
                  <a:srgbClr val="FF0000"/>
                </a:solidFill>
              </a:rPr>
              <a:t>2.</a:t>
            </a:r>
            <a:r>
              <a:rPr lang="en-US" sz="4000" dirty="0" smtClean="0"/>
              <a:t> </a:t>
            </a:r>
            <a:r>
              <a:rPr lang="en-US" sz="4000" dirty="0" smtClean="0">
                <a:solidFill>
                  <a:srgbClr val="0070C0"/>
                </a:solidFill>
              </a:rPr>
              <a:t>Control Slowdown</a:t>
            </a:r>
          </a:p>
          <a:p>
            <a:pPr lvl="1"/>
            <a:r>
              <a:rPr lang="en-US" sz="3400" dirty="0" smtClean="0">
                <a:solidFill>
                  <a:schemeClr val="bg1">
                    <a:lumMod val="75000"/>
                  </a:schemeClr>
                </a:solidFill>
              </a:rPr>
              <a:t>Providing Soft Slowdown Guarantees</a:t>
            </a:r>
          </a:p>
        </p:txBody>
      </p:sp>
      <p:sp>
        <p:nvSpPr>
          <p:cNvPr id="4" name="Slide Number Placeholder 3"/>
          <p:cNvSpPr>
            <a:spLocks noGrp="1"/>
          </p:cNvSpPr>
          <p:nvPr>
            <p:ph type="sldNum" sz="quarter" idx="12"/>
          </p:nvPr>
        </p:nvSpPr>
        <p:spPr/>
        <p:txBody>
          <a:bodyPr/>
          <a:lstStyle/>
          <a:p>
            <a:fld id="{2CF4AA75-1AE0-4593-99DD-33F3F40BED72}" type="slidenum">
              <a:rPr lang="en-US" smtClean="0"/>
              <a:pPr/>
              <a:t>8</a:t>
            </a:fld>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Slowdown: Definition</a:t>
            </a:r>
            <a:endParaRPr lang="en-US" sz="4400" dirty="0"/>
          </a:p>
        </p:txBody>
      </p:sp>
      <p:sp>
        <p:nvSpPr>
          <p:cNvPr id="3" name="Content Placeholder 2"/>
          <p:cNvSpPr>
            <a:spLocks noGrp="1"/>
          </p:cNvSpPr>
          <p:nvPr>
            <p:ph idx="1"/>
          </p:nvPr>
        </p:nvSpPr>
        <p:spPr/>
        <p:txBody>
          <a:bodyPr/>
          <a:lstStyle/>
          <a:p>
            <a:endParaRPr lang="en-US"/>
          </a:p>
        </p:txBody>
      </p:sp>
      <p:graphicFrame>
        <p:nvGraphicFramePr>
          <p:cNvPr id="196610" name="Object 2"/>
          <p:cNvGraphicFramePr>
            <a:graphicFrameLocks noChangeAspect="1"/>
          </p:cNvGraphicFramePr>
          <p:nvPr/>
        </p:nvGraphicFramePr>
        <p:xfrm>
          <a:off x="744134" y="2642391"/>
          <a:ext cx="7655732" cy="1573219"/>
        </p:xfrm>
        <a:graphic>
          <a:graphicData uri="http://schemas.openxmlformats.org/presentationml/2006/ole">
            <mc:AlternateContent xmlns:mc="http://schemas.openxmlformats.org/markup-compatibility/2006">
              <mc:Choice xmlns:v="urn:schemas-microsoft-com:vml" Requires="v">
                <p:oleObj spid="_x0000_s2060" name="Equation" r:id="rId5" imgW="1916868" imgH="393529" progId="Equation.3">
                  <p:embed/>
                </p:oleObj>
              </mc:Choice>
              <mc:Fallback>
                <p:oleObj name="Equation" r:id="rId5" imgW="1916868" imgH="393529"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134" y="2642391"/>
                        <a:ext cx="7655732" cy="1573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2CF4AA75-1AE0-4593-99DD-33F3F40BED72}" type="slidenum">
              <a:rPr lang="en-US" smtClean="0"/>
              <a:pPr/>
              <a:t>9</a:t>
            </a:fld>
            <a:endParaRPr lang="en-US"/>
          </a:p>
        </p:txBody>
      </p:sp>
    </p:spTree>
    <p:custDataLst>
      <p:tags r:id="rId2"/>
    </p:custDataLst>
  </p:cSld>
  <p:clrMapOvr>
    <a:masterClrMapping/>
  </p:clrMapOvr>
  <p:transition xmlns:p14="http://schemas.microsoft.com/office/powerpoint/2010/main" advTm="27438"/>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9|16.7|10.3|10.7"/>
</p:tagLst>
</file>

<file path=ppt/tags/tag10.xml><?xml version="1.0" encoding="utf-8"?>
<p:tagLst xmlns:a="http://schemas.openxmlformats.org/drawingml/2006/main" xmlns:r="http://schemas.openxmlformats.org/officeDocument/2006/relationships" xmlns:p="http://schemas.openxmlformats.org/presentationml/2006/main">
  <p:tag name="TIMING" val="|5.5|3.3|3.9|5.1|0.7|5.8|8.1|2.7|5.5|4.3|9.5|5.7"/>
</p:tagLst>
</file>

<file path=ppt/tags/tag11.xml><?xml version="1.0" encoding="utf-8"?>
<p:tagLst xmlns:a="http://schemas.openxmlformats.org/drawingml/2006/main" xmlns:r="http://schemas.openxmlformats.org/officeDocument/2006/relationships" xmlns:p="http://schemas.openxmlformats.org/presentationml/2006/main">
  <p:tag name="TIMING" val="|3.2|12.5|3.6|0.6"/>
</p:tagLst>
</file>

<file path=ppt/tags/tag12.xml><?xml version="1.0" encoding="utf-8"?>
<p:tagLst xmlns:a="http://schemas.openxmlformats.org/drawingml/2006/main" xmlns:r="http://schemas.openxmlformats.org/officeDocument/2006/relationships" xmlns:p="http://schemas.openxmlformats.org/presentationml/2006/main">
  <p:tag name="TIMING" val="|3.6|7|7.7|1.9"/>
</p:tagLst>
</file>

<file path=ppt/tags/tag13.xml><?xml version="1.0" encoding="utf-8"?>
<p:tagLst xmlns:a="http://schemas.openxmlformats.org/drawingml/2006/main" xmlns:r="http://schemas.openxmlformats.org/officeDocument/2006/relationships" xmlns:p="http://schemas.openxmlformats.org/presentationml/2006/main">
  <p:tag name="TIMING" val="|3.2|10.2|4.5|14.2"/>
</p:tagLst>
</file>

<file path=ppt/tags/tag14.xml><?xml version="1.0" encoding="utf-8"?>
<p:tagLst xmlns:a="http://schemas.openxmlformats.org/drawingml/2006/main" xmlns:r="http://schemas.openxmlformats.org/officeDocument/2006/relationships" xmlns:p="http://schemas.openxmlformats.org/presentationml/2006/main">
  <p:tag name="TIMING" val="|8.5|1.3|2.8|8.2|4.7|11.2|5.9|14|5"/>
</p:tagLst>
</file>

<file path=ppt/tags/tag15.xml><?xml version="1.0" encoding="utf-8"?>
<p:tagLst xmlns:a="http://schemas.openxmlformats.org/drawingml/2006/main" xmlns:r="http://schemas.openxmlformats.org/officeDocument/2006/relationships" xmlns:p="http://schemas.openxmlformats.org/presentationml/2006/main">
  <p:tag name="TIMING" val="|7.1|7.7|10.6"/>
</p:tagLst>
</file>

<file path=ppt/tags/tag16.xml><?xml version="1.0" encoding="utf-8"?>
<p:tagLst xmlns:a="http://schemas.openxmlformats.org/drawingml/2006/main" xmlns:r="http://schemas.openxmlformats.org/officeDocument/2006/relationships" xmlns:p="http://schemas.openxmlformats.org/presentationml/2006/main">
  <p:tag name="TIMING" val="|3.2|12.5|3.6|0.6"/>
</p:tagLst>
</file>

<file path=ppt/tags/tag17.xml><?xml version="1.0" encoding="utf-8"?>
<p:tagLst xmlns:a="http://schemas.openxmlformats.org/drawingml/2006/main" xmlns:r="http://schemas.openxmlformats.org/officeDocument/2006/relationships" xmlns:p="http://schemas.openxmlformats.org/presentationml/2006/main">
  <p:tag name="TIMING" val="|20.8|16.8|1.7|6.4|2|2.6"/>
</p:tagLst>
</file>

<file path=ppt/tags/tag18.xml><?xml version="1.0" encoding="utf-8"?>
<p:tagLst xmlns:a="http://schemas.openxmlformats.org/drawingml/2006/main" xmlns:r="http://schemas.openxmlformats.org/officeDocument/2006/relationships" xmlns:p="http://schemas.openxmlformats.org/presentationml/2006/main">
  <p:tag name="TIMING" val="|3.1|23.6|18.8|1.2|5"/>
</p:tagLst>
</file>

<file path=ppt/tags/tag19.xml><?xml version="1.0" encoding="utf-8"?>
<p:tagLst xmlns:a="http://schemas.openxmlformats.org/drawingml/2006/main" xmlns:r="http://schemas.openxmlformats.org/officeDocument/2006/relationships" xmlns:p="http://schemas.openxmlformats.org/presentationml/2006/main">
  <p:tag name="TIMING" val="|4.9|4.9|4.1|2.9"/>
</p:tagLst>
</file>

<file path=ppt/tags/tag2.xml><?xml version="1.0" encoding="utf-8"?>
<p:tagLst xmlns:a="http://schemas.openxmlformats.org/drawingml/2006/main" xmlns:r="http://schemas.openxmlformats.org/officeDocument/2006/relationships" xmlns:p="http://schemas.openxmlformats.org/presentationml/2006/main">
  <p:tag name="TIMING" val="|2.6|0.3|0.6|7.6|10.6|12.7"/>
</p:tagLst>
</file>

<file path=ppt/tags/tag20.xml><?xml version="1.0" encoding="utf-8"?>
<p:tagLst xmlns:a="http://schemas.openxmlformats.org/drawingml/2006/main" xmlns:r="http://schemas.openxmlformats.org/officeDocument/2006/relationships" xmlns:p="http://schemas.openxmlformats.org/presentationml/2006/main">
  <p:tag name="TIMING" val="|2.3|0.8|2.2|2.5|0.9|3"/>
</p:tagLst>
</file>

<file path=ppt/tags/tag21.xml><?xml version="1.0" encoding="utf-8"?>
<p:tagLst xmlns:a="http://schemas.openxmlformats.org/drawingml/2006/main" xmlns:r="http://schemas.openxmlformats.org/officeDocument/2006/relationships" xmlns:p="http://schemas.openxmlformats.org/presentationml/2006/main">
  <p:tag name="TIMING" val="|0.6|0.5|8|6.2"/>
</p:tagLst>
</file>

<file path=ppt/tags/tag22.xml><?xml version="1.0" encoding="utf-8"?>
<p:tagLst xmlns:a="http://schemas.openxmlformats.org/drawingml/2006/main" xmlns:r="http://schemas.openxmlformats.org/officeDocument/2006/relationships" xmlns:p="http://schemas.openxmlformats.org/presentationml/2006/main">
  <p:tag name="TIMING" val="|16.6|6.4|4.6|3.6"/>
</p:tagLst>
</file>

<file path=ppt/tags/tag23.xml><?xml version="1.0" encoding="utf-8"?>
<p:tagLst xmlns:a="http://schemas.openxmlformats.org/drawingml/2006/main" xmlns:r="http://schemas.openxmlformats.org/officeDocument/2006/relationships" xmlns:p="http://schemas.openxmlformats.org/presentationml/2006/main">
  <p:tag name="TIMING" val="|1.2|6.1|2.2|4.9|36.1|4.7|12.6|3.2|1.5|10.9|4|34.4|15.2"/>
</p:tagLst>
</file>

<file path=ppt/tags/tag24.xml><?xml version="1.0" encoding="utf-8"?>
<p:tagLst xmlns:a="http://schemas.openxmlformats.org/drawingml/2006/main" xmlns:r="http://schemas.openxmlformats.org/officeDocument/2006/relationships" xmlns:p="http://schemas.openxmlformats.org/presentationml/2006/main">
  <p:tag name="TIMING" val="|17.8|5.9|8.7"/>
</p:tagLst>
</file>

<file path=ppt/tags/tag25.xml><?xml version="1.0" encoding="utf-8"?>
<p:tagLst xmlns:a="http://schemas.openxmlformats.org/drawingml/2006/main" xmlns:r="http://schemas.openxmlformats.org/officeDocument/2006/relationships" xmlns:p="http://schemas.openxmlformats.org/presentationml/2006/main">
  <p:tag name="TIMING" val="|13.6|11.4"/>
</p:tagLst>
</file>

<file path=ppt/tags/tag26.xml><?xml version="1.0" encoding="utf-8"?>
<p:tagLst xmlns:a="http://schemas.openxmlformats.org/drawingml/2006/main" xmlns:r="http://schemas.openxmlformats.org/officeDocument/2006/relationships" xmlns:p="http://schemas.openxmlformats.org/presentationml/2006/main">
  <p:tag name="TIMING" val="|2.3"/>
</p:tagLst>
</file>

<file path=ppt/tags/tag27.xml><?xml version="1.0" encoding="utf-8"?>
<p:tagLst xmlns:a="http://schemas.openxmlformats.org/drawingml/2006/main" xmlns:r="http://schemas.openxmlformats.org/officeDocument/2006/relationships" xmlns:p="http://schemas.openxmlformats.org/presentationml/2006/main">
  <p:tag name="TIMING" val="|40.6"/>
</p:tagLst>
</file>

<file path=ppt/tags/tag28.xml><?xml version="1.0" encoding="utf-8"?>
<p:tagLst xmlns:a="http://schemas.openxmlformats.org/drawingml/2006/main" xmlns:r="http://schemas.openxmlformats.org/officeDocument/2006/relationships" xmlns:p="http://schemas.openxmlformats.org/presentationml/2006/main">
  <p:tag name="TIMING" val="|40.6"/>
</p:tagLst>
</file>

<file path=ppt/tags/tag29.xml><?xml version="1.0" encoding="utf-8"?>
<p:tagLst xmlns:a="http://schemas.openxmlformats.org/drawingml/2006/main" xmlns:r="http://schemas.openxmlformats.org/officeDocument/2006/relationships" xmlns:p="http://schemas.openxmlformats.org/presentationml/2006/main">
  <p:tag name="TIMING" val="|40.6"/>
</p:tagLst>
</file>

<file path=ppt/tags/tag3.xml><?xml version="1.0" encoding="utf-8"?>
<p:tagLst xmlns:a="http://schemas.openxmlformats.org/drawingml/2006/main" xmlns:r="http://schemas.openxmlformats.org/officeDocument/2006/relationships" xmlns:p="http://schemas.openxmlformats.org/presentationml/2006/main">
  <p:tag name="TIMING" val="|2.3"/>
</p:tagLst>
</file>

<file path=ppt/tags/tag30.xml><?xml version="1.0" encoding="utf-8"?>
<p:tagLst xmlns:a="http://schemas.openxmlformats.org/drawingml/2006/main" xmlns:r="http://schemas.openxmlformats.org/officeDocument/2006/relationships" xmlns:p="http://schemas.openxmlformats.org/presentationml/2006/main">
  <p:tag name="TIMING" val="|40.6"/>
</p:tagLst>
</file>

<file path=ppt/tags/tag31.xml><?xml version="1.0" encoding="utf-8"?>
<p:tagLst xmlns:a="http://schemas.openxmlformats.org/drawingml/2006/main" xmlns:r="http://schemas.openxmlformats.org/officeDocument/2006/relationships" xmlns:p="http://schemas.openxmlformats.org/presentationml/2006/main">
  <p:tag name="TIMING" val="|20.8|16.8|1.7|6.4|2|2.6"/>
</p:tagLst>
</file>

<file path=ppt/tags/tag32.xml><?xml version="1.0" encoding="utf-8"?>
<p:tagLst xmlns:a="http://schemas.openxmlformats.org/drawingml/2006/main" xmlns:r="http://schemas.openxmlformats.org/officeDocument/2006/relationships" xmlns:p="http://schemas.openxmlformats.org/presentationml/2006/main">
  <p:tag name="TIMING" val="|11.7|10.1"/>
</p:tagLst>
</file>

<file path=ppt/tags/tag33.xml><?xml version="1.0" encoding="utf-8"?>
<p:tagLst xmlns:a="http://schemas.openxmlformats.org/drawingml/2006/main" xmlns:r="http://schemas.openxmlformats.org/officeDocument/2006/relationships" xmlns:p="http://schemas.openxmlformats.org/presentationml/2006/main">
  <p:tag name="TIMING" val="|10.9|9.2"/>
</p:tagLst>
</file>

<file path=ppt/tags/tag4.xml><?xml version="1.0" encoding="utf-8"?>
<p:tagLst xmlns:a="http://schemas.openxmlformats.org/drawingml/2006/main" xmlns:r="http://schemas.openxmlformats.org/officeDocument/2006/relationships" xmlns:p="http://schemas.openxmlformats.org/presentationml/2006/main">
  <p:tag name="TIMING" val="|2.3"/>
</p:tagLst>
</file>

<file path=ppt/tags/tag5.xml><?xml version="1.0" encoding="utf-8"?>
<p:tagLst xmlns:a="http://schemas.openxmlformats.org/drawingml/2006/main" xmlns:r="http://schemas.openxmlformats.org/officeDocument/2006/relationships" xmlns:p="http://schemas.openxmlformats.org/presentationml/2006/main">
  <p:tag name="TIMING" val="|2.6"/>
</p:tagLst>
</file>

<file path=ppt/tags/tag6.xml><?xml version="1.0" encoding="utf-8"?>
<p:tagLst xmlns:a="http://schemas.openxmlformats.org/drawingml/2006/main" xmlns:r="http://schemas.openxmlformats.org/officeDocument/2006/relationships" xmlns:p="http://schemas.openxmlformats.org/presentationml/2006/main">
  <p:tag name="TIMING" val="|10.3|44.7|12.3|6|14.3|3.9"/>
</p:tagLst>
</file>

<file path=ppt/tags/tag7.xml><?xml version="1.0" encoding="utf-8"?>
<p:tagLst xmlns:a="http://schemas.openxmlformats.org/drawingml/2006/main" xmlns:r="http://schemas.openxmlformats.org/officeDocument/2006/relationships" xmlns:p="http://schemas.openxmlformats.org/presentationml/2006/main">
  <p:tag name="TIMING" val="|1.2|0.7|15.1|8.4|2.3|15.5|12.2|1.1|6|4.2"/>
</p:tagLst>
</file>

<file path=ppt/tags/tag8.xml><?xml version="1.0" encoding="utf-8"?>
<p:tagLst xmlns:a="http://schemas.openxmlformats.org/drawingml/2006/main" xmlns:r="http://schemas.openxmlformats.org/officeDocument/2006/relationships" xmlns:p="http://schemas.openxmlformats.org/presentationml/2006/main">
  <p:tag name="TIMING" val="|8.4"/>
</p:tagLst>
</file>

<file path=ppt/tags/tag9.xml><?xml version="1.0" encoding="utf-8"?>
<p:tagLst xmlns:a="http://schemas.openxmlformats.org/drawingml/2006/main" xmlns:r="http://schemas.openxmlformats.org/officeDocument/2006/relationships" xmlns:p="http://schemas.openxmlformats.org/presentationml/2006/main">
  <p:tag name="TIMING" val="|7.8|5.9|6|12.1|1.7|9|4.6|6.8|9.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26829</TotalTime>
  <Words>4780</Words>
  <Application>Microsoft Macintosh PowerPoint</Application>
  <PresentationFormat>On-screen Show (4:3)</PresentationFormat>
  <Paragraphs>1038</Paragraphs>
  <Slides>64</Slides>
  <Notes>26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64</vt:i4>
      </vt:variant>
    </vt:vector>
  </HeadingPairs>
  <TitlesOfParts>
    <vt:vector size="67" baseType="lpstr">
      <vt:lpstr>Office Theme</vt:lpstr>
      <vt:lpstr>Edge</vt:lpstr>
      <vt:lpstr>Equation</vt:lpstr>
      <vt:lpstr>18-447 Computer Architecture Lecture 31: Predictable Performance  </vt:lpstr>
      <vt:lpstr>Shared Resource Interference</vt:lpstr>
      <vt:lpstr>High and Unpredictable  Application Slowdowns</vt:lpstr>
      <vt:lpstr>Need for Predictable Performance</vt:lpstr>
      <vt:lpstr>Tackling Different Parts of the  Shared Memory Hierarchy</vt:lpstr>
      <vt:lpstr>Predictability in the Presence of Memory Bandwidth Interference</vt:lpstr>
      <vt:lpstr>Predictability in the Presence of Memory Bandwidth Interference (HPCA 2013)</vt:lpstr>
      <vt:lpstr>Predictability in the Presence of Memory Bandwidth Interference</vt:lpstr>
      <vt:lpstr>Slowdown: Definition</vt:lpstr>
      <vt:lpstr>Key Observation 1</vt:lpstr>
      <vt:lpstr>Key Observation 2</vt:lpstr>
      <vt:lpstr>Key Observation 2</vt:lpstr>
      <vt:lpstr>PowerPoint Presentation</vt:lpstr>
      <vt:lpstr>Key Observation 3</vt:lpstr>
      <vt:lpstr>Key Observation 3</vt:lpstr>
      <vt:lpstr>Predictability in the Presence of Memory Bandwidth Interference</vt:lpstr>
      <vt:lpstr>Interval Based Operation</vt:lpstr>
      <vt:lpstr>Measuring RSRShared and α</vt:lpstr>
      <vt:lpstr>Estimating Request Service Rate Alone (RSRAlone)</vt:lpstr>
      <vt:lpstr>Inaccuracy in Estimating RSRAlone</vt:lpstr>
      <vt:lpstr>Accounting for Interference in  RSRAlone Estimation</vt:lpstr>
      <vt:lpstr>Predictability in the Presence of Memory Bandwidth Interference</vt:lpstr>
      <vt:lpstr>MISE Operation: Putting it All Together</vt:lpstr>
      <vt:lpstr>Predictability in the Presence of Memory Bandwidth Interference</vt:lpstr>
      <vt:lpstr>Previous Work on  Slowdown Estimation</vt:lpstr>
      <vt:lpstr>Two Major Advantages of MISE Over STFM</vt:lpstr>
      <vt:lpstr>Methodology</vt:lpstr>
      <vt:lpstr>Quantitative Comparison</vt:lpstr>
      <vt:lpstr>Comparison to STFM</vt:lpstr>
      <vt:lpstr>Predictability in the Presence of Memory Bandwidth Interference</vt:lpstr>
      <vt:lpstr>Possible Use Cases</vt:lpstr>
      <vt:lpstr>Predictability in the Presence of Memory Bandwidth Interference</vt:lpstr>
      <vt:lpstr>MISE-QoS: Providing  “Soft” Slowdown Guarantees</vt:lpstr>
      <vt:lpstr>Methodology</vt:lpstr>
      <vt:lpstr>A Look at One Workload</vt:lpstr>
      <vt:lpstr>Effectiveness of MISE in Enforcing QoS</vt:lpstr>
      <vt:lpstr>Performance of  Non-QoS-Critical Applications</vt:lpstr>
      <vt:lpstr>Summary: Predictability in the Presence of Memory Bandwidth Interference</vt:lpstr>
      <vt:lpstr>Taking Into Account  Shared Cache Interference</vt:lpstr>
      <vt:lpstr>Revisiting Request Service Rates</vt:lpstr>
      <vt:lpstr>Estimating Cache and Memory Slowdowns Through Cache Access Rates</vt:lpstr>
      <vt:lpstr>The Application Slowdown Model</vt:lpstr>
      <vt:lpstr>Real System Studies: Cache Access Rate vs. Slowdown </vt:lpstr>
      <vt:lpstr>Challenge</vt:lpstr>
      <vt:lpstr>Auxiliary Tag Store</vt:lpstr>
      <vt:lpstr>Revisiting Request Service Rate Alone</vt:lpstr>
      <vt:lpstr>Cache Access Rate Alone</vt:lpstr>
      <vt:lpstr>Application Slowdown Model (ASM)</vt:lpstr>
      <vt:lpstr>Previous Work on Slowdown Estimation</vt:lpstr>
      <vt:lpstr>Model Accuracy Results</vt:lpstr>
      <vt:lpstr>Leveraging Slowdown Estimates  for Performance Optimization</vt:lpstr>
      <vt:lpstr>Cache Capacity Partitioning</vt:lpstr>
      <vt:lpstr>Cache Capacity Partitioning</vt:lpstr>
      <vt:lpstr>ASM-Cache: Slowdown-aware  Cache Way Partitioning</vt:lpstr>
      <vt:lpstr>Performance and Fairness Results</vt:lpstr>
      <vt:lpstr>Memory Bandwidth Partitioning</vt:lpstr>
      <vt:lpstr>ASM-Mem: Slowdown-aware  Memory Bandwidth Partitioning</vt:lpstr>
      <vt:lpstr>ASM-Mem:  Fairness and Performance Results</vt:lpstr>
      <vt:lpstr>Coordinated Resource  Allocation Schemes</vt:lpstr>
      <vt:lpstr>Fairness and Performance Results</vt:lpstr>
      <vt:lpstr>Other Possible Applications</vt:lpstr>
      <vt:lpstr>Summary: Predictability in the Presence of Shared Cache Interference</vt:lpstr>
      <vt:lpstr>Future Work: Coordinated Resource Management for Predictable Performance</vt:lpstr>
      <vt:lpstr>18-447 Computer Architecture Lecture 31: Predictable Performance  </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Lavanya</dc:creator>
  <cp:lastModifiedBy>Jeremie Kim</cp:lastModifiedBy>
  <cp:revision>341</cp:revision>
  <dcterms:created xsi:type="dcterms:W3CDTF">2014-03-23T15:17:36Z</dcterms:created>
  <dcterms:modified xsi:type="dcterms:W3CDTF">2015-04-16T18:34:29Z</dcterms:modified>
</cp:coreProperties>
</file>