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364" r:id="rId2"/>
    <p:sldMasterId id="2147484696" r:id="rId3"/>
    <p:sldMasterId id="2147485420" r:id="rId4"/>
    <p:sldMasterId id="2147485432" r:id="rId5"/>
    <p:sldMasterId id="2147485602" r:id="rId6"/>
    <p:sldMasterId id="2147485648" r:id="rId7"/>
    <p:sldMasterId id="2147485661" r:id="rId8"/>
  </p:sldMasterIdLst>
  <p:notesMasterIdLst>
    <p:notesMasterId r:id="rId20"/>
  </p:notesMasterIdLst>
  <p:sldIdLst>
    <p:sldId id="284" r:id="rId9"/>
    <p:sldId id="1716" r:id="rId10"/>
    <p:sldId id="1721" r:id="rId11"/>
    <p:sldId id="1722" r:id="rId12"/>
    <p:sldId id="1619" r:id="rId13"/>
    <p:sldId id="1688" r:id="rId14"/>
    <p:sldId id="1687" r:id="rId15"/>
    <p:sldId id="1675" r:id="rId16"/>
    <p:sldId id="1690" r:id="rId17"/>
    <p:sldId id="1719" r:id="rId18"/>
    <p:sldId id="1720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5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121" autoAdjust="0"/>
  </p:normalViewPr>
  <p:slideViewPr>
    <p:cSldViewPr>
      <p:cViewPr varScale="1">
        <p:scale>
          <a:sx n="104" d="100"/>
          <a:sy n="104" d="100"/>
        </p:scale>
        <p:origin x="-1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A6F19DA-1E96-5641-88CF-0889E7C546E4}" type="datetime1">
              <a:rPr lang="en-US"/>
              <a:pPr>
                <a:defRPr/>
              </a:pPr>
              <a:t>5/1/15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7C0DD15-5FAF-8E41-99D9-E2889A99F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85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DC5483-CB01-4E46-9C59-A6A75000E3B6}" type="slidenum">
              <a:rPr 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guarantee</a:t>
            </a:r>
            <a:r>
              <a:rPr lang="en-US" baseline="0" dirty="0" smtClean="0"/>
              <a:t> at least the following grades:</a:t>
            </a:r>
            <a:endParaRPr lang="en-US" dirty="0" smtClean="0"/>
          </a:p>
          <a:p>
            <a:r>
              <a:rPr lang="en-US" dirty="0" smtClean="0"/>
              <a:t>A: 90-100</a:t>
            </a:r>
          </a:p>
          <a:p>
            <a:r>
              <a:rPr lang="en-US" dirty="0" smtClean="0"/>
              <a:t>B: 80-90</a:t>
            </a:r>
          </a:p>
          <a:p>
            <a:r>
              <a:rPr lang="en-US" dirty="0" smtClean="0"/>
              <a:t>C: 70-80</a:t>
            </a:r>
          </a:p>
          <a:p>
            <a:r>
              <a:rPr lang="en-US" dirty="0" smtClean="0"/>
              <a:t>D: 60-70</a:t>
            </a:r>
          </a:p>
          <a:p>
            <a:r>
              <a:rPr lang="en-US" dirty="0" smtClean="0"/>
              <a:t>R:</a:t>
            </a:r>
            <a:r>
              <a:rPr lang="en-US" baseline="0" dirty="0" smtClean="0"/>
              <a:t> 0-60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may lower the lowest point of a grade range, but not raise them.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0DD15-5FAF-8E41-99D9-E2889A99FCD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3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19C81E8-6994-B647-9961-C68661512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05009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D1141-E06E-6B43-9E61-9FAEDDBF3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7661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6" y="152400"/>
            <a:ext cx="6305551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10256-A618-6049-8431-C33786CD4C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75469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C9C3F-65C5-AC4F-8D5F-F6364EA3E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50111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82BCBCD-2D2A-0D4B-9E63-75880C7D87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446890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5AAB0A9-E9BA-D24F-97F9-781962BA6F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793009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77AE6BF-BBA2-7E45-A1F1-5D17B1FBEC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538765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2C7D381-3CC9-0541-B1DC-2F95D42C37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74230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6677B33-CCF6-B243-AB2F-4981E594CB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525043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4CE51FE-790F-A64E-8257-236B6B958E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094351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3EA5573-E2EA-224D-82A7-1390A043FB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6223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9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8826A-97BC-3A46-9C21-DD4A70174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69660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90F7C76-0CCB-A943-AAA6-69BAB05A7B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020447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855A553-2D65-B848-BF05-B74A2C914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006831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D8AF0F6-FDCC-AA4C-AAAB-A2E3DC6038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868339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6F5C9A-DDAC-BA44-A302-6DA7567EE3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840368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7A3379E-8B5D-9F4C-89AE-169F682AD5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998457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2644DE3-BA87-654B-8685-67AAF87CD2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910532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461DE01-EFF5-AA42-BC4D-502ABD6B52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940546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50944D3-2A83-E442-B9D6-65628643BE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283464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6E38B1C-18B2-6440-9885-FED05062CD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947749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85252C1-B992-154D-B414-01B2B149C7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44680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B39F8-E2B8-6145-A582-0F0325F71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36671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B81FF62-3E20-8C4F-8240-C1A6210E29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3665289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ECFB23E-3FC2-DA42-8798-8606F381D5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706658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975A9FC-B91C-4949-A229-0ED6BE7B85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109180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7EC1820-7FDC-FD4D-B43E-F3979FCAA1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401402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E4FC43E-1DE4-F64A-9246-98EB967D4C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263243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72574C7-B75B-7A44-806C-F61984A10F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333142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E940992-BFCE-4446-B3D2-3C722F9CE1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90065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F975979-8182-0742-B56E-BDD7C5BC32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691076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CEE9290-381B-2A40-BA1F-915E7F98B2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089630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832596D-B85C-B04E-BED5-F085E5781F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75585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9CE91-41E5-8642-9F8C-1682F78D7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24207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4743AD7-8253-BB44-BF51-57F3BBA934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883948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E219CD9-BC96-4943-A7D3-3FBF1F9C45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357087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9F8638D-95F8-2947-A06C-530F6F63D4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164793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036AB12-8354-1343-A9DA-92B791D237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813949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9CC551-FC0D-724B-ABD6-A27659EF6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294747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A435373-EA4D-0F4E-8CDF-6F7A4A9F24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83511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5E89830-F3B1-6A4C-863F-DE2EA4E7B0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68900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E32C176-4B0D-E348-BED3-BC87077BCA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159964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643BCCE-87AF-3E4E-B7AC-6A79F2FCCB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464089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ACE89A8-76E4-FD4D-A858-4D4546874A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907334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F9902-D400-FE4F-AAD6-0474803CE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40946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6580EAA-1FD8-EC4B-A572-EF783400A0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193899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31A56D6-8C8C-124B-A719-358D82D937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947852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64FF7F5-66F4-E34D-B7A9-F8FBB0EE0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124938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C86D43C-8074-BB46-A3E4-4C0CCA0E4D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852495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931C89C-4C94-D64E-96C3-D1E61174F4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437755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8995B-071D-BD47-AFCC-E0606D6829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340397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2DF7BE2-E9D0-DA4E-AA59-9640691969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452320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141DD022-2CAD-42A2-A586-8719DD2F2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708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E6AD9-8F4A-48FD-AFC7-7F9933BE4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92914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91481-0DA8-40C9-907F-7C98CF8E78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80107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6CCC8-2E0B-2F40-85CB-3224C6D75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73507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1FBFF-856D-49AD-89E0-021541B52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40882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C5CE0-C25A-4162-8542-7C303780E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0428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271D7-47E6-4D3D-B178-BB49202EF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04396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3630C-6387-447F-B8A7-78DFE8CDA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43403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53E31-754B-4B8E-B03F-351CA258A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562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EEC3E-BC37-47E6-80D5-0BE51DF73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17427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EDFA0-8D52-4DD3-8420-C61338B44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03095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B47C1-6469-4679-90B8-D4BDF74F2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62434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5C97A-6C95-4ABF-8154-C7C463DA2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74900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C9BBE315-A1F9-5C45-89FC-C1891CA9B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07098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0E6A3-78EB-A246-A140-A58311A51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80473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9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68F1-3AC9-F44A-978C-83D33880A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99214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D90AF-E1DD-3C4C-A966-6399D1FC5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65207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6F150-5CF5-A44A-B77F-5A0DEA388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97298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70E92-8780-8A4F-977D-6650956D1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64908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4D8B5-D2B8-7946-8D08-B1CA69321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14154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7BA14-AF1C-B740-B2C1-86F8783A6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88248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EAF04-322A-5347-A7A5-4BB2D09C3E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08672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5D136-4062-A44A-8202-BB23E4BB0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52637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46BD9-FE1D-3244-A455-9C68C921D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8700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6" y="152400"/>
            <a:ext cx="6305551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0226C-65DB-734D-93FC-A9C09DF03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83584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14502-5233-1845-AF25-9F262DB27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20345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1FD8C-F445-3D4C-8BF8-20123DED3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43093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en-US"/>
              <a:t>CHIPPER: HPCA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8EEF7C4-8639-2A41-8560-B69FAEA96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522290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395288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en-US"/>
              <a:t>CHIPPER: HPCA 2011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47506E6-4811-C243-B068-1C22F879B5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223390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en-US"/>
              <a:t>CHIPPER: HPCA 2011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8B4C424-1346-DB4F-9A30-10CB0F10C1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971989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en-US"/>
              <a:t>CHIPPER: HPCA 2011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F363379-2E1B-194A-A935-B9CA6C9D22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90479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en-US"/>
              <a:t>CHIPPER: HPCA 2011</a:t>
            </a: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200B3B8-9CE1-A748-88C4-F70AEB676C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310713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6A616A1-66FE-B444-A7DE-A149919AEF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846738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8D5EE94-2E8B-DF4A-A741-273F856EA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641447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AF60A44-9973-8A42-A7CE-64C25789A6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778234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C2F4507-DA6C-9946-A2EF-C08AE28388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886602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77956-FF32-8044-A597-30AFD5B65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53728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AE047FA-4A2A-4844-8ED4-11ACCF7A2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742825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9475FFB-8285-EB45-A043-A8BB7D2CF4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055643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8C91B7C-767C-9149-80FF-8B9ECEFA9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6494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1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2.xml"/><Relationship Id="rId3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8.xml"/><Relationship Id="rId9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1877045C-2516-9340-A0E6-26C9FA588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6" r:id="rId1"/>
    <p:sldLayoutId id="2147485502" r:id="rId2"/>
    <p:sldLayoutId id="2147485503" r:id="rId3"/>
    <p:sldLayoutId id="2147485504" r:id="rId4"/>
    <p:sldLayoutId id="2147485505" r:id="rId5"/>
    <p:sldLayoutId id="2147485506" r:id="rId6"/>
    <p:sldLayoutId id="2147485507" r:id="rId7"/>
    <p:sldLayoutId id="2147485508" r:id="rId8"/>
    <p:sldLayoutId id="2147485509" r:id="rId9"/>
    <p:sldLayoutId id="2147485510" r:id="rId10"/>
    <p:sldLayoutId id="2147485511" r:id="rId11"/>
    <p:sldLayoutId id="2147485512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BC1664D-4BC5-C543-9AD2-C80576B70E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2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7" r:id="rId1"/>
    <p:sldLayoutId id="2147485528" r:id="rId2"/>
    <p:sldLayoutId id="2147485529" r:id="rId3"/>
    <p:sldLayoutId id="2147485530" r:id="rId4"/>
    <p:sldLayoutId id="2147485531" r:id="rId5"/>
    <p:sldLayoutId id="2147485532" r:id="rId6"/>
    <p:sldLayoutId id="2147485533" r:id="rId7"/>
    <p:sldLayoutId id="2147485534" r:id="rId8"/>
    <p:sldLayoutId id="2147485535" r:id="rId9"/>
    <p:sldLayoutId id="2147485536" r:id="rId10"/>
    <p:sldLayoutId id="2147485537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FCCECD3-09DD-3A46-A9B1-1E44291439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630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6632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38" r:id="rId1"/>
    <p:sldLayoutId id="2147485539" r:id="rId2"/>
    <p:sldLayoutId id="2147485540" r:id="rId3"/>
    <p:sldLayoutId id="2147485541" r:id="rId4"/>
    <p:sldLayoutId id="2147485542" r:id="rId5"/>
    <p:sldLayoutId id="2147485543" r:id="rId6"/>
    <p:sldLayoutId id="2147485544" r:id="rId7"/>
    <p:sldLayoutId id="2147485545" r:id="rId8"/>
    <p:sldLayoutId id="2147485546" r:id="rId9"/>
    <p:sldLayoutId id="2147485547" r:id="rId10"/>
    <p:sldLayoutId id="2147485548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87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AE1F618-3605-084B-B1A7-646F1746DE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8726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7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62" r:id="rId1"/>
    <p:sldLayoutId id="2147485563" r:id="rId2"/>
    <p:sldLayoutId id="2147485564" r:id="rId3"/>
    <p:sldLayoutId id="2147485565" r:id="rId4"/>
    <p:sldLayoutId id="2147485566" r:id="rId5"/>
    <p:sldLayoutId id="2147485567" r:id="rId6"/>
    <p:sldLayoutId id="2147485568" r:id="rId7"/>
    <p:sldLayoutId id="2147485569" r:id="rId8"/>
    <p:sldLayoutId id="2147485570" r:id="rId9"/>
    <p:sldLayoutId id="2147485571" r:id="rId10"/>
    <p:sldLayoutId id="2147485572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974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B45E9FD-E0AE-BB4D-8CBD-3071927F4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975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73" r:id="rId1"/>
    <p:sldLayoutId id="2147485574" r:id="rId2"/>
    <p:sldLayoutId id="2147485575" r:id="rId3"/>
    <p:sldLayoutId id="2147485576" r:id="rId4"/>
    <p:sldLayoutId id="2147485577" r:id="rId5"/>
    <p:sldLayoutId id="2147485578" r:id="rId6"/>
    <p:sldLayoutId id="2147485579" r:id="rId7"/>
    <p:sldLayoutId id="2147485580" r:id="rId8"/>
    <p:sldLayoutId id="2147485581" r:id="rId9"/>
    <p:sldLayoutId id="2147485582" r:id="rId10"/>
    <p:sldLayoutId id="2147485583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smtClean="0">
                <a:solidFill>
                  <a:srgbClr val="000000"/>
                </a:solidFill>
                <a:latin typeface="Garamond" pitchFamily="18" charset="0"/>
                <a:cs typeface="Arial" pitchFamily="34" charset="0"/>
              </a:defRPr>
            </a:lvl1pPr>
          </a:lstStyle>
          <a:p>
            <a:pPr>
              <a:defRPr/>
            </a:pPr>
            <a:fld id="{46961CED-0D61-4BF7-A684-A29058B2778E}" type="slidenum">
              <a:rPr lang="en-US">
                <a:ea typeface="ＭＳ Ｐゴシック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65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03" r:id="rId1"/>
    <p:sldLayoutId id="2147485604" r:id="rId2"/>
    <p:sldLayoutId id="2147485605" r:id="rId3"/>
    <p:sldLayoutId id="2147485606" r:id="rId4"/>
    <p:sldLayoutId id="2147485607" r:id="rId5"/>
    <p:sldLayoutId id="2147485608" r:id="rId6"/>
    <p:sldLayoutId id="2147485609" r:id="rId7"/>
    <p:sldLayoutId id="2147485610" r:id="rId8"/>
    <p:sldLayoutId id="2147485611" r:id="rId9"/>
    <p:sldLayoutId id="2147485612" r:id="rId10"/>
    <p:sldLayoutId id="2147485613" r:id="rId11"/>
    <p:sldLayoutId id="2147485614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3043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F5DC5C00-AD2F-A044-8626-601111ACD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30438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30439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2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49" r:id="rId1"/>
    <p:sldLayoutId id="2147485650" r:id="rId2"/>
    <p:sldLayoutId id="2147485651" r:id="rId3"/>
    <p:sldLayoutId id="2147485652" r:id="rId4"/>
    <p:sldLayoutId id="2147485653" r:id="rId5"/>
    <p:sldLayoutId id="2147485654" r:id="rId6"/>
    <p:sldLayoutId id="2147485655" r:id="rId7"/>
    <p:sldLayoutId id="2147485656" r:id="rId8"/>
    <p:sldLayoutId id="2147485657" r:id="rId9"/>
    <p:sldLayoutId id="2147485658" r:id="rId10"/>
    <p:sldLayoutId id="2147485659" r:id="rId11"/>
    <p:sldLayoutId id="2147485660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02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CHIPPER: HPCA 2011</a:t>
            </a: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26214A4-BEFE-B64F-8EDD-BB4D1617A9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023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023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2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62" r:id="rId1"/>
    <p:sldLayoutId id="2147485663" r:id="rId2"/>
    <p:sldLayoutId id="2147485664" r:id="rId3"/>
    <p:sldLayoutId id="2147485665" r:id="rId4"/>
    <p:sldLayoutId id="2147485666" r:id="rId5"/>
    <p:sldLayoutId id="2147485667" r:id="rId6"/>
    <p:sldLayoutId id="2147485668" r:id="rId7"/>
    <p:sldLayoutId id="2147485669" r:id="rId8"/>
    <p:sldLayoutId id="2147485670" r:id="rId9"/>
    <p:sldLayoutId id="2147485671" r:id="rId10"/>
    <p:sldLayoutId id="2147485672" r:id="rId11"/>
    <p:sldLayoutId id="2147485673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mu.edu/hub/fc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6713" y="1250950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sz="4000" dirty="0">
                <a:latin typeface="Garamond" charset="0"/>
              </a:rPr>
              <a:t>18-</a:t>
            </a:r>
            <a:r>
              <a:rPr lang="en-US" sz="4000" dirty="0" smtClean="0">
                <a:latin typeface="Garamond" charset="0"/>
              </a:rPr>
              <a:t>447</a:t>
            </a:r>
            <a:r>
              <a:rPr lang="en-US" sz="4000" dirty="0">
                <a:latin typeface="Garamond" charset="0"/>
              </a:rPr>
              <a:t/>
            </a:r>
            <a:br>
              <a:rPr lang="en-US" sz="4000" dirty="0">
                <a:latin typeface="Garamond" charset="0"/>
              </a:rPr>
            </a:br>
            <a:r>
              <a:rPr lang="en-US" sz="4000" dirty="0" smtClean="0">
                <a:latin typeface="Garamond" charset="0"/>
              </a:rPr>
              <a:t>Computer </a:t>
            </a:r>
            <a:r>
              <a:rPr lang="en-US" sz="4000" dirty="0">
                <a:latin typeface="Garamond" charset="0"/>
              </a:rPr>
              <a:t>Architecture</a:t>
            </a:r>
            <a:br>
              <a:rPr lang="en-US" sz="4000" dirty="0">
                <a:latin typeface="Garamond" charset="0"/>
              </a:rPr>
            </a:br>
            <a:r>
              <a:rPr lang="en-US" sz="4000" dirty="0" smtClean="0">
                <a:latin typeface="Garamond" charset="0"/>
              </a:rPr>
              <a:t>Final Review Session</a:t>
            </a:r>
            <a:endParaRPr lang="en-US" sz="4000" dirty="0">
              <a:latin typeface="Garamond" charset="0"/>
            </a:endParaRPr>
          </a:p>
        </p:txBody>
      </p:sp>
      <p:sp>
        <p:nvSpPr>
          <p:cNvPr id="5837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endParaRPr lang="en-US" i="1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solidFill>
                  <a:srgbClr val="003399"/>
                </a:solidFill>
                <a:latin typeface="Tahoma" charset="0"/>
              </a:rPr>
              <a:t>Prof. Onur Mutlu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</a:rPr>
              <a:t>Carnegie Mellon University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</a:rPr>
              <a:t>Spring </a:t>
            </a:r>
            <a:r>
              <a:rPr lang="en-US" dirty="0" smtClean="0">
                <a:latin typeface="Tahoma" charset="0"/>
              </a:rPr>
              <a:t>2015, </a:t>
            </a:r>
            <a:r>
              <a:rPr lang="en-US" dirty="0">
                <a:latin typeface="Tahoma" charset="0"/>
              </a:rPr>
              <a:t>5</a:t>
            </a:r>
            <a:r>
              <a:rPr lang="en-US" dirty="0" smtClean="0">
                <a:latin typeface="Tahoma" charset="0"/>
              </a:rPr>
              <a:t>/1/</a:t>
            </a:r>
            <a:r>
              <a:rPr lang="en-US" dirty="0" smtClean="0">
                <a:latin typeface="Tahoma" charset="0"/>
              </a:rPr>
              <a:t>2015</a:t>
            </a: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Lecture Schedule (Second Half)</a:t>
            </a:r>
            <a:endParaRPr lang="en-US" dirty="0">
              <a:latin typeface="Garamond" charset="0"/>
            </a:endParaRP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The memory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hierarchy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Caches, caches, more caches 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  <a:latin typeface="Tahoma" charset="0"/>
              </a:rPr>
              <a:t>Virtualizing the memory hierarchy: Virtual Memory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Main memory: DRAM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Main memory control, scheduling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  <a:latin typeface="Tahoma" charset="0"/>
              </a:rPr>
              <a:t>Memory latency tolerance techniques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  <a:latin typeface="Tahoma" charset="0"/>
              </a:rPr>
              <a:t>Non-volatile memory</a:t>
            </a:r>
          </a:p>
          <a:p>
            <a:pPr>
              <a:defRPr/>
            </a:pPr>
            <a:endParaRPr lang="en-US" sz="1400" dirty="0">
              <a:latin typeface="Tahoma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Multiprocessors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Coherence and consistency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In-memory computation and predictable performance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Multi-core issues (e.g., heterogeneous multi-core)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  <a:latin typeface="Tahoma" charset="0"/>
              </a:rPr>
              <a:t>Interconnection networks</a:t>
            </a:r>
          </a:p>
          <a:p>
            <a:pPr>
              <a:defRPr/>
            </a:pPr>
            <a:endParaRPr lang="en-US" dirty="0" smtClean="0">
              <a:latin typeface="Tahoma" charset="0"/>
            </a:endParaRPr>
          </a:p>
          <a:p>
            <a:pPr>
              <a:defRPr/>
            </a:pPr>
            <a:endParaRPr lang="en-US" dirty="0" smtClean="0">
              <a:latin typeface="Tahoma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dirty="0">
              <a:latin typeface="Tahoma" charset="0"/>
            </a:endParaRPr>
          </a:p>
          <a:p>
            <a:pPr>
              <a:defRPr/>
            </a:pPr>
            <a:endParaRPr lang="en-US" dirty="0" smtClean="0">
              <a:latin typeface="Tahoma" charset="0"/>
            </a:endParaRPr>
          </a:p>
          <a:p>
            <a:pPr>
              <a:defRPr/>
            </a:pPr>
            <a:endParaRPr lang="en-US" dirty="0">
              <a:latin typeface="Tahoma" charset="0"/>
            </a:endParaRPr>
          </a:p>
          <a:p>
            <a:pPr>
              <a:defRPr/>
            </a:pPr>
            <a:endParaRPr lang="en-US" dirty="0" smtClean="0">
              <a:latin typeface="Tahoma" charset="0"/>
            </a:endParaRPr>
          </a:p>
          <a:p>
            <a:pPr>
              <a:defRPr/>
            </a:pPr>
            <a:endParaRPr lang="en-US" dirty="0">
              <a:latin typeface="Tahoma" charset="0"/>
            </a:endParaRPr>
          </a:p>
          <a:p>
            <a:pPr>
              <a:defRPr/>
            </a:pPr>
            <a:endParaRPr lang="en-US" dirty="0" smtClean="0">
              <a:latin typeface="Tahoma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dirty="0" smtClean="0">
              <a:latin typeface="Tahoma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dirty="0" smtClean="0">
              <a:latin typeface="Tahoma" charset="0"/>
            </a:endParaRPr>
          </a:p>
          <a:p>
            <a:pPr>
              <a:defRPr/>
            </a:pPr>
            <a:endParaRPr lang="en-US" dirty="0">
              <a:latin typeface="Tahoma" charset="0"/>
            </a:endParaRPr>
          </a:p>
          <a:p>
            <a:pPr>
              <a:defRPr/>
            </a:pPr>
            <a:endParaRPr lang="en-US" dirty="0">
              <a:latin typeface="Tahoma" charset="0"/>
            </a:endParaRPr>
          </a:p>
          <a:p>
            <a:pPr>
              <a:defRPr/>
            </a:pPr>
            <a:endParaRPr lang="en-US" dirty="0">
              <a:latin typeface="Tahoma" charset="0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F7A89F-48E2-E042-9B2C-7E4E44108D6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80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Lecture Schedule (First Half)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Fundamentals, ISA, ISA Tradeoffs</a:t>
            </a:r>
          </a:p>
          <a:p>
            <a:pPr>
              <a:defRPr/>
            </a:pPr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Single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-cycle Microarchitectures</a:t>
            </a:r>
          </a:p>
          <a:p>
            <a:pPr>
              <a:defRPr/>
            </a:pPr>
            <a:endParaRPr lang="en-US" sz="13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Multi-cycle and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Microprogrammed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Microarchitectures</a:t>
            </a:r>
          </a:p>
          <a:p>
            <a:pPr marL="0" indent="0">
              <a:buFont typeface="Wingdings" charset="0"/>
              <a:buNone/>
              <a:defRPr/>
            </a:pPr>
            <a:endParaRPr lang="en-US" sz="1300" dirty="0" smtClean="0"/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Pipelining</a:t>
            </a:r>
          </a:p>
          <a:p>
            <a:pPr>
              <a:defRPr/>
            </a:pPr>
            <a:endParaRPr lang="en-US" sz="1300" dirty="0"/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Issues in Pipelining: Control &amp; Data Dependence Handling, State Maintenance and Recovery, …</a:t>
            </a:r>
          </a:p>
          <a:p>
            <a:pPr>
              <a:defRPr/>
            </a:pPr>
            <a:endParaRPr lang="en-US" sz="1300" dirty="0"/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Out-of-Order Execution</a:t>
            </a:r>
          </a:p>
          <a:p>
            <a:pPr>
              <a:defRPr/>
            </a:pPr>
            <a:endParaRPr lang="en-US" sz="1300" dirty="0"/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Issues in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OoO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Execution: Load-Store Handling, …</a:t>
            </a:r>
          </a:p>
          <a:p>
            <a:pPr>
              <a:defRPr/>
            </a:pPr>
            <a:endParaRPr lang="en-US" sz="1300" dirty="0"/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Alternative Approaches to Instruction Level </a:t>
            </a:r>
            <a:r>
              <a:rPr lang="en-US" dirty="0">
                <a:solidFill>
                  <a:srgbClr val="7F7F7F"/>
                </a:solidFill>
              </a:rPr>
              <a:t>P</a:t>
            </a:r>
            <a:r>
              <a:rPr lang="en-US" dirty="0" smtClean="0">
                <a:solidFill>
                  <a:srgbClr val="7F7F7F"/>
                </a:solidFill>
              </a:rPr>
              <a:t>arallelism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82DD4F-D866-0C4C-8B21-679B3CD4495E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952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 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2.5% 	</a:t>
            </a:r>
            <a:r>
              <a:rPr lang="en-US" dirty="0" err="1" smtClean="0"/>
              <a:t>Ashish</a:t>
            </a:r>
            <a:r>
              <a:rPr lang="en-US" dirty="0" smtClean="0"/>
              <a:t> </a:t>
            </a:r>
            <a:r>
              <a:rPr lang="en-US" dirty="0" err="1"/>
              <a:t>Shrestha</a:t>
            </a:r>
            <a:r>
              <a:rPr lang="en-US" dirty="0"/>
              <a:t> (</a:t>
            </a:r>
            <a:r>
              <a:rPr lang="en-US" dirty="0" err="1"/>
              <a:t>ashresth</a:t>
            </a:r>
            <a:r>
              <a:rPr lang="en-US" dirty="0"/>
              <a:t>)</a:t>
            </a:r>
          </a:p>
          <a:p>
            <a:r>
              <a:rPr lang="en-US" dirty="0" smtClean="0"/>
              <a:t>2.5% 	Amanda </a:t>
            </a:r>
            <a:r>
              <a:rPr lang="en-US" dirty="0" err="1"/>
              <a:t>Marano</a:t>
            </a:r>
            <a:r>
              <a:rPr lang="en-US" dirty="0"/>
              <a:t> (</a:t>
            </a:r>
            <a:r>
              <a:rPr lang="en-US" dirty="0" err="1"/>
              <a:t>amarano</a:t>
            </a:r>
            <a:r>
              <a:rPr lang="en-US" dirty="0"/>
              <a:t>)</a:t>
            </a:r>
          </a:p>
          <a:p>
            <a:r>
              <a:rPr lang="en-US" dirty="0" smtClean="0"/>
              <a:t>2.5% 	Pete </a:t>
            </a:r>
            <a:r>
              <a:rPr lang="en-US" dirty="0" err="1"/>
              <a:t>Ehrett</a:t>
            </a:r>
            <a:r>
              <a:rPr lang="en-US" dirty="0"/>
              <a:t> (</a:t>
            </a:r>
            <a:r>
              <a:rPr lang="en-US" dirty="0" err="1"/>
              <a:t>wpe</a:t>
            </a:r>
            <a:r>
              <a:rPr lang="en-US" dirty="0"/>
              <a:t>)</a:t>
            </a:r>
          </a:p>
          <a:p>
            <a:r>
              <a:rPr lang="en-US" dirty="0" smtClean="0"/>
              <a:t>2.0% 	Jared </a:t>
            </a:r>
            <a:r>
              <a:rPr lang="en-US" dirty="0"/>
              <a:t>Choi (</a:t>
            </a:r>
            <a:r>
              <a:rPr lang="en-US" dirty="0" err="1"/>
              <a:t>jaewonch</a:t>
            </a:r>
            <a:r>
              <a:rPr lang="en-US" dirty="0"/>
              <a:t>)</a:t>
            </a:r>
          </a:p>
          <a:p>
            <a:r>
              <a:rPr lang="en-US" dirty="0" smtClean="0"/>
              <a:t>2.0% 	</a:t>
            </a:r>
            <a:r>
              <a:rPr lang="en-US" dirty="0" err="1" smtClean="0"/>
              <a:t>Akshai</a:t>
            </a:r>
            <a:r>
              <a:rPr lang="en-US" dirty="0" smtClean="0"/>
              <a:t> </a:t>
            </a:r>
            <a:r>
              <a:rPr lang="en-US" dirty="0"/>
              <a:t>Subramanian (</a:t>
            </a:r>
            <a:r>
              <a:rPr lang="en-US" dirty="0" err="1"/>
              <a:t>avsubram</a:t>
            </a:r>
            <a:r>
              <a:rPr lang="en-US" dirty="0" smtClean="0"/>
              <a:t>)</a:t>
            </a:r>
          </a:p>
          <a:p>
            <a:r>
              <a:rPr lang="en-US" dirty="0" smtClean="0"/>
              <a:t>2.0% 	</a:t>
            </a:r>
            <a:r>
              <a:rPr lang="en-US" dirty="0" err="1" smtClean="0"/>
              <a:t>Sohil</a:t>
            </a:r>
            <a:r>
              <a:rPr lang="en-US" dirty="0" smtClean="0"/>
              <a:t> </a:t>
            </a:r>
            <a:r>
              <a:rPr lang="en-US" dirty="0"/>
              <a:t>Shah (</a:t>
            </a:r>
            <a:r>
              <a:rPr lang="en-US" dirty="0" err="1"/>
              <a:t>sohils</a:t>
            </a:r>
            <a:r>
              <a:rPr lang="en-US" dirty="0"/>
              <a:t>)</a:t>
            </a:r>
          </a:p>
          <a:p>
            <a:r>
              <a:rPr lang="en-US" dirty="0" smtClean="0"/>
              <a:t>2.0% 	</a:t>
            </a:r>
            <a:r>
              <a:rPr lang="en-US" dirty="0" err="1" smtClean="0"/>
              <a:t>Raghav</a:t>
            </a:r>
            <a:r>
              <a:rPr lang="en-US" dirty="0" smtClean="0"/>
              <a:t> </a:t>
            </a:r>
            <a:r>
              <a:rPr lang="en-US" dirty="0"/>
              <a:t>Gupta (</a:t>
            </a:r>
            <a:r>
              <a:rPr lang="en-US" dirty="0" err="1"/>
              <a:t>raghavg</a:t>
            </a:r>
            <a:r>
              <a:rPr lang="en-US" dirty="0"/>
              <a:t>)</a:t>
            </a:r>
          </a:p>
          <a:p>
            <a:r>
              <a:rPr lang="en-US" dirty="0" smtClean="0"/>
              <a:t>1.5% 	Kais </a:t>
            </a:r>
            <a:r>
              <a:rPr lang="en-US" dirty="0" err="1"/>
              <a:t>Kudrolli</a:t>
            </a:r>
            <a:r>
              <a:rPr lang="en-US" dirty="0"/>
              <a:t> (</a:t>
            </a:r>
            <a:r>
              <a:rPr lang="en-US" dirty="0" err="1"/>
              <a:t>kkudroll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D8826A-97BC-3A46-9C21-DD4A701745B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59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Course Evaluations (due May </a:t>
            </a:r>
            <a:r>
              <a:rPr lang="en-US" dirty="0" smtClean="0">
                <a:latin typeface="Garamond" charset="0"/>
              </a:rPr>
              <a:t>11)</a:t>
            </a:r>
            <a:endParaRPr lang="en-US" dirty="0">
              <a:latin typeface="Garamond" charset="0"/>
            </a:endParaRP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228600" y="1054100"/>
            <a:ext cx="8915400" cy="51943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ahoma" charset="0"/>
              </a:rPr>
              <a:t>Due May 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11, 11:59pm</a:t>
            </a:r>
            <a:endParaRPr lang="en-US" dirty="0">
              <a:solidFill>
                <a:srgbClr val="FF0000"/>
              </a:solidFill>
              <a:latin typeface="Tahoma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ahoma" charset="0"/>
              </a:rPr>
              <a:t>Please do not forget to fill out the course evaluations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  <a:hlinkClick r:id="rId2"/>
              </a:rPr>
              <a:t>http://www.cmu.edu/hub/fce/</a:t>
            </a:r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</a:rPr>
              <a:t>Your feedback is very important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I read these very carefully, and take into account every piece of feedback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And, improve the course for the future</a:t>
            </a:r>
          </a:p>
          <a:p>
            <a:r>
              <a:rPr lang="en-US" dirty="0">
                <a:latin typeface="Tahoma" charset="0"/>
              </a:rPr>
              <a:t>Please take the time to write out feedback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State the things you liked, topics you enjoyed, </a:t>
            </a:r>
            <a:r>
              <a:rPr lang="en-US" dirty="0" smtClean="0">
                <a:latin typeface="Tahoma" charset="0"/>
                <a:ea typeface="ＭＳ Ｐゴシック" charset="0"/>
              </a:rPr>
              <a:t>what you think the course contributed to your learning, what </a:t>
            </a:r>
            <a:r>
              <a:rPr lang="en-US" dirty="0">
                <a:latin typeface="Tahoma" charset="0"/>
                <a:ea typeface="ＭＳ Ｐゴシック" charset="0"/>
              </a:rPr>
              <a:t>we can improve on 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sym typeface="Wingdings" charset="0"/>
              </a:rPr>
              <a:t>Please don’t </a:t>
            </a:r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just say “the course is </a:t>
            </a:r>
            <a:r>
              <a:rPr lang="en-US" dirty="0" smtClean="0">
                <a:latin typeface="Tahoma" charset="0"/>
                <a:ea typeface="ＭＳ Ｐゴシック" charset="0"/>
                <a:sym typeface="Wingdings" charset="0"/>
              </a:rPr>
              <a:t>hard and fast paced” 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B</a:t>
            </a:r>
            <a:r>
              <a:rPr lang="en-US" dirty="0" smtClean="0">
                <a:latin typeface="Tahoma" charset="0"/>
                <a:ea typeface="ＭＳ Ｐゴシック" charset="0"/>
                <a:sym typeface="Wingdings" charset="0"/>
              </a:rPr>
              <a:t>ecause </a:t>
            </a:r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you knew that </a:t>
            </a:r>
            <a:r>
              <a:rPr lang="en-US" dirty="0" smtClean="0">
                <a:latin typeface="Tahoma" charset="0"/>
                <a:ea typeface="ＭＳ Ｐゴシック" charset="0"/>
                <a:sym typeface="Wingdings" charset="0"/>
              </a:rPr>
              <a:t>from </a:t>
            </a:r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the very beginning!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endParaRPr lang="en-US" dirty="0">
              <a:latin typeface="Tahoma" charset="0"/>
            </a:endParaRPr>
          </a:p>
        </p:txBody>
      </p:sp>
      <p:sp>
        <p:nvSpPr>
          <p:cNvPr id="191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FA3FDE-667C-404E-ADFC-C64DDA9860D6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9887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 for Course 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0.25% extra credit for everyone in the class if more than 90% (i.e., 25) of you fill out the evaluations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A268F1-3AC9-F44A-978C-83D33880AA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921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sz="3600" dirty="0" smtClean="0">
                <a:latin typeface="Garamond" charset="0"/>
              </a:rPr>
              <a:t>Extra Credit Lab 8: </a:t>
            </a:r>
            <a:r>
              <a:rPr lang="en-US" sz="3600" dirty="0">
                <a:latin typeface="Garamond" charset="0"/>
              </a:rPr>
              <a:t>Multi-Core Cache Coherence</a:t>
            </a:r>
          </a:p>
        </p:txBody>
      </p:sp>
      <p:sp>
        <p:nvSpPr>
          <p:cNvPr id="267266" name="Content Placeholder 2"/>
          <p:cNvSpPr>
            <a:spLocks noGrp="1"/>
          </p:cNvSpPr>
          <p:nvPr>
            <p:ph idx="1"/>
          </p:nvPr>
        </p:nvSpPr>
        <p:spPr>
          <a:xfrm>
            <a:off x="228600" y="944282"/>
            <a:ext cx="8915400" cy="5194300"/>
          </a:xfrm>
        </p:spPr>
        <p:txBody>
          <a:bodyPr/>
          <a:lstStyle/>
          <a:p>
            <a:r>
              <a:rPr lang="en-US" sz="2200" dirty="0" smtClean="0">
                <a:solidFill>
                  <a:srgbClr val="0000FF"/>
                </a:solidFill>
                <a:latin typeface="Tahoma" charset="0"/>
              </a:rPr>
              <a:t>Completely extra credit (all get 5% for free; can get 5% more)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Tahoma" charset="0"/>
              </a:rPr>
              <a:t>Last submission accepted on May 10, 11:59pm; no late submissions</a:t>
            </a:r>
            <a:endParaRPr lang="en-US" sz="2200" dirty="0">
              <a:solidFill>
                <a:srgbClr val="0000FF"/>
              </a:solidFill>
              <a:latin typeface="Tahoma" charset="0"/>
            </a:endParaRPr>
          </a:p>
          <a:p>
            <a:r>
              <a:rPr lang="en-US" sz="2200" dirty="0">
                <a:latin typeface="Tahoma" charset="0"/>
              </a:rPr>
              <a:t>Cycle-level modeling of the MESI cache coherence protocol</a:t>
            </a:r>
          </a:p>
          <a:p>
            <a:endParaRPr lang="en-US" dirty="0">
              <a:solidFill>
                <a:srgbClr val="0000FF"/>
              </a:solidFill>
              <a:latin typeface="Tahoma" charset="0"/>
            </a:endParaRPr>
          </a:p>
          <a:p>
            <a:endParaRPr lang="en-US" dirty="0">
              <a:latin typeface="Tahoma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7CE6CC-24F9-8B4A-8D8D-1C7748033349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27" b="-5827"/>
          <a:stretch>
            <a:fillRect/>
          </a:stretch>
        </p:blipFill>
        <p:spPr bwMode="auto">
          <a:xfrm>
            <a:off x="381000" y="1924050"/>
            <a:ext cx="83058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Final Exam: May </a:t>
            </a:r>
            <a:r>
              <a:rPr lang="en-US" dirty="0" smtClean="0">
                <a:latin typeface="Garamond" charset="0"/>
              </a:rPr>
              <a:t>5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ahoma" charset="0"/>
              </a:rPr>
              <a:t>May 5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, 5:30-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8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:30pm, Location: BH A51</a:t>
            </a:r>
            <a:endParaRPr lang="en-US" dirty="0">
              <a:solidFill>
                <a:srgbClr val="FF0000"/>
              </a:solidFill>
              <a:latin typeface="Tahoma" charset="0"/>
            </a:endParaRP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Comprehensive (over </a:t>
            </a:r>
            <a:r>
              <a:rPr lang="en-US" b="1" dirty="0">
                <a:latin typeface="Tahoma" charset="0"/>
              </a:rPr>
              <a:t>all</a:t>
            </a:r>
            <a:r>
              <a:rPr lang="en-US" dirty="0">
                <a:latin typeface="Tahoma" charset="0"/>
              </a:rPr>
              <a:t> </a:t>
            </a:r>
            <a:r>
              <a:rPr lang="en-US" b="1" dirty="0">
                <a:latin typeface="Tahoma" charset="0"/>
              </a:rPr>
              <a:t>topics</a:t>
            </a:r>
            <a:r>
              <a:rPr lang="en-US" dirty="0">
                <a:latin typeface="Tahoma" charset="0"/>
              </a:rPr>
              <a:t> in course)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Three cheat sheets allowed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We </a:t>
            </a:r>
            <a:r>
              <a:rPr lang="en-US" dirty="0" smtClean="0">
                <a:latin typeface="Tahoma" charset="0"/>
              </a:rPr>
              <a:t>will (likely) have </a:t>
            </a:r>
            <a:r>
              <a:rPr lang="en-US" dirty="0">
                <a:latin typeface="Tahoma" charset="0"/>
              </a:rPr>
              <a:t>a review session </a:t>
            </a:r>
            <a:r>
              <a:rPr lang="en-US" dirty="0" smtClean="0">
                <a:latin typeface="Tahoma" charset="0"/>
              </a:rPr>
              <a:t>on Friday</a:t>
            </a:r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Remember this is </a:t>
            </a:r>
            <a:r>
              <a:rPr lang="en-US" dirty="0" smtClean="0">
                <a:latin typeface="Tahoma" charset="0"/>
              </a:rPr>
              <a:t>22% </a:t>
            </a:r>
            <a:r>
              <a:rPr lang="en-US" dirty="0">
                <a:latin typeface="Tahoma" charset="0"/>
              </a:rPr>
              <a:t>of your grade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I will take into account your improvement over the course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Know </a:t>
            </a:r>
            <a:r>
              <a:rPr lang="en-US" dirty="0" smtClean="0">
                <a:latin typeface="Tahoma" charset="0"/>
                <a:ea typeface="ＭＳ Ｐゴシック" charset="0"/>
              </a:rPr>
              <a:t>all concepts, especially the </a:t>
            </a:r>
            <a:r>
              <a:rPr lang="en-US" dirty="0">
                <a:latin typeface="Tahoma" charset="0"/>
                <a:ea typeface="ＭＳ Ｐゴシック" charset="0"/>
              </a:rPr>
              <a:t>previous midterm </a:t>
            </a:r>
            <a:r>
              <a:rPr lang="en-US" dirty="0" smtClean="0">
                <a:latin typeface="Tahoma" charset="0"/>
                <a:ea typeface="ＭＳ Ｐゴシック" charset="0"/>
              </a:rPr>
              <a:t>concepts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</a:rPr>
              <a:t>Same advice as before for Midterms I and II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3B3841-FFD6-C040-94EB-863448D2C091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117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Grades So Far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6E6AD9-8F4A-48FD-AFC7-7F9933BE4DA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198" y="1206500"/>
            <a:ext cx="9017798" cy="5041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21423" y="2023840"/>
            <a:ext cx="3033302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AVG = 57</a:t>
            </a:r>
            <a:endParaRPr lang="fr-FR" dirty="0"/>
          </a:p>
          <a:p>
            <a:r>
              <a:rPr lang="fr-FR" dirty="0" err="1" smtClean="0"/>
              <a:t>Median</a:t>
            </a:r>
            <a:r>
              <a:rPr lang="fr-FR" dirty="0" smtClean="0"/>
              <a:t> = 58</a:t>
            </a:r>
          </a:p>
          <a:p>
            <a:r>
              <a:rPr lang="fr-FR" dirty="0" smtClean="0"/>
              <a:t>STDDEV = 6.5</a:t>
            </a:r>
          </a:p>
          <a:p>
            <a:r>
              <a:rPr lang="fr-FR" dirty="0" smtClean="0"/>
              <a:t>Max = 66</a:t>
            </a:r>
          </a:p>
          <a:p>
            <a:r>
              <a:rPr lang="fr-FR" dirty="0" smtClean="0"/>
              <a:t>Min = 43</a:t>
            </a:r>
          </a:p>
          <a:p>
            <a:r>
              <a:rPr lang="fr-FR" dirty="0" err="1"/>
              <a:t>M</a:t>
            </a:r>
            <a:r>
              <a:rPr lang="fr-FR" dirty="0" err="1" smtClean="0"/>
              <a:t>ax_possible</a:t>
            </a:r>
            <a:r>
              <a:rPr lang="fr-FR" dirty="0" smtClean="0"/>
              <a:t> = 71 </a:t>
            </a:r>
          </a:p>
          <a:p>
            <a:r>
              <a:rPr lang="fr-FR" dirty="0" err="1" smtClean="0"/>
              <a:t>Max_possible</a:t>
            </a:r>
            <a:r>
              <a:rPr lang="fr-FR" dirty="0" smtClean="0"/>
              <a:t> + EC = 87.15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454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latin typeface="Garamond" charset="0"/>
              </a:rPr>
              <a:t>A Note on </a:t>
            </a:r>
            <a:r>
              <a:rPr lang="en-US" sz="3800" dirty="0" smtClean="0">
                <a:latin typeface="Garamond" charset="0"/>
              </a:rPr>
              <a:t>740, </a:t>
            </a:r>
            <a:r>
              <a:rPr lang="en-US" sz="3800" dirty="0">
                <a:latin typeface="Garamond" charset="0"/>
              </a:rPr>
              <a:t>Research, </a:t>
            </a:r>
            <a:r>
              <a:rPr lang="en-US" sz="3800" dirty="0" smtClean="0">
                <a:latin typeface="Garamond" charset="0"/>
              </a:rPr>
              <a:t>Jobs/Internships</a:t>
            </a:r>
            <a:endParaRPr lang="en-US" sz="3800" dirty="0">
              <a:latin typeface="Garamond" charset="0"/>
            </a:endParaRP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228600" y="977900"/>
            <a:ext cx="8610600" cy="51943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</a:rPr>
              <a:t>I am teaching </a:t>
            </a:r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740 </a:t>
            </a:r>
            <a:r>
              <a:rPr lang="en-US" dirty="0" smtClean="0">
                <a:latin typeface="Tahoma" charset="0"/>
              </a:rPr>
              <a:t>next semester (Fall 2015)</a:t>
            </a:r>
          </a:p>
          <a:p>
            <a:pPr lvl="1">
              <a:defRPr/>
            </a:pPr>
            <a:r>
              <a:rPr lang="en-US" sz="2400" dirty="0" smtClean="0">
                <a:latin typeface="Tahoma" charset="0"/>
              </a:rPr>
              <a:t>Lectures M, W 7:30-9:20pm</a:t>
            </a:r>
          </a:p>
          <a:p>
            <a:pPr lvl="1">
              <a:defRPr/>
            </a:pPr>
            <a:r>
              <a:rPr lang="en-US" sz="2400" dirty="0" smtClean="0">
                <a:latin typeface="Tahoma" charset="0"/>
              </a:rPr>
              <a:t>Recitations T 7:30-9:20pm</a:t>
            </a:r>
          </a:p>
          <a:p>
            <a:pPr lvl="1">
              <a:defRPr/>
            </a:pPr>
            <a:endParaRPr lang="en-US" dirty="0" smtClean="0">
              <a:latin typeface="Tahoma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1200" dirty="0">
              <a:latin typeface="Tahoma" charset="0"/>
            </a:endParaRPr>
          </a:p>
          <a:p>
            <a:pPr>
              <a:defRPr/>
            </a:pPr>
            <a:r>
              <a:rPr lang="en-US" dirty="0" smtClean="0">
                <a:latin typeface="Tahoma" charset="0"/>
              </a:rPr>
              <a:t>If you are enjoying 447 and are doing well, you can take it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Tahoma" charset="0"/>
                <a:sym typeface="Wingdings"/>
              </a:rPr>
              <a:t>    feel free to talk with me</a:t>
            </a:r>
          </a:p>
          <a:p>
            <a:pPr>
              <a:defRPr/>
            </a:pPr>
            <a:endParaRPr lang="en-US" sz="1200" dirty="0" smtClean="0">
              <a:latin typeface="Tahoma" charset="0"/>
              <a:sym typeface="Wingdings"/>
            </a:endParaRPr>
          </a:p>
          <a:p>
            <a:pPr>
              <a:defRPr/>
            </a:pPr>
            <a:endParaRPr lang="en-US" sz="1200" dirty="0" smtClean="0">
              <a:latin typeface="Tahoma" charset="0"/>
              <a:sym typeface="Wingdings"/>
            </a:endParaRPr>
          </a:p>
          <a:p>
            <a:pPr>
              <a:defRPr/>
            </a:pPr>
            <a:endParaRPr lang="en-US" sz="1200" dirty="0">
              <a:latin typeface="Tahoma" charset="0"/>
              <a:sym typeface="Wingdings"/>
            </a:endParaRPr>
          </a:p>
          <a:p>
            <a:pPr>
              <a:defRPr/>
            </a:pPr>
            <a:r>
              <a:rPr lang="en-US" dirty="0" smtClean="0">
                <a:latin typeface="Tahoma" charset="0"/>
                <a:sym typeface="Wingdings"/>
              </a:rPr>
              <a:t>If you are excited about Computer Architecture research or looking for a job/internship in this area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latin typeface="Tahoma" charset="0"/>
                <a:sym typeface="Wingdings"/>
              </a:rPr>
              <a:t>    talk with me</a:t>
            </a:r>
            <a:endParaRPr lang="en-US" dirty="0" smtClean="0">
              <a:latin typeface="Tahoma" charset="0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BB4059-D5CB-224D-AA20-67655F3905EE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23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dirty="0" smtClean="0"/>
              <a:t>More on 740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740 </a:t>
            </a:r>
            <a:r>
              <a:rPr lang="en-US" dirty="0">
                <a:latin typeface="Tahoma" charset="0"/>
              </a:rPr>
              <a:t>is the next course in sequence</a:t>
            </a:r>
          </a:p>
          <a:p>
            <a:r>
              <a:rPr lang="en-US" dirty="0" smtClean="0">
                <a:latin typeface="Tahoma" charset="0"/>
              </a:rPr>
              <a:t>Time</a:t>
            </a:r>
            <a:r>
              <a:rPr lang="en-US" dirty="0">
                <a:latin typeface="Tahoma" charset="0"/>
              </a:rPr>
              <a:t>: Lect. MW 7:30-9:20pm, </a:t>
            </a:r>
            <a:r>
              <a:rPr lang="en-US" dirty="0" smtClean="0">
                <a:latin typeface="Tahoma" charset="0"/>
              </a:rPr>
              <a:t>Rect</a:t>
            </a:r>
            <a:r>
              <a:rPr lang="en-US" dirty="0">
                <a:latin typeface="Tahoma" charset="0"/>
              </a:rPr>
              <a:t>. T 7:</a:t>
            </a:r>
            <a:r>
              <a:rPr lang="en-US" dirty="0" smtClean="0">
                <a:latin typeface="Tahoma" charset="0"/>
              </a:rPr>
              <a:t>30-9:20pm</a:t>
            </a:r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Content: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Lectures: More advanced, with a different perspective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Recitations: Delving deeper into papers, advanced topics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Readings</a:t>
            </a:r>
            <a:r>
              <a:rPr lang="en-US" dirty="0">
                <a:latin typeface="Tahoma" charset="0"/>
                <a:ea typeface="ＭＳ Ｐゴシック" charset="0"/>
              </a:rPr>
              <a:t>: Many fundamental and research readings; will do many reviews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Project</a:t>
            </a:r>
            <a:r>
              <a:rPr lang="en-US" dirty="0">
                <a:latin typeface="Tahoma" charset="0"/>
                <a:ea typeface="ＭＳ Ｐゴシック" charset="0"/>
              </a:rPr>
              <a:t>: More open ended research project. Proposal </a:t>
            </a:r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 milestones  final poster and </a:t>
            </a:r>
            <a:r>
              <a:rPr lang="en-US" dirty="0" smtClean="0">
                <a:latin typeface="Tahoma" charset="0"/>
                <a:ea typeface="ＭＳ Ｐゴシック" charset="0"/>
                <a:sym typeface="Wingdings" charset="0"/>
              </a:rPr>
              <a:t>presentation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  <a:latin typeface="Tahoma" charset="0"/>
                <a:ea typeface="ＭＳ Ｐゴシック" charset="0"/>
                <a:sym typeface="Wingdings" charset="0"/>
              </a:rPr>
              <a:t>Done in groups of 1-3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  <a:latin typeface="Tahoma" charset="0"/>
                <a:ea typeface="ＭＳ Ｐゴシック" charset="0"/>
                <a:sym typeface="Wingdings" charset="0"/>
              </a:rPr>
              <a:t>Focus of the course is the project and critical reviews of readings</a:t>
            </a:r>
            <a:endParaRPr lang="en-US" dirty="0">
              <a:solidFill>
                <a:srgbClr val="0000FF"/>
              </a:solidFill>
              <a:latin typeface="Tahoma" charset="0"/>
              <a:ea typeface="ＭＳ Ｐゴシック" charset="0"/>
              <a:sym typeface="Wingdings" charset="0"/>
            </a:endParaRPr>
          </a:p>
          <a:p>
            <a:pPr lvl="1"/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Exams: lighter and fewer</a:t>
            </a:r>
          </a:p>
          <a:p>
            <a:pPr lvl="1"/>
            <a:r>
              <a:rPr lang="en-US" dirty="0" err="1">
                <a:latin typeface="Tahoma" charset="0"/>
                <a:ea typeface="ＭＳ Ｐゴシック" charset="0"/>
                <a:sym typeface="Wingdings" charset="0"/>
              </a:rPr>
              <a:t>Homeworks</a:t>
            </a:r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: None</a:t>
            </a:r>
            <a:endParaRPr lang="en-US" dirty="0">
              <a:latin typeface="Tahoma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A268F1-3AC9-F44A-978C-83D33880AA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79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28730</TotalTime>
  <Words>710</Words>
  <Application>Microsoft Macintosh PowerPoint</Application>
  <PresentationFormat>On-screen Show (4:3)</PresentationFormat>
  <Paragraphs>144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Edge</vt:lpstr>
      <vt:lpstr>1_Edge</vt:lpstr>
      <vt:lpstr>3_Edge</vt:lpstr>
      <vt:lpstr>6_Edge</vt:lpstr>
      <vt:lpstr>7_Edge</vt:lpstr>
      <vt:lpstr>11_Edge</vt:lpstr>
      <vt:lpstr>14_Edge</vt:lpstr>
      <vt:lpstr>16_Edge</vt:lpstr>
      <vt:lpstr>18-447 Computer Architecture Final Review Session</vt:lpstr>
      <vt:lpstr>Lab 6 Extra Credit</vt:lpstr>
      <vt:lpstr>Course Evaluations (due May 11)</vt:lpstr>
      <vt:lpstr>Extra Credit for Course Evaluations</vt:lpstr>
      <vt:lpstr>Extra Credit Lab 8: Multi-Core Cache Coherence</vt:lpstr>
      <vt:lpstr>Final Exam: May 5</vt:lpstr>
      <vt:lpstr>Course Grades So Far</vt:lpstr>
      <vt:lpstr>A Note on 740, Research, Jobs/Internships</vt:lpstr>
      <vt:lpstr>More on 740</vt:lpstr>
      <vt:lpstr>Lecture Schedule (Second Half)</vt:lpstr>
      <vt:lpstr>Lecture Schedule (First Half)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Onur Mutlu</cp:lastModifiedBy>
  <cp:revision>956</cp:revision>
  <cp:lastPrinted>2013-04-24T15:47:53Z</cp:lastPrinted>
  <dcterms:created xsi:type="dcterms:W3CDTF">2010-09-08T00:51:32Z</dcterms:created>
  <dcterms:modified xsi:type="dcterms:W3CDTF">2015-05-01T16:53:30Z</dcterms:modified>
</cp:coreProperties>
</file>