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85" r:id="rId2"/>
    <p:sldMasterId id="2147484708" r:id="rId3"/>
    <p:sldMasterId id="2147484721" r:id="rId4"/>
    <p:sldMasterId id="2147484734" r:id="rId5"/>
  </p:sldMasterIdLst>
  <p:notesMasterIdLst>
    <p:notesMasterId r:id="rId91"/>
  </p:notesMasterIdLst>
  <p:sldIdLst>
    <p:sldId id="1427" r:id="rId6"/>
    <p:sldId id="1100" r:id="rId7"/>
    <p:sldId id="1428" r:id="rId8"/>
    <p:sldId id="1536" r:id="rId9"/>
    <p:sldId id="1566" r:id="rId10"/>
    <p:sldId id="1618" r:id="rId11"/>
    <p:sldId id="1626" r:id="rId12"/>
    <p:sldId id="1199" r:id="rId13"/>
    <p:sldId id="1515" r:id="rId14"/>
    <p:sldId id="1617" r:id="rId15"/>
    <p:sldId id="1517" r:id="rId16"/>
    <p:sldId id="1516" r:id="rId17"/>
    <p:sldId id="1518" r:id="rId18"/>
    <p:sldId id="1519" r:id="rId19"/>
    <p:sldId id="1520" r:id="rId20"/>
    <p:sldId id="1521" r:id="rId21"/>
    <p:sldId id="1619" r:id="rId22"/>
    <p:sldId id="1620" r:id="rId23"/>
    <p:sldId id="1522" r:id="rId24"/>
    <p:sldId id="1523" r:id="rId25"/>
    <p:sldId id="1621" r:id="rId26"/>
    <p:sldId id="1524" r:id="rId27"/>
    <p:sldId id="1525" r:id="rId28"/>
    <p:sldId id="1526" r:id="rId29"/>
    <p:sldId id="1527" r:id="rId30"/>
    <p:sldId id="1528" r:id="rId31"/>
    <p:sldId id="1529" r:id="rId32"/>
    <p:sldId id="1563" r:id="rId33"/>
    <p:sldId id="1564" r:id="rId34"/>
    <p:sldId id="1530" r:id="rId35"/>
    <p:sldId id="1568" r:id="rId36"/>
    <p:sldId id="1622" r:id="rId37"/>
    <p:sldId id="1569" r:id="rId38"/>
    <p:sldId id="1623" r:id="rId39"/>
    <p:sldId id="1624" r:id="rId40"/>
    <p:sldId id="1570" r:id="rId41"/>
    <p:sldId id="1625" r:id="rId42"/>
    <p:sldId id="1571" r:id="rId43"/>
    <p:sldId id="1572" r:id="rId44"/>
    <p:sldId id="1573" r:id="rId45"/>
    <p:sldId id="1574" r:id="rId46"/>
    <p:sldId id="1575" r:id="rId47"/>
    <p:sldId id="1576" r:id="rId48"/>
    <p:sldId id="1577" r:id="rId49"/>
    <p:sldId id="1578" r:id="rId50"/>
    <p:sldId id="1579" r:id="rId51"/>
    <p:sldId id="1580" r:id="rId52"/>
    <p:sldId id="1581" r:id="rId53"/>
    <p:sldId id="1582" r:id="rId54"/>
    <p:sldId id="1583" r:id="rId55"/>
    <p:sldId id="1584" r:id="rId56"/>
    <p:sldId id="1585" r:id="rId57"/>
    <p:sldId id="1586" r:id="rId58"/>
    <p:sldId id="1587" r:id="rId59"/>
    <p:sldId id="1588" r:id="rId60"/>
    <p:sldId id="1589" r:id="rId61"/>
    <p:sldId id="1590" r:id="rId62"/>
    <p:sldId id="1591" r:id="rId63"/>
    <p:sldId id="1592" r:id="rId64"/>
    <p:sldId id="1593" r:id="rId65"/>
    <p:sldId id="1594" r:id="rId66"/>
    <p:sldId id="1595" r:id="rId67"/>
    <p:sldId id="1596" r:id="rId68"/>
    <p:sldId id="1597" r:id="rId69"/>
    <p:sldId id="1598" r:id="rId70"/>
    <p:sldId id="1599" r:id="rId71"/>
    <p:sldId id="1627" r:id="rId72"/>
    <p:sldId id="1600" r:id="rId73"/>
    <p:sldId id="1601" r:id="rId74"/>
    <p:sldId id="1602" r:id="rId75"/>
    <p:sldId id="1603" r:id="rId76"/>
    <p:sldId id="1604" r:id="rId77"/>
    <p:sldId id="1605" r:id="rId78"/>
    <p:sldId id="1606" r:id="rId79"/>
    <p:sldId id="1607" r:id="rId80"/>
    <p:sldId id="1628" r:id="rId81"/>
    <p:sldId id="1608" r:id="rId82"/>
    <p:sldId id="1609" r:id="rId83"/>
    <p:sldId id="1610" r:id="rId84"/>
    <p:sldId id="1611" r:id="rId85"/>
    <p:sldId id="1612" r:id="rId86"/>
    <p:sldId id="1613" r:id="rId87"/>
    <p:sldId id="1614" r:id="rId88"/>
    <p:sldId id="1615" r:id="rId89"/>
    <p:sldId id="1616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8E8"/>
    <a:srgbClr val="AAC818"/>
    <a:srgbClr val="BDE11B"/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90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862163-5FD5-504E-857E-8921737350DD}" type="datetime1">
              <a:rPr lang="en-US"/>
              <a:pPr>
                <a:defRPr/>
              </a:pPr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95D0B33-09DC-4643-9311-34F8DE3C0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6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CA4BD9-4304-1943-8F4B-682DDA97FDD3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86D091-D117-7147-B93B-4528F30FCB6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746EC5-564B-3E44-B77E-5D3377BE1F69}" type="slidenum">
              <a:rPr lang="en-US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E11992-FB56-CF48-8FAB-99A75C1FE2A3}" type="slidenum">
              <a:rPr lang="en-US" sz="1200">
                <a:solidFill>
                  <a:srgbClr val="000000"/>
                </a:solidFill>
              </a:rPr>
              <a:pPr eaLnBrk="1" hangingPunct="1"/>
              <a:t>74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66E80F-D5D8-BF48-98F9-BA110A88AC24}" type="slidenum">
              <a:rPr lang="en-US" sz="1200">
                <a:solidFill>
                  <a:srgbClr val="000000"/>
                </a:solidFill>
              </a:rPr>
              <a:pPr eaLnBrk="1" hangingPunct="1"/>
              <a:t>76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9D1F1F-7D5C-7240-85B5-4DC64787F85E}" type="slidenum">
              <a:rPr lang="en-US" sz="1200">
                <a:solidFill>
                  <a:srgbClr val="000000"/>
                </a:solidFill>
              </a:rPr>
              <a:pPr eaLnBrk="1" hangingPunct="1"/>
              <a:t>77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37AAAEA-687B-ED4A-83C6-65870DF2C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599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02F3F-3F73-674E-B8F8-934C993BF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689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46F45-C1C7-6844-A528-FDBBF4202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3402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8F06-9302-C541-B839-A62634B8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610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F792C23-1D1A-A14E-A2B3-DB1110D5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227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0C027-FD75-8943-AFAD-0F27ABC08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936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0EBD7-D0B5-8347-A800-4E1E02E6E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912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3D383-DFF0-C042-A0A3-944134288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346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723FA-6EF0-FA4F-ADD7-0746A484C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7817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D60D-D713-3748-98FA-B5567FAA8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051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66774-1D32-184B-AEC4-B1CAC0730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712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06FB2-1236-D248-87B7-44130ADC7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466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66714-DF46-C240-BE82-CA969E785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88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1E883-EBBE-6343-90A3-3BF3A007F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77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1BC97-2005-B64B-B410-D1870F10F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609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3113A-11AF-A143-8C57-E9008D65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305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4AB53-8E0D-154E-9B8D-40201567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479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ＭＳ Ｐゴシック" charset="0"/>
              </a:defRPr>
            </a:lvl1pPr>
          </a:lstStyle>
          <a:p>
            <a:pPr>
              <a:defRPr/>
            </a:pPr>
            <a:fld id="{56D3EDC5-E5A3-A844-9CDA-D3AA4CD21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4545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98AE59D-CC1A-864B-B94A-B703CB76A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858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7F859E3-8C43-8C48-B33D-85C3936B8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1160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F1B2517-519F-6E42-A4D2-814F07D3D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4318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0602147-CB77-1846-985C-141E91DAE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69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B3903-A97A-284B-9C72-BFC199A91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0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128BA96-4E05-A945-8225-CA79CBDB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6484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F054701-3CDE-5642-9E90-B1E34F2C0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6349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97BA385-DD90-C540-8AD2-5A5A69345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3163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8F0A335-3A6D-B741-A08D-599E25EF2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683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1358676-8B27-7D4E-9962-C6EB9434F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8302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9FDB291-DBC4-FC42-84CE-0CCA7458F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5123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7EE3B76-2306-F84D-92AA-42B9E29A2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976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ＭＳ Ｐゴシック" charset="0"/>
              </a:defRPr>
            </a:lvl1pPr>
          </a:lstStyle>
          <a:p>
            <a:pPr>
              <a:defRPr/>
            </a:pPr>
            <a:fld id="{43642547-EEFE-9248-8DBE-F4DB5571A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639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FFFB604-7214-7043-9D63-D6D2CE98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472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7D8C916-C38A-AC47-83D0-C464CB025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150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6C66-3A5C-8C4D-BEB8-555FB2E11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0209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93323D4-F19D-8046-8815-FB1436130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524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8476879-C17F-8C40-BC40-07942E0AC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7442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365AB7B-A055-F74B-ABBA-A88AC61F0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69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E32153E-A5A6-D745-83BD-351E5DF50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582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93C44EE-7DFB-9749-A7C1-092319A36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7962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F6BA8B5-303D-6F4E-946D-83DBF94B1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6055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47C6E58-45A4-F343-A0E1-4137B7795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526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ED976B7-1A44-6145-A9A8-E3F700A6C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7842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7362E84-6515-6341-BE46-713E21867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9957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ＭＳ Ｐゴシック" charset="0"/>
              </a:defRPr>
            </a:lvl1pPr>
          </a:lstStyle>
          <a:p>
            <a:pPr>
              <a:defRPr/>
            </a:pPr>
            <a:fld id="{B5AA9EB9-6DE4-9345-86AA-C7D1E062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362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2595-C9AA-FF4D-B81F-8CF92B585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0188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4B2B990-6360-2248-970A-1F26157D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84901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0760CF7-1BCF-5043-9C3C-AD30FDF9D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8770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04758FA7-BFAF-5B4B-BC9D-8C1A805A5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2205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E8A5322D-FF8A-474F-B7F4-50A9C3AEB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9265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A5AC801-B2AA-3A48-BC63-F05CAFA83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0811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323B62C-09A9-DE4C-A997-7C3941EE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220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3078625-F598-C148-8457-5E1175323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1982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C4894F8-A897-9B45-9DF6-CF8DAE6BA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5993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02A5183-8DEC-B345-B690-42E42AB4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3321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468BD12-1E1D-C240-83F0-E6E92502D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022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9323F-2328-214E-AFA7-731E87A85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8554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282EB6A-B58A-404D-B50C-59B9419CB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053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05F34-CA35-A848-994E-743D86DB7A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67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45AF9-6A5C-184D-ADA4-FD46C3C33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853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64BFE-D0BB-6D49-8436-A5B864827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6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21E52BE-A734-7946-AEC1-E743D0126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3C3A0E2-5B94-BF40-8BCA-882AF206C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7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  <p:sldLayoutId id="214748470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290B54E-C8AB-B748-81F3-118F0AD75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7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  <p:sldLayoutId id="2147484720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989D775-A2E8-CD4F-B54A-234F80937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966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967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7BE3747-846C-F947-9E11-79339F8C9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654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655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36" r:id="rId2"/>
    <p:sldLayoutId id="2147484737" r:id="rId3"/>
    <p:sldLayoutId id="2147484738" r:id="rId4"/>
    <p:sldLayoutId id="2147484739" r:id="rId5"/>
    <p:sldLayoutId id="2147484740" r:id="rId6"/>
    <p:sldLayoutId id="2147484741" r:id="rId7"/>
    <p:sldLayoutId id="2147484742" r:id="rId8"/>
    <p:sldLayoutId id="2147484743" r:id="rId9"/>
    <p:sldLayoutId id="2147484744" r:id="rId10"/>
    <p:sldLayoutId id="2147484745" r:id="rId11"/>
    <p:sldLayoutId id="2147484746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7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www.cs.cmu.edu/~yixinluo/new_home/2014-Micro-ToT.html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2192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>
                <a:latin typeface="Garamond" charset="0"/>
              </a:rPr>
              <a:t>18-447 </a:t>
            </a:r>
            <a:br>
              <a:rPr lang="en-US" sz="4000" dirty="0">
                <a:latin typeface="Garamond" charset="0"/>
              </a:rPr>
            </a:br>
            <a:r>
              <a:rPr lang="en-US" sz="4000" dirty="0">
                <a:latin typeface="Garamond" charset="0"/>
              </a:rPr>
              <a:t>Computer Architecture</a:t>
            </a:r>
            <a:br>
              <a:rPr lang="en-US" sz="4000" dirty="0">
                <a:latin typeface="Garamond" charset="0"/>
              </a:rPr>
            </a:br>
            <a:r>
              <a:rPr lang="en-US" sz="3550" dirty="0">
                <a:latin typeface="Garamond" charset="0"/>
              </a:rPr>
              <a:t>Lecture </a:t>
            </a:r>
            <a:r>
              <a:rPr lang="en-US" sz="3550" dirty="0" smtClean="0">
                <a:latin typeface="Garamond" charset="0"/>
              </a:rPr>
              <a:t>16: Systolic Arrays &amp; Static Scheduling</a:t>
            </a:r>
            <a:endParaRPr lang="en-US" sz="3550" dirty="0">
              <a:latin typeface="Garamond" charset="0"/>
            </a:endParaRP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003399"/>
                </a:solidFill>
                <a:latin typeface="Tahoma" charset="0"/>
              </a:rPr>
              <a:t>Prof. Onur Mutlu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Carnegie Mellon University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Spring 2015, 2/</a:t>
            </a:r>
            <a:r>
              <a:rPr lang="en-US" dirty="0" smtClean="0">
                <a:latin typeface="Tahoma" charset="0"/>
              </a:rPr>
              <a:t>23/</a:t>
            </a:r>
            <a:r>
              <a:rPr lang="en-US" dirty="0">
                <a:latin typeface="Tahoma" charset="0"/>
              </a:rPr>
              <a:t>2015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Systolic Arrays: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915400" cy="5193723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Goal: design an accelerator that has</a:t>
            </a:r>
            <a:endParaRPr lang="en-US" dirty="0" smtClean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Simple, regular design </a:t>
            </a:r>
            <a:r>
              <a:rPr lang="en-US" dirty="0" smtClean="0">
                <a:latin typeface="Tahoma" charset="0"/>
                <a:ea typeface="ＭＳ Ｐゴシック" charset="0"/>
              </a:rPr>
              <a:t>(keep # unique parts small and regular)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High concurrency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 high performance</a:t>
            </a:r>
            <a:endParaRPr lang="en-US" dirty="0" smtClean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Balanced computation and I/O (memory) bandwidth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 smtClean="0">
                <a:latin typeface="Tahoma" charset="0"/>
              </a:rPr>
              <a:t>Idea: Replace a single processing element (PE) with a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regular array of PEs</a:t>
            </a:r>
            <a:r>
              <a:rPr lang="en-US" dirty="0" smtClean="0">
                <a:latin typeface="Tahoma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carefully orchestrate flow of data </a:t>
            </a:r>
            <a:r>
              <a:rPr lang="en-US" dirty="0" smtClean="0">
                <a:latin typeface="Tahoma" charset="0"/>
              </a:rPr>
              <a:t>between the PEs </a:t>
            </a:r>
          </a:p>
          <a:p>
            <a:pPr lvl="1"/>
            <a:r>
              <a:rPr lang="en-US" dirty="0" smtClean="0">
                <a:latin typeface="Tahoma" charset="0"/>
              </a:rPr>
              <a:t>such that they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collectively transform a piece of input data before outputting it to memory</a:t>
            </a:r>
          </a:p>
          <a:p>
            <a:pPr lvl="1"/>
            <a:endParaRPr lang="en-US" dirty="0" smtClean="0">
              <a:solidFill>
                <a:srgbClr val="0000FF"/>
              </a:solidFill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Benefit: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Maximizes computation done on a single piece of data element brought from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0C027-FD75-8943-AFAD-0F27ABC081D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1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Systolic </a:t>
            </a:r>
            <a:r>
              <a:rPr lang="en-US" dirty="0" smtClean="0">
                <a:latin typeface="Garamond" charset="0"/>
              </a:rPr>
              <a:t>Arrays</a:t>
            </a:r>
            <a:endParaRPr lang="en-US" dirty="0">
              <a:latin typeface="Garamond" charset="0"/>
            </a:endParaRP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610600" cy="52705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H. T. Kung, “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Why Systolic Architectures?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IEEE Computer 1982.</a:t>
            </a: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57C836-4FD0-5A46-8DB9-9809B1442A2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75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61722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TextBox 5"/>
          <p:cNvSpPr txBox="1">
            <a:spLocks noChangeArrowheads="1"/>
          </p:cNvSpPr>
          <p:nvPr/>
        </p:nvSpPr>
        <p:spPr bwMode="auto">
          <a:xfrm>
            <a:off x="7010400" y="2895600"/>
            <a:ext cx="174966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</a:rPr>
              <a:t>Memory: heart</a:t>
            </a:r>
          </a:p>
          <a:p>
            <a:pPr eaLnBrk="1" hangingPunct="1"/>
            <a:r>
              <a:rPr lang="en-US" sz="1800" dirty="0">
                <a:solidFill>
                  <a:srgbClr val="000000"/>
                </a:solidFill>
              </a:rPr>
              <a:t>PEs: </a:t>
            </a:r>
            <a:r>
              <a:rPr lang="en-US" sz="1800" dirty="0" smtClean="0">
                <a:solidFill>
                  <a:srgbClr val="000000"/>
                </a:solidFill>
              </a:rPr>
              <a:t>cells</a:t>
            </a:r>
          </a:p>
          <a:p>
            <a:pPr eaLnBrk="1" hangingPunct="1"/>
            <a:endParaRPr lang="en-US" sz="1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000000"/>
                </a:solidFill>
              </a:rPr>
              <a:t>Memory pulses </a:t>
            </a:r>
          </a:p>
          <a:p>
            <a:pPr eaLnBrk="1" hangingPunct="1"/>
            <a:r>
              <a:rPr lang="en-US" sz="1800" dirty="0">
                <a:solidFill>
                  <a:srgbClr val="000000"/>
                </a:solidFill>
              </a:rPr>
              <a:t>data through </a:t>
            </a:r>
          </a:p>
          <a:p>
            <a:pPr eaLnBrk="1" hangingPunct="1"/>
            <a:r>
              <a:rPr lang="en-US" sz="1800" dirty="0">
                <a:solidFill>
                  <a:srgbClr val="000000"/>
                </a:solidFill>
              </a:rPr>
              <a:t>cells</a:t>
            </a:r>
          </a:p>
          <a:p>
            <a:pPr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Why Systolic Architectures?</a:t>
            </a:r>
          </a:p>
        </p:txBody>
      </p:sp>
      <p:sp>
        <p:nvSpPr>
          <p:cNvPr id="2283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Idea: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Data flows from the computer memory in a rhythmic fashion, passing through many processing elements before it returns to memory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Similar to an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assembly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line of processing elements 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Different people work on the same car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Many cars are assembled simultaneously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be two-dimensional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Why? Special purpose accelerators/architectures need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Simple, regular design </a:t>
            </a:r>
            <a:r>
              <a:rPr lang="en-US" dirty="0" smtClean="0">
                <a:latin typeface="Tahoma" charset="0"/>
                <a:ea typeface="ＭＳ Ｐゴシック" charset="0"/>
              </a:rPr>
              <a:t>(keep # unique parts small and regular)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High concurrency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 high performance</a:t>
            </a:r>
            <a:endParaRPr lang="en-US" dirty="0" smtClean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Balanced computation and I/O (memory) bandwidth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F5239-93B7-894A-82E1-ACA866737F5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Systolic Architectures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Basic principle: Replace a single PE with a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regular array of PEs</a:t>
            </a:r>
            <a:r>
              <a:rPr lang="en-US" dirty="0">
                <a:latin typeface="Tahoma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carefully orchestrate flow of data </a:t>
            </a:r>
            <a:r>
              <a:rPr lang="en-US" dirty="0">
                <a:latin typeface="Tahoma" charset="0"/>
              </a:rPr>
              <a:t>between the PEs </a:t>
            </a:r>
            <a:endParaRPr lang="en-US" dirty="0" smtClean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  <a:sym typeface="Wingdings" charset="0"/>
              </a:rPr>
              <a:t>Balance computation and memory bandwidth</a:t>
            </a:r>
            <a:endParaRPr lang="en-US" dirty="0">
              <a:latin typeface="Tahoma" charset="0"/>
              <a:sym typeface="Wingdings" charset="0"/>
            </a:endParaRPr>
          </a:p>
          <a:p>
            <a:endParaRPr lang="en-US" dirty="0">
              <a:latin typeface="Tahoma" charset="0"/>
              <a:sym typeface="Wingdings" charset="0"/>
            </a:endParaRPr>
          </a:p>
          <a:p>
            <a:endParaRPr lang="en-US" dirty="0">
              <a:latin typeface="Tahoma" charset="0"/>
              <a:sym typeface="Wingdings" charset="0"/>
            </a:endParaRPr>
          </a:p>
          <a:p>
            <a:endParaRPr lang="en-US" dirty="0">
              <a:latin typeface="Tahoma" charset="0"/>
              <a:sym typeface="Wingdings" charset="0"/>
            </a:endParaRPr>
          </a:p>
          <a:p>
            <a:pPr marL="0" indent="0">
              <a:buNone/>
            </a:pPr>
            <a:endParaRPr lang="en-US" sz="1200" dirty="0" smtClean="0">
              <a:latin typeface="Tahoma" charset="0"/>
              <a:sym typeface="Wingdings" charset="0"/>
            </a:endParaRPr>
          </a:p>
          <a:p>
            <a:pPr marL="0" indent="0">
              <a:buNone/>
            </a:pPr>
            <a:endParaRPr lang="en-US" sz="1400" dirty="0">
              <a:latin typeface="Tahoma" charset="0"/>
              <a:sym typeface="Wingdings" charset="0"/>
            </a:endParaRPr>
          </a:p>
          <a:p>
            <a:r>
              <a:rPr lang="en-US" dirty="0">
                <a:latin typeface="Tahoma" charset="0"/>
                <a:sym typeface="Wingdings" charset="0"/>
              </a:rPr>
              <a:t>Differences from pipelining: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These are individual PEs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Array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structure can be non-linear and multi-dimensional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PE connections can be multidirectional (and different speed)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PEs can have local memory and execute kernels (rather than a piece of the instruction)</a:t>
            </a:r>
          </a:p>
          <a:p>
            <a:pPr lvl="1"/>
            <a:endParaRPr lang="en-US" dirty="0">
              <a:latin typeface="Tahoma" charset="0"/>
              <a:ea typeface="ＭＳ Ｐゴシック" charset="0"/>
              <a:sym typeface="Wingdings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461E15-E3A0-424A-94E3-4B199EB44B3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85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40" y="2156603"/>
            <a:ext cx="385076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Systolic Computation Example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Convolution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Used in filtering, pattern matching, correlation, polynomial evaluation,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r>
              <a:rPr lang="en-US" dirty="0">
                <a:latin typeface="Tahoma" charset="0"/>
                <a:ea typeface="ＭＳ Ｐゴシック" charset="0"/>
              </a:rPr>
              <a:t> …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Many image processing tasks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9CACCB-86A0-6940-A761-DF8174E2FA7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95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74104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Systolic Computation Example: Convolution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3200400" cy="5194300"/>
          </a:xfrm>
        </p:spPr>
        <p:txBody>
          <a:bodyPr/>
          <a:lstStyle/>
          <a:p>
            <a:r>
              <a:rPr lang="en-US" sz="3200">
                <a:latin typeface="Tahoma" charset="0"/>
              </a:rPr>
              <a:t>y1 = w1x1 + w2x2 + w3x3</a:t>
            </a:r>
          </a:p>
          <a:p>
            <a:endParaRPr lang="en-US" sz="3200">
              <a:latin typeface="Tahoma" charset="0"/>
            </a:endParaRPr>
          </a:p>
          <a:p>
            <a:r>
              <a:rPr lang="en-US" sz="3200">
                <a:latin typeface="Tahoma" charset="0"/>
              </a:rPr>
              <a:t>y2 = w1x2 + w2x3 + w3x4</a:t>
            </a:r>
          </a:p>
          <a:p>
            <a:endParaRPr lang="en-US" sz="3200">
              <a:latin typeface="Tahoma" charset="0"/>
            </a:endParaRPr>
          </a:p>
          <a:p>
            <a:r>
              <a:rPr lang="en-US" sz="3200">
                <a:latin typeface="Tahoma" charset="0"/>
              </a:rPr>
              <a:t>y3 = w1x3 + w2x4 + w3x5</a:t>
            </a: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28C40D-AB5F-4942-8C85-EB9D80264C0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05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5867400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aramond" charset="0"/>
              </a:rPr>
              <a:t>Systolic Computation Example: Convolution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Worthwhile to implement adder and multiplier separately  to allow overlapping of add/mul executions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3FE69-E75D-B94E-9BDA-B9C91404A2D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16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43000"/>
            <a:ext cx="86106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6633"/>
                </a:solidFill>
                <a:latin typeface="Garamond" charset="0"/>
              </a:rPr>
              <a:t>Systolic Computation Example: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needs to carefully orchestrate when data elements are input to the array</a:t>
            </a:r>
          </a:p>
          <a:p>
            <a:r>
              <a:rPr lang="en-US" dirty="0" smtClean="0"/>
              <a:t>And when output is buffered</a:t>
            </a:r>
          </a:p>
          <a:p>
            <a:endParaRPr lang="en-US" dirty="0"/>
          </a:p>
          <a:p>
            <a:r>
              <a:rPr lang="en-US" dirty="0" smtClean="0"/>
              <a:t>This gets more involved when </a:t>
            </a:r>
          </a:p>
          <a:p>
            <a:pPr lvl="1"/>
            <a:r>
              <a:rPr lang="en-US" dirty="0" smtClean="0"/>
              <a:t>Array dimensionality increases</a:t>
            </a:r>
          </a:p>
          <a:p>
            <a:pPr lvl="1"/>
            <a:r>
              <a:rPr lang="en-US" dirty="0" smtClean="0"/>
              <a:t>PEs are less predictable in terms of latency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0C027-FD75-8943-AFAD-0F27ABC081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8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Systolic Arrays: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915400" cy="519372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Advantage: </a:t>
            </a:r>
          </a:p>
          <a:p>
            <a:pPr lvl="1"/>
            <a:r>
              <a:rPr lang="en-US" dirty="0" smtClean="0"/>
              <a:t>Specialized (computation needs to fit PE organization/functions) </a:t>
            </a:r>
          </a:p>
          <a:p>
            <a:pPr marL="344487" lvl="1" indent="0">
              <a:buNone/>
            </a:pPr>
            <a:r>
              <a:rPr lang="en-US" dirty="0" smtClean="0">
                <a:sym typeface="Wingdings"/>
              </a:rPr>
              <a:t>	 improved efficiency, simple design, high concurrency/	performance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good to do more with less memory bandwidth requirement</a:t>
            </a:r>
            <a:endParaRPr lang="en-US" dirty="0" smtClean="0"/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Downside: </a:t>
            </a:r>
          </a:p>
          <a:p>
            <a:pPr lvl="1"/>
            <a:r>
              <a:rPr lang="en-US" dirty="0" smtClean="0"/>
              <a:t>Specialized</a:t>
            </a:r>
          </a:p>
          <a:p>
            <a:pPr marL="344487" lvl="1" indent="0">
              <a:buNone/>
            </a:pPr>
            <a:r>
              <a:rPr lang="en-US" dirty="0" smtClean="0">
                <a:sym typeface="Wingdings"/>
              </a:rPr>
              <a:t>	 not generally applicable because computation needs to fit 	the PE functions/organization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0C027-FD75-8943-AFAD-0F27ABC081D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5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Each PE in a systolic array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Can store multiple “weights”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Weights can be selected on the fly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Eases implementation of, e.g., adaptive filtering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Taken further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Each PE can have its own data and instruction memory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Data memory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to store partial/temporary results, constants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Leads to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stream processing, pipeline parallelism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More generally,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staged execution</a:t>
            </a: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31703-56B0-4F4A-9AA4-6CBB2442D09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12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More Programmability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Agenda for Today &amp; Next Few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Single-cycle Microarchitectures</a:t>
            </a:r>
          </a:p>
          <a:p>
            <a:pPr>
              <a:defRPr/>
            </a:pPr>
            <a:endParaRPr lang="en-US" sz="16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Multi-cycle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Microprogrammed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Microarchitectures</a:t>
            </a:r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Issues in Pipelining: Control &amp; Data Dependence Handling, State Maintenance and Recovery, …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Out-of-Order Execution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Issues in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Execution: Load-Store Handling, …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Alternative Approaches to Instruction Level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arallelism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2DD4F-D866-0C4C-8B21-679B3CD4495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Pipeline Parallelism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C9573-819B-E848-9273-83DFBDA140D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36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" y="1143000"/>
            <a:ext cx="9010586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Stages of Pipelined Programs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Loop iterations are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divided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into code segments called </a:t>
            </a:r>
            <a:r>
              <a:rPr lang="en-US" sz="2000" i="1" dirty="0">
                <a:latin typeface="Tahoma" charset="0"/>
                <a:ea typeface="ＭＳ Ｐゴシック" charset="0"/>
                <a:cs typeface="ＭＳ Ｐゴシック" charset="0"/>
              </a:rPr>
              <a:t>stages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Threads execute stages on different cores</a:t>
            </a:r>
          </a:p>
          <a:p>
            <a:pPr lvl="1"/>
            <a:endParaRPr lang="en-US" sz="1800" dirty="0">
              <a:latin typeface="Tahoma" charset="0"/>
              <a:ea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D5964E-AAB9-304F-9763-B1D16AADE29F}" type="slidenum">
              <a:rPr lang="en-US">
                <a:latin typeface="Garamond" charset="0"/>
              </a:rPr>
              <a:pPr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3838" y="2967038"/>
            <a:ext cx="27955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loop {</a:t>
            </a:r>
          </a:p>
          <a:p>
            <a:pPr eaLnBrk="1" hangingPunct="1"/>
            <a:r>
              <a:rPr lang="en-US"/>
              <a:t>   Compute1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 Compute2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 Compute3</a:t>
            </a:r>
          </a:p>
          <a:p>
            <a:pPr eaLnBrk="1" hangingPunct="1"/>
            <a:r>
              <a:rPr lang="en-US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2588" y="3284538"/>
            <a:ext cx="1244600" cy="2555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11325" y="322738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A</a:t>
            </a:r>
            <a:endParaRPr lang="en-US" b="1" baseline="-25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5763" y="3817938"/>
            <a:ext cx="1244600" cy="2555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16088" y="37766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B</a:t>
            </a:r>
            <a:endParaRPr lang="en-US" b="1" baseline="-25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0525" y="4392613"/>
            <a:ext cx="1243013" cy="2555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19263" y="43656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C</a:t>
            </a:r>
            <a:endParaRPr lang="en-US" b="1" baseline="-25000"/>
          </a:p>
        </p:txBody>
      </p:sp>
      <p:pic>
        <p:nvPicPr>
          <p:cNvPr id="13" name="Picture 12" descr="pipe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2517775"/>
            <a:ext cx="53403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57600" y="2765425"/>
            <a:ext cx="642938" cy="446088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614863" y="2765425"/>
            <a:ext cx="642937" cy="446088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68788" y="24003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A</a:t>
            </a:r>
            <a:endParaRPr lang="en-US" b="1" baseline="-25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59488" y="24050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B</a:t>
            </a:r>
            <a:endParaRPr lang="en-US" b="1" baseline="-25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848600" y="24177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C</a:t>
            </a:r>
            <a:endParaRPr lang="en-US" b="1" baseline="-2500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137150" y="2362200"/>
            <a:ext cx="2232025" cy="1273175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132263" y="2762250"/>
            <a:ext cx="642937" cy="446088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018088" y="2743200"/>
            <a:ext cx="642937" cy="446088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808788" y="2779713"/>
            <a:ext cx="642937" cy="44608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3776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5" grpId="0" animBg="1"/>
      <p:bldP spid="15" grpId="1" animBg="1"/>
      <p:bldP spid="16" grpId="0" animBg="1"/>
      <p:bldP spid="16" grpId="1" animBg="1"/>
      <p:bldP spid="17" grpId="0"/>
      <p:bldP spid="18" grpId="0"/>
      <p:bldP spid="19" grpId="0"/>
      <p:bldP spid="20" grpId="0" animBg="1"/>
      <p:bldP spid="20" grpId="1" animBg="1"/>
      <p:bldP spid="33" grpId="0" animBg="1"/>
      <p:bldP spid="33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Pipelined File </a:t>
            </a:r>
            <a:r>
              <a:rPr lang="en-US" dirty="0">
                <a:latin typeface="Garamond" charset="0"/>
              </a:rPr>
              <a:t>Compression Example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816CE9-931C-3E40-B5B6-E80AA098A43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46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Systolic </a:t>
            </a:r>
            <a:r>
              <a:rPr lang="en-US" dirty="0" smtClean="0">
                <a:latin typeface="Garamond" charset="0"/>
              </a:rPr>
              <a:t>Array</a:t>
            </a:r>
            <a:endParaRPr lang="en-US" dirty="0">
              <a:latin typeface="Garamond" charset="0"/>
            </a:endParaRPr>
          </a:p>
        </p:txBody>
      </p:sp>
      <p:sp>
        <p:nvSpPr>
          <p:cNvPr id="1617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Advantages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Makes multiple uses of each data item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reduced need for fetching/refetching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High concurrency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Regular design (both data and control flow)</a:t>
            </a:r>
          </a:p>
          <a:p>
            <a:pPr lvl="1"/>
            <a:endParaRPr lang="en-US">
              <a:latin typeface="Tahoma" charset="0"/>
              <a:ea typeface="ＭＳ Ｐゴシック" charset="0"/>
              <a:sym typeface="Wingdings" charset="0"/>
            </a:endParaRPr>
          </a:p>
          <a:p>
            <a:r>
              <a:rPr lang="en-US">
                <a:latin typeface="Tahoma" charset="0"/>
                <a:sym typeface="Wingdings" charset="0"/>
              </a:rPr>
              <a:t>Disadvantages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Not good at exploiting irregular parallelism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Relatively special purpose  need software, programmer support to be a general purpose model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C6A03E-6FD5-F045-8293-7F62FC26811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Garamond" charset="0"/>
              </a:rPr>
              <a:t>Example Systolic Array: The </a:t>
            </a:r>
            <a:r>
              <a:rPr lang="en-US" sz="3600" dirty="0">
                <a:latin typeface="Garamond" charset="0"/>
              </a:rPr>
              <a:t>WARP Computer</a:t>
            </a:r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HT Kung, CMU, 1984-1988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Linear array of 10 cells, each cell a 10 Mflop programmable processor</a:t>
            </a:r>
          </a:p>
          <a:p>
            <a:r>
              <a:rPr lang="en-US">
                <a:latin typeface="Tahoma" charset="0"/>
              </a:rPr>
              <a:t>Attached to a general purpose host machine</a:t>
            </a:r>
          </a:p>
          <a:p>
            <a:r>
              <a:rPr lang="en-US">
                <a:latin typeface="Tahoma" charset="0"/>
              </a:rPr>
              <a:t>HLL and optimizing compiler to program the systolic array</a:t>
            </a:r>
          </a:p>
          <a:p>
            <a:r>
              <a:rPr lang="en-US">
                <a:latin typeface="Tahoma" charset="0"/>
              </a:rPr>
              <a:t>Used extensively to accelerate vision and robotics tasks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Annaratone et al., “</a:t>
            </a:r>
            <a:r>
              <a:rPr lang="en-US" altLang="ja-JP">
                <a:solidFill>
                  <a:srgbClr val="0000FF"/>
                </a:solidFill>
                <a:latin typeface="Tahoma" charset="0"/>
              </a:rPr>
              <a:t>Warp Architecture and Implementation</a:t>
            </a:r>
            <a:r>
              <a:rPr lang="en-US" altLang="ja-JP">
                <a:latin typeface="Tahoma" charset="0"/>
              </a:rPr>
              <a:t>,</a:t>
            </a:r>
            <a:r>
              <a:rPr 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ISCA 1986. </a:t>
            </a:r>
          </a:p>
          <a:p>
            <a:r>
              <a:rPr lang="en-US">
                <a:latin typeface="Tahoma" charset="0"/>
              </a:rPr>
              <a:t>Annaratone et al., “</a:t>
            </a:r>
            <a:r>
              <a:rPr lang="en-US" altLang="ja-JP">
                <a:solidFill>
                  <a:srgbClr val="0000FF"/>
                </a:solidFill>
                <a:latin typeface="Tahoma" charset="0"/>
              </a:rPr>
              <a:t>The Warp Computer: Architecture, Implementation, and Performance</a:t>
            </a:r>
            <a:r>
              <a:rPr lang="en-US" altLang="ja-JP">
                <a:latin typeface="Tahoma" charset="0"/>
              </a:rPr>
              <a:t>,</a:t>
            </a:r>
            <a:r>
              <a:rPr 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IEEE TC 1987. </a:t>
            </a:r>
            <a:endParaRPr lang="en-US">
              <a:latin typeface="Tahoma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B47316-3F31-2346-A01F-6A6EA1ADD7E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The WARP Computer 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A0BD6-F352-EE4E-B023-313E74AA2FA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77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536700"/>
            <a:ext cx="5842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The WARP Cell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3841FB-23A2-D443-B1BA-CCC92E540D6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87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7246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Systolic Arrays vs. SIMD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Food for thought…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F507CA-124E-1D4F-AD83-F1B8E2530C2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Agenda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Single-cycle Microarchitectures</a:t>
            </a:r>
          </a:p>
          <a:p>
            <a:pPr>
              <a:defRPr/>
            </a:pPr>
            <a:endParaRPr lang="en-US" sz="16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Multi-cycle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Microprogrammed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Microarchitectures</a:t>
            </a:r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Issues in Pipelining: Control &amp; Data Dependence Handling, State Maintenance and Recovery, …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Out-of-Order Execution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Issues in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Execution: Load-Store Handling, …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Alternative Approaches to Instruction Level </a:t>
            </a:r>
            <a:r>
              <a:rPr lang="en-US" dirty="0">
                <a:solidFill>
                  <a:srgbClr val="7F7F7F"/>
                </a:solidFill>
              </a:rPr>
              <a:t>P</a:t>
            </a:r>
            <a:r>
              <a:rPr lang="en-US" dirty="0" smtClean="0">
                <a:solidFill>
                  <a:srgbClr val="7F7F7F"/>
                </a:solidFill>
              </a:rPr>
              <a:t>arallelism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F1501-A9E6-4E42-BA78-8581D3188D3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Approaches to (Instruction-Level) Concurrency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Pipelining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charset="0"/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Out-of-order execution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  <a:latin typeface="Tahoma" charset="0"/>
              </a:rPr>
              <a:t>Dataflow (at the ISA level)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SIMD Processing (Vector and array processors, GPUs)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VLIW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charset="0"/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Decoupled Access Execute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Systolic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Arrays</a:t>
            </a:r>
          </a:p>
          <a:p>
            <a:pP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latin typeface="Tahoma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</a:rPr>
              <a:t>Static Instruction Scheduling</a:t>
            </a:r>
          </a:p>
          <a:p>
            <a:pP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latin typeface="Tahoma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CCCF0F-3CEC-5744-B284-5FF69571CEE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Approaches to (Instruction-Level) Concurrency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Pipelining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charset="0"/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Out-of-order execution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  <a:latin typeface="Tahoma" charset="0"/>
              </a:rPr>
              <a:t>Dataflow (at the ISA level)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SIMD Processing (Vector and array processors, GPUs)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VLIW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charset="0"/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Decoupled Access Execute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</a:rPr>
              <a:t>Systolic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Arrays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Static Instruction Scheduling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6D151-7498-B846-99A5-88546A1846E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Some More Recommended Readings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>
                <a:latin typeface="Tahoma" charset="0"/>
              </a:rPr>
              <a:t>Fisher, </a:t>
            </a:r>
            <a:r>
              <a:rPr lang="ja-JP" altLang="en-US" sz="2200">
                <a:latin typeface="Tahoma" charset="0"/>
              </a:rPr>
              <a:t>“</a:t>
            </a:r>
            <a:r>
              <a:rPr lang="en-US" altLang="ja-JP" sz="2200">
                <a:solidFill>
                  <a:srgbClr val="0000FF"/>
                </a:solidFill>
                <a:latin typeface="Tahoma" charset="0"/>
              </a:rPr>
              <a:t>Very Long Instruction Word architectures and the ELI-512</a:t>
            </a:r>
            <a:r>
              <a:rPr lang="en-US" altLang="ja-JP" sz="2200">
                <a:latin typeface="Tahoma" charset="0"/>
              </a:rPr>
              <a:t>,</a:t>
            </a:r>
            <a:r>
              <a:rPr lang="ja-JP" altLang="en-US" sz="2200">
                <a:latin typeface="Tahoma" charset="0"/>
              </a:rPr>
              <a:t>”</a:t>
            </a:r>
            <a:r>
              <a:rPr lang="en-US" altLang="ja-JP" sz="2200">
                <a:latin typeface="Tahoma" charset="0"/>
              </a:rPr>
              <a:t> ISCA 1983.</a:t>
            </a:r>
          </a:p>
          <a:p>
            <a:r>
              <a:rPr lang="en-US" sz="2200">
                <a:latin typeface="Tahoma" charset="0"/>
              </a:rPr>
              <a:t>Smith, </a:t>
            </a:r>
            <a:r>
              <a:rPr lang="ja-JP" altLang="en-US" sz="2200">
                <a:latin typeface="Tahoma" charset="0"/>
              </a:rPr>
              <a:t>“</a:t>
            </a:r>
            <a:r>
              <a:rPr lang="en-US" altLang="ja-JP" sz="2200">
                <a:solidFill>
                  <a:srgbClr val="0000FF"/>
                </a:solidFill>
                <a:latin typeface="Tahoma" charset="0"/>
              </a:rPr>
              <a:t>Decoupled Access/Execute Compute Architectures</a:t>
            </a:r>
            <a:r>
              <a:rPr lang="en-US" altLang="ja-JP" sz="2200">
                <a:latin typeface="Tahoma" charset="0"/>
              </a:rPr>
              <a:t>,</a:t>
            </a:r>
            <a:r>
              <a:rPr lang="ja-JP" altLang="en-US" sz="2200">
                <a:latin typeface="Tahoma" charset="0"/>
              </a:rPr>
              <a:t>”</a:t>
            </a:r>
            <a:r>
              <a:rPr lang="en-US" altLang="ja-JP" sz="2200">
                <a:latin typeface="Tahoma" charset="0"/>
              </a:rPr>
              <a:t> ISCA 1982, ACM TOCS 1984. </a:t>
            </a:r>
          </a:p>
          <a:p>
            <a:r>
              <a:rPr lang="en-US" sz="2200">
                <a:latin typeface="Tahoma" charset="0"/>
              </a:rPr>
              <a:t>H. T. Kung, “</a:t>
            </a:r>
            <a:r>
              <a:rPr lang="en-US" altLang="ja-JP" sz="2200">
                <a:solidFill>
                  <a:srgbClr val="0000FF"/>
                </a:solidFill>
                <a:latin typeface="Tahoma" charset="0"/>
              </a:rPr>
              <a:t>Why Systolic Architectures?</a:t>
            </a:r>
            <a:r>
              <a:rPr lang="en-US" altLang="ja-JP" sz="2200">
                <a:latin typeface="Tahoma" charset="0"/>
              </a:rPr>
              <a:t>,</a:t>
            </a:r>
            <a:r>
              <a:rPr lang="en-US" sz="2200">
                <a:latin typeface="Tahoma" charset="0"/>
              </a:rPr>
              <a:t>”</a:t>
            </a:r>
            <a:r>
              <a:rPr lang="en-US" altLang="ja-JP" sz="2200">
                <a:latin typeface="Tahoma" charset="0"/>
              </a:rPr>
              <a:t> IEEE Computer 1982.</a:t>
            </a:r>
          </a:p>
          <a:p>
            <a:pPr lvl="1"/>
            <a:endParaRPr lang="en-US" altLang="ja-JP">
              <a:latin typeface="Tahoma" charset="0"/>
              <a:ea typeface="ＭＳ Ｐゴシック" charset="0"/>
            </a:endParaRPr>
          </a:p>
          <a:p>
            <a:r>
              <a:rPr lang="en-US" sz="2200">
                <a:latin typeface="Tahoma" charset="0"/>
              </a:rPr>
              <a:t>Huck et al., </a:t>
            </a:r>
            <a:r>
              <a:rPr lang="ja-JP" altLang="en-US" sz="2200">
                <a:latin typeface="Tahoma" charset="0"/>
              </a:rPr>
              <a:t>“</a:t>
            </a:r>
            <a:r>
              <a:rPr lang="en-US" altLang="ja-JP" sz="2200">
                <a:solidFill>
                  <a:srgbClr val="0000FF"/>
                </a:solidFill>
                <a:latin typeface="Tahoma" charset="0"/>
              </a:rPr>
              <a:t>Introducing the IA-64 Architecture</a:t>
            </a:r>
            <a:r>
              <a:rPr lang="en-US" altLang="ja-JP" sz="2200">
                <a:latin typeface="Tahoma" charset="0"/>
              </a:rPr>
              <a:t>,</a:t>
            </a:r>
            <a:r>
              <a:rPr lang="ja-JP" altLang="en-US" sz="2200">
                <a:latin typeface="Tahoma" charset="0"/>
              </a:rPr>
              <a:t>”</a:t>
            </a:r>
            <a:r>
              <a:rPr lang="en-US" altLang="ja-JP" sz="2200">
                <a:latin typeface="Tahoma" charset="0"/>
              </a:rPr>
              <a:t> IEEE Micro 2000.</a:t>
            </a:r>
          </a:p>
          <a:p>
            <a:pPr>
              <a:buFont typeface="Wingdings" charset="0"/>
              <a:buNone/>
            </a:pPr>
            <a:endParaRPr lang="en-US" sz="2200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Rau and Fisher, </a:t>
            </a:r>
            <a:r>
              <a:rPr lang="ja-JP" altLang="en-US" sz="2200">
                <a:latin typeface="Tahoma" charset="0"/>
              </a:rPr>
              <a:t>“</a:t>
            </a:r>
            <a:r>
              <a:rPr lang="en-US" altLang="ja-JP" sz="2200">
                <a:solidFill>
                  <a:srgbClr val="0000FF"/>
                </a:solidFill>
                <a:latin typeface="Tahoma" charset="0"/>
              </a:rPr>
              <a:t>Instruction-level parallel processing: history, overview, and perspective</a:t>
            </a:r>
            <a:r>
              <a:rPr lang="en-US" altLang="ja-JP" sz="2200">
                <a:latin typeface="Tahoma" charset="0"/>
              </a:rPr>
              <a:t>,</a:t>
            </a:r>
            <a:r>
              <a:rPr lang="ja-JP" altLang="en-US" sz="2200">
                <a:latin typeface="Tahoma" charset="0"/>
              </a:rPr>
              <a:t>”</a:t>
            </a:r>
            <a:r>
              <a:rPr lang="en-US" altLang="ja-JP" sz="2200">
                <a:latin typeface="Tahoma" charset="0"/>
              </a:rPr>
              <a:t> Journal of Supercomputing, 1993.</a:t>
            </a:r>
          </a:p>
          <a:p>
            <a:r>
              <a:rPr lang="en-US" sz="2200">
                <a:latin typeface="Tahoma" charset="0"/>
              </a:rPr>
              <a:t>Faraboschi et al., </a:t>
            </a:r>
            <a:r>
              <a:rPr lang="ja-JP" altLang="en-US" sz="2200">
                <a:latin typeface="Tahoma" charset="0"/>
              </a:rPr>
              <a:t>“</a:t>
            </a:r>
            <a:r>
              <a:rPr lang="en-US" altLang="ja-JP" sz="2200">
                <a:solidFill>
                  <a:srgbClr val="0000FF"/>
                </a:solidFill>
                <a:latin typeface="Tahoma" charset="0"/>
              </a:rPr>
              <a:t>Instruction Scheduling for Instruction Level Parallel Processors</a:t>
            </a:r>
            <a:r>
              <a:rPr lang="en-US" altLang="ja-JP" sz="2200">
                <a:latin typeface="Tahoma" charset="0"/>
              </a:rPr>
              <a:t>,</a:t>
            </a:r>
            <a:r>
              <a:rPr lang="ja-JP" altLang="en-US" sz="2200">
                <a:latin typeface="Tahoma" charset="0"/>
              </a:rPr>
              <a:t>”</a:t>
            </a:r>
            <a:r>
              <a:rPr lang="en-US" altLang="ja-JP" sz="2200">
                <a:latin typeface="Tahoma" charset="0"/>
              </a:rPr>
              <a:t> Proc. IEEE, Nov. 2001.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E11821-BBCD-8A44-8FBC-1CB5D1AEABA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600200"/>
            <a:ext cx="8428037" cy="995363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  <a:t>Static Instruction Scheduling </a:t>
            </a:r>
            <a:b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  <a:t>(with a Slight Focus on VLIW)</a:t>
            </a:r>
            <a:endParaRPr lang="en-US" sz="360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03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Agenda</a:t>
            </a:r>
            <a:endParaRPr lang="en-US" dirty="0">
              <a:latin typeface="Garamond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Static </a:t>
            </a:r>
            <a:r>
              <a:rPr lang="en-US" dirty="0" smtClean="0">
                <a:latin typeface="Tahoma" charset="0"/>
              </a:rPr>
              <a:t>Scheduling</a:t>
            </a:r>
          </a:p>
          <a:p>
            <a:pPr lvl="1"/>
            <a:r>
              <a:rPr lang="en-US" dirty="0" smtClean="0">
                <a:latin typeface="Tahoma" charset="0"/>
              </a:rPr>
              <a:t>Key Questions and Fundamentals</a:t>
            </a: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Enabler of Better Static Scheduling: Block Enlargement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Predicated Execution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Loop </a:t>
            </a:r>
            <a:r>
              <a:rPr lang="en-US" dirty="0">
                <a:latin typeface="Tahoma" charset="0"/>
                <a:ea typeface="ＭＳ Ｐゴシック" charset="0"/>
              </a:rPr>
              <a:t>Unrolling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Trace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Superblock</a:t>
            </a:r>
          </a:p>
          <a:p>
            <a:pPr lvl="1"/>
            <a:r>
              <a:rPr lang="en-US" dirty="0" err="1" smtClean="0">
                <a:latin typeface="Tahoma" charset="0"/>
                <a:ea typeface="ＭＳ Ｐゴシック" charset="0"/>
              </a:rPr>
              <a:t>Hyperblock</a:t>
            </a:r>
            <a:endParaRPr lang="en-US" dirty="0" smtClean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Block</a:t>
            </a:r>
            <a:r>
              <a:rPr lang="en-US" dirty="0">
                <a:latin typeface="Tahoma" charset="0"/>
                <a:ea typeface="ＭＳ Ｐゴシック" charset="0"/>
              </a:rPr>
              <a:t>-structured ISA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EFA4A-F8F2-584A-B4D9-BCE3BA02C79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12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Q1. How do we find independent instructions to fetch/execute?</a:t>
            </a:r>
          </a:p>
          <a:p>
            <a:pPr marL="0" indent="0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Q2. How do we enable more compiler optimizations?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	e.g., common subexpression elimination, constant propagation, dead code elimination, redundancy elimination, …</a:t>
            </a:r>
          </a:p>
          <a:p>
            <a:pPr marL="0" indent="0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Q3. How do we increase the instruction fetch rate? 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	i.e., have the ability to fetch more instructions per cycle</a:t>
            </a:r>
          </a:p>
          <a:p>
            <a:pPr marL="0" indent="0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A: Enabling the compiler to optimize across a larger number of instructions that will be executed straight line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(without branches getting in the way) eases all of the above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C4A2D0-F566-AD4B-9E96-ED7475BD4241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33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31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Enable Straight-Line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Get rid of control flow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Predicated Execution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Loop Unrolling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…</a:t>
            </a:r>
          </a:p>
          <a:p>
            <a:endParaRPr lang="en-US" dirty="0" smtClean="0">
              <a:latin typeface="Tahoma" charset="0"/>
              <a:ea typeface="ＭＳ Ｐゴシック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Optimize frequently executed control flow paths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Trace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Superblock</a:t>
            </a:r>
          </a:p>
          <a:p>
            <a:pPr lvl="1"/>
            <a:r>
              <a:rPr lang="en-US" dirty="0" err="1" smtClean="0">
                <a:latin typeface="Tahoma" charset="0"/>
                <a:ea typeface="ＭＳ Ｐゴシック" charset="0"/>
              </a:rPr>
              <a:t>Hyperblock</a:t>
            </a:r>
            <a:endParaRPr lang="en-US" dirty="0" smtClean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Block-structured ISA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8AE59D-CC1A-864B-B94A-B703CB76AE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128838" y="6318250"/>
            <a:ext cx="293687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000000"/>
                </a:solidFill>
                <a:ea typeface="굴림" charset="0"/>
                <a:cs typeface="굴림" charset="0"/>
              </a:rPr>
              <a:t>D</a:t>
            </a:r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003925" y="6308725"/>
            <a:ext cx="29368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000000"/>
                </a:solidFill>
                <a:ea typeface="굴림" charset="0"/>
                <a:cs typeface="굴림" charset="0"/>
              </a:rPr>
              <a:t>D</a:t>
            </a:r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011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dirty="0" smtClean="0">
                <a:latin typeface="Garamond" charset="0"/>
              </a:rPr>
              <a:t>Review: Predication </a:t>
            </a:r>
            <a:r>
              <a:rPr lang="en-US" dirty="0">
                <a:latin typeface="Garamond" charset="0"/>
              </a:rPr>
              <a:t>(Predicated Execution)</a:t>
            </a:r>
          </a:p>
        </p:txBody>
      </p:sp>
      <p:sp>
        <p:nvSpPr>
          <p:cNvPr id="90116" name="Content Placeholder 2"/>
          <p:cNvSpPr>
            <a:spLocks noGrp="1"/>
          </p:cNvSpPr>
          <p:nvPr>
            <p:ph idx="1"/>
          </p:nvPr>
        </p:nvSpPr>
        <p:spPr>
          <a:xfrm>
            <a:off x="228600" y="860425"/>
            <a:ext cx="8610600" cy="5330825"/>
          </a:xfrm>
        </p:spPr>
        <p:txBody>
          <a:bodyPr/>
          <a:lstStyle/>
          <a:p>
            <a:r>
              <a:rPr lang="en-US" sz="2200">
                <a:latin typeface="Tahoma" charset="0"/>
              </a:rPr>
              <a:t>Idea: </a:t>
            </a:r>
            <a:r>
              <a:rPr lang="en-US" sz="2200">
                <a:solidFill>
                  <a:srgbClr val="0000FF"/>
                </a:solidFill>
                <a:latin typeface="Tahoma" charset="0"/>
              </a:rPr>
              <a:t>Compiler converts control dependence into data dependence </a:t>
            </a:r>
            <a:r>
              <a:rPr lang="en-US" sz="2200">
                <a:latin typeface="Tahoma" charset="0"/>
                <a:sym typeface="Wingdings" charset="0"/>
              </a:rPr>
              <a:t> </a:t>
            </a:r>
            <a:r>
              <a:rPr lang="en-US" sz="2200">
                <a:solidFill>
                  <a:srgbClr val="FF0000"/>
                </a:solidFill>
                <a:latin typeface="Tahoma" charset="0"/>
                <a:sym typeface="Wingdings" charset="0"/>
              </a:rPr>
              <a:t>branch is eliminated</a:t>
            </a:r>
          </a:p>
          <a:p>
            <a:pPr lvl="1"/>
            <a:r>
              <a:rPr lang="en-US" sz="1700">
                <a:latin typeface="Tahoma" charset="0"/>
                <a:ea typeface="ＭＳ Ｐゴシック" charset="0"/>
                <a:sym typeface="Wingdings" charset="0"/>
              </a:rPr>
              <a:t>Each instruction has a predicate bit set based on the predicate computation</a:t>
            </a:r>
          </a:p>
          <a:p>
            <a:pPr lvl="1"/>
            <a:r>
              <a:rPr lang="en-US" sz="1700">
                <a:latin typeface="Tahoma" charset="0"/>
                <a:ea typeface="ＭＳ Ｐゴシック" charset="0"/>
                <a:sym typeface="Wingdings" charset="0"/>
              </a:rPr>
              <a:t>Only instructions with TRUE predicates are committed (others turned into NOPs)</a:t>
            </a:r>
            <a:endParaRPr lang="en-US" sz="1700">
              <a:latin typeface="Tahoma" charset="0"/>
              <a:ea typeface="ＭＳ Ｐゴシック" charset="0"/>
            </a:endParaRPr>
          </a:p>
        </p:txBody>
      </p:sp>
      <p:sp>
        <p:nvSpPr>
          <p:cNvPr id="9011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2189A7-2A55-224A-86C2-FFF2BC3C290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2257425"/>
            <a:ext cx="2989263" cy="4184650"/>
            <a:chOff x="1296" y="848"/>
            <a:chExt cx="1883" cy="2636"/>
          </a:xfrm>
        </p:grpSpPr>
        <p:sp>
          <p:nvSpPr>
            <p:cNvPr id="90140" name="Text Box 5"/>
            <p:cNvSpPr txBox="1">
              <a:spLocks noChangeArrowheads="1"/>
            </p:cNvSpPr>
            <p:nvPr/>
          </p:nvSpPr>
          <p:spPr bwMode="auto">
            <a:xfrm>
              <a:off x="1304" y="848"/>
              <a:ext cx="187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sz="2000">
                  <a:solidFill>
                    <a:srgbClr val="00CC00"/>
                  </a:solidFill>
                  <a:latin typeface="Verdana" charset="0"/>
                  <a:cs typeface="Arial" charset="0"/>
                </a:rPr>
                <a:t>(normal branch code)</a:t>
              </a:r>
            </a:p>
          </p:txBody>
        </p:sp>
        <p:grpSp>
          <p:nvGrpSpPr>
            <p:cNvPr id="90141" name="Group 6"/>
            <p:cNvGrpSpPr>
              <a:grpSpLocks/>
            </p:cNvGrpSpPr>
            <p:nvPr/>
          </p:nvGrpSpPr>
          <p:grpSpPr bwMode="auto">
            <a:xfrm>
              <a:off x="1296" y="1152"/>
              <a:ext cx="1626" cy="2332"/>
              <a:chOff x="1296" y="1152"/>
              <a:chExt cx="1626" cy="2332"/>
            </a:xfrm>
          </p:grpSpPr>
          <p:sp>
            <p:nvSpPr>
              <p:cNvPr id="90142" name="Text Box 7"/>
              <p:cNvSpPr txBox="1">
                <a:spLocks noChangeArrowheads="1"/>
              </p:cNvSpPr>
              <p:nvPr/>
            </p:nvSpPr>
            <p:spPr bwMode="auto">
              <a:xfrm>
                <a:off x="1728" y="1653"/>
                <a:ext cx="28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b="1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90143" name="Text Box 8"/>
              <p:cNvSpPr txBox="1">
                <a:spLocks noChangeArrowheads="1"/>
              </p:cNvSpPr>
              <p:nvPr/>
            </p:nvSpPr>
            <p:spPr bwMode="auto">
              <a:xfrm>
                <a:off x="2213" y="1653"/>
                <a:ext cx="28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b="1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90144" name="Text Box 9"/>
              <p:cNvSpPr txBox="1">
                <a:spLocks noChangeArrowheads="1"/>
              </p:cNvSpPr>
              <p:nvPr/>
            </p:nvSpPr>
            <p:spPr bwMode="auto">
              <a:xfrm>
                <a:off x="1968" y="2154"/>
                <a:ext cx="28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b="1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90145" name="Line 10"/>
              <p:cNvSpPr>
                <a:spLocks noChangeShapeType="1"/>
              </p:cNvSpPr>
              <p:nvPr/>
            </p:nvSpPr>
            <p:spPr bwMode="auto">
              <a:xfrm>
                <a:off x="2132" y="1403"/>
                <a:ext cx="243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6" name="Line 11"/>
              <p:cNvSpPr>
                <a:spLocks noChangeShapeType="1"/>
              </p:cNvSpPr>
              <p:nvPr/>
            </p:nvSpPr>
            <p:spPr bwMode="auto">
              <a:xfrm flipH="1">
                <a:off x="1849" y="1403"/>
                <a:ext cx="243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7" name="Text Box 12"/>
              <p:cNvSpPr txBox="1">
                <a:spLocks noChangeArrowheads="1"/>
              </p:cNvSpPr>
              <p:nvPr/>
            </p:nvSpPr>
            <p:spPr bwMode="auto">
              <a:xfrm>
                <a:off x="1971" y="1152"/>
                <a:ext cx="282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b="1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90148" name="Line 13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172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9" name="Line 14"/>
              <p:cNvSpPr>
                <a:spLocks noChangeShapeType="1"/>
              </p:cNvSpPr>
              <p:nvPr/>
            </p:nvSpPr>
            <p:spPr bwMode="auto">
              <a:xfrm flipH="1">
                <a:off x="2132" y="1968"/>
                <a:ext cx="172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50" name="Text Box 15"/>
              <p:cNvSpPr txBox="1">
                <a:spLocks noChangeArrowheads="1"/>
              </p:cNvSpPr>
              <p:nvPr/>
            </p:nvSpPr>
            <p:spPr bwMode="auto">
              <a:xfrm>
                <a:off x="1783" y="1302"/>
                <a:ext cx="21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0151" name="Text Box 16"/>
              <p:cNvSpPr txBox="1">
                <a:spLocks noChangeArrowheads="1"/>
              </p:cNvSpPr>
              <p:nvPr/>
            </p:nvSpPr>
            <p:spPr bwMode="auto">
              <a:xfrm>
                <a:off x="2253" y="1303"/>
                <a:ext cx="20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N</a:t>
                </a:r>
              </a:p>
            </p:txBody>
          </p:sp>
          <p:sp>
            <p:nvSpPr>
              <p:cNvPr id="90152" name="Text Box 17"/>
              <p:cNvSpPr txBox="1">
                <a:spLocks noChangeArrowheads="1"/>
              </p:cNvSpPr>
              <p:nvPr/>
            </p:nvSpPr>
            <p:spPr bwMode="auto">
              <a:xfrm>
                <a:off x="1434" y="2486"/>
                <a:ext cx="148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        p1 = (cond)</a:t>
                </a:r>
              </a:p>
              <a:p>
                <a:pPr eaLnBrk="1" hangingPunct="1"/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 </a:t>
                </a:r>
                <a:r>
                  <a:rPr lang="en-US" altLang="ko-KR" sz="1400">
                    <a:solidFill>
                      <a:srgbClr val="000000"/>
                    </a:solidFill>
                    <a:latin typeface="Times New Roman" charset="0"/>
                    <a:ea typeface="굴림" charset="0"/>
                    <a:cs typeface="굴림" charset="0"/>
                  </a:rPr>
                  <a:t>       </a:t>
                </a:r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branch </a:t>
                </a:r>
                <a:r>
                  <a:rPr lang="en-US" altLang="ko-KR" sz="1400">
                    <a:solidFill>
                      <a:srgbClr val="000000"/>
                    </a:solidFill>
                    <a:latin typeface="Times New Roman" charset="0"/>
                    <a:ea typeface="굴림" charset="0"/>
                    <a:cs typeface="굴림" charset="0"/>
                  </a:rPr>
                  <a:t>p1, </a:t>
                </a:r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TARGET</a:t>
                </a:r>
              </a:p>
            </p:txBody>
          </p:sp>
          <p:sp>
            <p:nvSpPr>
              <p:cNvPr id="90153" name="Text Box 18"/>
              <p:cNvSpPr txBox="1">
                <a:spLocks noChangeArrowheads="1"/>
              </p:cNvSpPr>
              <p:nvPr/>
            </p:nvSpPr>
            <p:spPr bwMode="auto">
              <a:xfrm>
                <a:off x="1440" y="2822"/>
                <a:ext cx="75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       mov b, 1 </a:t>
                </a:r>
              </a:p>
              <a:p>
                <a:pPr eaLnBrk="1" hangingPunct="1"/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       jmp JOIN</a:t>
                </a:r>
              </a:p>
            </p:txBody>
          </p:sp>
          <p:sp>
            <p:nvSpPr>
              <p:cNvPr id="90154" name="Text Box 19"/>
              <p:cNvSpPr txBox="1">
                <a:spLocks noChangeArrowheads="1"/>
              </p:cNvSpPr>
              <p:nvPr/>
            </p:nvSpPr>
            <p:spPr bwMode="auto">
              <a:xfrm>
                <a:off x="1392" y="3158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TARGET:</a:t>
                </a:r>
              </a:p>
              <a:p>
                <a:pPr eaLnBrk="1" hangingPunct="1"/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         mov b,</a:t>
                </a:r>
                <a:r>
                  <a:rPr lang="en-US" altLang="ko-KR" sz="1400">
                    <a:solidFill>
                      <a:srgbClr val="000000"/>
                    </a:solidFill>
                    <a:latin typeface="Times New Roman" charset="0"/>
                    <a:ea typeface="굴림" charset="0"/>
                    <a:cs typeface="굴림" charset="0"/>
                  </a:rPr>
                  <a:t> </a:t>
                </a:r>
                <a:r>
                  <a:rPr lang="en-US" sz="14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0</a:t>
                </a:r>
              </a:p>
            </p:txBody>
          </p:sp>
          <p:sp>
            <p:nvSpPr>
              <p:cNvPr id="90155" name="Rectangle 20"/>
              <p:cNvSpPr>
                <a:spLocks noChangeArrowheads="1"/>
              </p:cNvSpPr>
              <p:nvPr/>
            </p:nvSpPr>
            <p:spPr bwMode="auto">
              <a:xfrm>
                <a:off x="1440" y="2486"/>
                <a:ext cx="134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56" name="Rectangle 21"/>
              <p:cNvSpPr>
                <a:spLocks noChangeArrowheads="1"/>
              </p:cNvSpPr>
              <p:nvPr/>
            </p:nvSpPr>
            <p:spPr bwMode="auto">
              <a:xfrm>
                <a:off x="1440" y="2822"/>
                <a:ext cx="134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57" name="Rectangle 22"/>
              <p:cNvSpPr>
                <a:spLocks noChangeArrowheads="1"/>
              </p:cNvSpPr>
              <p:nvPr/>
            </p:nvSpPr>
            <p:spPr bwMode="auto">
              <a:xfrm>
                <a:off x="1440" y="3158"/>
                <a:ext cx="134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58" name="Text Box 23"/>
              <p:cNvSpPr txBox="1">
                <a:spLocks noChangeArrowheads="1"/>
              </p:cNvSpPr>
              <p:nvPr/>
            </p:nvSpPr>
            <p:spPr bwMode="auto">
              <a:xfrm>
                <a:off x="1296" y="2390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90159" name="Text Box 24"/>
              <p:cNvSpPr txBox="1">
                <a:spLocks noChangeArrowheads="1"/>
              </p:cNvSpPr>
              <p:nvPr/>
            </p:nvSpPr>
            <p:spPr bwMode="auto">
              <a:xfrm>
                <a:off x="1302" y="2726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90160" name="Text Box 25"/>
              <p:cNvSpPr txBox="1">
                <a:spLocks noChangeArrowheads="1"/>
              </p:cNvSpPr>
              <p:nvPr/>
            </p:nvSpPr>
            <p:spPr bwMode="auto">
              <a:xfrm>
                <a:off x="1296" y="3062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C</a:t>
                </a:r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94525" y="2986088"/>
            <a:ext cx="533400" cy="1857375"/>
            <a:chOff x="3120" y="1104"/>
            <a:chExt cx="336" cy="1170"/>
          </a:xfrm>
        </p:grpSpPr>
        <p:sp>
          <p:nvSpPr>
            <p:cNvPr id="90135" name="Text Box 27"/>
            <p:cNvSpPr txBox="1">
              <a:spLocks noChangeArrowheads="1"/>
            </p:cNvSpPr>
            <p:nvPr/>
          </p:nvSpPr>
          <p:spPr bwMode="auto">
            <a:xfrm>
              <a:off x="3120" y="139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B</a:t>
              </a:r>
            </a:p>
          </p:txBody>
        </p:sp>
        <p:grpSp>
          <p:nvGrpSpPr>
            <p:cNvPr id="90136" name="Group 28"/>
            <p:cNvGrpSpPr>
              <a:grpSpLocks/>
            </p:cNvGrpSpPr>
            <p:nvPr/>
          </p:nvGrpSpPr>
          <p:grpSpPr bwMode="auto">
            <a:xfrm>
              <a:off x="3120" y="1687"/>
              <a:ext cx="336" cy="587"/>
              <a:chOff x="3120" y="1687"/>
              <a:chExt cx="336" cy="587"/>
            </a:xfrm>
          </p:grpSpPr>
          <p:sp>
            <p:nvSpPr>
              <p:cNvPr id="90138" name="Text Box 29"/>
              <p:cNvSpPr txBox="1">
                <a:spLocks noChangeArrowheads="1"/>
              </p:cNvSpPr>
              <p:nvPr/>
            </p:nvSpPr>
            <p:spPr bwMode="auto">
              <a:xfrm>
                <a:off x="3120" y="1687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b="1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90139" name="Text Box 30"/>
              <p:cNvSpPr txBox="1">
                <a:spLocks noChangeArrowheads="1"/>
              </p:cNvSpPr>
              <p:nvPr/>
            </p:nvSpPr>
            <p:spPr bwMode="auto">
              <a:xfrm>
                <a:off x="3120" y="1980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b="1">
                    <a:solidFill>
                      <a:srgbClr val="000000"/>
                    </a:solidFill>
                    <a:latin typeface="Times New Roman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90137" name="Text Box 31"/>
            <p:cNvSpPr txBox="1">
              <a:spLocks noChangeArrowheads="1"/>
            </p:cNvSpPr>
            <p:nvPr/>
          </p:nvSpPr>
          <p:spPr bwMode="auto">
            <a:xfrm>
              <a:off x="3120" y="1104"/>
              <a:ext cx="33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A</a:t>
              </a:r>
            </a:p>
          </p:txBody>
        </p:sp>
      </p:grpSp>
      <p:sp>
        <p:nvSpPr>
          <p:cNvPr id="72713" name="Text Box 32"/>
          <p:cNvSpPr txBox="1">
            <a:spLocks noChangeArrowheads="1"/>
          </p:cNvSpPr>
          <p:nvPr/>
        </p:nvSpPr>
        <p:spPr bwMode="auto">
          <a:xfrm>
            <a:off x="6018213" y="2247900"/>
            <a:ext cx="2552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>
                <a:solidFill>
                  <a:srgbClr val="00CC00"/>
                </a:solidFill>
                <a:latin typeface="Verdana" charset="0"/>
                <a:cs typeface="Arial" charset="0"/>
              </a:rPr>
              <a:t>(predicated code) </a:t>
            </a:r>
          </a:p>
        </p:txBody>
      </p:sp>
      <p:sp>
        <p:nvSpPr>
          <p:cNvPr id="72714" name="Rectangle 33"/>
          <p:cNvSpPr>
            <a:spLocks noChangeArrowheads="1"/>
          </p:cNvSpPr>
          <p:nvPr/>
        </p:nvSpPr>
        <p:spPr bwMode="auto">
          <a:xfrm>
            <a:off x="6232525" y="5513388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15" name="Rectangle 34"/>
          <p:cNvSpPr>
            <a:spLocks noChangeArrowheads="1"/>
          </p:cNvSpPr>
          <p:nvPr/>
        </p:nvSpPr>
        <p:spPr bwMode="auto">
          <a:xfrm>
            <a:off x="6232525" y="5970588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16" name="Rectangle 35"/>
          <p:cNvSpPr>
            <a:spLocks noChangeArrowheads="1"/>
          </p:cNvSpPr>
          <p:nvPr/>
        </p:nvSpPr>
        <p:spPr bwMode="auto">
          <a:xfrm>
            <a:off x="6232525" y="5056188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17" name="Text Box 36"/>
          <p:cNvSpPr txBox="1">
            <a:spLocks noChangeArrowheads="1"/>
          </p:cNvSpPr>
          <p:nvPr/>
        </p:nvSpPr>
        <p:spPr bwMode="auto">
          <a:xfrm>
            <a:off x="6003925" y="490378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Times New Roman" charset="0"/>
                <a:cs typeface="Arial" charset="0"/>
              </a:rPr>
              <a:t>A</a:t>
            </a:r>
          </a:p>
        </p:txBody>
      </p:sp>
      <p:sp>
        <p:nvSpPr>
          <p:cNvPr id="72718" name="Text Box 37"/>
          <p:cNvSpPr txBox="1">
            <a:spLocks noChangeArrowheads="1"/>
          </p:cNvSpPr>
          <p:nvPr/>
        </p:nvSpPr>
        <p:spPr bwMode="auto">
          <a:xfrm>
            <a:off x="6003925" y="53609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Times New Roman" charset="0"/>
                <a:cs typeface="Arial" charset="0"/>
              </a:rPr>
              <a:t>B</a:t>
            </a:r>
          </a:p>
        </p:txBody>
      </p:sp>
      <p:sp>
        <p:nvSpPr>
          <p:cNvPr id="72719" name="Text Box 38"/>
          <p:cNvSpPr txBox="1">
            <a:spLocks noChangeArrowheads="1"/>
          </p:cNvSpPr>
          <p:nvPr/>
        </p:nvSpPr>
        <p:spPr bwMode="auto">
          <a:xfrm>
            <a:off x="6003925" y="58181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Times New Roman" charset="0"/>
                <a:cs typeface="Arial" charset="0"/>
              </a:rPr>
              <a:t>C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17525" y="3167063"/>
            <a:ext cx="1463675" cy="2803525"/>
            <a:chOff x="240" y="1392"/>
            <a:chExt cx="922" cy="1766"/>
          </a:xfrm>
        </p:grpSpPr>
        <p:sp>
          <p:nvSpPr>
            <p:cNvPr id="90133" name="Text Box 40"/>
            <p:cNvSpPr txBox="1">
              <a:spLocks noChangeArrowheads="1"/>
            </p:cNvSpPr>
            <p:nvPr/>
          </p:nvSpPr>
          <p:spPr bwMode="auto">
            <a:xfrm>
              <a:off x="240" y="1392"/>
              <a:ext cx="92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if (cond) {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      b = 0;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}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else {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      b = 1;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Arial" charset="0"/>
                </a:rPr>
                <a:t>}</a:t>
              </a:r>
            </a:p>
          </p:txBody>
        </p:sp>
        <p:sp>
          <p:nvSpPr>
            <p:cNvPr id="90134" name="Text Box 41"/>
            <p:cNvSpPr txBox="1">
              <a:spLocks noChangeArrowheads="1"/>
            </p:cNvSpPr>
            <p:nvPr/>
          </p:nvSpPr>
          <p:spPr bwMode="auto">
            <a:xfrm>
              <a:off x="326" y="2812"/>
              <a:ext cx="1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609600" indent="-609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en-US" sz="2000" b="1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72721" name="Text Box 46"/>
          <p:cNvSpPr txBox="1">
            <a:spLocks noChangeArrowheads="1"/>
          </p:cNvSpPr>
          <p:nvPr/>
        </p:nvSpPr>
        <p:spPr bwMode="auto">
          <a:xfrm>
            <a:off x="6384925" y="4937125"/>
            <a:ext cx="17700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Times New Roman" charset="0"/>
                <a:cs typeface="Arial" charset="0"/>
              </a:rPr>
              <a:t>     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cs typeface="Arial" charset="0"/>
              </a:rPr>
              <a:t>p1 = (cond)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Times New Roman" charset="0"/>
                <a:cs typeface="Arial" charset="0"/>
              </a:rPr>
              <a:t>(!p1)</a:t>
            </a:r>
            <a:r>
              <a:rPr lang="en-US" sz="2000">
                <a:solidFill>
                  <a:srgbClr val="000000"/>
                </a:solidFill>
                <a:latin typeface="Times New Roman" charset="0"/>
                <a:cs typeface="Arial" charset="0"/>
              </a:rPr>
              <a:t> mov</a:t>
            </a:r>
            <a:r>
              <a:rPr lang="en-US" altLang="ko-KR" sz="2000">
                <a:solidFill>
                  <a:srgbClr val="000000"/>
                </a:solidFill>
                <a:latin typeface="Times New Roman" charset="0"/>
                <a:ea typeface="굴림" charset="0"/>
                <a:cs typeface="굴림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cs typeface="Arial" charset="0"/>
              </a:rPr>
              <a:t> b,</a:t>
            </a:r>
            <a:r>
              <a:rPr lang="en-US" altLang="ko-KR" sz="2000">
                <a:solidFill>
                  <a:srgbClr val="000000"/>
                </a:solidFill>
                <a:latin typeface="Times New Roman" charset="0"/>
                <a:ea typeface="굴림" charset="0"/>
                <a:cs typeface="굴림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cs typeface="Arial" charset="0"/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Times New Roman" charset="0"/>
                <a:cs typeface="Arial" charset="0"/>
              </a:rPr>
              <a:t> (p1)</a:t>
            </a:r>
            <a:r>
              <a:rPr lang="en-US" sz="2000">
                <a:solidFill>
                  <a:srgbClr val="000000"/>
                </a:solidFill>
                <a:latin typeface="Times New Roman" charset="0"/>
                <a:cs typeface="Arial" charset="0"/>
              </a:rPr>
              <a:t> mov</a:t>
            </a:r>
            <a:r>
              <a:rPr lang="en-US" altLang="ko-KR" sz="2000">
                <a:solidFill>
                  <a:srgbClr val="000000"/>
                </a:solidFill>
                <a:latin typeface="Times New Roman" charset="0"/>
                <a:ea typeface="굴림" charset="0"/>
                <a:cs typeface="굴림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cs typeface="Arial" charset="0"/>
              </a:rPr>
              <a:t> b,</a:t>
            </a:r>
            <a:r>
              <a:rPr lang="en-US" altLang="ko-KR" sz="2000">
                <a:solidFill>
                  <a:srgbClr val="000000"/>
                </a:solidFill>
                <a:latin typeface="Times New Roman" charset="0"/>
                <a:ea typeface="굴림" charset="0"/>
                <a:cs typeface="굴림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cs typeface="Arial" charset="0"/>
              </a:rPr>
              <a:t>0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6232525" y="6384925"/>
            <a:ext cx="2133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6908800" y="6362700"/>
            <a:ext cx="152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FF"/>
                </a:solidFill>
                <a:ea typeface="굴림" charset="0"/>
                <a:cs typeface="굴림" charset="0"/>
              </a:rPr>
              <a:t>add   x, b, 1</a:t>
            </a:r>
            <a:endParaRPr lang="en-US" sz="20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413000" y="64008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727325" y="6400800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FF"/>
                </a:solidFill>
                <a:ea typeface="굴림" charset="0"/>
                <a:cs typeface="굴림" charset="0"/>
              </a:rPr>
              <a:t>add   x, b, 1</a:t>
            </a:r>
            <a:endParaRPr lang="en-US" sz="200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36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5" grpId="0" animBg="1"/>
      <p:bldP spid="72713" grpId="0"/>
      <p:bldP spid="72714" grpId="0" animBg="1"/>
      <p:bldP spid="72715" grpId="0" animBg="1"/>
      <p:bldP spid="72716" grpId="0" animBg="1"/>
      <p:bldP spid="72717" grpId="0"/>
      <p:bldP spid="72718" grpId="0"/>
      <p:bldP spid="72719" grpId="0"/>
      <p:bldP spid="72721" grpId="0"/>
      <p:bldP spid="44" grpId="0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Loop Unrolling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Idea: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Replicate loop body multiple times within an iteration</a:t>
            </a:r>
          </a:p>
          <a:p>
            <a:pPr>
              <a:buFont typeface="Wingdings" charset="0"/>
              <a:buNone/>
            </a:pPr>
            <a:r>
              <a:rPr lang="en-US" sz="1800">
                <a:latin typeface="Tahoma" charset="0"/>
              </a:rPr>
              <a:t>+ Reduces loop maintenance overhead</a:t>
            </a:r>
          </a:p>
          <a:p>
            <a:pPr lvl="1"/>
            <a:r>
              <a:rPr lang="en-US" sz="1600">
                <a:latin typeface="Tahoma" charset="0"/>
                <a:ea typeface="ＭＳ Ｐゴシック" charset="0"/>
              </a:rPr>
              <a:t>Induction variable increment or loop condition test</a:t>
            </a:r>
          </a:p>
          <a:p>
            <a:pPr>
              <a:buFont typeface="Wingdings" charset="0"/>
              <a:buNone/>
            </a:pPr>
            <a:r>
              <a:rPr lang="en-US" sz="1800">
                <a:latin typeface="Tahoma" charset="0"/>
              </a:rPr>
              <a:t>+ Enlarges basic block (and analysis scope)</a:t>
            </a:r>
          </a:p>
          <a:p>
            <a:pPr lvl="1"/>
            <a:r>
              <a:rPr lang="en-US" sz="1600">
                <a:latin typeface="Tahoma" charset="0"/>
                <a:ea typeface="ＭＳ Ｐゴシック" charset="0"/>
              </a:rPr>
              <a:t>Enables code optimization and scheduling opportunities</a:t>
            </a:r>
          </a:p>
          <a:p>
            <a:pPr>
              <a:buFont typeface="Wingdings" charset="0"/>
              <a:buNone/>
            </a:pPr>
            <a:r>
              <a:rPr lang="en-US" sz="1800">
                <a:latin typeface="Tahoma" charset="0"/>
              </a:rPr>
              <a:t>-- What if iteration count not a multiple of unroll factor? (need extra code to detect this)</a:t>
            </a:r>
          </a:p>
          <a:p>
            <a:pPr>
              <a:buFont typeface="Wingdings" charset="0"/>
              <a:buNone/>
            </a:pPr>
            <a:r>
              <a:rPr lang="en-US" sz="1800">
                <a:latin typeface="Tahoma" charset="0"/>
              </a:rPr>
              <a:t>-- Increases code size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99D53A-5197-B247-A43D-018F40B730E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65540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6788"/>
            <a:ext cx="8156575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43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dirty="0" smtClean="0"/>
              <a:t>Some Terminology: Basic vs. Atomic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block: </a:t>
            </a:r>
            <a:r>
              <a:rPr lang="en-US" dirty="0" smtClean="0">
                <a:solidFill>
                  <a:srgbClr val="0000FF"/>
                </a:solidFill>
              </a:rPr>
              <a:t>A sequence (block) of instructions with a single control flow entry point and a single control flow exit point</a:t>
            </a:r>
          </a:p>
          <a:p>
            <a:pPr lvl="1"/>
            <a:r>
              <a:rPr lang="en-US" dirty="0" smtClean="0"/>
              <a:t>A basic block executes uninterrupted (if no exceptions/interrupts)</a:t>
            </a:r>
          </a:p>
          <a:p>
            <a:pPr lvl="1"/>
            <a:endParaRPr lang="en-US" dirty="0"/>
          </a:p>
          <a:p>
            <a:r>
              <a:rPr lang="en-US" dirty="0" smtClean="0"/>
              <a:t>Atomic block: </a:t>
            </a:r>
            <a:r>
              <a:rPr lang="en-US" dirty="0" smtClean="0">
                <a:solidFill>
                  <a:srgbClr val="0000FF"/>
                </a:solidFill>
              </a:rPr>
              <a:t>A block of instructions where either all instructions complete or none complete</a:t>
            </a:r>
          </a:p>
          <a:p>
            <a:pPr lvl="1"/>
            <a:r>
              <a:rPr lang="en-US" dirty="0" smtClean="0"/>
              <a:t>In most modern ISAs, the atomic unit of execution is at the granularity of an instruction</a:t>
            </a:r>
          </a:p>
          <a:p>
            <a:pPr lvl="1"/>
            <a:r>
              <a:rPr lang="en-US" dirty="0" smtClean="0"/>
              <a:t>A basic block can be considered atomic (if there are no exceptions/interrupts and side effects observable in the middle of execution)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One can reorder instructions freely within an atomic block</a:t>
            </a:r>
            <a:r>
              <a:rPr lang="en-US" dirty="0" smtClean="0"/>
              <a:t>, subject only to true data dependences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06FB2-1236-D248-87B7-44130ADC790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3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VLIW: Finding Independent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Within a basic block, there is limited instruction-level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parallelism (if the basic block is small)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 find multiple instructions to be executed in parallel, the compiler needs to consider multiple basic blocks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Problem: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Moving an instruction above a branch is unsafe because instruction is not guaranteed to be executed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Enlarge blocks at compile time by finding the frequently-executed paths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Trace scheduling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Superblock scheduling </a:t>
            </a:r>
          </a:p>
          <a:p>
            <a:pPr lvl="1"/>
            <a:r>
              <a:rPr lang="en-US" dirty="0" err="1">
                <a:latin typeface="Tahoma" charset="0"/>
                <a:ea typeface="ＭＳ Ｐゴシック" charset="0"/>
              </a:rPr>
              <a:t>Hyperblock</a:t>
            </a:r>
            <a:r>
              <a:rPr lang="en-US" dirty="0">
                <a:latin typeface="Tahoma" charset="0"/>
                <a:ea typeface="ＭＳ Ｐゴシック" charset="0"/>
              </a:rPr>
              <a:t> scheduling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3C7FE-C6DD-174D-A07B-5E96C16B363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32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Safety and Legality in Code Motion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 characteristics of speculative code motion: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Safety: whether or not spurious exceptions may occur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Legality: whether or not result will be always correct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Four possible types of code motion: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4202D8-C26C-DD49-B300-75DA2ACD889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797175"/>
            <a:ext cx="70485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81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Homework 3.1: Feedback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Due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Today!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 would like your feedback on the course</a:t>
            </a:r>
          </a:p>
          <a:p>
            <a:r>
              <a:rPr lang="en-US" dirty="0">
                <a:latin typeface="Tahoma" charset="0"/>
              </a:rPr>
              <a:t>Easy to fill in</a:t>
            </a:r>
          </a:p>
          <a:p>
            <a:r>
              <a:rPr lang="en-US" dirty="0">
                <a:latin typeface="Tahoma" charset="0"/>
              </a:rPr>
              <a:t>Can submit anonymously, if you wish</a:t>
            </a:r>
          </a:p>
          <a:p>
            <a:r>
              <a:rPr lang="en-US" dirty="0">
                <a:latin typeface="Tahoma" charset="0"/>
              </a:rPr>
              <a:t>Worth 0.25% of your grade (extra credit)</a:t>
            </a:r>
          </a:p>
          <a:p>
            <a:r>
              <a:rPr lang="en-US" dirty="0">
                <a:latin typeface="Tahoma" charset="0"/>
              </a:rPr>
              <a:t>Need to get checked off after submitting to get your grade points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email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If anonymous, show that you are turning in and have a TA check you off</a:t>
            </a: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F0F91D-946B-4C41-A05A-BDDBB565797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Code Movement Constraints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Downward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When moving an operation from a BB to one of its dest BB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s,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all the other dest basic blocks should still be able to use the result of the operation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the other source BB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of the dest BB should not be disturbed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Upward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When moving an operation from a BB to its source BB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register values required by the other dest BB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must not be destroyed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the movement must not cause new exceptions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77E39-5596-6D48-8802-9DC4DB33BAD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18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	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Trace: A frequently executed path in the control-flow graph (has multiple side entrances and multiple side exits)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Find independent operations within a trace to pack into VLIW instructions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Traces determined via profiling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Compiler adds fix-up code for correctness (if a side entrance or side exit of a trace is exercised at runtime, corresponding fix-up code is executed)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F5C710-9AAD-A640-A9EB-E0210440EF4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84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(II)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There may be conditional branches from the middle of the trace (</a:t>
            </a:r>
            <a:r>
              <a:rPr lang="en-US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side exits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) and transitions from other traces into the middle of the trace (</a:t>
            </a:r>
            <a:r>
              <a:rPr lang="en-US">
                <a:solidFill>
                  <a:srgbClr val="FF3300"/>
                </a:solidFill>
                <a:latin typeface="Tahoma" charset="0"/>
                <a:ea typeface="ＭＳ Ｐゴシック" charset="0"/>
                <a:cs typeface="ＭＳ Ｐゴシック" charset="0"/>
              </a:rPr>
              <a:t>side entrances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).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These control-flow transitions are ignored during trace scheduling.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After scheduling, fix-up/bookkeeping code is inserted to ensure the correct execution of off-trace code.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Fisher,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Trace scheduling: A technique for global microcode compaction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IEEE TC 1981. 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B60A94-B0B7-3546-9222-57CB4887FEF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58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Idea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07A2D8-1AFB-864E-8507-E7C0AF068FC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716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454150"/>
            <a:ext cx="8901112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722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(III)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A2DCBF-2DB6-7F42-BFE4-94C96D5BE41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1951038" y="26797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1951038" y="29972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1951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1951038" y="36068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auto">
          <a:xfrm>
            <a:off x="1951038" y="3924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1951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3068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1951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3068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2717" name="Group 12"/>
          <p:cNvGrpSpPr>
            <a:grpSpLocks/>
          </p:cNvGrpSpPr>
          <p:nvPr/>
        </p:nvGrpSpPr>
        <p:grpSpPr bwMode="auto">
          <a:xfrm>
            <a:off x="2471738" y="2120900"/>
            <a:ext cx="74612" cy="379413"/>
            <a:chOff x="2016" y="3184"/>
            <a:chExt cx="47" cy="239"/>
          </a:xfrm>
        </p:grpSpPr>
        <p:sp>
          <p:nvSpPr>
            <p:cNvPr id="72743" name="Oval 13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44" name="Oval 14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45" name="Oval 15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2718" name="Group 16"/>
          <p:cNvGrpSpPr>
            <a:grpSpLocks/>
          </p:cNvGrpSpPr>
          <p:nvPr/>
        </p:nvGrpSpPr>
        <p:grpSpPr bwMode="auto">
          <a:xfrm>
            <a:off x="2471738" y="4432300"/>
            <a:ext cx="74612" cy="379413"/>
            <a:chOff x="2016" y="3184"/>
            <a:chExt cx="47" cy="239"/>
          </a:xfrm>
        </p:grpSpPr>
        <p:sp>
          <p:nvSpPr>
            <p:cNvPr id="72740" name="Oval 17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41" name="Oval 18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42" name="Oval 19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2719" name="Rectangle 20"/>
          <p:cNvSpPr>
            <a:spLocks noChangeArrowheads="1"/>
          </p:cNvSpPr>
          <p:nvPr/>
        </p:nvSpPr>
        <p:spPr bwMode="auto">
          <a:xfrm>
            <a:off x="4999038" y="26797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2720" name="Rectangle 21"/>
          <p:cNvSpPr>
            <a:spLocks noChangeArrowheads="1"/>
          </p:cNvSpPr>
          <p:nvPr/>
        </p:nvSpPr>
        <p:spPr bwMode="auto">
          <a:xfrm>
            <a:off x="4999038" y="29972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2721" name="Rectangle 22"/>
          <p:cNvSpPr>
            <a:spLocks noChangeArrowheads="1"/>
          </p:cNvSpPr>
          <p:nvPr/>
        </p:nvSpPr>
        <p:spPr bwMode="auto">
          <a:xfrm>
            <a:off x="4999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2722" name="Rectangle 23"/>
          <p:cNvSpPr>
            <a:spLocks noChangeArrowheads="1"/>
          </p:cNvSpPr>
          <p:nvPr/>
        </p:nvSpPr>
        <p:spPr bwMode="auto">
          <a:xfrm>
            <a:off x="4999038" y="36068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2723" name="Rectangle 24"/>
          <p:cNvSpPr>
            <a:spLocks noChangeArrowheads="1"/>
          </p:cNvSpPr>
          <p:nvPr/>
        </p:nvSpPr>
        <p:spPr bwMode="auto">
          <a:xfrm>
            <a:off x="4999038" y="3924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2724" name="Line 25"/>
          <p:cNvSpPr>
            <a:spLocks noChangeShapeType="1"/>
          </p:cNvSpPr>
          <p:nvPr/>
        </p:nvSpPr>
        <p:spPr bwMode="auto">
          <a:xfrm>
            <a:off x="4999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25" name="Line 26"/>
          <p:cNvSpPr>
            <a:spLocks noChangeShapeType="1"/>
          </p:cNvSpPr>
          <p:nvPr/>
        </p:nvSpPr>
        <p:spPr bwMode="auto">
          <a:xfrm>
            <a:off x="6116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26" name="Line 27"/>
          <p:cNvSpPr>
            <a:spLocks noChangeShapeType="1"/>
          </p:cNvSpPr>
          <p:nvPr/>
        </p:nvSpPr>
        <p:spPr bwMode="auto">
          <a:xfrm>
            <a:off x="4999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27" name="Line 28"/>
          <p:cNvSpPr>
            <a:spLocks noChangeShapeType="1"/>
          </p:cNvSpPr>
          <p:nvPr/>
        </p:nvSpPr>
        <p:spPr bwMode="auto">
          <a:xfrm>
            <a:off x="6116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2728" name="Group 29"/>
          <p:cNvGrpSpPr>
            <a:grpSpLocks/>
          </p:cNvGrpSpPr>
          <p:nvPr/>
        </p:nvGrpSpPr>
        <p:grpSpPr bwMode="auto">
          <a:xfrm>
            <a:off x="5519738" y="2120900"/>
            <a:ext cx="74612" cy="379413"/>
            <a:chOff x="2016" y="3184"/>
            <a:chExt cx="47" cy="239"/>
          </a:xfrm>
        </p:grpSpPr>
        <p:sp>
          <p:nvSpPr>
            <p:cNvPr id="72737" name="Oval 30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38" name="Oval 31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39" name="Oval 32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2729" name="Group 33"/>
          <p:cNvGrpSpPr>
            <a:grpSpLocks/>
          </p:cNvGrpSpPr>
          <p:nvPr/>
        </p:nvGrpSpPr>
        <p:grpSpPr bwMode="auto">
          <a:xfrm>
            <a:off x="5519738" y="4432300"/>
            <a:ext cx="74612" cy="379413"/>
            <a:chOff x="2016" y="3184"/>
            <a:chExt cx="47" cy="239"/>
          </a:xfrm>
        </p:grpSpPr>
        <p:sp>
          <p:nvSpPr>
            <p:cNvPr id="72734" name="Oval 34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35" name="Oval 35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736" name="Oval 36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2730" name="Line 37"/>
          <p:cNvSpPr>
            <a:spLocks noChangeShapeType="1"/>
          </p:cNvSpPr>
          <p:nvPr/>
        </p:nvSpPr>
        <p:spPr bwMode="auto">
          <a:xfrm flipH="1">
            <a:off x="3068638" y="2679700"/>
            <a:ext cx="614362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31" name="AutoShape 38"/>
          <p:cNvSpPr>
            <a:spLocks noChangeArrowheads="1"/>
          </p:cNvSpPr>
          <p:nvPr/>
        </p:nvSpPr>
        <p:spPr bwMode="auto">
          <a:xfrm>
            <a:off x="3683000" y="3314700"/>
            <a:ext cx="698500" cy="609600"/>
          </a:xfrm>
          <a:prstGeom prst="rightArrow">
            <a:avLst>
              <a:gd name="adj1" fmla="val 50000"/>
              <a:gd name="adj2" fmla="val 286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32" name="Line 39"/>
          <p:cNvSpPr>
            <a:spLocks noChangeShapeType="1"/>
          </p:cNvSpPr>
          <p:nvPr/>
        </p:nvSpPr>
        <p:spPr bwMode="auto">
          <a:xfrm flipH="1">
            <a:off x="6116638" y="3149600"/>
            <a:ext cx="1008062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33" name="Text Box 40"/>
          <p:cNvSpPr txBox="1">
            <a:spLocks noChangeArrowheads="1"/>
          </p:cNvSpPr>
          <p:nvPr/>
        </p:nvSpPr>
        <p:spPr bwMode="auto">
          <a:xfrm>
            <a:off x="1608138" y="5341938"/>
            <a:ext cx="6473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cs typeface="Arial" charset="0"/>
              </a:rPr>
              <a:t>What bookeeping is required when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Instr 1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cs typeface="Arial" charset="0"/>
              </a:rPr>
              <a:t>is moved below the side entrance in the trace?</a:t>
            </a:r>
          </a:p>
        </p:txBody>
      </p:sp>
    </p:spTree>
    <p:extLst>
      <p:ext uri="{BB962C8B-B14F-4D97-AF65-F5344CB8AC3E}">
        <p14:creationId xmlns:p14="http://schemas.microsoft.com/office/powerpoint/2010/main" val="3105004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(IV)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119F46-16AC-B447-BA75-B6FDF944369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1951038" y="26797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951038" y="29972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1951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1951038" y="36068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1951038" y="3924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3737" name="Line 8"/>
          <p:cNvSpPr>
            <a:spLocks noChangeShapeType="1"/>
          </p:cNvSpPr>
          <p:nvPr/>
        </p:nvSpPr>
        <p:spPr bwMode="auto">
          <a:xfrm>
            <a:off x="1951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38" name="Line 9"/>
          <p:cNvSpPr>
            <a:spLocks noChangeShapeType="1"/>
          </p:cNvSpPr>
          <p:nvPr/>
        </p:nvSpPr>
        <p:spPr bwMode="auto">
          <a:xfrm>
            <a:off x="3068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39" name="Line 10"/>
          <p:cNvSpPr>
            <a:spLocks noChangeShapeType="1"/>
          </p:cNvSpPr>
          <p:nvPr/>
        </p:nvSpPr>
        <p:spPr bwMode="auto">
          <a:xfrm>
            <a:off x="1951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40" name="Line 11"/>
          <p:cNvSpPr>
            <a:spLocks noChangeShapeType="1"/>
          </p:cNvSpPr>
          <p:nvPr/>
        </p:nvSpPr>
        <p:spPr bwMode="auto">
          <a:xfrm>
            <a:off x="3068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3741" name="Group 12"/>
          <p:cNvGrpSpPr>
            <a:grpSpLocks/>
          </p:cNvGrpSpPr>
          <p:nvPr/>
        </p:nvGrpSpPr>
        <p:grpSpPr bwMode="auto">
          <a:xfrm>
            <a:off x="2471738" y="2120900"/>
            <a:ext cx="74612" cy="379413"/>
            <a:chOff x="2016" y="3184"/>
            <a:chExt cx="47" cy="239"/>
          </a:xfrm>
        </p:grpSpPr>
        <p:sp>
          <p:nvSpPr>
            <p:cNvPr id="73769" name="Oval 13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70" name="Oval 14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71" name="Oval 15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3742" name="Group 16"/>
          <p:cNvGrpSpPr>
            <a:grpSpLocks/>
          </p:cNvGrpSpPr>
          <p:nvPr/>
        </p:nvGrpSpPr>
        <p:grpSpPr bwMode="auto">
          <a:xfrm>
            <a:off x="2471738" y="4432300"/>
            <a:ext cx="74612" cy="379413"/>
            <a:chOff x="2016" y="3184"/>
            <a:chExt cx="47" cy="239"/>
          </a:xfrm>
        </p:grpSpPr>
        <p:sp>
          <p:nvSpPr>
            <p:cNvPr id="73766" name="Oval 17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67" name="Oval 18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68" name="Oval 19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3743" name="Rectangle 20"/>
          <p:cNvSpPr>
            <a:spLocks noChangeArrowheads="1"/>
          </p:cNvSpPr>
          <p:nvPr/>
        </p:nvSpPr>
        <p:spPr bwMode="auto">
          <a:xfrm>
            <a:off x="4999038" y="26797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3744" name="Rectangle 21"/>
          <p:cNvSpPr>
            <a:spLocks noChangeArrowheads="1"/>
          </p:cNvSpPr>
          <p:nvPr/>
        </p:nvSpPr>
        <p:spPr bwMode="auto">
          <a:xfrm>
            <a:off x="4999038" y="29972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3745" name="Rectangle 22"/>
          <p:cNvSpPr>
            <a:spLocks noChangeArrowheads="1"/>
          </p:cNvSpPr>
          <p:nvPr/>
        </p:nvSpPr>
        <p:spPr bwMode="auto">
          <a:xfrm>
            <a:off x="4999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3746" name="Rectangle 23"/>
          <p:cNvSpPr>
            <a:spLocks noChangeArrowheads="1"/>
          </p:cNvSpPr>
          <p:nvPr/>
        </p:nvSpPr>
        <p:spPr bwMode="auto">
          <a:xfrm>
            <a:off x="4999038" y="36068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3747" name="Rectangle 24"/>
          <p:cNvSpPr>
            <a:spLocks noChangeArrowheads="1"/>
          </p:cNvSpPr>
          <p:nvPr/>
        </p:nvSpPr>
        <p:spPr bwMode="auto">
          <a:xfrm>
            <a:off x="4999038" y="3924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3748" name="Line 25"/>
          <p:cNvSpPr>
            <a:spLocks noChangeShapeType="1"/>
          </p:cNvSpPr>
          <p:nvPr/>
        </p:nvSpPr>
        <p:spPr bwMode="auto">
          <a:xfrm>
            <a:off x="4999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49" name="Line 26"/>
          <p:cNvSpPr>
            <a:spLocks noChangeShapeType="1"/>
          </p:cNvSpPr>
          <p:nvPr/>
        </p:nvSpPr>
        <p:spPr bwMode="auto">
          <a:xfrm>
            <a:off x="6116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50" name="Line 27"/>
          <p:cNvSpPr>
            <a:spLocks noChangeShapeType="1"/>
          </p:cNvSpPr>
          <p:nvPr/>
        </p:nvSpPr>
        <p:spPr bwMode="auto">
          <a:xfrm>
            <a:off x="4999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51" name="Line 28"/>
          <p:cNvSpPr>
            <a:spLocks noChangeShapeType="1"/>
          </p:cNvSpPr>
          <p:nvPr/>
        </p:nvSpPr>
        <p:spPr bwMode="auto">
          <a:xfrm>
            <a:off x="6116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3752" name="Group 29"/>
          <p:cNvGrpSpPr>
            <a:grpSpLocks/>
          </p:cNvGrpSpPr>
          <p:nvPr/>
        </p:nvGrpSpPr>
        <p:grpSpPr bwMode="auto">
          <a:xfrm>
            <a:off x="5519738" y="2120900"/>
            <a:ext cx="74612" cy="379413"/>
            <a:chOff x="2016" y="3184"/>
            <a:chExt cx="47" cy="239"/>
          </a:xfrm>
        </p:grpSpPr>
        <p:sp>
          <p:nvSpPr>
            <p:cNvPr id="73763" name="Oval 30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64" name="Oval 31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65" name="Oval 32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3753" name="Group 33"/>
          <p:cNvGrpSpPr>
            <a:grpSpLocks/>
          </p:cNvGrpSpPr>
          <p:nvPr/>
        </p:nvGrpSpPr>
        <p:grpSpPr bwMode="auto">
          <a:xfrm>
            <a:off x="5519738" y="4432300"/>
            <a:ext cx="74612" cy="379413"/>
            <a:chOff x="2016" y="3184"/>
            <a:chExt cx="47" cy="239"/>
          </a:xfrm>
        </p:grpSpPr>
        <p:sp>
          <p:nvSpPr>
            <p:cNvPr id="73760" name="Oval 34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61" name="Oval 35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762" name="Oval 36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3754" name="Line 37"/>
          <p:cNvSpPr>
            <a:spLocks noChangeShapeType="1"/>
          </p:cNvSpPr>
          <p:nvPr/>
        </p:nvSpPr>
        <p:spPr bwMode="auto">
          <a:xfrm flipH="1">
            <a:off x="3068638" y="2679700"/>
            <a:ext cx="614362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55" name="AutoShape 38"/>
          <p:cNvSpPr>
            <a:spLocks noChangeArrowheads="1"/>
          </p:cNvSpPr>
          <p:nvPr/>
        </p:nvSpPr>
        <p:spPr bwMode="auto">
          <a:xfrm>
            <a:off x="3683000" y="3314700"/>
            <a:ext cx="698500" cy="609600"/>
          </a:xfrm>
          <a:prstGeom prst="rightArrow">
            <a:avLst>
              <a:gd name="adj1" fmla="val 50000"/>
              <a:gd name="adj2" fmla="val 286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56" name="Rectangle 39"/>
          <p:cNvSpPr>
            <a:spLocks noChangeArrowheads="1"/>
          </p:cNvSpPr>
          <p:nvPr/>
        </p:nvSpPr>
        <p:spPr bwMode="auto">
          <a:xfrm>
            <a:off x="6548438" y="2527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3757" name="Rectangle 40"/>
          <p:cNvSpPr>
            <a:spLocks noChangeArrowheads="1"/>
          </p:cNvSpPr>
          <p:nvPr/>
        </p:nvSpPr>
        <p:spPr bwMode="auto">
          <a:xfrm>
            <a:off x="6548438" y="28321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3758" name="Line 41"/>
          <p:cNvSpPr>
            <a:spLocks noChangeShapeType="1"/>
          </p:cNvSpPr>
          <p:nvPr/>
        </p:nvSpPr>
        <p:spPr bwMode="auto">
          <a:xfrm flipH="1">
            <a:off x="6116638" y="3149600"/>
            <a:ext cx="1008062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59" name="Line 42"/>
          <p:cNvSpPr>
            <a:spLocks noChangeShapeType="1"/>
          </p:cNvSpPr>
          <p:nvPr/>
        </p:nvSpPr>
        <p:spPr bwMode="auto">
          <a:xfrm flipH="1">
            <a:off x="7124700" y="1905000"/>
            <a:ext cx="614363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86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(V)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A5E82-1C3E-9949-9CA1-C4C7931D7A2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1951038" y="26797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1951038" y="29972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1951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1951038" y="36068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1951038" y="39243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>
            <a:off x="1951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62" name="Line 9"/>
          <p:cNvSpPr>
            <a:spLocks noChangeShapeType="1"/>
          </p:cNvSpPr>
          <p:nvPr/>
        </p:nvSpPr>
        <p:spPr bwMode="auto">
          <a:xfrm>
            <a:off x="3068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63" name="Line 10"/>
          <p:cNvSpPr>
            <a:spLocks noChangeShapeType="1"/>
          </p:cNvSpPr>
          <p:nvPr/>
        </p:nvSpPr>
        <p:spPr bwMode="auto">
          <a:xfrm>
            <a:off x="1951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64" name="Line 11"/>
          <p:cNvSpPr>
            <a:spLocks noChangeShapeType="1"/>
          </p:cNvSpPr>
          <p:nvPr/>
        </p:nvSpPr>
        <p:spPr bwMode="auto">
          <a:xfrm>
            <a:off x="3068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4765" name="Group 12"/>
          <p:cNvGrpSpPr>
            <a:grpSpLocks/>
          </p:cNvGrpSpPr>
          <p:nvPr/>
        </p:nvGrpSpPr>
        <p:grpSpPr bwMode="auto">
          <a:xfrm>
            <a:off x="2471738" y="2120900"/>
            <a:ext cx="74612" cy="379413"/>
            <a:chOff x="2016" y="3184"/>
            <a:chExt cx="47" cy="239"/>
          </a:xfrm>
        </p:grpSpPr>
        <p:sp>
          <p:nvSpPr>
            <p:cNvPr id="74791" name="Oval 13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92" name="Oval 14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93" name="Oval 15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4766" name="Group 16"/>
          <p:cNvGrpSpPr>
            <a:grpSpLocks/>
          </p:cNvGrpSpPr>
          <p:nvPr/>
        </p:nvGrpSpPr>
        <p:grpSpPr bwMode="auto">
          <a:xfrm>
            <a:off x="2471738" y="4432300"/>
            <a:ext cx="74612" cy="379413"/>
            <a:chOff x="2016" y="3184"/>
            <a:chExt cx="47" cy="239"/>
          </a:xfrm>
        </p:grpSpPr>
        <p:sp>
          <p:nvSpPr>
            <p:cNvPr id="74788" name="Oval 17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89" name="Oval 18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90" name="Oval 19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767" name="Rectangle 20"/>
          <p:cNvSpPr>
            <a:spLocks noChangeArrowheads="1"/>
          </p:cNvSpPr>
          <p:nvPr/>
        </p:nvSpPr>
        <p:spPr bwMode="auto">
          <a:xfrm>
            <a:off x="4999038" y="26797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4768" name="Rectangle 21"/>
          <p:cNvSpPr>
            <a:spLocks noChangeArrowheads="1"/>
          </p:cNvSpPr>
          <p:nvPr/>
        </p:nvSpPr>
        <p:spPr bwMode="auto">
          <a:xfrm>
            <a:off x="4999038" y="29972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4769" name="Rectangle 22"/>
          <p:cNvSpPr>
            <a:spLocks noChangeArrowheads="1"/>
          </p:cNvSpPr>
          <p:nvPr/>
        </p:nvSpPr>
        <p:spPr bwMode="auto">
          <a:xfrm>
            <a:off x="4999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4770" name="Rectangle 23"/>
          <p:cNvSpPr>
            <a:spLocks noChangeArrowheads="1"/>
          </p:cNvSpPr>
          <p:nvPr/>
        </p:nvSpPr>
        <p:spPr bwMode="auto">
          <a:xfrm>
            <a:off x="4999038" y="36068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4771" name="Rectangle 24"/>
          <p:cNvSpPr>
            <a:spLocks noChangeArrowheads="1"/>
          </p:cNvSpPr>
          <p:nvPr/>
        </p:nvSpPr>
        <p:spPr bwMode="auto">
          <a:xfrm>
            <a:off x="4999038" y="3924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4772" name="Line 25"/>
          <p:cNvSpPr>
            <a:spLocks noChangeShapeType="1"/>
          </p:cNvSpPr>
          <p:nvPr/>
        </p:nvSpPr>
        <p:spPr bwMode="auto">
          <a:xfrm>
            <a:off x="4999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73" name="Line 26"/>
          <p:cNvSpPr>
            <a:spLocks noChangeShapeType="1"/>
          </p:cNvSpPr>
          <p:nvPr/>
        </p:nvSpPr>
        <p:spPr bwMode="auto">
          <a:xfrm>
            <a:off x="6116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74" name="Line 27"/>
          <p:cNvSpPr>
            <a:spLocks noChangeShapeType="1"/>
          </p:cNvSpPr>
          <p:nvPr/>
        </p:nvSpPr>
        <p:spPr bwMode="auto">
          <a:xfrm>
            <a:off x="4999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75" name="Line 28"/>
          <p:cNvSpPr>
            <a:spLocks noChangeShapeType="1"/>
          </p:cNvSpPr>
          <p:nvPr/>
        </p:nvSpPr>
        <p:spPr bwMode="auto">
          <a:xfrm>
            <a:off x="6116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4776" name="Group 29"/>
          <p:cNvGrpSpPr>
            <a:grpSpLocks/>
          </p:cNvGrpSpPr>
          <p:nvPr/>
        </p:nvGrpSpPr>
        <p:grpSpPr bwMode="auto">
          <a:xfrm>
            <a:off x="5519738" y="2120900"/>
            <a:ext cx="74612" cy="379413"/>
            <a:chOff x="2016" y="3184"/>
            <a:chExt cx="47" cy="239"/>
          </a:xfrm>
        </p:grpSpPr>
        <p:sp>
          <p:nvSpPr>
            <p:cNvPr id="74785" name="Oval 30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86" name="Oval 31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87" name="Oval 32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4777" name="Group 33"/>
          <p:cNvGrpSpPr>
            <a:grpSpLocks/>
          </p:cNvGrpSpPr>
          <p:nvPr/>
        </p:nvGrpSpPr>
        <p:grpSpPr bwMode="auto">
          <a:xfrm>
            <a:off x="5519738" y="4432300"/>
            <a:ext cx="74612" cy="379413"/>
            <a:chOff x="2016" y="3184"/>
            <a:chExt cx="47" cy="239"/>
          </a:xfrm>
        </p:grpSpPr>
        <p:sp>
          <p:nvSpPr>
            <p:cNvPr id="74782" name="Oval 34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83" name="Oval 35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784" name="Oval 36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778" name="Line 37"/>
          <p:cNvSpPr>
            <a:spLocks noChangeShapeType="1"/>
          </p:cNvSpPr>
          <p:nvPr/>
        </p:nvSpPr>
        <p:spPr bwMode="auto">
          <a:xfrm flipH="1">
            <a:off x="3068638" y="2679700"/>
            <a:ext cx="614362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79" name="AutoShape 38"/>
          <p:cNvSpPr>
            <a:spLocks noChangeArrowheads="1"/>
          </p:cNvSpPr>
          <p:nvPr/>
        </p:nvSpPr>
        <p:spPr bwMode="auto">
          <a:xfrm>
            <a:off x="3683000" y="3314700"/>
            <a:ext cx="698500" cy="609600"/>
          </a:xfrm>
          <a:prstGeom prst="rightArrow">
            <a:avLst>
              <a:gd name="adj1" fmla="val 50000"/>
              <a:gd name="adj2" fmla="val 286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80" name="Line 39"/>
          <p:cNvSpPr>
            <a:spLocks noChangeShapeType="1"/>
          </p:cNvSpPr>
          <p:nvPr/>
        </p:nvSpPr>
        <p:spPr bwMode="auto">
          <a:xfrm flipH="1">
            <a:off x="6116638" y="2844800"/>
            <a:ext cx="1008062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81" name="Text Box 40"/>
          <p:cNvSpPr txBox="1">
            <a:spLocks noChangeArrowheads="1"/>
          </p:cNvSpPr>
          <p:nvPr/>
        </p:nvSpPr>
        <p:spPr bwMode="auto">
          <a:xfrm>
            <a:off x="1608138" y="5341938"/>
            <a:ext cx="6156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cs typeface="Arial" charset="0"/>
              </a:rPr>
              <a:t>What bookeeping is required when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Instr 5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cs typeface="Arial" charset="0"/>
              </a:rPr>
              <a:t>moves above the side entrance in the trace?</a:t>
            </a:r>
          </a:p>
        </p:txBody>
      </p:sp>
    </p:spTree>
    <p:extLst>
      <p:ext uri="{BB962C8B-B14F-4D97-AF65-F5344CB8AC3E}">
        <p14:creationId xmlns:p14="http://schemas.microsoft.com/office/powerpoint/2010/main" val="166703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(VI)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008DC5-01E8-D04A-951B-27241837624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1951038" y="26797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951038" y="29972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1951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1951038" y="36068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1951038" y="39243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5785" name="Line 8"/>
          <p:cNvSpPr>
            <a:spLocks noChangeShapeType="1"/>
          </p:cNvSpPr>
          <p:nvPr/>
        </p:nvSpPr>
        <p:spPr bwMode="auto">
          <a:xfrm>
            <a:off x="1951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86" name="Line 9"/>
          <p:cNvSpPr>
            <a:spLocks noChangeShapeType="1"/>
          </p:cNvSpPr>
          <p:nvPr/>
        </p:nvSpPr>
        <p:spPr bwMode="auto">
          <a:xfrm>
            <a:off x="3068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87" name="Line 10"/>
          <p:cNvSpPr>
            <a:spLocks noChangeShapeType="1"/>
          </p:cNvSpPr>
          <p:nvPr/>
        </p:nvSpPr>
        <p:spPr bwMode="auto">
          <a:xfrm>
            <a:off x="1951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88" name="Line 11"/>
          <p:cNvSpPr>
            <a:spLocks noChangeShapeType="1"/>
          </p:cNvSpPr>
          <p:nvPr/>
        </p:nvSpPr>
        <p:spPr bwMode="auto">
          <a:xfrm>
            <a:off x="3068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5789" name="Group 12"/>
          <p:cNvGrpSpPr>
            <a:grpSpLocks/>
          </p:cNvGrpSpPr>
          <p:nvPr/>
        </p:nvGrpSpPr>
        <p:grpSpPr bwMode="auto">
          <a:xfrm>
            <a:off x="2471738" y="2120900"/>
            <a:ext cx="74612" cy="379413"/>
            <a:chOff x="2016" y="3184"/>
            <a:chExt cx="47" cy="239"/>
          </a:xfrm>
        </p:grpSpPr>
        <p:sp>
          <p:nvSpPr>
            <p:cNvPr id="75816" name="Oval 13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17" name="Oval 14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18" name="Oval 15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5790" name="Group 16"/>
          <p:cNvGrpSpPr>
            <a:grpSpLocks/>
          </p:cNvGrpSpPr>
          <p:nvPr/>
        </p:nvGrpSpPr>
        <p:grpSpPr bwMode="auto">
          <a:xfrm>
            <a:off x="2471738" y="4432300"/>
            <a:ext cx="74612" cy="379413"/>
            <a:chOff x="2016" y="3184"/>
            <a:chExt cx="47" cy="239"/>
          </a:xfrm>
        </p:grpSpPr>
        <p:sp>
          <p:nvSpPr>
            <p:cNvPr id="75813" name="Oval 17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14" name="Oval 18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15" name="Oval 19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5791" name="Rectangle 20"/>
          <p:cNvSpPr>
            <a:spLocks noChangeArrowheads="1"/>
          </p:cNvSpPr>
          <p:nvPr/>
        </p:nvSpPr>
        <p:spPr bwMode="auto">
          <a:xfrm>
            <a:off x="4999038" y="26797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1</a:t>
            </a:r>
          </a:p>
        </p:txBody>
      </p:sp>
      <p:sp>
        <p:nvSpPr>
          <p:cNvPr id="75792" name="Rectangle 21"/>
          <p:cNvSpPr>
            <a:spLocks noChangeArrowheads="1"/>
          </p:cNvSpPr>
          <p:nvPr/>
        </p:nvSpPr>
        <p:spPr bwMode="auto">
          <a:xfrm>
            <a:off x="4999038" y="2997200"/>
            <a:ext cx="1117600" cy="317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5793" name="Rectangle 22"/>
          <p:cNvSpPr>
            <a:spLocks noChangeArrowheads="1"/>
          </p:cNvSpPr>
          <p:nvPr/>
        </p:nvSpPr>
        <p:spPr bwMode="auto">
          <a:xfrm>
            <a:off x="4999038" y="33020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2</a:t>
            </a:r>
          </a:p>
        </p:txBody>
      </p:sp>
      <p:sp>
        <p:nvSpPr>
          <p:cNvPr id="75794" name="Rectangle 23"/>
          <p:cNvSpPr>
            <a:spLocks noChangeArrowheads="1"/>
          </p:cNvSpPr>
          <p:nvPr/>
        </p:nvSpPr>
        <p:spPr bwMode="auto">
          <a:xfrm>
            <a:off x="4999038" y="36068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3</a:t>
            </a:r>
          </a:p>
        </p:txBody>
      </p:sp>
      <p:sp>
        <p:nvSpPr>
          <p:cNvPr id="75795" name="Rectangle 24"/>
          <p:cNvSpPr>
            <a:spLocks noChangeArrowheads="1"/>
          </p:cNvSpPr>
          <p:nvPr/>
        </p:nvSpPr>
        <p:spPr bwMode="auto">
          <a:xfrm>
            <a:off x="4999038" y="3924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4</a:t>
            </a:r>
          </a:p>
        </p:txBody>
      </p:sp>
      <p:sp>
        <p:nvSpPr>
          <p:cNvPr id="75796" name="Line 25"/>
          <p:cNvSpPr>
            <a:spLocks noChangeShapeType="1"/>
          </p:cNvSpPr>
          <p:nvPr/>
        </p:nvSpPr>
        <p:spPr bwMode="auto">
          <a:xfrm>
            <a:off x="49990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97" name="Line 26"/>
          <p:cNvSpPr>
            <a:spLocks noChangeShapeType="1"/>
          </p:cNvSpPr>
          <p:nvPr/>
        </p:nvSpPr>
        <p:spPr bwMode="auto">
          <a:xfrm>
            <a:off x="6116638" y="19304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98" name="Line 27"/>
          <p:cNvSpPr>
            <a:spLocks noChangeShapeType="1"/>
          </p:cNvSpPr>
          <p:nvPr/>
        </p:nvSpPr>
        <p:spPr bwMode="auto">
          <a:xfrm>
            <a:off x="49990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99" name="Line 28"/>
          <p:cNvSpPr>
            <a:spLocks noChangeShapeType="1"/>
          </p:cNvSpPr>
          <p:nvPr/>
        </p:nvSpPr>
        <p:spPr bwMode="auto">
          <a:xfrm>
            <a:off x="6116638" y="4241800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5800" name="Group 29"/>
          <p:cNvGrpSpPr>
            <a:grpSpLocks/>
          </p:cNvGrpSpPr>
          <p:nvPr/>
        </p:nvGrpSpPr>
        <p:grpSpPr bwMode="auto">
          <a:xfrm>
            <a:off x="5519738" y="2120900"/>
            <a:ext cx="74612" cy="379413"/>
            <a:chOff x="2016" y="3184"/>
            <a:chExt cx="47" cy="239"/>
          </a:xfrm>
        </p:grpSpPr>
        <p:sp>
          <p:nvSpPr>
            <p:cNvPr id="75810" name="Oval 30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11" name="Oval 31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12" name="Oval 32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5801" name="Group 33"/>
          <p:cNvGrpSpPr>
            <a:grpSpLocks/>
          </p:cNvGrpSpPr>
          <p:nvPr/>
        </p:nvGrpSpPr>
        <p:grpSpPr bwMode="auto">
          <a:xfrm>
            <a:off x="5519738" y="4432300"/>
            <a:ext cx="74612" cy="379413"/>
            <a:chOff x="2016" y="3184"/>
            <a:chExt cx="47" cy="239"/>
          </a:xfrm>
        </p:grpSpPr>
        <p:sp>
          <p:nvSpPr>
            <p:cNvPr id="75807" name="Oval 34"/>
            <p:cNvSpPr>
              <a:spLocks noChangeArrowheads="1"/>
            </p:cNvSpPr>
            <p:nvPr/>
          </p:nvSpPr>
          <p:spPr bwMode="auto">
            <a:xfrm>
              <a:off x="2016" y="318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08" name="Oval 35"/>
            <p:cNvSpPr>
              <a:spLocks noChangeArrowheads="1"/>
            </p:cNvSpPr>
            <p:nvPr/>
          </p:nvSpPr>
          <p:spPr bwMode="auto">
            <a:xfrm>
              <a:off x="2016" y="3280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09" name="Oval 36"/>
            <p:cNvSpPr>
              <a:spLocks noChangeArrowheads="1"/>
            </p:cNvSpPr>
            <p:nvPr/>
          </p:nvSpPr>
          <p:spPr bwMode="auto">
            <a:xfrm>
              <a:off x="2016" y="337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5802" name="Line 37"/>
          <p:cNvSpPr>
            <a:spLocks noChangeShapeType="1"/>
          </p:cNvSpPr>
          <p:nvPr/>
        </p:nvSpPr>
        <p:spPr bwMode="auto">
          <a:xfrm flipH="1">
            <a:off x="3068638" y="2679700"/>
            <a:ext cx="614362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803" name="AutoShape 38"/>
          <p:cNvSpPr>
            <a:spLocks noChangeArrowheads="1"/>
          </p:cNvSpPr>
          <p:nvPr/>
        </p:nvSpPr>
        <p:spPr bwMode="auto">
          <a:xfrm>
            <a:off x="3683000" y="3314700"/>
            <a:ext cx="698500" cy="609600"/>
          </a:xfrm>
          <a:prstGeom prst="rightArrow">
            <a:avLst>
              <a:gd name="adj1" fmla="val 50000"/>
              <a:gd name="adj2" fmla="val 286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804" name="Rectangle 39"/>
          <p:cNvSpPr>
            <a:spLocks noChangeArrowheads="1"/>
          </p:cNvSpPr>
          <p:nvPr/>
        </p:nvSpPr>
        <p:spPr bwMode="auto">
          <a:xfrm>
            <a:off x="6548438" y="2527300"/>
            <a:ext cx="1117600" cy="31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Instr 5</a:t>
            </a:r>
          </a:p>
        </p:txBody>
      </p:sp>
      <p:sp>
        <p:nvSpPr>
          <p:cNvPr id="75805" name="Line 40"/>
          <p:cNvSpPr>
            <a:spLocks noChangeShapeType="1"/>
          </p:cNvSpPr>
          <p:nvPr/>
        </p:nvSpPr>
        <p:spPr bwMode="auto">
          <a:xfrm flipH="1">
            <a:off x="6116638" y="2844800"/>
            <a:ext cx="1008062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806" name="Line 41"/>
          <p:cNvSpPr>
            <a:spLocks noChangeShapeType="1"/>
          </p:cNvSpPr>
          <p:nvPr/>
        </p:nvSpPr>
        <p:spPr bwMode="auto">
          <a:xfrm flipH="1">
            <a:off x="7124700" y="1905000"/>
            <a:ext cx="614363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53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Fixup Code Issues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Sometimes need to copy instructions more than once to ensure correctness on all paths (see C below)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ACD4C4-1C09-D140-89D3-6823BDCAB87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51025"/>
            <a:ext cx="7262813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958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Overview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Trace Selection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select seed block (the highest frequency basic block)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extend trace (along the highest frequency edges)</a:t>
            </a:r>
          </a:p>
          <a:p>
            <a:pPr lvl="2">
              <a:spcBef>
                <a:spcPct val="10000"/>
              </a:spcBef>
              <a:buFont typeface="ZapfDingbat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forward (successor of the last block of the trace)</a:t>
            </a:r>
          </a:p>
          <a:p>
            <a:pPr lvl="2">
              <a:spcBef>
                <a:spcPct val="10000"/>
              </a:spcBef>
              <a:buFont typeface="ZapfDingbat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backward (predecessor of the first block of the trace)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cross loop back edge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bound </a:t>
            </a:r>
            <a:r>
              <a:rPr lang="en-US" dirty="0" err="1">
                <a:latin typeface="Tahoma" charset="0"/>
                <a:ea typeface="ＭＳ Ｐゴシック" charset="0"/>
              </a:rPr>
              <a:t>max_trace_length</a:t>
            </a:r>
            <a:r>
              <a:rPr lang="en-US" dirty="0">
                <a:latin typeface="Tahoma" charset="0"/>
                <a:ea typeface="ＭＳ Ｐゴシック" charset="0"/>
              </a:rPr>
              <a:t> heuristically</a:t>
            </a:r>
          </a:p>
          <a:p>
            <a:pPr lvl="1">
              <a:spcBef>
                <a:spcPct val="10000"/>
              </a:spcBef>
            </a:pPr>
            <a:endParaRPr lang="en-US" sz="1100" dirty="0">
              <a:latin typeface="Tahoma" charset="0"/>
              <a:ea typeface="ＭＳ Ｐゴシック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Trace Scheduling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build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data precedence graph </a:t>
            </a:r>
            <a:r>
              <a:rPr lang="en-US" dirty="0">
                <a:latin typeface="Tahoma" charset="0"/>
                <a:ea typeface="ＭＳ Ｐゴシック" charset="0"/>
              </a:rPr>
              <a:t>for a whole trace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perform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list scheduling </a:t>
            </a:r>
            <a:r>
              <a:rPr lang="en-US" dirty="0">
                <a:latin typeface="Tahoma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allocate registers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add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compensation code </a:t>
            </a:r>
            <a:r>
              <a:rPr lang="en-US" dirty="0">
                <a:latin typeface="Tahoma" charset="0"/>
                <a:ea typeface="ＭＳ Ｐゴシック" charset="0"/>
              </a:rPr>
              <a:t>to maintain semantic correctness</a:t>
            </a:r>
          </a:p>
          <a:p>
            <a:pPr lvl="1">
              <a:spcBef>
                <a:spcPct val="10000"/>
              </a:spcBef>
            </a:pPr>
            <a:endParaRPr lang="en-US" sz="1000" dirty="0">
              <a:latin typeface="Tahoma" charset="0"/>
              <a:ea typeface="ＭＳ Ｐゴシック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Speculative Code Motion (upward)</a:t>
            </a:r>
          </a:p>
          <a:p>
            <a:pPr lvl="1">
              <a:spcBef>
                <a:spcPct val="1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move an instruction above a branch if safe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A4FB87-91D2-9440-A68D-E2F71C3C035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7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 </a:t>
            </a:r>
            <a:r>
              <a:rPr lang="en-US" dirty="0" smtClean="0">
                <a:latin typeface="Garamond" charset="0"/>
              </a:rPr>
              <a:t>Few Things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Midterm I Date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March 18 or 20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Collaboration on Labs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All labs individual – no collaboration permitted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Collaboration on </a:t>
            </a:r>
            <a:r>
              <a:rPr lang="en-US" dirty="0" err="1">
                <a:latin typeface="Tahoma" charset="0"/>
              </a:rPr>
              <a:t>homeworks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You can collaborate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But need to submit individual </a:t>
            </a:r>
            <a:r>
              <a:rPr lang="en-US" dirty="0" err="1">
                <a:latin typeface="Tahoma" charset="0"/>
                <a:ea typeface="ＭＳ Ｐゴシック" charset="0"/>
              </a:rPr>
              <a:t>writeups</a:t>
            </a:r>
            <a:r>
              <a:rPr lang="en-US" dirty="0">
                <a:latin typeface="Tahoma" charset="0"/>
                <a:ea typeface="ＭＳ Ｐゴシック" charset="0"/>
              </a:rPr>
              <a:t> on your own</a:t>
            </a: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AFB67B-E03A-DF41-BB2F-7F8394EF5ED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Data Precedence Graph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25562-1FC8-3C49-B486-80ABD13311D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788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6765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308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List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 marL="457200" indent="-457200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Assign priority to each instruction</a:t>
            </a:r>
          </a:p>
          <a:p>
            <a:pPr marL="457200" indent="-457200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Initialize ready list that holds all ready instructions</a:t>
            </a:r>
          </a:p>
          <a:p>
            <a:pPr marL="838200" lvl="1" indent="-381000"/>
            <a:r>
              <a:rPr lang="en-US">
                <a:latin typeface="Tahoma" charset="0"/>
                <a:ea typeface="ＭＳ Ｐゴシック" charset="0"/>
              </a:rPr>
              <a:t>	Ready = data ready and can be scheduled</a:t>
            </a:r>
          </a:p>
          <a:p>
            <a:pPr marL="457200" indent="-457200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Choose one ready instruction </a:t>
            </a:r>
            <a:r>
              <a:rPr lang="en-US" b="1" i="1">
                <a:latin typeface="Tahoma" charset="0"/>
                <a:ea typeface="ＭＳ Ｐゴシック" charset="0"/>
                <a:cs typeface="ＭＳ Ｐゴシック" charset="0"/>
              </a:rPr>
              <a:t>I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from ready list with the highest priority</a:t>
            </a:r>
          </a:p>
          <a:p>
            <a:pPr marL="838200" lvl="1" indent="-381000"/>
            <a:r>
              <a:rPr lang="en-US">
                <a:latin typeface="Tahoma" charset="0"/>
                <a:ea typeface="ＭＳ Ｐゴシック" charset="0"/>
              </a:rPr>
              <a:t>	Possibly using tie-breaking heuristics </a:t>
            </a:r>
          </a:p>
          <a:p>
            <a:pPr marL="457200" indent="-457200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Insert </a:t>
            </a:r>
            <a:r>
              <a:rPr lang="en-US" b="1" i="1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into schedule </a:t>
            </a:r>
          </a:p>
          <a:p>
            <a:pPr marL="838200" lvl="1" indent="-381000"/>
            <a:r>
              <a:rPr lang="en-US">
                <a:latin typeface="Tahoma" charset="0"/>
                <a:ea typeface="ＭＳ Ｐゴシック" charset="0"/>
              </a:rPr>
              <a:t>	Making sure resource constraints are satisfied</a:t>
            </a:r>
          </a:p>
          <a:p>
            <a:pPr marL="457200" indent="-457200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Add those instructions whose precedence constraints are now satisfied into the ready list </a:t>
            </a:r>
          </a:p>
          <a:p>
            <a:pPr marL="457200" indent="-457200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B62B05-7509-D243-A1F9-1411320C067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96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Instruction Prioritization Heuristics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Number of descendants in precedence graph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Maximum latency from root node of precedence graph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Length of operation latency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Ranking of paths based on importance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Combination of above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4F4E8C-4F9A-3E47-B87B-98E9DFE8E6A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842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VLIW List Scheduling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Assign Priorities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Compute Data Ready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List (DRL)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- all operations whose predecessors have been scheduled.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Select from DRL in priority order while checking resource constraints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Add newly ready operations to DRL and repeat for next instruction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58D176-B1A5-164F-8895-5A19EC1E109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62300"/>
            <a:ext cx="3043238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4876800" y="3619500"/>
          <a:ext cx="3581400" cy="2590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1752600"/>
              </a:tblGrid>
              <a:tr h="4318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4-wide VLIW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Data Ready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{2,3,4,5,6}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{2,7,8,9}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{10,11,12}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{13}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28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Example (I)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DD59EA-40FF-E548-8BE8-9F8EE90341C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829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82772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770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Example (II)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0BFC11-9CAB-C144-926E-B9FD3D37782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470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39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Example (III)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5B5577-CED0-A146-8AF4-6F13EF0B0D7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849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58863"/>
            <a:ext cx="4870450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380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Example (IV)</a:t>
            </a:r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E6344F-B85F-9F45-8016-315D5F026BC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860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075" y="996950"/>
            <a:ext cx="6343650" cy="5194300"/>
          </a:xfrm>
          <a:noFill/>
        </p:spPr>
      </p:pic>
    </p:spTree>
    <p:extLst>
      <p:ext uri="{BB962C8B-B14F-4D97-AF65-F5344CB8AC3E}">
        <p14:creationId xmlns:p14="http://schemas.microsoft.com/office/powerpoint/2010/main" val="1621742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Example (V)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077EE8-9F7F-5745-AEBF-DC2318A025B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595938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65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Trace Scheduling Tradeoffs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+ Enables the finding of more independent instructions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 fewer NOPs in a VLIW instruction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-- Profile dependent 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sz="2000" dirty="0">
                <a:latin typeface="Tahoma" charset="0"/>
                <a:ea typeface="ＭＳ Ｐゴシック" charset="0"/>
              </a:rPr>
              <a:t>-- What if dynamic path deviates from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trace? </a:t>
            </a:r>
          </a:p>
          <a:p>
            <a:pPr lvl="1"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-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- Code bloat and additional fix-up code executed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	-- Due to side entrances and side exits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    --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Infrequent paths interfere with the frequent path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-- Effectiveness depends on the bias of branches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sym typeface="Wingdings" charset="0"/>
              </a:rPr>
              <a:t>	-- Unbiased branches  smaller traces  less opportunity for finding independent instructions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D4E0B3-0354-874E-88D2-3CDF1BD9662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81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Wednesday Seminar – Noon-1pm GHC 6115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Center Computers: Modern Challenges in CPU </a:t>
            </a:r>
            <a:r>
              <a:rPr lang="en-US" dirty="0" smtClean="0">
                <a:solidFill>
                  <a:srgbClr val="0000FF"/>
                </a:solidFill>
              </a:rPr>
              <a:t>Design</a:t>
            </a:r>
          </a:p>
          <a:p>
            <a:pPr lvl="1"/>
            <a:r>
              <a:rPr lang="en-US" dirty="0" smtClean="0"/>
              <a:t>Richard Sites, Google</a:t>
            </a:r>
          </a:p>
          <a:p>
            <a:pPr lvl="1"/>
            <a:r>
              <a:rPr lang="en-US" dirty="0" smtClean="0"/>
              <a:t>Feb 25, noon-1pm, GHC 6115</a:t>
            </a:r>
          </a:p>
          <a:p>
            <a:r>
              <a:rPr lang="en-US" sz="1800" dirty="0"/>
              <a:t>Computers used as datacenter servers have usage patterns that differ substantially from those of desktop or laptop computers. We discuss four key differences in usage and their first-order implications for designing computers that are particularly well-suited as servers: data movement, thousands of transactions per second, program isolation, and measurement underpinnings</a:t>
            </a:r>
            <a:r>
              <a:rPr lang="en-US" sz="1800" dirty="0" smtClean="0"/>
              <a:t>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Maintaining high-bandwidth data movement </a:t>
            </a:r>
            <a:r>
              <a:rPr lang="en-US" sz="1800" dirty="0"/>
              <a:t>requires coordinated design decisions throughout the memory system, instruction-issue system, and even instruction set. </a:t>
            </a:r>
            <a:r>
              <a:rPr lang="en-US" sz="1800" dirty="0">
                <a:solidFill>
                  <a:srgbClr val="0000FF"/>
                </a:solidFill>
              </a:rPr>
              <a:t>Serving thousands of transactions per second requires continuous attention to all sources of delay </a:t>
            </a:r>
            <a:r>
              <a:rPr lang="en-US" sz="1800" dirty="0"/>
              <a:t>-- causes of long-latency transactions. </a:t>
            </a:r>
            <a:r>
              <a:rPr lang="en-US" sz="1800" dirty="0">
                <a:solidFill>
                  <a:srgbClr val="0000FF"/>
                </a:solidFill>
              </a:rPr>
              <a:t>Unrelated programs running on shared hardware produce delay through undesired interference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FF0000"/>
                </a:solidFill>
              </a:rPr>
              <a:t>isolating programs from one another needs further hardware help</a:t>
            </a:r>
            <a:r>
              <a:rPr lang="en-US" sz="1800" dirty="0"/>
              <a:t>. And finally, when running datacenter servers as a business </a:t>
            </a:r>
            <a:r>
              <a:rPr lang="en-US" sz="1800" dirty="0">
                <a:solidFill>
                  <a:srgbClr val="0000FF"/>
                </a:solidFill>
              </a:rPr>
              <a:t>it is vital to be able to observe and hence decrease inefficiencies across dozens of layers of software and thousands of interacting servers</a:t>
            </a:r>
            <a:r>
              <a:rPr lang="en-US" sz="1800" dirty="0"/>
              <a:t>. There are myriad open research problems related to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06FB2-1236-D248-87B7-44130ADC79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604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Superblock Scheduling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Trace: multiple entry, multiple exit block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Superblock: single-entry, multiple exit block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 trace with side entrances are eliminated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Infrequent paths do not interfere with the frequent path</a:t>
            </a: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More optimization/scheduling opportunity than traces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Eliminates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difficult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bookkeeping due to side entrances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83279A-74B9-1D47-8C08-B5C4CF23023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3686175"/>
            <a:ext cx="47498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Tahoma" charset="0"/>
              </a:rPr>
              <a:t>Hwu</a:t>
            </a:r>
            <a:r>
              <a:rPr lang="en-US" sz="1500" dirty="0">
                <a:solidFill>
                  <a:srgbClr val="000000"/>
                </a:solidFill>
                <a:latin typeface="Tahoma" charset="0"/>
              </a:rPr>
              <a:t>+, </a:t>
            </a:r>
            <a:r>
              <a:rPr lang="ja-JP" altLang="en-US" sz="1500" dirty="0">
                <a:solidFill>
                  <a:srgbClr val="000000"/>
                </a:solidFill>
                <a:latin typeface="Tahoma" charset="0"/>
              </a:rPr>
              <a:t>“</a:t>
            </a:r>
            <a:r>
              <a:rPr lang="en-US" altLang="ja-JP" sz="1500" dirty="0">
                <a:solidFill>
                  <a:srgbClr val="0000FF"/>
                </a:solidFill>
                <a:latin typeface="Tahoma" charset="0"/>
              </a:rPr>
              <a:t>The Superblock: An Effective Technique for VLIW and superscalar compilation</a:t>
            </a:r>
            <a:r>
              <a:rPr lang="en-US" altLang="ja-JP" sz="1500" dirty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ja-JP" altLang="en-US" sz="1500" dirty="0">
                <a:solidFill>
                  <a:srgbClr val="000000"/>
                </a:solidFill>
                <a:latin typeface="Tahoma" charset="0"/>
              </a:rPr>
              <a:t>”</a:t>
            </a:r>
            <a:r>
              <a:rPr lang="en-US" altLang="ja-JP" sz="1500" dirty="0">
                <a:solidFill>
                  <a:srgbClr val="000000"/>
                </a:solidFill>
                <a:latin typeface="Tahoma" charset="0"/>
              </a:rPr>
              <a:t> J of SC 1991.</a:t>
            </a:r>
          </a:p>
        </p:txBody>
      </p:sp>
    </p:spTree>
    <p:extLst>
      <p:ext uri="{BB962C8B-B14F-4D97-AF65-F5344CB8AC3E}">
        <p14:creationId xmlns:p14="http://schemas.microsoft.com/office/powerpoint/2010/main" val="592836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Superblock Example</a:t>
            </a:r>
            <a:endParaRPr lang="en-US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AECC59-8510-044A-A6D2-482AD296728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90116" name="Group 3"/>
          <p:cNvGrpSpPr>
            <a:grpSpLocks/>
          </p:cNvGrpSpPr>
          <p:nvPr/>
        </p:nvGrpSpPr>
        <p:grpSpPr bwMode="auto">
          <a:xfrm>
            <a:off x="381000" y="1646238"/>
            <a:ext cx="3733800" cy="2043112"/>
            <a:chOff x="816" y="1152"/>
            <a:chExt cx="2352" cy="1287"/>
          </a:xfrm>
        </p:grpSpPr>
        <p:sp>
          <p:nvSpPr>
            <p:cNvPr id="90139" name="Rectangle 4"/>
            <p:cNvSpPr>
              <a:spLocks noChangeArrowheads="1"/>
            </p:cNvSpPr>
            <p:nvPr/>
          </p:nvSpPr>
          <p:spPr bwMode="auto">
            <a:xfrm>
              <a:off x="816" y="1152"/>
              <a:ext cx="110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opA: mul r1,r2,3</a:t>
              </a:r>
            </a:p>
          </p:txBody>
        </p:sp>
        <p:sp>
          <p:nvSpPr>
            <p:cNvPr id="90140" name="Rectangle 5"/>
            <p:cNvSpPr>
              <a:spLocks noChangeArrowheads="1"/>
            </p:cNvSpPr>
            <p:nvPr/>
          </p:nvSpPr>
          <p:spPr bwMode="auto">
            <a:xfrm>
              <a:off x="816" y="1920"/>
              <a:ext cx="110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opC: mul r3,r2,3</a:t>
              </a:r>
            </a:p>
          </p:txBody>
        </p:sp>
        <p:cxnSp>
          <p:nvCxnSpPr>
            <p:cNvPr id="90141" name="AutoShape 6"/>
            <p:cNvCxnSpPr>
              <a:cxnSpLocks noChangeShapeType="1"/>
              <a:stCxn id="90139" idx="2"/>
              <a:endCxn id="90140" idx="0"/>
            </p:cNvCxnSpPr>
            <p:nvPr/>
          </p:nvCxnSpPr>
          <p:spPr bwMode="auto">
            <a:xfrm>
              <a:off x="1368" y="1392"/>
              <a:ext cx="0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2" name="Rectangle 7"/>
            <p:cNvSpPr>
              <a:spLocks noChangeArrowheads="1"/>
            </p:cNvSpPr>
            <p:nvPr/>
          </p:nvSpPr>
          <p:spPr bwMode="auto">
            <a:xfrm>
              <a:off x="2064" y="1536"/>
              <a:ext cx="110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opB: add r2,r2,1</a:t>
              </a:r>
            </a:p>
          </p:txBody>
        </p:sp>
        <p:cxnSp>
          <p:nvCxnSpPr>
            <p:cNvPr id="90143" name="AutoShape 8"/>
            <p:cNvCxnSpPr>
              <a:cxnSpLocks noChangeShapeType="1"/>
              <a:stCxn id="90139" idx="2"/>
              <a:endCxn id="90142" idx="0"/>
            </p:cNvCxnSpPr>
            <p:nvPr/>
          </p:nvCxnSpPr>
          <p:spPr bwMode="auto">
            <a:xfrm>
              <a:off x="1368" y="1392"/>
              <a:ext cx="124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AutoShape 9"/>
            <p:cNvCxnSpPr>
              <a:cxnSpLocks noChangeShapeType="1"/>
              <a:stCxn id="90142" idx="2"/>
              <a:endCxn id="90140" idx="0"/>
            </p:cNvCxnSpPr>
            <p:nvPr/>
          </p:nvCxnSpPr>
          <p:spPr bwMode="auto">
            <a:xfrm flipH="1">
              <a:off x="1368" y="1776"/>
              <a:ext cx="124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5" name="Text Box 10"/>
            <p:cNvSpPr txBox="1">
              <a:spLocks noChangeArrowheads="1"/>
            </p:cNvSpPr>
            <p:nvPr/>
          </p:nvSpPr>
          <p:spPr bwMode="auto">
            <a:xfrm>
              <a:off x="1116" y="154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99</a:t>
              </a:r>
            </a:p>
          </p:txBody>
        </p:sp>
        <p:sp>
          <p:nvSpPr>
            <p:cNvPr id="90146" name="Text Box 11"/>
            <p:cNvSpPr txBox="1">
              <a:spLocks noChangeArrowheads="1"/>
            </p:cNvSpPr>
            <p:nvPr/>
          </p:nvSpPr>
          <p:spPr bwMode="auto">
            <a:xfrm>
              <a:off x="2016" y="1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90147" name="Text Box 12"/>
            <p:cNvSpPr txBox="1">
              <a:spLocks noChangeArrowheads="1"/>
            </p:cNvSpPr>
            <p:nvPr/>
          </p:nvSpPr>
          <p:spPr bwMode="auto">
            <a:xfrm>
              <a:off x="2012" y="178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90148" name="Text Box 13"/>
            <p:cNvSpPr txBox="1">
              <a:spLocks noChangeArrowheads="1"/>
            </p:cNvSpPr>
            <p:nvPr/>
          </p:nvSpPr>
          <p:spPr bwMode="auto">
            <a:xfrm>
              <a:off x="1296" y="2208"/>
              <a:ext cx="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Original Code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95800" y="1570038"/>
            <a:ext cx="4044950" cy="2428874"/>
            <a:chOff x="2832" y="1056"/>
            <a:chExt cx="2548" cy="1530"/>
          </a:xfrm>
        </p:grpSpPr>
        <p:sp>
          <p:nvSpPr>
            <p:cNvPr id="90129" name="Rectangle 15"/>
            <p:cNvSpPr>
              <a:spLocks noChangeArrowheads="1"/>
            </p:cNvSpPr>
            <p:nvPr/>
          </p:nvSpPr>
          <p:spPr bwMode="auto">
            <a:xfrm>
              <a:off x="3028" y="1104"/>
              <a:ext cx="1104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opA: mul r1,r2,3</a:t>
              </a:r>
            </a:p>
          </p:txBody>
        </p:sp>
        <p:sp>
          <p:nvSpPr>
            <p:cNvPr id="90130" name="Rectangle 16"/>
            <p:cNvSpPr>
              <a:spLocks noChangeArrowheads="1"/>
            </p:cNvSpPr>
            <p:nvPr/>
          </p:nvSpPr>
          <p:spPr bwMode="auto">
            <a:xfrm>
              <a:off x="3028" y="1872"/>
              <a:ext cx="1104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opC: mul r3,r2,3</a:t>
              </a:r>
            </a:p>
          </p:txBody>
        </p:sp>
        <p:cxnSp>
          <p:nvCxnSpPr>
            <p:cNvPr id="90131" name="AutoShape 17"/>
            <p:cNvCxnSpPr>
              <a:cxnSpLocks noChangeShapeType="1"/>
              <a:stCxn id="90129" idx="2"/>
              <a:endCxn id="90130" idx="0"/>
            </p:cNvCxnSpPr>
            <p:nvPr/>
          </p:nvCxnSpPr>
          <p:spPr bwMode="auto">
            <a:xfrm>
              <a:off x="3580" y="1344"/>
              <a:ext cx="0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2" name="Rectangle 18"/>
            <p:cNvSpPr>
              <a:spLocks noChangeArrowheads="1"/>
            </p:cNvSpPr>
            <p:nvPr/>
          </p:nvSpPr>
          <p:spPr bwMode="auto">
            <a:xfrm>
              <a:off x="4276" y="1488"/>
              <a:ext cx="110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opB: add r2,r2,1</a:t>
              </a:r>
            </a:p>
          </p:txBody>
        </p:sp>
        <p:cxnSp>
          <p:nvCxnSpPr>
            <p:cNvPr id="90133" name="AutoShape 19"/>
            <p:cNvCxnSpPr>
              <a:cxnSpLocks noChangeShapeType="1"/>
              <a:stCxn id="90129" idx="2"/>
              <a:endCxn id="90132" idx="0"/>
            </p:cNvCxnSpPr>
            <p:nvPr/>
          </p:nvCxnSpPr>
          <p:spPr bwMode="auto">
            <a:xfrm>
              <a:off x="3580" y="1344"/>
              <a:ext cx="124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4" name="Text Box 20"/>
            <p:cNvSpPr txBox="1">
              <a:spLocks noChangeArrowheads="1"/>
            </p:cNvSpPr>
            <p:nvPr/>
          </p:nvSpPr>
          <p:spPr bwMode="auto">
            <a:xfrm>
              <a:off x="3328" y="149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99</a:t>
              </a:r>
            </a:p>
          </p:txBody>
        </p:sp>
        <p:sp>
          <p:nvSpPr>
            <p:cNvPr id="90135" name="Text Box 21"/>
            <p:cNvSpPr txBox="1">
              <a:spLocks noChangeArrowheads="1"/>
            </p:cNvSpPr>
            <p:nvPr/>
          </p:nvSpPr>
          <p:spPr bwMode="auto">
            <a:xfrm>
              <a:off x="4228" y="12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90136" name="Text Box 22"/>
            <p:cNvSpPr txBox="1">
              <a:spLocks noChangeArrowheads="1"/>
            </p:cNvSpPr>
            <p:nvPr/>
          </p:nvSpPr>
          <p:spPr bwMode="auto">
            <a:xfrm>
              <a:off x="2880" y="2179"/>
              <a:ext cx="226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00"/>
                  </a:solidFill>
                  <a:cs typeface="Arial" charset="0"/>
                </a:rPr>
                <a:t>Code After Superblock </a:t>
              </a:r>
              <a:r>
                <a:rPr lang="en-US" sz="1800" dirty="0" smtClean="0">
                  <a:solidFill>
                    <a:srgbClr val="000000"/>
                  </a:solidFill>
                  <a:cs typeface="Arial" charset="0"/>
                </a:rPr>
                <a:t>Formation</a:t>
              </a:r>
            </a:p>
            <a:p>
              <a:pPr algn="ctr"/>
              <a:r>
                <a:rPr lang="en-US" sz="1800" dirty="0" smtClean="0">
                  <a:solidFill>
                    <a:srgbClr val="000000"/>
                  </a:solidFill>
                  <a:cs typeface="Arial" charset="0"/>
                </a:rPr>
                <a:t>(using Tail Duplication)</a:t>
              </a:r>
              <a:endParaRPr lang="en-US" sz="18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0137" name="Rectangle 23"/>
            <p:cNvSpPr>
              <a:spLocks noChangeArrowheads="1"/>
            </p:cNvSpPr>
            <p:nvPr/>
          </p:nvSpPr>
          <p:spPr bwMode="auto">
            <a:xfrm>
              <a:off x="4276" y="1728"/>
              <a:ext cx="110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opC</a:t>
              </a:r>
              <a:r>
                <a:rPr lang="ja-JP" altLang="en-US">
                  <a:solidFill>
                    <a:srgbClr val="000000"/>
                  </a:solidFill>
                </a:rPr>
                <a:t>’</a:t>
              </a:r>
              <a:r>
                <a:rPr lang="en-US" altLang="ja-JP">
                  <a:solidFill>
                    <a:srgbClr val="000000"/>
                  </a:solidFill>
                </a:rPr>
                <a:t>: mul r3,r2,3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8" name="Rectangle 24"/>
            <p:cNvSpPr>
              <a:spLocks noChangeArrowheads="1"/>
            </p:cNvSpPr>
            <p:nvPr/>
          </p:nvSpPr>
          <p:spPr bwMode="auto">
            <a:xfrm>
              <a:off x="2832" y="1056"/>
              <a:ext cx="1392" cy="110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33600" y="3924300"/>
            <a:ext cx="4044950" cy="2393950"/>
            <a:chOff x="1632" y="2592"/>
            <a:chExt cx="2548" cy="1508"/>
          </a:xfrm>
        </p:grpSpPr>
        <p:sp>
          <p:nvSpPr>
            <p:cNvPr id="90119" name="Rectangle 26"/>
            <p:cNvSpPr>
              <a:spLocks noChangeArrowheads="1"/>
            </p:cNvSpPr>
            <p:nvPr/>
          </p:nvSpPr>
          <p:spPr bwMode="auto">
            <a:xfrm>
              <a:off x="1828" y="2640"/>
              <a:ext cx="1104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opA: mul r1,r2,3</a:t>
              </a:r>
            </a:p>
          </p:txBody>
        </p:sp>
        <p:sp>
          <p:nvSpPr>
            <p:cNvPr id="90120" name="Rectangle 27"/>
            <p:cNvSpPr>
              <a:spLocks noChangeArrowheads="1"/>
            </p:cNvSpPr>
            <p:nvPr/>
          </p:nvSpPr>
          <p:spPr bwMode="auto">
            <a:xfrm>
              <a:off x="1828" y="3408"/>
              <a:ext cx="1104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opC: mov r3,r1</a:t>
              </a:r>
            </a:p>
          </p:txBody>
        </p:sp>
        <p:cxnSp>
          <p:nvCxnSpPr>
            <p:cNvPr id="90121" name="AutoShape 28"/>
            <p:cNvCxnSpPr>
              <a:cxnSpLocks noChangeShapeType="1"/>
              <a:stCxn id="90119" idx="2"/>
              <a:endCxn id="90120" idx="0"/>
            </p:cNvCxnSpPr>
            <p:nvPr/>
          </p:nvCxnSpPr>
          <p:spPr bwMode="auto">
            <a:xfrm>
              <a:off x="2380" y="2880"/>
              <a:ext cx="0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22" name="Rectangle 29"/>
            <p:cNvSpPr>
              <a:spLocks noChangeArrowheads="1"/>
            </p:cNvSpPr>
            <p:nvPr/>
          </p:nvSpPr>
          <p:spPr bwMode="auto">
            <a:xfrm>
              <a:off x="3076" y="3024"/>
              <a:ext cx="110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opB: add r2,r2,1</a:t>
              </a:r>
            </a:p>
          </p:txBody>
        </p:sp>
        <p:cxnSp>
          <p:nvCxnSpPr>
            <p:cNvPr id="90123" name="AutoShape 30"/>
            <p:cNvCxnSpPr>
              <a:cxnSpLocks noChangeShapeType="1"/>
              <a:stCxn id="90119" idx="2"/>
              <a:endCxn id="90122" idx="0"/>
            </p:cNvCxnSpPr>
            <p:nvPr/>
          </p:nvCxnSpPr>
          <p:spPr bwMode="auto">
            <a:xfrm>
              <a:off x="2380" y="2880"/>
              <a:ext cx="124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24" name="Text Box 31"/>
            <p:cNvSpPr txBox="1">
              <a:spLocks noChangeArrowheads="1"/>
            </p:cNvSpPr>
            <p:nvPr/>
          </p:nvSpPr>
          <p:spPr bwMode="auto">
            <a:xfrm>
              <a:off x="2128" y="303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99</a:t>
              </a:r>
            </a:p>
          </p:txBody>
        </p:sp>
        <p:sp>
          <p:nvSpPr>
            <p:cNvPr id="90125" name="Text Box 32"/>
            <p:cNvSpPr txBox="1">
              <a:spLocks noChangeArrowheads="1"/>
            </p:cNvSpPr>
            <p:nvPr/>
          </p:nvSpPr>
          <p:spPr bwMode="auto">
            <a:xfrm>
              <a:off x="3028" y="278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90126" name="Text Box 33"/>
            <p:cNvSpPr txBox="1">
              <a:spLocks noChangeArrowheads="1"/>
            </p:cNvSpPr>
            <p:nvPr/>
          </p:nvSpPr>
          <p:spPr bwMode="auto">
            <a:xfrm>
              <a:off x="1900" y="3696"/>
              <a:ext cx="18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Code After Common </a:t>
              </a:r>
              <a:br>
                <a:rPr lang="en-US" sz="1800">
                  <a:solidFill>
                    <a:srgbClr val="000000"/>
                  </a:solidFill>
                  <a:cs typeface="Arial" charset="0"/>
                </a:rPr>
              </a:br>
              <a:r>
                <a:rPr lang="en-US" sz="1800">
                  <a:solidFill>
                    <a:srgbClr val="000000"/>
                  </a:solidFill>
                  <a:cs typeface="Arial" charset="0"/>
                </a:rPr>
                <a:t>Subexpression Elimination</a:t>
              </a:r>
            </a:p>
          </p:txBody>
        </p:sp>
        <p:sp>
          <p:nvSpPr>
            <p:cNvPr id="90127" name="Rectangle 34"/>
            <p:cNvSpPr>
              <a:spLocks noChangeArrowheads="1"/>
            </p:cNvSpPr>
            <p:nvPr/>
          </p:nvSpPr>
          <p:spPr bwMode="auto">
            <a:xfrm>
              <a:off x="3076" y="3264"/>
              <a:ext cx="110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opC</a:t>
              </a:r>
              <a:r>
                <a:rPr lang="ja-JP" altLang="en-US">
                  <a:solidFill>
                    <a:srgbClr val="000000"/>
                  </a:solidFill>
                </a:rPr>
                <a:t>’</a:t>
              </a:r>
              <a:r>
                <a:rPr lang="en-US" altLang="ja-JP">
                  <a:solidFill>
                    <a:srgbClr val="000000"/>
                  </a:solidFill>
                </a:rPr>
                <a:t>: mul r3,r2,3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28" name="Rectangle 35"/>
            <p:cNvSpPr>
              <a:spLocks noChangeArrowheads="1"/>
            </p:cNvSpPr>
            <p:nvPr/>
          </p:nvSpPr>
          <p:spPr bwMode="auto">
            <a:xfrm>
              <a:off x="1632" y="2592"/>
              <a:ext cx="1392" cy="110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0" y="990600"/>
            <a:ext cx="5420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Could you have done this with a trace?</a:t>
            </a:r>
            <a:endParaRPr 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59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Superblock Scheduling Shortcomings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-- Still profile-dependent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--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No single frequently executed path if there is an unbiased branch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-- Reduces the size of superblocks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-- Code bloat and additional fix-up code executed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	-- Due to side exits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0A170D-B520-1546-85D5-1CB8800EA18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22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Hyperblock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Use predication support to eliminate unbiased branches and increase the size of superblocks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Hyperblock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A single-entry, multiple-exit block with internal control flow eliminated using predication (if-conversion)</a:t>
            </a:r>
          </a:p>
          <a:p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+ Reduces the effect of unbiased branches on scheduling block size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-- Requires predicated execution support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-- All disadvantages of predicated execution 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BBDA6-7762-A048-9369-E9914FE7851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73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Hyperblock Formation (I)</a:t>
            </a:r>
          </a:p>
        </p:txBody>
      </p:sp>
      <p:sp>
        <p:nvSpPr>
          <p:cNvPr id="201730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10600" cy="5319713"/>
          </a:xfrm>
        </p:spPr>
        <p:txBody>
          <a:bodyPr/>
          <a:lstStyle/>
          <a:p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Hyperblock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formation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1. Block selection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2. Tail duplication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3. If-conversion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Block selection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Select subset of BBs for inclusion in HB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Difficult problem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Weighted cost/benefit function</a:t>
            </a:r>
          </a:p>
          <a:p>
            <a:pPr lvl="2"/>
            <a:r>
              <a:rPr lang="en-US" sz="1600" dirty="0">
                <a:latin typeface="Tahoma" charset="0"/>
                <a:ea typeface="ＭＳ Ｐゴシック" charset="0"/>
              </a:rPr>
              <a:t>Height overhead</a:t>
            </a:r>
          </a:p>
          <a:p>
            <a:pPr lvl="2"/>
            <a:r>
              <a:rPr lang="en-US" sz="1600" dirty="0">
                <a:latin typeface="Tahoma" charset="0"/>
                <a:ea typeface="ＭＳ Ｐゴシック" charset="0"/>
              </a:rPr>
              <a:t>Resource overhead</a:t>
            </a:r>
          </a:p>
          <a:p>
            <a:pPr lvl="2"/>
            <a:r>
              <a:rPr lang="en-US" sz="1600" dirty="0">
                <a:latin typeface="Tahoma" charset="0"/>
                <a:ea typeface="ＭＳ Ｐゴシック" charset="0"/>
              </a:rPr>
              <a:t>Dependency overhead</a:t>
            </a:r>
          </a:p>
          <a:p>
            <a:pPr lvl="2"/>
            <a:r>
              <a:rPr lang="en-US" sz="1600" dirty="0">
                <a:latin typeface="Tahoma" charset="0"/>
                <a:ea typeface="ＭＳ Ｐゴシック" charset="0"/>
              </a:rPr>
              <a:t>Branch elimination benefit</a:t>
            </a:r>
          </a:p>
          <a:p>
            <a:pPr lvl="2"/>
            <a:r>
              <a:rPr lang="en-US" sz="1600" dirty="0">
                <a:latin typeface="Tahoma" charset="0"/>
                <a:ea typeface="ＭＳ Ｐゴシック" charset="0"/>
              </a:rPr>
              <a:t>Weighted by frequency</a:t>
            </a:r>
          </a:p>
          <a:p>
            <a:pPr lvl="2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sz="1600" dirty="0" err="1">
                <a:latin typeface="Tahoma" charset="0"/>
                <a:ea typeface="ＭＳ Ｐゴシック" charset="0"/>
                <a:cs typeface="ＭＳ Ｐゴシック" charset="0"/>
              </a:rPr>
              <a:t>Mahlke</a:t>
            </a: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et al., </a:t>
            </a:r>
            <a:r>
              <a:rPr lang="ja-JP" altLang="en-US" sz="16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Effective Compiler Support for Predicated Execution Using the </a:t>
            </a:r>
            <a:r>
              <a:rPr lang="en-US" altLang="ja-JP" sz="1600" dirty="0" err="1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Hyperblock</a:t>
            </a: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sz="16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 MICRO 1992.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667AC1-B8D1-BB41-9E2A-AEA75EB5A6B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154738" y="22225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BB2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6764338" y="30607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BB4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764338" y="46609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6535738" y="26797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192" name="Rectangle 9"/>
          <p:cNvSpPr>
            <a:spLocks noChangeArrowheads="1"/>
          </p:cNvSpPr>
          <p:nvPr/>
        </p:nvSpPr>
        <p:spPr bwMode="auto">
          <a:xfrm>
            <a:off x="6154738" y="38227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BB5</a:t>
            </a:r>
          </a:p>
        </p:txBody>
      </p:sp>
      <p:sp>
        <p:nvSpPr>
          <p:cNvPr id="93193" name="Line 10"/>
          <p:cNvSpPr>
            <a:spLocks noChangeShapeType="1"/>
          </p:cNvSpPr>
          <p:nvPr/>
        </p:nvSpPr>
        <p:spPr bwMode="auto">
          <a:xfrm flipH="1">
            <a:off x="7145338" y="26797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6748463" y="1457325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BB1</a:t>
            </a:r>
          </a:p>
        </p:txBody>
      </p:sp>
      <p:sp>
        <p:nvSpPr>
          <p:cNvPr id="93195" name="Line 12"/>
          <p:cNvSpPr>
            <a:spLocks noChangeShapeType="1"/>
          </p:cNvSpPr>
          <p:nvPr/>
        </p:nvSpPr>
        <p:spPr bwMode="auto">
          <a:xfrm flipH="1">
            <a:off x="6535738" y="19177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196" name="Line 13"/>
          <p:cNvSpPr>
            <a:spLocks noChangeShapeType="1"/>
          </p:cNvSpPr>
          <p:nvPr/>
        </p:nvSpPr>
        <p:spPr bwMode="auto">
          <a:xfrm>
            <a:off x="7145338" y="19177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7373938" y="22225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BB3</a:t>
            </a:r>
          </a:p>
        </p:txBody>
      </p:sp>
      <p:sp>
        <p:nvSpPr>
          <p:cNvPr id="93198" name="Line 15"/>
          <p:cNvSpPr>
            <a:spLocks noChangeShapeType="1"/>
          </p:cNvSpPr>
          <p:nvPr/>
        </p:nvSpPr>
        <p:spPr bwMode="auto">
          <a:xfrm flipH="1" flipV="1">
            <a:off x="5164138" y="53467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199" name="Line 16"/>
          <p:cNvSpPr>
            <a:spLocks noChangeShapeType="1"/>
          </p:cNvSpPr>
          <p:nvPr/>
        </p:nvSpPr>
        <p:spPr bwMode="auto">
          <a:xfrm flipV="1">
            <a:off x="5164138" y="11557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00" name="Line 17"/>
          <p:cNvSpPr>
            <a:spLocks noChangeShapeType="1"/>
          </p:cNvSpPr>
          <p:nvPr/>
        </p:nvSpPr>
        <p:spPr bwMode="auto">
          <a:xfrm>
            <a:off x="5164138" y="11557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01" name="Line 18"/>
          <p:cNvSpPr>
            <a:spLocks noChangeShapeType="1"/>
          </p:cNvSpPr>
          <p:nvPr/>
        </p:nvSpPr>
        <p:spPr bwMode="auto">
          <a:xfrm>
            <a:off x="6992938" y="1155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02" name="Line 19"/>
          <p:cNvSpPr>
            <a:spLocks noChangeShapeType="1"/>
          </p:cNvSpPr>
          <p:nvPr/>
        </p:nvSpPr>
        <p:spPr bwMode="auto">
          <a:xfrm flipH="1">
            <a:off x="6535738" y="35179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03" name="Line 20"/>
          <p:cNvSpPr>
            <a:spLocks noChangeShapeType="1"/>
          </p:cNvSpPr>
          <p:nvPr/>
        </p:nvSpPr>
        <p:spPr bwMode="auto">
          <a:xfrm>
            <a:off x="6611938" y="42799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04" name="Line 21"/>
          <p:cNvSpPr>
            <a:spLocks noChangeShapeType="1"/>
          </p:cNvSpPr>
          <p:nvPr/>
        </p:nvSpPr>
        <p:spPr bwMode="auto">
          <a:xfrm>
            <a:off x="7221538" y="35179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05" name="Line 22"/>
          <p:cNvSpPr>
            <a:spLocks noChangeShapeType="1"/>
          </p:cNvSpPr>
          <p:nvPr/>
        </p:nvSpPr>
        <p:spPr bwMode="auto">
          <a:xfrm>
            <a:off x="7145338" y="51181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06" name="Text Box 23"/>
          <p:cNvSpPr txBox="1">
            <a:spLocks noChangeArrowheads="1"/>
          </p:cNvSpPr>
          <p:nvPr/>
        </p:nvSpPr>
        <p:spPr bwMode="auto">
          <a:xfrm>
            <a:off x="6291263" y="1803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3207" name="Text Box 24"/>
          <p:cNvSpPr txBox="1">
            <a:spLocks noChangeArrowheads="1"/>
          </p:cNvSpPr>
          <p:nvPr/>
        </p:nvSpPr>
        <p:spPr bwMode="auto">
          <a:xfrm>
            <a:off x="7586663" y="1879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3208" name="Text Box 25"/>
          <p:cNvSpPr txBox="1">
            <a:spLocks noChangeArrowheads="1"/>
          </p:cNvSpPr>
          <p:nvPr/>
        </p:nvSpPr>
        <p:spPr bwMode="auto">
          <a:xfrm>
            <a:off x="6307138" y="34385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3209" name="Text Box 26"/>
          <p:cNvSpPr txBox="1">
            <a:spLocks noChangeArrowheads="1"/>
          </p:cNvSpPr>
          <p:nvPr/>
        </p:nvSpPr>
        <p:spPr bwMode="auto">
          <a:xfrm>
            <a:off x="7281863" y="39370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90</a:t>
            </a:r>
          </a:p>
        </p:txBody>
      </p:sp>
      <p:sp>
        <p:nvSpPr>
          <p:cNvPr id="93210" name="Line 27"/>
          <p:cNvSpPr>
            <a:spLocks noChangeShapeType="1"/>
          </p:cNvSpPr>
          <p:nvPr/>
        </p:nvSpPr>
        <p:spPr bwMode="auto">
          <a:xfrm>
            <a:off x="7145338" y="10033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11" name="Text Box 28"/>
          <p:cNvSpPr txBox="1">
            <a:spLocks noChangeArrowheads="1"/>
          </p:cNvSpPr>
          <p:nvPr/>
        </p:nvSpPr>
        <p:spPr bwMode="auto">
          <a:xfrm>
            <a:off x="7205663" y="8890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3212" name="Text Box 29"/>
          <p:cNvSpPr txBox="1">
            <a:spLocks noChangeArrowheads="1"/>
          </p:cNvSpPr>
          <p:nvPr/>
        </p:nvSpPr>
        <p:spPr bwMode="auto">
          <a:xfrm>
            <a:off x="4691063" y="1803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90</a:t>
            </a:r>
          </a:p>
        </p:txBody>
      </p:sp>
      <p:sp>
        <p:nvSpPr>
          <p:cNvPr id="93213" name="Line 30"/>
          <p:cNvSpPr>
            <a:spLocks noChangeShapeType="1"/>
          </p:cNvSpPr>
          <p:nvPr/>
        </p:nvSpPr>
        <p:spPr bwMode="auto">
          <a:xfrm>
            <a:off x="7221538" y="5118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214" name="Text Box 31"/>
          <p:cNvSpPr txBox="1">
            <a:spLocks noChangeArrowheads="1"/>
          </p:cNvSpPr>
          <p:nvPr/>
        </p:nvSpPr>
        <p:spPr bwMode="auto">
          <a:xfrm>
            <a:off x="7281863" y="54610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3215" name="Text Box 32"/>
          <p:cNvSpPr txBox="1">
            <a:spLocks noChangeArrowheads="1"/>
          </p:cNvSpPr>
          <p:nvPr/>
        </p:nvSpPr>
        <p:spPr bwMode="auto">
          <a:xfrm>
            <a:off x="6367463" y="2717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3216" name="Text Box 33"/>
          <p:cNvSpPr txBox="1">
            <a:spLocks noChangeArrowheads="1"/>
          </p:cNvSpPr>
          <p:nvPr/>
        </p:nvSpPr>
        <p:spPr bwMode="auto">
          <a:xfrm>
            <a:off x="7510463" y="2717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3217" name="Text Box 34"/>
          <p:cNvSpPr txBox="1">
            <a:spLocks noChangeArrowheads="1"/>
          </p:cNvSpPr>
          <p:nvPr/>
        </p:nvSpPr>
        <p:spPr bwMode="auto">
          <a:xfrm>
            <a:off x="6443663" y="43180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5800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DFE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DFE3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DFE3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DFE3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DFE3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Hyperblock Formation (II)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29F403-4EEB-A344-9204-42A57940F21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1400175" y="24336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BB2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2009775" y="32718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BB4</a:t>
            </a: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2009775" y="48720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1781175" y="2890838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1400175" y="4033838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BB5</a:t>
            </a:r>
          </a:p>
        </p:txBody>
      </p:sp>
      <p:sp>
        <p:nvSpPr>
          <p:cNvPr id="94217" name="Line 8"/>
          <p:cNvSpPr>
            <a:spLocks noChangeShapeType="1"/>
          </p:cNvSpPr>
          <p:nvPr/>
        </p:nvSpPr>
        <p:spPr bwMode="auto">
          <a:xfrm flipH="1">
            <a:off x="2390775" y="2890838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2009775" y="16716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BB1</a:t>
            </a:r>
          </a:p>
        </p:txBody>
      </p:sp>
      <p:sp>
        <p:nvSpPr>
          <p:cNvPr id="94219" name="Line 10"/>
          <p:cNvSpPr>
            <a:spLocks noChangeShapeType="1"/>
          </p:cNvSpPr>
          <p:nvPr/>
        </p:nvSpPr>
        <p:spPr bwMode="auto">
          <a:xfrm flipH="1">
            <a:off x="1781175" y="2128838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0" name="Line 11"/>
          <p:cNvSpPr>
            <a:spLocks noChangeShapeType="1"/>
          </p:cNvSpPr>
          <p:nvPr/>
        </p:nvSpPr>
        <p:spPr bwMode="auto">
          <a:xfrm>
            <a:off x="2390775" y="2128838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1" name="Rectangle 12"/>
          <p:cNvSpPr>
            <a:spLocks noChangeArrowheads="1"/>
          </p:cNvSpPr>
          <p:nvPr/>
        </p:nvSpPr>
        <p:spPr bwMode="auto">
          <a:xfrm>
            <a:off x="2619375" y="24336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BB3</a:t>
            </a:r>
          </a:p>
        </p:txBody>
      </p:sp>
      <p:sp>
        <p:nvSpPr>
          <p:cNvPr id="94222" name="Line 13"/>
          <p:cNvSpPr>
            <a:spLocks noChangeShapeType="1"/>
          </p:cNvSpPr>
          <p:nvPr/>
        </p:nvSpPr>
        <p:spPr bwMode="auto">
          <a:xfrm flipH="1">
            <a:off x="1079500" y="559911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3" name="Line 14"/>
          <p:cNvSpPr>
            <a:spLocks noChangeShapeType="1"/>
          </p:cNvSpPr>
          <p:nvPr/>
        </p:nvSpPr>
        <p:spPr bwMode="auto">
          <a:xfrm flipV="1">
            <a:off x="1079500" y="1331913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4" name="Line 15"/>
          <p:cNvSpPr>
            <a:spLocks noChangeShapeType="1"/>
          </p:cNvSpPr>
          <p:nvPr/>
        </p:nvSpPr>
        <p:spPr bwMode="auto">
          <a:xfrm>
            <a:off x="1079500" y="133191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5" name="Line 16"/>
          <p:cNvSpPr>
            <a:spLocks noChangeShapeType="1"/>
          </p:cNvSpPr>
          <p:nvPr/>
        </p:nvSpPr>
        <p:spPr bwMode="auto">
          <a:xfrm>
            <a:off x="2222500" y="1331913"/>
            <a:ext cx="158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6" name="Line 17"/>
          <p:cNvSpPr>
            <a:spLocks noChangeShapeType="1"/>
          </p:cNvSpPr>
          <p:nvPr/>
        </p:nvSpPr>
        <p:spPr bwMode="auto">
          <a:xfrm flipH="1">
            <a:off x="1781175" y="3729038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7" name="Line 18"/>
          <p:cNvSpPr>
            <a:spLocks noChangeShapeType="1"/>
          </p:cNvSpPr>
          <p:nvPr/>
        </p:nvSpPr>
        <p:spPr bwMode="auto">
          <a:xfrm>
            <a:off x="1857375" y="4491038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8" name="Line 19"/>
          <p:cNvSpPr>
            <a:spLocks noChangeShapeType="1"/>
          </p:cNvSpPr>
          <p:nvPr/>
        </p:nvSpPr>
        <p:spPr bwMode="auto">
          <a:xfrm>
            <a:off x="2466975" y="3729038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29" name="Line 20"/>
          <p:cNvSpPr>
            <a:spLocks noChangeShapeType="1"/>
          </p:cNvSpPr>
          <p:nvPr/>
        </p:nvSpPr>
        <p:spPr bwMode="auto">
          <a:xfrm flipH="1">
            <a:off x="2374900" y="5329238"/>
            <a:ext cx="15875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30" name="Text Box 21"/>
          <p:cNvSpPr txBox="1">
            <a:spLocks noChangeArrowheads="1"/>
          </p:cNvSpPr>
          <p:nvPr/>
        </p:nvSpPr>
        <p:spPr bwMode="auto">
          <a:xfrm>
            <a:off x="1536700" y="20145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4231" name="Text Box 22"/>
          <p:cNvSpPr txBox="1">
            <a:spLocks noChangeArrowheads="1"/>
          </p:cNvSpPr>
          <p:nvPr/>
        </p:nvSpPr>
        <p:spPr bwMode="auto">
          <a:xfrm>
            <a:off x="2832100" y="20907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4232" name="Text Box 23"/>
          <p:cNvSpPr txBox="1">
            <a:spLocks noChangeArrowheads="1"/>
          </p:cNvSpPr>
          <p:nvPr/>
        </p:nvSpPr>
        <p:spPr bwMode="auto">
          <a:xfrm>
            <a:off x="1552575" y="36496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4233" name="Text Box 24"/>
          <p:cNvSpPr txBox="1">
            <a:spLocks noChangeArrowheads="1"/>
          </p:cNvSpPr>
          <p:nvPr/>
        </p:nvSpPr>
        <p:spPr bwMode="auto">
          <a:xfrm>
            <a:off x="2527300" y="4148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90</a:t>
            </a:r>
          </a:p>
        </p:txBody>
      </p:sp>
      <p:sp>
        <p:nvSpPr>
          <p:cNvPr id="94234" name="Line 25"/>
          <p:cNvSpPr>
            <a:spLocks noChangeShapeType="1"/>
          </p:cNvSpPr>
          <p:nvPr/>
        </p:nvSpPr>
        <p:spPr bwMode="auto">
          <a:xfrm>
            <a:off x="2390775" y="121443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35" name="Text Box 26"/>
          <p:cNvSpPr txBox="1">
            <a:spLocks noChangeArrowheads="1"/>
          </p:cNvSpPr>
          <p:nvPr/>
        </p:nvSpPr>
        <p:spPr bwMode="auto">
          <a:xfrm>
            <a:off x="2451100" y="1100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4236" name="Text Box 27"/>
          <p:cNvSpPr txBox="1">
            <a:spLocks noChangeArrowheads="1"/>
          </p:cNvSpPr>
          <p:nvPr/>
        </p:nvSpPr>
        <p:spPr bwMode="auto">
          <a:xfrm>
            <a:off x="1079500" y="52149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90</a:t>
            </a:r>
          </a:p>
        </p:txBody>
      </p:sp>
      <p:sp>
        <p:nvSpPr>
          <p:cNvPr id="94237" name="Line 28"/>
          <p:cNvSpPr>
            <a:spLocks noChangeShapeType="1"/>
          </p:cNvSpPr>
          <p:nvPr/>
        </p:nvSpPr>
        <p:spPr bwMode="auto">
          <a:xfrm>
            <a:off x="2466975" y="53292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38" name="Text Box 29"/>
          <p:cNvSpPr txBox="1">
            <a:spLocks noChangeArrowheads="1"/>
          </p:cNvSpPr>
          <p:nvPr/>
        </p:nvSpPr>
        <p:spPr bwMode="auto">
          <a:xfrm>
            <a:off x="2527300" y="5672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4239" name="Text Box 30"/>
          <p:cNvSpPr txBox="1">
            <a:spLocks noChangeArrowheads="1"/>
          </p:cNvSpPr>
          <p:nvPr/>
        </p:nvSpPr>
        <p:spPr bwMode="auto">
          <a:xfrm>
            <a:off x="1612900" y="29289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4240" name="Text Box 31"/>
          <p:cNvSpPr txBox="1">
            <a:spLocks noChangeArrowheads="1"/>
          </p:cNvSpPr>
          <p:nvPr/>
        </p:nvSpPr>
        <p:spPr bwMode="auto">
          <a:xfrm>
            <a:off x="2755900" y="29289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4241" name="Text Box 32"/>
          <p:cNvSpPr txBox="1">
            <a:spLocks noChangeArrowheads="1"/>
          </p:cNvSpPr>
          <p:nvPr/>
        </p:nvSpPr>
        <p:spPr bwMode="auto">
          <a:xfrm>
            <a:off x="1689100" y="4529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4242" name="Rectangle 33"/>
          <p:cNvSpPr>
            <a:spLocks noChangeArrowheads="1"/>
          </p:cNvSpPr>
          <p:nvPr/>
        </p:nvSpPr>
        <p:spPr bwMode="auto">
          <a:xfrm>
            <a:off x="5210175" y="25860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BB2</a:t>
            </a:r>
          </a:p>
        </p:txBody>
      </p:sp>
      <p:sp>
        <p:nvSpPr>
          <p:cNvPr id="94243" name="Rectangle 34"/>
          <p:cNvSpPr>
            <a:spLocks noChangeArrowheads="1"/>
          </p:cNvSpPr>
          <p:nvPr/>
        </p:nvSpPr>
        <p:spPr bwMode="auto">
          <a:xfrm>
            <a:off x="5819775" y="34242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BB4</a:t>
            </a:r>
          </a:p>
        </p:txBody>
      </p:sp>
      <p:sp>
        <p:nvSpPr>
          <p:cNvPr id="94244" name="Rectangle 35"/>
          <p:cNvSpPr>
            <a:spLocks noChangeArrowheads="1"/>
          </p:cNvSpPr>
          <p:nvPr/>
        </p:nvSpPr>
        <p:spPr bwMode="auto">
          <a:xfrm>
            <a:off x="5819775" y="50244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</a:p>
        </p:txBody>
      </p:sp>
      <p:sp>
        <p:nvSpPr>
          <p:cNvPr id="94245" name="Line 36"/>
          <p:cNvSpPr>
            <a:spLocks noChangeShapeType="1"/>
          </p:cNvSpPr>
          <p:nvPr/>
        </p:nvSpPr>
        <p:spPr bwMode="auto">
          <a:xfrm>
            <a:off x="5591175" y="3043238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46" name="Rectangle 37"/>
          <p:cNvSpPr>
            <a:spLocks noChangeArrowheads="1"/>
          </p:cNvSpPr>
          <p:nvPr/>
        </p:nvSpPr>
        <p:spPr bwMode="auto">
          <a:xfrm>
            <a:off x="7099300" y="4227513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BB5</a:t>
            </a:r>
          </a:p>
        </p:txBody>
      </p:sp>
      <p:sp>
        <p:nvSpPr>
          <p:cNvPr id="94247" name="Line 38"/>
          <p:cNvSpPr>
            <a:spLocks noChangeShapeType="1"/>
          </p:cNvSpPr>
          <p:nvPr/>
        </p:nvSpPr>
        <p:spPr bwMode="auto">
          <a:xfrm flipH="1">
            <a:off x="6200775" y="3043238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48" name="Rectangle 39"/>
          <p:cNvSpPr>
            <a:spLocks noChangeArrowheads="1"/>
          </p:cNvSpPr>
          <p:nvPr/>
        </p:nvSpPr>
        <p:spPr bwMode="auto">
          <a:xfrm>
            <a:off x="5819775" y="18240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BB1</a:t>
            </a:r>
          </a:p>
        </p:txBody>
      </p:sp>
      <p:sp>
        <p:nvSpPr>
          <p:cNvPr id="94249" name="Line 40"/>
          <p:cNvSpPr>
            <a:spLocks noChangeShapeType="1"/>
          </p:cNvSpPr>
          <p:nvPr/>
        </p:nvSpPr>
        <p:spPr bwMode="auto">
          <a:xfrm flipH="1">
            <a:off x="5591175" y="2281238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0" name="Line 41"/>
          <p:cNvSpPr>
            <a:spLocks noChangeShapeType="1"/>
          </p:cNvSpPr>
          <p:nvPr/>
        </p:nvSpPr>
        <p:spPr bwMode="auto">
          <a:xfrm>
            <a:off x="6200775" y="2281238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1" name="Rectangle 42"/>
          <p:cNvSpPr>
            <a:spLocks noChangeArrowheads="1"/>
          </p:cNvSpPr>
          <p:nvPr/>
        </p:nvSpPr>
        <p:spPr bwMode="auto">
          <a:xfrm>
            <a:off x="6429375" y="2586038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BB3</a:t>
            </a:r>
          </a:p>
        </p:txBody>
      </p:sp>
      <p:sp>
        <p:nvSpPr>
          <p:cNvPr id="94252" name="Line 43"/>
          <p:cNvSpPr>
            <a:spLocks noChangeShapeType="1"/>
          </p:cNvSpPr>
          <p:nvPr/>
        </p:nvSpPr>
        <p:spPr bwMode="auto">
          <a:xfrm flipH="1">
            <a:off x="4965700" y="5710238"/>
            <a:ext cx="12350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3" name="Line 44"/>
          <p:cNvSpPr>
            <a:spLocks noChangeShapeType="1"/>
          </p:cNvSpPr>
          <p:nvPr/>
        </p:nvSpPr>
        <p:spPr bwMode="auto">
          <a:xfrm flipV="1">
            <a:off x="4965700" y="1560513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4" name="Line 45"/>
          <p:cNvSpPr>
            <a:spLocks noChangeShapeType="1"/>
          </p:cNvSpPr>
          <p:nvPr/>
        </p:nvSpPr>
        <p:spPr bwMode="auto">
          <a:xfrm flipV="1">
            <a:off x="4965700" y="1519238"/>
            <a:ext cx="10826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5" name="Line 46"/>
          <p:cNvSpPr>
            <a:spLocks noChangeShapeType="1"/>
          </p:cNvSpPr>
          <p:nvPr/>
        </p:nvSpPr>
        <p:spPr bwMode="auto">
          <a:xfrm>
            <a:off x="6048375" y="15192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6" name="Line 47"/>
          <p:cNvSpPr>
            <a:spLocks noChangeShapeType="1"/>
          </p:cNvSpPr>
          <p:nvPr/>
        </p:nvSpPr>
        <p:spPr bwMode="auto">
          <a:xfrm>
            <a:off x="6200775" y="3881438"/>
            <a:ext cx="1279525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7" name="Line 48"/>
          <p:cNvSpPr>
            <a:spLocks noChangeShapeType="1"/>
          </p:cNvSpPr>
          <p:nvPr/>
        </p:nvSpPr>
        <p:spPr bwMode="auto">
          <a:xfrm>
            <a:off x="6184900" y="38465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8" name="Line 49"/>
          <p:cNvSpPr>
            <a:spLocks noChangeShapeType="1"/>
          </p:cNvSpPr>
          <p:nvPr/>
        </p:nvSpPr>
        <p:spPr bwMode="auto">
          <a:xfrm>
            <a:off x="6200775" y="54816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59" name="Text Box 50"/>
          <p:cNvSpPr txBox="1">
            <a:spLocks noChangeArrowheads="1"/>
          </p:cNvSpPr>
          <p:nvPr/>
        </p:nvSpPr>
        <p:spPr bwMode="auto">
          <a:xfrm>
            <a:off x="5346700" y="21669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4260" name="Text Box 51"/>
          <p:cNvSpPr txBox="1">
            <a:spLocks noChangeArrowheads="1"/>
          </p:cNvSpPr>
          <p:nvPr/>
        </p:nvSpPr>
        <p:spPr bwMode="auto">
          <a:xfrm>
            <a:off x="6642100" y="2243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4261" name="Text Box 52"/>
          <p:cNvSpPr txBox="1">
            <a:spLocks noChangeArrowheads="1"/>
          </p:cNvSpPr>
          <p:nvPr/>
        </p:nvSpPr>
        <p:spPr bwMode="auto">
          <a:xfrm>
            <a:off x="7023100" y="3767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4262" name="Text Box 53"/>
          <p:cNvSpPr txBox="1">
            <a:spLocks noChangeArrowheads="1"/>
          </p:cNvSpPr>
          <p:nvPr/>
        </p:nvSpPr>
        <p:spPr bwMode="auto">
          <a:xfrm>
            <a:off x="6337300" y="43005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90</a:t>
            </a:r>
          </a:p>
        </p:txBody>
      </p:sp>
      <p:sp>
        <p:nvSpPr>
          <p:cNvPr id="94263" name="Line 54"/>
          <p:cNvSpPr>
            <a:spLocks noChangeShapeType="1"/>
          </p:cNvSpPr>
          <p:nvPr/>
        </p:nvSpPr>
        <p:spPr bwMode="auto">
          <a:xfrm>
            <a:off x="6200775" y="136683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64" name="Text Box 55"/>
          <p:cNvSpPr txBox="1">
            <a:spLocks noChangeArrowheads="1"/>
          </p:cNvSpPr>
          <p:nvPr/>
        </p:nvSpPr>
        <p:spPr bwMode="auto">
          <a:xfrm>
            <a:off x="6108700" y="14049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4265" name="Text Box 56"/>
          <p:cNvSpPr txBox="1">
            <a:spLocks noChangeArrowheads="1"/>
          </p:cNvSpPr>
          <p:nvPr/>
        </p:nvSpPr>
        <p:spPr bwMode="auto">
          <a:xfrm>
            <a:off x="5041900" y="5291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81</a:t>
            </a:r>
          </a:p>
        </p:txBody>
      </p:sp>
      <p:sp>
        <p:nvSpPr>
          <p:cNvPr id="94266" name="Line 57"/>
          <p:cNvSpPr>
            <a:spLocks noChangeShapeType="1"/>
          </p:cNvSpPr>
          <p:nvPr/>
        </p:nvSpPr>
        <p:spPr bwMode="auto">
          <a:xfrm>
            <a:off x="6276975" y="54816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67" name="Text Box 58"/>
          <p:cNvSpPr txBox="1">
            <a:spLocks noChangeArrowheads="1"/>
          </p:cNvSpPr>
          <p:nvPr/>
        </p:nvSpPr>
        <p:spPr bwMode="auto">
          <a:xfrm>
            <a:off x="6261100" y="551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</a:t>
            </a:r>
          </a:p>
        </p:txBody>
      </p:sp>
      <p:sp>
        <p:nvSpPr>
          <p:cNvPr id="94268" name="Text Box 59"/>
          <p:cNvSpPr txBox="1">
            <a:spLocks noChangeArrowheads="1"/>
          </p:cNvSpPr>
          <p:nvPr/>
        </p:nvSpPr>
        <p:spPr bwMode="auto">
          <a:xfrm>
            <a:off x="5422900" y="30813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4269" name="Text Box 60"/>
          <p:cNvSpPr txBox="1">
            <a:spLocks noChangeArrowheads="1"/>
          </p:cNvSpPr>
          <p:nvPr/>
        </p:nvSpPr>
        <p:spPr bwMode="auto">
          <a:xfrm>
            <a:off x="6565900" y="30813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4270" name="Text Box 61"/>
          <p:cNvSpPr txBox="1">
            <a:spLocks noChangeArrowheads="1"/>
          </p:cNvSpPr>
          <p:nvPr/>
        </p:nvSpPr>
        <p:spPr bwMode="auto">
          <a:xfrm>
            <a:off x="7480300" y="46815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4271" name="Rectangle 62" descr="25%"/>
          <p:cNvSpPr>
            <a:spLocks noChangeArrowheads="1"/>
          </p:cNvSpPr>
          <p:nvPr/>
        </p:nvSpPr>
        <p:spPr bwMode="auto">
          <a:xfrm>
            <a:off x="7099300" y="5065713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4272" name="Line 63"/>
          <p:cNvSpPr>
            <a:spLocks noChangeShapeType="1"/>
          </p:cNvSpPr>
          <p:nvPr/>
        </p:nvSpPr>
        <p:spPr bwMode="auto">
          <a:xfrm>
            <a:off x="7480300" y="46847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73" name="Line 64"/>
          <p:cNvSpPr>
            <a:spLocks noChangeShapeType="1"/>
          </p:cNvSpPr>
          <p:nvPr/>
        </p:nvSpPr>
        <p:spPr bwMode="auto">
          <a:xfrm flipH="1">
            <a:off x="6413500" y="5522913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74" name="Line 65"/>
          <p:cNvSpPr>
            <a:spLocks noChangeShapeType="1"/>
          </p:cNvSpPr>
          <p:nvPr/>
        </p:nvSpPr>
        <p:spPr bwMode="auto">
          <a:xfrm>
            <a:off x="7632700" y="55229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75" name="Line 66"/>
          <p:cNvSpPr>
            <a:spLocks noChangeShapeType="1"/>
          </p:cNvSpPr>
          <p:nvPr/>
        </p:nvSpPr>
        <p:spPr bwMode="auto">
          <a:xfrm>
            <a:off x="7632700" y="567531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76" name="Line 67"/>
          <p:cNvSpPr>
            <a:spLocks noChangeShapeType="1"/>
          </p:cNvSpPr>
          <p:nvPr/>
        </p:nvSpPr>
        <p:spPr bwMode="auto">
          <a:xfrm flipV="1">
            <a:off x="8166100" y="1560513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77" name="Line 68"/>
          <p:cNvSpPr>
            <a:spLocks noChangeShapeType="1"/>
          </p:cNvSpPr>
          <p:nvPr/>
        </p:nvSpPr>
        <p:spPr bwMode="auto">
          <a:xfrm flipH="1">
            <a:off x="6489700" y="1560513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78" name="Line 69"/>
          <p:cNvSpPr>
            <a:spLocks noChangeShapeType="1"/>
          </p:cNvSpPr>
          <p:nvPr/>
        </p:nvSpPr>
        <p:spPr bwMode="auto">
          <a:xfrm>
            <a:off x="6489700" y="15605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4279" name="Text Box 70"/>
          <p:cNvSpPr txBox="1">
            <a:spLocks noChangeArrowheads="1"/>
          </p:cNvSpPr>
          <p:nvPr/>
        </p:nvSpPr>
        <p:spPr bwMode="auto">
          <a:xfrm>
            <a:off x="7708900" y="5672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</a:t>
            </a:r>
          </a:p>
        </p:txBody>
      </p:sp>
      <p:sp>
        <p:nvSpPr>
          <p:cNvPr id="94280" name="Text Box 71"/>
          <p:cNvSpPr txBox="1">
            <a:spLocks noChangeArrowheads="1"/>
          </p:cNvSpPr>
          <p:nvPr/>
        </p:nvSpPr>
        <p:spPr bwMode="auto">
          <a:xfrm>
            <a:off x="6870700" y="5824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4281" name="Text Box 72"/>
          <p:cNvSpPr txBox="1">
            <a:spLocks noChangeArrowheads="1"/>
          </p:cNvSpPr>
          <p:nvPr/>
        </p:nvSpPr>
        <p:spPr bwMode="auto">
          <a:xfrm>
            <a:off x="3060700" y="947738"/>
            <a:ext cx="493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Tail duplication same as with Superblock formation</a:t>
            </a:r>
          </a:p>
        </p:txBody>
      </p:sp>
    </p:spTree>
    <p:extLst>
      <p:ext uri="{BB962C8B-B14F-4D97-AF65-F5344CB8AC3E}">
        <p14:creationId xmlns:p14="http://schemas.microsoft.com/office/powerpoint/2010/main" val="3105592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Hyperblock Formation (III)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644DEC-B9B6-5E42-BB80-5BE60B63A2F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1022350" y="2587625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BB2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1631950" y="3425825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BB4</a:t>
            </a: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1631950" y="5026025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</a:p>
        </p:txBody>
      </p:sp>
      <p:sp>
        <p:nvSpPr>
          <p:cNvPr id="95239" name="Line 6"/>
          <p:cNvSpPr>
            <a:spLocks noChangeShapeType="1"/>
          </p:cNvSpPr>
          <p:nvPr/>
        </p:nvSpPr>
        <p:spPr bwMode="auto">
          <a:xfrm>
            <a:off x="1403350" y="3044825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0" name="Rectangle 7"/>
          <p:cNvSpPr>
            <a:spLocks noChangeArrowheads="1"/>
          </p:cNvSpPr>
          <p:nvPr/>
        </p:nvSpPr>
        <p:spPr bwMode="auto">
          <a:xfrm>
            <a:off x="2911475" y="42291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BB5</a:t>
            </a:r>
          </a:p>
        </p:txBody>
      </p:sp>
      <p:sp>
        <p:nvSpPr>
          <p:cNvPr id="95241" name="Line 8"/>
          <p:cNvSpPr>
            <a:spLocks noChangeShapeType="1"/>
          </p:cNvSpPr>
          <p:nvPr/>
        </p:nvSpPr>
        <p:spPr bwMode="auto">
          <a:xfrm flipH="1">
            <a:off x="2012950" y="3044825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2" name="Rectangle 9"/>
          <p:cNvSpPr>
            <a:spLocks noChangeArrowheads="1"/>
          </p:cNvSpPr>
          <p:nvPr/>
        </p:nvSpPr>
        <p:spPr bwMode="auto">
          <a:xfrm>
            <a:off x="1631950" y="1825625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BB1</a:t>
            </a:r>
          </a:p>
        </p:txBody>
      </p:sp>
      <p:sp>
        <p:nvSpPr>
          <p:cNvPr id="95243" name="Line 10"/>
          <p:cNvSpPr>
            <a:spLocks noChangeShapeType="1"/>
          </p:cNvSpPr>
          <p:nvPr/>
        </p:nvSpPr>
        <p:spPr bwMode="auto">
          <a:xfrm flipH="1">
            <a:off x="1403350" y="2282825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4" name="Line 11"/>
          <p:cNvSpPr>
            <a:spLocks noChangeShapeType="1"/>
          </p:cNvSpPr>
          <p:nvPr/>
        </p:nvSpPr>
        <p:spPr bwMode="auto">
          <a:xfrm>
            <a:off x="2012950" y="2282825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5" name="Rectangle 12"/>
          <p:cNvSpPr>
            <a:spLocks noChangeArrowheads="1"/>
          </p:cNvSpPr>
          <p:nvPr/>
        </p:nvSpPr>
        <p:spPr bwMode="auto">
          <a:xfrm>
            <a:off x="2241550" y="2587625"/>
            <a:ext cx="7620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BB3</a:t>
            </a:r>
          </a:p>
        </p:txBody>
      </p:sp>
      <p:sp>
        <p:nvSpPr>
          <p:cNvPr id="95246" name="Line 13"/>
          <p:cNvSpPr>
            <a:spLocks noChangeShapeType="1"/>
          </p:cNvSpPr>
          <p:nvPr/>
        </p:nvSpPr>
        <p:spPr bwMode="auto">
          <a:xfrm flipH="1">
            <a:off x="777875" y="5711825"/>
            <a:ext cx="12350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7" name="Line 14"/>
          <p:cNvSpPr>
            <a:spLocks noChangeShapeType="1"/>
          </p:cNvSpPr>
          <p:nvPr/>
        </p:nvSpPr>
        <p:spPr bwMode="auto">
          <a:xfrm flipV="1">
            <a:off x="777875" y="15621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8" name="Line 15"/>
          <p:cNvSpPr>
            <a:spLocks noChangeShapeType="1"/>
          </p:cNvSpPr>
          <p:nvPr/>
        </p:nvSpPr>
        <p:spPr bwMode="auto">
          <a:xfrm flipV="1">
            <a:off x="777875" y="1520825"/>
            <a:ext cx="10826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9" name="Line 16"/>
          <p:cNvSpPr>
            <a:spLocks noChangeShapeType="1"/>
          </p:cNvSpPr>
          <p:nvPr/>
        </p:nvSpPr>
        <p:spPr bwMode="auto">
          <a:xfrm>
            <a:off x="1860550" y="15208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0" name="Line 17"/>
          <p:cNvSpPr>
            <a:spLocks noChangeShapeType="1"/>
          </p:cNvSpPr>
          <p:nvPr/>
        </p:nvSpPr>
        <p:spPr bwMode="auto">
          <a:xfrm>
            <a:off x="2012950" y="3883025"/>
            <a:ext cx="1279525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1" name="Line 18"/>
          <p:cNvSpPr>
            <a:spLocks noChangeShapeType="1"/>
          </p:cNvSpPr>
          <p:nvPr/>
        </p:nvSpPr>
        <p:spPr bwMode="auto">
          <a:xfrm>
            <a:off x="1997075" y="38481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2" name="Line 19"/>
          <p:cNvSpPr>
            <a:spLocks noChangeShapeType="1"/>
          </p:cNvSpPr>
          <p:nvPr/>
        </p:nvSpPr>
        <p:spPr bwMode="auto">
          <a:xfrm>
            <a:off x="2012950" y="5483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3" name="Text Box 20"/>
          <p:cNvSpPr txBox="1">
            <a:spLocks noChangeArrowheads="1"/>
          </p:cNvSpPr>
          <p:nvPr/>
        </p:nvSpPr>
        <p:spPr bwMode="auto">
          <a:xfrm>
            <a:off x="1158875" y="21685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5254" name="Text Box 21"/>
          <p:cNvSpPr txBox="1">
            <a:spLocks noChangeArrowheads="1"/>
          </p:cNvSpPr>
          <p:nvPr/>
        </p:nvSpPr>
        <p:spPr bwMode="auto">
          <a:xfrm>
            <a:off x="2454275" y="22447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5255" name="Text Box 22"/>
          <p:cNvSpPr txBox="1">
            <a:spLocks noChangeArrowheads="1"/>
          </p:cNvSpPr>
          <p:nvPr/>
        </p:nvSpPr>
        <p:spPr bwMode="auto">
          <a:xfrm>
            <a:off x="2835275" y="37687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5256" name="Text Box 23"/>
          <p:cNvSpPr txBox="1">
            <a:spLocks noChangeArrowheads="1"/>
          </p:cNvSpPr>
          <p:nvPr/>
        </p:nvSpPr>
        <p:spPr bwMode="auto">
          <a:xfrm>
            <a:off x="2149475" y="43021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90</a:t>
            </a:r>
          </a:p>
        </p:txBody>
      </p:sp>
      <p:sp>
        <p:nvSpPr>
          <p:cNvPr id="95257" name="Line 24"/>
          <p:cNvSpPr>
            <a:spLocks noChangeShapeType="1"/>
          </p:cNvSpPr>
          <p:nvPr/>
        </p:nvSpPr>
        <p:spPr bwMode="auto">
          <a:xfrm>
            <a:off x="2012950" y="13684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8" name="Text Box 25"/>
          <p:cNvSpPr txBox="1">
            <a:spLocks noChangeArrowheads="1"/>
          </p:cNvSpPr>
          <p:nvPr/>
        </p:nvSpPr>
        <p:spPr bwMode="auto">
          <a:xfrm>
            <a:off x="1920875" y="14065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5259" name="Text Box 26"/>
          <p:cNvSpPr txBox="1">
            <a:spLocks noChangeArrowheads="1"/>
          </p:cNvSpPr>
          <p:nvPr/>
        </p:nvSpPr>
        <p:spPr bwMode="auto">
          <a:xfrm>
            <a:off x="854075" y="52927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81</a:t>
            </a:r>
          </a:p>
        </p:txBody>
      </p:sp>
      <p:sp>
        <p:nvSpPr>
          <p:cNvPr id="95260" name="Line 27"/>
          <p:cNvSpPr>
            <a:spLocks noChangeShapeType="1"/>
          </p:cNvSpPr>
          <p:nvPr/>
        </p:nvSpPr>
        <p:spPr bwMode="auto">
          <a:xfrm>
            <a:off x="2089150" y="548322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61" name="Text Box 28"/>
          <p:cNvSpPr txBox="1">
            <a:spLocks noChangeArrowheads="1"/>
          </p:cNvSpPr>
          <p:nvPr/>
        </p:nvSpPr>
        <p:spPr bwMode="auto">
          <a:xfrm>
            <a:off x="2073275" y="5521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</a:t>
            </a:r>
          </a:p>
        </p:txBody>
      </p:sp>
      <p:sp>
        <p:nvSpPr>
          <p:cNvPr id="95262" name="Text Box 29"/>
          <p:cNvSpPr txBox="1">
            <a:spLocks noChangeArrowheads="1"/>
          </p:cNvSpPr>
          <p:nvPr/>
        </p:nvSpPr>
        <p:spPr bwMode="auto">
          <a:xfrm>
            <a:off x="1235075" y="30829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80</a:t>
            </a:r>
          </a:p>
        </p:txBody>
      </p:sp>
      <p:sp>
        <p:nvSpPr>
          <p:cNvPr id="95263" name="Text Box 30"/>
          <p:cNvSpPr txBox="1">
            <a:spLocks noChangeArrowheads="1"/>
          </p:cNvSpPr>
          <p:nvPr/>
        </p:nvSpPr>
        <p:spPr bwMode="auto">
          <a:xfrm>
            <a:off x="2378075" y="30829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20</a:t>
            </a:r>
          </a:p>
        </p:txBody>
      </p:sp>
      <p:sp>
        <p:nvSpPr>
          <p:cNvPr id="95264" name="Text Box 31"/>
          <p:cNvSpPr txBox="1">
            <a:spLocks noChangeArrowheads="1"/>
          </p:cNvSpPr>
          <p:nvPr/>
        </p:nvSpPr>
        <p:spPr bwMode="auto">
          <a:xfrm>
            <a:off x="3292475" y="46831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5265" name="Rectangle 32" descr="25%"/>
          <p:cNvSpPr>
            <a:spLocks noChangeArrowheads="1"/>
          </p:cNvSpPr>
          <p:nvPr/>
        </p:nvSpPr>
        <p:spPr bwMode="auto">
          <a:xfrm>
            <a:off x="2911475" y="50673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5266" name="Line 33"/>
          <p:cNvSpPr>
            <a:spLocks noChangeShapeType="1"/>
          </p:cNvSpPr>
          <p:nvPr/>
        </p:nvSpPr>
        <p:spPr bwMode="auto">
          <a:xfrm>
            <a:off x="3292475" y="46863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67" name="Line 34"/>
          <p:cNvSpPr>
            <a:spLocks noChangeShapeType="1"/>
          </p:cNvSpPr>
          <p:nvPr/>
        </p:nvSpPr>
        <p:spPr bwMode="auto">
          <a:xfrm flipH="1">
            <a:off x="2225675" y="55245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68" name="Line 35"/>
          <p:cNvSpPr>
            <a:spLocks noChangeShapeType="1"/>
          </p:cNvSpPr>
          <p:nvPr/>
        </p:nvSpPr>
        <p:spPr bwMode="auto">
          <a:xfrm>
            <a:off x="3444875" y="55245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69" name="Line 36"/>
          <p:cNvSpPr>
            <a:spLocks noChangeShapeType="1"/>
          </p:cNvSpPr>
          <p:nvPr/>
        </p:nvSpPr>
        <p:spPr bwMode="auto">
          <a:xfrm>
            <a:off x="3444875" y="56769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70" name="Line 37"/>
          <p:cNvSpPr>
            <a:spLocks noChangeShapeType="1"/>
          </p:cNvSpPr>
          <p:nvPr/>
        </p:nvSpPr>
        <p:spPr bwMode="auto">
          <a:xfrm flipV="1">
            <a:off x="3978275" y="15621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71" name="Line 38"/>
          <p:cNvSpPr>
            <a:spLocks noChangeShapeType="1"/>
          </p:cNvSpPr>
          <p:nvPr/>
        </p:nvSpPr>
        <p:spPr bwMode="auto">
          <a:xfrm flipH="1">
            <a:off x="2301875" y="15621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72" name="Line 39"/>
          <p:cNvSpPr>
            <a:spLocks noChangeShapeType="1"/>
          </p:cNvSpPr>
          <p:nvPr/>
        </p:nvSpPr>
        <p:spPr bwMode="auto">
          <a:xfrm>
            <a:off x="2301875" y="1562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73" name="Text Box 40"/>
          <p:cNvSpPr txBox="1">
            <a:spLocks noChangeArrowheads="1"/>
          </p:cNvSpPr>
          <p:nvPr/>
        </p:nvSpPr>
        <p:spPr bwMode="auto">
          <a:xfrm>
            <a:off x="3521075" y="56737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</a:t>
            </a:r>
          </a:p>
        </p:txBody>
      </p:sp>
      <p:sp>
        <p:nvSpPr>
          <p:cNvPr id="95274" name="Text Box 41"/>
          <p:cNvSpPr txBox="1">
            <a:spLocks noChangeArrowheads="1"/>
          </p:cNvSpPr>
          <p:nvPr/>
        </p:nvSpPr>
        <p:spPr bwMode="auto">
          <a:xfrm>
            <a:off x="2682875" y="5826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5275" name="Rectangle 42" descr="25%"/>
          <p:cNvSpPr>
            <a:spLocks noChangeArrowheads="1"/>
          </p:cNvSpPr>
          <p:nvPr/>
        </p:nvSpPr>
        <p:spPr bwMode="auto">
          <a:xfrm>
            <a:off x="5349875" y="2247900"/>
            <a:ext cx="1600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BB1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p1,p2 = CMPP</a:t>
            </a:r>
          </a:p>
        </p:txBody>
      </p:sp>
      <p:sp>
        <p:nvSpPr>
          <p:cNvPr id="95276" name="Rectangle 43" descr="25%"/>
          <p:cNvSpPr>
            <a:spLocks noChangeArrowheads="1"/>
          </p:cNvSpPr>
          <p:nvPr/>
        </p:nvSpPr>
        <p:spPr bwMode="auto">
          <a:xfrm>
            <a:off x="5349875" y="3086100"/>
            <a:ext cx="1600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BB2 if p1</a:t>
            </a:r>
          </a:p>
        </p:txBody>
      </p:sp>
      <p:sp>
        <p:nvSpPr>
          <p:cNvPr id="95277" name="Rectangle 44" descr="25%"/>
          <p:cNvSpPr>
            <a:spLocks noChangeArrowheads="1"/>
          </p:cNvSpPr>
          <p:nvPr/>
        </p:nvSpPr>
        <p:spPr bwMode="auto">
          <a:xfrm>
            <a:off x="5349875" y="3543300"/>
            <a:ext cx="1600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BB3 if p2</a:t>
            </a:r>
          </a:p>
        </p:txBody>
      </p:sp>
      <p:sp>
        <p:nvSpPr>
          <p:cNvPr id="95278" name="Rectangle 45" descr="25%"/>
          <p:cNvSpPr>
            <a:spLocks noChangeArrowheads="1"/>
          </p:cNvSpPr>
          <p:nvPr/>
        </p:nvSpPr>
        <p:spPr bwMode="auto">
          <a:xfrm>
            <a:off x="5349875" y="4000500"/>
            <a:ext cx="1600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BB4</a:t>
            </a:r>
          </a:p>
        </p:txBody>
      </p:sp>
      <p:sp>
        <p:nvSpPr>
          <p:cNvPr id="95279" name="Rectangle 46" descr="25%"/>
          <p:cNvSpPr>
            <a:spLocks noChangeArrowheads="1"/>
          </p:cNvSpPr>
          <p:nvPr/>
        </p:nvSpPr>
        <p:spPr bwMode="auto">
          <a:xfrm>
            <a:off x="5349875" y="4457700"/>
            <a:ext cx="1600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</a:p>
        </p:txBody>
      </p:sp>
      <p:sp>
        <p:nvSpPr>
          <p:cNvPr id="95280" name="Rectangle 47"/>
          <p:cNvSpPr>
            <a:spLocks noChangeArrowheads="1"/>
          </p:cNvSpPr>
          <p:nvPr/>
        </p:nvSpPr>
        <p:spPr bwMode="auto">
          <a:xfrm>
            <a:off x="7483475" y="45339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BB5</a:t>
            </a:r>
          </a:p>
        </p:txBody>
      </p:sp>
      <p:sp>
        <p:nvSpPr>
          <p:cNvPr id="95281" name="Text Box 48"/>
          <p:cNvSpPr txBox="1">
            <a:spLocks noChangeArrowheads="1"/>
          </p:cNvSpPr>
          <p:nvPr/>
        </p:nvSpPr>
        <p:spPr bwMode="auto">
          <a:xfrm>
            <a:off x="7864475" y="49879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5282" name="Rectangle 49" descr="25%"/>
          <p:cNvSpPr>
            <a:spLocks noChangeArrowheads="1"/>
          </p:cNvSpPr>
          <p:nvPr/>
        </p:nvSpPr>
        <p:spPr bwMode="auto">
          <a:xfrm>
            <a:off x="7483475" y="53721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BB6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5283" name="Line 50"/>
          <p:cNvSpPr>
            <a:spLocks noChangeShapeType="1"/>
          </p:cNvSpPr>
          <p:nvPr/>
        </p:nvSpPr>
        <p:spPr bwMode="auto">
          <a:xfrm>
            <a:off x="7864475" y="49911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84" name="Line 51"/>
          <p:cNvSpPr>
            <a:spLocks noChangeShapeType="1"/>
          </p:cNvSpPr>
          <p:nvPr/>
        </p:nvSpPr>
        <p:spPr bwMode="auto">
          <a:xfrm>
            <a:off x="8016875" y="58293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85" name="Line 52"/>
          <p:cNvSpPr>
            <a:spLocks noChangeShapeType="1"/>
          </p:cNvSpPr>
          <p:nvPr/>
        </p:nvSpPr>
        <p:spPr bwMode="auto">
          <a:xfrm>
            <a:off x="8016875" y="59817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86" name="Line 53"/>
          <p:cNvSpPr>
            <a:spLocks noChangeShapeType="1"/>
          </p:cNvSpPr>
          <p:nvPr/>
        </p:nvSpPr>
        <p:spPr bwMode="auto">
          <a:xfrm>
            <a:off x="6950075" y="4457700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87" name="Line 54"/>
          <p:cNvSpPr>
            <a:spLocks noChangeShapeType="1"/>
          </p:cNvSpPr>
          <p:nvPr/>
        </p:nvSpPr>
        <p:spPr bwMode="auto">
          <a:xfrm>
            <a:off x="5807075" y="49149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88" name="Line 55"/>
          <p:cNvSpPr>
            <a:spLocks noChangeShapeType="1"/>
          </p:cNvSpPr>
          <p:nvPr/>
        </p:nvSpPr>
        <p:spPr bwMode="auto">
          <a:xfrm flipH="1">
            <a:off x="5121275" y="50673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89" name="Line 56"/>
          <p:cNvSpPr>
            <a:spLocks noChangeShapeType="1"/>
          </p:cNvSpPr>
          <p:nvPr/>
        </p:nvSpPr>
        <p:spPr bwMode="auto">
          <a:xfrm flipV="1">
            <a:off x="5121275" y="18669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0" name="Line 57"/>
          <p:cNvSpPr>
            <a:spLocks noChangeShapeType="1"/>
          </p:cNvSpPr>
          <p:nvPr/>
        </p:nvSpPr>
        <p:spPr bwMode="auto">
          <a:xfrm>
            <a:off x="5121275" y="18669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1" name="Line 58"/>
          <p:cNvSpPr>
            <a:spLocks noChangeShapeType="1"/>
          </p:cNvSpPr>
          <p:nvPr/>
        </p:nvSpPr>
        <p:spPr bwMode="auto">
          <a:xfrm>
            <a:off x="5654675" y="18669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2" name="Line 59"/>
          <p:cNvSpPr>
            <a:spLocks noChangeShapeType="1"/>
          </p:cNvSpPr>
          <p:nvPr/>
        </p:nvSpPr>
        <p:spPr bwMode="auto">
          <a:xfrm>
            <a:off x="6111875" y="17145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3" name="Line 60"/>
          <p:cNvSpPr>
            <a:spLocks noChangeShapeType="1"/>
          </p:cNvSpPr>
          <p:nvPr/>
        </p:nvSpPr>
        <p:spPr bwMode="auto">
          <a:xfrm>
            <a:off x="6188075" y="49149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4" name="Line 61"/>
          <p:cNvSpPr>
            <a:spLocks noChangeShapeType="1"/>
          </p:cNvSpPr>
          <p:nvPr/>
        </p:nvSpPr>
        <p:spPr bwMode="auto">
          <a:xfrm flipH="1">
            <a:off x="6264275" y="5829300"/>
            <a:ext cx="1600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5" name="Line 62"/>
          <p:cNvSpPr>
            <a:spLocks noChangeShapeType="1"/>
          </p:cNvSpPr>
          <p:nvPr/>
        </p:nvSpPr>
        <p:spPr bwMode="auto">
          <a:xfrm flipV="1">
            <a:off x="8550275" y="17907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6" name="Line 63"/>
          <p:cNvSpPr>
            <a:spLocks noChangeShapeType="1"/>
          </p:cNvSpPr>
          <p:nvPr/>
        </p:nvSpPr>
        <p:spPr bwMode="auto">
          <a:xfrm flipH="1">
            <a:off x="6569075" y="17907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7" name="Line 64"/>
          <p:cNvSpPr>
            <a:spLocks noChangeShapeType="1"/>
          </p:cNvSpPr>
          <p:nvPr/>
        </p:nvSpPr>
        <p:spPr bwMode="auto">
          <a:xfrm>
            <a:off x="6569075" y="17907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98" name="Text Box 65"/>
          <p:cNvSpPr txBox="1">
            <a:spLocks noChangeArrowheads="1"/>
          </p:cNvSpPr>
          <p:nvPr/>
        </p:nvSpPr>
        <p:spPr bwMode="auto">
          <a:xfrm>
            <a:off x="4953000" y="5029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81</a:t>
            </a:r>
          </a:p>
        </p:txBody>
      </p:sp>
      <p:sp>
        <p:nvSpPr>
          <p:cNvPr id="95299" name="Text Box 66"/>
          <p:cNvSpPr txBox="1">
            <a:spLocks noChangeArrowheads="1"/>
          </p:cNvSpPr>
          <p:nvPr/>
        </p:nvSpPr>
        <p:spPr bwMode="auto">
          <a:xfrm>
            <a:off x="6172200" y="510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9</a:t>
            </a:r>
          </a:p>
        </p:txBody>
      </p:sp>
      <p:sp>
        <p:nvSpPr>
          <p:cNvPr id="95300" name="Text Box 67"/>
          <p:cNvSpPr txBox="1">
            <a:spLocks noChangeArrowheads="1"/>
          </p:cNvSpPr>
          <p:nvPr/>
        </p:nvSpPr>
        <p:spPr bwMode="auto">
          <a:xfrm>
            <a:off x="7315200" y="5943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5301" name="Text Box 69"/>
          <p:cNvSpPr txBox="1">
            <a:spLocks noChangeArrowheads="1"/>
          </p:cNvSpPr>
          <p:nvPr/>
        </p:nvSpPr>
        <p:spPr bwMode="auto">
          <a:xfrm>
            <a:off x="6035675" y="1711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10</a:t>
            </a:r>
          </a:p>
        </p:txBody>
      </p:sp>
      <p:sp>
        <p:nvSpPr>
          <p:cNvPr id="95302" name="Text Box 70"/>
          <p:cNvSpPr txBox="1">
            <a:spLocks noChangeArrowheads="1"/>
          </p:cNvSpPr>
          <p:nvPr/>
        </p:nvSpPr>
        <p:spPr bwMode="auto">
          <a:xfrm>
            <a:off x="3917950" y="1230313"/>
            <a:ext cx="503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If-convert (predicate) intra-hyperblock branches</a:t>
            </a:r>
          </a:p>
        </p:txBody>
      </p:sp>
    </p:spTree>
    <p:extLst>
      <p:ext uri="{BB962C8B-B14F-4D97-AF65-F5344CB8AC3E}">
        <p14:creationId xmlns:p14="http://schemas.microsoft.com/office/powerpoint/2010/main" val="3407024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Test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Mahlke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et al.,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Effective Compiler Support for Predicated Execution Using the </a:t>
            </a:r>
            <a:r>
              <a:rPr lang="en-US" altLang="ja-JP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Hyperblock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MICRO 1992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MICRO Test of Time Award</a:t>
            </a:r>
          </a:p>
          <a:p>
            <a:pPr lvl="1"/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  <a:hlinkClick r:id="rId2"/>
              </a:rPr>
              <a:t>http://www.cs.cmu.edu/~yixinluo/new_home/2014-Micro-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  <a:hlinkClick r:id="rId2"/>
              </a:rPr>
              <a:t>ToT.html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8AE59D-CC1A-864B-B94A-B703CB76AED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4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Hyperblock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still has disadvantages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Profile </a:t>
            </a:r>
            <a:r>
              <a:rPr lang="en-US" dirty="0" smtClean="0">
                <a:latin typeface="Tahoma" charset="0"/>
                <a:ea typeface="ＭＳ Ｐゴシック" charset="0"/>
              </a:rPr>
              <a:t>dependent (Optimizes for a single path)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Requires fix-up code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And, </a:t>
            </a:r>
            <a:r>
              <a:rPr lang="en-US" dirty="0" smtClean="0">
                <a:latin typeface="Tahoma" charset="0"/>
                <a:ea typeface="ＭＳ Ｐゴシック" charset="0"/>
              </a:rPr>
              <a:t>it requires </a:t>
            </a:r>
            <a:r>
              <a:rPr lang="en-US" dirty="0">
                <a:latin typeface="Tahoma" charset="0"/>
                <a:ea typeface="ＭＳ Ｐゴシック" charset="0"/>
              </a:rPr>
              <a:t>predication support</a:t>
            </a:r>
          </a:p>
          <a:p>
            <a:pPr lvl="1"/>
            <a:endParaRPr lang="en-US" dirty="0" smtClean="0">
              <a:latin typeface="Tahoma" charset="0"/>
              <a:ea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</a:rPr>
              <a:t>Can we do even better?</a:t>
            </a:r>
          </a:p>
          <a:p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Solution: </a:t>
            </a:r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Single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-entry, single-exit enlarged blocks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Block-structured </a:t>
            </a:r>
            <a:r>
              <a:rPr lang="en-US" dirty="0" smtClean="0">
                <a:latin typeface="Tahoma" charset="0"/>
                <a:ea typeface="ＭＳ Ｐゴシック" charset="0"/>
              </a:rPr>
              <a:t>ISA: atomic enlarged blocks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AE823A-A8FB-CE40-A1A5-288BF55D99A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82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Block Structured ISA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Blocks (&gt; instructions) are atomic (all-or-none) operations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Either all of the block is committed or none of it</a:t>
            </a:r>
          </a:p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Compiler enlarges blocks by combining basic blocks with their control flow successors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Branches within the enlarged block converted to </a:t>
            </a:r>
            <a:r>
              <a:rPr lang="ja-JP" alt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fault</a:t>
            </a:r>
            <a:r>
              <a:rPr lang="ja-JP" alt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operations</a:t>
            </a:r>
            <a:r>
              <a:rPr lang="en-US" altLang="ja-JP" dirty="0">
                <a:solidFill>
                  <a:srgbClr val="0033CC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altLang="ja-JP" dirty="0">
                <a:latin typeface="Tahoma" charset="0"/>
                <a:ea typeface="ＭＳ Ｐゴシック" charset="0"/>
                <a:sym typeface="Wingdings" charset="0"/>
              </a:rPr>
              <a:t> if the fault operation evaluates to true, the block is discarded and the target of fault is fetched  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5EE542-A842-7F48-B2DB-78A7A71A535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3854450"/>
            <a:ext cx="5770563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1"/>
          <p:cNvSpPr>
            <a:spLocks noChangeArrowheads="1"/>
          </p:cNvSpPr>
          <p:nvPr/>
        </p:nvSpPr>
        <p:spPr bwMode="auto">
          <a:xfrm>
            <a:off x="0" y="6519863"/>
            <a:ext cx="876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ahoma" charset="0"/>
              </a:rPr>
              <a:t>Melvin and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</a:rPr>
              <a:t>Patt</a:t>
            </a:r>
            <a:r>
              <a:rPr lang="en-US" sz="1600" dirty="0">
                <a:solidFill>
                  <a:srgbClr val="000000"/>
                </a:solidFill>
                <a:latin typeface="Tahoma" charset="0"/>
              </a:rPr>
              <a:t>, </a:t>
            </a:r>
            <a:r>
              <a:rPr lang="ja-JP" altLang="en-US" sz="1600" dirty="0">
                <a:solidFill>
                  <a:srgbClr val="000000"/>
                </a:solidFill>
                <a:latin typeface="Tahoma" charset="0"/>
              </a:rPr>
              <a:t>“</a:t>
            </a:r>
            <a:r>
              <a:rPr lang="en-US" altLang="ja-JP" sz="1600" dirty="0">
                <a:solidFill>
                  <a:srgbClr val="0000FF"/>
                </a:solidFill>
                <a:latin typeface="Tahoma" charset="0"/>
              </a:rPr>
              <a:t>Enhancing Instruction Scheduling with a Block-Structured ISA</a:t>
            </a:r>
            <a:r>
              <a:rPr lang="en-US" altLang="ja-JP" sz="1600" dirty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ja-JP" altLang="en-US" sz="1600" dirty="0">
                <a:solidFill>
                  <a:srgbClr val="000000"/>
                </a:solidFill>
                <a:latin typeface="Tahoma" charset="0"/>
              </a:rPr>
              <a:t>”</a:t>
            </a:r>
            <a:r>
              <a:rPr lang="en-US" altLang="ja-JP" sz="1600" dirty="0">
                <a:solidFill>
                  <a:srgbClr val="000000"/>
                </a:solidFill>
                <a:latin typeface="Tahoma" charset="0"/>
              </a:rPr>
              <a:t> IJPP 1995.</a:t>
            </a:r>
          </a:p>
        </p:txBody>
      </p:sp>
    </p:spTree>
    <p:extLst>
      <p:ext uri="{BB962C8B-B14F-4D97-AF65-F5344CB8AC3E}">
        <p14:creationId xmlns:p14="http://schemas.microsoft.com/office/powerpoint/2010/main" val="1073424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Programs from One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dirty="0" err="1" smtClean="0"/>
              <a:t>matlab</a:t>
            </a:r>
            <a:r>
              <a:rPr lang="en-US" dirty="0" smtClean="0"/>
              <a:t> vs. </a:t>
            </a:r>
            <a:r>
              <a:rPr lang="en-US" dirty="0" err="1" smtClean="0"/>
              <a:t>gcc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will get back to this again</a:t>
            </a:r>
          </a:p>
          <a:p>
            <a:endParaRPr lang="en-US" dirty="0"/>
          </a:p>
          <a:p>
            <a:r>
              <a:rPr lang="en-US" dirty="0" smtClean="0"/>
              <a:t>In the meantime, if you are curious, take a look at:</a:t>
            </a:r>
          </a:p>
          <a:p>
            <a:pPr lvl="1"/>
            <a:r>
              <a:rPr lang="en-US" dirty="0"/>
              <a:t>Subramanian et al., “</a:t>
            </a:r>
            <a:r>
              <a:rPr lang="en-US" dirty="0">
                <a:solidFill>
                  <a:srgbClr val="0000FF"/>
                </a:solidFill>
              </a:rPr>
              <a:t>MISE: Providing Performance Predictability and Improving Fairness in Shared Main Memory </a:t>
            </a:r>
            <a:r>
              <a:rPr lang="en-US" dirty="0" smtClean="0">
                <a:solidFill>
                  <a:srgbClr val="0000FF"/>
                </a:solidFill>
              </a:rPr>
              <a:t>Systems</a:t>
            </a:r>
            <a:r>
              <a:rPr lang="en-US" dirty="0" smtClean="0"/>
              <a:t>,</a:t>
            </a:r>
            <a:r>
              <a:rPr lang="en-US" dirty="0"/>
              <a:t>” HPCA 2013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Moscibroda and Mutlu</a:t>
            </a:r>
            <a:r>
              <a:rPr lang="en-US" dirty="0"/>
              <a:t>, “</a:t>
            </a:r>
            <a:r>
              <a:rPr lang="en-US" dirty="0">
                <a:solidFill>
                  <a:srgbClr val="0000FF"/>
                </a:solidFill>
              </a:rPr>
              <a:t>Memory Performance Attacks: Denial of Memory Service in Multi-Core </a:t>
            </a:r>
            <a:r>
              <a:rPr lang="en-US" dirty="0" smtClean="0">
                <a:solidFill>
                  <a:srgbClr val="0000FF"/>
                </a:solidFill>
              </a:rPr>
              <a:t>Systems</a:t>
            </a:r>
            <a:r>
              <a:rPr lang="en-US" dirty="0" smtClean="0"/>
              <a:t>,” USENIX Security 2007.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06FB2-1236-D248-87B7-44130ADC79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Block Structured ISA (II)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4300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Advantages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+ </a:t>
            </a:r>
            <a:r>
              <a:rPr lang="en-US" dirty="0" smtClean="0">
                <a:latin typeface="Tahoma" charset="0"/>
                <a:ea typeface="ＭＳ Ｐゴシック" charset="0"/>
              </a:rPr>
              <a:t>Large </a:t>
            </a:r>
            <a:r>
              <a:rPr lang="en-US" dirty="0">
                <a:latin typeface="Tahoma" charset="0"/>
                <a:ea typeface="ＭＳ Ｐゴシック" charset="0"/>
              </a:rPr>
              <a:t>atomic blocks </a:t>
            </a:r>
            <a:endParaRPr lang="en-US" dirty="0" smtClean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1900" dirty="0">
                <a:latin typeface="Tahoma" charset="0"/>
                <a:ea typeface="ＭＳ Ｐゴシック" charset="0"/>
                <a:sym typeface="Wingdings" charset="0"/>
              </a:rPr>
              <a:t>	</a:t>
            </a:r>
            <a:r>
              <a:rPr lang="en-US" sz="1900" dirty="0" smtClean="0">
                <a:latin typeface="Tahoma" charset="0"/>
                <a:ea typeface="ＭＳ Ｐゴシック" charset="0"/>
                <a:sym typeface="Wingdings"/>
              </a:rPr>
              <a:t> </a:t>
            </a:r>
            <a:r>
              <a:rPr lang="en-US" sz="1900" dirty="0" smtClean="0">
                <a:latin typeface="Tahoma" charset="0"/>
                <a:ea typeface="ＭＳ Ｐゴシック" charset="0"/>
                <a:sym typeface="Wingdings" charset="0"/>
              </a:rPr>
              <a:t>Aggressive </a:t>
            </a:r>
            <a:r>
              <a:rPr lang="en-US" sz="1900" dirty="0">
                <a:latin typeface="Tahoma" charset="0"/>
                <a:ea typeface="ＭＳ Ｐゴシック" charset="0"/>
                <a:sym typeface="Wingdings" charset="0"/>
              </a:rPr>
              <a:t>compiler optimizations (e.g. reordering) can be enabled within atomic blocks (no side entries or exits</a:t>
            </a:r>
            <a:r>
              <a:rPr lang="en-US" sz="1900" dirty="0" smtClean="0">
                <a:latin typeface="Tahoma" charset="0"/>
                <a:ea typeface="ＭＳ Ｐゴシック" charset="0"/>
                <a:sym typeface="Wingdings" charset="0"/>
              </a:rPr>
              <a:t>)</a:t>
            </a:r>
          </a:p>
          <a:p>
            <a:pPr lvl="1">
              <a:buNone/>
            </a:pPr>
            <a:r>
              <a:rPr lang="en-US" sz="1900" dirty="0">
                <a:latin typeface="Tahoma" charset="0"/>
                <a:ea typeface="ＭＳ Ｐゴシック" charset="0"/>
                <a:sym typeface="Wingdings" charset="0"/>
              </a:rPr>
              <a:t>	</a:t>
            </a:r>
            <a:r>
              <a:rPr lang="en-US" sz="1900" dirty="0" smtClean="0">
                <a:latin typeface="Tahoma" charset="0"/>
                <a:ea typeface="ＭＳ Ｐゴシック" charset="0"/>
                <a:sym typeface="Wingdings" charset="0"/>
              </a:rPr>
              <a:t> </a:t>
            </a:r>
            <a:r>
              <a:rPr lang="en-US" sz="1900" dirty="0">
                <a:latin typeface="Tahoma" charset="0"/>
                <a:ea typeface="ＭＳ Ｐゴシック" charset="0"/>
                <a:sym typeface="Wingdings" charset="0"/>
              </a:rPr>
              <a:t>Larger units can be fetched from I-</a:t>
            </a:r>
            <a:r>
              <a:rPr lang="en-US" sz="1900" dirty="0" smtClean="0">
                <a:latin typeface="Tahoma" charset="0"/>
                <a:ea typeface="ＭＳ Ｐゴシック" charset="0"/>
                <a:sym typeface="Wingdings" charset="0"/>
              </a:rPr>
              <a:t>cache </a:t>
            </a:r>
            <a:r>
              <a:rPr lang="en-US" sz="1900" dirty="0" smtClean="0">
                <a:latin typeface="Tahoma" charset="0"/>
                <a:ea typeface="ＭＳ Ｐゴシック" charset="0"/>
                <a:sym typeface="Wingdings"/>
              </a:rPr>
              <a:t> wide fetch</a:t>
            </a:r>
            <a:endParaRPr lang="en-US" sz="1900" dirty="0">
              <a:latin typeface="Tahoma" charset="0"/>
              <a:ea typeface="ＭＳ Ｐゴシック" charset="0"/>
              <a:sym typeface="Wingdings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+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Can dynamically predict which optimized atomic block is executed using a “branch predictor” </a:t>
            </a:r>
          </a:p>
          <a:p>
            <a:pPr lvl="1">
              <a:buFont typeface="Wingdings" charset="0"/>
              <a:buNone/>
            </a:pPr>
            <a:r>
              <a:rPr lang="en-US" sz="1900" dirty="0">
                <a:latin typeface="Tahoma" charset="0"/>
                <a:ea typeface="ＭＳ Ｐゴシック" charset="0"/>
                <a:sym typeface="Wingdings" charset="0"/>
              </a:rPr>
              <a:t>	</a:t>
            </a:r>
            <a:r>
              <a:rPr lang="en-US" sz="1900" dirty="0" smtClean="0">
                <a:latin typeface="Tahoma" charset="0"/>
                <a:ea typeface="ＭＳ Ｐゴシック" charset="0"/>
                <a:sym typeface="Wingdings"/>
              </a:rPr>
              <a:t> can optimize multiple “hot” paths</a:t>
            </a:r>
          </a:p>
          <a:p>
            <a:pPr lvl="1"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sym typeface="Wingdings"/>
              </a:rPr>
              <a:t>+ No compensation (fix-up) code</a:t>
            </a:r>
            <a:endParaRPr lang="en-US" dirty="0">
              <a:latin typeface="Tahoma" charset="0"/>
              <a:ea typeface="ＭＳ Ｐゴシック" charset="0"/>
              <a:sym typeface="Wingdings" charset="0"/>
            </a:endParaRPr>
          </a:p>
          <a:p>
            <a:pPr lvl="1">
              <a:buFont typeface="Wingdings" charset="0"/>
              <a:buNone/>
            </a:pPr>
            <a:endParaRPr lang="en-US" sz="1400" dirty="0">
              <a:latin typeface="Tahoma" charset="0"/>
              <a:ea typeface="ＭＳ Ｐゴシック" charset="0"/>
              <a:sym typeface="Wingdings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Disadvantages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-- </a:t>
            </a:r>
            <a:r>
              <a:rPr lang="ja-JP" altLang="en-US" dirty="0">
                <a:latin typeface="Tahoma" charset="0"/>
                <a:ea typeface="ＭＳ Ｐゴシック" charset="0"/>
                <a:sym typeface="Wingdings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sym typeface="Wingdings" charset="0"/>
              </a:rPr>
              <a:t>Fault operations</a:t>
            </a:r>
            <a:r>
              <a:rPr lang="ja-JP" altLang="en-US" dirty="0">
                <a:latin typeface="Tahoma" charset="0"/>
                <a:ea typeface="ＭＳ Ｐゴシック" charset="0"/>
                <a:sym typeface="Wingdings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sym typeface="Wingdings" charset="0"/>
              </a:rPr>
              <a:t> can lead </a:t>
            </a:r>
            <a:r>
              <a:rPr lang="en-US" altLang="ja-JP" dirty="0" smtClean="0">
                <a:latin typeface="Tahoma" charset="0"/>
                <a:ea typeface="ＭＳ Ｐゴシック" charset="0"/>
                <a:sym typeface="Wingdings" charset="0"/>
              </a:rPr>
              <a:t>wasted work </a:t>
            </a:r>
            <a:r>
              <a:rPr lang="en-US" altLang="ja-JP" dirty="0">
                <a:latin typeface="Tahoma" charset="0"/>
                <a:ea typeface="ＭＳ Ｐゴシック" charset="0"/>
                <a:sym typeface="Wingdings" charset="0"/>
              </a:rPr>
              <a:t>(atomicity)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-- Code bloat (multiple copies of the same basic block exists in the binary and possibly in I-cache)</a:t>
            </a: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sym typeface="Wingdings" charset="0"/>
              </a:rPr>
              <a:t>  	-- Need to predict which enlarged block comes next</a:t>
            </a:r>
          </a:p>
          <a:p>
            <a:endParaRPr lang="en-US" sz="1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D201AE-0D06-BD40-A694-F4016EE3DD9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70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78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Block Structured ISA (III)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Hao et al.,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Increasing the instruction fetch rate via block-structured instruction set architectures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MICRO 1996.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051381-7909-5544-99AB-125CA80DE46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57450"/>
            <a:ext cx="4294188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300288"/>
            <a:ext cx="45085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614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Superblock vs. BS-ISA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Superblock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Single-entry, multiple exit code block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Not atomic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Compiler inserts fix-up code on superblock side </a:t>
            </a:r>
            <a:r>
              <a:rPr lang="en-US" dirty="0" smtClean="0">
                <a:latin typeface="Tahoma" charset="0"/>
                <a:ea typeface="ＭＳ Ｐゴシック" charset="0"/>
              </a:rPr>
              <a:t>exit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Only one path optimized (hardware has no choice to pick dynamically)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BS-ISA blocks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Single-entry, single exit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Atomic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Need to roll back to the beginning of the block on </a:t>
            </a:r>
            <a:r>
              <a:rPr lang="en-US" dirty="0" smtClean="0">
                <a:latin typeface="Tahoma" charset="0"/>
                <a:ea typeface="ＭＳ Ｐゴシック" charset="0"/>
              </a:rPr>
              <a:t>fault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Multiple paths optimized (hardware has a choice to pick)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7FE61A-6BDF-A942-9697-5711E60E28F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93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Superblock vs. BS-ISA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228600" y="985838"/>
            <a:ext cx="89154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Superblock </a:t>
            </a:r>
          </a:p>
          <a:p>
            <a:pPr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	+ No ISA support needed</a:t>
            </a:r>
          </a:p>
          <a:p>
            <a:pPr>
              <a:buFont typeface="Wingdings" charset="0"/>
              <a:buNone/>
            </a:pPr>
            <a:r>
              <a:rPr lang="en-US" sz="2100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	-- Optimizes for only 1 frequently executed path</a:t>
            </a:r>
          </a:p>
          <a:p>
            <a:pPr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	    -- Not good if dynamic path deviates from profiled path </a:t>
            </a: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 missed     	opportunity to optimize another path</a:t>
            </a:r>
            <a:endParaRPr lang="en-US" sz="21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Block Structured ISA</a:t>
            </a:r>
          </a:p>
          <a:p>
            <a:pPr lvl="1"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</a:rPr>
              <a:t>+ Enables </a:t>
            </a:r>
            <a:r>
              <a:rPr lang="en-US" sz="21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optimization of multiple paths </a:t>
            </a:r>
            <a:r>
              <a:rPr lang="en-US" sz="2100" dirty="0">
                <a:latin typeface="Tahoma" charset="0"/>
                <a:ea typeface="ＭＳ Ｐゴシック" charset="0"/>
              </a:rPr>
              <a:t>and their dynamic selection. </a:t>
            </a:r>
          </a:p>
          <a:p>
            <a:pPr lvl="1"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</a:rPr>
              <a:t>+ Dynamic prediction to choose the next enlarged block. Can dynamically adapt to changes in frequently executed paths at run-time</a:t>
            </a:r>
          </a:p>
          <a:p>
            <a:pPr lvl="1"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</a:rPr>
              <a:t>+ Atomicity can enable more aggressive code optimization</a:t>
            </a:r>
          </a:p>
          <a:p>
            <a:pPr lvl="1"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</a:rPr>
              <a:t>-- Code bloat becomes severe as more blocks are combined</a:t>
            </a:r>
          </a:p>
          <a:p>
            <a:pPr lvl="1"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</a:rPr>
              <a:t>-- Requires </a:t>
            </a:r>
            <a:r>
              <a:rPr lang="ja-JP" altLang="en-US" sz="21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100" dirty="0">
                <a:latin typeface="Tahoma" charset="0"/>
                <a:ea typeface="ＭＳ Ｐゴシック" charset="0"/>
              </a:rPr>
              <a:t>next enlarged block</a:t>
            </a:r>
            <a:r>
              <a:rPr lang="ja-JP" altLang="en-US" sz="21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100" dirty="0">
                <a:latin typeface="Tahoma" charset="0"/>
                <a:ea typeface="ＭＳ Ｐゴシック" charset="0"/>
              </a:rPr>
              <a:t> prediction, ISA+HW support</a:t>
            </a:r>
          </a:p>
          <a:p>
            <a:pPr lvl="1">
              <a:buFont typeface="Wingdings" charset="0"/>
              <a:buNone/>
            </a:pPr>
            <a:r>
              <a:rPr lang="en-US" sz="2100" dirty="0">
                <a:latin typeface="Tahoma" charset="0"/>
                <a:ea typeface="ＭＳ Ｐゴシック" charset="0"/>
              </a:rPr>
              <a:t>-- More wasted work on </a:t>
            </a:r>
            <a:r>
              <a:rPr lang="ja-JP" altLang="en-US" sz="21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100" dirty="0">
                <a:latin typeface="Tahoma" charset="0"/>
                <a:ea typeface="ＭＳ Ｐゴシック" charset="0"/>
              </a:rPr>
              <a:t>fault</a:t>
            </a:r>
            <a:r>
              <a:rPr lang="ja-JP" altLang="en-US" sz="21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100" dirty="0">
                <a:latin typeface="Tahoma" charset="0"/>
                <a:ea typeface="ＭＳ Ｐゴシック" charset="0"/>
              </a:rPr>
              <a:t> due to atomicity requirement</a:t>
            </a:r>
            <a:endParaRPr lang="en-US" sz="2100" dirty="0">
              <a:latin typeface="Tahoma" charset="0"/>
              <a:ea typeface="ＭＳ Ｐゴシック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E10D74-B7C5-844C-8441-82773F7654C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34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671638"/>
            <a:ext cx="8428037" cy="995362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  <a:ea typeface="ＭＳ Ｐゴシック" charset="0"/>
                <a:cs typeface="ＭＳ Ｐゴシック" charset="0"/>
              </a:rPr>
              <a:t>Summary: Larger Code Blocks</a:t>
            </a:r>
            <a:endParaRPr lang="en-US" sz="360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0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18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Summary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Trace, superblock,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hyperblock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, block-structured ISA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many entries, how many exits does each of them have?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What are the corresponding benefits and downsides?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are the common benefits?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Enable and enlarge the scope of code optimizations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Reduce fetch breaks; increase fetch rate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are the common downsides?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Code bloat (code size increase)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Wasted work if control flow deviates from enlarged block’s path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2577BD-9267-3A4F-8261-70C339CAEFE9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75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78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6002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3200">
                <a:latin typeface="Garamond" charset="0"/>
              </a:rPr>
              <a:t>We did not cover the following slides in lecture. These are for your preparation for the next lecture. </a:t>
            </a:r>
          </a:p>
        </p:txBody>
      </p:sp>
    </p:spTree>
    <p:extLst>
      <p:ext uri="{BB962C8B-B14F-4D97-AF65-F5344CB8AC3E}">
        <p14:creationId xmlns:p14="http://schemas.microsoft.com/office/powerpoint/2010/main" val="1997101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600200"/>
            <a:ext cx="8428037" cy="995363"/>
          </a:xfrm>
        </p:spPr>
        <p:txBody>
          <a:bodyPr/>
          <a:lstStyle/>
          <a:p>
            <a:pPr algn="ctr" eaLnBrk="1" hangingPunct="1"/>
            <a:r>
              <a:rPr lang="en-US" sz="4000" dirty="0">
                <a:latin typeface="Garamond" charset="0"/>
                <a:ea typeface="ＭＳ Ｐゴシック" charset="0"/>
                <a:cs typeface="ＭＳ Ｐゴシック" charset="0"/>
              </a:rPr>
              <a:t>IA-64: A </a:t>
            </a:r>
            <a:r>
              <a:rPr lang="en-US" sz="4000" dirty="0" smtClean="0">
                <a:latin typeface="Garamond" charset="0"/>
                <a:ea typeface="ＭＳ Ｐゴシック" charset="0"/>
                <a:cs typeface="ＭＳ Ｐゴシック" charset="0"/>
              </a:rPr>
              <a:t>“Complicated” VLIW ISA</a:t>
            </a:r>
            <a:endParaRPr lang="en-US" sz="3600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900363"/>
          </a:xfrm>
        </p:spPr>
        <p:txBody>
          <a:bodyPr/>
          <a:lstStyle/>
          <a:p>
            <a:pPr marL="342900" lvl="1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Recommended reading:</a:t>
            </a:r>
          </a:p>
          <a:p>
            <a:pPr marL="669925" lvl="2" indent="0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Huck et al.,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</a:rPr>
              <a:t>Introducing the IA-64 Architecture</a:t>
            </a:r>
            <a:r>
              <a:rPr lang="en-US" altLang="ja-JP">
                <a:latin typeface="Tahoma" charset="0"/>
                <a:ea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IEEE Micro 2000.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06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EPIC – Intel IA-64 Architecture</a:t>
            </a:r>
          </a:p>
        </p:txBody>
      </p:sp>
      <p:sp>
        <p:nvSpPr>
          <p:cNvPr id="2058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Gets rid of lock-step execution of instructions within a VLIW instruction</a:t>
            </a:r>
          </a:p>
          <a:p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 sz="22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More ISA support for static scheduling and parallelization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Specify dependencies within and between VLIW instructions (explicitly parallel)</a:t>
            </a:r>
          </a:p>
          <a:p>
            <a:endParaRPr lang="en-US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+ No lock-step execution</a:t>
            </a:r>
          </a:p>
          <a:p>
            <a:pPr>
              <a:buFont typeface="Wingdings" charset="0"/>
              <a:buNone/>
            </a:pPr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+ Static reordering of stores and loads + dynamic checking</a:t>
            </a:r>
          </a:p>
          <a:p>
            <a:pPr>
              <a:buFont typeface="Wingdings" charset="0"/>
              <a:buNone/>
            </a:pPr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-- Hardware needs to perform dependency checking (albeit aided by software)</a:t>
            </a:r>
          </a:p>
          <a:p>
            <a:pPr>
              <a:buFont typeface="Wingdings" charset="0"/>
              <a:buNone/>
            </a:pPr>
            <a:r>
              <a:rPr lang="en-US" sz="2200">
                <a:latin typeface="Tahoma" charset="0"/>
                <a:ea typeface="ＭＳ Ｐゴシック" charset="0"/>
                <a:cs typeface="ＭＳ Ｐゴシック" charset="0"/>
              </a:rPr>
              <a:t>-- Other disadvantages of VLIW still exist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Huck et al., 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Introducing the IA-64 Architecture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 IEEE Micro, Sep/Oct 2000.</a:t>
            </a:r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CB9654-366B-F84F-8F20-1356899E444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39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IA-64 Instructions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IA-64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Bundle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(~EPIC Instruction)</a:t>
            </a:r>
          </a:p>
          <a:p>
            <a:pPr marL="742950" lvl="1" indent="-285750"/>
            <a:r>
              <a:rPr lang="en-US">
                <a:latin typeface="Tahoma" charset="0"/>
                <a:ea typeface="ＭＳ Ｐゴシック" charset="0"/>
              </a:rPr>
              <a:t>Total of 128 bits</a:t>
            </a:r>
          </a:p>
          <a:p>
            <a:pPr marL="742950" lvl="1" indent="-285750"/>
            <a:r>
              <a:rPr lang="en-US">
                <a:latin typeface="Tahoma" charset="0"/>
                <a:ea typeface="ＭＳ Ｐゴシック" charset="0"/>
              </a:rPr>
              <a:t>Contains three IA-64 instructions</a:t>
            </a:r>
            <a:endParaRPr lang="en-US" i="1">
              <a:latin typeface="Tahoma" charset="0"/>
              <a:ea typeface="ＭＳ Ｐゴシック" charset="0"/>
            </a:endParaRPr>
          </a:p>
          <a:p>
            <a:pPr marL="742950" lvl="1" indent="-285750"/>
            <a:r>
              <a:rPr lang="en-US">
                <a:latin typeface="Tahoma" charset="0"/>
                <a:ea typeface="ＭＳ Ｐゴシック" charset="0"/>
              </a:rPr>
              <a:t>Template bits in each bundle specify dependencies within a bundle</a:t>
            </a:r>
            <a:endParaRPr lang="en-US" i="1">
              <a:solidFill>
                <a:schemeClr val="bg2"/>
              </a:solidFill>
              <a:latin typeface="Tahoma" charset="0"/>
              <a:ea typeface="ＭＳ Ｐゴシック" charset="0"/>
            </a:endParaRPr>
          </a:p>
          <a:p>
            <a:pPr marL="1143000" lvl="2" indent="-228600">
              <a:buFont typeface="ZapfDingbats" charset="0"/>
              <a:buNone/>
            </a:pPr>
            <a:r>
              <a:rPr lang="en-US" i="1">
                <a:solidFill>
                  <a:schemeClr val="bg2"/>
                </a:solidFill>
                <a:latin typeface="Tahoma" charset="0"/>
                <a:ea typeface="ＭＳ Ｐゴシック" charset="0"/>
              </a:rPr>
              <a:t>	</a:t>
            </a:r>
          </a:p>
          <a:p>
            <a:pPr marL="1143000" lvl="2" indent="-228600">
              <a:buFont typeface="ZapfDingbats" charset="0"/>
              <a:buNone/>
            </a:pPr>
            <a:r>
              <a:rPr lang="en-US" i="1">
                <a:solidFill>
                  <a:schemeClr val="bg2"/>
                </a:solidFill>
                <a:latin typeface="Tahoma" charset="0"/>
                <a:ea typeface="ＭＳ Ｐゴシック" charset="0"/>
              </a:rPr>
              <a:t>\</a:t>
            </a:r>
          </a:p>
          <a:p>
            <a:pPr marL="1143000" lvl="2" indent="-228600">
              <a:buFont typeface="ZapfDingbats" charset="0"/>
              <a:buNone/>
            </a:pPr>
            <a:endParaRPr lang="en-US" i="1">
              <a:solidFill>
                <a:schemeClr val="bg2"/>
              </a:solidFill>
              <a:latin typeface="Tahoma" charset="0"/>
              <a:ea typeface="ＭＳ Ｐゴシック" charset="0"/>
            </a:endParaRPr>
          </a:p>
          <a:p>
            <a:pPr marL="1143000" lvl="2" indent="-228600">
              <a:buFont typeface="ZapfDingbats" charset="0"/>
              <a:buNone/>
            </a:pPr>
            <a:endParaRPr lang="en-US" sz="1200" i="1">
              <a:solidFill>
                <a:schemeClr val="bg2"/>
              </a:solidFill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IA-64 Instruction</a:t>
            </a:r>
          </a:p>
          <a:p>
            <a:pPr marL="742950" lvl="1" indent="-285750"/>
            <a:r>
              <a:rPr lang="en-US">
                <a:latin typeface="Tahoma" charset="0"/>
                <a:ea typeface="ＭＳ Ｐゴシック" charset="0"/>
              </a:rPr>
              <a:t>Fixed-length 41 bits long</a:t>
            </a:r>
          </a:p>
          <a:p>
            <a:pPr marL="742950" lvl="1" indent="-285750"/>
            <a:r>
              <a:rPr lang="en-US">
                <a:latin typeface="Tahoma" charset="0"/>
                <a:ea typeface="ＭＳ Ｐゴシック" charset="0"/>
              </a:rPr>
              <a:t>Contains three 7-bit register specifiers</a:t>
            </a:r>
          </a:p>
          <a:p>
            <a:pPr marL="742950" lvl="1" indent="-285750"/>
            <a:r>
              <a:rPr lang="en-US">
                <a:latin typeface="Tahoma" charset="0"/>
                <a:ea typeface="ＭＳ Ｐゴシック" charset="0"/>
              </a:rPr>
              <a:t>Contains a 6-bit field for specifying one of the 64 one-bit predicate registers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86969E-6156-5A43-ACCB-78B5770D164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85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067050"/>
            <a:ext cx="3714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9450"/>
            <a:ext cx="3657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02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Recap of Last Lecture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000" dirty="0" smtClean="0">
                <a:latin typeface="Tahoma" charset="0"/>
              </a:rPr>
              <a:t>GPUs</a:t>
            </a:r>
          </a:p>
          <a:p>
            <a:pPr lvl="1"/>
            <a:r>
              <a:rPr lang="en-US" sz="1800" dirty="0" smtClean="0">
                <a:latin typeface="Tahoma" charset="0"/>
              </a:rPr>
              <a:t>Programming Model vs. Execution Model Separation</a:t>
            </a:r>
          </a:p>
          <a:p>
            <a:pPr lvl="1"/>
            <a:r>
              <a:rPr lang="en-US" sz="1800" dirty="0" smtClean="0">
                <a:latin typeface="Tahoma" charset="0"/>
              </a:rPr>
              <a:t>GPUs: SPMD programming on SIMD/SIMT hardware</a:t>
            </a:r>
          </a:p>
          <a:p>
            <a:pPr lvl="1"/>
            <a:r>
              <a:rPr lang="en-US" sz="1800" dirty="0" smtClean="0">
                <a:latin typeface="Tahoma" charset="0"/>
              </a:rPr>
              <a:t>SIMT Advantages vs. Traditional SIMD</a:t>
            </a:r>
          </a:p>
          <a:p>
            <a:pPr lvl="1"/>
            <a:r>
              <a:rPr lang="en-US" sz="1800" dirty="0" smtClean="0">
                <a:latin typeface="Tahoma" charset="0"/>
              </a:rPr>
              <a:t>Warps, Fine-grained Multithreading of Warps</a:t>
            </a:r>
          </a:p>
          <a:p>
            <a:pPr lvl="1"/>
            <a:r>
              <a:rPr lang="en-US" sz="1800" dirty="0" smtClean="0">
                <a:latin typeface="Tahoma" charset="0"/>
              </a:rPr>
              <a:t>SIMT Memory Access</a:t>
            </a:r>
          </a:p>
          <a:p>
            <a:pPr lvl="1"/>
            <a:r>
              <a:rPr lang="en-US" sz="1800" dirty="0" smtClean="0">
                <a:latin typeface="Tahoma" charset="0"/>
              </a:rPr>
              <a:t>Branch Divergence </a:t>
            </a:r>
            <a:r>
              <a:rPr lang="en-US" sz="1800" dirty="0">
                <a:latin typeface="Tahoma" charset="0"/>
              </a:rPr>
              <a:t>P</a:t>
            </a:r>
            <a:r>
              <a:rPr lang="en-US" sz="1800" dirty="0" smtClean="0">
                <a:latin typeface="Tahoma" charset="0"/>
              </a:rPr>
              <a:t>roblem in SIMT</a:t>
            </a:r>
          </a:p>
          <a:p>
            <a:pPr lvl="1"/>
            <a:r>
              <a:rPr lang="en-US" sz="1800" dirty="0" smtClean="0">
                <a:latin typeface="Tahoma" charset="0"/>
              </a:rPr>
              <a:t>Dynamic Warp Formation/Merging</a:t>
            </a:r>
          </a:p>
          <a:p>
            <a:endParaRPr lang="en-US" sz="2000" dirty="0" smtClean="0">
              <a:latin typeface="Tahoma" charset="0"/>
              <a:ea typeface="ＭＳ Ｐゴシック" charset="0"/>
            </a:endParaRPr>
          </a:p>
          <a:p>
            <a:r>
              <a:rPr lang="en-US" sz="2000" dirty="0" smtClean="0">
                <a:latin typeface="Tahoma" charset="0"/>
              </a:rPr>
              <a:t>VLIW</a:t>
            </a:r>
          </a:p>
          <a:p>
            <a:pPr lvl="1"/>
            <a:r>
              <a:rPr lang="en-US" sz="1800" dirty="0" smtClean="0">
                <a:latin typeface="Tahoma" charset="0"/>
                <a:ea typeface="ＭＳ Ｐゴシック" charset="0"/>
              </a:rPr>
              <a:t>Philosophy: RISC and VLIW</a:t>
            </a:r>
          </a:p>
          <a:p>
            <a:pPr lvl="1"/>
            <a:r>
              <a:rPr lang="en-US" sz="1800" dirty="0" smtClean="0">
                <a:latin typeface="Tahoma" charset="0"/>
                <a:ea typeface="ＭＳ Ｐゴシック" charset="0"/>
              </a:rPr>
              <a:t>VLIW vs. SIMD vs. Superscalar</a:t>
            </a:r>
          </a:p>
          <a:p>
            <a:pPr lvl="1"/>
            <a:r>
              <a:rPr lang="en-US" sz="1800" dirty="0" smtClean="0">
                <a:latin typeface="Tahoma" charset="0"/>
                <a:ea typeface="ＭＳ Ｐゴシック" charset="0"/>
              </a:rPr>
              <a:t>Tradeoffs and Advantages</a:t>
            </a:r>
          </a:p>
          <a:p>
            <a:pPr lvl="1"/>
            <a:endParaRPr lang="en-US" sz="1800" dirty="0">
              <a:latin typeface="Tahoma" charset="0"/>
              <a:ea typeface="ＭＳ Ｐゴシック" charset="0"/>
            </a:endParaRPr>
          </a:p>
          <a:p>
            <a:r>
              <a:rPr lang="en-US" sz="2000" dirty="0" smtClean="0">
                <a:latin typeface="Tahoma" charset="0"/>
              </a:rPr>
              <a:t>DAE (Decoupled Access/Execute)</a:t>
            </a:r>
          </a:p>
          <a:p>
            <a:pPr lvl="1"/>
            <a:r>
              <a:rPr lang="en-US" sz="1800" dirty="0" smtClean="0">
                <a:latin typeface="Tahoma" charset="0"/>
                <a:ea typeface="ＭＳ Ｐゴシック" charset="0"/>
              </a:rPr>
              <a:t>Dynamic and Static Scheduling</a:t>
            </a:r>
          </a:p>
          <a:p>
            <a:pPr lvl="1"/>
            <a:endParaRPr lang="en-US" sz="1800" dirty="0">
              <a:latin typeface="Tahoma" charset="0"/>
              <a:ea typeface="ＭＳ Ｐゴシック" charset="0"/>
            </a:endParaRPr>
          </a:p>
          <a:p>
            <a:pPr lvl="1"/>
            <a:endParaRPr lang="en-US" sz="1800" dirty="0">
              <a:latin typeface="Tahoma" charset="0"/>
              <a:ea typeface="ＭＳ Ｐゴシック" charset="0"/>
            </a:endParaRPr>
          </a:p>
          <a:p>
            <a:pPr lvl="1"/>
            <a:endParaRPr lang="en-US" sz="1600" dirty="0">
              <a:latin typeface="Tahoma" charset="0"/>
              <a:ea typeface="ＭＳ Ｐゴシック" charset="0"/>
            </a:endParaRPr>
          </a:p>
          <a:p>
            <a:endParaRPr lang="en-US" sz="1600" dirty="0">
              <a:latin typeface="Tahoma" charset="0"/>
            </a:endParaRPr>
          </a:p>
          <a:p>
            <a:pPr lvl="1"/>
            <a:endParaRPr lang="en-US" sz="1800" dirty="0">
              <a:latin typeface="Tahoma" charset="0"/>
              <a:ea typeface="ＭＳ Ｐゴシック" charset="0"/>
            </a:endParaRPr>
          </a:p>
          <a:p>
            <a:pPr lvl="1"/>
            <a:endParaRPr lang="en-US" sz="1800" dirty="0">
              <a:latin typeface="Tahoma" charset="0"/>
              <a:ea typeface="ＭＳ Ｐゴシック" charset="0"/>
            </a:endParaRPr>
          </a:p>
          <a:p>
            <a:endParaRPr lang="en-US" sz="2000" dirty="0">
              <a:latin typeface="Tahoma" charset="0"/>
            </a:endParaRPr>
          </a:p>
          <a:p>
            <a:pPr lvl="1"/>
            <a:endParaRPr lang="en-US" sz="1800" dirty="0">
              <a:latin typeface="Tahoma" charset="0"/>
              <a:ea typeface="ＭＳ Ｐゴシック" charset="0"/>
            </a:endParaRPr>
          </a:p>
          <a:p>
            <a:endParaRPr lang="en-US" sz="2000" dirty="0">
              <a:latin typeface="Tahoma" charset="0"/>
            </a:endParaRPr>
          </a:p>
          <a:p>
            <a:endParaRPr lang="en-US" sz="2100" dirty="0">
              <a:latin typeface="Tahoma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69C263-9A71-8845-A9D2-7D9CA2EB7A6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IA-64 Instruction Bundles and Groups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3452813" y="996950"/>
            <a:ext cx="5386387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Groups of instructions can be executed safely in parallel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Marked by “stop bits”</a:t>
            </a:r>
            <a:endParaRPr lang="en-US" altLang="ja-JP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Bundles are for packaging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Groups can span multiple bundles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Alleviates recompilation need somewhat 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63114F-4414-3946-95AA-99210FACC58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387475"/>
            <a:ext cx="26289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02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Template Bits 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Specify two things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Stop information: Boundary of independent instructions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Functional unit information: Where should each instruction be routed</a:t>
            </a: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6A61F7-5961-784B-9598-1345E5E93BD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05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200275"/>
            <a:ext cx="3402012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2200275"/>
            <a:ext cx="3036888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155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>
                <a:latin typeface="Garamond" charset="0"/>
                <a:ea typeface="ＭＳ Ｐゴシック" charset="0"/>
                <a:cs typeface="ＭＳ Ｐゴシック" charset="0"/>
              </a:rPr>
              <a:t>Non-Faulting Loads and Exception Propagation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 i="1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ld.s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speculative load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) fetches </a:t>
            </a:r>
            <a:r>
              <a:rPr lang="en-US" sz="2000" i="1" dirty="0">
                <a:latin typeface="Tahoma" charset="0"/>
                <a:ea typeface="ＭＳ Ｐゴシック" charset="0"/>
                <a:cs typeface="ＭＳ Ｐゴシック" charset="0"/>
              </a:rPr>
              <a:t>speculatively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from memory</a:t>
            </a:r>
          </a:p>
          <a:p>
            <a:pPr marL="742950" lvl="1" indent="-285750">
              <a:buFont typeface="ZapfDingbats" charset="0"/>
              <a:buNone/>
            </a:pPr>
            <a:r>
              <a:rPr lang="en-US" sz="2000" dirty="0">
                <a:latin typeface="Tahoma" charset="0"/>
                <a:ea typeface="ＭＳ Ｐゴシック" charset="0"/>
              </a:rPr>
              <a:t>	i.e. any exception due to </a:t>
            </a:r>
            <a:r>
              <a:rPr lang="en-US" sz="2000" i="1" dirty="0" err="1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ld.s</a:t>
            </a:r>
            <a:r>
              <a:rPr lang="en-US" sz="2000" dirty="0">
                <a:latin typeface="Tahoma" charset="0"/>
                <a:ea typeface="ＭＳ Ｐゴシック" charset="0"/>
              </a:rPr>
              <a:t> is suppressed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If </a:t>
            </a:r>
            <a:r>
              <a:rPr lang="en-US" sz="2000" i="1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ld.s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r1 </a:t>
            </a:r>
            <a:r>
              <a:rPr lang="en-US" sz="2000" dirty="0">
                <a:solidFill>
                  <a:schemeClr val="tx2"/>
                </a:solidFill>
                <a:latin typeface="Tahoma" charset="0"/>
                <a:ea typeface="ＭＳ Ｐゴシック" charset="0"/>
                <a:cs typeface="ＭＳ Ｐゴシック" charset="0"/>
              </a:rPr>
              <a:t>did not cause an exception then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chk.s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 r1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is a NOP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else a branch is taken (to execute some compensation code)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6BA0E-BD1F-C44C-83BB-6C83A3502AE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997075" y="1655763"/>
            <a:ext cx="1117600" cy="1490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1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endParaRPr lang="en-US" sz="2000" i="1">
              <a:solidFill>
                <a:srgbClr val="CC9900"/>
              </a:solidFill>
              <a:cs typeface="Arial" charset="0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851150" y="3643313"/>
            <a:ext cx="1314450" cy="8524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ld r1=[a]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use=r1</a:t>
            </a:r>
          </a:p>
        </p:txBody>
      </p:sp>
      <p:sp>
        <p:nvSpPr>
          <p:cNvPr id="111622" name="Freeform 6"/>
          <p:cNvSpPr>
            <a:spLocks/>
          </p:cNvSpPr>
          <p:nvPr/>
        </p:nvSpPr>
        <p:spPr bwMode="auto">
          <a:xfrm>
            <a:off x="3135313" y="2392363"/>
            <a:ext cx="1374775" cy="1474787"/>
          </a:xfrm>
          <a:custGeom>
            <a:avLst/>
            <a:gdLst>
              <a:gd name="T0" fmla="*/ 2147483647 w 1005"/>
              <a:gd name="T1" fmla="*/ 2147483647 h 997"/>
              <a:gd name="T2" fmla="*/ 2147483647 w 1005"/>
              <a:gd name="T3" fmla="*/ 2147483647 h 997"/>
              <a:gd name="T4" fmla="*/ 2147483647 w 1005"/>
              <a:gd name="T5" fmla="*/ 2147483647 h 997"/>
              <a:gd name="T6" fmla="*/ 2147483647 w 1005"/>
              <a:gd name="T7" fmla="*/ 2147483647 h 997"/>
              <a:gd name="T8" fmla="*/ 0 w 1005"/>
              <a:gd name="T9" fmla="*/ 0 h 9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5"/>
              <a:gd name="T16" fmla="*/ 0 h 997"/>
              <a:gd name="T17" fmla="*/ 1005 w 1005"/>
              <a:gd name="T18" fmla="*/ 997 h 9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5" h="997">
                <a:moveTo>
                  <a:pt x="806" y="997"/>
                </a:moveTo>
                <a:cubicBezTo>
                  <a:pt x="838" y="974"/>
                  <a:pt x="987" y="926"/>
                  <a:pt x="996" y="862"/>
                </a:cubicBezTo>
                <a:cubicBezTo>
                  <a:pt x="1005" y="798"/>
                  <a:pt x="971" y="677"/>
                  <a:pt x="861" y="610"/>
                </a:cubicBezTo>
                <a:cubicBezTo>
                  <a:pt x="751" y="543"/>
                  <a:pt x="477" y="562"/>
                  <a:pt x="333" y="460"/>
                </a:cubicBezTo>
                <a:cubicBezTo>
                  <a:pt x="189" y="358"/>
                  <a:pt x="69" y="96"/>
                  <a:pt x="0" y="0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378200" y="1946275"/>
            <a:ext cx="946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unsafe</a:t>
            </a:r>
          </a:p>
          <a:p>
            <a:pPr algn="ctr"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code </a:t>
            </a:r>
          </a:p>
          <a:p>
            <a:pPr algn="ctr"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motion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143000" y="3643313"/>
            <a:ext cx="1117600" cy="8524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1668463" y="3146425"/>
            <a:ext cx="722312" cy="496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786063" y="3146425"/>
            <a:ext cx="657225" cy="496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5414963" y="1371600"/>
            <a:ext cx="1379537" cy="17748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ld.s r1=[a]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1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br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6400800" y="3643313"/>
            <a:ext cx="1116013" cy="8524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chk.s r1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use=r1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4822825" y="3643313"/>
            <a:ext cx="1117600" cy="8524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 flipH="1">
            <a:off x="5348288" y="3146425"/>
            <a:ext cx="723900" cy="496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6334125" y="3146425"/>
            <a:ext cx="657225" cy="496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632" name="AutoShape 16"/>
          <p:cNvSpPr>
            <a:spLocks noChangeArrowheads="1"/>
          </p:cNvSpPr>
          <p:nvPr/>
        </p:nvSpPr>
        <p:spPr bwMode="auto">
          <a:xfrm>
            <a:off x="4429125" y="2720975"/>
            <a:ext cx="787400" cy="638175"/>
          </a:xfrm>
          <a:prstGeom prst="rightArrow">
            <a:avLst>
              <a:gd name="adj1" fmla="val 50000"/>
              <a:gd name="adj2" fmla="val 308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1633" name="Freeform 17"/>
          <p:cNvSpPr>
            <a:spLocks/>
          </p:cNvSpPr>
          <p:nvPr/>
        </p:nvSpPr>
        <p:spPr bwMode="auto">
          <a:xfrm>
            <a:off x="7162800" y="3430588"/>
            <a:ext cx="879475" cy="995362"/>
          </a:xfrm>
          <a:custGeom>
            <a:avLst/>
            <a:gdLst>
              <a:gd name="T0" fmla="*/ 2147483647 w 554"/>
              <a:gd name="T1" fmla="*/ 2147483647 h 627"/>
              <a:gd name="T2" fmla="*/ 2147483647 w 554"/>
              <a:gd name="T3" fmla="*/ 2147483647 h 627"/>
              <a:gd name="T4" fmla="*/ 2147483647 w 554"/>
              <a:gd name="T5" fmla="*/ 2147483647 h 627"/>
              <a:gd name="T6" fmla="*/ 2147483647 w 554"/>
              <a:gd name="T7" fmla="*/ 2147483647 h 627"/>
              <a:gd name="T8" fmla="*/ 2147483647 w 554"/>
              <a:gd name="T9" fmla="*/ 2147483647 h 627"/>
              <a:gd name="T10" fmla="*/ 2147483647 w 554"/>
              <a:gd name="T11" fmla="*/ 2147483647 h 627"/>
              <a:gd name="T12" fmla="*/ 2147483647 w 554"/>
              <a:gd name="T13" fmla="*/ 2147483647 h 627"/>
              <a:gd name="T14" fmla="*/ 0 w 554"/>
              <a:gd name="T15" fmla="*/ 2147483647 h 6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54"/>
              <a:gd name="T25" fmla="*/ 0 h 627"/>
              <a:gd name="T26" fmla="*/ 554 w 554"/>
              <a:gd name="T27" fmla="*/ 627 h 6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54" h="627">
                <a:moveTo>
                  <a:pt x="182" y="255"/>
                </a:moveTo>
                <a:cubicBezTo>
                  <a:pt x="247" y="143"/>
                  <a:pt x="313" y="30"/>
                  <a:pt x="371" y="15"/>
                </a:cubicBezTo>
                <a:cubicBezTo>
                  <a:pt x="428" y="0"/>
                  <a:pt x="502" y="95"/>
                  <a:pt x="528" y="165"/>
                </a:cubicBezTo>
                <a:cubicBezTo>
                  <a:pt x="554" y="235"/>
                  <a:pt x="554" y="361"/>
                  <a:pt x="528" y="436"/>
                </a:cubicBezTo>
                <a:cubicBezTo>
                  <a:pt x="502" y="511"/>
                  <a:pt x="414" y="605"/>
                  <a:pt x="371" y="616"/>
                </a:cubicBezTo>
                <a:cubicBezTo>
                  <a:pt x="328" y="627"/>
                  <a:pt x="304" y="536"/>
                  <a:pt x="271" y="501"/>
                </a:cubicBezTo>
                <a:cubicBezTo>
                  <a:pt x="238" y="466"/>
                  <a:pt x="220" y="424"/>
                  <a:pt x="175" y="405"/>
                </a:cubicBezTo>
                <a:cubicBezTo>
                  <a:pt x="130" y="386"/>
                  <a:pt x="36" y="391"/>
                  <a:pt x="0" y="3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7675563" y="3729038"/>
            <a:ext cx="11080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ld r1=[a]</a:t>
            </a:r>
          </a:p>
        </p:txBody>
      </p:sp>
      <p:sp>
        <p:nvSpPr>
          <p:cNvPr id="111635" name="AutoShape 19"/>
          <p:cNvSpPr>
            <a:spLocks noChangeArrowheads="1"/>
          </p:cNvSpPr>
          <p:nvPr/>
        </p:nvSpPr>
        <p:spPr bwMode="auto">
          <a:xfrm>
            <a:off x="1865313" y="2578100"/>
            <a:ext cx="788987" cy="639763"/>
          </a:xfrm>
          <a:prstGeom prst="irregularSeal2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CC9900"/>
                </a:solidFill>
                <a:cs typeface="Arial" charset="0"/>
              </a:rPr>
              <a:t>br</a:t>
            </a:r>
          </a:p>
        </p:txBody>
      </p:sp>
    </p:spTree>
    <p:extLst>
      <p:ext uri="{BB962C8B-B14F-4D97-AF65-F5344CB8AC3E}">
        <p14:creationId xmlns:p14="http://schemas.microsoft.com/office/powerpoint/2010/main" val="20431759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000">
                <a:solidFill>
                  <a:srgbClr val="006633"/>
                </a:solidFill>
                <a:latin typeface="Garamond" charset="0"/>
                <a:ea typeface="ＭＳ Ｐゴシック" charset="0"/>
                <a:cs typeface="ＭＳ Ｐゴシック" charset="0"/>
              </a:rPr>
              <a:t>Non-Faulting Loads and Exception Propagation in IA-64</a:t>
            </a:r>
            <a:endParaRPr lang="en-US" sz="300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Load data can be speculatively consumed prior to check</a:t>
            </a:r>
          </a:p>
          <a:p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speculation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>
                <a:latin typeface="Tahoma" charset="0"/>
                <a:ea typeface="ＭＳ Ｐゴシック" charset="0"/>
                <a:cs typeface="ＭＳ Ｐゴシック" charset="0"/>
              </a:rPr>
              <a:t> status is propagated with speculated data</a:t>
            </a:r>
          </a:p>
          <a:p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Any instruction that uses a speculative result also becomes speculative itself (i.e. suppressed exceptions)</a:t>
            </a:r>
          </a:p>
          <a:p>
            <a:r>
              <a:rPr lang="en-US" sz="2000" i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chk.s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 checks the entire dataflow sequence for exceptions</a:t>
            </a:r>
          </a:p>
          <a:p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21396D-7000-E146-B31F-7FC33346B14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114550" y="1725613"/>
            <a:ext cx="1071563" cy="14573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1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br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933700" y="3668713"/>
            <a:ext cx="1260475" cy="83343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ld r1=[a]</a:t>
            </a:r>
          </a:p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use=r1</a:t>
            </a:r>
          </a:p>
        </p:txBody>
      </p:sp>
      <p:sp>
        <p:nvSpPr>
          <p:cNvPr id="112646" name="Freeform 6"/>
          <p:cNvSpPr>
            <a:spLocks/>
          </p:cNvSpPr>
          <p:nvPr/>
        </p:nvSpPr>
        <p:spPr bwMode="auto">
          <a:xfrm>
            <a:off x="3206750" y="2446338"/>
            <a:ext cx="1319213" cy="1441450"/>
          </a:xfrm>
          <a:custGeom>
            <a:avLst/>
            <a:gdLst>
              <a:gd name="T0" fmla="*/ 2147483647 w 1005"/>
              <a:gd name="T1" fmla="*/ 2147483647 h 997"/>
              <a:gd name="T2" fmla="*/ 2147483647 w 1005"/>
              <a:gd name="T3" fmla="*/ 2147483647 h 997"/>
              <a:gd name="T4" fmla="*/ 2147483647 w 1005"/>
              <a:gd name="T5" fmla="*/ 2147483647 h 997"/>
              <a:gd name="T6" fmla="*/ 2147483647 w 1005"/>
              <a:gd name="T7" fmla="*/ 2147483647 h 997"/>
              <a:gd name="T8" fmla="*/ 0 w 1005"/>
              <a:gd name="T9" fmla="*/ 0 h 9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5"/>
              <a:gd name="T16" fmla="*/ 0 h 997"/>
              <a:gd name="T17" fmla="*/ 1005 w 1005"/>
              <a:gd name="T18" fmla="*/ 997 h 9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5" h="997">
                <a:moveTo>
                  <a:pt x="806" y="997"/>
                </a:moveTo>
                <a:cubicBezTo>
                  <a:pt x="838" y="974"/>
                  <a:pt x="987" y="926"/>
                  <a:pt x="996" y="862"/>
                </a:cubicBezTo>
                <a:cubicBezTo>
                  <a:pt x="1005" y="798"/>
                  <a:pt x="971" y="677"/>
                  <a:pt x="861" y="610"/>
                </a:cubicBezTo>
                <a:cubicBezTo>
                  <a:pt x="751" y="543"/>
                  <a:pt x="477" y="562"/>
                  <a:pt x="333" y="460"/>
                </a:cubicBezTo>
                <a:cubicBezTo>
                  <a:pt x="189" y="358"/>
                  <a:pt x="69" y="96"/>
                  <a:pt x="0" y="0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419475" y="2009775"/>
            <a:ext cx="946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unsafe</a:t>
            </a:r>
          </a:p>
          <a:p>
            <a:pPr algn="ctr"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code </a:t>
            </a:r>
          </a:p>
          <a:p>
            <a:pPr algn="ctr"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motion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295400" y="3668713"/>
            <a:ext cx="1071563" cy="83343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H="1">
            <a:off x="1800225" y="3182938"/>
            <a:ext cx="69215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2871788" y="3182938"/>
            <a:ext cx="630237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5392738" y="1219200"/>
            <a:ext cx="1512887" cy="1963738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ld.s r1=[a]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1 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use=r1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br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148388" y="3668713"/>
            <a:ext cx="1260475" cy="83343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3B812F"/>
                </a:solidFill>
                <a:cs typeface="Arial" charset="0"/>
              </a:rPr>
              <a:t>chk.s use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4826000" y="3668713"/>
            <a:ext cx="1071563" cy="833437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000" i="1">
                <a:solidFill>
                  <a:srgbClr val="CC9900"/>
                </a:solidFill>
                <a:cs typeface="Arial" charset="0"/>
              </a:rPr>
              <a:t>….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 flipH="1">
            <a:off x="5329238" y="3182938"/>
            <a:ext cx="693737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6275388" y="3182938"/>
            <a:ext cx="630237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6" name="AutoShape 16"/>
          <p:cNvSpPr>
            <a:spLocks noChangeArrowheads="1"/>
          </p:cNvSpPr>
          <p:nvPr/>
        </p:nvSpPr>
        <p:spPr bwMode="auto">
          <a:xfrm>
            <a:off x="4446588" y="2767013"/>
            <a:ext cx="757237" cy="625475"/>
          </a:xfrm>
          <a:prstGeom prst="rightArrow">
            <a:avLst>
              <a:gd name="adj1" fmla="val 50000"/>
              <a:gd name="adj2" fmla="val 3026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2657" name="Freeform 17"/>
          <p:cNvSpPr>
            <a:spLocks/>
          </p:cNvSpPr>
          <p:nvPr/>
        </p:nvSpPr>
        <p:spPr bwMode="auto">
          <a:xfrm>
            <a:off x="6732588" y="3387725"/>
            <a:ext cx="1181100" cy="1165225"/>
          </a:xfrm>
          <a:custGeom>
            <a:avLst/>
            <a:gdLst>
              <a:gd name="T0" fmla="*/ 2147483647 w 744"/>
              <a:gd name="T1" fmla="*/ 2147483647 h 734"/>
              <a:gd name="T2" fmla="*/ 2147483647 w 744"/>
              <a:gd name="T3" fmla="*/ 2147483647 h 734"/>
              <a:gd name="T4" fmla="*/ 2147483647 w 744"/>
              <a:gd name="T5" fmla="*/ 2147483647 h 734"/>
              <a:gd name="T6" fmla="*/ 2147483647 w 744"/>
              <a:gd name="T7" fmla="*/ 2147483647 h 734"/>
              <a:gd name="T8" fmla="*/ 2147483647 w 744"/>
              <a:gd name="T9" fmla="*/ 2147483647 h 734"/>
              <a:gd name="T10" fmla="*/ 2147483647 w 744"/>
              <a:gd name="T11" fmla="*/ 2147483647 h 734"/>
              <a:gd name="T12" fmla="*/ 0 w 744"/>
              <a:gd name="T13" fmla="*/ 2147483647 h 7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4"/>
              <a:gd name="T22" fmla="*/ 0 h 734"/>
              <a:gd name="T23" fmla="*/ 744 w 744"/>
              <a:gd name="T24" fmla="*/ 734 h 7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4" h="734">
                <a:moveTo>
                  <a:pt x="402" y="327"/>
                </a:moveTo>
                <a:cubicBezTo>
                  <a:pt x="431" y="276"/>
                  <a:pt x="515" y="42"/>
                  <a:pt x="568" y="21"/>
                </a:cubicBezTo>
                <a:cubicBezTo>
                  <a:pt x="621" y="0"/>
                  <a:pt x="694" y="116"/>
                  <a:pt x="719" y="199"/>
                </a:cubicBezTo>
                <a:cubicBezTo>
                  <a:pt x="744" y="282"/>
                  <a:pt x="744" y="431"/>
                  <a:pt x="719" y="520"/>
                </a:cubicBezTo>
                <a:cubicBezTo>
                  <a:pt x="694" y="609"/>
                  <a:pt x="624" y="734"/>
                  <a:pt x="568" y="734"/>
                </a:cubicBezTo>
                <a:cubicBezTo>
                  <a:pt x="512" y="734"/>
                  <a:pt x="479" y="562"/>
                  <a:pt x="384" y="519"/>
                </a:cubicBezTo>
                <a:cubicBezTo>
                  <a:pt x="289" y="476"/>
                  <a:pt x="80" y="484"/>
                  <a:pt x="0" y="47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7515225" y="3662363"/>
            <a:ext cx="1106488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ld r1=[a]</a:t>
            </a:r>
          </a:p>
          <a:p>
            <a:pPr eaLnBrk="1" hangingPunct="1"/>
            <a:r>
              <a:rPr lang="en-US" sz="2000" i="1">
                <a:solidFill>
                  <a:srgbClr val="5F5F5F"/>
                </a:solidFill>
                <a:cs typeface="Arial" charset="0"/>
              </a:rPr>
              <a:t>use=r1</a:t>
            </a:r>
          </a:p>
        </p:txBody>
      </p:sp>
      <p:sp>
        <p:nvSpPr>
          <p:cNvPr id="112659" name="AutoShape 19"/>
          <p:cNvSpPr>
            <a:spLocks noChangeArrowheads="1"/>
          </p:cNvSpPr>
          <p:nvPr/>
        </p:nvSpPr>
        <p:spPr bwMode="auto">
          <a:xfrm>
            <a:off x="1989138" y="2627313"/>
            <a:ext cx="755650" cy="625475"/>
          </a:xfrm>
          <a:prstGeom prst="irregularSeal2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CC9900"/>
                </a:solidFill>
                <a:cs typeface="Arial" charset="0"/>
              </a:rPr>
              <a:t>br</a:t>
            </a:r>
          </a:p>
        </p:txBody>
      </p:sp>
    </p:spTree>
    <p:extLst>
      <p:ext uri="{BB962C8B-B14F-4D97-AF65-F5344CB8AC3E}">
        <p14:creationId xmlns:p14="http://schemas.microsoft.com/office/powerpoint/2010/main" val="418015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Aggressive ST-LD Reordering in IA-64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100" i="1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ld.a</a:t>
            </a: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100" dirty="0" smtClean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100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advanced load</a:t>
            </a:r>
            <a:r>
              <a:rPr lang="en-US" sz="2100" dirty="0" smtClean="0">
                <a:latin typeface="Tahoma" charset="0"/>
                <a:ea typeface="ＭＳ Ｐゴシック" charset="0"/>
                <a:cs typeface="ＭＳ Ｐゴシック" charset="0"/>
              </a:rPr>
              <a:t>) starts </a:t>
            </a: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the monitoring of any store to the same address as the advanced load</a:t>
            </a:r>
          </a:p>
          <a:p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If no aliasing has occurred since </a:t>
            </a:r>
            <a:r>
              <a:rPr lang="en-US" sz="2100" i="1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ld.a</a:t>
            </a: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100" i="1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ld.c</a:t>
            </a: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 is a NOP</a:t>
            </a:r>
          </a:p>
          <a:p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If aliasing has occurred, </a:t>
            </a:r>
            <a:r>
              <a:rPr lang="en-US" sz="2100" i="1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ld.c</a:t>
            </a:r>
            <a:r>
              <a:rPr lang="en-US" sz="2100" dirty="0">
                <a:latin typeface="Tahoma" charset="0"/>
                <a:ea typeface="ＭＳ Ｐゴシック" charset="0"/>
                <a:cs typeface="ＭＳ Ｐゴシック" charset="0"/>
              </a:rPr>
              <a:t> re-loads from memory</a:t>
            </a:r>
          </a:p>
          <a:p>
            <a:endParaRPr lang="en-US" sz="21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847FA5-58BB-C845-9F63-03D837EDDCF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371600" y="1447800"/>
            <a:ext cx="1295400" cy="3048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1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st [?]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  <a:endParaRPr lang="en-US" sz="2400" i="1">
              <a:solidFill>
                <a:srgbClr val="3B812F"/>
              </a:solidFill>
              <a:cs typeface="Arial" charset="0"/>
            </a:endParaRP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ld r1=[x]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use=r1</a:t>
            </a:r>
          </a:p>
        </p:txBody>
      </p:sp>
      <p:sp>
        <p:nvSpPr>
          <p:cNvPr id="113669" name="Freeform 5"/>
          <p:cNvSpPr>
            <a:spLocks/>
          </p:cNvSpPr>
          <p:nvPr/>
        </p:nvSpPr>
        <p:spPr bwMode="auto">
          <a:xfrm>
            <a:off x="2514600" y="2286000"/>
            <a:ext cx="723900" cy="1277938"/>
          </a:xfrm>
          <a:custGeom>
            <a:avLst/>
            <a:gdLst>
              <a:gd name="T0" fmla="*/ 2147483647 w 456"/>
              <a:gd name="T1" fmla="*/ 2147483647 h 805"/>
              <a:gd name="T2" fmla="*/ 2147483647 w 456"/>
              <a:gd name="T3" fmla="*/ 2147483647 h 805"/>
              <a:gd name="T4" fmla="*/ 2147483647 w 456"/>
              <a:gd name="T5" fmla="*/ 2147483647 h 805"/>
              <a:gd name="T6" fmla="*/ 0 w 456"/>
              <a:gd name="T7" fmla="*/ 0 h 805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805"/>
              <a:gd name="T14" fmla="*/ 456 w 456"/>
              <a:gd name="T15" fmla="*/ 805 h 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805">
                <a:moveTo>
                  <a:pt x="47" y="805"/>
                </a:moveTo>
                <a:cubicBezTo>
                  <a:pt x="108" y="760"/>
                  <a:pt x="364" y="637"/>
                  <a:pt x="410" y="537"/>
                </a:cubicBezTo>
                <a:cubicBezTo>
                  <a:pt x="456" y="437"/>
                  <a:pt x="391" y="294"/>
                  <a:pt x="323" y="205"/>
                </a:cubicBezTo>
                <a:cubicBezTo>
                  <a:pt x="255" y="116"/>
                  <a:pt x="67" y="43"/>
                  <a:pt x="0" y="0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2743200" y="1600200"/>
            <a:ext cx="1338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i="1">
                <a:solidFill>
                  <a:srgbClr val="5F5F5F"/>
                </a:solidFill>
                <a:cs typeface="Arial" charset="0"/>
              </a:rPr>
              <a:t>potential</a:t>
            </a:r>
          </a:p>
          <a:p>
            <a:pPr algn="ctr" eaLnBrk="1" hangingPunct="1"/>
            <a:r>
              <a:rPr lang="en-US" i="1">
                <a:solidFill>
                  <a:srgbClr val="5F5F5F"/>
                </a:solidFill>
                <a:cs typeface="Arial" charset="0"/>
              </a:rPr>
              <a:t>aliasing</a:t>
            </a:r>
          </a:p>
        </p:txBody>
      </p:sp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4419600" y="2514600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638800" y="1447800"/>
            <a:ext cx="1600200" cy="3048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ld.a r1=[x]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1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st [?]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  <a:endParaRPr lang="en-US" sz="2400" i="1">
              <a:solidFill>
                <a:srgbClr val="3B812F"/>
              </a:solidFill>
              <a:cs typeface="Arial" charset="0"/>
            </a:endParaRP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ld.c r1=[x]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use=r1</a:t>
            </a:r>
          </a:p>
        </p:txBody>
      </p:sp>
      <p:sp>
        <p:nvSpPr>
          <p:cNvPr id="113673" name="AutoShape 9"/>
          <p:cNvSpPr>
            <a:spLocks noChangeArrowheads="1"/>
          </p:cNvSpPr>
          <p:nvPr/>
        </p:nvSpPr>
        <p:spPr bwMode="auto">
          <a:xfrm>
            <a:off x="1219200" y="2438400"/>
            <a:ext cx="1219200" cy="838200"/>
          </a:xfrm>
          <a:prstGeom prst="irregularSeal2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solidFill>
                  <a:srgbClr val="CC9900"/>
                </a:solidFill>
                <a:cs typeface="Arial" charset="0"/>
              </a:rPr>
              <a:t>st[?]</a:t>
            </a:r>
          </a:p>
        </p:txBody>
      </p:sp>
    </p:spTree>
    <p:extLst>
      <p:ext uri="{BB962C8B-B14F-4D97-AF65-F5344CB8AC3E}">
        <p14:creationId xmlns:p14="http://schemas.microsoft.com/office/powerpoint/2010/main" val="3036664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Aggressive ST-LD Reordering in IA-64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BEFCE4-EA44-AF4C-AAD4-3456603766C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1371600" y="1997075"/>
            <a:ext cx="1295400" cy="3048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1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st [?]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  <a:endParaRPr lang="en-US" sz="2400" i="1">
              <a:solidFill>
                <a:srgbClr val="3B812F"/>
              </a:solidFill>
              <a:cs typeface="Arial" charset="0"/>
            </a:endParaRP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ld r1=[x]</a:t>
            </a: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use=r1</a:t>
            </a:r>
          </a:p>
        </p:txBody>
      </p:sp>
      <p:sp>
        <p:nvSpPr>
          <p:cNvPr id="114693" name="Freeform 4"/>
          <p:cNvSpPr>
            <a:spLocks/>
          </p:cNvSpPr>
          <p:nvPr/>
        </p:nvSpPr>
        <p:spPr bwMode="auto">
          <a:xfrm>
            <a:off x="2514600" y="2835275"/>
            <a:ext cx="723900" cy="1277938"/>
          </a:xfrm>
          <a:custGeom>
            <a:avLst/>
            <a:gdLst>
              <a:gd name="T0" fmla="*/ 2147483647 w 456"/>
              <a:gd name="T1" fmla="*/ 2147483647 h 805"/>
              <a:gd name="T2" fmla="*/ 2147483647 w 456"/>
              <a:gd name="T3" fmla="*/ 2147483647 h 805"/>
              <a:gd name="T4" fmla="*/ 2147483647 w 456"/>
              <a:gd name="T5" fmla="*/ 2147483647 h 805"/>
              <a:gd name="T6" fmla="*/ 0 w 456"/>
              <a:gd name="T7" fmla="*/ 0 h 805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805"/>
              <a:gd name="T14" fmla="*/ 456 w 456"/>
              <a:gd name="T15" fmla="*/ 805 h 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805">
                <a:moveTo>
                  <a:pt x="47" y="805"/>
                </a:moveTo>
                <a:cubicBezTo>
                  <a:pt x="108" y="760"/>
                  <a:pt x="364" y="637"/>
                  <a:pt x="410" y="537"/>
                </a:cubicBezTo>
                <a:cubicBezTo>
                  <a:pt x="456" y="437"/>
                  <a:pt x="391" y="294"/>
                  <a:pt x="323" y="205"/>
                </a:cubicBezTo>
                <a:cubicBezTo>
                  <a:pt x="255" y="116"/>
                  <a:pt x="67" y="43"/>
                  <a:pt x="0" y="0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2743200" y="2149475"/>
            <a:ext cx="1338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i="1">
                <a:solidFill>
                  <a:srgbClr val="5F5F5F"/>
                </a:solidFill>
                <a:cs typeface="Arial" charset="0"/>
              </a:rPr>
              <a:t>potential</a:t>
            </a:r>
          </a:p>
          <a:p>
            <a:pPr algn="ctr" eaLnBrk="1" hangingPunct="1"/>
            <a:r>
              <a:rPr lang="en-US" i="1">
                <a:solidFill>
                  <a:srgbClr val="5F5F5F"/>
                </a:solidFill>
                <a:cs typeface="Arial" charset="0"/>
              </a:rPr>
              <a:t>aliasing</a:t>
            </a:r>
          </a:p>
        </p:txBody>
      </p:sp>
      <p:sp>
        <p:nvSpPr>
          <p:cNvPr id="114695" name="AutoShape 6"/>
          <p:cNvSpPr>
            <a:spLocks noChangeArrowheads="1"/>
          </p:cNvSpPr>
          <p:nvPr/>
        </p:nvSpPr>
        <p:spPr bwMode="auto">
          <a:xfrm>
            <a:off x="4114800" y="3063875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4696" name="Rectangle 7"/>
          <p:cNvSpPr>
            <a:spLocks noChangeArrowheads="1"/>
          </p:cNvSpPr>
          <p:nvPr/>
        </p:nvSpPr>
        <p:spPr bwMode="auto">
          <a:xfrm>
            <a:off x="5638800" y="1997075"/>
            <a:ext cx="1600200" cy="3352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ld.a r1=[x]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1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inst 2</a:t>
            </a: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use=r1</a:t>
            </a:r>
            <a:r>
              <a:rPr lang="en-US" sz="2400" i="1">
                <a:solidFill>
                  <a:srgbClr val="CC9900"/>
                </a:solidFill>
                <a:cs typeface="Arial" charset="0"/>
              </a:rPr>
              <a:t> 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st [?]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  <a:endParaRPr lang="en-US" sz="2400" i="1">
              <a:solidFill>
                <a:srgbClr val="3B812F"/>
              </a:solidFill>
              <a:cs typeface="Arial" charset="0"/>
            </a:endParaRPr>
          </a:p>
          <a:p>
            <a:r>
              <a:rPr lang="en-US" sz="2400" i="1">
                <a:solidFill>
                  <a:srgbClr val="3B812F"/>
                </a:solidFill>
                <a:cs typeface="Arial" charset="0"/>
              </a:rPr>
              <a:t>chk.a X</a:t>
            </a:r>
          </a:p>
          <a:p>
            <a:r>
              <a:rPr lang="en-US" sz="2400" i="1">
                <a:solidFill>
                  <a:srgbClr val="CC9900"/>
                </a:solidFill>
                <a:cs typeface="Arial" charset="0"/>
              </a:rPr>
              <a:t>….</a:t>
            </a:r>
          </a:p>
        </p:txBody>
      </p:sp>
      <p:sp>
        <p:nvSpPr>
          <p:cNvPr id="114697" name="AutoShape 8"/>
          <p:cNvSpPr>
            <a:spLocks noChangeArrowheads="1"/>
          </p:cNvSpPr>
          <p:nvPr/>
        </p:nvSpPr>
        <p:spPr bwMode="auto">
          <a:xfrm>
            <a:off x="1219200" y="2987675"/>
            <a:ext cx="1219200" cy="838200"/>
          </a:xfrm>
          <a:prstGeom prst="irregularSeal2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solidFill>
                  <a:srgbClr val="CC9900"/>
                </a:solidFill>
                <a:cs typeface="Arial" charset="0"/>
              </a:rPr>
              <a:t>st[?]</a:t>
            </a:r>
          </a:p>
        </p:txBody>
      </p:sp>
      <p:sp>
        <p:nvSpPr>
          <p:cNvPr id="114698" name="Freeform 9"/>
          <p:cNvSpPr>
            <a:spLocks/>
          </p:cNvSpPr>
          <p:nvPr/>
        </p:nvSpPr>
        <p:spPr bwMode="auto">
          <a:xfrm>
            <a:off x="6178550" y="4264025"/>
            <a:ext cx="1619250" cy="1282700"/>
          </a:xfrm>
          <a:custGeom>
            <a:avLst/>
            <a:gdLst>
              <a:gd name="T0" fmla="*/ 2147483647 w 1020"/>
              <a:gd name="T1" fmla="*/ 2147483647 h 808"/>
              <a:gd name="T2" fmla="*/ 2147483647 w 1020"/>
              <a:gd name="T3" fmla="*/ 2147483647 h 808"/>
              <a:gd name="T4" fmla="*/ 2147483647 w 1020"/>
              <a:gd name="T5" fmla="*/ 2147483647 h 808"/>
              <a:gd name="T6" fmla="*/ 2147483647 w 1020"/>
              <a:gd name="T7" fmla="*/ 2147483647 h 808"/>
              <a:gd name="T8" fmla="*/ 2147483647 w 1020"/>
              <a:gd name="T9" fmla="*/ 2147483647 h 808"/>
              <a:gd name="T10" fmla="*/ 2147483647 w 1020"/>
              <a:gd name="T11" fmla="*/ 2147483647 h 808"/>
              <a:gd name="T12" fmla="*/ 0 w 1020"/>
              <a:gd name="T13" fmla="*/ 2147483647 h 8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0"/>
              <a:gd name="T22" fmla="*/ 0 h 808"/>
              <a:gd name="T23" fmla="*/ 1020 w 1020"/>
              <a:gd name="T24" fmla="*/ 808 h 8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20" h="808">
                <a:moveTo>
                  <a:pt x="437" y="351"/>
                </a:moveTo>
                <a:cubicBezTo>
                  <a:pt x="499" y="295"/>
                  <a:pt x="715" y="44"/>
                  <a:pt x="807" y="22"/>
                </a:cubicBezTo>
                <a:cubicBezTo>
                  <a:pt x="899" y="0"/>
                  <a:pt x="959" y="126"/>
                  <a:pt x="990" y="217"/>
                </a:cubicBezTo>
                <a:cubicBezTo>
                  <a:pt x="1020" y="309"/>
                  <a:pt x="1020" y="472"/>
                  <a:pt x="990" y="570"/>
                </a:cubicBezTo>
                <a:cubicBezTo>
                  <a:pt x="959" y="668"/>
                  <a:pt x="889" y="802"/>
                  <a:pt x="807" y="805"/>
                </a:cubicBezTo>
                <a:cubicBezTo>
                  <a:pt x="725" y="808"/>
                  <a:pt x="632" y="638"/>
                  <a:pt x="498" y="587"/>
                </a:cubicBezTo>
                <a:cubicBezTo>
                  <a:pt x="364" y="536"/>
                  <a:pt x="104" y="517"/>
                  <a:pt x="0" y="49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7316788" y="4511675"/>
            <a:ext cx="1293812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5F5F5F"/>
                </a:solidFill>
                <a:cs typeface="Arial" charset="0"/>
              </a:rPr>
              <a:t>ld r1=[a]</a:t>
            </a:r>
          </a:p>
          <a:p>
            <a:pPr eaLnBrk="1" hangingPunct="1"/>
            <a:r>
              <a:rPr lang="en-US" i="1">
                <a:solidFill>
                  <a:srgbClr val="5F5F5F"/>
                </a:solidFill>
                <a:cs typeface="Arial" charset="0"/>
              </a:rPr>
              <a:t>use=r1</a:t>
            </a:r>
          </a:p>
        </p:txBody>
      </p:sp>
    </p:spTree>
    <p:extLst>
      <p:ext uri="{BB962C8B-B14F-4D97-AF65-F5344CB8AC3E}">
        <p14:creationId xmlns:p14="http://schemas.microsoft.com/office/powerpoint/2010/main" val="457446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4"/>
          <p:cNvSpPr>
            <a:spLocks noGrp="1"/>
          </p:cNvSpPr>
          <p:nvPr>
            <p:ph type="ctrTitle"/>
          </p:nvPr>
        </p:nvSpPr>
        <p:spPr>
          <a:xfrm>
            <a:off x="2819400" y="1600200"/>
            <a:ext cx="7924800" cy="1752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Systolic Arrays</a:t>
            </a:r>
          </a:p>
        </p:txBody>
      </p:sp>
      <p:sp>
        <p:nvSpPr>
          <p:cNvPr id="105474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F1309-252F-B64E-9C0F-C12BE02FF1BD}" type="slidenum">
              <a:rPr lang="en-US" sz="12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35783</TotalTime>
  <Words>4084</Words>
  <Application>Microsoft Macintosh PowerPoint</Application>
  <PresentationFormat>On-screen Show (4:3)</PresentationFormat>
  <Paragraphs>1018</Paragraphs>
  <Slides>85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Edge</vt:lpstr>
      <vt:lpstr>2_Edge</vt:lpstr>
      <vt:lpstr>4_Edge</vt:lpstr>
      <vt:lpstr>1_Edge</vt:lpstr>
      <vt:lpstr>6_Edge</vt:lpstr>
      <vt:lpstr>18-447  Computer Architecture Lecture 16: Systolic Arrays &amp; Static Scheduling</vt:lpstr>
      <vt:lpstr>Agenda for Today &amp; Next Few Lectures</vt:lpstr>
      <vt:lpstr>Approaches to (Instruction-Level) Concurrency</vt:lpstr>
      <vt:lpstr>Homework 3.1: Feedback Form</vt:lpstr>
      <vt:lpstr>A Few Things</vt:lpstr>
      <vt:lpstr>Wednesday Seminar – Noon-1pm GHC 6115</vt:lpstr>
      <vt:lpstr>Isolating Programs from One Another</vt:lpstr>
      <vt:lpstr>Recap of Last Lecture</vt:lpstr>
      <vt:lpstr>Systolic Arrays</vt:lpstr>
      <vt:lpstr>Systolic Arrays: Motivation</vt:lpstr>
      <vt:lpstr>Systolic Arrays</vt:lpstr>
      <vt:lpstr>Why Systolic Architectures?</vt:lpstr>
      <vt:lpstr>Systolic Architectures</vt:lpstr>
      <vt:lpstr>Systolic Computation Example</vt:lpstr>
      <vt:lpstr>Systolic Computation Example: Convolution</vt:lpstr>
      <vt:lpstr>Systolic Computation Example: Convolution</vt:lpstr>
      <vt:lpstr>Systolic Computation Example: Convolution</vt:lpstr>
      <vt:lpstr>Systolic Arrays: Pros and Cons</vt:lpstr>
      <vt:lpstr>More Programmability</vt:lpstr>
      <vt:lpstr>Pipeline Parallelism</vt:lpstr>
      <vt:lpstr>Stages of Pipelined Programs</vt:lpstr>
      <vt:lpstr>Pipelined File Compression Example</vt:lpstr>
      <vt:lpstr>Systolic Array</vt:lpstr>
      <vt:lpstr>Example Systolic Array: The WARP Computer</vt:lpstr>
      <vt:lpstr>The WARP Computer </vt:lpstr>
      <vt:lpstr>The WARP Cell</vt:lpstr>
      <vt:lpstr>Systolic Arrays vs. SIMD</vt:lpstr>
      <vt:lpstr>Agenda Status</vt:lpstr>
      <vt:lpstr>Approaches to (Instruction-Level) Concurrency</vt:lpstr>
      <vt:lpstr>Some More Recommended Readings</vt:lpstr>
      <vt:lpstr>Static Instruction Scheduling  (with a Slight Focus on VLIW)</vt:lpstr>
      <vt:lpstr>Agenda</vt:lpstr>
      <vt:lpstr>Key Questions</vt:lpstr>
      <vt:lpstr>How Do We Enable Straight-Line Code?</vt:lpstr>
      <vt:lpstr>Review: Predication (Predicated Execution)</vt:lpstr>
      <vt:lpstr>Review: Loop Unrolling</vt:lpstr>
      <vt:lpstr>Some Terminology: Basic vs. Atomic Block</vt:lpstr>
      <vt:lpstr>VLIW: Finding Independent Operations</vt:lpstr>
      <vt:lpstr>Safety and Legality in Code Motion</vt:lpstr>
      <vt:lpstr>Code Movement Constraints</vt:lpstr>
      <vt:lpstr>Trace Scheduling </vt:lpstr>
      <vt:lpstr>Trace Scheduling (II)</vt:lpstr>
      <vt:lpstr>Trace Scheduling Idea</vt:lpstr>
      <vt:lpstr>Trace Scheduling (III)</vt:lpstr>
      <vt:lpstr>Trace Scheduling (IV)</vt:lpstr>
      <vt:lpstr>Trace Scheduling (V)</vt:lpstr>
      <vt:lpstr>Trace Scheduling (VI)</vt:lpstr>
      <vt:lpstr>Trace Scheduling Fixup Code Issues</vt:lpstr>
      <vt:lpstr>Trace Scheduling Overview</vt:lpstr>
      <vt:lpstr>Data Precedence Graph</vt:lpstr>
      <vt:lpstr>List Scheduling</vt:lpstr>
      <vt:lpstr>Instruction Prioritization Heuristics</vt:lpstr>
      <vt:lpstr>VLIW List Scheduling</vt:lpstr>
      <vt:lpstr>Trace Scheduling Example (I)</vt:lpstr>
      <vt:lpstr>Trace Scheduling Example (II)</vt:lpstr>
      <vt:lpstr>Trace Scheduling Example (III)</vt:lpstr>
      <vt:lpstr>Trace Scheduling Example (IV)</vt:lpstr>
      <vt:lpstr>Trace Scheduling Example (V)</vt:lpstr>
      <vt:lpstr>Trace Scheduling Tradeoffs </vt:lpstr>
      <vt:lpstr>Superblock Scheduling</vt:lpstr>
      <vt:lpstr>Superblock Example</vt:lpstr>
      <vt:lpstr>Superblock Scheduling Shortcomings</vt:lpstr>
      <vt:lpstr>Hyperblock Scheduling</vt:lpstr>
      <vt:lpstr>Hyperblock Formation (I)</vt:lpstr>
      <vt:lpstr>Hyperblock Formation (II)</vt:lpstr>
      <vt:lpstr>Hyperblock Formation (III)</vt:lpstr>
      <vt:lpstr>Aside: Test of Time</vt:lpstr>
      <vt:lpstr>Can We Do Better?</vt:lpstr>
      <vt:lpstr>Block Structured ISA</vt:lpstr>
      <vt:lpstr>Block Structured ISA (II)</vt:lpstr>
      <vt:lpstr>Block Structured ISA (III)</vt:lpstr>
      <vt:lpstr>Superblock vs. BS-ISA</vt:lpstr>
      <vt:lpstr>Superblock vs. BS-ISA</vt:lpstr>
      <vt:lpstr>Summary: Larger Code Blocks</vt:lpstr>
      <vt:lpstr>Summary and Questions</vt:lpstr>
      <vt:lpstr>We did not cover the following slides in lecture. These are for your preparation for the next lecture. </vt:lpstr>
      <vt:lpstr>IA-64: A “Complicated” VLIW ISA</vt:lpstr>
      <vt:lpstr>EPIC – Intel IA-64 Architecture</vt:lpstr>
      <vt:lpstr>IA-64 Instructions</vt:lpstr>
      <vt:lpstr>IA-64 Instruction Bundles and Groups</vt:lpstr>
      <vt:lpstr>Template Bits </vt:lpstr>
      <vt:lpstr>Non-Faulting Loads and Exception Propagation</vt:lpstr>
      <vt:lpstr>Non-Faulting Loads and Exception Propagation in IA-64</vt:lpstr>
      <vt:lpstr>Aggressive ST-LD Reordering in IA-64</vt:lpstr>
      <vt:lpstr>Aggressive ST-LD Reordering in IA-64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Onur Mutlu</cp:lastModifiedBy>
  <cp:revision>657</cp:revision>
  <dcterms:created xsi:type="dcterms:W3CDTF">2010-09-08T00:51:32Z</dcterms:created>
  <dcterms:modified xsi:type="dcterms:W3CDTF">2015-02-23T19:52:31Z</dcterms:modified>
</cp:coreProperties>
</file>