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364" r:id="rId2"/>
    <p:sldMasterId id="2147484859" r:id="rId3"/>
    <p:sldMasterId id="2147485017" r:id="rId4"/>
    <p:sldMasterId id="2147485034" r:id="rId5"/>
  </p:sldMasterIdLst>
  <p:notesMasterIdLst>
    <p:notesMasterId r:id="rId63"/>
  </p:notesMasterIdLst>
  <p:sldIdLst>
    <p:sldId id="284" r:id="rId6"/>
    <p:sldId id="1123" r:id="rId7"/>
    <p:sldId id="1302" r:id="rId8"/>
    <p:sldId id="1303" r:id="rId9"/>
    <p:sldId id="993" r:id="rId10"/>
    <p:sldId id="1280" r:id="rId11"/>
    <p:sldId id="1286" r:id="rId12"/>
    <p:sldId id="1228" r:id="rId13"/>
    <p:sldId id="1229" r:id="rId14"/>
    <p:sldId id="1230" r:id="rId15"/>
    <p:sldId id="1231" r:id="rId16"/>
    <p:sldId id="1232" r:id="rId17"/>
    <p:sldId id="1233" r:id="rId18"/>
    <p:sldId id="1234" r:id="rId19"/>
    <p:sldId id="1235" r:id="rId20"/>
    <p:sldId id="1236" r:id="rId21"/>
    <p:sldId id="1237" r:id="rId22"/>
    <p:sldId id="1238" r:id="rId23"/>
    <p:sldId id="1239" r:id="rId24"/>
    <p:sldId id="1240" r:id="rId25"/>
    <p:sldId id="1241" r:id="rId26"/>
    <p:sldId id="1242" r:id="rId27"/>
    <p:sldId id="1243" r:id="rId28"/>
    <p:sldId id="1244" r:id="rId29"/>
    <p:sldId id="1245" r:id="rId30"/>
    <p:sldId id="1246" r:id="rId31"/>
    <p:sldId id="1247" r:id="rId32"/>
    <p:sldId id="1248" r:id="rId33"/>
    <p:sldId id="1285" r:id="rId34"/>
    <p:sldId id="1249" r:id="rId35"/>
    <p:sldId id="1251" r:id="rId36"/>
    <p:sldId id="1252" r:id="rId37"/>
    <p:sldId id="1253" r:id="rId38"/>
    <p:sldId id="1254" r:id="rId39"/>
    <p:sldId id="1255" r:id="rId40"/>
    <p:sldId id="1256" r:id="rId41"/>
    <p:sldId id="1257" r:id="rId42"/>
    <p:sldId id="1258" r:id="rId43"/>
    <p:sldId id="1259" r:id="rId44"/>
    <p:sldId id="1260" r:id="rId45"/>
    <p:sldId id="1261" r:id="rId46"/>
    <p:sldId id="1262" r:id="rId47"/>
    <p:sldId id="1263" r:id="rId48"/>
    <p:sldId id="1264" r:id="rId49"/>
    <p:sldId id="1297" r:id="rId50"/>
    <p:sldId id="1298" r:id="rId51"/>
    <p:sldId id="1287" r:id="rId52"/>
    <p:sldId id="1299" r:id="rId53"/>
    <p:sldId id="1300" r:id="rId54"/>
    <p:sldId id="1301" r:id="rId55"/>
    <p:sldId id="1288" r:id="rId56"/>
    <p:sldId id="1289" r:id="rId57"/>
    <p:sldId id="1296" r:id="rId58"/>
    <p:sldId id="1290" r:id="rId59"/>
    <p:sldId id="1293" r:id="rId60"/>
    <p:sldId id="1294" r:id="rId61"/>
    <p:sldId id="1295"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5F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4" d="100"/>
          <a:sy n="94"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notesMaster" Target="notesMasters/notes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0"/>
    </mc:Choice>
    <mc:Fallback>
      <c:style val="20"/>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Sheet1!$A$2:$A$11</c:f>
              <c:strCache>
                <c:ptCount val="10"/>
                <c:pt idx="0">
                  <c:v>0-10</c:v>
                </c:pt>
                <c:pt idx="1">
                  <c:v>10-20</c:v>
                </c:pt>
                <c:pt idx="2">
                  <c:v>20-30</c:v>
                </c:pt>
                <c:pt idx="3">
                  <c:v>30-40</c:v>
                </c:pt>
                <c:pt idx="4">
                  <c:v>40-50</c:v>
                </c:pt>
                <c:pt idx="5">
                  <c:v>50-60</c:v>
                </c:pt>
                <c:pt idx="6">
                  <c:v>60-70</c:v>
                </c:pt>
                <c:pt idx="7">
                  <c:v>70-80</c:v>
                </c:pt>
                <c:pt idx="8">
                  <c:v>80-90</c:v>
                </c:pt>
                <c:pt idx="9">
                  <c:v>90-100</c:v>
                </c:pt>
              </c:strCache>
            </c:strRef>
          </c:cat>
          <c:val>
            <c:numRef>
              <c:f>Sheet1!$B$2:$B$11</c:f>
              <c:numCache>
                <c:formatCode>General</c:formatCode>
                <c:ptCount val="10"/>
              </c:numCache>
            </c:numRef>
          </c:val>
        </c:ser>
        <c:ser>
          <c:idx val="1"/>
          <c:order val="1"/>
          <c:tx>
            <c:strRef>
              <c:f>Sheet1!$C$1</c:f>
              <c:strCache>
                <c:ptCount val="1"/>
                <c:pt idx="0">
                  <c:v>Column1</c:v>
                </c:pt>
              </c:strCache>
            </c:strRef>
          </c:tx>
          <c:invertIfNegative val="0"/>
          <c:cat>
            <c:strRef>
              <c:f>Sheet1!$A$2:$A$11</c:f>
              <c:strCache>
                <c:ptCount val="10"/>
                <c:pt idx="0">
                  <c:v>0-10</c:v>
                </c:pt>
                <c:pt idx="1">
                  <c:v>10-20</c:v>
                </c:pt>
                <c:pt idx="2">
                  <c:v>20-30</c:v>
                </c:pt>
                <c:pt idx="3">
                  <c:v>30-40</c:v>
                </c:pt>
                <c:pt idx="4">
                  <c:v>40-50</c:v>
                </c:pt>
                <c:pt idx="5">
                  <c:v>50-60</c:v>
                </c:pt>
                <c:pt idx="6">
                  <c:v>60-70</c:v>
                </c:pt>
                <c:pt idx="7">
                  <c:v>70-80</c:v>
                </c:pt>
                <c:pt idx="8">
                  <c:v>80-90</c:v>
                </c:pt>
                <c:pt idx="9">
                  <c:v>90-100</c:v>
                </c:pt>
              </c:strCache>
            </c:strRef>
          </c:cat>
          <c:val>
            <c:numRef>
              <c:f>Sheet1!$C$2:$C$11</c:f>
              <c:numCache>
                <c:formatCode>General</c:formatCode>
                <c:ptCount val="10"/>
                <c:pt idx="0">
                  <c:v>7.0</c:v>
                </c:pt>
                <c:pt idx="1">
                  <c:v>0.0</c:v>
                </c:pt>
                <c:pt idx="2">
                  <c:v>0.0</c:v>
                </c:pt>
                <c:pt idx="3">
                  <c:v>4.0</c:v>
                </c:pt>
                <c:pt idx="4">
                  <c:v>2.0</c:v>
                </c:pt>
                <c:pt idx="5">
                  <c:v>2.0</c:v>
                </c:pt>
                <c:pt idx="6">
                  <c:v>4.0</c:v>
                </c:pt>
                <c:pt idx="7">
                  <c:v>2.0</c:v>
                </c:pt>
                <c:pt idx="8">
                  <c:v>2.0</c:v>
                </c:pt>
                <c:pt idx="9">
                  <c:v>15.0</c:v>
                </c:pt>
              </c:numCache>
            </c:numRef>
          </c:val>
        </c:ser>
        <c:ser>
          <c:idx val="2"/>
          <c:order val="2"/>
          <c:tx>
            <c:strRef>
              <c:f>Sheet1!$D$1</c:f>
              <c:strCache>
                <c:ptCount val="1"/>
                <c:pt idx="0">
                  <c:v>Column2</c:v>
                </c:pt>
              </c:strCache>
            </c:strRef>
          </c:tx>
          <c:invertIfNegative val="0"/>
          <c:cat>
            <c:strRef>
              <c:f>Sheet1!$A$2:$A$11</c:f>
              <c:strCache>
                <c:ptCount val="10"/>
                <c:pt idx="0">
                  <c:v>0-10</c:v>
                </c:pt>
                <c:pt idx="1">
                  <c:v>10-20</c:v>
                </c:pt>
                <c:pt idx="2">
                  <c:v>20-30</c:v>
                </c:pt>
                <c:pt idx="3">
                  <c:v>30-40</c:v>
                </c:pt>
                <c:pt idx="4">
                  <c:v>40-50</c:v>
                </c:pt>
                <c:pt idx="5">
                  <c:v>50-60</c:v>
                </c:pt>
                <c:pt idx="6">
                  <c:v>60-70</c:v>
                </c:pt>
                <c:pt idx="7">
                  <c:v>70-80</c:v>
                </c:pt>
                <c:pt idx="8">
                  <c:v>80-90</c:v>
                </c:pt>
                <c:pt idx="9">
                  <c:v>90-100</c:v>
                </c:pt>
              </c:strCache>
            </c:strRef>
          </c:cat>
          <c:val>
            <c:numRef>
              <c:f>Sheet1!$D$2:$D$11</c:f>
              <c:numCache>
                <c:formatCode>General</c:formatCode>
                <c:ptCount val="10"/>
              </c:numCache>
            </c:numRef>
          </c:val>
        </c:ser>
        <c:dLbls>
          <c:showLegendKey val="0"/>
          <c:showVal val="0"/>
          <c:showCatName val="0"/>
          <c:showSerName val="0"/>
          <c:showPercent val="0"/>
          <c:showBubbleSize val="0"/>
        </c:dLbls>
        <c:gapWidth val="0"/>
        <c:axId val="-2125424456"/>
        <c:axId val="-2098516392"/>
      </c:barChart>
      <c:catAx>
        <c:axId val="-2125424456"/>
        <c:scaling>
          <c:orientation val="minMax"/>
        </c:scaling>
        <c:delete val="0"/>
        <c:axPos val="b"/>
        <c:majorTickMark val="out"/>
        <c:minorTickMark val="none"/>
        <c:tickLblPos val="nextTo"/>
        <c:txPr>
          <a:bodyPr rot="-2700000"/>
          <a:lstStyle/>
          <a:p>
            <a:pPr>
              <a:defRPr sz="2600"/>
            </a:pPr>
            <a:endParaRPr lang="en-US"/>
          </a:p>
        </c:txPr>
        <c:crossAx val="-2098516392"/>
        <c:crosses val="autoZero"/>
        <c:auto val="1"/>
        <c:lblAlgn val="ctr"/>
        <c:lblOffset val="100"/>
        <c:noMultiLvlLbl val="0"/>
      </c:catAx>
      <c:valAx>
        <c:axId val="-2098516392"/>
        <c:scaling>
          <c:orientation val="minMax"/>
        </c:scaling>
        <c:delete val="0"/>
        <c:axPos val="l"/>
        <c:majorGridlines/>
        <c:title>
          <c:tx>
            <c:rich>
              <a:bodyPr rot="-5400000" vert="horz"/>
              <a:lstStyle/>
              <a:p>
                <a:pPr>
                  <a:defRPr sz="2600"/>
                </a:pPr>
                <a:r>
                  <a:rPr lang="en-US" sz="2600" dirty="0" smtClean="0"/>
                  <a:t>Number of Students</a:t>
                </a:r>
                <a:endParaRPr lang="en-US" sz="2600" dirty="0"/>
              </a:p>
            </c:rich>
          </c:tx>
          <c:layout/>
          <c:overlay val="0"/>
        </c:title>
        <c:numFmt formatCode="General" sourceLinked="1"/>
        <c:majorTickMark val="out"/>
        <c:minorTickMark val="none"/>
        <c:tickLblPos val="nextTo"/>
        <c:crossAx val="-21254244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cs typeface="Arial" charset="0"/>
              </a:defRPr>
            </a:lvl1pPr>
          </a:lstStyle>
          <a:p>
            <a:pPr>
              <a:defRPr/>
            </a:pPr>
            <a:fld id="{4611C6DA-448C-CB45-B6F1-5C4935F578A3}" type="datetime1">
              <a:rPr lang="en-US"/>
              <a:pPr>
                <a:defRPr/>
              </a:pPr>
              <a:t>3/2/15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cs typeface="Arial" charset="0"/>
              </a:defRPr>
            </a:lvl1pPr>
          </a:lstStyle>
          <a:p>
            <a:pPr>
              <a:defRPr/>
            </a:pPr>
            <a:fld id="{922EB306-0009-4443-AC4B-897814D964A3}" type="slidenum">
              <a:rPr lang="en-US"/>
              <a:pPr>
                <a:defRPr/>
              </a:pPr>
              <a:t>‹#›</a:t>
            </a:fld>
            <a:endParaRPr lang="en-US"/>
          </a:p>
        </p:txBody>
      </p:sp>
    </p:spTree>
    <p:extLst>
      <p:ext uri="{BB962C8B-B14F-4D97-AF65-F5344CB8AC3E}">
        <p14:creationId xmlns:p14="http://schemas.microsoft.com/office/powerpoint/2010/main" val="8143306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5CC3CBD-B388-F549-A766-E951814BD224}" type="slidenum">
              <a:rPr lang="en-US" sz="1200">
                <a:solidFill>
                  <a:srgbClr val="000000"/>
                </a:solidFill>
              </a:rPr>
              <a:pPr eaLnBrk="1" hangingPunct="1"/>
              <a:t>1</a:t>
            </a:fld>
            <a:endParaRPr lang="en-US" sz="1200">
              <a:solidFill>
                <a:srgbClr val="000000"/>
              </a:solidFill>
            </a:endParaRPr>
          </a:p>
        </p:txBody>
      </p:sp>
      <p:sp>
        <p:nvSpPr>
          <p:cNvPr id="419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442F023-1958-5541-AD1E-E19FDEFB94F6}" type="slidenum">
              <a:rPr lang="en-US" sz="1200">
                <a:solidFill>
                  <a:srgbClr val="000000"/>
                </a:solidFill>
                <a:latin typeface="Calibri" charset="0"/>
                <a:cs typeface="Arial" charset="0"/>
              </a:rPr>
              <a:pPr eaLnBrk="1" hangingPunct="1"/>
              <a:t>23</a:t>
            </a:fld>
            <a:endParaRPr lang="en-US" sz="1200">
              <a:solidFill>
                <a:srgbClr val="000000"/>
              </a:solidFill>
              <a:latin typeface="Calibri" charset="0"/>
              <a:cs typeface="Arial" charset="0"/>
            </a:endParaRPr>
          </a:p>
        </p:txBody>
      </p:sp>
      <p:sp>
        <p:nvSpPr>
          <p:cNvPr id="1034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34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rPr>
              <a:t>Processors are fast, Memory is slow. One way to bridge this gap is to service the memory accesses in parallel.  If misses are serviced in parallel, the processor incurs only one long latency stall for all the parallel misses. The notion of generating and servicing off-chip accesses in parallel is termed as Memory Level Parallelism or MLP.  Out of order processors improve MLP by continuing processing of independent instructions till the instruction window is full.  If there is a miss during the processing of independent instructions, the miss is serviced concurrently with the stalling miss.  There are several techniques, such as Runahead, CFP, to improve the MLP of out-of-order processors.  MLP is not uniform for all cache misses.  Some misses, such as pointer chasing loads, are typically serviced with low MLP while other misses, such as array accesses are serviced with high MLP.  Current cache management techniques are not aware of this variation in MLP.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E5CD280-27BD-B646-9B0D-1C12C51E75F6}" type="slidenum">
              <a:rPr lang="en-US" sz="1200">
                <a:solidFill>
                  <a:srgbClr val="000000"/>
                </a:solidFill>
                <a:latin typeface="Calibri" charset="0"/>
                <a:cs typeface="Arial" charset="0"/>
              </a:rPr>
              <a:pPr eaLnBrk="1" hangingPunct="1"/>
              <a:t>25</a:t>
            </a:fld>
            <a:endParaRPr lang="en-US" sz="1200">
              <a:solidFill>
                <a:srgbClr val="000000"/>
              </a:solidFill>
              <a:latin typeface="Calibri" charset="0"/>
              <a:cs typeface="Arial" charset="0"/>
            </a:endParaRPr>
          </a:p>
        </p:txBody>
      </p:sp>
      <p:sp>
        <p:nvSpPr>
          <p:cNvPr id="1064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64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rPr>
              <a:t>There are 11 memory access instructions in the loop. The  accesses to cache blocks P1, P2, P3, P4 occur in the instruction window at same time.  If these accesses result in more than 1 miss, then those misses are serviced in parallel.  Conversely, misses to the S blocks are spaced far apart in time to misses to the S blocks are always serviced in isolation.   This loop executes many time.  I will analyze the cache behavior of this loop for two replacement algorithms.  The first minimizes the number of misses.  The well known Belady's opt algorithm provides a theoretical lower bound on the number of misses.  The other is MLP-aware replacement, which tries to reduce the number of isolated miss.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48A545-8018-4542-BF1F-2F9D606B3FDC}" type="slidenum">
              <a:rPr lang="en-US" sz="1200">
                <a:solidFill>
                  <a:srgbClr val="000000"/>
                </a:solidFill>
                <a:latin typeface="Calibri" charset="0"/>
                <a:cs typeface="Arial" charset="0"/>
              </a:rPr>
              <a:pPr eaLnBrk="1" hangingPunct="1"/>
              <a:t>26</a:t>
            </a:fld>
            <a:endParaRPr lang="en-US" sz="1200">
              <a:solidFill>
                <a:srgbClr val="000000"/>
              </a:solidFill>
              <a:latin typeface="Calibri" charset="0"/>
              <a:cs typeface="Arial" charset="0"/>
            </a:endParaRPr>
          </a:p>
        </p:txBody>
      </p:sp>
      <p:sp>
        <p:nvSpPr>
          <p:cNvPr id="1085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85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rPr>
              <a:t>Although Belady</a:t>
            </a:r>
            <a:r>
              <a:rPr lang="ja-JP" altLang="en-US">
                <a:latin typeface="Arial" charset="0"/>
              </a:rPr>
              <a:t>’</a:t>
            </a:r>
            <a:r>
              <a:rPr lang="en-US" altLang="ja-JP">
                <a:latin typeface="Arial" charset="0"/>
              </a:rPr>
              <a:t>s OPT minimizes misses, it is impossible to implement it in a real processor as it requires knowledge of the future.  We employ the commonly used LRU policy in our experiments</a:t>
            </a:r>
            <a:endParaRPr 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44F9688-D81E-EC4A-938D-4109CEB958E7}" type="slidenum">
              <a:rPr lang="en-US" sz="1200">
                <a:latin typeface="Calibri" charset="0"/>
                <a:cs typeface="Arial" charset="0"/>
              </a:rPr>
              <a:pPr eaLnBrk="1" hangingPunct="1"/>
              <a:t>28</a:t>
            </a:fld>
            <a:endParaRPr lang="en-US" sz="1200">
              <a:latin typeface="Calibri" charset="0"/>
              <a:cs typeface="Arial" charset="0"/>
            </a:endParaRPr>
          </a:p>
        </p:txBody>
      </p:sp>
      <p:sp>
        <p:nvSpPr>
          <p:cNvPr id="1116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16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DBF166A-4AC8-6049-81E8-A7294C9D5AF4}" type="slidenum">
              <a:rPr lang="en-US" sz="1200">
                <a:solidFill>
                  <a:srgbClr val="000000"/>
                </a:solidFill>
                <a:latin typeface="Calibri" charset="0"/>
                <a:cs typeface="Arial" charset="0"/>
              </a:rPr>
              <a:pPr eaLnBrk="1" hangingPunct="1"/>
              <a:t>35</a:t>
            </a:fld>
            <a:endParaRPr lang="en-US" sz="1200">
              <a:solidFill>
                <a:srgbClr val="000000"/>
              </a:solidFill>
              <a:latin typeface="Calibri" charset="0"/>
              <a:cs typeface="Arial" charset="0"/>
            </a:endParaRPr>
          </a:p>
        </p:txBody>
      </p:sp>
      <p:sp>
        <p:nvSpPr>
          <p:cNvPr id="1187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87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44F9688-D81E-EC4A-938D-4109CEB958E7}" type="slidenum">
              <a:rPr lang="en-US" sz="1200">
                <a:latin typeface="Calibri" charset="0"/>
                <a:cs typeface="Arial" charset="0"/>
              </a:rPr>
              <a:pPr eaLnBrk="1" hangingPunct="1"/>
              <a:t>45</a:t>
            </a:fld>
            <a:endParaRPr lang="en-US" sz="1200">
              <a:latin typeface="Calibri" charset="0"/>
              <a:cs typeface="Arial" charset="0"/>
            </a:endParaRPr>
          </a:p>
        </p:txBody>
      </p:sp>
      <p:sp>
        <p:nvSpPr>
          <p:cNvPr id="1116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16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rgbClr val="000000"/>
                </a:solidFill>
                <a:latin typeface="Garamond" pitchFamily="-106" charset="0"/>
                <a:ea typeface="Arial" pitchFamily="-106" charset="0"/>
                <a:cs typeface="Arial" pitchFamily="-106" charset="0"/>
              </a:defRPr>
            </a:lvl1pPr>
          </a:lstStyle>
          <a:p>
            <a:pPr>
              <a:defRPr/>
            </a:pPr>
            <a:r>
              <a:rPr lang="en-US"/>
              <a:t>Efficient Runahead Execution</a:t>
            </a: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z="1200"/>
            </a:lvl1pPr>
          </a:lstStyle>
          <a:p>
            <a:pPr>
              <a:defRPr/>
            </a:pPr>
            <a:fld id="{A9970477-4427-7E47-BFBB-99C11AEC77C5}" type="slidenum">
              <a:rPr lang="en-US"/>
              <a:pPr>
                <a:defRPr/>
              </a:pPr>
              <a:t>‹#›</a:t>
            </a:fld>
            <a:endParaRPr lang="en-US"/>
          </a:p>
        </p:txBody>
      </p:sp>
    </p:spTree>
    <p:extLst>
      <p:ext uri="{BB962C8B-B14F-4D97-AF65-F5344CB8AC3E}">
        <p14:creationId xmlns:p14="http://schemas.microsoft.com/office/powerpoint/2010/main" val="1749666995"/>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19792022-CC3B-C948-9BA9-2888918DE5E1}" type="slidenum">
              <a:rPr lang="en-US"/>
              <a:pPr>
                <a:defRPr/>
              </a:pPr>
              <a:t>‹#›</a:t>
            </a:fld>
            <a:endParaRPr lang="en-US"/>
          </a:p>
        </p:txBody>
      </p:sp>
    </p:spTree>
    <p:extLst>
      <p:ext uri="{BB962C8B-B14F-4D97-AF65-F5344CB8AC3E}">
        <p14:creationId xmlns:p14="http://schemas.microsoft.com/office/powerpoint/2010/main" val="1730300129"/>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49" y="152400"/>
            <a:ext cx="2152651"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6" y="152400"/>
            <a:ext cx="6305551"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95D056FC-D251-BE46-9CC8-CF695C844FCC}" type="slidenum">
              <a:rPr lang="en-US"/>
              <a:pPr>
                <a:defRPr/>
              </a:pPr>
              <a:t>‹#›</a:t>
            </a:fld>
            <a:endParaRPr lang="en-US"/>
          </a:p>
        </p:txBody>
      </p:sp>
    </p:spTree>
    <p:extLst>
      <p:ext uri="{BB962C8B-B14F-4D97-AF65-F5344CB8AC3E}">
        <p14:creationId xmlns:p14="http://schemas.microsoft.com/office/powerpoint/2010/main" val="268052704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228603" y="1371600"/>
            <a:ext cx="4229100" cy="4876800"/>
          </a:xfrm>
        </p:spPr>
        <p:txBody>
          <a:bodyPr/>
          <a:lstStyle/>
          <a:p>
            <a:pPr lvl="0"/>
            <a:endParaRPr lang="en-US" noProof="0" smtClean="0"/>
          </a:p>
        </p:txBody>
      </p:sp>
      <p:sp>
        <p:nvSpPr>
          <p:cNvPr id="4" name="Text Placeholder 3"/>
          <p:cNvSpPr>
            <a:spLocks noGrp="1"/>
          </p:cNvSpPr>
          <p:nvPr>
            <p:ph type="body" sz="half" idx="2"/>
          </p:nvPr>
        </p:nvSpPr>
        <p:spPr>
          <a:xfrm>
            <a:off x="4610103" y="1371600"/>
            <a:ext cx="4229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6418D40A-C1A8-B840-8CAC-2E79B4A0070B}" type="slidenum">
              <a:rPr lang="en-US"/>
              <a:pPr>
                <a:defRPr/>
              </a:pPr>
              <a:t>‹#›</a:t>
            </a:fld>
            <a:endParaRPr lang="en-US"/>
          </a:p>
        </p:txBody>
      </p:sp>
    </p:spTree>
    <p:extLst>
      <p:ext uri="{BB962C8B-B14F-4D97-AF65-F5344CB8AC3E}">
        <p14:creationId xmlns:p14="http://schemas.microsoft.com/office/powerpoint/2010/main" val="2845577416"/>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2D335266-75B0-5E43-9CEC-74964A475572}" type="slidenum">
              <a:rPr lang="en-US" altLang="en-US"/>
              <a:pPr>
                <a:defRPr/>
              </a:pPr>
              <a:t>‹#›</a:t>
            </a:fld>
            <a:endParaRPr lang="en-US" altLang="en-US"/>
          </a:p>
        </p:txBody>
      </p:sp>
    </p:spTree>
    <p:extLst>
      <p:ext uri="{BB962C8B-B14F-4D97-AF65-F5344CB8AC3E}">
        <p14:creationId xmlns:p14="http://schemas.microsoft.com/office/powerpoint/2010/main" val="1662417961"/>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DF0D441-B441-2545-80CB-20567875747D}" type="slidenum">
              <a:rPr lang="en-US" altLang="en-US"/>
              <a:pPr>
                <a:defRPr/>
              </a:pPr>
              <a:t>‹#›</a:t>
            </a:fld>
            <a:endParaRPr lang="en-US" altLang="en-US"/>
          </a:p>
        </p:txBody>
      </p:sp>
    </p:spTree>
    <p:extLst>
      <p:ext uri="{BB962C8B-B14F-4D97-AF65-F5344CB8AC3E}">
        <p14:creationId xmlns:p14="http://schemas.microsoft.com/office/powerpoint/2010/main" val="1383566507"/>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CB42FACF-48D6-2F42-9AA6-7F348FBFC723}" type="slidenum">
              <a:rPr lang="en-US" altLang="en-US"/>
              <a:pPr>
                <a:defRPr/>
              </a:pPr>
              <a:t>‹#›</a:t>
            </a:fld>
            <a:endParaRPr lang="en-US" altLang="en-US"/>
          </a:p>
        </p:txBody>
      </p:sp>
    </p:spTree>
    <p:extLst>
      <p:ext uri="{BB962C8B-B14F-4D97-AF65-F5344CB8AC3E}">
        <p14:creationId xmlns:p14="http://schemas.microsoft.com/office/powerpoint/2010/main" val="1512178428"/>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FEDB9FDE-68E4-FF40-88DD-5A751B206131}" type="slidenum">
              <a:rPr lang="en-US" altLang="en-US"/>
              <a:pPr>
                <a:defRPr/>
              </a:pPr>
              <a:t>‹#›</a:t>
            </a:fld>
            <a:endParaRPr lang="en-US" altLang="en-US"/>
          </a:p>
        </p:txBody>
      </p:sp>
    </p:spTree>
    <p:extLst>
      <p:ext uri="{BB962C8B-B14F-4D97-AF65-F5344CB8AC3E}">
        <p14:creationId xmlns:p14="http://schemas.microsoft.com/office/powerpoint/2010/main" val="1827823503"/>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C72E5BEE-B2CA-1447-9E57-F4ECB07B5FCB}" type="slidenum">
              <a:rPr lang="en-US" altLang="en-US"/>
              <a:pPr>
                <a:defRPr/>
              </a:pPr>
              <a:t>‹#›</a:t>
            </a:fld>
            <a:endParaRPr lang="en-US" altLang="en-US"/>
          </a:p>
        </p:txBody>
      </p:sp>
    </p:spTree>
    <p:extLst>
      <p:ext uri="{BB962C8B-B14F-4D97-AF65-F5344CB8AC3E}">
        <p14:creationId xmlns:p14="http://schemas.microsoft.com/office/powerpoint/2010/main" val="2603758526"/>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E956F13D-AAAF-9546-8F66-1B93AA704C22}" type="slidenum">
              <a:rPr lang="en-US" altLang="en-US"/>
              <a:pPr>
                <a:defRPr/>
              </a:pPr>
              <a:t>‹#›</a:t>
            </a:fld>
            <a:endParaRPr lang="en-US" altLang="en-US"/>
          </a:p>
        </p:txBody>
      </p:sp>
    </p:spTree>
    <p:extLst>
      <p:ext uri="{BB962C8B-B14F-4D97-AF65-F5344CB8AC3E}">
        <p14:creationId xmlns:p14="http://schemas.microsoft.com/office/powerpoint/2010/main" val="3257287020"/>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3D98EB2D-E6BF-1649-BD02-E7BBC465E38C}" type="slidenum">
              <a:rPr lang="en-US" altLang="en-US"/>
              <a:pPr>
                <a:defRPr/>
              </a:pPr>
              <a:t>‹#›</a:t>
            </a:fld>
            <a:endParaRPr lang="en-US" altLang="en-US"/>
          </a:p>
        </p:txBody>
      </p:sp>
    </p:spTree>
    <p:extLst>
      <p:ext uri="{BB962C8B-B14F-4D97-AF65-F5344CB8AC3E}">
        <p14:creationId xmlns:p14="http://schemas.microsoft.com/office/powerpoint/2010/main" val="3793933324"/>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7529"/>
            <a:ext cx="8610600" cy="51937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089F1732-0A34-924A-9BFB-C6828D5FEFD7}" type="slidenum">
              <a:rPr lang="en-US"/>
              <a:pPr>
                <a:defRPr/>
              </a:pPr>
              <a:t>‹#›</a:t>
            </a:fld>
            <a:endParaRPr lang="en-US"/>
          </a:p>
        </p:txBody>
      </p:sp>
    </p:spTree>
    <p:extLst>
      <p:ext uri="{BB962C8B-B14F-4D97-AF65-F5344CB8AC3E}">
        <p14:creationId xmlns:p14="http://schemas.microsoft.com/office/powerpoint/2010/main" val="375688484"/>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362C1B5C-F617-8D4A-A6AE-B1E9E2782AC1}" type="slidenum">
              <a:rPr lang="en-US" altLang="en-US"/>
              <a:pPr>
                <a:defRPr/>
              </a:pPr>
              <a:t>‹#›</a:t>
            </a:fld>
            <a:endParaRPr lang="en-US" altLang="en-US"/>
          </a:p>
        </p:txBody>
      </p:sp>
    </p:spTree>
    <p:extLst>
      <p:ext uri="{BB962C8B-B14F-4D97-AF65-F5344CB8AC3E}">
        <p14:creationId xmlns:p14="http://schemas.microsoft.com/office/powerpoint/2010/main" val="2307453035"/>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3FDA8B63-03F0-344F-A609-12B01DC7AAE7}" type="slidenum">
              <a:rPr lang="en-US" altLang="en-US"/>
              <a:pPr>
                <a:defRPr/>
              </a:pPr>
              <a:t>‹#›</a:t>
            </a:fld>
            <a:endParaRPr lang="en-US" altLang="en-US"/>
          </a:p>
        </p:txBody>
      </p:sp>
    </p:spTree>
    <p:extLst>
      <p:ext uri="{BB962C8B-B14F-4D97-AF65-F5344CB8AC3E}">
        <p14:creationId xmlns:p14="http://schemas.microsoft.com/office/powerpoint/2010/main" val="1585741134"/>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60DCCF8B-6055-654E-91F3-6BE065DE54E2}" type="slidenum">
              <a:rPr lang="en-US" altLang="en-US"/>
              <a:pPr>
                <a:defRPr/>
              </a:pPr>
              <a:t>‹#›</a:t>
            </a:fld>
            <a:endParaRPr lang="en-US" altLang="en-US"/>
          </a:p>
        </p:txBody>
      </p:sp>
    </p:spTree>
    <p:extLst>
      <p:ext uri="{BB962C8B-B14F-4D97-AF65-F5344CB8AC3E}">
        <p14:creationId xmlns:p14="http://schemas.microsoft.com/office/powerpoint/2010/main" val="260002512"/>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FD46A0E9-5A79-5743-A6CA-7BF006E9E854}" type="slidenum">
              <a:rPr lang="en-US" altLang="en-US"/>
              <a:pPr>
                <a:defRPr/>
              </a:pPr>
              <a:t>‹#›</a:t>
            </a:fld>
            <a:endParaRPr lang="en-US" altLang="en-US"/>
          </a:p>
        </p:txBody>
      </p:sp>
    </p:spTree>
    <p:extLst>
      <p:ext uri="{BB962C8B-B14F-4D97-AF65-F5344CB8AC3E}">
        <p14:creationId xmlns:p14="http://schemas.microsoft.com/office/powerpoint/2010/main" val="2222460750"/>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rgbClr val="000000"/>
                </a:solidFill>
                <a:latin typeface="Garamond" pitchFamily="-106" charset="0"/>
                <a:ea typeface="Arial" pitchFamily="-106" charset="0"/>
                <a:cs typeface="Arial" pitchFamily="-106" charset="0"/>
              </a:defRPr>
            </a:lvl1pPr>
          </a:lstStyle>
          <a:p>
            <a:pPr>
              <a:defRPr/>
            </a:pPr>
            <a:r>
              <a:rPr lang="en-US"/>
              <a:t>Efficient Runahead Execution</a:t>
            </a: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z="1200"/>
            </a:lvl1pPr>
          </a:lstStyle>
          <a:p>
            <a:pPr>
              <a:defRPr/>
            </a:pPr>
            <a:fld id="{BE4F5F9F-FD9F-FE48-B635-9C484BE6ED85}" type="slidenum">
              <a:rPr lang="en-US"/>
              <a:pPr>
                <a:defRPr/>
              </a:pPr>
              <a:t>‹#›</a:t>
            </a:fld>
            <a:endParaRPr lang="en-US"/>
          </a:p>
        </p:txBody>
      </p:sp>
    </p:spTree>
    <p:extLst>
      <p:ext uri="{BB962C8B-B14F-4D97-AF65-F5344CB8AC3E}">
        <p14:creationId xmlns:p14="http://schemas.microsoft.com/office/powerpoint/2010/main" val="2985438825"/>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7529"/>
            <a:ext cx="8610600" cy="51937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B540ED03-4689-814C-A2A2-607343E603A9}" type="slidenum">
              <a:rPr lang="en-US"/>
              <a:pPr>
                <a:defRPr/>
              </a:pPr>
              <a:t>‹#›</a:t>
            </a:fld>
            <a:endParaRPr lang="en-US"/>
          </a:p>
        </p:txBody>
      </p:sp>
    </p:spTree>
    <p:extLst>
      <p:ext uri="{BB962C8B-B14F-4D97-AF65-F5344CB8AC3E}">
        <p14:creationId xmlns:p14="http://schemas.microsoft.com/office/powerpoint/2010/main" val="3503578793"/>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D46EC8BF-EA1C-2743-BE4C-C43F035408C7}" type="slidenum">
              <a:rPr lang="en-US"/>
              <a:pPr>
                <a:defRPr/>
              </a:pPr>
              <a:t>‹#›</a:t>
            </a:fld>
            <a:endParaRPr lang="en-US"/>
          </a:p>
        </p:txBody>
      </p:sp>
    </p:spTree>
    <p:extLst>
      <p:ext uri="{BB962C8B-B14F-4D97-AF65-F5344CB8AC3E}">
        <p14:creationId xmlns:p14="http://schemas.microsoft.com/office/powerpoint/2010/main" val="303905858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511D8A91-B17F-2B4C-8D4F-59FD4B1970C4}" type="slidenum">
              <a:rPr lang="en-US"/>
              <a:pPr>
                <a:defRPr/>
              </a:pPr>
              <a:t>‹#›</a:t>
            </a:fld>
            <a:endParaRPr lang="en-US"/>
          </a:p>
        </p:txBody>
      </p:sp>
    </p:spTree>
    <p:extLst>
      <p:ext uri="{BB962C8B-B14F-4D97-AF65-F5344CB8AC3E}">
        <p14:creationId xmlns:p14="http://schemas.microsoft.com/office/powerpoint/2010/main" val="3311480626"/>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1030"/>
          <p:cNvSpPr>
            <a:spLocks noGrp="1" noChangeArrowheads="1"/>
          </p:cNvSpPr>
          <p:nvPr>
            <p:ph type="sldNum" sz="quarter" idx="11"/>
          </p:nvPr>
        </p:nvSpPr>
        <p:spPr>
          <a:ln/>
        </p:spPr>
        <p:txBody>
          <a:bodyPr/>
          <a:lstStyle>
            <a:lvl1pPr>
              <a:defRPr/>
            </a:lvl1pPr>
          </a:lstStyle>
          <a:p>
            <a:pPr>
              <a:defRPr/>
            </a:pPr>
            <a:fld id="{B86EEA6A-C287-A241-A5E7-A0498E285B7B}" type="slidenum">
              <a:rPr lang="en-US"/>
              <a:pPr>
                <a:defRPr/>
              </a:pPr>
              <a:t>‹#›</a:t>
            </a:fld>
            <a:endParaRPr lang="en-US"/>
          </a:p>
        </p:txBody>
      </p:sp>
    </p:spTree>
    <p:extLst>
      <p:ext uri="{BB962C8B-B14F-4D97-AF65-F5344CB8AC3E}">
        <p14:creationId xmlns:p14="http://schemas.microsoft.com/office/powerpoint/2010/main" val="157779404"/>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1030"/>
          <p:cNvSpPr>
            <a:spLocks noGrp="1" noChangeArrowheads="1"/>
          </p:cNvSpPr>
          <p:nvPr>
            <p:ph type="sldNum" sz="quarter" idx="11"/>
          </p:nvPr>
        </p:nvSpPr>
        <p:spPr>
          <a:ln/>
        </p:spPr>
        <p:txBody>
          <a:bodyPr/>
          <a:lstStyle>
            <a:lvl1pPr>
              <a:defRPr/>
            </a:lvl1pPr>
          </a:lstStyle>
          <a:p>
            <a:pPr>
              <a:defRPr/>
            </a:pPr>
            <a:fld id="{7FC04ABE-00CF-0546-9212-E572182F84AF}" type="slidenum">
              <a:rPr lang="en-US"/>
              <a:pPr>
                <a:defRPr/>
              </a:pPr>
              <a:t>‹#›</a:t>
            </a:fld>
            <a:endParaRPr lang="en-US"/>
          </a:p>
        </p:txBody>
      </p:sp>
    </p:spTree>
    <p:extLst>
      <p:ext uri="{BB962C8B-B14F-4D97-AF65-F5344CB8AC3E}">
        <p14:creationId xmlns:p14="http://schemas.microsoft.com/office/powerpoint/2010/main" val="412069524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6A40F592-F4AC-7543-B058-0373BFC6721B}" type="slidenum">
              <a:rPr lang="en-US"/>
              <a:pPr>
                <a:defRPr/>
              </a:pPr>
              <a:t>‹#›</a:t>
            </a:fld>
            <a:endParaRPr lang="en-US"/>
          </a:p>
        </p:txBody>
      </p:sp>
    </p:spTree>
    <p:extLst>
      <p:ext uri="{BB962C8B-B14F-4D97-AF65-F5344CB8AC3E}">
        <p14:creationId xmlns:p14="http://schemas.microsoft.com/office/powerpoint/2010/main" val="2577321942"/>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1030"/>
          <p:cNvSpPr>
            <a:spLocks noGrp="1" noChangeArrowheads="1"/>
          </p:cNvSpPr>
          <p:nvPr>
            <p:ph type="sldNum" sz="quarter" idx="11"/>
          </p:nvPr>
        </p:nvSpPr>
        <p:spPr>
          <a:ln/>
        </p:spPr>
        <p:txBody>
          <a:bodyPr/>
          <a:lstStyle>
            <a:lvl1pPr>
              <a:defRPr/>
            </a:lvl1pPr>
          </a:lstStyle>
          <a:p>
            <a:pPr>
              <a:defRPr/>
            </a:pPr>
            <a:fld id="{B95A28B9-6E6B-B849-BD3A-474ED8053727}" type="slidenum">
              <a:rPr lang="en-US"/>
              <a:pPr>
                <a:defRPr/>
              </a:pPr>
              <a:t>‹#›</a:t>
            </a:fld>
            <a:endParaRPr lang="en-US"/>
          </a:p>
        </p:txBody>
      </p:sp>
    </p:spTree>
    <p:extLst>
      <p:ext uri="{BB962C8B-B14F-4D97-AF65-F5344CB8AC3E}">
        <p14:creationId xmlns:p14="http://schemas.microsoft.com/office/powerpoint/2010/main" val="1934428317"/>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5" y="273055"/>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6" y="1435105"/>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9D4F7D75-B64B-9947-BD9E-B0412207316E}" type="slidenum">
              <a:rPr lang="en-US"/>
              <a:pPr>
                <a:defRPr/>
              </a:pPr>
              <a:t>‹#›</a:t>
            </a:fld>
            <a:endParaRPr lang="en-US"/>
          </a:p>
        </p:txBody>
      </p:sp>
    </p:spTree>
    <p:extLst>
      <p:ext uri="{BB962C8B-B14F-4D97-AF65-F5344CB8AC3E}">
        <p14:creationId xmlns:p14="http://schemas.microsoft.com/office/powerpoint/2010/main" val="149447384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5BFD23CF-5868-F549-BC0C-50ED9A741E2F}" type="slidenum">
              <a:rPr lang="en-US"/>
              <a:pPr>
                <a:defRPr/>
              </a:pPr>
              <a:t>‹#›</a:t>
            </a:fld>
            <a:endParaRPr lang="en-US"/>
          </a:p>
        </p:txBody>
      </p:sp>
    </p:spTree>
    <p:extLst>
      <p:ext uri="{BB962C8B-B14F-4D97-AF65-F5344CB8AC3E}">
        <p14:creationId xmlns:p14="http://schemas.microsoft.com/office/powerpoint/2010/main" val="412021013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BBE17934-229C-9A41-A65A-4B18C524A716}" type="slidenum">
              <a:rPr lang="en-US"/>
              <a:pPr>
                <a:defRPr/>
              </a:pPr>
              <a:t>‹#›</a:t>
            </a:fld>
            <a:endParaRPr lang="en-US"/>
          </a:p>
        </p:txBody>
      </p:sp>
    </p:spTree>
    <p:extLst>
      <p:ext uri="{BB962C8B-B14F-4D97-AF65-F5344CB8AC3E}">
        <p14:creationId xmlns:p14="http://schemas.microsoft.com/office/powerpoint/2010/main" val="113951385"/>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49" y="152400"/>
            <a:ext cx="2152651"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6" y="152400"/>
            <a:ext cx="6305551"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B26D7263-CF0C-9745-9C1E-A2A2A23A43AD}" type="slidenum">
              <a:rPr lang="en-US"/>
              <a:pPr>
                <a:defRPr/>
              </a:pPr>
              <a:t>‹#›</a:t>
            </a:fld>
            <a:endParaRPr lang="en-US"/>
          </a:p>
        </p:txBody>
      </p:sp>
    </p:spTree>
    <p:extLst>
      <p:ext uri="{BB962C8B-B14F-4D97-AF65-F5344CB8AC3E}">
        <p14:creationId xmlns:p14="http://schemas.microsoft.com/office/powerpoint/2010/main" val="2288491840"/>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228603" y="1371600"/>
            <a:ext cx="4229100" cy="4876800"/>
          </a:xfrm>
        </p:spPr>
        <p:txBody>
          <a:bodyPr/>
          <a:lstStyle/>
          <a:p>
            <a:pPr lvl="0"/>
            <a:endParaRPr lang="en-US" noProof="0" smtClean="0"/>
          </a:p>
        </p:txBody>
      </p:sp>
      <p:sp>
        <p:nvSpPr>
          <p:cNvPr id="4" name="Text Placeholder 3"/>
          <p:cNvSpPr>
            <a:spLocks noGrp="1"/>
          </p:cNvSpPr>
          <p:nvPr>
            <p:ph type="body" sz="half" idx="2"/>
          </p:nvPr>
        </p:nvSpPr>
        <p:spPr>
          <a:xfrm>
            <a:off x="4610103" y="1371600"/>
            <a:ext cx="4229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4CB79AF2-84AE-3D4C-81F7-C61796865F5D}" type="slidenum">
              <a:rPr lang="en-US"/>
              <a:pPr>
                <a:defRPr/>
              </a:pPr>
              <a:t>‹#›</a:t>
            </a:fld>
            <a:endParaRPr lang="en-US"/>
          </a:p>
        </p:txBody>
      </p:sp>
    </p:spTree>
    <p:extLst>
      <p:ext uri="{BB962C8B-B14F-4D97-AF65-F5344CB8AC3E}">
        <p14:creationId xmlns:p14="http://schemas.microsoft.com/office/powerpoint/2010/main" val="1131065754"/>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p:cNvSpPr>
            <a:spLocks noChangeArrowheads="1"/>
          </p:cNvSpPr>
          <p:nvPr/>
        </p:nvSpPr>
        <p:spPr bwMode="auto">
          <a:xfrm>
            <a:off x="457200" y="1123950"/>
            <a:ext cx="8229600" cy="9144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rgbClr val="000000"/>
                </a:solidFill>
                <a:latin typeface="Garamond" pitchFamily="-105" charset="0"/>
                <a:ea typeface="Arial" pitchFamily="-105" charset="0"/>
                <a:cs typeface="Arial" pitchFamily="-105" charset="0"/>
              </a:defRPr>
            </a:lvl1pPr>
          </a:lstStyle>
          <a:p>
            <a:pPr>
              <a:defRPr/>
            </a:pPr>
            <a:r>
              <a:rPr lang="en-US"/>
              <a:t>Efficient Runahead Execution</a:t>
            </a: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latin typeface="Garamond"/>
            </a:endParaRPr>
          </a:p>
        </p:txBody>
      </p:sp>
      <p:sp>
        <p:nvSpPr>
          <p:cNvPr id="9" name="Rectangle 6"/>
          <p:cNvSpPr>
            <a:spLocks noGrp="1" noChangeArrowheads="1"/>
          </p:cNvSpPr>
          <p:nvPr>
            <p:ph type="sldNum" sz="quarter" idx="12"/>
          </p:nvPr>
        </p:nvSpPr>
        <p:spPr/>
        <p:txBody>
          <a:bodyPr/>
          <a:lstStyle>
            <a:lvl1pPr>
              <a:defRPr sz="1200" smtClean="0"/>
            </a:lvl1pPr>
          </a:lstStyle>
          <a:p>
            <a:pPr>
              <a:defRPr/>
            </a:pPr>
            <a:fld id="{28EA46D7-F196-5544-A09E-D0FB79C0175E}" type="slidenum">
              <a:rPr lang="en-US"/>
              <a:pPr>
                <a:defRPr/>
              </a:pPr>
              <a:t>‹#›</a:t>
            </a:fld>
            <a:endParaRPr lang="en-US"/>
          </a:p>
        </p:txBody>
      </p:sp>
    </p:spTree>
    <p:extLst>
      <p:ext uri="{BB962C8B-B14F-4D97-AF65-F5344CB8AC3E}">
        <p14:creationId xmlns:p14="http://schemas.microsoft.com/office/powerpoint/2010/main" val="3449253638"/>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7527"/>
            <a:ext cx="8610600" cy="51937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latin typeface="Garamond"/>
            </a:endParaRPr>
          </a:p>
        </p:txBody>
      </p:sp>
      <p:sp>
        <p:nvSpPr>
          <p:cNvPr id="5" name="Rectangle 1030"/>
          <p:cNvSpPr>
            <a:spLocks noGrp="1" noChangeArrowheads="1"/>
          </p:cNvSpPr>
          <p:nvPr>
            <p:ph type="sldNum" sz="quarter" idx="11"/>
          </p:nvPr>
        </p:nvSpPr>
        <p:spPr>
          <a:ln/>
        </p:spPr>
        <p:txBody>
          <a:bodyPr/>
          <a:lstStyle>
            <a:lvl1pPr>
              <a:defRPr/>
            </a:lvl1pPr>
          </a:lstStyle>
          <a:p>
            <a:pPr>
              <a:defRPr/>
            </a:pPr>
            <a:fld id="{1FA78A4B-24AB-804F-A3E8-DD92B46CF374}" type="slidenum">
              <a:rPr lang="en-US"/>
              <a:pPr>
                <a:defRPr/>
              </a:pPr>
              <a:t>‹#›</a:t>
            </a:fld>
            <a:endParaRPr lang="en-US"/>
          </a:p>
        </p:txBody>
      </p:sp>
    </p:spTree>
    <p:extLst>
      <p:ext uri="{BB962C8B-B14F-4D97-AF65-F5344CB8AC3E}">
        <p14:creationId xmlns:p14="http://schemas.microsoft.com/office/powerpoint/2010/main" val="3869839884"/>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latin typeface="Garamond"/>
            </a:endParaRPr>
          </a:p>
        </p:txBody>
      </p:sp>
      <p:sp>
        <p:nvSpPr>
          <p:cNvPr id="5" name="Rectangle 1030"/>
          <p:cNvSpPr>
            <a:spLocks noGrp="1" noChangeArrowheads="1"/>
          </p:cNvSpPr>
          <p:nvPr>
            <p:ph type="sldNum" sz="quarter" idx="11"/>
          </p:nvPr>
        </p:nvSpPr>
        <p:spPr>
          <a:ln/>
        </p:spPr>
        <p:txBody>
          <a:bodyPr/>
          <a:lstStyle>
            <a:lvl1pPr>
              <a:defRPr/>
            </a:lvl1pPr>
          </a:lstStyle>
          <a:p>
            <a:pPr>
              <a:defRPr/>
            </a:pPr>
            <a:fld id="{DD69374C-2C64-164A-A7F8-DAA9F4FAC18E}" type="slidenum">
              <a:rPr lang="en-US"/>
              <a:pPr>
                <a:defRPr/>
              </a:pPr>
              <a:t>‹#›</a:t>
            </a:fld>
            <a:endParaRPr lang="en-US"/>
          </a:p>
        </p:txBody>
      </p:sp>
    </p:spTree>
    <p:extLst>
      <p:ext uri="{BB962C8B-B14F-4D97-AF65-F5344CB8AC3E}">
        <p14:creationId xmlns:p14="http://schemas.microsoft.com/office/powerpoint/2010/main" val="825270055"/>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latin typeface="Garamond"/>
            </a:endParaRPr>
          </a:p>
        </p:txBody>
      </p:sp>
      <p:sp>
        <p:nvSpPr>
          <p:cNvPr id="6" name="Rectangle 1030"/>
          <p:cNvSpPr>
            <a:spLocks noGrp="1" noChangeArrowheads="1"/>
          </p:cNvSpPr>
          <p:nvPr>
            <p:ph type="sldNum" sz="quarter" idx="11"/>
          </p:nvPr>
        </p:nvSpPr>
        <p:spPr>
          <a:ln/>
        </p:spPr>
        <p:txBody>
          <a:bodyPr/>
          <a:lstStyle>
            <a:lvl1pPr>
              <a:defRPr/>
            </a:lvl1pPr>
          </a:lstStyle>
          <a:p>
            <a:pPr>
              <a:defRPr/>
            </a:pPr>
            <a:fld id="{2040B5DD-7C71-9A4F-B1B1-3B13CBD202C4}" type="slidenum">
              <a:rPr lang="en-US"/>
              <a:pPr>
                <a:defRPr/>
              </a:pPr>
              <a:t>‹#›</a:t>
            </a:fld>
            <a:endParaRPr lang="en-US"/>
          </a:p>
        </p:txBody>
      </p:sp>
    </p:spTree>
    <p:extLst>
      <p:ext uri="{BB962C8B-B14F-4D97-AF65-F5344CB8AC3E}">
        <p14:creationId xmlns:p14="http://schemas.microsoft.com/office/powerpoint/2010/main" val="165320095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EB4B8E01-0E6F-5940-BF0C-7BC414F0795E}" type="slidenum">
              <a:rPr lang="en-US"/>
              <a:pPr>
                <a:defRPr/>
              </a:pPr>
              <a:t>‹#›</a:t>
            </a:fld>
            <a:endParaRPr lang="en-US"/>
          </a:p>
        </p:txBody>
      </p:sp>
    </p:spTree>
    <p:extLst>
      <p:ext uri="{BB962C8B-B14F-4D97-AF65-F5344CB8AC3E}">
        <p14:creationId xmlns:p14="http://schemas.microsoft.com/office/powerpoint/2010/main" val="2308832395"/>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pPr>
              <a:defRPr/>
            </a:pPr>
            <a:endParaRPr lang="en-US" altLang="en-US">
              <a:latin typeface="Garamond"/>
            </a:endParaRPr>
          </a:p>
        </p:txBody>
      </p:sp>
      <p:sp>
        <p:nvSpPr>
          <p:cNvPr id="8" name="Rectangle 1030"/>
          <p:cNvSpPr>
            <a:spLocks noGrp="1" noChangeArrowheads="1"/>
          </p:cNvSpPr>
          <p:nvPr>
            <p:ph type="sldNum" sz="quarter" idx="11"/>
          </p:nvPr>
        </p:nvSpPr>
        <p:spPr>
          <a:ln/>
        </p:spPr>
        <p:txBody>
          <a:bodyPr/>
          <a:lstStyle>
            <a:lvl1pPr>
              <a:defRPr/>
            </a:lvl1pPr>
          </a:lstStyle>
          <a:p>
            <a:pPr>
              <a:defRPr/>
            </a:pPr>
            <a:fld id="{608F972B-17DC-6E42-A433-D01871ADEC3F}" type="slidenum">
              <a:rPr lang="en-US"/>
              <a:pPr>
                <a:defRPr/>
              </a:pPr>
              <a:t>‹#›</a:t>
            </a:fld>
            <a:endParaRPr lang="en-US"/>
          </a:p>
        </p:txBody>
      </p:sp>
    </p:spTree>
    <p:extLst>
      <p:ext uri="{BB962C8B-B14F-4D97-AF65-F5344CB8AC3E}">
        <p14:creationId xmlns:p14="http://schemas.microsoft.com/office/powerpoint/2010/main" val="4161847547"/>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pPr>
              <a:defRPr/>
            </a:pPr>
            <a:endParaRPr lang="en-US" altLang="en-US">
              <a:latin typeface="Garamond"/>
            </a:endParaRPr>
          </a:p>
        </p:txBody>
      </p:sp>
      <p:sp>
        <p:nvSpPr>
          <p:cNvPr id="4" name="Rectangle 1030"/>
          <p:cNvSpPr>
            <a:spLocks noGrp="1" noChangeArrowheads="1"/>
          </p:cNvSpPr>
          <p:nvPr>
            <p:ph type="sldNum" sz="quarter" idx="11"/>
          </p:nvPr>
        </p:nvSpPr>
        <p:spPr>
          <a:ln/>
        </p:spPr>
        <p:txBody>
          <a:bodyPr/>
          <a:lstStyle>
            <a:lvl1pPr>
              <a:defRPr/>
            </a:lvl1pPr>
          </a:lstStyle>
          <a:p>
            <a:pPr>
              <a:defRPr/>
            </a:pPr>
            <a:fld id="{F33EF6B4-66B4-6F46-B558-D2F0B7666C3E}" type="slidenum">
              <a:rPr lang="en-US"/>
              <a:pPr>
                <a:defRPr/>
              </a:pPr>
              <a:t>‹#›</a:t>
            </a:fld>
            <a:endParaRPr lang="en-US"/>
          </a:p>
        </p:txBody>
      </p:sp>
    </p:spTree>
    <p:extLst>
      <p:ext uri="{BB962C8B-B14F-4D97-AF65-F5344CB8AC3E}">
        <p14:creationId xmlns:p14="http://schemas.microsoft.com/office/powerpoint/2010/main" val="1121559011"/>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endParaRPr lang="en-US" altLang="en-US">
              <a:latin typeface="Garamond"/>
            </a:endParaRPr>
          </a:p>
        </p:txBody>
      </p:sp>
      <p:sp>
        <p:nvSpPr>
          <p:cNvPr id="3" name="Rectangle 1030"/>
          <p:cNvSpPr>
            <a:spLocks noGrp="1" noChangeArrowheads="1"/>
          </p:cNvSpPr>
          <p:nvPr>
            <p:ph type="sldNum" sz="quarter" idx="11"/>
          </p:nvPr>
        </p:nvSpPr>
        <p:spPr>
          <a:ln/>
        </p:spPr>
        <p:txBody>
          <a:bodyPr/>
          <a:lstStyle>
            <a:lvl1pPr>
              <a:defRPr/>
            </a:lvl1pPr>
          </a:lstStyle>
          <a:p>
            <a:pPr>
              <a:defRPr/>
            </a:pPr>
            <a:fld id="{73E46DBC-1211-0F46-B3EE-CF383B74FFF7}" type="slidenum">
              <a:rPr lang="en-US"/>
              <a:pPr>
                <a:defRPr/>
              </a:pPr>
              <a:t>‹#›</a:t>
            </a:fld>
            <a:endParaRPr lang="en-US"/>
          </a:p>
        </p:txBody>
      </p:sp>
    </p:spTree>
    <p:extLst>
      <p:ext uri="{BB962C8B-B14F-4D97-AF65-F5344CB8AC3E}">
        <p14:creationId xmlns:p14="http://schemas.microsoft.com/office/powerpoint/2010/main" val="1660769388"/>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latin typeface="Garamond"/>
            </a:endParaRPr>
          </a:p>
        </p:txBody>
      </p:sp>
      <p:sp>
        <p:nvSpPr>
          <p:cNvPr id="6" name="Rectangle 1030"/>
          <p:cNvSpPr>
            <a:spLocks noGrp="1" noChangeArrowheads="1"/>
          </p:cNvSpPr>
          <p:nvPr>
            <p:ph type="sldNum" sz="quarter" idx="11"/>
          </p:nvPr>
        </p:nvSpPr>
        <p:spPr>
          <a:ln/>
        </p:spPr>
        <p:txBody>
          <a:bodyPr/>
          <a:lstStyle>
            <a:lvl1pPr>
              <a:defRPr/>
            </a:lvl1pPr>
          </a:lstStyle>
          <a:p>
            <a:pPr>
              <a:defRPr/>
            </a:pPr>
            <a:fld id="{6960EC52-E3C4-AA41-9306-641CD75CD3DF}" type="slidenum">
              <a:rPr lang="en-US"/>
              <a:pPr>
                <a:defRPr/>
              </a:pPr>
              <a:t>‹#›</a:t>
            </a:fld>
            <a:endParaRPr lang="en-US"/>
          </a:p>
        </p:txBody>
      </p:sp>
    </p:spTree>
    <p:extLst>
      <p:ext uri="{BB962C8B-B14F-4D97-AF65-F5344CB8AC3E}">
        <p14:creationId xmlns:p14="http://schemas.microsoft.com/office/powerpoint/2010/main" val="3967938082"/>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latin typeface="Garamond"/>
            </a:endParaRPr>
          </a:p>
        </p:txBody>
      </p:sp>
      <p:sp>
        <p:nvSpPr>
          <p:cNvPr id="6" name="Rectangle 1030"/>
          <p:cNvSpPr>
            <a:spLocks noGrp="1" noChangeArrowheads="1"/>
          </p:cNvSpPr>
          <p:nvPr>
            <p:ph type="sldNum" sz="quarter" idx="11"/>
          </p:nvPr>
        </p:nvSpPr>
        <p:spPr>
          <a:ln/>
        </p:spPr>
        <p:txBody>
          <a:bodyPr/>
          <a:lstStyle>
            <a:lvl1pPr>
              <a:defRPr/>
            </a:lvl1pPr>
          </a:lstStyle>
          <a:p>
            <a:pPr>
              <a:defRPr/>
            </a:pPr>
            <a:fld id="{BB6BE31F-54B1-5B43-83EE-313849432706}" type="slidenum">
              <a:rPr lang="en-US"/>
              <a:pPr>
                <a:defRPr/>
              </a:pPr>
              <a:t>‹#›</a:t>
            </a:fld>
            <a:endParaRPr lang="en-US"/>
          </a:p>
        </p:txBody>
      </p:sp>
    </p:spTree>
    <p:extLst>
      <p:ext uri="{BB962C8B-B14F-4D97-AF65-F5344CB8AC3E}">
        <p14:creationId xmlns:p14="http://schemas.microsoft.com/office/powerpoint/2010/main" val="1113080002"/>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latin typeface="Garamond"/>
            </a:endParaRPr>
          </a:p>
        </p:txBody>
      </p:sp>
      <p:sp>
        <p:nvSpPr>
          <p:cNvPr id="5" name="Rectangle 1030"/>
          <p:cNvSpPr>
            <a:spLocks noGrp="1" noChangeArrowheads="1"/>
          </p:cNvSpPr>
          <p:nvPr>
            <p:ph type="sldNum" sz="quarter" idx="11"/>
          </p:nvPr>
        </p:nvSpPr>
        <p:spPr>
          <a:ln/>
        </p:spPr>
        <p:txBody>
          <a:bodyPr/>
          <a:lstStyle>
            <a:lvl1pPr>
              <a:defRPr/>
            </a:lvl1pPr>
          </a:lstStyle>
          <a:p>
            <a:pPr>
              <a:defRPr/>
            </a:pPr>
            <a:fld id="{CCA6357A-8F70-C843-A12E-4C845D67A4A5}" type="slidenum">
              <a:rPr lang="en-US"/>
              <a:pPr>
                <a:defRPr/>
              </a:pPr>
              <a:t>‹#›</a:t>
            </a:fld>
            <a:endParaRPr lang="en-US"/>
          </a:p>
        </p:txBody>
      </p:sp>
    </p:spTree>
    <p:extLst>
      <p:ext uri="{BB962C8B-B14F-4D97-AF65-F5344CB8AC3E}">
        <p14:creationId xmlns:p14="http://schemas.microsoft.com/office/powerpoint/2010/main" val="3209258521"/>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latin typeface="Garamond"/>
            </a:endParaRPr>
          </a:p>
        </p:txBody>
      </p:sp>
      <p:sp>
        <p:nvSpPr>
          <p:cNvPr id="5" name="Rectangle 1030"/>
          <p:cNvSpPr>
            <a:spLocks noGrp="1" noChangeArrowheads="1"/>
          </p:cNvSpPr>
          <p:nvPr>
            <p:ph type="sldNum" sz="quarter" idx="11"/>
          </p:nvPr>
        </p:nvSpPr>
        <p:spPr>
          <a:ln/>
        </p:spPr>
        <p:txBody>
          <a:bodyPr/>
          <a:lstStyle>
            <a:lvl1pPr>
              <a:defRPr/>
            </a:lvl1pPr>
          </a:lstStyle>
          <a:p>
            <a:pPr>
              <a:defRPr/>
            </a:pPr>
            <a:fld id="{C7C00D36-CBCD-BF4E-916C-3601576733D5}" type="slidenum">
              <a:rPr lang="en-US"/>
              <a:pPr>
                <a:defRPr/>
              </a:pPr>
              <a:t>‹#›</a:t>
            </a:fld>
            <a:endParaRPr lang="en-US"/>
          </a:p>
        </p:txBody>
      </p:sp>
    </p:spTree>
    <p:extLst>
      <p:ext uri="{BB962C8B-B14F-4D97-AF65-F5344CB8AC3E}">
        <p14:creationId xmlns:p14="http://schemas.microsoft.com/office/powerpoint/2010/main" val="3272062486"/>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228600" y="1371600"/>
            <a:ext cx="4229100" cy="4876800"/>
          </a:xfrm>
        </p:spPr>
        <p:txBody>
          <a:bodyPr/>
          <a:lstStyle/>
          <a:p>
            <a:pPr lvl="0"/>
            <a:endParaRPr lang="en-US" noProof="0" smtClean="0"/>
          </a:p>
        </p:txBody>
      </p:sp>
      <p:sp>
        <p:nvSpPr>
          <p:cNvPr id="4" name="Text Placeholder 3"/>
          <p:cNvSpPr>
            <a:spLocks noGrp="1"/>
          </p:cNvSpPr>
          <p:nvPr>
            <p:ph type="body" sz="half" idx="2"/>
          </p:nvPr>
        </p:nvSpPr>
        <p:spPr>
          <a:xfrm>
            <a:off x="4610100" y="1371600"/>
            <a:ext cx="4229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latin typeface="Garamond"/>
            </a:endParaRPr>
          </a:p>
        </p:txBody>
      </p:sp>
      <p:sp>
        <p:nvSpPr>
          <p:cNvPr id="6" name="Rectangle 1030"/>
          <p:cNvSpPr>
            <a:spLocks noGrp="1" noChangeArrowheads="1"/>
          </p:cNvSpPr>
          <p:nvPr>
            <p:ph type="sldNum" sz="quarter" idx="11"/>
          </p:nvPr>
        </p:nvSpPr>
        <p:spPr>
          <a:ln/>
        </p:spPr>
        <p:txBody>
          <a:bodyPr/>
          <a:lstStyle>
            <a:lvl1pPr>
              <a:defRPr/>
            </a:lvl1pPr>
          </a:lstStyle>
          <a:p>
            <a:pPr>
              <a:defRPr/>
            </a:pPr>
            <a:fld id="{77E8527E-63E5-344A-81CB-2995A2418486}" type="slidenum">
              <a:rPr lang="en-US"/>
              <a:pPr>
                <a:defRPr/>
              </a:pPr>
              <a:t>‹#›</a:t>
            </a:fld>
            <a:endParaRPr lang="en-US"/>
          </a:p>
        </p:txBody>
      </p:sp>
    </p:spTree>
    <p:extLst>
      <p:ext uri="{BB962C8B-B14F-4D97-AF65-F5344CB8AC3E}">
        <p14:creationId xmlns:p14="http://schemas.microsoft.com/office/powerpoint/2010/main" val="3800408114"/>
      </p:ext>
    </p:extLst>
  </p:cSld>
  <p:clrMapOvr>
    <a:masterClrMapping/>
  </p:clrMapOvr>
  <p:transition xmlns:p14="http://schemas.microsoft.com/office/powerpoint/2010/mai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6172200" y="6191250"/>
            <a:ext cx="2476500" cy="476250"/>
          </a:xfrm>
          <a:prstGeom prst="rect">
            <a:avLst/>
          </a:prstGeom>
        </p:spPr>
        <p:txBody>
          <a:bodyPr vert="horz" wrap="square" lIns="91440" tIns="45720" rIns="91440" bIns="45720" numCol="1" anchor="t" anchorCtr="0" compatLnSpc="1">
            <a:prstTxWarp prst="textNoShape">
              <a:avLst/>
            </a:prstTxWarp>
          </a:bodyPr>
          <a:lstStyle>
            <a:lvl1pPr>
              <a:defRPr smtClean="0">
                <a:solidFill>
                  <a:srgbClr val="323232"/>
                </a:solidFill>
                <a:cs typeface="Arial" charset="0"/>
              </a:defRPr>
            </a:lvl1pPr>
          </a:lstStyle>
          <a:p>
            <a:pPr>
              <a:defRPr/>
            </a:pPr>
            <a:fld id="{4CC8665B-8EDF-B448-AFFF-82D2108890A5}" type="datetime1">
              <a:rPr lang="en-US"/>
              <a:pPr>
                <a:defRPr/>
              </a:pPr>
              <a:t>3/2/15</a:t>
            </a:fld>
            <a:endParaRPr lang="en-US"/>
          </a:p>
        </p:txBody>
      </p:sp>
      <p:sp>
        <p:nvSpPr>
          <p:cNvPr id="3" name="Footer Placeholder 3"/>
          <p:cNvSpPr>
            <a:spLocks noGrp="1"/>
          </p:cNvSpPr>
          <p:nvPr>
            <p:ph type="ftr" sz="quarter" idx="11"/>
          </p:nvPr>
        </p:nvSpPr>
        <p:spPr/>
        <p:txBody>
          <a:bodyPr/>
          <a:lstStyle>
            <a:lvl1pPr>
              <a:defRPr>
                <a:solidFill>
                  <a:srgbClr val="323232"/>
                </a:solidFill>
              </a:defRPr>
            </a:lvl1pPr>
          </a:lstStyle>
          <a:p>
            <a:pPr>
              <a:defRPr/>
            </a:pPr>
            <a:endParaRPr lang="en-US">
              <a:latin typeface="Garamond"/>
            </a:endParaRPr>
          </a:p>
        </p:txBody>
      </p:sp>
    </p:spTree>
    <p:extLst>
      <p:ext uri="{BB962C8B-B14F-4D97-AF65-F5344CB8AC3E}">
        <p14:creationId xmlns:p14="http://schemas.microsoft.com/office/powerpoint/2010/main" val="15845396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6172200" y="6191250"/>
            <a:ext cx="2476500" cy="476250"/>
          </a:xfrm>
          <a:prstGeom prst="rect">
            <a:avLst/>
          </a:prstGeom>
        </p:spPr>
        <p:txBody>
          <a:bodyPr vert="horz" wrap="square" lIns="91440" tIns="45720" rIns="91440" bIns="45720" numCol="1" anchor="t" anchorCtr="0" compatLnSpc="1">
            <a:prstTxWarp prst="textNoShape">
              <a:avLst/>
            </a:prstTxWarp>
          </a:bodyPr>
          <a:lstStyle>
            <a:lvl1pPr>
              <a:defRPr smtClean="0">
                <a:solidFill>
                  <a:srgbClr val="323232"/>
                </a:solidFill>
                <a:cs typeface="Arial" charset="0"/>
              </a:defRPr>
            </a:lvl1pPr>
          </a:lstStyle>
          <a:p>
            <a:pPr>
              <a:defRPr/>
            </a:pPr>
            <a:fld id="{4191404B-8D8B-6046-B154-53CCD32FAB07}" type="datetime1">
              <a:rPr lang="en-US"/>
              <a:pPr>
                <a:defRPr/>
              </a:pPr>
              <a:t>3/2/15</a:t>
            </a:fld>
            <a:endParaRPr lang="en-US"/>
          </a:p>
        </p:txBody>
      </p:sp>
      <p:sp>
        <p:nvSpPr>
          <p:cNvPr id="3" name="Footer Placeholder 3"/>
          <p:cNvSpPr>
            <a:spLocks noGrp="1"/>
          </p:cNvSpPr>
          <p:nvPr>
            <p:ph type="ftr" sz="quarter" idx="11"/>
          </p:nvPr>
        </p:nvSpPr>
        <p:spPr/>
        <p:txBody>
          <a:bodyPr/>
          <a:lstStyle>
            <a:lvl1pPr>
              <a:defRPr>
                <a:solidFill>
                  <a:srgbClr val="323232"/>
                </a:solidFill>
              </a:defRPr>
            </a:lvl1pPr>
          </a:lstStyle>
          <a:p>
            <a:pPr>
              <a:defRPr/>
            </a:pPr>
            <a:endParaRPr lang="en-US">
              <a:latin typeface="Garamond"/>
            </a:endParaRPr>
          </a:p>
        </p:txBody>
      </p:sp>
    </p:spTree>
    <p:extLst>
      <p:ext uri="{BB962C8B-B14F-4D97-AF65-F5344CB8AC3E}">
        <p14:creationId xmlns:p14="http://schemas.microsoft.com/office/powerpoint/2010/main" val="1075635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1030"/>
          <p:cNvSpPr>
            <a:spLocks noGrp="1" noChangeArrowheads="1"/>
          </p:cNvSpPr>
          <p:nvPr>
            <p:ph type="sldNum" sz="quarter" idx="11"/>
          </p:nvPr>
        </p:nvSpPr>
        <p:spPr>
          <a:ln/>
        </p:spPr>
        <p:txBody>
          <a:bodyPr/>
          <a:lstStyle>
            <a:lvl1pPr>
              <a:defRPr/>
            </a:lvl1pPr>
          </a:lstStyle>
          <a:p>
            <a:pPr>
              <a:defRPr/>
            </a:pPr>
            <a:fld id="{A888F19B-B880-FA43-9C6D-1509BC12CBFF}" type="slidenum">
              <a:rPr lang="en-US"/>
              <a:pPr>
                <a:defRPr/>
              </a:pPr>
              <a:t>‹#›</a:t>
            </a:fld>
            <a:endParaRPr lang="en-US"/>
          </a:p>
        </p:txBody>
      </p:sp>
    </p:spTree>
    <p:extLst>
      <p:ext uri="{BB962C8B-B14F-4D97-AF65-F5344CB8AC3E}">
        <p14:creationId xmlns:p14="http://schemas.microsoft.com/office/powerpoint/2010/main" val="3476939145"/>
      </p:ext>
    </p:extLst>
  </p:cSld>
  <p:clrMapOvr>
    <a:masterClrMapping/>
  </p:clrMapOvr>
  <p:transition xmlns:p14="http://schemas.microsoft.com/office/powerpoint/2010/mai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6172200" y="6191250"/>
            <a:ext cx="2476500" cy="476250"/>
          </a:xfrm>
          <a:prstGeom prst="rect">
            <a:avLst/>
          </a:prstGeom>
        </p:spPr>
        <p:txBody>
          <a:bodyPr vert="horz" wrap="square" lIns="91440" tIns="45720" rIns="91440" bIns="45720" numCol="1" anchor="t" anchorCtr="0" compatLnSpc="1">
            <a:prstTxWarp prst="textNoShape">
              <a:avLst/>
            </a:prstTxWarp>
          </a:bodyPr>
          <a:lstStyle>
            <a:lvl1pPr>
              <a:defRPr smtClean="0">
                <a:solidFill>
                  <a:srgbClr val="323232"/>
                </a:solidFill>
                <a:cs typeface="Arial" charset="0"/>
              </a:defRPr>
            </a:lvl1pPr>
          </a:lstStyle>
          <a:p>
            <a:pPr>
              <a:defRPr/>
            </a:pPr>
            <a:fld id="{7BCBC3A7-3EA7-DA43-B6F4-A7D4BCA6A9C9}" type="datetime1">
              <a:rPr lang="en-US"/>
              <a:pPr>
                <a:defRPr/>
              </a:pPr>
              <a:t>3/2/15</a:t>
            </a:fld>
            <a:endParaRPr lang="en-US"/>
          </a:p>
        </p:txBody>
      </p:sp>
      <p:sp>
        <p:nvSpPr>
          <p:cNvPr id="3" name="Footer Placeholder 3"/>
          <p:cNvSpPr>
            <a:spLocks noGrp="1"/>
          </p:cNvSpPr>
          <p:nvPr>
            <p:ph type="ftr" sz="quarter" idx="11"/>
          </p:nvPr>
        </p:nvSpPr>
        <p:spPr/>
        <p:txBody>
          <a:bodyPr/>
          <a:lstStyle>
            <a:lvl1pPr>
              <a:defRPr>
                <a:solidFill>
                  <a:srgbClr val="323232"/>
                </a:solidFill>
              </a:defRPr>
            </a:lvl1pPr>
          </a:lstStyle>
          <a:p>
            <a:pPr>
              <a:defRPr/>
            </a:pPr>
            <a:endParaRPr lang="en-US">
              <a:latin typeface="Garamond"/>
            </a:endParaRPr>
          </a:p>
        </p:txBody>
      </p:sp>
    </p:spTree>
    <p:extLst>
      <p:ext uri="{BB962C8B-B14F-4D97-AF65-F5344CB8AC3E}">
        <p14:creationId xmlns:p14="http://schemas.microsoft.com/office/powerpoint/2010/main" val="21687740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6172200" y="6191250"/>
            <a:ext cx="2476500" cy="476250"/>
          </a:xfrm>
          <a:prstGeom prst="rect">
            <a:avLst/>
          </a:prstGeom>
        </p:spPr>
        <p:txBody>
          <a:bodyPr vert="horz" wrap="square" lIns="91440" tIns="45720" rIns="91440" bIns="45720" numCol="1" anchor="t" anchorCtr="0" compatLnSpc="1">
            <a:prstTxWarp prst="textNoShape">
              <a:avLst/>
            </a:prstTxWarp>
          </a:bodyPr>
          <a:lstStyle>
            <a:lvl1pPr>
              <a:defRPr smtClean="0">
                <a:solidFill>
                  <a:srgbClr val="323232"/>
                </a:solidFill>
                <a:cs typeface="Arial" charset="0"/>
              </a:defRPr>
            </a:lvl1pPr>
          </a:lstStyle>
          <a:p>
            <a:pPr>
              <a:defRPr/>
            </a:pPr>
            <a:fld id="{C3A1180F-AC1F-8247-BDCB-22EF33BBB77D}" type="datetime1">
              <a:rPr lang="en-US"/>
              <a:pPr>
                <a:defRPr/>
              </a:pPr>
              <a:t>3/2/15</a:t>
            </a:fld>
            <a:endParaRPr lang="en-US"/>
          </a:p>
        </p:txBody>
      </p:sp>
      <p:sp>
        <p:nvSpPr>
          <p:cNvPr id="3" name="Footer Placeholder 3"/>
          <p:cNvSpPr>
            <a:spLocks noGrp="1"/>
          </p:cNvSpPr>
          <p:nvPr>
            <p:ph type="ftr" sz="quarter" idx="11"/>
          </p:nvPr>
        </p:nvSpPr>
        <p:spPr/>
        <p:txBody>
          <a:bodyPr/>
          <a:lstStyle>
            <a:lvl1pPr>
              <a:defRPr>
                <a:solidFill>
                  <a:srgbClr val="323232"/>
                </a:solidFill>
              </a:defRPr>
            </a:lvl1pPr>
          </a:lstStyle>
          <a:p>
            <a:pPr>
              <a:defRPr/>
            </a:pPr>
            <a:endParaRPr lang="en-US">
              <a:latin typeface="Garamond"/>
            </a:endParaRPr>
          </a:p>
        </p:txBody>
      </p:sp>
    </p:spTree>
    <p:extLst>
      <p:ext uri="{BB962C8B-B14F-4D97-AF65-F5344CB8AC3E}">
        <p14:creationId xmlns:p14="http://schemas.microsoft.com/office/powerpoint/2010/main" val="11210472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solidFill>
                <a:srgbClr val="000000"/>
              </a:solidFill>
              <a:latin typeface="Arial" pitchFamily="34" charset="0"/>
              <a:cs typeface="Arial" charset="0"/>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Arial" pitchFamily="34" charset="0"/>
              <a:cs typeface="Arial" charset="0"/>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solidFill>
                <a:srgbClr val="000000"/>
              </a:solidFill>
              <a:latin typeface="Arial" pitchFamily="34" charset="0"/>
              <a:cs typeface="Arial" charset="0"/>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rgbClr val="000000"/>
                </a:solidFill>
                <a:latin typeface="Garamond" pitchFamily="-105" charset="0"/>
                <a:ea typeface="Arial" pitchFamily="-105" charset="0"/>
                <a:cs typeface="Arial" pitchFamily="-105" charset="0"/>
              </a:defRPr>
            </a:lvl1pPr>
          </a:lstStyle>
          <a:p>
            <a:pPr>
              <a:defRPr/>
            </a:pPr>
            <a:r>
              <a:rPr lang="en-US"/>
              <a:t>Efficient Runahead Execution</a:t>
            </a: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latin typeface="Garamond"/>
            </a:endParaRPr>
          </a:p>
        </p:txBody>
      </p:sp>
      <p:sp>
        <p:nvSpPr>
          <p:cNvPr id="9" name="Rectangle 6"/>
          <p:cNvSpPr>
            <a:spLocks noGrp="1" noChangeArrowheads="1"/>
          </p:cNvSpPr>
          <p:nvPr>
            <p:ph type="sldNum" sz="quarter" idx="12"/>
          </p:nvPr>
        </p:nvSpPr>
        <p:spPr/>
        <p:txBody>
          <a:bodyPr/>
          <a:lstStyle>
            <a:lvl1pPr>
              <a:defRPr sz="1200"/>
            </a:lvl1pPr>
          </a:lstStyle>
          <a:p>
            <a:fld id="{EF0CAD05-5F98-C240-A41D-E171A6304933}" type="slidenum">
              <a:rPr lang="en-US"/>
              <a:pPr/>
              <a:t>‹#›</a:t>
            </a:fld>
            <a:endParaRPr lang="en-US"/>
          </a:p>
        </p:txBody>
      </p:sp>
    </p:spTree>
    <p:extLst>
      <p:ext uri="{BB962C8B-B14F-4D97-AF65-F5344CB8AC3E}">
        <p14:creationId xmlns:p14="http://schemas.microsoft.com/office/powerpoint/2010/main" val="2278994919"/>
      </p:ext>
    </p:extLst>
  </p:cSld>
  <p:clrMapOvr>
    <a:masterClrMapping/>
  </p:clrMapOvr>
  <p:transition xmlns:p14="http://schemas.microsoft.com/office/powerpoint/2010/main"/>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7527"/>
            <a:ext cx="8610600" cy="51937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latin typeface="Garamond"/>
            </a:endParaRPr>
          </a:p>
        </p:txBody>
      </p:sp>
      <p:sp>
        <p:nvSpPr>
          <p:cNvPr id="5" name="Rectangle 1030"/>
          <p:cNvSpPr>
            <a:spLocks noGrp="1" noChangeArrowheads="1"/>
          </p:cNvSpPr>
          <p:nvPr>
            <p:ph type="sldNum" sz="quarter" idx="11"/>
          </p:nvPr>
        </p:nvSpPr>
        <p:spPr>
          <a:ln/>
        </p:spPr>
        <p:txBody>
          <a:bodyPr/>
          <a:lstStyle>
            <a:lvl1pPr>
              <a:defRPr/>
            </a:lvl1pPr>
          </a:lstStyle>
          <a:p>
            <a:fld id="{71752C56-4F8A-824F-A263-2404B5D536A2}" type="slidenum">
              <a:rPr lang="en-US"/>
              <a:pPr/>
              <a:t>‹#›</a:t>
            </a:fld>
            <a:endParaRPr lang="en-US"/>
          </a:p>
        </p:txBody>
      </p:sp>
    </p:spTree>
    <p:extLst>
      <p:ext uri="{BB962C8B-B14F-4D97-AF65-F5344CB8AC3E}">
        <p14:creationId xmlns:p14="http://schemas.microsoft.com/office/powerpoint/2010/main" val="1120648187"/>
      </p:ext>
    </p:extLst>
  </p:cSld>
  <p:clrMapOvr>
    <a:masterClrMapping/>
  </p:clrMapOvr>
  <p:transition xmlns:p14="http://schemas.microsoft.com/office/powerpoint/2010/main"/>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latin typeface="Garamond"/>
            </a:endParaRPr>
          </a:p>
        </p:txBody>
      </p:sp>
      <p:sp>
        <p:nvSpPr>
          <p:cNvPr id="5" name="Rectangle 1030"/>
          <p:cNvSpPr>
            <a:spLocks noGrp="1" noChangeArrowheads="1"/>
          </p:cNvSpPr>
          <p:nvPr>
            <p:ph type="sldNum" sz="quarter" idx="11"/>
          </p:nvPr>
        </p:nvSpPr>
        <p:spPr>
          <a:ln/>
        </p:spPr>
        <p:txBody>
          <a:bodyPr/>
          <a:lstStyle>
            <a:lvl1pPr>
              <a:defRPr/>
            </a:lvl1pPr>
          </a:lstStyle>
          <a:p>
            <a:fld id="{E2A6F638-9311-044E-822F-DB90AF0533D9}" type="slidenum">
              <a:rPr lang="en-US"/>
              <a:pPr/>
              <a:t>‹#›</a:t>
            </a:fld>
            <a:endParaRPr lang="en-US"/>
          </a:p>
        </p:txBody>
      </p:sp>
    </p:spTree>
    <p:extLst>
      <p:ext uri="{BB962C8B-B14F-4D97-AF65-F5344CB8AC3E}">
        <p14:creationId xmlns:p14="http://schemas.microsoft.com/office/powerpoint/2010/main" val="1644038753"/>
      </p:ext>
    </p:extLst>
  </p:cSld>
  <p:clrMapOvr>
    <a:masterClrMapping/>
  </p:clrMapOvr>
  <p:transition xmlns:p14="http://schemas.microsoft.com/office/powerpoint/2010/mai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latin typeface="Garamond"/>
            </a:endParaRPr>
          </a:p>
        </p:txBody>
      </p:sp>
      <p:sp>
        <p:nvSpPr>
          <p:cNvPr id="6" name="Rectangle 1030"/>
          <p:cNvSpPr>
            <a:spLocks noGrp="1" noChangeArrowheads="1"/>
          </p:cNvSpPr>
          <p:nvPr>
            <p:ph type="sldNum" sz="quarter" idx="11"/>
          </p:nvPr>
        </p:nvSpPr>
        <p:spPr>
          <a:ln/>
        </p:spPr>
        <p:txBody>
          <a:bodyPr/>
          <a:lstStyle>
            <a:lvl1pPr>
              <a:defRPr/>
            </a:lvl1pPr>
          </a:lstStyle>
          <a:p>
            <a:fld id="{D098FC8E-6941-C74C-BC08-436BE2F5B5D2}" type="slidenum">
              <a:rPr lang="en-US"/>
              <a:pPr/>
              <a:t>‹#›</a:t>
            </a:fld>
            <a:endParaRPr lang="en-US"/>
          </a:p>
        </p:txBody>
      </p:sp>
    </p:spTree>
    <p:extLst>
      <p:ext uri="{BB962C8B-B14F-4D97-AF65-F5344CB8AC3E}">
        <p14:creationId xmlns:p14="http://schemas.microsoft.com/office/powerpoint/2010/main" val="2418008788"/>
      </p:ext>
    </p:extLst>
  </p:cSld>
  <p:clrMapOvr>
    <a:masterClrMapping/>
  </p:clrMapOvr>
  <p:transition xmlns:p14="http://schemas.microsoft.com/office/powerpoint/2010/main"/>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pPr>
              <a:defRPr/>
            </a:pPr>
            <a:endParaRPr lang="en-US" altLang="en-US">
              <a:latin typeface="Garamond"/>
            </a:endParaRPr>
          </a:p>
        </p:txBody>
      </p:sp>
      <p:sp>
        <p:nvSpPr>
          <p:cNvPr id="8" name="Rectangle 1030"/>
          <p:cNvSpPr>
            <a:spLocks noGrp="1" noChangeArrowheads="1"/>
          </p:cNvSpPr>
          <p:nvPr>
            <p:ph type="sldNum" sz="quarter" idx="11"/>
          </p:nvPr>
        </p:nvSpPr>
        <p:spPr>
          <a:ln/>
        </p:spPr>
        <p:txBody>
          <a:bodyPr/>
          <a:lstStyle>
            <a:lvl1pPr>
              <a:defRPr/>
            </a:lvl1pPr>
          </a:lstStyle>
          <a:p>
            <a:fld id="{EC2913EA-86C8-7044-8F98-044F5E7301AC}" type="slidenum">
              <a:rPr lang="en-US"/>
              <a:pPr/>
              <a:t>‹#›</a:t>
            </a:fld>
            <a:endParaRPr lang="en-US"/>
          </a:p>
        </p:txBody>
      </p:sp>
    </p:spTree>
    <p:extLst>
      <p:ext uri="{BB962C8B-B14F-4D97-AF65-F5344CB8AC3E}">
        <p14:creationId xmlns:p14="http://schemas.microsoft.com/office/powerpoint/2010/main" val="2967054435"/>
      </p:ext>
    </p:extLst>
  </p:cSld>
  <p:clrMapOvr>
    <a:masterClrMapping/>
  </p:clrMapOvr>
  <p:transition xmlns:p14="http://schemas.microsoft.com/office/powerpoint/2010/mai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pPr>
              <a:defRPr/>
            </a:pPr>
            <a:endParaRPr lang="en-US" altLang="en-US">
              <a:latin typeface="Garamond"/>
            </a:endParaRPr>
          </a:p>
        </p:txBody>
      </p:sp>
      <p:sp>
        <p:nvSpPr>
          <p:cNvPr id="4" name="Rectangle 1030"/>
          <p:cNvSpPr>
            <a:spLocks noGrp="1" noChangeArrowheads="1"/>
          </p:cNvSpPr>
          <p:nvPr>
            <p:ph type="sldNum" sz="quarter" idx="11"/>
          </p:nvPr>
        </p:nvSpPr>
        <p:spPr>
          <a:ln/>
        </p:spPr>
        <p:txBody>
          <a:bodyPr/>
          <a:lstStyle>
            <a:lvl1pPr>
              <a:defRPr/>
            </a:lvl1pPr>
          </a:lstStyle>
          <a:p>
            <a:fld id="{E9EB2717-EF8A-4F48-9475-0E5579379CAF}" type="slidenum">
              <a:rPr lang="en-US"/>
              <a:pPr/>
              <a:t>‹#›</a:t>
            </a:fld>
            <a:endParaRPr lang="en-US"/>
          </a:p>
        </p:txBody>
      </p:sp>
    </p:spTree>
    <p:extLst>
      <p:ext uri="{BB962C8B-B14F-4D97-AF65-F5344CB8AC3E}">
        <p14:creationId xmlns:p14="http://schemas.microsoft.com/office/powerpoint/2010/main" val="4097394646"/>
      </p:ext>
    </p:extLst>
  </p:cSld>
  <p:clrMapOvr>
    <a:masterClrMapping/>
  </p:clrMapOvr>
  <p:transition xmlns:p14="http://schemas.microsoft.com/office/powerpoint/2010/mai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endParaRPr lang="en-US" altLang="en-US">
              <a:latin typeface="Garamond"/>
            </a:endParaRPr>
          </a:p>
        </p:txBody>
      </p:sp>
      <p:sp>
        <p:nvSpPr>
          <p:cNvPr id="3" name="Rectangle 1030"/>
          <p:cNvSpPr>
            <a:spLocks noGrp="1" noChangeArrowheads="1"/>
          </p:cNvSpPr>
          <p:nvPr>
            <p:ph type="sldNum" sz="quarter" idx="11"/>
          </p:nvPr>
        </p:nvSpPr>
        <p:spPr>
          <a:ln/>
        </p:spPr>
        <p:txBody>
          <a:bodyPr/>
          <a:lstStyle>
            <a:lvl1pPr>
              <a:defRPr/>
            </a:lvl1pPr>
          </a:lstStyle>
          <a:p>
            <a:fld id="{09CEDDA7-F9BC-D143-BB10-4566D815D5F9}" type="slidenum">
              <a:rPr lang="en-US"/>
              <a:pPr/>
              <a:t>‹#›</a:t>
            </a:fld>
            <a:endParaRPr lang="en-US"/>
          </a:p>
        </p:txBody>
      </p:sp>
    </p:spTree>
    <p:extLst>
      <p:ext uri="{BB962C8B-B14F-4D97-AF65-F5344CB8AC3E}">
        <p14:creationId xmlns:p14="http://schemas.microsoft.com/office/powerpoint/2010/main" val="105144408"/>
      </p:ext>
    </p:extLst>
  </p:cSld>
  <p:clrMapOvr>
    <a:masterClrMapping/>
  </p:clrMapOvr>
  <p:transition xmlns:p14="http://schemas.microsoft.com/office/powerpoint/2010/main"/>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latin typeface="Garamond"/>
            </a:endParaRPr>
          </a:p>
        </p:txBody>
      </p:sp>
      <p:sp>
        <p:nvSpPr>
          <p:cNvPr id="6" name="Rectangle 1030"/>
          <p:cNvSpPr>
            <a:spLocks noGrp="1" noChangeArrowheads="1"/>
          </p:cNvSpPr>
          <p:nvPr>
            <p:ph type="sldNum" sz="quarter" idx="11"/>
          </p:nvPr>
        </p:nvSpPr>
        <p:spPr>
          <a:ln/>
        </p:spPr>
        <p:txBody>
          <a:bodyPr/>
          <a:lstStyle>
            <a:lvl1pPr>
              <a:defRPr/>
            </a:lvl1pPr>
          </a:lstStyle>
          <a:p>
            <a:fld id="{24CCDBC6-CC01-564B-8353-1EF7BD2EDA4C}" type="slidenum">
              <a:rPr lang="en-US"/>
              <a:pPr/>
              <a:t>‹#›</a:t>
            </a:fld>
            <a:endParaRPr lang="en-US"/>
          </a:p>
        </p:txBody>
      </p:sp>
    </p:spTree>
    <p:extLst>
      <p:ext uri="{BB962C8B-B14F-4D97-AF65-F5344CB8AC3E}">
        <p14:creationId xmlns:p14="http://schemas.microsoft.com/office/powerpoint/2010/main" val="377695634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1030"/>
          <p:cNvSpPr>
            <a:spLocks noGrp="1" noChangeArrowheads="1"/>
          </p:cNvSpPr>
          <p:nvPr>
            <p:ph type="sldNum" sz="quarter" idx="11"/>
          </p:nvPr>
        </p:nvSpPr>
        <p:spPr>
          <a:ln/>
        </p:spPr>
        <p:txBody>
          <a:bodyPr/>
          <a:lstStyle>
            <a:lvl1pPr>
              <a:defRPr/>
            </a:lvl1pPr>
          </a:lstStyle>
          <a:p>
            <a:pPr>
              <a:defRPr/>
            </a:pPr>
            <a:fld id="{6B837904-3BB6-794E-AA0C-6C8F4E0B27D7}" type="slidenum">
              <a:rPr lang="en-US"/>
              <a:pPr>
                <a:defRPr/>
              </a:pPr>
              <a:t>‹#›</a:t>
            </a:fld>
            <a:endParaRPr lang="en-US"/>
          </a:p>
        </p:txBody>
      </p:sp>
    </p:spTree>
    <p:extLst>
      <p:ext uri="{BB962C8B-B14F-4D97-AF65-F5344CB8AC3E}">
        <p14:creationId xmlns:p14="http://schemas.microsoft.com/office/powerpoint/2010/main" val="1437253981"/>
      </p:ext>
    </p:extLst>
  </p:cSld>
  <p:clrMapOvr>
    <a:masterClrMapping/>
  </p:clrMapOvr>
  <p:transition xmlns:p14="http://schemas.microsoft.com/office/powerpoint/2010/main"/>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latin typeface="Garamond"/>
            </a:endParaRPr>
          </a:p>
        </p:txBody>
      </p:sp>
      <p:sp>
        <p:nvSpPr>
          <p:cNvPr id="6" name="Rectangle 1030"/>
          <p:cNvSpPr>
            <a:spLocks noGrp="1" noChangeArrowheads="1"/>
          </p:cNvSpPr>
          <p:nvPr>
            <p:ph type="sldNum" sz="quarter" idx="11"/>
          </p:nvPr>
        </p:nvSpPr>
        <p:spPr>
          <a:ln/>
        </p:spPr>
        <p:txBody>
          <a:bodyPr/>
          <a:lstStyle>
            <a:lvl1pPr>
              <a:defRPr/>
            </a:lvl1pPr>
          </a:lstStyle>
          <a:p>
            <a:fld id="{63E88A4F-2F9B-8940-A946-705E7B7AAFF5}" type="slidenum">
              <a:rPr lang="en-US"/>
              <a:pPr/>
              <a:t>‹#›</a:t>
            </a:fld>
            <a:endParaRPr lang="en-US"/>
          </a:p>
        </p:txBody>
      </p:sp>
    </p:spTree>
    <p:extLst>
      <p:ext uri="{BB962C8B-B14F-4D97-AF65-F5344CB8AC3E}">
        <p14:creationId xmlns:p14="http://schemas.microsoft.com/office/powerpoint/2010/main" val="1652600336"/>
      </p:ext>
    </p:extLst>
  </p:cSld>
  <p:clrMapOvr>
    <a:masterClrMapping/>
  </p:clrMapOvr>
  <p:transition xmlns:p14="http://schemas.microsoft.com/office/powerpoint/2010/main"/>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latin typeface="Garamond"/>
            </a:endParaRPr>
          </a:p>
        </p:txBody>
      </p:sp>
      <p:sp>
        <p:nvSpPr>
          <p:cNvPr id="5" name="Rectangle 1030"/>
          <p:cNvSpPr>
            <a:spLocks noGrp="1" noChangeArrowheads="1"/>
          </p:cNvSpPr>
          <p:nvPr>
            <p:ph type="sldNum" sz="quarter" idx="11"/>
          </p:nvPr>
        </p:nvSpPr>
        <p:spPr>
          <a:ln/>
        </p:spPr>
        <p:txBody>
          <a:bodyPr/>
          <a:lstStyle>
            <a:lvl1pPr>
              <a:defRPr/>
            </a:lvl1pPr>
          </a:lstStyle>
          <a:p>
            <a:fld id="{1F0E8B17-B4D9-5340-8D3E-0FD2DBAED3D0}" type="slidenum">
              <a:rPr lang="en-US"/>
              <a:pPr/>
              <a:t>‹#›</a:t>
            </a:fld>
            <a:endParaRPr lang="en-US"/>
          </a:p>
        </p:txBody>
      </p:sp>
    </p:spTree>
    <p:extLst>
      <p:ext uri="{BB962C8B-B14F-4D97-AF65-F5344CB8AC3E}">
        <p14:creationId xmlns:p14="http://schemas.microsoft.com/office/powerpoint/2010/main" val="3931208587"/>
      </p:ext>
    </p:extLst>
  </p:cSld>
  <p:clrMapOvr>
    <a:masterClrMapping/>
  </p:clrMapOvr>
  <p:transition xmlns:p14="http://schemas.microsoft.com/office/powerpoint/2010/mai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latin typeface="Garamond"/>
            </a:endParaRPr>
          </a:p>
        </p:txBody>
      </p:sp>
      <p:sp>
        <p:nvSpPr>
          <p:cNvPr id="5" name="Rectangle 1030"/>
          <p:cNvSpPr>
            <a:spLocks noGrp="1" noChangeArrowheads="1"/>
          </p:cNvSpPr>
          <p:nvPr>
            <p:ph type="sldNum" sz="quarter" idx="11"/>
          </p:nvPr>
        </p:nvSpPr>
        <p:spPr>
          <a:ln/>
        </p:spPr>
        <p:txBody>
          <a:bodyPr/>
          <a:lstStyle>
            <a:lvl1pPr>
              <a:defRPr/>
            </a:lvl1pPr>
          </a:lstStyle>
          <a:p>
            <a:fld id="{85F24509-A4B3-2C4F-9AD0-DD3550F7CEC3}" type="slidenum">
              <a:rPr lang="en-US"/>
              <a:pPr/>
              <a:t>‹#›</a:t>
            </a:fld>
            <a:endParaRPr lang="en-US"/>
          </a:p>
        </p:txBody>
      </p:sp>
    </p:spTree>
    <p:extLst>
      <p:ext uri="{BB962C8B-B14F-4D97-AF65-F5344CB8AC3E}">
        <p14:creationId xmlns:p14="http://schemas.microsoft.com/office/powerpoint/2010/main" val="3519973455"/>
      </p:ext>
    </p:extLst>
  </p:cSld>
  <p:clrMapOvr>
    <a:masterClrMapping/>
  </p:clrMapOvr>
  <p:transition xmlns:p14="http://schemas.microsoft.com/office/powerpoint/2010/main"/>
</p:sldLayout>
</file>

<file path=ppt/slideLayouts/slideLayout6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228600" y="1371600"/>
            <a:ext cx="4229100" cy="4876800"/>
          </a:xfrm>
        </p:spPr>
        <p:txBody>
          <a:bodyPr/>
          <a:lstStyle/>
          <a:p>
            <a:pPr lvl="0"/>
            <a:endParaRPr lang="en-US" noProof="0" smtClean="0"/>
          </a:p>
        </p:txBody>
      </p:sp>
      <p:sp>
        <p:nvSpPr>
          <p:cNvPr id="4" name="Text Placeholder 3"/>
          <p:cNvSpPr>
            <a:spLocks noGrp="1"/>
          </p:cNvSpPr>
          <p:nvPr>
            <p:ph type="body" sz="half" idx="2"/>
          </p:nvPr>
        </p:nvSpPr>
        <p:spPr>
          <a:xfrm>
            <a:off x="4610100" y="1371600"/>
            <a:ext cx="4229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latin typeface="Garamond"/>
            </a:endParaRPr>
          </a:p>
        </p:txBody>
      </p:sp>
      <p:sp>
        <p:nvSpPr>
          <p:cNvPr id="6" name="Rectangle 1030"/>
          <p:cNvSpPr>
            <a:spLocks noGrp="1" noChangeArrowheads="1"/>
          </p:cNvSpPr>
          <p:nvPr>
            <p:ph type="sldNum" sz="quarter" idx="11"/>
          </p:nvPr>
        </p:nvSpPr>
        <p:spPr>
          <a:ln/>
        </p:spPr>
        <p:txBody>
          <a:bodyPr/>
          <a:lstStyle>
            <a:lvl1pPr>
              <a:defRPr/>
            </a:lvl1pPr>
          </a:lstStyle>
          <a:p>
            <a:fld id="{F135D994-FDC0-964B-B4AE-94C64D4C4962}" type="slidenum">
              <a:rPr lang="en-US"/>
              <a:pPr/>
              <a:t>‹#›</a:t>
            </a:fld>
            <a:endParaRPr lang="en-US"/>
          </a:p>
        </p:txBody>
      </p:sp>
    </p:spTree>
    <p:extLst>
      <p:ext uri="{BB962C8B-B14F-4D97-AF65-F5344CB8AC3E}">
        <p14:creationId xmlns:p14="http://schemas.microsoft.com/office/powerpoint/2010/main" val="274910625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1030"/>
          <p:cNvSpPr>
            <a:spLocks noGrp="1" noChangeArrowheads="1"/>
          </p:cNvSpPr>
          <p:nvPr>
            <p:ph type="sldNum" sz="quarter" idx="11"/>
          </p:nvPr>
        </p:nvSpPr>
        <p:spPr>
          <a:ln/>
        </p:spPr>
        <p:txBody>
          <a:bodyPr/>
          <a:lstStyle>
            <a:lvl1pPr>
              <a:defRPr/>
            </a:lvl1pPr>
          </a:lstStyle>
          <a:p>
            <a:pPr>
              <a:defRPr/>
            </a:pPr>
            <a:fld id="{08E33E1C-02BB-F644-A6B4-A693E33B3C8D}" type="slidenum">
              <a:rPr lang="en-US"/>
              <a:pPr>
                <a:defRPr/>
              </a:pPr>
              <a:t>‹#›</a:t>
            </a:fld>
            <a:endParaRPr lang="en-US"/>
          </a:p>
        </p:txBody>
      </p:sp>
    </p:spTree>
    <p:extLst>
      <p:ext uri="{BB962C8B-B14F-4D97-AF65-F5344CB8AC3E}">
        <p14:creationId xmlns:p14="http://schemas.microsoft.com/office/powerpoint/2010/main" val="389652343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5" y="273055"/>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6" y="1435105"/>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EA2DF184-A191-194B-9F1A-A68AE0D850A1}" type="slidenum">
              <a:rPr lang="en-US"/>
              <a:pPr>
                <a:defRPr/>
              </a:pPr>
              <a:t>‹#›</a:t>
            </a:fld>
            <a:endParaRPr lang="en-US"/>
          </a:p>
        </p:txBody>
      </p:sp>
    </p:spTree>
    <p:extLst>
      <p:ext uri="{BB962C8B-B14F-4D97-AF65-F5344CB8AC3E}">
        <p14:creationId xmlns:p14="http://schemas.microsoft.com/office/powerpoint/2010/main" val="1625518384"/>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8E2D4B10-FAA8-5742-BBFB-1F6F678D881F}" type="slidenum">
              <a:rPr lang="en-US"/>
              <a:pPr>
                <a:defRPr/>
              </a:pPr>
              <a:t>‹#›</a:t>
            </a:fld>
            <a:endParaRPr lang="en-US"/>
          </a:p>
        </p:txBody>
      </p:sp>
    </p:spTree>
    <p:extLst>
      <p:ext uri="{BB962C8B-B14F-4D97-AF65-F5344CB8AC3E}">
        <p14:creationId xmlns:p14="http://schemas.microsoft.com/office/powerpoint/2010/main" val="966781098"/>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Relationship Id="rId14" Type="http://schemas.openxmlformats.org/officeDocument/2006/relationships/slideLayout" Target="../slideLayouts/slideLayout49.xml"/><Relationship Id="rId15" Type="http://schemas.openxmlformats.org/officeDocument/2006/relationships/slideLayout" Target="../slideLayouts/slideLayout50.xml"/><Relationship Id="rId16" Type="http://schemas.openxmlformats.org/officeDocument/2006/relationships/slideLayout" Target="../slideLayouts/slideLayout51.xml"/><Relationship Id="rId17"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62.xml"/><Relationship Id="rId12" Type="http://schemas.openxmlformats.org/officeDocument/2006/relationships/slideLayout" Target="../slideLayouts/slideLayout63.xml"/><Relationship Id="rId13" Type="http://schemas.openxmlformats.org/officeDocument/2006/relationships/theme" Target="../theme/theme5.xml"/><Relationship Id="rId14" Type="http://schemas.openxmlformats.org/officeDocument/2006/relationships/image" Target="../media/image1.png"/><Relationship Id="rId1" Type="http://schemas.openxmlformats.org/officeDocument/2006/relationships/slideLayout" Target="../slideLayouts/slideLayout52.xml"/><Relationship Id="rId2" Type="http://schemas.openxmlformats.org/officeDocument/2006/relationships/slideLayout" Target="../slideLayouts/slideLayout53.xml"/><Relationship Id="rId3" Type="http://schemas.openxmlformats.org/officeDocument/2006/relationships/slideLayout" Target="../slideLayouts/slideLayout54.xml"/><Relationship Id="rId4" Type="http://schemas.openxmlformats.org/officeDocument/2006/relationships/slideLayout" Target="../slideLayouts/slideLayout55.xml"/><Relationship Id="rId5" Type="http://schemas.openxmlformats.org/officeDocument/2006/relationships/slideLayout" Target="../slideLayouts/slideLayout56.xml"/><Relationship Id="rId6" Type="http://schemas.openxmlformats.org/officeDocument/2006/relationships/slideLayout" Target="../slideLayouts/slideLayout57.xml"/><Relationship Id="rId7" Type="http://schemas.openxmlformats.org/officeDocument/2006/relationships/slideLayout" Target="../slideLayouts/slideLayout58.xml"/><Relationship Id="rId8" Type="http://schemas.openxmlformats.org/officeDocument/2006/relationships/slideLayout" Target="../slideLayouts/slideLayout59.xml"/><Relationship Id="rId9" Type="http://schemas.openxmlformats.org/officeDocument/2006/relationships/slideLayout" Target="../slideLayouts/slideLayout60.xml"/><Relationship Id="rId1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1027"/>
          <p:cNvSpPr>
            <a:spLocks noGrp="1" noChangeArrowheads="1"/>
          </p:cNvSpPr>
          <p:nvPr>
            <p:ph type="body" idx="1"/>
          </p:nvPr>
        </p:nvSpPr>
        <p:spPr bwMode="auto">
          <a:xfrm>
            <a:off x="228600" y="898525"/>
            <a:ext cx="8610600"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j-lt"/>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charset="0"/>
                <a:cs typeface="Arial" charset="0"/>
              </a:defRPr>
            </a:lvl1pPr>
          </a:lstStyle>
          <a:p>
            <a:pPr>
              <a:defRPr/>
            </a:pPr>
            <a:fld id="{73BA235E-B90E-354F-BBCE-BEF4353C6483}" type="slidenum">
              <a:rPr lang="en-US"/>
              <a:pPr>
                <a:defRPr/>
              </a:pPr>
              <a:t>‹#›</a:t>
            </a:fld>
            <a:endParaRPr lang="en-US"/>
          </a:p>
        </p:txBody>
      </p:sp>
      <p:sp>
        <p:nvSpPr>
          <p:cNvPr id="1030" name="Line 1032"/>
          <p:cNvSpPr>
            <a:spLocks noChangeShapeType="1"/>
          </p:cNvSpPr>
          <p:nvPr/>
        </p:nvSpPr>
        <p:spPr bwMode="auto">
          <a:xfrm>
            <a:off x="228600" y="6481763"/>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1033"/>
          <p:cNvSpPr>
            <a:spLocks noChangeShapeType="1"/>
          </p:cNvSpPr>
          <p:nvPr userDrawn="1"/>
        </p:nvSpPr>
        <p:spPr bwMode="auto">
          <a:xfrm>
            <a:off x="228600" y="898525"/>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5004" r:id="rId1"/>
    <p:sldLayoutId id="2147484982" r:id="rId2"/>
    <p:sldLayoutId id="2147484983" r:id="rId3"/>
    <p:sldLayoutId id="2147484984" r:id="rId4"/>
    <p:sldLayoutId id="2147484985" r:id="rId5"/>
    <p:sldLayoutId id="2147484986" r:id="rId6"/>
    <p:sldLayoutId id="2147484987" r:id="rId7"/>
    <p:sldLayoutId id="2147484988" r:id="rId8"/>
    <p:sldLayoutId id="2147484989" r:id="rId9"/>
    <p:sldLayoutId id="2147484990" r:id="rId10"/>
    <p:sldLayoutId id="2147484991" r:id="rId11"/>
    <p:sldLayoutId id="2147484992" r:id="rId12"/>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bwMode="auto">
          <a:xfrm>
            <a:off x="228600" y="152400"/>
            <a:ext cx="8610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4339" name="Rectangle 1027"/>
          <p:cNvSpPr>
            <a:spLocks noGrp="1" noChangeArrowheads="1"/>
          </p:cNvSpPr>
          <p:nvPr>
            <p:ph type="body" idx="1"/>
          </p:nvPr>
        </p:nvSpPr>
        <p:spPr bwMode="auto">
          <a:xfrm>
            <a:off x="228600" y="908050"/>
            <a:ext cx="86106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8D855C42-A855-5640-971A-FF7E681374F8}" type="slidenum">
              <a:rPr lang="en-US" altLang="en-US"/>
              <a:pPr>
                <a:defRPr/>
              </a:pPr>
              <a:t>‹#›</a:t>
            </a:fld>
            <a:endParaRPr lang="en-US" altLang="en-US"/>
          </a:p>
        </p:txBody>
      </p:sp>
      <p:sp>
        <p:nvSpPr>
          <p:cNvPr id="14342" name="Line 1032"/>
          <p:cNvSpPr>
            <a:spLocks noChangeShapeType="1"/>
          </p:cNvSpPr>
          <p:nvPr/>
        </p:nvSpPr>
        <p:spPr bwMode="auto">
          <a:xfrm>
            <a:off x="228600" y="6248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3"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5005" r:id="rId1"/>
    <p:sldLayoutId id="2147485006" r:id="rId2"/>
    <p:sldLayoutId id="2147485007" r:id="rId3"/>
    <p:sldLayoutId id="2147485008" r:id="rId4"/>
    <p:sldLayoutId id="2147485009" r:id="rId5"/>
    <p:sldLayoutId id="2147485010" r:id="rId6"/>
    <p:sldLayoutId id="2147485011" r:id="rId7"/>
    <p:sldLayoutId id="2147485012" r:id="rId8"/>
    <p:sldLayoutId id="2147485013" r:id="rId9"/>
    <p:sldLayoutId id="2147485014" r:id="rId10"/>
    <p:sldLayoutId id="2147485015"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6627" name="Rectangle 1027"/>
          <p:cNvSpPr>
            <a:spLocks noGrp="1" noChangeArrowheads="1"/>
          </p:cNvSpPr>
          <p:nvPr>
            <p:ph type="body" idx="1"/>
          </p:nvPr>
        </p:nvSpPr>
        <p:spPr bwMode="auto">
          <a:xfrm>
            <a:off x="228600" y="898525"/>
            <a:ext cx="8610600"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Garamond"/>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charset="0"/>
                <a:cs typeface="Arial" charset="0"/>
              </a:defRPr>
            </a:lvl1pPr>
          </a:lstStyle>
          <a:p>
            <a:pPr>
              <a:defRPr/>
            </a:pPr>
            <a:fld id="{A1847D5A-9E0A-4C44-A396-888740B5AB59}" type="slidenum">
              <a:rPr lang="en-US"/>
              <a:pPr>
                <a:defRPr/>
              </a:pPr>
              <a:t>‹#›</a:t>
            </a:fld>
            <a:endParaRPr lang="en-US"/>
          </a:p>
        </p:txBody>
      </p:sp>
      <p:sp>
        <p:nvSpPr>
          <p:cNvPr id="26630" name="Line 1032"/>
          <p:cNvSpPr>
            <a:spLocks noChangeShapeType="1"/>
          </p:cNvSpPr>
          <p:nvPr/>
        </p:nvSpPr>
        <p:spPr bwMode="auto">
          <a:xfrm>
            <a:off x="228600" y="6481763"/>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1" name="Line 1033"/>
          <p:cNvSpPr>
            <a:spLocks noChangeShapeType="1"/>
          </p:cNvSpPr>
          <p:nvPr userDrawn="1"/>
        </p:nvSpPr>
        <p:spPr bwMode="auto">
          <a:xfrm>
            <a:off x="228600" y="898525"/>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5016" r:id="rId1"/>
    <p:sldLayoutId id="2147484993" r:id="rId2"/>
    <p:sldLayoutId id="2147484994" r:id="rId3"/>
    <p:sldLayoutId id="2147484995" r:id="rId4"/>
    <p:sldLayoutId id="2147484996" r:id="rId5"/>
    <p:sldLayoutId id="2147484997" r:id="rId6"/>
    <p:sldLayoutId id="2147484998" r:id="rId7"/>
    <p:sldLayoutId id="2147484999" r:id="rId8"/>
    <p:sldLayoutId id="2147485000" r:id="rId9"/>
    <p:sldLayoutId id="2147485001" r:id="rId10"/>
    <p:sldLayoutId id="2147485002" r:id="rId11"/>
    <p:sldLayoutId id="2147485003" r:id="rId12"/>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1027"/>
          <p:cNvSpPr>
            <a:spLocks noGrp="1" noChangeArrowheads="1"/>
          </p:cNvSpPr>
          <p:nvPr>
            <p:ph type="body" idx="1"/>
          </p:nvPr>
        </p:nvSpPr>
        <p:spPr bwMode="auto">
          <a:xfrm>
            <a:off x="228600" y="898525"/>
            <a:ext cx="8610600"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j-lt"/>
                <a:ea typeface="+mn-ea"/>
                <a:cs typeface="+mn-cs"/>
              </a:defRPr>
            </a:lvl1pPr>
          </a:lstStyle>
          <a:p>
            <a:pPr>
              <a:defRPr/>
            </a:pPr>
            <a:endParaRPr lang="en-US" altLang="en-US">
              <a:latin typeface="Garamond"/>
            </a:endParaRPr>
          </a:p>
        </p:txBody>
      </p:sp>
      <p:sp>
        <p:nvSpPr>
          <p:cNvPr id="100358" name="Rectangle 1030"/>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smtClean="0">
                <a:solidFill>
                  <a:srgbClr val="000000"/>
                </a:solidFill>
                <a:latin typeface="Garamond" charset="0"/>
                <a:cs typeface="Arial" charset="0"/>
              </a:defRPr>
            </a:lvl1pPr>
          </a:lstStyle>
          <a:p>
            <a:pPr>
              <a:defRPr/>
            </a:pPr>
            <a:fld id="{D3E66EEB-A5C9-AF4F-95ED-987CBEF600B8}" type="slidenum">
              <a:rPr lang="en-US"/>
              <a:pPr>
                <a:defRPr/>
              </a:pPr>
              <a:t>‹#›</a:t>
            </a:fld>
            <a:endParaRPr lang="en-US"/>
          </a:p>
        </p:txBody>
      </p:sp>
      <p:sp>
        <p:nvSpPr>
          <p:cNvPr id="1030" name="Line 1032"/>
          <p:cNvSpPr>
            <a:spLocks noChangeShapeType="1"/>
          </p:cNvSpPr>
          <p:nvPr/>
        </p:nvSpPr>
        <p:spPr bwMode="auto">
          <a:xfrm>
            <a:off x="228600" y="6481763"/>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31" name="Line 1033"/>
          <p:cNvSpPr>
            <a:spLocks noChangeShapeType="1"/>
          </p:cNvSpPr>
          <p:nvPr userDrawn="1"/>
        </p:nvSpPr>
        <p:spPr bwMode="auto">
          <a:xfrm>
            <a:off x="228600" y="898525"/>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Tree>
    <p:extLst>
      <p:ext uri="{BB962C8B-B14F-4D97-AF65-F5344CB8AC3E}">
        <p14:creationId xmlns:p14="http://schemas.microsoft.com/office/powerpoint/2010/main" val="2121415221"/>
      </p:ext>
    </p:extLst>
  </p:cSld>
  <p:clrMap bg1="lt1" tx1="dk1" bg2="lt2" tx2="dk2" accent1="accent1" accent2="accent2" accent3="accent3" accent4="accent4" accent5="accent5" accent6="accent6" hlink="hlink" folHlink="folHlink"/>
  <p:sldLayoutIdLst>
    <p:sldLayoutId id="2147485018" r:id="rId1"/>
    <p:sldLayoutId id="2147485019" r:id="rId2"/>
    <p:sldLayoutId id="2147485020" r:id="rId3"/>
    <p:sldLayoutId id="2147485021" r:id="rId4"/>
    <p:sldLayoutId id="2147485022" r:id="rId5"/>
    <p:sldLayoutId id="2147485023" r:id="rId6"/>
    <p:sldLayoutId id="2147485024" r:id="rId7"/>
    <p:sldLayoutId id="2147485025" r:id="rId8"/>
    <p:sldLayoutId id="2147485026" r:id="rId9"/>
    <p:sldLayoutId id="2147485027" r:id="rId10"/>
    <p:sldLayoutId id="2147485028" r:id="rId11"/>
    <p:sldLayoutId id="2147485029" r:id="rId12"/>
    <p:sldLayoutId id="2147485030" r:id="rId13"/>
    <p:sldLayoutId id="2147485031" r:id="rId14"/>
    <p:sldLayoutId id="2147485032" r:id="rId15"/>
    <p:sldLayoutId id="2147485033" r:id="rId16"/>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pitchFamily="-105" charset="-128"/>
          <a:cs typeface="ＭＳ Ｐゴシック" pitchFamily="-105" charset="-128"/>
        </a:defRPr>
      </a:lvl1pPr>
      <a:lvl2pPr algn="l" rtl="0" eaLnBrk="0" fontAlgn="base" hangingPunct="0">
        <a:spcBef>
          <a:spcPct val="0"/>
        </a:spcBef>
        <a:spcAft>
          <a:spcPct val="0"/>
        </a:spcAft>
        <a:defRPr sz="4000">
          <a:solidFill>
            <a:schemeClr val="tx2"/>
          </a:solidFill>
          <a:latin typeface="Garamond" pitchFamily="18" charset="0"/>
          <a:ea typeface="ＭＳ Ｐゴシック" pitchFamily="-105" charset="-128"/>
          <a:cs typeface="ＭＳ Ｐゴシック" pitchFamily="-105" charset="-128"/>
        </a:defRPr>
      </a:lvl2pPr>
      <a:lvl3pPr algn="l" rtl="0" eaLnBrk="0" fontAlgn="base" hangingPunct="0">
        <a:spcBef>
          <a:spcPct val="0"/>
        </a:spcBef>
        <a:spcAft>
          <a:spcPct val="0"/>
        </a:spcAft>
        <a:defRPr sz="4000">
          <a:solidFill>
            <a:schemeClr val="tx2"/>
          </a:solidFill>
          <a:latin typeface="Garamond" pitchFamily="18" charset="0"/>
          <a:ea typeface="ＭＳ Ｐゴシック" pitchFamily="-105" charset="-128"/>
          <a:cs typeface="ＭＳ Ｐゴシック" pitchFamily="-105" charset="-128"/>
        </a:defRPr>
      </a:lvl3pPr>
      <a:lvl4pPr algn="l" rtl="0" eaLnBrk="0" fontAlgn="base" hangingPunct="0">
        <a:spcBef>
          <a:spcPct val="0"/>
        </a:spcBef>
        <a:spcAft>
          <a:spcPct val="0"/>
        </a:spcAft>
        <a:defRPr sz="4000">
          <a:solidFill>
            <a:schemeClr val="tx2"/>
          </a:solidFill>
          <a:latin typeface="Garamond" pitchFamily="18" charset="0"/>
          <a:ea typeface="ＭＳ Ｐゴシック" pitchFamily="-105" charset="-128"/>
          <a:cs typeface="ＭＳ Ｐゴシック" pitchFamily="-105" charset="-128"/>
        </a:defRPr>
      </a:lvl4pPr>
      <a:lvl5pPr algn="l" rtl="0" eaLnBrk="0" fontAlgn="base" hangingPunct="0">
        <a:spcBef>
          <a:spcPct val="0"/>
        </a:spcBef>
        <a:spcAft>
          <a:spcPct val="0"/>
        </a:spcAft>
        <a:defRPr sz="4000">
          <a:solidFill>
            <a:schemeClr val="tx2"/>
          </a:solidFill>
          <a:latin typeface="Garamond" pitchFamily="18" charset="0"/>
          <a:ea typeface="ＭＳ Ｐゴシック" pitchFamily="-105" charset="-128"/>
          <a:cs typeface="ＭＳ Ｐゴシック" pitchFamily="-105" charset="-128"/>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pitchFamily="-105" charset="-128"/>
          <a:cs typeface="ＭＳ Ｐゴシック" pitchFamily="-105" charset="-128"/>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pitchFamily="-105" charset="-128"/>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pitchFamily="-105" charset="-128"/>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pitchFamily="-105" charset="-128"/>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pitchFamily="-105"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1027"/>
          <p:cNvSpPr>
            <a:spLocks noGrp="1" noChangeArrowheads="1"/>
          </p:cNvSpPr>
          <p:nvPr>
            <p:ph type="body" idx="1"/>
          </p:nvPr>
        </p:nvSpPr>
        <p:spPr bwMode="auto">
          <a:xfrm>
            <a:off x="228600" y="898525"/>
            <a:ext cx="8610600"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j-lt"/>
                <a:ea typeface="+mn-ea"/>
                <a:cs typeface="+mn-cs"/>
              </a:defRPr>
            </a:lvl1pPr>
          </a:lstStyle>
          <a:p>
            <a:pPr>
              <a:defRPr/>
            </a:pPr>
            <a:endParaRPr lang="en-US" altLang="en-US">
              <a:latin typeface="Garamond"/>
            </a:endParaRPr>
          </a:p>
        </p:txBody>
      </p:sp>
      <p:sp>
        <p:nvSpPr>
          <p:cNvPr id="100358" name="Rectangle 1030"/>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charset="0"/>
              </a:defRPr>
            </a:lvl1pPr>
          </a:lstStyle>
          <a:p>
            <a:fld id="{55D46416-474E-184B-A5AD-7D0BC91A8C60}" type="slidenum">
              <a:rPr lang="en-US" smtClean="0">
                <a:cs typeface="Arial" charset="0"/>
              </a:rPr>
              <a:pPr/>
              <a:t>‹#›</a:t>
            </a:fld>
            <a:endParaRPr lang="en-US" smtClean="0">
              <a:cs typeface="Arial" charset="0"/>
            </a:endParaRPr>
          </a:p>
        </p:txBody>
      </p:sp>
      <p:sp>
        <p:nvSpPr>
          <p:cNvPr id="100360" name="Line 1032"/>
          <p:cNvSpPr>
            <a:spLocks noChangeShapeType="1"/>
          </p:cNvSpPr>
          <p:nvPr/>
        </p:nvSpPr>
        <p:spPr bwMode="auto">
          <a:xfrm>
            <a:off x="228600" y="6481763"/>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Arial" pitchFamily="34" charset="0"/>
              <a:cs typeface="Arial" charset="0"/>
            </a:endParaRPr>
          </a:p>
        </p:txBody>
      </p:sp>
      <p:sp>
        <p:nvSpPr>
          <p:cNvPr id="100361" name="Line 1033"/>
          <p:cNvSpPr>
            <a:spLocks noChangeShapeType="1"/>
          </p:cNvSpPr>
          <p:nvPr userDrawn="1"/>
        </p:nvSpPr>
        <p:spPr bwMode="auto">
          <a:xfrm>
            <a:off x="228600" y="898525"/>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Arial" pitchFamily="34" charset="0"/>
              <a:cs typeface="Arial" charset="0"/>
            </a:endParaRPr>
          </a:p>
        </p:txBody>
      </p:sp>
      <p:pic>
        <p:nvPicPr>
          <p:cNvPr id="8" name="Picture 7" descr="safari.png"/>
          <p:cNvPicPr>
            <a:picLocks noChangeAspect="1"/>
          </p:cNvPicPr>
          <p:nvPr userDrawn="1"/>
        </p:nvPicPr>
        <p:blipFill>
          <a:blip r:embed="rId14" cstate="print"/>
          <a:stretch>
            <a:fillRect/>
          </a:stretch>
        </p:blipFill>
        <p:spPr>
          <a:xfrm>
            <a:off x="179512" y="6525344"/>
            <a:ext cx="1080120" cy="312522"/>
          </a:xfrm>
          <a:prstGeom prst="rect">
            <a:avLst/>
          </a:prstGeom>
        </p:spPr>
      </p:pic>
    </p:spTree>
    <p:extLst>
      <p:ext uri="{BB962C8B-B14F-4D97-AF65-F5344CB8AC3E}">
        <p14:creationId xmlns:p14="http://schemas.microsoft.com/office/powerpoint/2010/main" val="4045290998"/>
      </p:ext>
    </p:extLst>
  </p:cSld>
  <p:clrMap bg1="lt1" tx1="dk1" bg2="lt2" tx2="dk2" accent1="accent1" accent2="accent2" accent3="accent3" accent4="accent4" accent5="accent5" accent6="accent6" hlink="hlink" folHlink="folHlink"/>
  <p:sldLayoutIdLst>
    <p:sldLayoutId id="2147485035" r:id="rId1"/>
    <p:sldLayoutId id="2147485036" r:id="rId2"/>
    <p:sldLayoutId id="2147485037" r:id="rId3"/>
    <p:sldLayoutId id="2147485038" r:id="rId4"/>
    <p:sldLayoutId id="2147485039" r:id="rId5"/>
    <p:sldLayoutId id="2147485040" r:id="rId6"/>
    <p:sldLayoutId id="2147485041" r:id="rId7"/>
    <p:sldLayoutId id="2147485042" r:id="rId8"/>
    <p:sldLayoutId id="2147485043" r:id="rId9"/>
    <p:sldLayoutId id="2147485044" r:id="rId10"/>
    <p:sldLayoutId id="2147485045" r:id="rId11"/>
    <p:sldLayoutId id="2147485046" r:id="rId12"/>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pitchFamily="-105" charset="-128"/>
          <a:cs typeface="ＭＳ Ｐゴシック" pitchFamily="-105" charset="-128"/>
        </a:defRPr>
      </a:lvl1pPr>
      <a:lvl2pPr algn="l" rtl="0" eaLnBrk="0" fontAlgn="base" hangingPunct="0">
        <a:spcBef>
          <a:spcPct val="0"/>
        </a:spcBef>
        <a:spcAft>
          <a:spcPct val="0"/>
        </a:spcAft>
        <a:defRPr sz="4000">
          <a:solidFill>
            <a:schemeClr val="tx2"/>
          </a:solidFill>
          <a:latin typeface="Garamond" pitchFamily="18" charset="0"/>
          <a:ea typeface="ＭＳ Ｐゴシック" pitchFamily="-105" charset="-128"/>
          <a:cs typeface="ＭＳ Ｐゴシック" pitchFamily="-105" charset="-128"/>
        </a:defRPr>
      </a:lvl2pPr>
      <a:lvl3pPr algn="l" rtl="0" eaLnBrk="0" fontAlgn="base" hangingPunct="0">
        <a:spcBef>
          <a:spcPct val="0"/>
        </a:spcBef>
        <a:spcAft>
          <a:spcPct val="0"/>
        </a:spcAft>
        <a:defRPr sz="4000">
          <a:solidFill>
            <a:schemeClr val="tx2"/>
          </a:solidFill>
          <a:latin typeface="Garamond" pitchFamily="18" charset="0"/>
          <a:ea typeface="ＭＳ Ｐゴシック" pitchFamily="-105" charset="-128"/>
          <a:cs typeface="ＭＳ Ｐゴシック" pitchFamily="-105" charset="-128"/>
        </a:defRPr>
      </a:lvl3pPr>
      <a:lvl4pPr algn="l" rtl="0" eaLnBrk="0" fontAlgn="base" hangingPunct="0">
        <a:spcBef>
          <a:spcPct val="0"/>
        </a:spcBef>
        <a:spcAft>
          <a:spcPct val="0"/>
        </a:spcAft>
        <a:defRPr sz="4000">
          <a:solidFill>
            <a:schemeClr val="tx2"/>
          </a:solidFill>
          <a:latin typeface="Garamond" pitchFamily="18" charset="0"/>
          <a:ea typeface="ＭＳ Ｐゴシック" pitchFamily="-105" charset="-128"/>
          <a:cs typeface="ＭＳ Ｐゴシック" pitchFamily="-105" charset="-128"/>
        </a:defRPr>
      </a:lvl4pPr>
      <a:lvl5pPr algn="l" rtl="0" eaLnBrk="0" fontAlgn="base" hangingPunct="0">
        <a:spcBef>
          <a:spcPct val="0"/>
        </a:spcBef>
        <a:spcAft>
          <a:spcPct val="0"/>
        </a:spcAft>
        <a:defRPr sz="4000">
          <a:solidFill>
            <a:schemeClr val="tx2"/>
          </a:solidFill>
          <a:latin typeface="Garamond" pitchFamily="18" charset="0"/>
          <a:ea typeface="ＭＳ Ｐゴシック" pitchFamily="-105" charset="-128"/>
          <a:cs typeface="ＭＳ Ｐゴシック" pitchFamily="-105" charset="-128"/>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pitchFamily="-105" charset="-128"/>
          <a:cs typeface="ＭＳ Ｐゴシック" pitchFamily="-105" charset="-128"/>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pitchFamily="-105" charset="-128"/>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pitchFamily="-105" charset="-128"/>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pitchFamily="-105" charset="-128"/>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pitchFamily="-105"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image" Target="../media/image6.png"/><Relationship Id="rId3" Type="http://schemas.openxmlformats.org/officeDocument/2006/relationships/image" Target="../media/image7.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4"/>
          <p:cNvSpPr>
            <a:spLocks noGrp="1" noChangeArrowheads="1"/>
          </p:cNvSpPr>
          <p:nvPr>
            <p:ph type="ctrTitle"/>
          </p:nvPr>
        </p:nvSpPr>
        <p:spPr>
          <a:xfrm>
            <a:off x="366713" y="1174750"/>
            <a:ext cx="8428037" cy="1720850"/>
          </a:xfrm>
        </p:spPr>
        <p:txBody>
          <a:bodyPr/>
          <a:lstStyle/>
          <a:p>
            <a:pPr algn="ctr" eaLnBrk="1" hangingPunct="1"/>
            <a:r>
              <a:rPr lang="en-US" sz="3800" dirty="0">
                <a:latin typeface="Garamond" charset="0"/>
              </a:rPr>
              <a:t>18-447 </a:t>
            </a:r>
            <a:br>
              <a:rPr lang="en-US" sz="3800" dirty="0">
                <a:latin typeface="Garamond" charset="0"/>
              </a:rPr>
            </a:br>
            <a:r>
              <a:rPr lang="en-US" sz="3800" dirty="0">
                <a:latin typeface="Garamond" charset="0"/>
              </a:rPr>
              <a:t>Computer Architecture</a:t>
            </a:r>
            <a:br>
              <a:rPr lang="en-US" sz="3800" dirty="0">
                <a:latin typeface="Garamond" charset="0"/>
              </a:rPr>
            </a:br>
            <a:r>
              <a:rPr lang="en-US" sz="3800" dirty="0">
                <a:latin typeface="Garamond" charset="0"/>
              </a:rPr>
              <a:t>Lecture </a:t>
            </a:r>
            <a:r>
              <a:rPr lang="en-US" sz="3800" dirty="0" smtClean="0">
                <a:latin typeface="Garamond" charset="0"/>
              </a:rPr>
              <a:t>19: High-Performance Caches</a:t>
            </a:r>
            <a:endParaRPr lang="en-US" sz="3800" dirty="0">
              <a:latin typeface="Garamond" charset="0"/>
            </a:endParaRPr>
          </a:p>
        </p:txBody>
      </p:sp>
      <p:sp>
        <p:nvSpPr>
          <p:cNvPr id="40962"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r>
              <a:rPr lang="en-US" dirty="0">
                <a:solidFill>
                  <a:srgbClr val="003399"/>
                </a:solidFill>
                <a:latin typeface="Tahoma" charset="0"/>
              </a:rPr>
              <a:t>Prof. Onur Mutlu</a:t>
            </a:r>
          </a:p>
          <a:p>
            <a:pPr eaLnBrk="1" hangingPunct="1">
              <a:buFont typeface="Wingdings" charset="0"/>
              <a:buNone/>
            </a:pPr>
            <a:r>
              <a:rPr lang="en-US" dirty="0">
                <a:latin typeface="Tahoma" charset="0"/>
              </a:rPr>
              <a:t>Carnegie Mellon University</a:t>
            </a:r>
          </a:p>
          <a:p>
            <a:pPr eaLnBrk="1" hangingPunct="1">
              <a:buFont typeface="Wingdings" charset="0"/>
              <a:buNone/>
            </a:pPr>
            <a:r>
              <a:rPr lang="en-US" dirty="0">
                <a:latin typeface="Tahoma" charset="0"/>
              </a:rPr>
              <a:t>Spring 2015, </a:t>
            </a:r>
            <a:r>
              <a:rPr lang="en-US" dirty="0" smtClean="0">
                <a:latin typeface="Tahoma" charset="0"/>
              </a:rPr>
              <a:t>3/2/</a:t>
            </a:r>
            <a:r>
              <a:rPr lang="en-US" dirty="0">
                <a:latin typeface="Tahoma" charset="0"/>
              </a:rPr>
              <a:t>2015</a:t>
            </a:r>
          </a:p>
          <a:p>
            <a:pPr eaLnBrk="1" hangingPunct="1">
              <a:buFont typeface="Wingdings" charset="0"/>
              <a:buNone/>
            </a:pPr>
            <a:endParaRPr lang="en-US"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endParaRPr lang="en-US" dirty="0">
              <a:latin typeface="Tahom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a:latin typeface="Garamond" charset="0"/>
              </a:rPr>
              <a:t>Victim Cache: Reducing Conflict Misses</a:t>
            </a:r>
          </a:p>
        </p:txBody>
      </p:sp>
      <p:sp>
        <p:nvSpPr>
          <p:cNvPr id="3" name="Content Placeholder 2"/>
          <p:cNvSpPr>
            <a:spLocks noGrp="1"/>
          </p:cNvSpPr>
          <p:nvPr>
            <p:ph idx="1"/>
          </p:nvPr>
        </p:nvSpPr>
        <p:spPr>
          <a:xfrm>
            <a:off x="228600" y="996950"/>
            <a:ext cx="8763000" cy="5194300"/>
          </a:xfrm>
        </p:spPr>
        <p:txBody>
          <a:bodyPr/>
          <a:lstStyle/>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pPr>
              <a:buFont typeface="Wingdings" charset="0"/>
              <a:buNone/>
            </a:pPr>
            <a:endParaRPr lang="en-US">
              <a:latin typeface="Tahoma" charset="0"/>
            </a:endParaRPr>
          </a:p>
          <a:p>
            <a:pPr>
              <a:buClr>
                <a:srgbClr val="CC9900"/>
              </a:buClr>
            </a:pPr>
            <a:endParaRPr lang="en-US" sz="1800">
              <a:solidFill>
                <a:srgbClr val="000000"/>
              </a:solidFill>
              <a:latin typeface="Tahoma" charset="0"/>
            </a:endParaRPr>
          </a:p>
          <a:p>
            <a:pPr>
              <a:buClr>
                <a:srgbClr val="CC9900"/>
              </a:buClr>
            </a:pPr>
            <a:r>
              <a:rPr lang="en-US" sz="1800">
                <a:solidFill>
                  <a:srgbClr val="000000"/>
                </a:solidFill>
                <a:latin typeface="Tahoma" charset="0"/>
              </a:rPr>
              <a:t>Jouppi, </a:t>
            </a:r>
            <a:r>
              <a:rPr lang="ja-JP" altLang="en-US" sz="1800">
                <a:solidFill>
                  <a:srgbClr val="000000"/>
                </a:solidFill>
                <a:latin typeface="Tahoma" charset="0"/>
              </a:rPr>
              <a:t>“</a:t>
            </a:r>
            <a:r>
              <a:rPr lang="en-US" altLang="ja-JP" sz="1800">
                <a:solidFill>
                  <a:srgbClr val="FF0000"/>
                </a:solidFill>
                <a:latin typeface="Tahoma" charset="0"/>
              </a:rPr>
              <a:t>Improving Direct-Mapped Cache Performance by the Addition of a Small Fully-Associative Cache and Prefetch Buffers</a:t>
            </a:r>
            <a:r>
              <a:rPr lang="en-US" altLang="ja-JP" sz="1800">
                <a:solidFill>
                  <a:srgbClr val="000000"/>
                </a:solidFill>
                <a:latin typeface="Tahoma" charset="0"/>
              </a:rPr>
              <a:t>,</a:t>
            </a:r>
            <a:r>
              <a:rPr lang="ja-JP" altLang="en-US" sz="1800">
                <a:solidFill>
                  <a:srgbClr val="000000"/>
                </a:solidFill>
                <a:latin typeface="Tahoma" charset="0"/>
              </a:rPr>
              <a:t>”</a:t>
            </a:r>
            <a:r>
              <a:rPr lang="en-US" altLang="ja-JP" sz="1800">
                <a:solidFill>
                  <a:srgbClr val="000000"/>
                </a:solidFill>
                <a:latin typeface="Tahoma" charset="0"/>
              </a:rPr>
              <a:t> ISCA 1990.</a:t>
            </a:r>
          </a:p>
          <a:p>
            <a:r>
              <a:rPr lang="en-US">
                <a:latin typeface="Tahoma" charset="0"/>
              </a:rPr>
              <a:t>Idea: </a:t>
            </a:r>
            <a:r>
              <a:rPr lang="en-US">
                <a:solidFill>
                  <a:srgbClr val="0000FF"/>
                </a:solidFill>
                <a:latin typeface="Tahoma" charset="0"/>
              </a:rPr>
              <a:t>Use a small fully associative buffer (victim cache) to store evicted blocks </a:t>
            </a:r>
          </a:p>
          <a:p>
            <a:pPr lvl="1">
              <a:buFont typeface="Wingdings" charset="0"/>
              <a:buNone/>
            </a:pPr>
            <a:r>
              <a:rPr lang="en-US" sz="1900">
                <a:latin typeface="Tahoma" charset="0"/>
                <a:ea typeface="ＭＳ Ｐゴシック" charset="0"/>
              </a:rPr>
              <a:t>+ Can avoid ping ponging of cache blocks mapped to the same set (if two cache blocks continuously accessed in nearby time conflict with each other)</a:t>
            </a:r>
          </a:p>
          <a:p>
            <a:pPr lvl="1">
              <a:buFont typeface="Wingdings" charset="0"/>
              <a:buNone/>
            </a:pPr>
            <a:r>
              <a:rPr lang="en-US" sz="1900">
                <a:latin typeface="Tahoma" charset="0"/>
                <a:ea typeface="ＭＳ Ｐゴシック" charset="0"/>
              </a:rPr>
              <a:t>-- Increases miss latency if accessed serially with L2; adds complexity</a:t>
            </a:r>
          </a:p>
        </p:txBody>
      </p:sp>
      <p:sp>
        <p:nvSpPr>
          <p:cNvPr id="8909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A655FB-A0FD-F04C-92AD-25AF3563BE89}" type="slidenum">
              <a:rPr lang="en-US" sz="1600">
                <a:solidFill>
                  <a:srgbClr val="000000"/>
                </a:solidFill>
                <a:latin typeface="Garamond" charset="0"/>
                <a:cs typeface="Arial" charset="0"/>
              </a:rPr>
              <a:pPr eaLnBrk="1" hangingPunct="1"/>
              <a:t>10</a:t>
            </a:fld>
            <a:endParaRPr lang="en-US" sz="1600">
              <a:solidFill>
                <a:srgbClr val="000000"/>
              </a:solidFill>
              <a:latin typeface="Garamond" charset="0"/>
              <a:cs typeface="Arial" charset="0"/>
            </a:endParaRPr>
          </a:p>
        </p:txBody>
      </p:sp>
      <p:sp>
        <p:nvSpPr>
          <p:cNvPr id="89092" name="Rectangle 4"/>
          <p:cNvSpPr>
            <a:spLocks noChangeArrowheads="1"/>
          </p:cNvSpPr>
          <p:nvPr/>
        </p:nvSpPr>
        <p:spPr bwMode="auto">
          <a:xfrm>
            <a:off x="1371600" y="1320800"/>
            <a:ext cx="1158875" cy="17176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89093" name="TextBox 5"/>
          <p:cNvSpPr txBox="1">
            <a:spLocks noChangeArrowheads="1"/>
          </p:cNvSpPr>
          <p:nvPr/>
        </p:nvSpPr>
        <p:spPr bwMode="auto">
          <a:xfrm>
            <a:off x="1417638" y="1700213"/>
            <a:ext cx="1047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FF0000"/>
                </a:solidFill>
                <a:cs typeface="Arial" charset="0"/>
              </a:rPr>
              <a:t>Direct Mapped </a:t>
            </a:r>
            <a:r>
              <a:rPr lang="en-US" sz="1600">
                <a:solidFill>
                  <a:srgbClr val="000000"/>
                </a:solidFill>
                <a:cs typeface="Arial" charset="0"/>
              </a:rPr>
              <a:t>Cache</a:t>
            </a:r>
          </a:p>
        </p:txBody>
      </p:sp>
      <p:sp>
        <p:nvSpPr>
          <p:cNvPr id="89094" name="Rectangle 6"/>
          <p:cNvSpPr>
            <a:spLocks noChangeArrowheads="1"/>
          </p:cNvSpPr>
          <p:nvPr/>
        </p:nvSpPr>
        <p:spPr bwMode="auto">
          <a:xfrm>
            <a:off x="3241675" y="1920875"/>
            <a:ext cx="877888" cy="37941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89095" name="Rectangle 7"/>
          <p:cNvSpPr>
            <a:spLocks noChangeArrowheads="1"/>
          </p:cNvSpPr>
          <p:nvPr/>
        </p:nvSpPr>
        <p:spPr bwMode="auto">
          <a:xfrm>
            <a:off x="5154613" y="960438"/>
            <a:ext cx="1622425" cy="24288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89096" name="TextBox 8"/>
          <p:cNvSpPr txBox="1">
            <a:spLocks noChangeArrowheads="1"/>
          </p:cNvSpPr>
          <p:nvPr/>
        </p:nvSpPr>
        <p:spPr bwMode="auto">
          <a:xfrm>
            <a:off x="5200650" y="1847850"/>
            <a:ext cx="1466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000000"/>
                </a:solidFill>
                <a:cs typeface="Arial" charset="0"/>
              </a:rPr>
              <a:t>Next Level</a:t>
            </a:r>
          </a:p>
          <a:p>
            <a:pPr algn="ctr" eaLnBrk="1" hangingPunct="1"/>
            <a:r>
              <a:rPr lang="en-US" sz="1600">
                <a:solidFill>
                  <a:srgbClr val="000000"/>
                </a:solidFill>
                <a:cs typeface="Arial" charset="0"/>
              </a:rPr>
              <a:t>Cache</a:t>
            </a:r>
          </a:p>
        </p:txBody>
      </p:sp>
      <p:cxnSp>
        <p:nvCxnSpPr>
          <p:cNvPr id="89097" name="Straight Arrow Connector 10"/>
          <p:cNvCxnSpPr>
            <a:cxnSpLocks noChangeShapeType="1"/>
            <a:endCxn id="89094" idx="1"/>
          </p:cNvCxnSpPr>
          <p:nvPr/>
        </p:nvCxnSpPr>
        <p:spPr bwMode="auto">
          <a:xfrm>
            <a:off x="2530475" y="2109788"/>
            <a:ext cx="711200" cy="1587"/>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89098" name="Straight Arrow Connector 13"/>
          <p:cNvCxnSpPr>
            <a:cxnSpLocks noChangeShapeType="1"/>
          </p:cNvCxnSpPr>
          <p:nvPr/>
        </p:nvCxnSpPr>
        <p:spPr bwMode="auto">
          <a:xfrm>
            <a:off x="2530475" y="2530475"/>
            <a:ext cx="2624138" cy="158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89099" name="TextBox 15"/>
          <p:cNvSpPr txBox="1">
            <a:spLocks noChangeArrowheads="1"/>
          </p:cNvSpPr>
          <p:nvPr/>
        </p:nvSpPr>
        <p:spPr bwMode="auto">
          <a:xfrm>
            <a:off x="3159125" y="1376363"/>
            <a:ext cx="1047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000000"/>
                </a:solidFill>
                <a:cs typeface="Arial" charset="0"/>
              </a:rPr>
              <a:t>Victim cache</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en-US">
                <a:latin typeface="Garamond" charset="0"/>
              </a:rPr>
              <a:t>Hashing and Pseudo-Associativity</a:t>
            </a:r>
          </a:p>
        </p:txBody>
      </p:sp>
      <p:sp>
        <p:nvSpPr>
          <p:cNvPr id="3" name="Content Placeholder 2"/>
          <p:cNvSpPr>
            <a:spLocks noGrp="1"/>
          </p:cNvSpPr>
          <p:nvPr>
            <p:ph idx="1"/>
          </p:nvPr>
        </p:nvSpPr>
        <p:spPr>
          <a:xfrm>
            <a:off x="228600" y="996950"/>
            <a:ext cx="8610600" cy="5194300"/>
          </a:xfrm>
        </p:spPr>
        <p:txBody>
          <a:bodyPr/>
          <a:lstStyle/>
          <a:p>
            <a:r>
              <a:rPr lang="en-US">
                <a:latin typeface="Tahoma" charset="0"/>
              </a:rPr>
              <a:t>Hashing: Use better </a:t>
            </a:r>
            <a:r>
              <a:rPr lang="ja-JP" altLang="en-US">
                <a:latin typeface="Tahoma" charset="0"/>
              </a:rPr>
              <a:t>“</a:t>
            </a:r>
            <a:r>
              <a:rPr lang="en-US" altLang="ja-JP">
                <a:latin typeface="Tahoma" charset="0"/>
              </a:rPr>
              <a:t>randomizing</a:t>
            </a:r>
            <a:r>
              <a:rPr lang="ja-JP" altLang="en-US">
                <a:latin typeface="Tahoma" charset="0"/>
              </a:rPr>
              <a:t>”</a:t>
            </a:r>
            <a:r>
              <a:rPr lang="en-US" altLang="ja-JP">
                <a:latin typeface="Tahoma" charset="0"/>
              </a:rPr>
              <a:t> index functions  </a:t>
            </a:r>
          </a:p>
          <a:p>
            <a:pPr lvl="1">
              <a:buFont typeface="Wingdings" charset="0"/>
              <a:buNone/>
            </a:pPr>
            <a:r>
              <a:rPr lang="en-US">
                <a:latin typeface="Tahoma" charset="0"/>
                <a:ea typeface="ＭＳ Ｐゴシック" charset="0"/>
              </a:rPr>
              <a:t>+ can reduce conflict misses</a:t>
            </a:r>
          </a:p>
          <a:p>
            <a:pPr lvl="2"/>
            <a:r>
              <a:rPr lang="en-US">
                <a:latin typeface="Tahoma" charset="0"/>
                <a:ea typeface="ＭＳ Ｐゴシック" charset="0"/>
              </a:rPr>
              <a:t>by distributing the accessed memory blocks more evenly to sets</a:t>
            </a:r>
          </a:p>
          <a:p>
            <a:pPr lvl="2"/>
            <a:r>
              <a:rPr lang="en-US">
                <a:latin typeface="Tahoma" charset="0"/>
                <a:ea typeface="ＭＳ Ｐゴシック" charset="0"/>
              </a:rPr>
              <a:t>Example of conflicting accesses: strided access pattern where stride value equals number of sets in cache</a:t>
            </a:r>
          </a:p>
          <a:p>
            <a:pPr lvl="1">
              <a:buFont typeface="Wingdings" charset="0"/>
              <a:buNone/>
            </a:pPr>
            <a:r>
              <a:rPr lang="en-US">
                <a:latin typeface="Tahoma" charset="0"/>
                <a:ea typeface="ＭＳ Ｐゴシック" charset="0"/>
              </a:rPr>
              <a:t>-- More complex to implement: can lengthen critical path</a:t>
            </a:r>
          </a:p>
          <a:p>
            <a:pPr lvl="1">
              <a:buFont typeface="Wingdings" charset="0"/>
              <a:buNone/>
            </a:pPr>
            <a:endParaRPr lang="en-US">
              <a:latin typeface="Tahoma" charset="0"/>
              <a:ea typeface="ＭＳ Ｐゴシック" charset="0"/>
            </a:endParaRPr>
          </a:p>
          <a:p>
            <a:r>
              <a:rPr lang="en-US">
                <a:latin typeface="Tahoma" charset="0"/>
              </a:rPr>
              <a:t>Pseudo-associativity (Poor Man</a:t>
            </a:r>
            <a:r>
              <a:rPr lang="ja-JP" altLang="en-US">
                <a:latin typeface="Tahoma" charset="0"/>
              </a:rPr>
              <a:t>’</a:t>
            </a:r>
            <a:r>
              <a:rPr lang="en-US" altLang="ja-JP">
                <a:latin typeface="Tahoma" charset="0"/>
              </a:rPr>
              <a:t>s associative cache)</a:t>
            </a:r>
          </a:p>
          <a:p>
            <a:pPr lvl="1"/>
            <a:r>
              <a:rPr lang="en-US">
                <a:latin typeface="Tahoma" charset="0"/>
                <a:ea typeface="ＭＳ Ｐゴシック" charset="0"/>
              </a:rPr>
              <a:t>Serial lookup: On a miss, use a different index function and access cache again</a:t>
            </a:r>
          </a:p>
          <a:p>
            <a:pPr lvl="1"/>
            <a:r>
              <a:rPr lang="en-US">
                <a:latin typeface="Tahoma" charset="0"/>
                <a:ea typeface="ＭＳ Ｐゴシック" charset="0"/>
              </a:rPr>
              <a:t>Given a direct-mapped array with K cache blocks</a:t>
            </a:r>
          </a:p>
          <a:p>
            <a:pPr lvl="2"/>
            <a:r>
              <a:rPr lang="en-US">
                <a:latin typeface="Tahoma" charset="0"/>
                <a:ea typeface="ＭＳ Ｐゴシック" charset="0"/>
              </a:rPr>
              <a:t>Implement K/N sets</a:t>
            </a:r>
          </a:p>
          <a:p>
            <a:pPr lvl="2"/>
            <a:r>
              <a:rPr lang="en-US">
                <a:latin typeface="Tahoma" charset="0"/>
                <a:ea typeface="ＭＳ Ｐゴシック" charset="0"/>
              </a:rPr>
              <a:t>Given address Addr, </a:t>
            </a:r>
            <a:r>
              <a:rPr lang="en-US" u="sng">
                <a:latin typeface="Tahoma" charset="0"/>
                <a:ea typeface="ＭＳ Ｐゴシック" charset="0"/>
              </a:rPr>
              <a:t>sequentially</a:t>
            </a:r>
            <a:r>
              <a:rPr lang="en-US">
                <a:latin typeface="Tahoma" charset="0"/>
                <a:ea typeface="ＭＳ Ｐゴシック" charset="0"/>
              </a:rPr>
              <a:t> look up: {0,Addr[lg(K/N)-1: 0]}, {1,Addr[lg(K/N)-1: 0]}, … , {N-1,Addr[lg(K/N)-1: 0]} </a:t>
            </a:r>
          </a:p>
          <a:p>
            <a:pPr lvl="1"/>
            <a:endParaRPr lang="en-US">
              <a:latin typeface="Tahoma" charset="0"/>
              <a:ea typeface="ＭＳ Ｐゴシック" charset="0"/>
            </a:endParaRPr>
          </a:p>
          <a:p>
            <a:endParaRPr lang="en-US">
              <a:latin typeface="Tahoma" charset="0"/>
            </a:endParaRPr>
          </a:p>
        </p:txBody>
      </p:sp>
      <p:sp>
        <p:nvSpPr>
          <p:cNvPr id="9011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0129134-706D-E943-A71E-DF89373A75C3}" type="slidenum">
              <a:rPr lang="en-US" sz="1600">
                <a:solidFill>
                  <a:srgbClr val="000000"/>
                </a:solidFill>
                <a:latin typeface="Garamond" charset="0"/>
                <a:cs typeface="Arial" charset="0"/>
              </a:rPr>
              <a:pPr eaLnBrk="1" hangingPunct="1"/>
              <a:t>11</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r>
              <a:rPr lang="en-US">
                <a:latin typeface="Garamond" charset="0"/>
              </a:rPr>
              <a:t>Skewed Associative Caches</a:t>
            </a:r>
          </a:p>
        </p:txBody>
      </p:sp>
      <p:sp>
        <p:nvSpPr>
          <p:cNvPr id="84994" name="Content Placeholder 2"/>
          <p:cNvSpPr>
            <a:spLocks noGrp="1"/>
          </p:cNvSpPr>
          <p:nvPr>
            <p:ph idx="1"/>
          </p:nvPr>
        </p:nvSpPr>
        <p:spPr>
          <a:xfrm>
            <a:off x="228600" y="996950"/>
            <a:ext cx="8610600" cy="5194300"/>
          </a:xfrm>
        </p:spPr>
        <p:txBody>
          <a:bodyPr/>
          <a:lstStyle/>
          <a:p>
            <a:pPr>
              <a:defRPr/>
            </a:pPr>
            <a:r>
              <a:rPr lang="en-US" dirty="0">
                <a:latin typeface="Tahoma" charset="0"/>
              </a:rPr>
              <a:t>Idea: Reduce conflict misses by using </a:t>
            </a:r>
            <a:r>
              <a:rPr lang="en-US" dirty="0">
                <a:solidFill>
                  <a:srgbClr val="0000FF"/>
                </a:solidFill>
                <a:latin typeface="Tahoma" charset="0"/>
              </a:rPr>
              <a:t>different index functions for each cache way</a:t>
            </a:r>
          </a:p>
          <a:p>
            <a:pPr marL="0" indent="0">
              <a:buFont typeface="Wingdings" charset="0"/>
              <a:buNone/>
              <a:defRPr/>
            </a:pPr>
            <a:endParaRPr lang="en-US" dirty="0">
              <a:latin typeface="Tahoma" charset="0"/>
            </a:endParaRPr>
          </a:p>
          <a:p>
            <a:pPr>
              <a:defRPr/>
            </a:pPr>
            <a:r>
              <a:rPr lang="en-US" dirty="0" err="1">
                <a:latin typeface="Tahoma" charset="0"/>
              </a:rPr>
              <a:t>Seznec</a:t>
            </a:r>
            <a:r>
              <a:rPr lang="en-US" dirty="0">
                <a:latin typeface="Tahoma" charset="0"/>
              </a:rPr>
              <a:t>, “</a:t>
            </a:r>
            <a:r>
              <a:rPr lang="en-US" altLang="ja-JP" dirty="0">
                <a:solidFill>
                  <a:srgbClr val="0000FF"/>
                </a:solidFill>
                <a:latin typeface="Tahoma" charset="0"/>
              </a:rPr>
              <a:t>A Case for Two-Way Skewed-Associative Caches</a:t>
            </a:r>
            <a:r>
              <a:rPr lang="en-US" altLang="ja-JP" dirty="0">
                <a:latin typeface="Tahoma" charset="0"/>
              </a:rPr>
              <a:t>,</a:t>
            </a:r>
            <a:r>
              <a:rPr lang="en-US" dirty="0">
                <a:latin typeface="Tahoma" charset="0"/>
              </a:rPr>
              <a:t>”</a:t>
            </a:r>
            <a:r>
              <a:rPr lang="en-US" altLang="ja-JP" dirty="0">
                <a:latin typeface="Tahoma" charset="0"/>
              </a:rPr>
              <a:t> ISCA 1993.</a:t>
            </a:r>
            <a:endParaRPr lang="en-US" dirty="0">
              <a:latin typeface="Tahoma" charset="0"/>
            </a:endParaRPr>
          </a:p>
        </p:txBody>
      </p:sp>
      <p:sp>
        <p:nvSpPr>
          <p:cNvPr id="9113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C4D4DC4-426A-624F-8EE2-4DCCBB8E9AD5}" type="slidenum">
              <a:rPr lang="en-US" sz="1600">
                <a:solidFill>
                  <a:srgbClr val="000000"/>
                </a:solidFill>
                <a:latin typeface="Garamond" charset="0"/>
                <a:cs typeface="Arial" charset="0"/>
              </a:rPr>
              <a:pPr eaLnBrk="1" hangingPunct="1"/>
              <a:t>12</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r>
              <a:rPr lang="en-US">
                <a:latin typeface="Garamond" charset="0"/>
              </a:rPr>
              <a:t>Skewed Associative Caches (I)</a:t>
            </a:r>
          </a:p>
        </p:txBody>
      </p:sp>
      <p:sp>
        <p:nvSpPr>
          <p:cNvPr id="92162" name="Content Placeholder 2"/>
          <p:cNvSpPr>
            <a:spLocks noGrp="1"/>
          </p:cNvSpPr>
          <p:nvPr>
            <p:ph idx="1"/>
          </p:nvPr>
        </p:nvSpPr>
        <p:spPr>
          <a:xfrm>
            <a:off x="228600" y="996950"/>
            <a:ext cx="8610600" cy="5194300"/>
          </a:xfrm>
        </p:spPr>
        <p:txBody>
          <a:bodyPr/>
          <a:lstStyle/>
          <a:p>
            <a:r>
              <a:rPr lang="en-US">
                <a:latin typeface="Tahoma" charset="0"/>
              </a:rPr>
              <a:t>Basic 2-way associative cache structure</a:t>
            </a:r>
          </a:p>
        </p:txBody>
      </p:sp>
      <p:sp>
        <p:nvSpPr>
          <p:cNvPr id="9216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16B7D09-594E-D94A-88A6-CC78F126AB04}" type="slidenum">
              <a:rPr lang="en-US" sz="1600">
                <a:solidFill>
                  <a:srgbClr val="000000"/>
                </a:solidFill>
                <a:latin typeface="Garamond" charset="0"/>
                <a:cs typeface="Arial" charset="0"/>
              </a:rPr>
              <a:pPr eaLnBrk="1" hangingPunct="1"/>
              <a:t>13</a:t>
            </a:fld>
            <a:endParaRPr lang="en-US" sz="1600">
              <a:solidFill>
                <a:srgbClr val="000000"/>
              </a:solidFill>
              <a:latin typeface="Garamond" charset="0"/>
              <a:cs typeface="Arial" charset="0"/>
            </a:endParaRPr>
          </a:p>
        </p:txBody>
      </p:sp>
      <p:grpSp>
        <p:nvGrpSpPr>
          <p:cNvPr id="92164" name="Group 18"/>
          <p:cNvGrpSpPr>
            <a:grpSpLocks/>
          </p:cNvGrpSpPr>
          <p:nvPr/>
        </p:nvGrpSpPr>
        <p:grpSpPr bwMode="auto">
          <a:xfrm>
            <a:off x="6162675" y="2276475"/>
            <a:ext cx="2667000" cy="2447925"/>
            <a:chOff x="2112" y="2160"/>
            <a:chExt cx="1680" cy="1200"/>
          </a:xfrm>
        </p:grpSpPr>
        <p:sp>
          <p:nvSpPr>
            <p:cNvPr id="92196" name="Rectangle 19"/>
            <p:cNvSpPr>
              <a:spLocks noChangeArrowheads="1"/>
            </p:cNvSpPr>
            <p:nvPr/>
          </p:nvSpPr>
          <p:spPr bwMode="auto">
            <a:xfrm>
              <a:off x="2112" y="216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197" name="Rectangle 20"/>
            <p:cNvSpPr>
              <a:spLocks noChangeArrowheads="1"/>
            </p:cNvSpPr>
            <p:nvPr/>
          </p:nvSpPr>
          <p:spPr bwMode="auto">
            <a:xfrm>
              <a:off x="2112" y="225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198" name="Rectangle 21"/>
            <p:cNvSpPr>
              <a:spLocks noChangeArrowheads="1"/>
            </p:cNvSpPr>
            <p:nvPr/>
          </p:nvSpPr>
          <p:spPr bwMode="auto">
            <a:xfrm>
              <a:off x="2112" y="235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199" name="Rectangle 22"/>
            <p:cNvSpPr>
              <a:spLocks noChangeArrowheads="1"/>
            </p:cNvSpPr>
            <p:nvPr/>
          </p:nvSpPr>
          <p:spPr bwMode="auto">
            <a:xfrm>
              <a:off x="2112" y="244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200" name="Rectangle 23"/>
            <p:cNvSpPr>
              <a:spLocks noChangeArrowheads="1"/>
            </p:cNvSpPr>
            <p:nvPr/>
          </p:nvSpPr>
          <p:spPr bwMode="auto">
            <a:xfrm>
              <a:off x="2112" y="254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201" name="Rectangle 24"/>
            <p:cNvSpPr>
              <a:spLocks noChangeArrowheads="1"/>
            </p:cNvSpPr>
            <p:nvPr/>
          </p:nvSpPr>
          <p:spPr bwMode="auto">
            <a:xfrm>
              <a:off x="2112" y="264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202" name="Rectangle 25"/>
            <p:cNvSpPr>
              <a:spLocks noChangeArrowheads="1"/>
            </p:cNvSpPr>
            <p:nvPr/>
          </p:nvSpPr>
          <p:spPr bwMode="auto">
            <a:xfrm>
              <a:off x="2112" y="273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203" name="Rectangle 26"/>
            <p:cNvSpPr>
              <a:spLocks noChangeArrowheads="1"/>
            </p:cNvSpPr>
            <p:nvPr/>
          </p:nvSpPr>
          <p:spPr bwMode="auto">
            <a:xfrm>
              <a:off x="2112" y="283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204" name="Rectangle 27"/>
            <p:cNvSpPr>
              <a:spLocks noChangeArrowheads="1"/>
            </p:cNvSpPr>
            <p:nvPr/>
          </p:nvSpPr>
          <p:spPr bwMode="auto">
            <a:xfrm>
              <a:off x="2112" y="292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205" name="Rectangle 28"/>
            <p:cNvSpPr>
              <a:spLocks noChangeArrowheads="1"/>
            </p:cNvSpPr>
            <p:nvPr/>
          </p:nvSpPr>
          <p:spPr bwMode="auto">
            <a:xfrm>
              <a:off x="2112" y="302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206" name="Rectangle 29"/>
            <p:cNvSpPr>
              <a:spLocks noChangeArrowheads="1"/>
            </p:cNvSpPr>
            <p:nvPr/>
          </p:nvSpPr>
          <p:spPr bwMode="auto">
            <a:xfrm>
              <a:off x="2112" y="312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207" name="Rectangle 30"/>
            <p:cNvSpPr>
              <a:spLocks noChangeArrowheads="1"/>
            </p:cNvSpPr>
            <p:nvPr/>
          </p:nvSpPr>
          <p:spPr bwMode="auto">
            <a:xfrm>
              <a:off x="2112" y="321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208" name="Rectangle 31"/>
            <p:cNvSpPr>
              <a:spLocks noChangeArrowheads="1"/>
            </p:cNvSpPr>
            <p:nvPr/>
          </p:nvSpPr>
          <p:spPr bwMode="auto">
            <a:xfrm>
              <a:off x="2112" y="331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grpSp>
      <p:sp>
        <p:nvSpPr>
          <p:cNvPr id="92165" name="Text Box 32"/>
          <p:cNvSpPr txBox="1">
            <a:spLocks noChangeArrowheads="1"/>
          </p:cNvSpPr>
          <p:nvPr/>
        </p:nvSpPr>
        <p:spPr bwMode="auto">
          <a:xfrm>
            <a:off x="1366838" y="1798638"/>
            <a:ext cx="8747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latin typeface="Comic Sans MS" charset="0"/>
                <a:cs typeface="Arial" charset="0"/>
              </a:rPr>
              <a:t>Way 0</a:t>
            </a:r>
          </a:p>
        </p:txBody>
      </p:sp>
      <p:sp>
        <p:nvSpPr>
          <p:cNvPr id="92166" name="Text Box 33"/>
          <p:cNvSpPr txBox="1">
            <a:spLocks noChangeArrowheads="1"/>
          </p:cNvSpPr>
          <p:nvPr/>
        </p:nvSpPr>
        <p:spPr bwMode="auto">
          <a:xfrm>
            <a:off x="7073900" y="1709738"/>
            <a:ext cx="836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latin typeface="Comic Sans MS" charset="0"/>
                <a:cs typeface="Arial" charset="0"/>
              </a:rPr>
              <a:t>Way 1</a:t>
            </a:r>
          </a:p>
        </p:txBody>
      </p:sp>
      <p:sp>
        <p:nvSpPr>
          <p:cNvPr id="92167" name="Rectangle 36"/>
          <p:cNvSpPr>
            <a:spLocks noChangeArrowheads="1"/>
          </p:cNvSpPr>
          <p:nvPr/>
        </p:nvSpPr>
        <p:spPr bwMode="auto">
          <a:xfrm>
            <a:off x="3036888" y="5410200"/>
            <a:ext cx="2586037" cy="304800"/>
          </a:xfrm>
          <a:prstGeom prst="rect">
            <a:avLst/>
          </a:prstGeom>
          <a:solidFill>
            <a:srgbClr val="FF0000"/>
          </a:solidFill>
          <a:ln w="9525">
            <a:solidFill>
              <a:schemeClr val="tx1"/>
            </a:solidFill>
            <a:miter lim="800000"/>
            <a:headEnd/>
            <a:tailEnd/>
          </a:ln>
        </p:spPr>
        <p:txBody>
          <a:bodyPr wrap="none" anchor="ctr"/>
          <a:lstStyle/>
          <a:p>
            <a:pPr algn="ctr"/>
            <a:endParaRPr lang="en-US" sz="2000">
              <a:solidFill>
                <a:srgbClr val="FF0000"/>
              </a:solidFill>
              <a:latin typeface="Comic Sans MS" charset="0"/>
              <a:cs typeface="Arial" charset="0"/>
            </a:endParaRPr>
          </a:p>
        </p:txBody>
      </p:sp>
      <p:sp>
        <p:nvSpPr>
          <p:cNvPr id="92168" name="Rectangle 37"/>
          <p:cNvSpPr>
            <a:spLocks noChangeArrowheads="1"/>
          </p:cNvSpPr>
          <p:nvPr/>
        </p:nvSpPr>
        <p:spPr bwMode="auto">
          <a:xfrm>
            <a:off x="3898900" y="5410200"/>
            <a:ext cx="1019175" cy="304800"/>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169" name="Rectangle 38"/>
          <p:cNvSpPr>
            <a:spLocks noChangeArrowheads="1"/>
          </p:cNvSpPr>
          <p:nvPr/>
        </p:nvSpPr>
        <p:spPr bwMode="auto">
          <a:xfrm>
            <a:off x="4918075" y="5410200"/>
            <a:ext cx="941388" cy="304800"/>
          </a:xfrm>
          <a:prstGeom prst="rect">
            <a:avLst/>
          </a:prstGeom>
          <a:solidFill>
            <a:schemeClr val="hlink"/>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170" name="Text Box 39"/>
          <p:cNvSpPr txBox="1">
            <a:spLocks noChangeArrowheads="1"/>
          </p:cNvSpPr>
          <p:nvPr/>
        </p:nvSpPr>
        <p:spPr bwMode="auto">
          <a:xfrm>
            <a:off x="3108325" y="5715000"/>
            <a:ext cx="3668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a:solidFill>
                  <a:srgbClr val="000000"/>
                </a:solidFill>
                <a:latin typeface="Comic Sans MS" charset="0"/>
                <a:cs typeface="Arial" charset="0"/>
              </a:rPr>
              <a:t>Tag    Index    Byte in Block    </a:t>
            </a:r>
          </a:p>
        </p:txBody>
      </p:sp>
      <p:sp>
        <p:nvSpPr>
          <p:cNvPr id="92171" name="Line 40"/>
          <p:cNvSpPr>
            <a:spLocks noChangeShapeType="1"/>
          </p:cNvSpPr>
          <p:nvPr/>
        </p:nvSpPr>
        <p:spPr bwMode="auto">
          <a:xfrm flipV="1">
            <a:off x="4686300" y="2898775"/>
            <a:ext cx="0" cy="22510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72" name="Line 41"/>
          <p:cNvSpPr>
            <a:spLocks noChangeShapeType="1"/>
          </p:cNvSpPr>
          <p:nvPr/>
        </p:nvSpPr>
        <p:spPr bwMode="auto">
          <a:xfrm>
            <a:off x="3255963" y="2921000"/>
            <a:ext cx="2897187"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173" name="Text Box 42"/>
          <p:cNvSpPr txBox="1">
            <a:spLocks noChangeArrowheads="1"/>
          </p:cNvSpPr>
          <p:nvPr/>
        </p:nvSpPr>
        <p:spPr bwMode="auto">
          <a:xfrm>
            <a:off x="3643313" y="2052638"/>
            <a:ext cx="23828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latin typeface="Comic Sans MS" charset="0"/>
                <a:cs typeface="Arial" charset="0"/>
              </a:rPr>
              <a:t>Same index function</a:t>
            </a:r>
          </a:p>
          <a:p>
            <a:pPr algn="ctr" eaLnBrk="1" hangingPunct="1">
              <a:spcBef>
                <a:spcPct val="50000"/>
              </a:spcBef>
            </a:pPr>
            <a:r>
              <a:rPr lang="en-US" sz="1800">
                <a:solidFill>
                  <a:srgbClr val="000000"/>
                </a:solidFill>
                <a:latin typeface="Comic Sans MS" charset="0"/>
                <a:cs typeface="Arial" charset="0"/>
              </a:rPr>
              <a:t>for each way</a:t>
            </a:r>
          </a:p>
        </p:txBody>
      </p:sp>
      <p:grpSp>
        <p:nvGrpSpPr>
          <p:cNvPr id="92174" name="Group 44"/>
          <p:cNvGrpSpPr>
            <a:grpSpLocks/>
          </p:cNvGrpSpPr>
          <p:nvPr/>
        </p:nvGrpSpPr>
        <p:grpSpPr bwMode="auto">
          <a:xfrm>
            <a:off x="533400" y="2286000"/>
            <a:ext cx="2667000" cy="2447925"/>
            <a:chOff x="2112" y="2160"/>
            <a:chExt cx="1680" cy="1200"/>
          </a:xfrm>
        </p:grpSpPr>
        <p:sp>
          <p:nvSpPr>
            <p:cNvPr id="92183" name="Rectangle 45"/>
            <p:cNvSpPr>
              <a:spLocks noChangeArrowheads="1"/>
            </p:cNvSpPr>
            <p:nvPr/>
          </p:nvSpPr>
          <p:spPr bwMode="auto">
            <a:xfrm>
              <a:off x="2112" y="216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184" name="Rectangle 46"/>
            <p:cNvSpPr>
              <a:spLocks noChangeArrowheads="1"/>
            </p:cNvSpPr>
            <p:nvPr/>
          </p:nvSpPr>
          <p:spPr bwMode="auto">
            <a:xfrm>
              <a:off x="2112" y="225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185" name="Rectangle 47"/>
            <p:cNvSpPr>
              <a:spLocks noChangeArrowheads="1"/>
            </p:cNvSpPr>
            <p:nvPr/>
          </p:nvSpPr>
          <p:spPr bwMode="auto">
            <a:xfrm>
              <a:off x="2112" y="235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186" name="Rectangle 48"/>
            <p:cNvSpPr>
              <a:spLocks noChangeArrowheads="1"/>
            </p:cNvSpPr>
            <p:nvPr/>
          </p:nvSpPr>
          <p:spPr bwMode="auto">
            <a:xfrm>
              <a:off x="2112" y="244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187" name="Rectangle 49"/>
            <p:cNvSpPr>
              <a:spLocks noChangeArrowheads="1"/>
            </p:cNvSpPr>
            <p:nvPr/>
          </p:nvSpPr>
          <p:spPr bwMode="auto">
            <a:xfrm>
              <a:off x="2112" y="254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188" name="Rectangle 50"/>
            <p:cNvSpPr>
              <a:spLocks noChangeArrowheads="1"/>
            </p:cNvSpPr>
            <p:nvPr/>
          </p:nvSpPr>
          <p:spPr bwMode="auto">
            <a:xfrm>
              <a:off x="2112" y="264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189" name="Rectangle 51"/>
            <p:cNvSpPr>
              <a:spLocks noChangeArrowheads="1"/>
            </p:cNvSpPr>
            <p:nvPr/>
          </p:nvSpPr>
          <p:spPr bwMode="auto">
            <a:xfrm>
              <a:off x="2112" y="273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190" name="Rectangle 52"/>
            <p:cNvSpPr>
              <a:spLocks noChangeArrowheads="1"/>
            </p:cNvSpPr>
            <p:nvPr/>
          </p:nvSpPr>
          <p:spPr bwMode="auto">
            <a:xfrm>
              <a:off x="2112" y="283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191" name="Rectangle 53"/>
            <p:cNvSpPr>
              <a:spLocks noChangeArrowheads="1"/>
            </p:cNvSpPr>
            <p:nvPr/>
          </p:nvSpPr>
          <p:spPr bwMode="auto">
            <a:xfrm>
              <a:off x="2112" y="292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192" name="Rectangle 54"/>
            <p:cNvSpPr>
              <a:spLocks noChangeArrowheads="1"/>
            </p:cNvSpPr>
            <p:nvPr/>
          </p:nvSpPr>
          <p:spPr bwMode="auto">
            <a:xfrm>
              <a:off x="2112" y="302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193" name="Rectangle 55"/>
            <p:cNvSpPr>
              <a:spLocks noChangeArrowheads="1"/>
            </p:cNvSpPr>
            <p:nvPr/>
          </p:nvSpPr>
          <p:spPr bwMode="auto">
            <a:xfrm>
              <a:off x="2112" y="312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194" name="Rectangle 56"/>
            <p:cNvSpPr>
              <a:spLocks noChangeArrowheads="1"/>
            </p:cNvSpPr>
            <p:nvPr/>
          </p:nvSpPr>
          <p:spPr bwMode="auto">
            <a:xfrm>
              <a:off x="2112" y="321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2195" name="Rectangle 57"/>
            <p:cNvSpPr>
              <a:spLocks noChangeArrowheads="1"/>
            </p:cNvSpPr>
            <p:nvPr/>
          </p:nvSpPr>
          <p:spPr bwMode="auto">
            <a:xfrm>
              <a:off x="2112" y="331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grpSp>
      <p:sp>
        <p:nvSpPr>
          <p:cNvPr id="92175" name="Rectangle 98"/>
          <p:cNvSpPr>
            <a:spLocks noChangeArrowheads="1"/>
          </p:cNvSpPr>
          <p:nvPr/>
        </p:nvSpPr>
        <p:spPr bwMode="auto">
          <a:xfrm>
            <a:off x="1447800" y="518160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cs typeface="Arial" charset="0"/>
            </a:endParaRPr>
          </a:p>
        </p:txBody>
      </p:sp>
      <p:sp>
        <p:nvSpPr>
          <p:cNvPr id="92176" name="TextBox 99"/>
          <p:cNvSpPr txBox="1">
            <a:spLocks noChangeArrowheads="1"/>
          </p:cNvSpPr>
          <p:nvPr/>
        </p:nvSpPr>
        <p:spPr bwMode="auto">
          <a:xfrm>
            <a:off x="1546225" y="515937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solidFill>
                  <a:srgbClr val="000000"/>
                </a:solidFill>
                <a:cs typeface="Arial" charset="0"/>
              </a:rPr>
              <a:t>=?</a:t>
            </a:r>
          </a:p>
        </p:txBody>
      </p:sp>
      <p:cxnSp>
        <p:nvCxnSpPr>
          <p:cNvPr id="92177" name="Straight Arrow Connector 101"/>
          <p:cNvCxnSpPr>
            <a:cxnSpLocks noChangeShapeType="1"/>
          </p:cNvCxnSpPr>
          <p:nvPr/>
        </p:nvCxnSpPr>
        <p:spPr bwMode="auto">
          <a:xfrm rot="5400000">
            <a:off x="1575594" y="4977606"/>
            <a:ext cx="4191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2178" name="Straight Arrow Connector 99"/>
          <p:cNvCxnSpPr>
            <a:cxnSpLocks noChangeShapeType="1"/>
          </p:cNvCxnSpPr>
          <p:nvPr/>
        </p:nvCxnSpPr>
        <p:spPr bwMode="auto">
          <a:xfrm rot="16200000" flipH="1">
            <a:off x="1653381" y="5653882"/>
            <a:ext cx="26352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92179" name="Rectangle 98"/>
          <p:cNvSpPr>
            <a:spLocks noChangeArrowheads="1"/>
          </p:cNvSpPr>
          <p:nvPr/>
        </p:nvSpPr>
        <p:spPr bwMode="auto">
          <a:xfrm>
            <a:off x="7253288" y="514985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cs typeface="Arial" charset="0"/>
            </a:endParaRPr>
          </a:p>
        </p:txBody>
      </p:sp>
      <p:sp>
        <p:nvSpPr>
          <p:cNvPr id="92180" name="TextBox 99"/>
          <p:cNvSpPr txBox="1">
            <a:spLocks noChangeArrowheads="1"/>
          </p:cNvSpPr>
          <p:nvPr/>
        </p:nvSpPr>
        <p:spPr bwMode="auto">
          <a:xfrm>
            <a:off x="7351713" y="512762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solidFill>
                  <a:srgbClr val="000000"/>
                </a:solidFill>
                <a:cs typeface="Arial" charset="0"/>
              </a:rPr>
              <a:t>=?</a:t>
            </a:r>
          </a:p>
        </p:txBody>
      </p:sp>
      <p:cxnSp>
        <p:nvCxnSpPr>
          <p:cNvPr id="92181" name="Straight Arrow Connector 101"/>
          <p:cNvCxnSpPr>
            <a:cxnSpLocks noChangeShapeType="1"/>
          </p:cNvCxnSpPr>
          <p:nvPr/>
        </p:nvCxnSpPr>
        <p:spPr bwMode="auto">
          <a:xfrm rot="5400000">
            <a:off x="7381082" y="4945856"/>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2182" name="Straight Arrow Connector 99"/>
          <p:cNvCxnSpPr>
            <a:cxnSpLocks noChangeShapeType="1"/>
          </p:cNvCxnSpPr>
          <p:nvPr/>
        </p:nvCxnSpPr>
        <p:spPr bwMode="auto">
          <a:xfrm rot="16200000" flipH="1">
            <a:off x="7458869" y="5622132"/>
            <a:ext cx="26352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p:txBody>
          <a:bodyPr/>
          <a:lstStyle/>
          <a:p>
            <a:r>
              <a:rPr lang="en-US">
                <a:latin typeface="Garamond" charset="0"/>
              </a:rPr>
              <a:t>Skewed Associative Caches (II)</a:t>
            </a:r>
          </a:p>
        </p:txBody>
      </p:sp>
      <p:sp>
        <p:nvSpPr>
          <p:cNvPr id="93186" name="Content Placeholder 2"/>
          <p:cNvSpPr>
            <a:spLocks noGrp="1"/>
          </p:cNvSpPr>
          <p:nvPr>
            <p:ph idx="1"/>
          </p:nvPr>
        </p:nvSpPr>
        <p:spPr>
          <a:xfrm>
            <a:off x="228600" y="996950"/>
            <a:ext cx="8610600" cy="5194300"/>
          </a:xfrm>
        </p:spPr>
        <p:txBody>
          <a:bodyPr/>
          <a:lstStyle/>
          <a:p>
            <a:r>
              <a:rPr lang="en-US">
                <a:latin typeface="Tahoma" charset="0"/>
              </a:rPr>
              <a:t>Skewed associative caches</a:t>
            </a:r>
          </a:p>
          <a:p>
            <a:pPr lvl="1"/>
            <a:r>
              <a:rPr lang="en-US">
                <a:latin typeface="Tahoma" charset="0"/>
                <a:ea typeface="ＭＳ Ｐゴシック" charset="0"/>
              </a:rPr>
              <a:t>Each bank has a different index function</a:t>
            </a:r>
          </a:p>
        </p:txBody>
      </p:sp>
      <p:sp>
        <p:nvSpPr>
          <p:cNvPr id="9318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756E9E0-C747-5B4F-9C00-B6DB3E41F8F4}" type="slidenum">
              <a:rPr lang="en-US" sz="1600">
                <a:solidFill>
                  <a:srgbClr val="000000"/>
                </a:solidFill>
                <a:latin typeface="Garamond" charset="0"/>
                <a:cs typeface="Arial" charset="0"/>
              </a:rPr>
              <a:pPr eaLnBrk="1" hangingPunct="1"/>
              <a:t>14</a:t>
            </a:fld>
            <a:endParaRPr lang="en-US" sz="1600">
              <a:solidFill>
                <a:srgbClr val="000000"/>
              </a:solidFill>
              <a:latin typeface="Garamond" charset="0"/>
              <a:cs typeface="Arial" charset="0"/>
            </a:endParaRPr>
          </a:p>
        </p:txBody>
      </p:sp>
      <p:sp>
        <p:nvSpPr>
          <p:cNvPr id="93188" name="Text Box 18"/>
          <p:cNvSpPr txBox="1">
            <a:spLocks noChangeArrowheads="1"/>
          </p:cNvSpPr>
          <p:nvPr/>
        </p:nvSpPr>
        <p:spPr bwMode="auto">
          <a:xfrm>
            <a:off x="1347788" y="2344738"/>
            <a:ext cx="873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latin typeface="Comic Sans MS" charset="0"/>
                <a:cs typeface="Arial" charset="0"/>
              </a:rPr>
              <a:t>Way 0</a:t>
            </a:r>
          </a:p>
        </p:txBody>
      </p:sp>
      <p:sp>
        <p:nvSpPr>
          <p:cNvPr id="93189" name="Text Box 19"/>
          <p:cNvSpPr txBox="1">
            <a:spLocks noChangeArrowheads="1"/>
          </p:cNvSpPr>
          <p:nvPr/>
        </p:nvSpPr>
        <p:spPr bwMode="auto">
          <a:xfrm>
            <a:off x="7081838" y="2344738"/>
            <a:ext cx="8366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latin typeface="Comic Sans MS" charset="0"/>
                <a:cs typeface="Arial" charset="0"/>
              </a:rPr>
              <a:t>Way 1</a:t>
            </a:r>
          </a:p>
        </p:txBody>
      </p:sp>
      <p:sp>
        <p:nvSpPr>
          <p:cNvPr id="93190" name="Text Box 20"/>
          <p:cNvSpPr txBox="1">
            <a:spLocks noChangeArrowheads="1"/>
          </p:cNvSpPr>
          <p:nvPr/>
        </p:nvSpPr>
        <p:spPr bwMode="auto">
          <a:xfrm>
            <a:off x="3276600" y="5611813"/>
            <a:ext cx="3500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latin typeface="Times New Roman" charset="0"/>
                <a:cs typeface="Arial" charset="0"/>
              </a:rPr>
              <a:t>   tag          index         byte in block   </a:t>
            </a:r>
          </a:p>
        </p:txBody>
      </p:sp>
      <p:sp>
        <p:nvSpPr>
          <p:cNvPr id="93191" name="Oval 35"/>
          <p:cNvSpPr>
            <a:spLocks noChangeArrowheads="1"/>
          </p:cNvSpPr>
          <p:nvPr/>
        </p:nvSpPr>
        <p:spPr bwMode="auto">
          <a:xfrm>
            <a:off x="3778250" y="3106738"/>
            <a:ext cx="530225" cy="334962"/>
          </a:xfrm>
          <a:prstGeom prst="ellipse">
            <a:avLst/>
          </a:prstGeom>
          <a:solidFill>
            <a:srgbClr val="FF0000"/>
          </a:solidFill>
          <a:ln w="9525">
            <a:solidFill>
              <a:schemeClr val="tx1"/>
            </a:solidFill>
            <a:round/>
            <a:headEnd/>
            <a:tailEnd/>
          </a:ln>
        </p:spPr>
        <p:txBody>
          <a:bodyPr wrap="none" anchor="ctr"/>
          <a:lstStyle/>
          <a:p>
            <a:pPr algn="ctr"/>
            <a:r>
              <a:rPr lang="en-US">
                <a:solidFill>
                  <a:srgbClr val="FFFFFF"/>
                </a:solidFill>
                <a:latin typeface="Comic Sans MS" charset="0"/>
                <a:cs typeface="Arial" charset="0"/>
              </a:rPr>
              <a:t>f0</a:t>
            </a:r>
          </a:p>
        </p:txBody>
      </p:sp>
      <p:sp>
        <p:nvSpPr>
          <p:cNvPr id="93192" name="Line 37"/>
          <p:cNvSpPr>
            <a:spLocks noChangeShapeType="1"/>
          </p:cNvSpPr>
          <p:nvPr/>
        </p:nvSpPr>
        <p:spPr bwMode="auto">
          <a:xfrm flipH="1">
            <a:off x="3270250" y="3427413"/>
            <a:ext cx="681038" cy="392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193" name="Line 38"/>
          <p:cNvSpPr>
            <a:spLocks noChangeShapeType="1"/>
          </p:cNvSpPr>
          <p:nvPr/>
        </p:nvSpPr>
        <p:spPr bwMode="auto">
          <a:xfrm flipH="1" flipV="1">
            <a:off x="3232150" y="2919413"/>
            <a:ext cx="577850" cy="241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194" name="Line 39"/>
          <p:cNvSpPr>
            <a:spLocks noChangeShapeType="1"/>
          </p:cNvSpPr>
          <p:nvPr/>
        </p:nvSpPr>
        <p:spPr bwMode="auto">
          <a:xfrm flipH="1">
            <a:off x="3270250" y="3438525"/>
            <a:ext cx="681038" cy="969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195" name="Freeform 41"/>
          <p:cNvSpPr>
            <a:spLocks/>
          </p:cNvSpPr>
          <p:nvPr/>
        </p:nvSpPr>
        <p:spPr bwMode="auto">
          <a:xfrm>
            <a:off x="3733800" y="3403600"/>
            <a:ext cx="304800" cy="2133600"/>
          </a:xfrm>
          <a:custGeom>
            <a:avLst/>
            <a:gdLst>
              <a:gd name="T0" fmla="*/ 0 w 192"/>
              <a:gd name="T1" fmla="*/ 2147483647 h 1344"/>
              <a:gd name="T2" fmla="*/ 0 w 192"/>
              <a:gd name="T3" fmla="*/ 2147483647 h 1344"/>
              <a:gd name="T4" fmla="*/ 2147483647 w 192"/>
              <a:gd name="T5" fmla="*/ 0 h 1344"/>
              <a:gd name="T6" fmla="*/ 0 60000 65536"/>
              <a:gd name="T7" fmla="*/ 0 60000 65536"/>
              <a:gd name="T8" fmla="*/ 0 60000 65536"/>
              <a:gd name="T9" fmla="*/ 0 w 192"/>
              <a:gd name="T10" fmla="*/ 0 h 1344"/>
              <a:gd name="T11" fmla="*/ 192 w 192"/>
              <a:gd name="T12" fmla="*/ 1344 h 1344"/>
            </a:gdLst>
            <a:ahLst/>
            <a:cxnLst>
              <a:cxn ang="T6">
                <a:pos x="T0" y="T1"/>
              </a:cxn>
              <a:cxn ang="T7">
                <a:pos x="T2" y="T3"/>
              </a:cxn>
              <a:cxn ang="T8">
                <a:pos x="T4" y="T5"/>
              </a:cxn>
            </a:cxnLst>
            <a:rect l="T9" t="T10" r="T11" b="T12"/>
            <a:pathLst>
              <a:path w="192" h="1344">
                <a:moveTo>
                  <a:pt x="0" y="1344"/>
                </a:moveTo>
                <a:lnTo>
                  <a:pt x="0" y="336"/>
                </a:lnTo>
                <a:lnTo>
                  <a:pt x="192"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3196" name="Line 42"/>
          <p:cNvSpPr>
            <a:spLocks noChangeShapeType="1"/>
          </p:cNvSpPr>
          <p:nvPr/>
        </p:nvSpPr>
        <p:spPr bwMode="auto">
          <a:xfrm>
            <a:off x="5638800" y="3251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197" name="Line 43"/>
          <p:cNvSpPr>
            <a:spLocks noChangeShapeType="1"/>
          </p:cNvSpPr>
          <p:nvPr/>
        </p:nvSpPr>
        <p:spPr bwMode="auto">
          <a:xfrm flipH="1">
            <a:off x="3200400" y="32512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198" name="Freeform 44"/>
          <p:cNvSpPr>
            <a:spLocks/>
          </p:cNvSpPr>
          <p:nvPr/>
        </p:nvSpPr>
        <p:spPr bwMode="auto">
          <a:xfrm>
            <a:off x="4248150" y="3387725"/>
            <a:ext cx="476250" cy="2149475"/>
          </a:xfrm>
          <a:custGeom>
            <a:avLst/>
            <a:gdLst>
              <a:gd name="T0" fmla="*/ 2147483647 w 300"/>
              <a:gd name="T1" fmla="*/ 2147483647 h 1354"/>
              <a:gd name="T2" fmla="*/ 2147483647 w 300"/>
              <a:gd name="T3" fmla="*/ 2147483647 h 1354"/>
              <a:gd name="T4" fmla="*/ 0 w 300"/>
              <a:gd name="T5" fmla="*/ 0 h 1354"/>
              <a:gd name="T6" fmla="*/ 0 60000 65536"/>
              <a:gd name="T7" fmla="*/ 0 60000 65536"/>
              <a:gd name="T8" fmla="*/ 0 60000 65536"/>
              <a:gd name="T9" fmla="*/ 0 w 300"/>
              <a:gd name="T10" fmla="*/ 0 h 1354"/>
              <a:gd name="T11" fmla="*/ 300 w 300"/>
              <a:gd name="T12" fmla="*/ 1354 h 1354"/>
            </a:gdLst>
            <a:ahLst/>
            <a:cxnLst>
              <a:cxn ang="T6">
                <a:pos x="T0" y="T1"/>
              </a:cxn>
              <a:cxn ang="T7">
                <a:pos x="T2" y="T3"/>
              </a:cxn>
              <a:cxn ang="T8">
                <a:pos x="T4" y="T5"/>
              </a:cxn>
            </a:cxnLst>
            <a:rect l="T9" t="T10" r="T11" b="T12"/>
            <a:pathLst>
              <a:path w="300" h="1354">
                <a:moveTo>
                  <a:pt x="300" y="1354"/>
                </a:moveTo>
                <a:lnTo>
                  <a:pt x="300" y="346"/>
                </a:lnTo>
                <a:lnTo>
                  <a:pt x="0"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3199" name="Line 45"/>
          <p:cNvSpPr>
            <a:spLocks noChangeShapeType="1"/>
          </p:cNvSpPr>
          <p:nvPr/>
        </p:nvSpPr>
        <p:spPr bwMode="auto">
          <a:xfrm flipV="1">
            <a:off x="4724400" y="3251200"/>
            <a:ext cx="914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0" name="Text Box 46"/>
          <p:cNvSpPr txBox="1">
            <a:spLocks noChangeArrowheads="1"/>
          </p:cNvSpPr>
          <p:nvPr/>
        </p:nvSpPr>
        <p:spPr bwMode="auto">
          <a:xfrm>
            <a:off x="4848225" y="2184400"/>
            <a:ext cx="13620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ct val="80000"/>
              </a:lnSpc>
            </a:pPr>
            <a:r>
              <a:rPr lang="en-US" sz="1800">
                <a:solidFill>
                  <a:srgbClr val="000000"/>
                </a:solidFill>
                <a:latin typeface="Comic Sans MS" charset="0"/>
                <a:cs typeface="Arial" charset="0"/>
              </a:rPr>
              <a:t>same index</a:t>
            </a:r>
          </a:p>
          <a:p>
            <a:pPr algn="ctr" eaLnBrk="1" hangingPunct="1">
              <a:lnSpc>
                <a:spcPct val="80000"/>
              </a:lnSpc>
            </a:pPr>
            <a:r>
              <a:rPr lang="en-US" sz="1800">
                <a:solidFill>
                  <a:srgbClr val="000000"/>
                </a:solidFill>
                <a:latin typeface="Comic Sans MS" charset="0"/>
                <a:cs typeface="Arial" charset="0"/>
              </a:rPr>
              <a:t>same set</a:t>
            </a:r>
          </a:p>
        </p:txBody>
      </p:sp>
      <p:sp>
        <p:nvSpPr>
          <p:cNvPr id="93201" name="Rectangle 48"/>
          <p:cNvSpPr>
            <a:spLocks noChangeArrowheads="1"/>
          </p:cNvSpPr>
          <p:nvPr/>
        </p:nvSpPr>
        <p:spPr bwMode="auto">
          <a:xfrm>
            <a:off x="3276600" y="5514975"/>
            <a:ext cx="2514600" cy="152400"/>
          </a:xfrm>
          <a:prstGeom prst="rect">
            <a:avLst/>
          </a:prstGeom>
          <a:solidFill>
            <a:srgbClr val="FF0000"/>
          </a:solidFill>
          <a:ln w="9525">
            <a:solidFill>
              <a:schemeClr val="tx1"/>
            </a:solidFill>
            <a:miter lim="800000"/>
            <a:headEnd/>
            <a:tailEnd/>
          </a:ln>
        </p:spPr>
        <p:txBody>
          <a:bodyPr wrap="none" anchor="ctr"/>
          <a:lstStyle/>
          <a:p>
            <a:pPr algn="ctr"/>
            <a:endParaRPr lang="en-US">
              <a:solidFill>
                <a:srgbClr val="FF0000"/>
              </a:solidFill>
              <a:latin typeface="Times New Roman" charset="0"/>
              <a:cs typeface="Arial" charset="0"/>
            </a:endParaRPr>
          </a:p>
        </p:txBody>
      </p:sp>
      <p:sp>
        <p:nvSpPr>
          <p:cNvPr id="93202" name="Rectangle 49"/>
          <p:cNvSpPr>
            <a:spLocks noChangeArrowheads="1"/>
          </p:cNvSpPr>
          <p:nvPr/>
        </p:nvSpPr>
        <p:spPr bwMode="auto">
          <a:xfrm>
            <a:off x="4114800" y="5514975"/>
            <a:ext cx="990600" cy="152400"/>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03" name="Rectangle 50"/>
          <p:cNvSpPr>
            <a:spLocks noChangeArrowheads="1"/>
          </p:cNvSpPr>
          <p:nvPr/>
        </p:nvSpPr>
        <p:spPr bwMode="auto">
          <a:xfrm>
            <a:off x="5105400" y="5514975"/>
            <a:ext cx="914400" cy="152400"/>
          </a:xfrm>
          <a:prstGeom prst="rect">
            <a:avLst/>
          </a:prstGeom>
          <a:solidFill>
            <a:schemeClr val="hlink"/>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04" name="Text Box 51"/>
          <p:cNvSpPr txBox="1">
            <a:spLocks noChangeArrowheads="1"/>
          </p:cNvSpPr>
          <p:nvPr/>
        </p:nvSpPr>
        <p:spPr bwMode="auto">
          <a:xfrm>
            <a:off x="2773363" y="2032000"/>
            <a:ext cx="2014537"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ct val="80000"/>
              </a:lnSpc>
            </a:pPr>
            <a:r>
              <a:rPr lang="en-US" sz="1800">
                <a:solidFill>
                  <a:srgbClr val="000000"/>
                </a:solidFill>
                <a:latin typeface="Comic Sans MS" charset="0"/>
                <a:cs typeface="Arial" charset="0"/>
              </a:rPr>
              <a:t>same index</a:t>
            </a:r>
          </a:p>
          <a:p>
            <a:pPr algn="ctr" eaLnBrk="1" hangingPunct="1">
              <a:lnSpc>
                <a:spcPct val="80000"/>
              </a:lnSpc>
            </a:pPr>
            <a:r>
              <a:rPr lang="en-US" sz="1800">
                <a:solidFill>
                  <a:srgbClr val="000000"/>
                </a:solidFill>
                <a:latin typeface="Comic Sans MS" charset="0"/>
                <a:cs typeface="Arial" charset="0"/>
              </a:rPr>
              <a:t>redistributed to </a:t>
            </a:r>
          </a:p>
          <a:p>
            <a:pPr algn="ctr" eaLnBrk="1" hangingPunct="1">
              <a:lnSpc>
                <a:spcPct val="80000"/>
              </a:lnSpc>
            </a:pPr>
            <a:r>
              <a:rPr lang="en-US" sz="1800">
                <a:solidFill>
                  <a:srgbClr val="000000"/>
                </a:solidFill>
                <a:latin typeface="Comic Sans MS" charset="0"/>
                <a:cs typeface="Arial" charset="0"/>
              </a:rPr>
              <a:t>different sets</a:t>
            </a:r>
          </a:p>
        </p:txBody>
      </p:sp>
      <p:grpSp>
        <p:nvGrpSpPr>
          <p:cNvPr id="93205" name="Group 52"/>
          <p:cNvGrpSpPr>
            <a:grpSpLocks/>
          </p:cNvGrpSpPr>
          <p:nvPr/>
        </p:nvGrpSpPr>
        <p:grpSpPr bwMode="auto">
          <a:xfrm>
            <a:off x="6162675" y="2784475"/>
            <a:ext cx="2667000" cy="2447925"/>
            <a:chOff x="2112" y="2160"/>
            <a:chExt cx="1680" cy="1200"/>
          </a:xfrm>
        </p:grpSpPr>
        <p:sp>
          <p:nvSpPr>
            <p:cNvPr id="93228" name="Rectangle 53"/>
            <p:cNvSpPr>
              <a:spLocks noChangeArrowheads="1"/>
            </p:cNvSpPr>
            <p:nvPr/>
          </p:nvSpPr>
          <p:spPr bwMode="auto">
            <a:xfrm>
              <a:off x="2112" y="216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29" name="Rectangle 54"/>
            <p:cNvSpPr>
              <a:spLocks noChangeArrowheads="1"/>
            </p:cNvSpPr>
            <p:nvPr/>
          </p:nvSpPr>
          <p:spPr bwMode="auto">
            <a:xfrm>
              <a:off x="2112" y="225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30" name="Rectangle 55"/>
            <p:cNvSpPr>
              <a:spLocks noChangeArrowheads="1"/>
            </p:cNvSpPr>
            <p:nvPr/>
          </p:nvSpPr>
          <p:spPr bwMode="auto">
            <a:xfrm>
              <a:off x="2112" y="235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31" name="Rectangle 56"/>
            <p:cNvSpPr>
              <a:spLocks noChangeArrowheads="1"/>
            </p:cNvSpPr>
            <p:nvPr/>
          </p:nvSpPr>
          <p:spPr bwMode="auto">
            <a:xfrm>
              <a:off x="2112" y="244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32" name="Rectangle 57"/>
            <p:cNvSpPr>
              <a:spLocks noChangeArrowheads="1"/>
            </p:cNvSpPr>
            <p:nvPr/>
          </p:nvSpPr>
          <p:spPr bwMode="auto">
            <a:xfrm>
              <a:off x="2112" y="254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33" name="Rectangle 58"/>
            <p:cNvSpPr>
              <a:spLocks noChangeArrowheads="1"/>
            </p:cNvSpPr>
            <p:nvPr/>
          </p:nvSpPr>
          <p:spPr bwMode="auto">
            <a:xfrm>
              <a:off x="2112" y="264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34" name="Rectangle 59"/>
            <p:cNvSpPr>
              <a:spLocks noChangeArrowheads="1"/>
            </p:cNvSpPr>
            <p:nvPr/>
          </p:nvSpPr>
          <p:spPr bwMode="auto">
            <a:xfrm>
              <a:off x="2112" y="273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35" name="Rectangle 60"/>
            <p:cNvSpPr>
              <a:spLocks noChangeArrowheads="1"/>
            </p:cNvSpPr>
            <p:nvPr/>
          </p:nvSpPr>
          <p:spPr bwMode="auto">
            <a:xfrm>
              <a:off x="2112" y="283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36" name="Rectangle 61"/>
            <p:cNvSpPr>
              <a:spLocks noChangeArrowheads="1"/>
            </p:cNvSpPr>
            <p:nvPr/>
          </p:nvSpPr>
          <p:spPr bwMode="auto">
            <a:xfrm>
              <a:off x="2112" y="292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37" name="Rectangle 62"/>
            <p:cNvSpPr>
              <a:spLocks noChangeArrowheads="1"/>
            </p:cNvSpPr>
            <p:nvPr/>
          </p:nvSpPr>
          <p:spPr bwMode="auto">
            <a:xfrm>
              <a:off x="2112" y="302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38" name="Rectangle 63"/>
            <p:cNvSpPr>
              <a:spLocks noChangeArrowheads="1"/>
            </p:cNvSpPr>
            <p:nvPr/>
          </p:nvSpPr>
          <p:spPr bwMode="auto">
            <a:xfrm>
              <a:off x="2112" y="312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39" name="Rectangle 64"/>
            <p:cNvSpPr>
              <a:spLocks noChangeArrowheads="1"/>
            </p:cNvSpPr>
            <p:nvPr/>
          </p:nvSpPr>
          <p:spPr bwMode="auto">
            <a:xfrm>
              <a:off x="2112" y="321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40" name="Rectangle 65"/>
            <p:cNvSpPr>
              <a:spLocks noChangeArrowheads="1"/>
            </p:cNvSpPr>
            <p:nvPr/>
          </p:nvSpPr>
          <p:spPr bwMode="auto">
            <a:xfrm>
              <a:off x="2112" y="331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grpSp>
      <p:grpSp>
        <p:nvGrpSpPr>
          <p:cNvPr id="93206" name="Group 66"/>
          <p:cNvGrpSpPr>
            <a:grpSpLocks/>
          </p:cNvGrpSpPr>
          <p:nvPr/>
        </p:nvGrpSpPr>
        <p:grpSpPr bwMode="auto">
          <a:xfrm>
            <a:off x="533400" y="2794000"/>
            <a:ext cx="2667000" cy="2447925"/>
            <a:chOff x="2112" y="2160"/>
            <a:chExt cx="1680" cy="1200"/>
          </a:xfrm>
        </p:grpSpPr>
        <p:sp>
          <p:nvSpPr>
            <p:cNvPr id="93215" name="Rectangle 67"/>
            <p:cNvSpPr>
              <a:spLocks noChangeArrowheads="1"/>
            </p:cNvSpPr>
            <p:nvPr/>
          </p:nvSpPr>
          <p:spPr bwMode="auto">
            <a:xfrm>
              <a:off x="2112" y="216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16" name="Rectangle 68"/>
            <p:cNvSpPr>
              <a:spLocks noChangeArrowheads="1"/>
            </p:cNvSpPr>
            <p:nvPr/>
          </p:nvSpPr>
          <p:spPr bwMode="auto">
            <a:xfrm>
              <a:off x="2112" y="225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17" name="Rectangle 69"/>
            <p:cNvSpPr>
              <a:spLocks noChangeArrowheads="1"/>
            </p:cNvSpPr>
            <p:nvPr/>
          </p:nvSpPr>
          <p:spPr bwMode="auto">
            <a:xfrm>
              <a:off x="2112" y="235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18" name="Rectangle 70"/>
            <p:cNvSpPr>
              <a:spLocks noChangeArrowheads="1"/>
            </p:cNvSpPr>
            <p:nvPr/>
          </p:nvSpPr>
          <p:spPr bwMode="auto">
            <a:xfrm>
              <a:off x="2112" y="244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19" name="Rectangle 71"/>
            <p:cNvSpPr>
              <a:spLocks noChangeArrowheads="1"/>
            </p:cNvSpPr>
            <p:nvPr/>
          </p:nvSpPr>
          <p:spPr bwMode="auto">
            <a:xfrm>
              <a:off x="2112" y="254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20" name="Rectangle 72"/>
            <p:cNvSpPr>
              <a:spLocks noChangeArrowheads="1"/>
            </p:cNvSpPr>
            <p:nvPr/>
          </p:nvSpPr>
          <p:spPr bwMode="auto">
            <a:xfrm>
              <a:off x="2112" y="264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21" name="Rectangle 73"/>
            <p:cNvSpPr>
              <a:spLocks noChangeArrowheads="1"/>
            </p:cNvSpPr>
            <p:nvPr/>
          </p:nvSpPr>
          <p:spPr bwMode="auto">
            <a:xfrm>
              <a:off x="2112" y="273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22" name="Rectangle 74"/>
            <p:cNvSpPr>
              <a:spLocks noChangeArrowheads="1"/>
            </p:cNvSpPr>
            <p:nvPr/>
          </p:nvSpPr>
          <p:spPr bwMode="auto">
            <a:xfrm>
              <a:off x="2112" y="283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23" name="Rectangle 75"/>
            <p:cNvSpPr>
              <a:spLocks noChangeArrowheads="1"/>
            </p:cNvSpPr>
            <p:nvPr/>
          </p:nvSpPr>
          <p:spPr bwMode="auto">
            <a:xfrm>
              <a:off x="2112" y="292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24" name="Rectangle 76"/>
            <p:cNvSpPr>
              <a:spLocks noChangeArrowheads="1"/>
            </p:cNvSpPr>
            <p:nvPr/>
          </p:nvSpPr>
          <p:spPr bwMode="auto">
            <a:xfrm>
              <a:off x="2112" y="302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25" name="Rectangle 77"/>
            <p:cNvSpPr>
              <a:spLocks noChangeArrowheads="1"/>
            </p:cNvSpPr>
            <p:nvPr/>
          </p:nvSpPr>
          <p:spPr bwMode="auto">
            <a:xfrm>
              <a:off x="2112" y="312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26" name="Rectangle 78"/>
            <p:cNvSpPr>
              <a:spLocks noChangeArrowheads="1"/>
            </p:cNvSpPr>
            <p:nvPr/>
          </p:nvSpPr>
          <p:spPr bwMode="auto">
            <a:xfrm>
              <a:off x="2112" y="321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93227" name="Rectangle 79"/>
            <p:cNvSpPr>
              <a:spLocks noChangeArrowheads="1"/>
            </p:cNvSpPr>
            <p:nvPr/>
          </p:nvSpPr>
          <p:spPr bwMode="auto">
            <a:xfrm>
              <a:off x="2112" y="331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cs typeface="Arial" charset="0"/>
              </a:endParaRPr>
            </a:p>
          </p:txBody>
        </p:sp>
      </p:grpSp>
      <p:sp>
        <p:nvSpPr>
          <p:cNvPr id="93207" name="Rectangle 98"/>
          <p:cNvSpPr>
            <a:spLocks noChangeArrowheads="1"/>
          </p:cNvSpPr>
          <p:nvPr/>
        </p:nvSpPr>
        <p:spPr bwMode="auto">
          <a:xfrm>
            <a:off x="1447800" y="564515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cs typeface="Arial" charset="0"/>
            </a:endParaRPr>
          </a:p>
        </p:txBody>
      </p:sp>
      <p:sp>
        <p:nvSpPr>
          <p:cNvPr id="93208" name="TextBox 99"/>
          <p:cNvSpPr txBox="1">
            <a:spLocks noChangeArrowheads="1"/>
          </p:cNvSpPr>
          <p:nvPr/>
        </p:nvSpPr>
        <p:spPr bwMode="auto">
          <a:xfrm>
            <a:off x="1546225" y="562292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solidFill>
                  <a:srgbClr val="000000"/>
                </a:solidFill>
                <a:cs typeface="Arial" charset="0"/>
              </a:rPr>
              <a:t>=?</a:t>
            </a:r>
          </a:p>
        </p:txBody>
      </p:sp>
      <p:cxnSp>
        <p:nvCxnSpPr>
          <p:cNvPr id="93209" name="Straight Arrow Connector 101"/>
          <p:cNvCxnSpPr>
            <a:cxnSpLocks noChangeShapeType="1"/>
          </p:cNvCxnSpPr>
          <p:nvPr/>
        </p:nvCxnSpPr>
        <p:spPr bwMode="auto">
          <a:xfrm rot="5400000">
            <a:off x="1575594" y="5441156"/>
            <a:ext cx="4191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3210" name="Straight Arrow Connector 99"/>
          <p:cNvCxnSpPr>
            <a:cxnSpLocks noChangeShapeType="1"/>
          </p:cNvCxnSpPr>
          <p:nvPr/>
        </p:nvCxnSpPr>
        <p:spPr bwMode="auto">
          <a:xfrm rot="16200000" flipH="1">
            <a:off x="1653381" y="6117432"/>
            <a:ext cx="26352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93211" name="Rectangle 98"/>
          <p:cNvSpPr>
            <a:spLocks noChangeArrowheads="1"/>
          </p:cNvSpPr>
          <p:nvPr/>
        </p:nvSpPr>
        <p:spPr bwMode="auto">
          <a:xfrm>
            <a:off x="7243763" y="5641975"/>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cs typeface="Arial" charset="0"/>
            </a:endParaRPr>
          </a:p>
        </p:txBody>
      </p:sp>
      <p:sp>
        <p:nvSpPr>
          <p:cNvPr id="93212" name="TextBox 99"/>
          <p:cNvSpPr txBox="1">
            <a:spLocks noChangeArrowheads="1"/>
          </p:cNvSpPr>
          <p:nvPr/>
        </p:nvSpPr>
        <p:spPr bwMode="auto">
          <a:xfrm>
            <a:off x="7342188" y="5619750"/>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solidFill>
                  <a:srgbClr val="000000"/>
                </a:solidFill>
                <a:cs typeface="Arial" charset="0"/>
              </a:rPr>
              <a:t>=?</a:t>
            </a:r>
          </a:p>
        </p:txBody>
      </p:sp>
      <p:cxnSp>
        <p:nvCxnSpPr>
          <p:cNvPr id="93213" name="Straight Arrow Connector 101"/>
          <p:cNvCxnSpPr>
            <a:cxnSpLocks noChangeShapeType="1"/>
          </p:cNvCxnSpPr>
          <p:nvPr/>
        </p:nvCxnSpPr>
        <p:spPr bwMode="auto">
          <a:xfrm rot="5400000">
            <a:off x="7371557" y="5437981"/>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3214" name="Straight Arrow Connector 99"/>
          <p:cNvCxnSpPr>
            <a:cxnSpLocks noChangeShapeType="1"/>
          </p:cNvCxnSpPr>
          <p:nvPr/>
        </p:nvCxnSpPr>
        <p:spPr bwMode="auto">
          <a:xfrm rot="16200000" flipH="1">
            <a:off x="7449344" y="6114257"/>
            <a:ext cx="26352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r>
              <a:rPr lang="en-US">
                <a:latin typeface="Garamond" charset="0"/>
              </a:rPr>
              <a:t>Skewed Associative Caches (III)</a:t>
            </a:r>
          </a:p>
        </p:txBody>
      </p:sp>
      <p:sp>
        <p:nvSpPr>
          <p:cNvPr id="84994" name="Content Placeholder 2"/>
          <p:cNvSpPr>
            <a:spLocks noGrp="1"/>
          </p:cNvSpPr>
          <p:nvPr>
            <p:ph idx="1"/>
          </p:nvPr>
        </p:nvSpPr>
        <p:spPr>
          <a:xfrm>
            <a:off x="228600" y="996950"/>
            <a:ext cx="8915400" cy="5194300"/>
          </a:xfrm>
        </p:spPr>
        <p:txBody>
          <a:bodyPr/>
          <a:lstStyle/>
          <a:p>
            <a:pPr>
              <a:defRPr/>
            </a:pPr>
            <a:r>
              <a:rPr lang="en-US" dirty="0">
                <a:latin typeface="Tahoma" charset="0"/>
              </a:rPr>
              <a:t>Idea: Reduce conflict misses by using </a:t>
            </a:r>
            <a:r>
              <a:rPr lang="en-US" dirty="0">
                <a:solidFill>
                  <a:srgbClr val="0000FF"/>
                </a:solidFill>
                <a:latin typeface="Tahoma" charset="0"/>
              </a:rPr>
              <a:t>different index functions for each cache way</a:t>
            </a:r>
          </a:p>
          <a:p>
            <a:pPr marL="0" indent="0">
              <a:buFont typeface="Wingdings" charset="0"/>
              <a:buNone/>
              <a:defRPr/>
            </a:pPr>
            <a:endParaRPr lang="en-US" dirty="0">
              <a:latin typeface="Tahoma" charset="0"/>
            </a:endParaRPr>
          </a:p>
          <a:p>
            <a:pPr>
              <a:defRPr/>
            </a:pPr>
            <a:r>
              <a:rPr lang="en-US" dirty="0">
                <a:latin typeface="Tahoma" charset="0"/>
              </a:rPr>
              <a:t>Benefit: indices are more randomized (memory blocks are better distributed across sets)</a:t>
            </a:r>
          </a:p>
          <a:p>
            <a:pPr lvl="1">
              <a:defRPr/>
            </a:pPr>
            <a:r>
              <a:rPr lang="en-US" dirty="0">
                <a:latin typeface="Tahoma" charset="0"/>
                <a:ea typeface="ＭＳ Ｐゴシック" charset="0"/>
              </a:rPr>
              <a:t>Less likely two blocks have same index</a:t>
            </a:r>
          </a:p>
          <a:p>
            <a:pPr lvl="2">
              <a:defRPr/>
            </a:pPr>
            <a:r>
              <a:rPr lang="en-US" dirty="0">
                <a:latin typeface="Tahoma" charset="0"/>
                <a:ea typeface="ＭＳ Ｐゴシック" charset="0"/>
              </a:rPr>
              <a:t>Reduced conflict misses</a:t>
            </a:r>
          </a:p>
          <a:p>
            <a:pPr marL="344487" lvl="1" indent="0">
              <a:buFont typeface="Wingdings" charset="0"/>
              <a:buNone/>
              <a:defRPr/>
            </a:pPr>
            <a:endParaRPr lang="en-US" dirty="0">
              <a:latin typeface="Tahoma" charset="0"/>
              <a:ea typeface="ＭＳ Ｐゴシック" charset="0"/>
            </a:endParaRPr>
          </a:p>
          <a:p>
            <a:pPr>
              <a:defRPr/>
            </a:pPr>
            <a:r>
              <a:rPr lang="en-US" dirty="0">
                <a:latin typeface="Tahoma" charset="0"/>
              </a:rPr>
              <a:t>Cost: additional latency of hash function</a:t>
            </a:r>
          </a:p>
          <a:p>
            <a:pPr>
              <a:defRPr/>
            </a:pPr>
            <a:endParaRPr lang="en-US" dirty="0" smtClean="0">
              <a:latin typeface="Tahoma" charset="0"/>
            </a:endParaRPr>
          </a:p>
          <a:p>
            <a:pPr>
              <a:defRPr/>
            </a:pPr>
            <a:endParaRPr lang="en-US" dirty="0">
              <a:latin typeface="Tahoma" charset="0"/>
            </a:endParaRPr>
          </a:p>
          <a:p>
            <a:pPr>
              <a:defRPr/>
            </a:pPr>
            <a:r>
              <a:rPr lang="en-US" sz="2000" dirty="0" err="1">
                <a:latin typeface="Tahoma" charset="0"/>
              </a:rPr>
              <a:t>Seznec</a:t>
            </a:r>
            <a:r>
              <a:rPr lang="en-US" sz="2000" dirty="0">
                <a:latin typeface="Tahoma" charset="0"/>
              </a:rPr>
              <a:t>, “</a:t>
            </a:r>
            <a:r>
              <a:rPr lang="en-US" altLang="ja-JP" sz="2000" dirty="0">
                <a:solidFill>
                  <a:srgbClr val="0000FF"/>
                </a:solidFill>
                <a:latin typeface="Tahoma" charset="0"/>
              </a:rPr>
              <a:t>A Case for Two-Way Skewed-Associative Caches</a:t>
            </a:r>
            <a:r>
              <a:rPr lang="en-US" altLang="ja-JP" sz="2000" dirty="0">
                <a:latin typeface="Tahoma" charset="0"/>
              </a:rPr>
              <a:t>,</a:t>
            </a:r>
            <a:r>
              <a:rPr lang="en-US" sz="2000" dirty="0">
                <a:latin typeface="Tahoma" charset="0"/>
              </a:rPr>
              <a:t>”</a:t>
            </a:r>
            <a:r>
              <a:rPr lang="en-US" altLang="ja-JP" sz="2000" dirty="0">
                <a:latin typeface="Tahoma" charset="0"/>
              </a:rPr>
              <a:t> ISCA 1993.</a:t>
            </a:r>
            <a:endParaRPr lang="en-US" sz="2000" dirty="0">
              <a:latin typeface="Tahoma" charset="0"/>
            </a:endParaRPr>
          </a:p>
        </p:txBody>
      </p:sp>
      <p:sp>
        <p:nvSpPr>
          <p:cNvPr id="9421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5184511-1A67-4F41-BAEF-3B19645F16A8}" type="slidenum">
              <a:rPr lang="en-US" sz="1600">
                <a:solidFill>
                  <a:srgbClr val="000000"/>
                </a:solidFill>
                <a:latin typeface="Garamond" charset="0"/>
                <a:cs typeface="Arial" charset="0"/>
              </a:rPr>
              <a:pPr eaLnBrk="1" hangingPunct="1"/>
              <a:t>15</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994">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49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p:txBody>
          <a:bodyPr/>
          <a:lstStyle/>
          <a:p>
            <a:r>
              <a:rPr lang="en-US">
                <a:latin typeface="Garamond" charset="0"/>
              </a:rPr>
              <a:t>Software Approaches for Higher Hit Rate</a:t>
            </a:r>
          </a:p>
        </p:txBody>
      </p:sp>
      <p:sp>
        <p:nvSpPr>
          <p:cNvPr id="95234" name="Content Placeholder 2"/>
          <p:cNvSpPr>
            <a:spLocks noGrp="1"/>
          </p:cNvSpPr>
          <p:nvPr>
            <p:ph idx="1"/>
          </p:nvPr>
        </p:nvSpPr>
        <p:spPr>
          <a:xfrm>
            <a:off x="228600" y="996950"/>
            <a:ext cx="8610600" cy="5194300"/>
          </a:xfrm>
        </p:spPr>
        <p:txBody>
          <a:bodyPr/>
          <a:lstStyle/>
          <a:p>
            <a:r>
              <a:rPr lang="en-US">
                <a:latin typeface="Tahoma" charset="0"/>
              </a:rPr>
              <a:t>Restructuring data access patterns</a:t>
            </a:r>
          </a:p>
          <a:p>
            <a:r>
              <a:rPr lang="en-US">
                <a:latin typeface="Tahoma" charset="0"/>
              </a:rPr>
              <a:t>Restructuring data layout</a:t>
            </a:r>
          </a:p>
          <a:p>
            <a:endParaRPr lang="en-US">
              <a:latin typeface="Tahoma" charset="0"/>
            </a:endParaRPr>
          </a:p>
          <a:p>
            <a:r>
              <a:rPr lang="en-US">
                <a:latin typeface="Tahoma" charset="0"/>
              </a:rPr>
              <a:t>Loop interchange</a:t>
            </a:r>
          </a:p>
          <a:p>
            <a:r>
              <a:rPr lang="en-US">
                <a:latin typeface="Tahoma" charset="0"/>
              </a:rPr>
              <a:t>Data structure separation/merging</a:t>
            </a:r>
          </a:p>
          <a:p>
            <a:r>
              <a:rPr lang="en-US">
                <a:latin typeface="Tahoma" charset="0"/>
              </a:rPr>
              <a:t>Blocking</a:t>
            </a:r>
          </a:p>
          <a:p>
            <a:r>
              <a:rPr lang="en-US">
                <a:latin typeface="Tahoma" charset="0"/>
              </a:rPr>
              <a:t>…</a:t>
            </a:r>
          </a:p>
        </p:txBody>
      </p:sp>
      <p:sp>
        <p:nvSpPr>
          <p:cNvPr id="9523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B42635-5561-2746-AA14-2285D5B1888A}" type="slidenum">
              <a:rPr lang="en-US" sz="1600">
                <a:solidFill>
                  <a:srgbClr val="000000"/>
                </a:solidFill>
                <a:latin typeface="Garamond" charset="0"/>
              </a:rPr>
              <a:pPr eaLnBrk="1" hangingPunct="1"/>
              <a:t>16</a:t>
            </a:fld>
            <a:endParaRPr lang="en-US" sz="1600">
              <a:solidFill>
                <a:srgbClr val="000000"/>
              </a:solidFill>
              <a:latin typeface="Garamond"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r>
              <a:rPr lang="en-US">
                <a:latin typeface="Garamond" charset="0"/>
              </a:rPr>
              <a:t>Restructuring Data Access Patterns (I)</a:t>
            </a:r>
          </a:p>
        </p:txBody>
      </p:sp>
      <p:sp>
        <p:nvSpPr>
          <p:cNvPr id="3" name="Content Placeholder 2"/>
          <p:cNvSpPr>
            <a:spLocks noGrp="1"/>
          </p:cNvSpPr>
          <p:nvPr>
            <p:ph idx="1"/>
          </p:nvPr>
        </p:nvSpPr>
        <p:spPr>
          <a:xfrm>
            <a:off x="228600" y="996950"/>
            <a:ext cx="8804275" cy="5194300"/>
          </a:xfrm>
        </p:spPr>
        <p:txBody>
          <a:bodyPr/>
          <a:lstStyle/>
          <a:p>
            <a:r>
              <a:rPr lang="en-US">
                <a:solidFill>
                  <a:srgbClr val="FF0000"/>
                </a:solidFill>
                <a:latin typeface="Tahoma" charset="0"/>
              </a:rPr>
              <a:t>Idea: Restructure data layout or data access patterns</a:t>
            </a:r>
          </a:p>
          <a:p>
            <a:r>
              <a:rPr lang="en-US">
                <a:latin typeface="Tahoma" charset="0"/>
              </a:rPr>
              <a:t>Example: If column-major</a:t>
            </a:r>
          </a:p>
          <a:p>
            <a:pPr lvl="1"/>
            <a:r>
              <a:rPr lang="en-US">
                <a:latin typeface="Tahoma" charset="0"/>
                <a:ea typeface="ＭＳ Ｐゴシック" charset="0"/>
              </a:rPr>
              <a:t>x[i+1,j] follows x[i,j] in memory</a:t>
            </a:r>
          </a:p>
          <a:p>
            <a:pPr lvl="1"/>
            <a:r>
              <a:rPr lang="en-US">
                <a:latin typeface="Tahoma" charset="0"/>
                <a:ea typeface="ＭＳ Ｐゴシック" charset="0"/>
              </a:rPr>
              <a:t>x[i,j+1] is far away from x[i,j]</a:t>
            </a:r>
          </a:p>
          <a:p>
            <a:pPr lvl="1"/>
            <a:endParaRPr lang="en-US">
              <a:latin typeface="Tahoma" charset="0"/>
              <a:ea typeface="ＭＳ Ｐゴシック" charset="0"/>
            </a:endParaRPr>
          </a:p>
          <a:p>
            <a:pPr lvl="1"/>
            <a:endParaRPr lang="en-US">
              <a:latin typeface="Tahoma" charset="0"/>
              <a:ea typeface="ＭＳ Ｐゴシック" charset="0"/>
            </a:endParaRPr>
          </a:p>
          <a:p>
            <a:pPr lvl="1"/>
            <a:endParaRPr lang="en-US">
              <a:latin typeface="Tahoma" charset="0"/>
              <a:ea typeface="ＭＳ Ｐゴシック" charset="0"/>
            </a:endParaRPr>
          </a:p>
          <a:p>
            <a:pPr lvl="1"/>
            <a:endParaRPr lang="en-US">
              <a:latin typeface="Tahoma" charset="0"/>
              <a:ea typeface="ＭＳ Ｐゴシック" charset="0"/>
            </a:endParaRPr>
          </a:p>
          <a:p>
            <a:pPr lvl="1"/>
            <a:endParaRPr lang="en-US">
              <a:latin typeface="Tahoma" charset="0"/>
              <a:ea typeface="ＭＳ Ｐゴシック" charset="0"/>
            </a:endParaRPr>
          </a:p>
          <a:p>
            <a:r>
              <a:rPr lang="en-US">
                <a:latin typeface="Tahoma" charset="0"/>
              </a:rPr>
              <a:t>This is called </a:t>
            </a:r>
            <a:r>
              <a:rPr lang="en-US">
                <a:solidFill>
                  <a:srgbClr val="0033CC"/>
                </a:solidFill>
                <a:latin typeface="Tahoma" charset="0"/>
              </a:rPr>
              <a:t>loop interchange</a:t>
            </a:r>
          </a:p>
          <a:p>
            <a:r>
              <a:rPr lang="en-US">
                <a:latin typeface="Tahoma" charset="0"/>
              </a:rPr>
              <a:t>Other optimizations can also increase hit rate</a:t>
            </a:r>
          </a:p>
          <a:p>
            <a:pPr lvl="1"/>
            <a:r>
              <a:rPr lang="en-US">
                <a:latin typeface="Tahoma" charset="0"/>
                <a:ea typeface="ＭＳ Ｐゴシック" charset="0"/>
              </a:rPr>
              <a:t>Loop fusion, array merging, …</a:t>
            </a:r>
          </a:p>
          <a:p>
            <a:r>
              <a:rPr lang="en-US">
                <a:latin typeface="Tahoma" charset="0"/>
              </a:rPr>
              <a:t>What if multiple arrays? Unknown array size at compile time?</a:t>
            </a:r>
          </a:p>
        </p:txBody>
      </p:sp>
      <p:sp>
        <p:nvSpPr>
          <p:cNvPr id="9625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4033DDB-ED2C-0A42-8953-B5DF97F4DE0C}" type="slidenum">
              <a:rPr lang="en-US" sz="1600">
                <a:solidFill>
                  <a:srgbClr val="000000"/>
                </a:solidFill>
                <a:latin typeface="Garamond" charset="0"/>
                <a:cs typeface="Arial" charset="0"/>
              </a:rPr>
              <a:pPr eaLnBrk="1" hangingPunct="1"/>
              <a:t>17</a:t>
            </a:fld>
            <a:endParaRPr lang="en-US" sz="1600">
              <a:solidFill>
                <a:srgbClr val="000000"/>
              </a:solidFill>
              <a:latin typeface="Garamond" charset="0"/>
              <a:cs typeface="Arial" charset="0"/>
            </a:endParaRPr>
          </a:p>
        </p:txBody>
      </p:sp>
      <p:sp>
        <p:nvSpPr>
          <p:cNvPr id="5" name="TextBox 4"/>
          <p:cNvSpPr txBox="1">
            <a:spLocks noChangeArrowheads="1"/>
          </p:cNvSpPr>
          <p:nvPr/>
        </p:nvSpPr>
        <p:spPr bwMode="auto">
          <a:xfrm>
            <a:off x="671513" y="3103563"/>
            <a:ext cx="30353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solidFill>
                  <a:srgbClr val="FF0000"/>
                </a:solidFill>
                <a:cs typeface="Arial" charset="0"/>
              </a:rPr>
              <a:t>Poor code		</a:t>
            </a:r>
          </a:p>
          <a:p>
            <a:pPr eaLnBrk="1" hangingPunct="1"/>
            <a:r>
              <a:rPr lang="en-US" sz="2000">
                <a:solidFill>
                  <a:srgbClr val="000000"/>
                </a:solidFill>
                <a:cs typeface="Arial" charset="0"/>
              </a:rPr>
              <a:t>for i = 1, rows</a:t>
            </a:r>
          </a:p>
          <a:p>
            <a:pPr eaLnBrk="1" hangingPunct="1"/>
            <a:r>
              <a:rPr lang="en-US" sz="2000">
                <a:solidFill>
                  <a:srgbClr val="000000"/>
                </a:solidFill>
                <a:cs typeface="Arial" charset="0"/>
              </a:rPr>
              <a:t>      for j = 1, columns</a:t>
            </a:r>
          </a:p>
          <a:p>
            <a:pPr eaLnBrk="1" hangingPunct="1"/>
            <a:r>
              <a:rPr lang="en-US" sz="2000">
                <a:solidFill>
                  <a:srgbClr val="000000"/>
                </a:solidFill>
                <a:cs typeface="Arial" charset="0"/>
              </a:rPr>
              <a:t>            sum = sum + x[i,j]</a:t>
            </a:r>
          </a:p>
        </p:txBody>
      </p:sp>
      <p:sp>
        <p:nvSpPr>
          <p:cNvPr id="6" name="TextBox 5"/>
          <p:cNvSpPr txBox="1">
            <a:spLocks noChangeArrowheads="1"/>
          </p:cNvSpPr>
          <p:nvPr/>
        </p:nvSpPr>
        <p:spPr bwMode="auto">
          <a:xfrm>
            <a:off x="4525963" y="3103563"/>
            <a:ext cx="38782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lvl="1" eaLnBrk="1" hangingPunct="1"/>
            <a:r>
              <a:rPr lang="en-US" sz="2000">
                <a:solidFill>
                  <a:srgbClr val="FF0000"/>
                </a:solidFill>
                <a:cs typeface="Arial" charset="0"/>
              </a:rPr>
              <a:t>Better code			</a:t>
            </a:r>
          </a:p>
          <a:p>
            <a:pPr lvl="1" eaLnBrk="1" hangingPunct="1">
              <a:buFont typeface="ZapfDingbats" charset="0"/>
              <a:buNone/>
            </a:pPr>
            <a:r>
              <a:rPr lang="en-US" sz="2000">
                <a:solidFill>
                  <a:srgbClr val="000000"/>
                </a:solidFill>
                <a:cs typeface="Arial" charset="0"/>
              </a:rPr>
              <a:t>for j = 1, columns</a:t>
            </a:r>
          </a:p>
          <a:p>
            <a:pPr lvl="1" eaLnBrk="1" hangingPunct="1">
              <a:buFont typeface="ZapfDingbats" charset="0"/>
              <a:buNone/>
            </a:pPr>
            <a:r>
              <a:rPr lang="en-US" sz="2000">
                <a:solidFill>
                  <a:srgbClr val="000000"/>
                </a:solidFill>
                <a:cs typeface="Arial" charset="0"/>
              </a:rPr>
              <a:t>      for i = 1, rows</a:t>
            </a:r>
          </a:p>
          <a:p>
            <a:pPr lvl="1" eaLnBrk="1" hangingPunct="1">
              <a:buFont typeface="ZapfDingbats" charset="0"/>
              <a:buNone/>
            </a:pPr>
            <a:r>
              <a:rPr lang="en-US" sz="2000">
                <a:solidFill>
                  <a:srgbClr val="000000"/>
                </a:solidFill>
                <a:cs typeface="Arial" charset="0"/>
              </a:rPr>
              <a:t>           sum = sum + x[i,j]</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p:txBody>
          <a:bodyPr/>
          <a:lstStyle/>
          <a:p>
            <a:r>
              <a:rPr lang="en-US">
                <a:latin typeface="Garamond" charset="0"/>
              </a:rPr>
              <a:t>Restructuring Data Access Patterns (II)</a:t>
            </a:r>
          </a:p>
        </p:txBody>
      </p:sp>
      <p:sp>
        <p:nvSpPr>
          <p:cNvPr id="35843" name="Content Placeholder 2"/>
          <p:cNvSpPr>
            <a:spLocks noGrp="1"/>
          </p:cNvSpPr>
          <p:nvPr>
            <p:ph idx="1"/>
          </p:nvPr>
        </p:nvSpPr>
        <p:spPr>
          <a:xfrm>
            <a:off x="228600" y="996950"/>
            <a:ext cx="8610600" cy="5194300"/>
          </a:xfrm>
        </p:spPr>
        <p:txBody>
          <a:bodyPr/>
          <a:lstStyle/>
          <a:p>
            <a:r>
              <a:rPr lang="en-US">
                <a:solidFill>
                  <a:srgbClr val="FF0000"/>
                </a:solidFill>
                <a:latin typeface="Tahoma" charset="0"/>
              </a:rPr>
              <a:t>Blocking</a:t>
            </a:r>
            <a:r>
              <a:rPr lang="en-US">
                <a:latin typeface="Tahoma" charset="0"/>
              </a:rPr>
              <a:t> </a:t>
            </a:r>
          </a:p>
          <a:p>
            <a:pPr lvl="1"/>
            <a:r>
              <a:rPr lang="en-US">
                <a:latin typeface="Tahoma" charset="0"/>
                <a:ea typeface="ＭＳ Ｐゴシック" charset="0"/>
              </a:rPr>
              <a:t>Divide loops operating on arrays into computation chunks so that each chunk can hold its data in the cache</a:t>
            </a:r>
          </a:p>
          <a:p>
            <a:pPr lvl="1"/>
            <a:r>
              <a:rPr lang="en-US">
                <a:latin typeface="Tahoma" charset="0"/>
                <a:ea typeface="ＭＳ Ｐゴシック" charset="0"/>
              </a:rPr>
              <a:t>Avoids cache conflicts between different chunks of computation</a:t>
            </a:r>
          </a:p>
          <a:p>
            <a:pPr lvl="1"/>
            <a:r>
              <a:rPr lang="en-US">
                <a:latin typeface="Tahoma" charset="0"/>
                <a:ea typeface="ＭＳ Ｐゴシック" charset="0"/>
              </a:rPr>
              <a:t>Essentially: Divide the working set so that each piece fits in the cache</a:t>
            </a:r>
          </a:p>
          <a:p>
            <a:endParaRPr lang="en-US">
              <a:latin typeface="Tahoma" charset="0"/>
            </a:endParaRPr>
          </a:p>
          <a:p>
            <a:endParaRPr lang="en-US">
              <a:latin typeface="Tahoma" charset="0"/>
            </a:endParaRPr>
          </a:p>
          <a:p>
            <a:r>
              <a:rPr lang="en-US">
                <a:latin typeface="Tahoma" charset="0"/>
              </a:rPr>
              <a:t>But, there are still self-conflicts in a block</a:t>
            </a:r>
          </a:p>
          <a:p>
            <a:pPr lvl="1">
              <a:buFont typeface="Wingdings" charset="0"/>
              <a:buNone/>
            </a:pPr>
            <a:r>
              <a:rPr lang="en-US">
                <a:latin typeface="Tahoma" charset="0"/>
                <a:ea typeface="ＭＳ Ｐゴシック" charset="0"/>
              </a:rPr>
              <a:t>1. there can be conflicts among different arrays</a:t>
            </a:r>
          </a:p>
          <a:p>
            <a:pPr lvl="1">
              <a:buFont typeface="Wingdings" charset="0"/>
              <a:buNone/>
            </a:pPr>
            <a:r>
              <a:rPr lang="en-US">
                <a:latin typeface="Tahoma" charset="0"/>
                <a:ea typeface="ＭＳ Ｐゴシック" charset="0"/>
              </a:rPr>
              <a:t>2. array sizes may be unknown at compile/programming time</a:t>
            </a:r>
          </a:p>
        </p:txBody>
      </p:sp>
      <p:sp>
        <p:nvSpPr>
          <p:cNvPr id="9728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9B0BE77-17DA-D54E-9E01-6714C40400D5}" type="slidenum">
              <a:rPr lang="en-US" sz="1600">
                <a:solidFill>
                  <a:srgbClr val="000000"/>
                </a:solidFill>
                <a:latin typeface="Garamond" charset="0"/>
                <a:cs typeface="Arial" charset="0"/>
              </a:rPr>
              <a:pPr eaLnBrk="1" hangingPunct="1"/>
              <a:t>18</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r>
              <a:rPr lang="en-US">
                <a:latin typeface="Garamond" charset="0"/>
              </a:rPr>
              <a:t>Restructuring Data Layout (I)</a:t>
            </a:r>
          </a:p>
        </p:txBody>
      </p:sp>
      <p:sp>
        <p:nvSpPr>
          <p:cNvPr id="3" name="Content Placeholder 2"/>
          <p:cNvSpPr>
            <a:spLocks noGrp="1"/>
          </p:cNvSpPr>
          <p:nvPr>
            <p:ph idx="1"/>
          </p:nvPr>
        </p:nvSpPr>
        <p:spPr>
          <a:xfrm>
            <a:off x="5038725" y="996950"/>
            <a:ext cx="3800475" cy="5194300"/>
          </a:xfrm>
        </p:spPr>
        <p:txBody>
          <a:bodyPr/>
          <a:lstStyle/>
          <a:p>
            <a:r>
              <a:rPr lang="en-US">
                <a:latin typeface="Tahoma" charset="0"/>
              </a:rPr>
              <a:t>Pointer based traversal (e.g., of a linked list)</a:t>
            </a:r>
          </a:p>
          <a:p>
            <a:r>
              <a:rPr lang="en-US">
                <a:latin typeface="Tahoma" charset="0"/>
              </a:rPr>
              <a:t>Assume a huge linked list (1M nodes) and unique keys</a:t>
            </a:r>
          </a:p>
          <a:p>
            <a:r>
              <a:rPr lang="en-US">
                <a:solidFill>
                  <a:srgbClr val="FF0000"/>
                </a:solidFill>
                <a:latin typeface="Tahoma" charset="0"/>
              </a:rPr>
              <a:t>Why does the code on the left have poor cache hit rate?</a:t>
            </a:r>
          </a:p>
          <a:p>
            <a:pPr lvl="1"/>
            <a:r>
              <a:rPr lang="ja-JP" altLang="en-US">
                <a:latin typeface="Tahoma" charset="0"/>
                <a:ea typeface="ＭＳ Ｐゴシック" charset="0"/>
              </a:rPr>
              <a:t>“</a:t>
            </a:r>
            <a:r>
              <a:rPr lang="en-US" altLang="ja-JP">
                <a:latin typeface="Tahoma" charset="0"/>
                <a:ea typeface="ＭＳ Ｐゴシック" charset="0"/>
              </a:rPr>
              <a:t>Other fields</a:t>
            </a:r>
            <a:r>
              <a:rPr lang="ja-JP" altLang="en-US">
                <a:latin typeface="Tahoma" charset="0"/>
                <a:ea typeface="ＭＳ Ｐゴシック" charset="0"/>
              </a:rPr>
              <a:t>”</a:t>
            </a:r>
            <a:r>
              <a:rPr lang="en-US" altLang="ja-JP">
                <a:latin typeface="Tahoma" charset="0"/>
                <a:ea typeface="ＭＳ Ｐゴシック" charset="0"/>
              </a:rPr>
              <a:t> occupy most of the cache line even though rarely accessed!</a:t>
            </a:r>
          </a:p>
          <a:p>
            <a:endParaRPr lang="en-US">
              <a:latin typeface="Tahoma" charset="0"/>
            </a:endParaRPr>
          </a:p>
          <a:p>
            <a:endParaRPr lang="en-US">
              <a:latin typeface="Tahoma" charset="0"/>
            </a:endParaRPr>
          </a:p>
          <a:p>
            <a:endParaRPr lang="en-US">
              <a:latin typeface="Tahoma" charset="0"/>
            </a:endParaRPr>
          </a:p>
        </p:txBody>
      </p:sp>
      <p:sp>
        <p:nvSpPr>
          <p:cNvPr id="9830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3C68592-DB76-304A-9A29-512434BEF7AF}" type="slidenum">
              <a:rPr lang="en-US" sz="1600">
                <a:solidFill>
                  <a:srgbClr val="000000"/>
                </a:solidFill>
                <a:latin typeface="Garamond" charset="0"/>
                <a:cs typeface="Arial" charset="0"/>
              </a:rPr>
              <a:pPr eaLnBrk="1" hangingPunct="1"/>
              <a:t>19</a:t>
            </a:fld>
            <a:endParaRPr lang="en-US" sz="1600">
              <a:solidFill>
                <a:srgbClr val="000000"/>
              </a:solidFill>
              <a:latin typeface="Garamond" charset="0"/>
              <a:cs typeface="Arial" charset="0"/>
            </a:endParaRPr>
          </a:p>
        </p:txBody>
      </p:sp>
      <p:sp>
        <p:nvSpPr>
          <p:cNvPr id="98308" name="TextBox 4"/>
          <p:cNvSpPr txBox="1">
            <a:spLocks noChangeArrowheads="1"/>
          </p:cNvSpPr>
          <p:nvPr/>
        </p:nvSpPr>
        <p:spPr bwMode="auto">
          <a:xfrm>
            <a:off x="441325" y="1320800"/>
            <a:ext cx="436721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solidFill>
                  <a:srgbClr val="000000"/>
                </a:solidFill>
                <a:cs typeface="Arial" charset="0"/>
              </a:rPr>
              <a:t>struct Node {</a:t>
            </a:r>
          </a:p>
          <a:p>
            <a:pPr eaLnBrk="1" hangingPunct="1"/>
            <a:r>
              <a:rPr lang="en-US" sz="2000">
                <a:solidFill>
                  <a:srgbClr val="000000"/>
                </a:solidFill>
                <a:cs typeface="Arial" charset="0"/>
              </a:rPr>
              <a:t>     struct Node* node;</a:t>
            </a:r>
          </a:p>
          <a:p>
            <a:pPr eaLnBrk="1" hangingPunct="1"/>
            <a:r>
              <a:rPr lang="en-US" sz="2000">
                <a:solidFill>
                  <a:srgbClr val="000000"/>
                </a:solidFill>
                <a:cs typeface="Arial" charset="0"/>
              </a:rPr>
              <a:t>     int key;</a:t>
            </a:r>
          </a:p>
          <a:p>
            <a:pPr eaLnBrk="1" hangingPunct="1"/>
            <a:r>
              <a:rPr lang="en-US" sz="2000">
                <a:solidFill>
                  <a:srgbClr val="000000"/>
                </a:solidFill>
                <a:cs typeface="Arial" charset="0"/>
              </a:rPr>
              <a:t>     char [256] name;</a:t>
            </a:r>
          </a:p>
          <a:p>
            <a:pPr eaLnBrk="1" hangingPunct="1"/>
            <a:r>
              <a:rPr lang="en-US" sz="2000">
                <a:solidFill>
                  <a:srgbClr val="000000"/>
                </a:solidFill>
                <a:cs typeface="Arial" charset="0"/>
              </a:rPr>
              <a:t>     char [256] school;</a:t>
            </a:r>
          </a:p>
          <a:p>
            <a:pPr eaLnBrk="1" hangingPunct="1"/>
            <a:r>
              <a:rPr lang="en-US" sz="2000">
                <a:solidFill>
                  <a:srgbClr val="000000"/>
                </a:solidFill>
                <a:cs typeface="Arial" charset="0"/>
              </a:rPr>
              <a:t>}</a:t>
            </a:r>
          </a:p>
          <a:p>
            <a:pPr eaLnBrk="1" hangingPunct="1"/>
            <a:endParaRPr lang="en-US" sz="2000">
              <a:solidFill>
                <a:srgbClr val="000000"/>
              </a:solidFill>
              <a:cs typeface="Arial" charset="0"/>
            </a:endParaRPr>
          </a:p>
          <a:p>
            <a:pPr eaLnBrk="1" hangingPunct="1"/>
            <a:r>
              <a:rPr lang="en-US" sz="2000">
                <a:solidFill>
                  <a:srgbClr val="000000"/>
                </a:solidFill>
                <a:cs typeface="Arial" charset="0"/>
              </a:rPr>
              <a:t>while (node) {</a:t>
            </a:r>
          </a:p>
          <a:p>
            <a:pPr eaLnBrk="1" hangingPunct="1"/>
            <a:r>
              <a:rPr lang="en-US" sz="2000">
                <a:solidFill>
                  <a:srgbClr val="000000"/>
                </a:solidFill>
                <a:cs typeface="Arial" charset="0"/>
              </a:rPr>
              <a:t>      if (node</a:t>
            </a:r>
            <a:r>
              <a:rPr lang="en-US" sz="2000">
                <a:solidFill>
                  <a:srgbClr val="000000"/>
                </a:solidFill>
                <a:cs typeface="Arial" charset="0"/>
                <a:sym typeface="Wingdings" charset="0"/>
              </a:rPr>
              <a:t>key == input-key) {</a:t>
            </a:r>
          </a:p>
          <a:p>
            <a:pPr eaLnBrk="1" hangingPunct="1"/>
            <a:r>
              <a:rPr lang="en-US" sz="2000">
                <a:solidFill>
                  <a:srgbClr val="000000"/>
                </a:solidFill>
                <a:cs typeface="Arial" charset="0"/>
                <a:sym typeface="Wingdings" charset="0"/>
              </a:rPr>
              <a:t>      	// access other fields of node</a:t>
            </a:r>
          </a:p>
          <a:p>
            <a:pPr eaLnBrk="1" hangingPunct="1"/>
            <a:r>
              <a:rPr lang="en-US" sz="2000">
                <a:solidFill>
                  <a:srgbClr val="000000"/>
                </a:solidFill>
                <a:cs typeface="Arial" charset="0"/>
                <a:sym typeface="Wingdings" charset="0"/>
              </a:rPr>
              <a:t>      }</a:t>
            </a:r>
            <a:endParaRPr lang="en-US" sz="2000">
              <a:solidFill>
                <a:srgbClr val="000000"/>
              </a:solidFill>
              <a:cs typeface="Arial" charset="0"/>
            </a:endParaRPr>
          </a:p>
          <a:p>
            <a:pPr eaLnBrk="1" hangingPunct="1"/>
            <a:r>
              <a:rPr lang="en-US" sz="2000">
                <a:solidFill>
                  <a:srgbClr val="000000"/>
                </a:solidFill>
                <a:cs typeface="Arial" charset="0"/>
              </a:rPr>
              <a:t>      node = node</a:t>
            </a:r>
            <a:r>
              <a:rPr lang="en-US" sz="2000">
                <a:solidFill>
                  <a:srgbClr val="000000"/>
                </a:solidFill>
                <a:cs typeface="Arial" charset="0"/>
                <a:sym typeface="Wingdings" charset="0"/>
              </a:rPr>
              <a:t>next;</a:t>
            </a:r>
          </a:p>
          <a:p>
            <a:pPr eaLnBrk="1" hangingPunct="1"/>
            <a:r>
              <a:rPr lang="en-US" sz="2000">
                <a:solidFill>
                  <a:srgbClr val="000000"/>
                </a:solidFill>
                <a:cs typeface="Arial" charset="0"/>
              </a:rPr>
              <a:t>}</a:t>
            </a:r>
          </a:p>
          <a:p>
            <a:pPr eaLnBrk="1" hangingPunct="1"/>
            <a:r>
              <a:rPr lang="en-US" sz="2000">
                <a:solidFill>
                  <a:srgbClr val="000000"/>
                </a:solidFill>
                <a:cs typeface="Arial" charset="0"/>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a:latin typeface="Garamond" charset="0"/>
              </a:rPr>
              <a:t>Assignment and Exam Reminders</a:t>
            </a:r>
          </a:p>
        </p:txBody>
      </p:sp>
      <p:sp>
        <p:nvSpPr>
          <p:cNvPr id="43010" name="Content Placeholder 2"/>
          <p:cNvSpPr>
            <a:spLocks noGrp="1"/>
          </p:cNvSpPr>
          <p:nvPr>
            <p:ph idx="1"/>
          </p:nvPr>
        </p:nvSpPr>
        <p:spPr>
          <a:xfrm>
            <a:off x="228600" y="996950"/>
            <a:ext cx="8610600" cy="5194300"/>
          </a:xfrm>
        </p:spPr>
        <p:txBody>
          <a:bodyPr/>
          <a:lstStyle/>
          <a:p>
            <a:r>
              <a:rPr lang="en-US" dirty="0">
                <a:solidFill>
                  <a:srgbClr val="0000FF"/>
                </a:solidFill>
                <a:latin typeface="Tahoma" charset="0"/>
              </a:rPr>
              <a:t>Lab 4: Due March </a:t>
            </a:r>
            <a:r>
              <a:rPr lang="en-US" dirty="0" smtClean="0">
                <a:solidFill>
                  <a:srgbClr val="0000FF"/>
                </a:solidFill>
                <a:latin typeface="Tahoma" charset="0"/>
              </a:rPr>
              <a:t>6 (this Friday!)</a:t>
            </a:r>
            <a:endParaRPr lang="en-US" dirty="0">
              <a:solidFill>
                <a:srgbClr val="0000FF"/>
              </a:solidFill>
              <a:latin typeface="Tahoma" charset="0"/>
            </a:endParaRPr>
          </a:p>
          <a:p>
            <a:pPr lvl="1"/>
            <a:r>
              <a:rPr lang="en-US" dirty="0">
                <a:solidFill>
                  <a:srgbClr val="000000"/>
                </a:solidFill>
                <a:latin typeface="Tahoma" charset="0"/>
                <a:ea typeface="ＭＳ Ｐゴシック" charset="0"/>
              </a:rPr>
              <a:t>Control flow and branch prediction</a:t>
            </a:r>
          </a:p>
          <a:p>
            <a:pPr lvl="1"/>
            <a:endParaRPr lang="en-US" dirty="0">
              <a:solidFill>
                <a:srgbClr val="0000FF"/>
              </a:solidFill>
              <a:latin typeface="Tahoma" charset="0"/>
              <a:ea typeface="ＭＳ Ｐゴシック" charset="0"/>
            </a:endParaRPr>
          </a:p>
          <a:p>
            <a:r>
              <a:rPr lang="en-US" dirty="0">
                <a:solidFill>
                  <a:srgbClr val="0000FF"/>
                </a:solidFill>
                <a:latin typeface="Tahoma" charset="0"/>
              </a:rPr>
              <a:t>Lab 5: Due March 22</a:t>
            </a:r>
          </a:p>
          <a:p>
            <a:pPr lvl="1"/>
            <a:r>
              <a:rPr lang="en-US" dirty="0">
                <a:solidFill>
                  <a:srgbClr val="000000"/>
                </a:solidFill>
                <a:latin typeface="Tahoma" charset="0"/>
                <a:ea typeface="ＭＳ Ｐゴシック" charset="0"/>
              </a:rPr>
              <a:t>Data cache</a:t>
            </a:r>
          </a:p>
          <a:p>
            <a:pPr lvl="1"/>
            <a:endParaRPr lang="en-US" dirty="0">
              <a:solidFill>
                <a:srgbClr val="000000"/>
              </a:solidFill>
              <a:latin typeface="Tahoma" charset="0"/>
              <a:ea typeface="ＭＳ Ｐゴシック" charset="0"/>
            </a:endParaRPr>
          </a:p>
          <a:p>
            <a:r>
              <a:rPr lang="en-US" dirty="0">
                <a:solidFill>
                  <a:srgbClr val="FF0000"/>
                </a:solidFill>
                <a:latin typeface="Tahoma" charset="0"/>
              </a:rPr>
              <a:t>HW 4: March 18</a:t>
            </a:r>
          </a:p>
          <a:p>
            <a:r>
              <a:rPr lang="en-US" dirty="0">
                <a:solidFill>
                  <a:srgbClr val="FF0000"/>
                </a:solidFill>
                <a:latin typeface="Tahoma" charset="0"/>
              </a:rPr>
              <a:t>Exam: March 20</a:t>
            </a:r>
          </a:p>
          <a:p>
            <a:endParaRPr lang="en-US" dirty="0">
              <a:solidFill>
                <a:srgbClr val="0000FF"/>
              </a:solidFill>
              <a:latin typeface="Tahoma" charset="0"/>
            </a:endParaRPr>
          </a:p>
          <a:p>
            <a:r>
              <a:rPr lang="en-US" dirty="0">
                <a:latin typeface="Tahoma" charset="0"/>
              </a:rPr>
              <a:t>Advice: Finish the labs early</a:t>
            </a:r>
          </a:p>
          <a:p>
            <a:pPr lvl="1"/>
            <a:r>
              <a:rPr lang="en-US" dirty="0">
                <a:latin typeface="Tahoma" charset="0"/>
                <a:ea typeface="ＭＳ Ｐゴシック" charset="0"/>
              </a:rPr>
              <a:t>You have almost a month for Lab 5</a:t>
            </a:r>
          </a:p>
          <a:p>
            <a:r>
              <a:rPr lang="en-US" dirty="0">
                <a:latin typeface="Tahoma" charset="0"/>
              </a:rPr>
              <a:t>Advice: Manage your time well</a:t>
            </a:r>
          </a:p>
        </p:txBody>
      </p:sp>
      <p:sp>
        <p:nvSpPr>
          <p:cNvPr id="4301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C4E0E0F-F085-E945-BC74-406B3A2A0D36}" type="slidenum">
              <a:rPr lang="en-US" sz="1600">
                <a:solidFill>
                  <a:srgbClr val="000000"/>
                </a:solidFill>
                <a:latin typeface="Garamond" charset="0"/>
                <a:cs typeface="Arial" charset="0"/>
              </a:rPr>
              <a:pPr eaLnBrk="1" hangingPunct="1"/>
              <a:t>2</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p:txBody>
          <a:bodyPr/>
          <a:lstStyle/>
          <a:p>
            <a:r>
              <a:rPr lang="en-US">
                <a:latin typeface="Garamond" charset="0"/>
              </a:rPr>
              <a:t>Restructuring Data Layout (II)</a:t>
            </a:r>
          </a:p>
        </p:txBody>
      </p:sp>
      <p:sp>
        <p:nvSpPr>
          <p:cNvPr id="3" name="Content Placeholder 2"/>
          <p:cNvSpPr>
            <a:spLocks noGrp="1"/>
          </p:cNvSpPr>
          <p:nvPr>
            <p:ph idx="1"/>
          </p:nvPr>
        </p:nvSpPr>
        <p:spPr>
          <a:xfrm>
            <a:off x="4673600" y="996950"/>
            <a:ext cx="4165600" cy="5194300"/>
          </a:xfrm>
        </p:spPr>
        <p:txBody>
          <a:bodyPr/>
          <a:lstStyle/>
          <a:p>
            <a:r>
              <a:rPr lang="en-US">
                <a:latin typeface="Tahoma" charset="0"/>
              </a:rPr>
              <a:t>Idea:</a:t>
            </a:r>
            <a:r>
              <a:rPr lang="en-US">
                <a:solidFill>
                  <a:srgbClr val="0033CC"/>
                </a:solidFill>
                <a:latin typeface="Tahoma" charset="0"/>
              </a:rPr>
              <a:t> separate frequently-used fields of a data structure and pack them into a separate data structure</a:t>
            </a:r>
          </a:p>
          <a:p>
            <a:endParaRPr lang="en-US">
              <a:solidFill>
                <a:srgbClr val="0033CC"/>
              </a:solidFill>
              <a:latin typeface="Tahoma" charset="0"/>
            </a:endParaRPr>
          </a:p>
          <a:p>
            <a:r>
              <a:rPr lang="en-US">
                <a:latin typeface="Tahoma" charset="0"/>
              </a:rPr>
              <a:t>Who should do this?</a:t>
            </a:r>
          </a:p>
          <a:p>
            <a:pPr lvl="1"/>
            <a:r>
              <a:rPr lang="en-US">
                <a:latin typeface="Tahoma" charset="0"/>
                <a:ea typeface="ＭＳ Ｐゴシック" charset="0"/>
              </a:rPr>
              <a:t>Programmer</a:t>
            </a:r>
          </a:p>
          <a:p>
            <a:pPr lvl="1"/>
            <a:r>
              <a:rPr lang="en-US">
                <a:latin typeface="Tahoma" charset="0"/>
                <a:ea typeface="ＭＳ Ｐゴシック" charset="0"/>
              </a:rPr>
              <a:t>Compiler </a:t>
            </a:r>
          </a:p>
          <a:p>
            <a:pPr lvl="2"/>
            <a:r>
              <a:rPr lang="en-US">
                <a:latin typeface="Tahoma" charset="0"/>
                <a:ea typeface="ＭＳ Ｐゴシック" charset="0"/>
              </a:rPr>
              <a:t>Profiling vs. dynamic</a:t>
            </a:r>
          </a:p>
          <a:p>
            <a:pPr lvl="1"/>
            <a:r>
              <a:rPr lang="en-US">
                <a:latin typeface="Tahoma" charset="0"/>
                <a:ea typeface="ＭＳ Ｐゴシック" charset="0"/>
              </a:rPr>
              <a:t>Hardware?</a:t>
            </a:r>
          </a:p>
          <a:p>
            <a:pPr lvl="1"/>
            <a:r>
              <a:rPr lang="en-US">
                <a:solidFill>
                  <a:srgbClr val="FF0000"/>
                </a:solidFill>
                <a:latin typeface="Tahoma" charset="0"/>
                <a:ea typeface="ＭＳ Ｐゴシック" charset="0"/>
              </a:rPr>
              <a:t>Who can determine what is frequently used?</a:t>
            </a:r>
          </a:p>
        </p:txBody>
      </p:sp>
      <p:sp>
        <p:nvSpPr>
          <p:cNvPr id="9933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B5A371C-3C5A-7E4A-9845-AACC145372C4}" type="slidenum">
              <a:rPr lang="en-US" sz="1600">
                <a:solidFill>
                  <a:srgbClr val="000000"/>
                </a:solidFill>
                <a:latin typeface="Garamond" charset="0"/>
                <a:cs typeface="Arial" charset="0"/>
              </a:rPr>
              <a:pPr eaLnBrk="1" hangingPunct="1"/>
              <a:t>20</a:t>
            </a:fld>
            <a:endParaRPr lang="en-US" sz="1600">
              <a:solidFill>
                <a:srgbClr val="000000"/>
              </a:solidFill>
              <a:latin typeface="Garamond" charset="0"/>
              <a:cs typeface="Arial" charset="0"/>
            </a:endParaRPr>
          </a:p>
        </p:txBody>
      </p:sp>
      <p:sp>
        <p:nvSpPr>
          <p:cNvPr id="99332" name="TextBox 4"/>
          <p:cNvSpPr txBox="1">
            <a:spLocks noChangeArrowheads="1"/>
          </p:cNvSpPr>
          <p:nvPr/>
        </p:nvSpPr>
        <p:spPr bwMode="auto">
          <a:xfrm>
            <a:off x="441325" y="1035050"/>
            <a:ext cx="4367213"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solidFill>
                  <a:srgbClr val="000000"/>
                </a:solidFill>
                <a:cs typeface="Arial" charset="0"/>
              </a:rPr>
              <a:t>struct Node {</a:t>
            </a:r>
          </a:p>
          <a:p>
            <a:pPr eaLnBrk="1" hangingPunct="1"/>
            <a:r>
              <a:rPr lang="en-US" sz="2000">
                <a:solidFill>
                  <a:srgbClr val="000000"/>
                </a:solidFill>
                <a:cs typeface="Arial" charset="0"/>
              </a:rPr>
              <a:t>     struct Node* node;</a:t>
            </a:r>
          </a:p>
          <a:p>
            <a:pPr eaLnBrk="1" hangingPunct="1"/>
            <a:r>
              <a:rPr lang="en-US" sz="2000">
                <a:solidFill>
                  <a:srgbClr val="000000"/>
                </a:solidFill>
                <a:cs typeface="Arial" charset="0"/>
              </a:rPr>
              <a:t>     int key;</a:t>
            </a:r>
          </a:p>
          <a:p>
            <a:pPr eaLnBrk="1" hangingPunct="1"/>
            <a:r>
              <a:rPr lang="en-US" sz="2000">
                <a:solidFill>
                  <a:srgbClr val="000000"/>
                </a:solidFill>
                <a:cs typeface="Arial" charset="0"/>
              </a:rPr>
              <a:t>     </a:t>
            </a:r>
            <a:r>
              <a:rPr lang="en-US" sz="2000">
                <a:solidFill>
                  <a:srgbClr val="0033CC"/>
                </a:solidFill>
                <a:cs typeface="Arial" charset="0"/>
              </a:rPr>
              <a:t>struct Node-data* node-data;</a:t>
            </a:r>
          </a:p>
          <a:p>
            <a:pPr eaLnBrk="1" hangingPunct="1"/>
            <a:r>
              <a:rPr lang="en-US" sz="2000">
                <a:solidFill>
                  <a:srgbClr val="000000"/>
                </a:solidFill>
                <a:cs typeface="Arial" charset="0"/>
              </a:rPr>
              <a:t>}</a:t>
            </a:r>
          </a:p>
          <a:p>
            <a:pPr eaLnBrk="1" hangingPunct="1"/>
            <a:endParaRPr lang="en-US" sz="2000">
              <a:solidFill>
                <a:srgbClr val="000000"/>
              </a:solidFill>
              <a:cs typeface="Arial" charset="0"/>
            </a:endParaRPr>
          </a:p>
          <a:p>
            <a:pPr eaLnBrk="1" hangingPunct="1"/>
            <a:r>
              <a:rPr lang="en-US" sz="2000">
                <a:solidFill>
                  <a:srgbClr val="0033CC"/>
                </a:solidFill>
                <a:cs typeface="Arial" charset="0"/>
              </a:rPr>
              <a:t>struct Node-data {</a:t>
            </a:r>
          </a:p>
          <a:p>
            <a:pPr eaLnBrk="1" hangingPunct="1"/>
            <a:r>
              <a:rPr lang="en-US" sz="2000">
                <a:solidFill>
                  <a:srgbClr val="0033CC"/>
                </a:solidFill>
                <a:cs typeface="Arial" charset="0"/>
              </a:rPr>
              <a:t>     char [256] name;</a:t>
            </a:r>
          </a:p>
          <a:p>
            <a:pPr eaLnBrk="1" hangingPunct="1"/>
            <a:r>
              <a:rPr lang="en-US" sz="2000">
                <a:solidFill>
                  <a:srgbClr val="0033CC"/>
                </a:solidFill>
                <a:cs typeface="Arial" charset="0"/>
              </a:rPr>
              <a:t>     char [256] school;</a:t>
            </a:r>
          </a:p>
          <a:p>
            <a:pPr eaLnBrk="1" hangingPunct="1"/>
            <a:r>
              <a:rPr lang="en-US" sz="2000">
                <a:solidFill>
                  <a:srgbClr val="0033CC"/>
                </a:solidFill>
                <a:cs typeface="Arial" charset="0"/>
              </a:rPr>
              <a:t>}</a:t>
            </a:r>
          </a:p>
          <a:p>
            <a:pPr eaLnBrk="1" hangingPunct="1"/>
            <a:endParaRPr lang="en-US" sz="2000">
              <a:solidFill>
                <a:srgbClr val="000000"/>
              </a:solidFill>
              <a:cs typeface="Arial" charset="0"/>
            </a:endParaRPr>
          </a:p>
          <a:p>
            <a:pPr eaLnBrk="1" hangingPunct="1"/>
            <a:r>
              <a:rPr lang="en-US" sz="2000">
                <a:solidFill>
                  <a:srgbClr val="000000"/>
                </a:solidFill>
                <a:cs typeface="Arial" charset="0"/>
              </a:rPr>
              <a:t>while (node) {</a:t>
            </a:r>
          </a:p>
          <a:p>
            <a:pPr eaLnBrk="1" hangingPunct="1"/>
            <a:r>
              <a:rPr lang="en-US" sz="2000">
                <a:solidFill>
                  <a:srgbClr val="000000"/>
                </a:solidFill>
                <a:cs typeface="Arial" charset="0"/>
              </a:rPr>
              <a:t>      if (node</a:t>
            </a:r>
            <a:r>
              <a:rPr lang="en-US" sz="2000">
                <a:solidFill>
                  <a:srgbClr val="000000"/>
                </a:solidFill>
                <a:cs typeface="Arial" charset="0"/>
                <a:sym typeface="Wingdings" charset="0"/>
              </a:rPr>
              <a:t>key == input-key) {</a:t>
            </a:r>
          </a:p>
          <a:p>
            <a:pPr eaLnBrk="1" hangingPunct="1"/>
            <a:r>
              <a:rPr lang="en-US" sz="2000">
                <a:solidFill>
                  <a:srgbClr val="000000"/>
                </a:solidFill>
                <a:cs typeface="Arial" charset="0"/>
                <a:sym typeface="Wingdings" charset="0"/>
              </a:rPr>
              <a:t>      	// access nodenode-data</a:t>
            </a:r>
          </a:p>
          <a:p>
            <a:pPr eaLnBrk="1" hangingPunct="1"/>
            <a:r>
              <a:rPr lang="en-US" sz="2000">
                <a:solidFill>
                  <a:srgbClr val="000000"/>
                </a:solidFill>
                <a:cs typeface="Arial" charset="0"/>
                <a:sym typeface="Wingdings" charset="0"/>
              </a:rPr>
              <a:t>      }</a:t>
            </a:r>
            <a:endParaRPr lang="en-US" sz="2000">
              <a:solidFill>
                <a:srgbClr val="000000"/>
              </a:solidFill>
              <a:cs typeface="Arial" charset="0"/>
            </a:endParaRPr>
          </a:p>
          <a:p>
            <a:pPr eaLnBrk="1" hangingPunct="1"/>
            <a:r>
              <a:rPr lang="en-US" sz="2000">
                <a:solidFill>
                  <a:srgbClr val="000000"/>
                </a:solidFill>
                <a:cs typeface="Arial" charset="0"/>
              </a:rPr>
              <a:t>      node = node</a:t>
            </a:r>
            <a:r>
              <a:rPr lang="en-US" sz="2000">
                <a:solidFill>
                  <a:srgbClr val="000000"/>
                </a:solidFill>
                <a:cs typeface="Arial" charset="0"/>
                <a:sym typeface="Wingdings" charset="0"/>
              </a:rPr>
              <a:t>next;</a:t>
            </a:r>
          </a:p>
          <a:p>
            <a:pPr eaLnBrk="1" hangingPunct="1"/>
            <a:r>
              <a:rPr lang="en-US" sz="2000">
                <a:solidFill>
                  <a:srgbClr val="000000"/>
                </a:solidFill>
                <a:cs typeface="Arial" charset="0"/>
              </a:rPr>
              <a:t>}</a:t>
            </a:r>
          </a:p>
          <a:p>
            <a:pPr eaLnBrk="1" hangingPunct="1"/>
            <a:r>
              <a:rPr lang="en-US" sz="2000">
                <a:solidFill>
                  <a:srgbClr val="000000"/>
                </a:solidFill>
                <a:cs typeface="Arial" charset="0"/>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r>
              <a:rPr lang="en-US">
                <a:latin typeface="Garamond" charset="0"/>
              </a:rPr>
              <a:t>Improving Basic Cache Performance</a:t>
            </a:r>
          </a:p>
        </p:txBody>
      </p:sp>
      <p:sp>
        <p:nvSpPr>
          <p:cNvPr id="100354" name="Content Placeholder 2"/>
          <p:cNvSpPr>
            <a:spLocks noGrp="1"/>
          </p:cNvSpPr>
          <p:nvPr>
            <p:ph idx="1"/>
          </p:nvPr>
        </p:nvSpPr>
        <p:spPr>
          <a:xfrm>
            <a:off x="228600" y="825500"/>
            <a:ext cx="8610600" cy="5194300"/>
          </a:xfrm>
        </p:spPr>
        <p:txBody>
          <a:bodyPr/>
          <a:lstStyle/>
          <a:p>
            <a:r>
              <a:rPr lang="en-US">
                <a:latin typeface="Tahoma" charset="0"/>
              </a:rPr>
              <a:t>Reducing miss rate</a:t>
            </a:r>
          </a:p>
          <a:p>
            <a:pPr lvl="1"/>
            <a:r>
              <a:rPr lang="en-US">
                <a:latin typeface="Tahoma" charset="0"/>
                <a:ea typeface="ＭＳ Ｐゴシック" charset="0"/>
              </a:rPr>
              <a:t>More associativity</a:t>
            </a:r>
          </a:p>
          <a:p>
            <a:pPr lvl="1"/>
            <a:r>
              <a:rPr lang="en-US">
                <a:latin typeface="Tahoma" charset="0"/>
                <a:ea typeface="ＭＳ Ｐゴシック" charset="0"/>
              </a:rPr>
              <a:t>Alternatives/enhancements to associativity </a:t>
            </a:r>
          </a:p>
          <a:p>
            <a:pPr lvl="2"/>
            <a:r>
              <a:rPr lang="en-US">
                <a:latin typeface="Tahoma" charset="0"/>
                <a:ea typeface="ＭＳ Ｐゴシック" charset="0"/>
              </a:rPr>
              <a:t>Victim caches, hashing, pseudo-associativity, skewed associativity</a:t>
            </a:r>
          </a:p>
          <a:p>
            <a:pPr lvl="1"/>
            <a:r>
              <a:rPr lang="en-US">
                <a:latin typeface="Tahoma" charset="0"/>
                <a:ea typeface="ＭＳ Ｐゴシック" charset="0"/>
              </a:rPr>
              <a:t>Better replacement/insertion policies</a:t>
            </a:r>
          </a:p>
          <a:p>
            <a:pPr lvl="1"/>
            <a:r>
              <a:rPr lang="en-US">
                <a:latin typeface="Tahoma" charset="0"/>
                <a:ea typeface="ＭＳ Ｐゴシック" charset="0"/>
              </a:rPr>
              <a:t>Software approaches</a:t>
            </a:r>
          </a:p>
          <a:p>
            <a:pPr lvl="1"/>
            <a:endParaRPr lang="en-US" sz="400">
              <a:latin typeface="Tahoma" charset="0"/>
              <a:ea typeface="ＭＳ Ｐゴシック" charset="0"/>
            </a:endParaRPr>
          </a:p>
          <a:p>
            <a:r>
              <a:rPr lang="en-US">
                <a:latin typeface="Tahoma" charset="0"/>
              </a:rPr>
              <a:t>Reducing miss latency/cost</a:t>
            </a:r>
          </a:p>
          <a:p>
            <a:pPr lvl="1"/>
            <a:r>
              <a:rPr lang="en-US">
                <a:latin typeface="Tahoma" charset="0"/>
                <a:ea typeface="ＭＳ Ｐゴシック" charset="0"/>
              </a:rPr>
              <a:t>Multi-level caches</a:t>
            </a:r>
          </a:p>
          <a:p>
            <a:pPr lvl="1"/>
            <a:r>
              <a:rPr lang="en-US">
                <a:latin typeface="Tahoma" charset="0"/>
                <a:ea typeface="ＭＳ Ｐゴシック" charset="0"/>
              </a:rPr>
              <a:t>Critical word first</a:t>
            </a:r>
          </a:p>
          <a:p>
            <a:pPr lvl="1"/>
            <a:r>
              <a:rPr lang="en-US">
                <a:latin typeface="Tahoma" charset="0"/>
                <a:ea typeface="ＭＳ Ｐゴシック" charset="0"/>
              </a:rPr>
              <a:t>Subblocking/sectoring</a:t>
            </a:r>
          </a:p>
          <a:p>
            <a:pPr lvl="1"/>
            <a:r>
              <a:rPr lang="en-US">
                <a:solidFill>
                  <a:srgbClr val="0000FF"/>
                </a:solidFill>
                <a:latin typeface="Tahoma" charset="0"/>
                <a:ea typeface="ＭＳ Ｐゴシック" charset="0"/>
              </a:rPr>
              <a:t>Better replacement/insertion policies</a:t>
            </a:r>
          </a:p>
          <a:p>
            <a:pPr lvl="1"/>
            <a:r>
              <a:rPr lang="en-US">
                <a:solidFill>
                  <a:srgbClr val="0000FF"/>
                </a:solidFill>
                <a:latin typeface="Tahoma" charset="0"/>
                <a:ea typeface="ＭＳ Ｐゴシック" charset="0"/>
              </a:rPr>
              <a:t>Non-blocking caches (multiple cache misses in parallel)</a:t>
            </a:r>
          </a:p>
          <a:p>
            <a:pPr lvl="1"/>
            <a:r>
              <a:rPr lang="en-US">
                <a:solidFill>
                  <a:srgbClr val="0000FF"/>
                </a:solidFill>
                <a:latin typeface="Tahoma" charset="0"/>
                <a:ea typeface="ＭＳ Ｐゴシック" charset="0"/>
              </a:rPr>
              <a:t>Multiple accesses per cycle</a:t>
            </a:r>
          </a:p>
          <a:p>
            <a:pPr lvl="1"/>
            <a:r>
              <a:rPr lang="en-US">
                <a:latin typeface="Tahoma" charset="0"/>
                <a:ea typeface="ＭＳ Ｐゴシック" charset="0"/>
              </a:rPr>
              <a:t>Software approaches</a:t>
            </a:r>
          </a:p>
        </p:txBody>
      </p:sp>
      <p:sp>
        <p:nvSpPr>
          <p:cNvPr id="10035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88E575E-ED11-A84C-8539-CF437B9980D2}" type="slidenum">
              <a:rPr lang="en-US" sz="1600">
                <a:solidFill>
                  <a:srgbClr val="000000"/>
                </a:solidFill>
                <a:latin typeface="Garamond" charset="0"/>
                <a:cs typeface="Arial" charset="0"/>
              </a:rPr>
              <a:pPr eaLnBrk="1" hangingPunct="1"/>
              <a:t>21</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p:txBody>
          <a:bodyPr/>
          <a:lstStyle/>
          <a:p>
            <a:r>
              <a:rPr lang="en-US">
                <a:latin typeface="Garamond" charset="0"/>
              </a:rPr>
              <a:t>Miss Latency/Cost</a:t>
            </a:r>
          </a:p>
        </p:txBody>
      </p:sp>
      <p:sp>
        <p:nvSpPr>
          <p:cNvPr id="3" name="Content Placeholder 2"/>
          <p:cNvSpPr>
            <a:spLocks noGrp="1"/>
          </p:cNvSpPr>
          <p:nvPr>
            <p:ph idx="1"/>
          </p:nvPr>
        </p:nvSpPr>
        <p:spPr>
          <a:xfrm>
            <a:off x="228600" y="996950"/>
            <a:ext cx="8610600" cy="5194300"/>
          </a:xfrm>
        </p:spPr>
        <p:txBody>
          <a:bodyPr/>
          <a:lstStyle/>
          <a:p>
            <a:r>
              <a:rPr lang="en-US">
                <a:latin typeface="Tahoma" charset="0"/>
              </a:rPr>
              <a:t>What is miss latency or miss cost affected by?</a:t>
            </a:r>
          </a:p>
          <a:p>
            <a:pPr lvl="1"/>
            <a:r>
              <a:rPr lang="en-US">
                <a:solidFill>
                  <a:srgbClr val="FF0000"/>
                </a:solidFill>
                <a:latin typeface="Tahoma" charset="0"/>
                <a:ea typeface="ＭＳ Ｐゴシック" charset="0"/>
              </a:rPr>
              <a:t>Where does the miss get serviced from?</a:t>
            </a:r>
          </a:p>
          <a:p>
            <a:pPr lvl="2"/>
            <a:r>
              <a:rPr lang="en-US">
                <a:latin typeface="Tahoma" charset="0"/>
                <a:ea typeface="ＭＳ Ｐゴシック" charset="0"/>
              </a:rPr>
              <a:t>Local vs. remote memory</a:t>
            </a:r>
          </a:p>
          <a:p>
            <a:pPr lvl="2"/>
            <a:r>
              <a:rPr lang="en-US">
                <a:latin typeface="Tahoma" charset="0"/>
                <a:ea typeface="ＭＳ Ｐゴシック" charset="0"/>
              </a:rPr>
              <a:t>What level of cache in the hierarchy?</a:t>
            </a:r>
          </a:p>
          <a:p>
            <a:pPr lvl="2"/>
            <a:r>
              <a:rPr lang="en-US">
                <a:latin typeface="Tahoma" charset="0"/>
                <a:ea typeface="ＭＳ Ｐゴシック" charset="0"/>
              </a:rPr>
              <a:t>Row hit versus row miss</a:t>
            </a:r>
          </a:p>
          <a:p>
            <a:pPr lvl="2"/>
            <a:r>
              <a:rPr lang="en-US">
                <a:latin typeface="Tahoma" charset="0"/>
                <a:ea typeface="ＭＳ Ｐゴシック" charset="0"/>
              </a:rPr>
              <a:t>Queueing delays in the memory controller and the interconnect</a:t>
            </a:r>
          </a:p>
          <a:p>
            <a:pPr lvl="2"/>
            <a:r>
              <a:rPr lang="en-US">
                <a:latin typeface="Tahoma" charset="0"/>
                <a:ea typeface="ＭＳ Ｐゴシック" charset="0"/>
              </a:rPr>
              <a:t>…</a:t>
            </a:r>
          </a:p>
          <a:p>
            <a:pPr lvl="1"/>
            <a:r>
              <a:rPr lang="en-US">
                <a:solidFill>
                  <a:srgbClr val="FF0000"/>
                </a:solidFill>
                <a:latin typeface="Tahoma" charset="0"/>
                <a:ea typeface="ＭＳ Ｐゴシック" charset="0"/>
              </a:rPr>
              <a:t>How much does the miss stall the processor?</a:t>
            </a:r>
          </a:p>
          <a:p>
            <a:pPr lvl="2"/>
            <a:r>
              <a:rPr lang="en-US">
                <a:latin typeface="Tahoma" charset="0"/>
                <a:ea typeface="ＭＳ Ｐゴシック" charset="0"/>
              </a:rPr>
              <a:t>Is it overlapped with other latencies?</a:t>
            </a:r>
          </a:p>
          <a:p>
            <a:pPr lvl="2"/>
            <a:r>
              <a:rPr lang="en-US">
                <a:latin typeface="Tahoma" charset="0"/>
                <a:ea typeface="ＭＳ Ｐゴシック" charset="0"/>
              </a:rPr>
              <a:t>Is the data immediately needed?</a:t>
            </a:r>
          </a:p>
          <a:p>
            <a:pPr lvl="2"/>
            <a:r>
              <a:rPr lang="en-US">
                <a:latin typeface="Tahoma" charset="0"/>
                <a:ea typeface="ＭＳ Ｐゴシック" charset="0"/>
              </a:rPr>
              <a:t>…</a:t>
            </a:r>
          </a:p>
        </p:txBody>
      </p:sp>
      <p:sp>
        <p:nvSpPr>
          <p:cNvPr id="10137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C6CDA9B-A7F0-EC48-BB0D-A42EE97D916F}" type="slidenum">
              <a:rPr lang="en-US" sz="1600">
                <a:solidFill>
                  <a:srgbClr val="000000"/>
                </a:solidFill>
                <a:latin typeface="Garamond" charset="0"/>
              </a:rPr>
              <a:pPr eaLnBrk="1" hangingPunct="1"/>
              <a:t>22</a:t>
            </a:fld>
            <a:endParaRPr lang="en-US" sz="1600">
              <a:solidFill>
                <a:srgbClr val="000000"/>
              </a:solidFill>
              <a:latin typeface="Garamond"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Number Placeholder 3"/>
          <p:cNvSpPr>
            <a:spLocks noGrp="1"/>
          </p:cNvSpPr>
          <p:nvPr>
            <p:ph type="sldNum" sz="quarter" idx="11"/>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fld id="{FF145727-C8B5-744E-8768-AC6DAE1BDF31}" type="slidenum">
              <a:rPr lang="en-US" sz="1200">
                <a:solidFill>
                  <a:srgbClr val="000000"/>
                </a:solidFill>
                <a:latin typeface="Garamond" charset="0"/>
                <a:cs typeface="Arial" charset="0"/>
              </a:rPr>
              <a:pPr algn="ctr" eaLnBrk="1" hangingPunct="1"/>
              <a:t>23</a:t>
            </a:fld>
            <a:endParaRPr lang="en-US" sz="1200">
              <a:solidFill>
                <a:srgbClr val="000000"/>
              </a:solidFill>
              <a:latin typeface="Garamond" charset="0"/>
              <a:cs typeface="Arial" charset="0"/>
            </a:endParaRPr>
          </a:p>
        </p:txBody>
      </p:sp>
      <p:sp>
        <p:nvSpPr>
          <p:cNvPr id="102402" name="Rectangle 2"/>
          <p:cNvSpPr>
            <a:spLocks noGrp="1" noChangeArrowheads="1"/>
          </p:cNvSpPr>
          <p:nvPr>
            <p:ph type="title"/>
          </p:nvPr>
        </p:nvSpPr>
        <p:spPr/>
        <p:txBody>
          <a:bodyPr/>
          <a:lstStyle/>
          <a:p>
            <a:r>
              <a:rPr lang="en-US">
                <a:latin typeface="Garamond" charset="0"/>
              </a:rPr>
              <a:t>Memory Level Parallelism (MLP) </a:t>
            </a:r>
          </a:p>
        </p:txBody>
      </p:sp>
      <p:sp>
        <p:nvSpPr>
          <p:cNvPr id="91139" name="Rectangle 3"/>
          <p:cNvSpPr>
            <a:spLocks noGrp="1" noChangeArrowheads="1"/>
          </p:cNvSpPr>
          <p:nvPr>
            <p:ph type="body" idx="1"/>
          </p:nvPr>
        </p:nvSpPr>
        <p:spPr>
          <a:xfrm>
            <a:off x="457200" y="3492500"/>
            <a:ext cx="8382000" cy="2667000"/>
          </a:xfrm>
        </p:spPr>
        <p:txBody>
          <a:bodyPr/>
          <a:lstStyle/>
          <a:p>
            <a:pPr>
              <a:buFont typeface="Wingdings" charset="0"/>
              <a:buChar char="q"/>
            </a:pPr>
            <a:r>
              <a:rPr lang="en-US">
                <a:latin typeface="Tahoma" charset="0"/>
              </a:rPr>
              <a:t>Memory Level Parallelism (MLP) means generating and servicing multiple memory accesses in parallel </a:t>
            </a:r>
            <a:r>
              <a:rPr lang="en-US" sz="1800">
                <a:latin typeface="Tahoma" charset="0"/>
              </a:rPr>
              <a:t>[Glew</a:t>
            </a:r>
            <a:r>
              <a:rPr lang="ja-JP" altLang="en-US" sz="1800">
                <a:latin typeface="Tahoma" charset="0"/>
              </a:rPr>
              <a:t>’</a:t>
            </a:r>
            <a:r>
              <a:rPr lang="en-US" altLang="ja-JP" sz="1800">
                <a:latin typeface="Tahoma" charset="0"/>
              </a:rPr>
              <a:t>98]</a:t>
            </a:r>
            <a:endParaRPr lang="en-US" altLang="ja-JP">
              <a:latin typeface="Tahoma" charset="0"/>
            </a:endParaRPr>
          </a:p>
          <a:p>
            <a:pPr>
              <a:buFont typeface="Wingdings" charset="0"/>
              <a:buNone/>
            </a:pPr>
            <a:endParaRPr lang="en-US" sz="800">
              <a:latin typeface="Tahoma" charset="0"/>
            </a:endParaRPr>
          </a:p>
          <a:p>
            <a:pPr>
              <a:buFont typeface="Wingdings" charset="0"/>
              <a:buChar char="q"/>
            </a:pPr>
            <a:r>
              <a:rPr lang="en-US">
                <a:latin typeface="Tahoma" charset="0"/>
              </a:rPr>
              <a:t>Several techniques to improve MLP </a:t>
            </a:r>
            <a:r>
              <a:rPr lang="en-US" sz="1800">
                <a:latin typeface="Tahoma" charset="0"/>
              </a:rPr>
              <a:t>(e.g., out-of-order execution)</a:t>
            </a:r>
          </a:p>
          <a:p>
            <a:pPr>
              <a:buFont typeface="Wingdings" charset="0"/>
              <a:buChar char="q"/>
            </a:pPr>
            <a:endParaRPr lang="en-US" sz="800">
              <a:latin typeface="Tahoma" charset="0"/>
            </a:endParaRPr>
          </a:p>
          <a:p>
            <a:pPr>
              <a:buFont typeface="Wingdings" charset="0"/>
              <a:buChar char="q"/>
            </a:pPr>
            <a:r>
              <a:rPr lang="en-US">
                <a:latin typeface="Tahoma" charset="0"/>
              </a:rPr>
              <a:t>MLP varies. Some misses are isolated and some parallel </a:t>
            </a:r>
          </a:p>
          <a:p>
            <a:pPr>
              <a:buFont typeface="Wingdings" charset="0"/>
              <a:buChar char="q"/>
            </a:pPr>
            <a:endParaRPr lang="en-US" sz="800">
              <a:latin typeface="Tahoma" charset="0"/>
            </a:endParaRPr>
          </a:p>
          <a:p>
            <a:pPr algn="ctr">
              <a:buFont typeface="Wingdings" charset="0"/>
              <a:buNone/>
            </a:pPr>
            <a:r>
              <a:rPr lang="en-US">
                <a:latin typeface="Tahoma" charset="0"/>
              </a:rPr>
              <a:t>	How does this affect cache replacement?</a:t>
            </a:r>
          </a:p>
        </p:txBody>
      </p:sp>
      <p:sp>
        <p:nvSpPr>
          <p:cNvPr id="102404" name="Rectangle 18"/>
          <p:cNvSpPr>
            <a:spLocks noChangeArrowheads="1"/>
          </p:cNvSpPr>
          <p:nvPr/>
        </p:nvSpPr>
        <p:spPr bwMode="auto">
          <a:xfrm>
            <a:off x="762000" y="1450975"/>
            <a:ext cx="7543800" cy="1676400"/>
          </a:xfrm>
          <a:prstGeom prst="rect">
            <a:avLst/>
          </a:prstGeom>
          <a:solidFill>
            <a:srgbClr val="EAEAEA"/>
          </a:solidFill>
          <a:ln w="9525">
            <a:solidFill>
              <a:schemeClr val="tx1"/>
            </a:solidFill>
            <a:miter lim="800000"/>
            <a:headEnd/>
            <a:tailEnd/>
          </a:ln>
        </p:spPr>
        <p:txBody>
          <a:bodyPr wrap="none" anchor="ctr"/>
          <a:lstStyle/>
          <a:p>
            <a:endParaRPr lang="en-US">
              <a:solidFill>
                <a:srgbClr val="000000"/>
              </a:solidFill>
            </a:endParaRPr>
          </a:p>
        </p:txBody>
      </p:sp>
      <p:sp>
        <p:nvSpPr>
          <p:cNvPr id="102405" name="Rectangle 4"/>
          <p:cNvSpPr>
            <a:spLocks noChangeArrowheads="1"/>
          </p:cNvSpPr>
          <p:nvPr/>
        </p:nvSpPr>
        <p:spPr bwMode="auto">
          <a:xfrm>
            <a:off x="1905000" y="2136775"/>
            <a:ext cx="2209800" cy="228600"/>
          </a:xfrm>
          <a:prstGeom prst="rect">
            <a:avLst/>
          </a:prstGeom>
          <a:solidFill>
            <a:srgbClr val="FF9933"/>
          </a:solidFill>
          <a:ln w="9525">
            <a:solidFill>
              <a:schemeClr val="tx1"/>
            </a:solidFill>
            <a:miter lim="800000"/>
            <a:headEnd/>
            <a:tailEnd/>
          </a:ln>
        </p:spPr>
        <p:txBody>
          <a:bodyPr wrap="none" anchor="ctr"/>
          <a:lstStyle/>
          <a:p>
            <a:endParaRPr lang="en-US">
              <a:solidFill>
                <a:srgbClr val="000000"/>
              </a:solidFill>
            </a:endParaRPr>
          </a:p>
        </p:txBody>
      </p:sp>
      <p:sp>
        <p:nvSpPr>
          <p:cNvPr id="102406" name="Rectangle 5"/>
          <p:cNvSpPr>
            <a:spLocks noChangeArrowheads="1"/>
          </p:cNvSpPr>
          <p:nvPr/>
        </p:nvSpPr>
        <p:spPr bwMode="auto">
          <a:xfrm>
            <a:off x="4876800" y="1984375"/>
            <a:ext cx="2209800" cy="228600"/>
          </a:xfrm>
          <a:prstGeom prst="rect">
            <a:avLst/>
          </a:prstGeom>
          <a:solidFill>
            <a:srgbClr val="FF9933"/>
          </a:solidFill>
          <a:ln w="9525">
            <a:solidFill>
              <a:schemeClr val="tx1"/>
            </a:solidFill>
            <a:miter lim="800000"/>
            <a:headEnd/>
            <a:tailEnd/>
          </a:ln>
        </p:spPr>
        <p:txBody>
          <a:bodyPr wrap="none" anchor="ctr"/>
          <a:lstStyle/>
          <a:p>
            <a:endParaRPr lang="en-US">
              <a:solidFill>
                <a:srgbClr val="000000"/>
              </a:solidFill>
            </a:endParaRPr>
          </a:p>
        </p:txBody>
      </p:sp>
      <p:sp>
        <p:nvSpPr>
          <p:cNvPr id="102407" name="Rectangle 7"/>
          <p:cNvSpPr>
            <a:spLocks noChangeArrowheads="1"/>
          </p:cNvSpPr>
          <p:nvPr/>
        </p:nvSpPr>
        <p:spPr bwMode="auto">
          <a:xfrm>
            <a:off x="4648200" y="2365375"/>
            <a:ext cx="2209800" cy="228600"/>
          </a:xfrm>
          <a:prstGeom prst="rect">
            <a:avLst/>
          </a:prstGeom>
          <a:solidFill>
            <a:srgbClr val="FF9933"/>
          </a:solidFill>
          <a:ln w="9525">
            <a:solidFill>
              <a:schemeClr val="tx1"/>
            </a:solidFill>
            <a:miter lim="800000"/>
            <a:headEnd/>
            <a:tailEnd/>
          </a:ln>
        </p:spPr>
        <p:txBody>
          <a:bodyPr wrap="none" anchor="ctr"/>
          <a:lstStyle/>
          <a:p>
            <a:endParaRPr lang="en-US">
              <a:solidFill>
                <a:srgbClr val="000000"/>
              </a:solidFill>
            </a:endParaRPr>
          </a:p>
        </p:txBody>
      </p:sp>
      <p:sp>
        <p:nvSpPr>
          <p:cNvPr id="102408" name="Line 8"/>
          <p:cNvSpPr>
            <a:spLocks noChangeShapeType="1"/>
          </p:cNvSpPr>
          <p:nvPr/>
        </p:nvSpPr>
        <p:spPr bwMode="auto">
          <a:xfrm>
            <a:off x="1870075" y="2898775"/>
            <a:ext cx="5410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09" name="Text Box 9"/>
          <p:cNvSpPr txBox="1">
            <a:spLocks noChangeArrowheads="1"/>
          </p:cNvSpPr>
          <p:nvPr/>
        </p:nvSpPr>
        <p:spPr bwMode="auto">
          <a:xfrm>
            <a:off x="7261225" y="2625725"/>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cs typeface="Arial" charset="0"/>
              </a:rPr>
              <a:t>time</a:t>
            </a:r>
          </a:p>
        </p:txBody>
      </p:sp>
      <p:sp>
        <p:nvSpPr>
          <p:cNvPr id="102410" name="Text Box 10"/>
          <p:cNvSpPr txBox="1">
            <a:spLocks noChangeArrowheads="1"/>
          </p:cNvSpPr>
          <p:nvPr/>
        </p:nvSpPr>
        <p:spPr bwMode="auto">
          <a:xfrm>
            <a:off x="1600200" y="2060575"/>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solidFill>
                  <a:srgbClr val="000000"/>
                </a:solidFill>
                <a:cs typeface="Arial" charset="0"/>
              </a:rPr>
              <a:t>A</a:t>
            </a:r>
          </a:p>
        </p:txBody>
      </p:sp>
      <p:sp>
        <p:nvSpPr>
          <p:cNvPr id="102411" name="Text Box 11"/>
          <p:cNvSpPr txBox="1">
            <a:spLocks noChangeArrowheads="1"/>
          </p:cNvSpPr>
          <p:nvPr/>
        </p:nvSpPr>
        <p:spPr bwMode="auto">
          <a:xfrm>
            <a:off x="4575175" y="1895475"/>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solidFill>
                  <a:srgbClr val="000000"/>
                </a:solidFill>
                <a:cs typeface="Arial" charset="0"/>
              </a:rPr>
              <a:t>B</a:t>
            </a:r>
          </a:p>
        </p:txBody>
      </p:sp>
      <p:sp>
        <p:nvSpPr>
          <p:cNvPr id="102412" name="Text Box 12"/>
          <p:cNvSpPr txBox="1">
            <a:spLocks noChangeArrowheads="1"/>
          </p:cNvSpPr>
          <p:nvPr/>
        </p:nvSpPr>
        <p:spPr bwMode="auto">
          <a:xfrm>
            <a:off x="4330700" y="22860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solidFill>
                  <a:srgbClr val="000000"/>
                </a:solidFill>
                <a:cs typeface="Arial" charset="0"/>
              </a:rPr>
              <a:t>C</a:t>
            </a:r>
          </a:p>
        </p:txBody>
      </p:sp>
      <p:sp>
        <p:nvSpPr>
          <p:cNvPr id="102413" name="Line 13"/>
          <p:cNvSpPr>
            <a:spLocks noChangeShapeType="1"/>
          </p:cNvSpPr>
          <p:nvPr/>
        </p:nvSpPr>
        <p:spPr bwMode="auto">
          <a:xfrm>
            <a:off x="2362200" y="190817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14" name="Text Box 14"/>
          <p:cNvSpPr txBox="1">
            <a:spLocks noChangeArrowheads="1"/>
          </p:cNvSpPr>
          <p:nvPr/>
        </p:nvSpPr>
        <p:spPr bwMode="auto">
          <a:xfrm>
            <a:off x="1447800" y="15240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cs typeface="Arial" charset="0"/>
              </a:rPr>
              <a:t>isolated miss</a:t>
            </a:r>
          </a:p>
        </p:txBody>
      </p:sp>
      <p:sp>
        <p:nvSpPr>
          <p:cNvPr id="102415" name="Text Box 15"/>
          <p:cNvSpPr txBox="1">
            <a:spLocks noChangeArrowheads="1"/>
          </p:cNvSpPr>
          <p:nvPr/>
        </p:nvSpPr>
        <p:spPr bwMode="auto">
          <a:xfrm>
            <a:off x="6216650" y="145097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cs typeface="Arial" charset="0"/>
              </a:rPr>
              <a:t>parallel miss</a:t>
            </a:r>
          </a:p>
        </p:txBody>
      </p:sp>
      <p:sp>
        <p:nvSpPr>
          <p:cNvPr id="102416" name="Line 16"/>
          <p:cNvSpPr>
            <a:spLocks noChangeShapeType="1"/>
          </p:cNvSpPr>
          <p:nvPr/>
        </p:nvSpPr>
        <p:spPr bwMode="auto">
          <a:xfrm flipH="1">
            <a:off x="5943600" y="1755775"/>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17" name="Line 17"/>
          <p:cNvSpPr>
            <a:spLocks noChangeShapeType="1"/>
          </p:cNvSpPr>
          <p:nvPr/>
        </p:nvSpPr>
        <p:spPr bwMode="auto">
          <a:xfrm flipH="1">
            <a:off x="6096000" y="1755775"/>
            <a:ext cx="152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113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11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r>
              <a:rPr lang="en-US">
                <a:latin typeface="Garamond" charset="0"/>
              </a:rPr>
              <a:t>Traditional Cache Replacement Policies</a:t>
            </a:r>
          </a:p>
        </p:txBody>
      </p:sp>
      <p:sp>
        <p:nvSpPr>
          <p:cNvPr id="93186" name="Content Placeholder 2"/>
          <p:cNvSpPr>
            <a:spLocks noGrp="1"/>
          </p:cNvSpPr>
          <p:nvPr>
            <p:ph idx="1"/>
          </p:nvPr>
        </p:nvSpPr>
        <p:spPr>
          <a:xfrm>
            <a:off x="228600" y="1219200"/>
            <a:ext cx="8610600" cy="4972050"/>
          </a:xfrm>
        </p:spPr>
        <p:txBody>
          <a:bodyPr/>
          <a:lstStyle/>
          <a:p>
            <a:pPr defTabSz="912813">
              <a:lnSpc>
                <a:spcPct val="87000"/>
              </a:lnSpc>
              <a:buFont typeface="Wingdings" charset="0"/>
              <a:buChar char="q"/>
            </a:pPr>
            <a:r>
              <a:rPr lang="en-US">
                <a:latin typeface="Tahoma" charset="0"/>
              </a:rPr>
              <a:t>Traditional cache replacement policies try to reduce miss count</a:t>
            </a:r>
          </a:p>
          <a:p>
            <a:pPr defTabSz="912813">
              <a:lnSpc>
                <a:spcPct val="87000"/>
              </a:lnSpc>
              <a:buFont typeface="Wingdings" charset="0"/>
              <a:buNone/>
            </a:pPr>
            <a:endParaRPr lang="en-US">
              <a:latin typeface="Tahoma" charset="0"/>
            </a:endParaRPr>
          </a:p>
          <a:p>
            <a:pPr defTabSz="912813">
              <a:buFont typeface="Wingdings" charset="0"/>
              <a:buChar char="q"/>
            </a:pPr>
            <a:r>
              <a:rPr lang="en-US">
                <a:solidFill>
                  <a:srgbClr val="FF0000"/>
                </a:solidFill>
                <a:latin typeface="Tahoma" charset="0"/>
              </a:rPr>
              <a:t>Implicit assumption</a:t>
            </a:r>
            <a:r>
              <a:rPr lang="en-US">
                <a:latin typeface="Tahoma" charset="0"/>
              </a:rPr>
              <a:t>: Reducing miss count reduces memory-related stall time </a:t>
            </a:r>
          </a:p>
          <a:p>
            <a:pPr defTabSz="912813">
              <a:buFont typeface="Wingdings" charset="0"/>
              <a:buChar char="q"/>
            </a:pPr>
            <a:endParaRPr lang="en-US">
              <a:latin typeface="Tahoma" charset="0"/>
            </a:endParaRPr>
          </a:p>
          <a:p>
            <a:pPr defTabSz="912813">
              <a:buFont typeface="Wingdings" charset="0"/>
              <a:buChar char="q"/>
            </a:pPr>
            <a:r>
              <a:rPr lang="en-US">
                <a:latin typeface="Tahoma" charset="0"/>
              </a:rPr>
              <a:t>Misses with varying cost/MLP </a:t>
            </a:r>
            <a:r>
              <a:rPr lang="en-US">
                <a:solidFill>
                  <a:srgbClr val="FF0000"/>
                </a:solidFill>
                <a:latin typeface="Tahoma" charset="0"/>
              </a:rPr>
              <a:t>breaks</a:t>
            </a:r>
            <a:r>
              <a:rPr lang="en-US">
                <a:latin typeface="Tahoma" charset="0"/>
              </a:rPr>
              <a:t> this assumption!</a:t>
            </a:r>
          </a:p>
          <a:p>
            <a:pPr defTabSz="912813">
              <a:buFont typeface="Wingdings" charset="0"/>
              <a:buNone/>
            </a:pPr>
            <a:endParaRPr lang="en-US">
              <a:latin typeface="Tahoma" charset="0"/>
            </a:endParaRPr>
          </a:p>
          <a:p>
            <a:pPr defTabSz="912813">
              <a:buFont typeface="Wingdings" charset="0"/>
              <a:buChar char="q"/>
            </a:pPr>
            <a:r>
              <a:rPr lang="en-US">
                <a:latin typeface="Tahoma" charset="0"/>
              </a:rPr>
              <a:t>Eliminating an isolated miss helps performance more than eliminating a parallel miss</a:t>
            </a:r>
          </a:p>
          <a:p>
            <a:pPr defTabSz="912813">
              <a:buFont typeface="Wingdings" charset="0"/>
              <a:buChar char="q"/>
            </a:pPr>
            <a:r>
              <a:rPr lang="en-US">
                <a:latin typeface="Tahoma" charset="0"/>
              </a:rPr>
              <a:t>Eliminating a higher-latency miss could help performance more than eliminating a lower-latency miss</a:t>
            </a:r>
          </a:p>
          <a:p>
            <a:pPr defTabSz="912813"/>
            <a:endParaRPr lang="en-US">
              <a:latin typeface="Tahoma" charset="0"/>
            </a:endParaRPr>
          </a:p>
        </p:txBody>
      </p:sp>
      <p:sp>
        <p:nvSpPr>
          <p:cNvPr id="10445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DC8328D-7EF3-0B4B-B82F-7C0A5602C569}" type="slidenum">
              <a:rPr lang="en-US" sz="1600">
                <a:solidFill>
                  <a:srgbClr val="000000"/>
                </a:solidFill>
                <a:latin typeface="Garamond" charset="0"/>
                <a:cs typeface="Arial" charset="0"/>
              </a:rPr>
              <a:pPr eaLnBrk="1" hangingPunct="1"/>
              <a:t>24</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18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3186">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31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3"/>
          <p:cNvSpPr>
            <a:spLocks noGrp="1"/>
          </p:cNvSpPr>
          <p:nvPr>
            <p:ph type="sldNum" sz="quarter" idx="11"/>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fld id="{D5B9023D-5EF3-4F4F-9918-2E4B12710DED}" type="slidenum">
              <a:rPr lang="en-US" sz="1200">
                <a:solidFill>
                  <a:srgbClr val="000000"/>
                </a:solidFill>
                <a:latin typeface="Garamond" charset="0"/>
                <a:cs typeface="Arial" charset="0"/>
              </a:rPr>
              <a:pPr algn="ctr" eaLnBrk="1" hangingPunct="1"/>
              <a:t>25</a:t>
            </a:fld>
            <a:endParaRPr lang="en-US" sz="1200">
              <a:solidFill>
                <a:srgbClr val="000000"/>
              </a:solidFill>
              <a:latin typeface="Garamond" charset="0"/>
              <a:cs typeface="Arial" charset="0"/>
            </a:endParaRPr>
          </a:p>
        </p:txBody>
      </p:sp>
      <p:sp>
        <p:nvSpPr>
          <p:cNvPr id="105474" name="Text Box 26"/>
          <p:cNvSpPr txBox="1">
            <a:spLocks noChangeArrowheads="1"/>
          </p:cNvSpPr>
          <p:nvPr/>
        </p:nvSpPr>
        <p:spPr bwMode="auto">
          <a:xfrm>
            <a:off x="533400" y="3048000"/>
            <a:ext cx="8001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Tahoma" charset="0"/>
                <a:cs typeface="Arial" charset="0"/>
              </a:rPr>
              <a:t>Misses to blocks P1, P2, P3, P4 can be parallel</a:t>
            </a:r>
          </a:p>
          <a:p>
            <a:pPr eaLnBrk="1" hangingPunct="1"/>
            <a:r>
              <a:rPr lang="en-US" sz="1800">
                <a:solidFill>
                  <a:srgbClr val="000000"/>
                </a:solidFill>
                <a:latin typeface="Tahoma" charset="0"/>
                <a:cs typeface="Arial" charset="0"/>
              </a:rPr>
              <a:t>Misses to blocks S1, S2, and S3 are isolated</a:t>
            </a:r>
          </a:p>
        </p:txBody>
      </p:sp>
      <p:sp>
        <p:nvSpPr>
          <p:cNvPr id="2575387" name="Text Box 27"/>
          <p:cNvSpPr txBox="1">
            <a:spLocks noChangeArrowheads="1"/>
          </p:cNvSpPr>
          <p:nvPr/>
        </p:nvSpPr>
        <p:spPr bwMode="auto">
          <a:xfrm>
            <a:off x="533400" y="4114800"/>
            <a:ext cx="8229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charset="0"/>
                <a:ea typeface="ＭＳ Ｐゴシック" charset="0"/>
                <a:cs typeface="ＭＳ Ｐゴシック" charset="0"/>
              </a:defRPr>
            </a:lvl1pPr>
            <a:lvl2pPr marL="914400" indent="-45720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Tahoma" charset="0"/>
                <a:cs typeface="Arial" charset="0"/>
              </a:rPr>
              <a:t>Two replacement algorithms:</a:t>
            </a:r>
          </a:p>
          <a:p>
            <a:pPr lvl="1" eaLnBrk="1" hangingPunct="1">
              <a:buFontTx/>
              <a:buAutoNum type="arabicPeriod"/>
            </a:pPr>
            <a:r>
              <a:rPr lang="en-US" sz="1800">
                <a:solidFill>
                  <a:srgbClr val="000000"/>
                </a:solidFill>
                <a:latin typeface="Tahoma" charset="0"/>
                <a:cs typeface="Arial" charset="0"/>
              </a:rPr>
              <a:t>Minimizes miss count (Belady</a:t>
            </a:r>
            <a:r>
              <a:rPr lang="ja-JP" altLang="en-US" sz="1800">
                <a:solidFill>
                  <a:srgbClr val="000000"/>
                </a:solidFill>
                <a:latin typeface="Tahoma" charset="0"/>
                <a:cs typeface="Arial" charset="0"/>
              </a:rPr>
              <a:t>’</a:t>
            </a:r>
            <a:r>
              <a:rPr lang="en-US" altLang="ja-JP" sz="1800">
                <a:solidFill>
                  <a:srgbClr val="000000"/>
                </a:solidFill>
                <a:latin typeface="Tahoma" charset="0"/>
                <a:cs typeface="Arial" charset="0"/>
              </a:rPr>
              <a:t>s OPT)</a:t>
            </a:r>
          </a:p>
          <a:p>
            <a:pPr lvl="1" eaLnBrk="1" hangingPunct="1">
              <a:buFontTx/>
              <a:buAutoNum type="arabicPeriod"/>
            </a:pPr>
            <a:r>
              <a:rPr lang="en-US" sz="1800">
                <a:solidFill>
                  <a:srgbClr val="000000"/>
                </a:solidFill>
                <a:latin typeface="Tahoma" charset="0"/>
                <a:cs typeface="Arial" charset="0"/>
              </a:rPr>
              <a:t>Reduces isolated miss (MLP-Aware)</a:t>
            </a:r>
          </a:p>
          <a:p>
            <a:pPr eaLnBrk="1" hangingPunct="1">
              <a:buFontTx/>
              <a:buAutoNum type="arabicPeriod"/>
            </a:pPr>
            <a:endParaRPr lang="en-US" sz="1800">
              <a:solidFill>
                <a:srgbClr val="000000"/>
              </a:solidFill>
              <a:latin typeface="Tahoma" charset="0"/>
              <a:cs typeface="Arial" charset="0"/>
            </a:endParaRPr>
          </a:p>
          <a:p>
            <a:pPr eaLnBrk="1" hangingPunct="1"/>
            <a:r>
              <a:rPr lang="en-US" sz="1800">
                <a:solidFill>
                  <a:srgbClr val="000000"/>
                </a:solidFill>
                <a:cs typeface="Arial" charset="0"/>
              </a:rPr>
              <a:t>For a fully associative cache containing 4 blocks</a:t>
            </a:r>
            <a:endParaRPr lang="en-US" sz="1800">
              <a:solidFill>
                <a:srgbClr val="000000"/>
              </a:solidFill>
              <a:latin typeface="Tahoma" charset="0"/>
              <a:cs typeface="Arial" charset="0"/>
            </a:endParaRPr>
          </a:p>
        </p:txBody>
      </p:sp>
      <p:grpSp>
        <p:nvGrpSpPr>
          <p:cNvPr id="105476" name="Group 44"/>
          <p:cNvGrpSpPr>
            <a:grpSpLocks/>
          </p:cNvGrpSpPr>
          <p:nvPr/>
        </p:nvGrpSpPr>
        <p:grpSpPr bwMode="auto">
          <a:xfrm>
            <a:off x="457200" y="1600200"/>
            <a:ext cx="7772400" cy="1155700"/>
            <a:chOff x="288" y="1000"/>
            <a:chExt cx="4896" cy="728"/>
          </a:xfrm>
        </p:grpSpPr>
        <p:sp>
          <p:nvSpPr>
            <p:cNvPr id="105478" name="Oval 6"/>
            <p:cNvSpPr>
              <a:spLocks noChangeArrowheads="1"/>
            </p:cNvSpPr>
            <p:nvPr/>
          </p:nvSpPr>
          <p:spPr bwMode="auto">
            <a:xfrm>
              <a:off x="3312" y="1392"/>
              <a:ext cx="298" cy="308"/>
            </a:xfrm>
            <a:prstGeom prst="ellipse">
              <a:avLst/>
            </a:prstGeom>
            <a:solidFill>
              <a:srgbClr val="FF99CC"/>
            </a:solidFill>
            <a:ln w="9525">
              <a:solidFill>
                <a:schemeClr val="tx1"/>
              </a:solidFill>
              <a:round/>
              <a:headEnd/>
              <a:tailEnd/>
            </a:ln>
          </p:spPr>
          <p:txBody>
            <a:bodyPr wrap="none" anchor="ctr"/>
            <a:lstStyle/>
            <a:p>
              <a:pPr algn="ctr"/>
              <a:r>
                <a:rPr lang="en-US" sz="1900" b="1">
                  <a:solidFill>
                    <a:srgbClr val="000000"/>
                  </a:solidFill>
                  <a:latin typeface="Lucida Sans Unicode" charset="0"/>
                </a:rPr>
                <a:t>S1</a:t>
              </a:r>
            </a:p>
          </p:txBody>
        </p:sp>
        <p:sp>
          <p:nvSpPr>
            <p:cNvPr id="105479" name="AutoShape 29"/>
            <p:cNvSpPr>
              <a:spLocks noChangeArrowheads="1"/>
            </p:cNvSpPr>
            <p:nvPr/>
          </p:nvSpPr>
          <p:spPr bwMode="auto">
            <a:xfrm>
              <a:off x="720" y="1384"/>
              <a:ext cx="912" cy="336"/>
            </a:xfrm>
            <a:prstGeom prst="roundRect">
              <a:avLst>
                <a:gd name="adj" fmla="val 16667"/>
              </a:avLst>
            </a:prstGeom>
            <a:solidFill>
              <a:srgbClr val="CCFF99"/>
            </a:solidFill>
            <a:ln w="9525">
              <a:solidFill>
                <a:schemeClr val="tx1"/>
              </a:solidFill>
              <a:round/>
              <a:headEnd/>
              <a:tailEnd/>
            </a:ln>
          </p:spPr>
          <p:txBody>
            <a:bodyPr wrap="none" anchor="ctr"/>
            <a:lstStyle/>
            <a:p>
              <a:pPr algn="ctr"/>
              <a:r>
                <a:rPr lang="en-US" sz="1900" b="1">
                  <a:solidFill>
                    <a:srgbClr val="000000"/>
                  </a:solidFill>
                  <a:latin typeface="Lucida Sans Unicode" charset="0"/>
                </a:rPr>
                <a:t>P4 P3 P2 P1</a:t>
              </a:r>
            </a:p>
          </p:txBody>
        </p:sp>
        <p:sp>
          <p:nvSpPr>
            <p:cNvPr id="105480" name="AutoShape 30"/>
            <p:cNvSpPr>
              <a:spLocks noChangeArrowheads="1"/>
            </p:cNvSpPr>
            <p:nvPr/>
          </p:nvSpPr>
          <p:spPr bwMode="auto">
            <a:xfrm>
              <a:off x="2016" y="1392"/>
              <a:ext cx="912" cy="336"/>
            </a:xfrm>
            <a:prstGeom prst="roundRect">
              <a:avLst>
                <a:gd name="adj" fmla="val 16667"/>
              </a:avLst>
            </a:prstGeom>
            <a:solidFill>
              <a:srgbClr val="CCFF99"/>
            </a:solidFill>
            <a:ln w="9525">
              <a:solidFill>
                <a:schemeClr val="tx1"/>
              </a:solidFill>
              <a:round/>
              <a:headEnd/>
              <a:tailEnd/>
            </a:ln>
          </p:spPr>
          <p:txBody>
            <a:bodyPr wrap="none" anchor="ctr"/>
            <a:lstStyle/>
            <a:p>
              <a:pPr algn="ctr"/>
              <a:r>
                <a:rPr lang="en-US" sz="1900" b="1">
                  <a:solidFill>
                    <a:srgbClr val="000000"/>
                  </a:solidFill>
                  <a:latin typeface="Lucida Sans Unicode" charset="0"/>
                </a:rPr>
                <a:t>P1 P2 P3 P4</a:t>
              </a:r>
            </a:p>
          </p:txBody>
        </p:sp>
        <p:sp>
          <p:nvSpPr>
            <p:cNvPr id="105481" name="Line 31"/>
            <p:cNvSpPr>
              <a:spLocks noChangeShapeType="1"/>
            </p:cNvSpPr>
            <p:nvPr/>
          </p:nvSpPr>
          <p:spPr bwMode="auto">
            <a:xfrm>
              <a:off x="1632" y="153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2" name="Line 32"/>
            <p:cNvSpPr>
              <a:spLocks noChangeShapeType="1"/>
            </p:cNvSpPr>
            <p:nvPr/>
          </p:nvSpPr>
          <p:spPr bwMode="auto">
            <a:xfrm>
              <a:off x="2936" y="153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3" name="Line 33"/>
            <p:cNvSpPr>
              <a:spLocks noChangeShapeType="1"/>
            </p:cNvSpPr>
            <p:nvPr/>
          </p:nvSpPr>
          <p:spPr bwMode="auto">
            <a:xfrm>
              <a:off x="3600" y="153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4" name="Line 34"/>
            <p:cNvSpPr>
              <a:spLocks noChangeShapeType="1"/>
            </p:cNvSpPr>
            <p:nvPr/>
          </p:nvSpPr>
          <p:spPr bwMode="auto">
            <a:xfrm>
              <a:off x="4272" y="153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5" name="Line 36"/>
            <p:cNvSpPr>
              <a:spLocks noChangeShapeType="1"/>
            </p:cNvSpPr>
            <p:nvPr/>
          </p:nvSpPr>
          <p:spPr bwMode="auto">
            <a:xfrm rot="10800000" flipV="1">
              <a:off x="464" y="1016"/>
              <a:ext cx="47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86" name="Line 37"/>
            <p:cNvSpPr>
              <a:spLocks noChangeShapeType="1"/>
            </p:cNvSpPr>
            <p:nvPr/>
          </p:nvSpPr>
          <p:spPr bwMode="auto">
            <a:xfrm>
              <a:off x="4944" y="1536"/>
              <a:ext cx="24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7" name="Line 38"/>
            <p:cNvSpPr>
              <a:spLocks noChangeShapeType="1"/>
            </p:cNvSpPr>
            <p:nvPr/>
          </p:nvSpPr>
          <p:spPr bwMode="auto">
            <a:xfrm>
              <a:off x="288" y="1536"/>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8" name="Line 39"/>
            <p:cNvSpPr>
              <a:spLocks noChangeShapeType="1"/>
            </p:cNvSpPr>
            <p:nvPr/>
          </p:nvSpPr>
          <p:spPr bwMode="auto">
            <a:xfrm flipH="1">
              <a:off x="472" y="1008"/>
              <a:ext cx="0" cy="52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9" name="Line 40"/>
            <p:cNvSpPr>
              <a:spLocks noChangeShapeType="1"/>
            </p:cNvSpPr>
            <p:nvPr/>
          </p:nvSpPr>
          <p:spPr bwMode="auto">
            <a:xfrm flipV="1">
              <a:off x="5168" y="1000"/>
              <a:ext cx="0"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90" name="Oval 42"/>
            <p:cNvSpPr>
              <a:spLocks noChangeArrowheads="1"/>
            </p:cNvSpPr>
            <p:nvPr/>
          </p:nvSpPr>
          <p:spPr bwMode="auto">
            <a:xfrm>
              <a:off x="3976" y="1384"/>
              <a:ext cx="298" cy="308"/>
            </a:xfrm>
            <a:prstGeom prst="ellipse">
              <a:avLst/>
            </a:prstGeom>
            <a:solidFill>
              <a:srgbClr val="FF99CC"/>
            </a:solidFill>
            <a:ln w="9525">
              <a:solidFill>
                <a:schemeClr val="tx1"/>
              </a:solidFill>
              <a:round/>
              <a:headEnd/>
              <a:tailEnd/>
            </a:ln>
          </p:spPr>
          <p:txBody>
            <a:bodyPr wrap="none" anchor="ctr"/>
            <a:lstStyle/>
            <a:p>
              <a:pPr algn="ctr"/>
              <a:r>
                <a:rPr lang="en-US" sz="1900" b="1">
                  <a:solidFill>
                    <a:srgbClr val="000000"/>
                  </a:solidFill>
                  <a:latin typeface="Lucida Sans Unicode" charset="0"/>
                </a:rPr>
                <a:t>S2</a:t>
              </a:r>
            </a:p>
          </p:txBody>
        </p:sp>
        <p:sp>
          <p:nvSpPr>
            <p:cNvPr id="105491" name="Oval 43"/>
            <p:cNvSpPr>
              <a:spLocks noChangeArrowheads="1"/>
            </p:cNvSpPr>
            <p:nvPr/>
          </p:nvSpPr>
          <p:spPr bwMode="auto">
            <a:xfrm>
              <a:off x="4648" y="1384"/>
              <a:ext cx="298" cy="308"/>
            </a:xfrm>
            <a:prstGeom prst="ellipse">
              <a:avLst/>
            </a:prstGeom>
            <a:solidFill>
              <a:srgbClr val="FF99CC"/>
            </a:solidFill>
            <a:ln w="9525">
              <a:solidFill>
                <a:schemeClr val="tx1"/>
              </a:solidFill>
              <a:round/>
              <a:headEnd/>
              <a:tailEnd/>
            </a:ln>
          </p:spPr>
          <p:txBody>
            <a:bodyPr wrap="none" anchor="ctr"/>
            <a:lstStyle/>
            <a:p>
              <a:pPr algn="ctr"/>
              <a:r>
                <a:rPr lang="en-US" sz="1900" b="1">
                  <a:solidFill>
                    <a:srgbClr val="000000"/>
                  </a:solidFill>
                  <a:latin typeface="Lucida Sans Unicode" charset="0"/>
                </a:rPr>
                <a:t>S3</a:t>
              </a:r>
            </a:p>
          </p:txBody>
        </p:sp>
      </p:grpSp>
      <p:sp>
        <p:nvSpPr>
          <p:cNvPr id="105477" name="Title 20"/>
          <p:cNvSpPr>
            <a:spLocks noGrp="1"/>
          </p:cNvSpPr>
          <p:nvPr>
            <p:ph type="title"/>
          </p:nvPr>
        </p:nvSpPr>
        <p:spPr/>
        <p:txBody>
          <a:bodyPr/>
          <a:lstStyle/>
          <a:p>
            <a:r>
              <a:rPr lang="en-US">
                <a:latin typeface="Garamond" charset="0"/>
              </a:rPr>
              <a:t>An Example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5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538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09"/>
          <p:cNvSpPr>
            <a:spLocks noGrp="1"/>
          </p:cNvSpPr>
          <p:nvPr>
            <p:ph type="title"/>
          </p:nvPr>
        </p:nvSpPr>
        <p:spPr/>
        <p:txBody>
          <a:bodyPr/>
          <a:lstStyle/>
          <a:p>
            <a:r>
              <a:rPr lang="en-US">
                <a:latin typeface="Garamond" charset="0"/>
              </a:rPr>
              <a:t>Fewest Misses = Best Performance</a:t>
            </a:r>
          </a:p>
        </p:txBody>
      </p:sp>
      <p:sp>
        <p:nvSpPr>
          <p:cNvPr id="107522" name="Slide Number Placeholder 3"/>
          <p:cNvSpPr>
            <a:spLocks noGrp="1"/>
          </p:cNvSpPr>
          <p:nvPr>
            <p:ph type="sldNum" sz="quarter" idx="11"/>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fld id="{09401BEC-2952-8C4F-990B-C2E26A64029D}" type="slidenum">
              <a:rPr lang="en-US" sz="1200">
                <a:solidFill>
                  <a:srgbClr val="000000"/>
                </a:solidFill>
                <a:latin typeface="Garamond" charset="0"/>
                <a:cs typeface="Arial" charset="0"/>
              </a:rPr>
              <a:pPr algn="ctr" eaLnBrk="1" hangingPunct="1"/>
              <a:t>26</a:t>
            </a:fld>
            <a:endParaRPr lang="en-US" sz="1200">
              <a:solidFill>
                <a:srgbClr val="000000"/>
              </a:solidFill>
              <a:latin typeface="Garamond" charset="0"/>
              <a:cs typeface="Arial" charset="0"/>
            </a:endParaRPr>
          </a:p>
        </p:txBody>
      </p:sp>
      <p:grpSp>
        <p:nvGrpSpPr>
          <p:cNvPr id="2" name="Group 31"/>
          <p:cNvGrpSpPr>
            <a:grpSpLocks/>
          </p:cNvGrpSpPr>
          <p:nvPr/>
        </p:nvGrpSpPr>
        <p:grpSpPr bwMode="auto">
          <a:xfrm>
            <a:off x="2133600" y="1524000"/>
            <a:ext cx="1828800" cy="457200"/>
            <a:chOff x="1248" y="2112"/>
            <a:chExt cx="1152" cy="288"/>
          </a:xfrm>
        </p:grpSpPr>
        <p:sp>
          <p:nvSpPr>
            <p:cNvPr id="107625" name="Rectangle 21"/>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P3 </a:t>
              </a:r>
            </a:p>
          </p:txBody>
        </p:sp>
        <p:sp>
          <p:nvSpPr>
            <p:cNvPr id="107626" name="Rectangle 22"/>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P2 </a:t>
              </a:r>
            </a:p>
          </p:txBody>
        </p:sp>
        <p:sp>
          <p:nvSpPr>
            <p:cNvPr id="107627" name="Rectangle 23"/>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P1 </a:t>
              </a:r>
            </a:p>
          </p:txBody>
        </p:sp>
        <p:sp>
          <p:nvSpPr>
            <p:cNvPr id="107628" name="Rectangle 24"/>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sp>
        <p:nvSpPr>
          <p:cNvPr id="107524" name="Text Box 27"/>
          <p:cNvSpPr txBox="1">
            <a:spLocks noChangeArrowheads="1"/>
          </p:cNvSpPr>
          <p:nvPr/>
        </p:nvSpPr>
        <p:spPr bwMode="auto">
          <a:xfrm>
            <a:off x="3352800" y="2895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006600"/>
                </a:solidFill>
                <a:latin typeface="Lucida Sans Unicode" charset="0"/>
                <a:cs typeface="Arial" charset="0"/>
              </a:rPr>
              <a:t>H  H  H  H</a:t>
            </a:r>
          </a:p>
        </p:txBody>
      </p:sp>
      <p:sp>
        <p:nvSpPr>
          <p:cNvPr id="2576412" name="Text Box 28"/>
          <p:cNvSpPr txBox="1">
            <a:spLocks noChangeArrowheads="1"/>
          </p:cNvSpPr>
          <p:nvPr/>
        </p:nvSpPr>
        <p:spPr bwMode="auto">
          <a:xfrm>
            <a:off x="5410200" y="28956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CC0000"/>
                </a:solidFill>
                <a:latin typeface="Lucida Sans Unicode" charset="0"/>
                <a:cs typeface="Arial" charset="0"/>
              </a:rPr>
              <a:t>M          </a:t>
            </a:r>
          </a:p>
        </p:txBody>
      </p:sp>
      <p:sp>
        <p:nvSpPr>
          <p:cNvPr id="2576422" name="Text Box 38"/>
          <p:cNvSpPr txBox="1">
            <a:spLocks noChangeArrowheads="1"/>
          </p:cNvSpPr>
          <p:nvPr/>
        </p:nvSpPr>
        <p:spPr bwMode="auto">
          <a:xfrm>
            <a:off x="1295400" y="2895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006600"/>
                </a:solidFill>
                <a:latin typeface="Lucida Sans Unicode" charset="0"/>
                <a:cs typeface="Arial" charset="0"/>
              </a:rPr>
              <a:t>H  H  H</a:t>
            </a:r>
            <a:r>
              <a:rPr lang="en-US" sz="2000" b="1">
                <a:solidFill>
                  <a:srgbClr val="000000"/>
                </a:solidFill>
                <a:latin typeface="Lucida Sans Unicode" charset="0"/>
                <a:cs typeface="Arial" charset="0"/>
              </a:rPr>
              <a:t>  </a:t>
            </a:r>
            <a:r>
              <a:rPr lang="en-US" sz="2000" b="1">
                <a:solidFill>
                  <a:srgbClr val="CC0000"/>
                </a:solidFill>
                <a:latin typeface="Lucida Sans Unicode" charset="0"/>
                <a:cs typeface="Arial" charset="0"/>
              </a:rPr>
              <a:t>M</a:t>
            </a:r>
          </a:p>
        </p:txBody>
      </p:sp>
      <p:sp>
        <p:nvSpPr>
          <p:cNvPr id="2576433" name="Text Box 49"/>
          <p:cNvSpPr txBox="1">
            <a:spLocks noChangeArrowheads="1"/>
          </p:cNvSpPr>
          <p:nvPr/>
        </p:nvSpPr>
        <p:spPr bwMode="auto">
          <a:xfrm>
            <a:off x="0" y="28956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b="1">
                <a:solidFill>
                  <a:srgbClr val="006600"/>
                </a:solidFill>
                <a:latin typeface="Lucida Sans Unicode" charset="0"/>
                <a:cs typeface="Arial" charset="0"/>
              </a:rPr>
              <a:t>Hit</a:t>
            </a:r>
            <a:r>
              <a:rPr lang="en-US" sz="2000" b="1">
                <a:solidFill>
                  <a:srgbClr val="000000"/>
                </a:solidFill>
                <a:latin typeface="Lucida Sans Unicode" charset="0"/>
                <a:cs typeface="Arial" charset="0"/>
              </a:rPr>
              <a:t>/</a:t>
            </a:r>
            <a:r>
              <a:rPr lang="en-US" sz="2000" b="1">
                <a:solidFill>
                  <a:srgbClr val="CC0000"/>
                </a:solidFill>
                <a:latin typeface="Lucida Sans Unicode" charset="0"/>
                <a:cs typeface="Arial" charset="0"/>
              </a:rPr>
              <a:t>Miss</a:t>
            </a:r>
          </a:p>
        </p:txBody>
      </p:sp>
      <p:sp>
        <p:nvSpPr>
          <p:cNvPr id="2576442" name="Text Box 58"/>
          <p:cNvSpPr txBox="1">
            <a:spLocks noChangeArrowheads="1"/>
          </p:cNvSpPr>
          <p:nvPr/>
        </p:nvSpPr>
        <p:spPr bwMode="auto">
          <a:xfrm>
            <a:off x="7696200" y="3176588"/>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b="1">
                <a:solidFill>
                  <a:srgbClr val="000000"/>
                </a:solidFill>
                <a:latin typeface="Tahoma" charset="0"/>
                <a:cs typeface="Arial" charset="0"/>
              </a:rPr>
              <a:t>Misses=4 Stalls=4</a:t>
            </a:r>
          </a:p>
        </p:txBody>
      </p:sp>
      <p:sp>
        <p:nvSpPr>
          <p:cNvPr id="107529" name="Oval 62"/>
          <p:cNvSpPr>
            <a:spLocks noChangeArrowheads="1"/>
          </p:cNvSpPr>
          <p:nvPr/>
        </p:nvSpPr>
        <p:spPr bwMode="auto">
          <a:xfrm>
            <a:off x="5410200" y="2070100"/>
            <a:ext cx="473075" cy="488950"/>
          </a:xfrm>
          <a:prstGeom prst="ellipse">
            <a:avLst/>
          </a:prstGeom>
          <a:solidFill>
            <a:srgbClr val="FF99CC"/>
          </a:solidFill>
          <a:ln w="9525">
            <a:solidFill>
              <a:schemeClr val="tx1"/>
            </a:solidFill>
            <a:round/>
            <a:headEnd/>
            <a:tailEnd/>
          </a:ln>
        </p:spPr>
        <p:txBody>
          <a:bodyPr wrap="none" anchor="ctr"/>
          <a:lstStyle/>
          <a:p>
            <a:pPr algn="ctr"/>
            <a:r>
              <a:rPr lang="en-US" sz="1900" b="1">
                <a:solidFill>
                  <a:srgbClr val="000000"/>
                </a:solidFill>
                <a:latin typeface="Lucida Sans Unicode" charset="0"/>
              </a:rPr>
              <a:t>S1</a:t>
            </a:r>
          </a:p>
        </p:txBody>
      </p:sp>
      <p:sp>
        <p:nvSpPr>
          <p:cNvPr id="107530" name="AutoShape 63"/>
          <p:cNvSpPr>
            <a:spLocks noChangeArrowheads="1"/>
          </p:cNvSpPr>
          <p:nvPr/>
        </p:nvSpPr>
        <p:spPr bwMode="auto">
          <a:xfrm>
            <a:off x="1295400" y="2057400"/>
            <a:ext cx="1447800" cy="533400"/>
          </a:xfrm>
          <a:prstGeom prst="roundRect">
            <a:avLst>
              <a:gd name="adj" fmla="val 16667"/>
            </a:avLst>
          </a:prstGeom>
          <a:solidFill>
            <a:srgbClr val="CCFF99"/>
          </a:solidFill>
          <a:ln w="9525">
            <a:solidFill>
              <a:schemeClr val="tx1"/>
            </a:solidFill>
            <a:round/>
            <a:headEnd/>
            <a:tailEnd/>
          </a:ln>
        </p:spPr>
        <p:txBody>
          <a:bodyPr wrap="none" anchor="ctr"/>
          <a:lstStyle/>
          <a:p>
            <a:pPr algn="ctr"/>
            <a:r>
              <a:rPr lang="en-US" sz="1900" b="1">
                <a:solidFill>
                  <a:srgbClr val="000000"/>
                </a:solidFill>
                <a:latin typeface="Lucida Sans Unicode" charset="0"/>
              </a:rPr>
              <a:t>P4 P3 P2 P1</a:t>
            </a:r>
          </a:p>
        </p:txBody>
      </p:sp>
      <p:sp>
        <p:nvSpPr>
          <p:cNvPr id="107531" name="AutoShape 64"/>
          <p:cNvSpPr>
            <a:spLocks noChangeArrowheads="1"/>
          </p:cNvSpPr>
          <p:nvPr/>
        </p:nvSpPr>
        <p:spPr bwMode="auto">
          <a:xfrm>
            <a:off x="3352800" y="2070100"/>
            <a:ext cx="1447800" cy="533400"/>
          </a:xfrm>
          <a:prstGeom prst="roundRect">
            <a:avLst>
              <a:gd name="adj" fmla="val 16667"/>
            </a:avLst>
          </a:prstGeom>
          <a:solidFill>
            <a:srgbClr val="CCFF99"/>
          </a:solidFill>
          <a:ln w="9525">
            <a:solidFill>
              <a:schemeClr val="tx1"/>
            </a:solidFill>
            <a:round/>
            <a:headEnd/>
            <a:tailEnd/>
          </a:ln>
        </p:spPr>
        <p:txBody>
          <a:bodyPr wrap="none" anchor="ctr"/>
          <a:lstStyle/>
          <a:p>
            <a:pPr algn="ctr"/>
            <a:r>
              <a:rPr lang="en-US" sz="1900" b="1">
                <a:solidFill>
                  <a:srgbClr val="000000"/>
                </a:solidFill>
                <a:latin typeface="Lucida Sans Unicode" charset="0"/>
              </a:rPr>
              <a:t>P1 P2 P3 P4</a:t>
            </a:r>
          </a:p>
        </p:txBody>
      </p:sp>
      <p:sp>
        <p:nvSpPr>
          <p:cNvPr id="107532" name="Line 65"/>
          <p:cNvSpPr>
            <a:spLocks noChangeShapeType="1"/>
          </p:cNvSpPr>
          <p:nvPr/>
        </p:nvSpPr>
        <p:spPr bwMode="auto">
          <a:xfrm>
            <a:off x="2743200" y="22987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33" name="Line 66"/>
          <p:cNvSpPr>
            <a:spLocks noChangeShapeType="1"/>
          </p:cNvSpPr>
          <p:nvPr/>
        </p:nvSpPr>
        <p:spPr bwMode="auto">
          <a:xfrm>
            <a:off x="4813300" y="22987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34" name="Line 67"/>
          <p:cNvSpPr>
            <a:spLocks noChangeShapeType="1"/>
          </p:cNvSpPr>
          <p:nvPr/>
        </p:nvSpPr>
        <p:spPr bwMode="auto">
          <a:xfrm>
            <a:off x="5867400" y="22987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35" name="Line 68"/>
          <p:cNvSpPr>
            <a:spLocks noChangeShapeType="1"/>
          </p:cNvSpPr>
          <p:nvPr/>
        </p:nvSpPr>
        <p:spPr bwMode="auto">
          <a:xfrm>
            <a:off x="6934200" y="22987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36" name="Line 69"/>
          <p:cNvSpPr>
            <a:spLocks noChangeShapeType="1"/>
          </p:cNvSpPr>
          <p:nvPr/>
        </p:nvSpPr>
        <p:spPr bwMode="auto">
          <a:xfrm rot="10800000" flipV="1">
            <a:off x="838200" y="1371600"/>
            <a:ext cx="7467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37" name="Line 70"/>
          <p:cNvSpPr>
            <a:spLocks noChangeShapeType="1"/>
          </p:cNvSpPr>
          <p:nvPr/>
        </p:nvSpPr>
        <p:spPr bwMode="auto">
          <a:xfrm>
            <a:off x="8001000" y="2298700"/>
            <a:ext cx="381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38" name="Line 71"/>
          <p:cNvSpPr>
            <a:spLocks noChangeShapeType="1"/>
          </p:cNvSpPr>
          <p:nvPr/>
        </p:nvSpPr>
        <p:spPr bwMode="auto">
          <a:xfrm>
            <a:off x="609600" y="2298700"/>
            <a:ext cx="685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39" name="Line 72"/>
          <p:cNvSpPr>
            <a:spLocks noChangeShapeType="1"/>
          </p:cNvSpPr>
          <p:nvPr/>
        </p:nvSpPr>
        <p:spPr bwMode="auto">
          <a:xfrm flipH="1">
            <a:off x="839788" y="1371600"/>
            <a:ext cx="12700" cy="9271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40" name="Oval 74"/>
          <p:cNvSpPr>
            <a:spLocks noChangeArrowheads="1"/>
          </p:cNvSpPr>
          <p:nvPr/>
        </p:nvSpPr>
        <p:spPr bwMode="auto">
          <a:xfrm>
            <a:off x="6464300" y="2057400"/>
            <a:ext cx="473075" cy="488950"/>
          </a:xfrm>
          <a:prstGeom prst="ellipse">
            <a:avLst/>
          </a:prstGeom>
          <a:solidFill>
            <a:srgbClr val="FF99CC"/>
          </a:solidFill>
          <a:ln w="9525">
            <a:solidFill>
              <a:schemeClr val="tx1"/>
            </a:solidFill>
            <a:round/>
            <a:headEnd/>
            <a:tailEnd/>
          </a:ln>
        </p:spPr>
        <p:txBody>
          <a:bodyPr wrap="none" anchor="ctr"/>
          <a:lstStyle/>
          <a:p>
            <a:pPr algn="ctr"/>
            <a:r>
              <a:rPr lang="en-US" sz="1900" b="1">
                <a:solidFill>
                  <a:srgbClr val="000000"/>
                </a:solidFill>
                <a:latin typeface="Lucida Sans Unicode" charset="0"/>
              </a:rPr>
              <a:t>S2</a:t>
            </a:r>
          </a:p>
        </p:txBody>
      </p:sp>
      <p:sp>
        <p:nvSpPr>
          <p:cNvPr id="107541" name="Oval 75"/>
          <p:cNvSpPr>
            <a:spLocks noChangeArrowheads="1"/>
          </p:cNvSpPr>
          <p:nvPr/>
        </p:nvSpPr>
        <p:spPr bwMode="auto">
          <a:xfrm>
            <a:off x="7531100" y="2057400"/>
            <a:ext cx="473075" cy="488950"/>
          </a:xfrm>
          <a:prstGeom prst="ellipse">
            <a:avLst/>
          </a:prstGeom>
          <a:solidFill>
            <a:srgbClr val="FF99CC"/>
          </a:solidFill>
          <a:ln w="9525">
            <a:solidFill>
              <a:schemeClr val="tx1"/>
            </a:solidFill>
            <a:round/>
            <a:headEnd/>
            <a:tailEnd/>
          </a:ln>
        </p:spPr>
        <p:txBody>
          <a:bodyPr wrap="none" anchor="ctr"/>
          <a:lstStyle/>
          <a:p>
            <a:pPr algn="ctr"/>
            <a:r>
              <a:rPr lang="en-US" sz="1900" b="1">
                <a:solidFill>
                  <a:srgbClr val="000000"/>
                </a:solidFill>
                <a:latin typeface="Lucida Sans Unicode" charset="0"/>
              </a:rPr>
              <a:t>S3</a:t>
            </a:r>
          </a:p>
        </p:txBody>
      </p:sp>
      <p:sp>
        <p:nvSpPr>
          <p:cNvPr id="107542" name="Line 76"/>
          <p:cNvSpPr>
            <a:spLocks noChangeShapeType="1"/>
          </p:cNvSpPr>
          <p:nvPr/>
        </p:nvSpPr>
        <p:spPr bwMode="auto">
          <a:xfrm flipH="1">
            <a:off x="8304213" y="1347788"/>
            <a:ext cx="12700" cy="927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43" name="Text Box 39"/>
          <p:cNvSpPr txBox="1">
            <a:spLocks noChangeArrowheads="1"/>
          </p:cNvSpPr>
          <p:nvPr/>
        </p:nvSpPr>
        <p:spPr bwMode="auto">
          <a:xfrm>
            <a:off x="0" y="38862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000000"/>
                </a:solidFill>
                <a:latin typeface="Lucida Sans Unicode" charset="0"/>
                <a:cs typeface="Arial" charset="0"/>
              </a:rPr>
              <a:t> </a:t>
            </a:r>
          </a:p>
        </p:txBody>
      </p:sp>
      <p:grpSp>
        <p:nvGrpSpPr>
          <p:cNvPr id="3" name="Group 137"/>
          <p:cNvGrpSpPr>
            <a:grpSpLocks/>
          </p:cNvGrpSpPr>
          <p:nvPr/>
        </p:nvGrpSpPr>
        <p:grpSpPr bwMode="auto">
          <a:xfrm>
            <a:off x="228600" y="3352800"/>
            <a:ext cx="7467600" cy="396875"/>
            <a:chOff x="96" y="2400"/>
            <a:chExt cx="4704" cy="250"/>
          </a:xfrm>
        </p:grpSpPr>
        <p:sp>
          <p:nvSpPr>
            <p:cNvPr id="107614" name="Text Box 83"/>
            <p:cNvSpPr txBox="1">
              <a:spLocks noChangeArrowheads="1"/>
            </p:cNvSpPr>
            <p:nvPr/>
          </p:nvSpPr>
          <p:spPr bwMode="auto">
            <a:xfrm>
              <a:off x="96" y="2400"/>
              <a:ext cx="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b="1">
                  <a:solidFill>
                    <a:srgbClr val="000000"/>
                  </a:solidFill>
                  <a:latin typeface="Lucida Sans Unicode" charset="0"/>
                  <a:cs typeface="Arial" charset="0"/>
                </a:rPr>
                <a:t>Time</a:t>
              </a:r>
              <a:endParaRPr lang="en-US" sz="2000" b="1">
                <a:solidFill>
                  <a:srgbClr val="CC0000"/>
                </a:solidFill>
                <a:latin typeface="Lucida Sans Unicode" charset="0"/>
                <a:cs typeface="Arial" charset="0"/>
              </a:endParaRPr>
            </a:p>
          </p:txBody>
        </p:sp>
        <p:sp>
          <p:nvSpPr>
            <p:cNvPr id="107615" name="Rectangle 88"/>
            <p:cNvSpPr>
              <a:spLocks noChangeArrowheads="1"/>
            </p:cNvSpPr>
            <p:nvPr/>
          </p:nvSpPr>
          <p:spPr bwMode="auto">
            <a:xfrm>
              <a:off x="576" y="2448"/>
              <a:ext cx="192"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616" name="Rectangle 90"/>
            <p:cNvSpPr>
              <a:spLocks noChangeArrowheads="1"/>
            </p:cNvSpPr>
            <p:nvPr/>
          </p:nvSpPr>
          <p:spPr bwMode="auto">
            <a:xfrm>
              <a:off x="768" y="2448"/>
              <a:ext cx="480" cy="192"/>
            </a:xfrm>
            <a:prstGeom prst="rect">
              <a:avLst/>
            </a:prstGeom>
            <a:solidFill>
              <a:srgbClr val="FF0000"/>
            </a:solidFill>
            <a:ln w="9525">
              <a:solidFill>
                <a:schemeClr val="tx1"/>
              </a:solidFill>
              <a:miter lim="800000"/>
              <a:headEnd/>
              <a:tailEnd/>
            </a:ln>
          </p:spPr>
          <p:txBody>
            <a:bodyPr wrap="none" anchor="ctr"/>
            <a:lstStyle/>
            <a:p>
              <a:pPr algn="ctr"/>
              <a:r>
                <a:rPr lang="en-US" sz="2000">
                  <a:solidFill>
                    <a:srgbClr val="000000"/>
                  </a:solidFill>
                  <a:latin typeface="Lucida Sans Unicode" charset="0"/>
                </a:rPr>
                <a:t>stall</a:t>
              </a:r>
            </a:p>
          </p:txBody>
        </p:sp>
        <p:sp>
          <p:nvSpPr>
            <p:cNvPr id="107617" name="Rectangle 97"/>
            <p:cNvSpPr>
              <a:spLocks noChangeArrowheads="1"/>
            </p:cNvSpPr>
            <p:nvPr/>
          </p:nvSpPr>
          <p:spPr bwMode="auto">
            <a:xfrm>
              <a:off x="1248" y="2448"/>
              <a:ext cx="480" cy="192"/>
            </a:xfrm>
            <a:prstGeom prst="rect">
              <a:avLst/>
            </a:prstGeom>
            <a:solidFill>
              <a:srgbClr val="00FF00"/>
            </a:solidFill>
            <a:ln w="9525">
              <a:solidFill>
                <a:schemeClr val="tx1"/>
              </a:solidFill>
              <a:miter lim="800000"/>
              <a:headEnd/>
              <a:tailEnd/>
            </a:ln>
          </p:spPr>
          <p:txBody>
            <a:bodyPr wrap="none" anchor="ctr"/>
            <a:lstStyle/>
            <a:p>
              <a:pPr algn="ctr"/>
              <a:endParaRPr lang="en-US" sz="2000">
                <a:solidFill>
                  <a:srgbClr val="000000"/>
                </a:solidFill>
                <a:latin typeface="Lucida Sans Unicode" charset="0"/>
              </a:endParaRPr>
            </a:p>
          </p:txBody>
        </p:sp>
        <p:sp>
          <p:nvSpPr>
            <p:cNvPr id="107618" name="Rectangle 98"/>
            <p:cNvSpPr>
              <a:spLocks noChangeArrowheads="1"/>
            </p:cNvSpPr>
            <p:nvPr/>
          </p:nvSpPr>
          <p:spPr bwMode="auto">
            <a:xfrm>
              <a:off x="1728" y="2448"/>
              <a:ext cx="480"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619" name="Rectangle 99"/>
            <p:cNvSpPr>
              <a:spLocks noChangeArrowheads="1"/>
            </p:cNvSpPr>
            <p:nvPr/>
          </p:nvSpPr>
          <p:spPr bwMode="auto">
            <a:xfrm>
              <a:off x="2208" y="2448"/>
              <a:ext cx="480" cy="192"/>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7620" name="Rectangle 100"/>
            <p:cNvSpPr>
              <a:spLocks noChangeArrowheads="1"/>
            </p:cNvSpPr>
            <p:nvPr/>
          </p:nvSpPr>
          <p:spPr bwMode="auto">
            <a:xfrm>
              <a:off x="2688" y="2448"/>
              <a:ext cx="480"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621" name="Rectangle 101"/>
            <p:cNvSpPr>
              <a:spLocks noChangeArrowheads="1"/>
            </p:cNvSpPr>
            <p:nvPr/>
          </p:nvSpPr>
          <p:spPr bwMode="auto">
            <a:xfrm>
              <a:off x="3168" y="2448"/>
              <a:ext cx="480" cy="192"/>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7622" name="Rectangle 102"/>
            <p:cNvSpPr>
              <a:spLocks noChangeArrowheads="1"/>
            </p:cNvSpPr>
            <p:nvPr/>
          </p:nvSpPr>
          <p:spPr bwMode="auto">
            <a:xfrm>
              <a:off x="4128" y="2448"/>
              <a:ext cx="480" cy="192"/>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7623" name="Rectangle 103"/>
            <p:cNvSpPr>
              <a:spLocks noChangeArrowheads="1"/>
            </p:cNvSpPr>
            <p:nvPr/>
          </p:nvSpPr>
          <p:spPr bwMode="auto">
            <a:xfrm>
              <a:off x="3648" y="2448"/>
              <a:ext cx="480"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624" name="Rectangle 104"/>
            <p:cNvSpPr>
              <a:spLocks noChangeArrowheads="1"/>
            </p:cNvSpPr>
            <p:nvPr/>
          </p:nvSpPr>
          <p:spPr bwMode="auto">
            <a:xfrm>
              <a:off x="4608" y="2448"/>
              <a:ext cx="192"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grpSp>
      <p:sp>
        <p:nvSpPr>
          <p:cNvPr id="2576522" name="Text Box 138"/>
          <p:cNvSpPr txBox="1">
            <a:spLocks noChangeArrowheads="1"/>
          </p:cNvSpPr>
          <p:nvPr/>
        </p:nvSpPr>
        <p:spPr bwMode="auto">
          <a:xfrm>
            <a:off x="2819400" y="38100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a:solidFill>
                  <a:srgbClr val="000000"/>
                </a:solidFill>
                <a:latin typeface="Tahoma" charset="0"/>
                <a:cs typeface="Arial" charset="0"/>
              </a:rPr>
              <a:t>Belady</a:t>
            </a:r>
            <a:r>
              <a:rPr lang="ja-JP" altLang="en-US" sz="2000">
                <a:solidFill>
                  <a:srgbClr val="000000"/>
                </a:solidFill>
                <a:latin typeface="Tahoma" charset="0"/>
                <a:cs typeface="Arial" charset="0"/>
              </a:rPr>
              <a:t>’</a:t>
            </a:r>
            <a:r>
              <a:rPr lang="en-US" altLang="ja-JP" sz="2000">
                <a:solidFill>
                  <a:srgbClr val="000000"/>
                </a:solidFill>
                <a:latin typeface="Tahoma" charset="0"/>
                <a:cs typeface="Arial" charset="0"/>
              </a:rPr>
              <a:t>s OPT replacement</a:t>
            </a:r>
            <a:endParaRPr lang="en-US" sz="2000">
              <a:solidFill>
                <a:srgbClr val="000000"/>
              </a:solidFill>
              <a:latin typeface="Tahoma" charset="0"/>
              <a:cs typeface="Arial" charset="0"/>
            </a:endParaRPr>
          </a:p>
        </p:txBody>
      </p:sp>
      <p:sp>
        <p:nvSpPr>
          <p:cNvPr id="2576530" name="Text Box 146"/>
          <p:cNvSpPr txBox="1">
            <a:spLocks noChangeArrowheads="1"/>
          </p:cNvSpPr>
          <p:nvPr/>
        </p:nvSpPr>
        <p:spPr bwMode="auto">
          <a:xfrm>
            <a:off x="6400800" y="28956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CC0000"/>
                </a:solidFill>
                <a:latin typeface="Lucida Sans Unicode" charset="0"/>
                <a:cs typeface="Arial" charset="0"/>
              </a:rPr>
              <a:t>M          </a:t>
            </a:r>
          </a:p>
        </p:txBody>
      </p:sp>
      <p:sp>
        <p:nvSpPr>
          <p:cNvPr id="2576534" name="Text Box 150"/>
          <p:cNvSpPr txBox="1">
            <a:spLocks noChangeArrowheads="1"/>
          </p:cNvSpPr>
          <p:nvPr/>
        </p:nvSpPr>
        <p:spPr bwMode="auto">
          <a:xfrm>
            <a:off x="7391400" y="28956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CC0000"/>
                </a:solidFill>
                <a:latin typeface="Lucida Sans Unicode" charset="0"/>
                <a:cs typeface="Arial" charset="0"/>
              </a:rPr>
              <a:t>M          </a:t>
            </a:r>
          </a:p>
        </p:txBody>
      </p:sp>
      <p:sp>
        <p:nvSpPr>
          <p:cNvPr id="2576535" name="Text Box 151"/>
          <p:cNvSpPr txBox="1">
            <a:spLocks noChangeArrowheads="1"/>
          </p:cNvSpPr>
          <p:nvPr/>
        </p:nvSpPr>
        <p:spPr bwMode="auto">
          <a:xfrm>
            <a:off x="2895600" y="5791200"/>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a:solidFill>
                  <a:srgbClr val="000000"/>
                </a:solidFill>
                <a:latin typeface="Tahoma" charset="0"/>
                <a:cs typeface="Arial" charset="0"/>
              </a:rPr>
              <a:t>MLP-Aware replacement</a:t>
            </a:r>
          </a:p>
        </p:txBody>
      </p:sp>
      <p:sp>
        <p:nvSpPr>
          <p:cNvPr id="2576536" name="Text Box 152"/>
          <p:cNvSpPr txBox="1">
            <a:spLocks noChangeArrowheads="1"/>
          </p:cNvSpPr>
          <p:nvPr/>
        </p:nvSpPr>
        <p:spPr bwMode="auto">
          <a:xfrm>
            <a:off x="0" y="48006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b="1">
                <a:solidFill>
                  <a:srgbClr val="006600"/>
                </a:solidFill>
                <a:latin typeface="Lucida Sans Unicode" charset="0"/>
                <a:cs typeface="Arial" charset="0"/>
              </a:rPr>
              <a:t>Hit</a:t>
            </a:r>
            <a:r>
              <a:rPr lang="en-US" sz="2000" b="1">
                <a:solidFill>
                  <a:srgbClr val="000000"/>
                </a:solidFill>
                <a:latin typeface="Lucida Sans Unicode" charset="0"/>
                <a:cs typeface="Arial" charset="0"/>
              </a:rPr>
              <a:t>/</a:t>
            </a:r>
            <a:r>
              <a:rPr lang="en-US" sz="2000" b="1">
                <a:solidFill>
                  <a:srgbClr val="CC0000"/>
                </a:solidFill>
                <a:latin typeface="Lucida Sans Unicode" charset="0"/>
                <a:cs typeface="Arial" charset="0"/>
              </a:rPr>
              <a:t>Miss</a:t>
            </a:r>
          </a:p>
        </p:txBody>
      </p:sp>
      <p:grpSp>
        <p:nvGrpSpPr>
          <p:cNvPr id="4" name="Group 158"/>
          <p:cNvGrpSpPr>
            <a:grpSpLocks/>
          </p:cNvGrpSpPr>
          <p:nvPr/>
        </p:nvGrpSpPr>
        <p:grpSpPr bwMode="auto">
          <a:xfrm>
            <a:off x="4800600" y="1524000"/>
            <a:ext cx="1828800" cy="457200"/>
            <a:chOff x="1248" y="2112"/>
            <a:chExt cx="1152" cy="288"/>
          </a:xfrm>
        </p:grpSpPr>
        <p:sp>
          <p:nvSpPr>
            <p:cNvPr id="107610" name="Rectangle 159"/>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P3 </a:t>
              </a:r>
            </a:p>
          </p:txBody>
        </p:sp>
        <p:sp>
          <p:nvSpPr>
            <p:cNvPr id="107611" name="Rectangle 160"/>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P2 </a:t>
              </a:r>
            </a:p>
          </p:txBody>
        </p:sp>
        <p:sp>
          <p:nvSpPr>
            <p:cNvPr id="107612" name="Rectangle 161"/>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S1 </a:t>
              </a:r>
            </a:p>
          </p:txBody>
        </p:sp>
        <p:sp>
          <p:nvSpPr>
            <p:cNvPr id="107613" name="Rectangle 162"/>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grpSp>
        <p:nvGrpSpPr>
          <p:cNvPr id="5" name="Group 163"/>
          <p:cNvGrpSpPr>
            <a:grpSpLocks/>
          </p:cNvGrpSpPr>
          <p:nvPr/>
        </p:nvGrpSpPr>
        <p:grpSpPr bwMode="auto">
          <a:xfrm>
            <a:off x="3886200" y="1524000"/>
            <a:ext cx="1828800" cy="457200"/>
            <a:chOff x="1248" y="2112"/>
            <a:chExt cx="1152" cy="288"/>
          </a:xfrm>
        </p:grpSpPr>
        <p:sp>
          <p:nvSpPr>
            <p:cNvPr id="107606" name="Rectangle 164"/>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P3 </a:t>
              </a:r>
            </a:p>
          </p:txBody>
        </p:sp>
        <p:sp>
          <p:nvSpPr>
            <p:cNvPr id="107607" name="Rectangle 165"/>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P2 </a:t>
              </a:r>
            </a:p>
          </p:txBody>
        </p:sp>
        <p:sp>
          <p:nvSpPr>
            <p:cNvPr id="107608" name="Rectangle 166"/>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P1 </a:t>
              </a:r>
            </a:p>
          </p:txBody>
        </p:sp>
        <p:sp>
          <p:nvSpPr>
            <p:cNvPr id="107609" name="Rectangle 167"/>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grpSp>
        <p:nvGrpSpPr>
          <p:cNvPr id="6" name="Group 178"/>
          <p:cNvGrpSpPr>
            <a:grpSpLocks/>
          </p:cNvGrpSpPr>
          <p:nvPr/>
        </p:nvGrpSpPr>
        <p:grpSpPr bwMode="auto">
          <a:xfrm>
            <a:off x="5715000" y="1524000"/>
            <a:ext cx="1828800" cy="457200"/>
            <a:chOff x="1248" y="2112"/>
            <a:chExt cx="1152" cy="288"/>
          </a:xfrm>
        </p:grpSpPr>
        <p:sp>
          <p:nvSpPr>
            <p:cNvPr id="107602" name="Rectangle 179"/>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P3 </a:t>
              </a:r>
            </a:p>
          </p:txBody>
        </p:sp>
        <p:sp>
          <p:nvSpPr>
            <p:cNvPr id="107603" name="Rectangle 180"/>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P2 </a:t>
              </a:r>
            </a:p>
          </p:txBody>
        </p:sp>
        <p:sp>
          <p:nvSpPr>
            <p:cNvPr id="107604" name="Rectangle 181"/>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S2</a:t>
              </a:r>
            </a:p>
          </p:txBody>
        </p:sp>
        <p:sp>
          <p:nvSpPr>
            <p:cNvPr id="107605" name="Rectangle 182"/>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grpSp>
        <p:nvGrpSpPr>
          <p:cNvPr id="7" name="Group 183"/>
          <p:cNvGrpSpPr>
            <a:grpSpLocks/>
          </p:cNvGrpSpPr>
          <p:nvPr/>
        </p:nvGrpSpPr>
        <p:grpSpPr bwMode="auto">
          <a:xfrm>
            <a:off x="6934200" y="1524000"/>
            <a:ext cx="1828800" cy="457200"/>
            <a:chOff x="1248" y="2112"/>
            <a:chExt cx="1152" cy="288"/>
          </a:xfrm>
        </p:grpSpPr>
        <p:sp>
          <p:nvSpPr>
            <p:cNvPr id="107598" name="Rectangle 184"/>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P3 </a:t>
              </a:r>
            </a:p>
          </p:txBody>
        </p:sp>
        <p:sp>
          <p:nvSpPr>
            <p:cNvPr id="107599" name="Rectangle 185"/>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P2 </a:t>
              </a:r>
            </a:p>
          </p:txBody>
        </p:sp>
        <p:sp>
          <p:nvSpPr>
            <p:cNvPr id="107600" name="Rectangle 186"/>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S3</a:t>
              </a:r>
            </a:p>
          </p:txBody>
        </p:sp>
        <p:sp>
          <p:nvSpPr>
            <p:cNvPr id="107601" name="Rectangle 187"/>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grpSp>
        <p:nvGrpSpPr>
          <p:cNvPr id="8" name="Group 188"/>
          <p:cNvGrpSpPr>
            <a:grpSpLocks/>
          </p:cNvGrpSpPr>
          <p:nvPr/>
        </p:nvGrpSpPr>
        <p:grpSpPr bwMode="auto">
          <a:xfrm>
            <a:off x="2133600" y="1524000"/>
            <a:ext cx="1828800" cy="457200"/>
            <a:chOff x="1248" y="2112"/>
            <a:chExt cx="1152" cy="288"/>
          </a:xfrm>
        </p:grpSpPr>
        <p:sp>
          <p:nvSpPr>
            <p:cNvPr id="107594" name="Rectangle 189"/>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S1</a:t>
              </a:r>
              <a:r>
                <a:rPr lang="en-US" sz="2000" b="1">
                  <a:solidFill>
                    <a:srgbClr val="000000"/>
                  </a:solidFill>
                  <a:latin typeface="Lucida Sans Unicode" charset="0"/>
                </a:rPr>
                <a:t> </a:t>
              </a:r>
            </a:p>
          </p:txBody>
        </p:sp>
        <p:sp>
          <p:nvSpPr>
            <p:cNvPr id="107595" name="Rectangle 190"/>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S2</a:t>
              </a:r>
              <a:r>
                <a:rPr lang="en-US" sz="2000" b="1">
                  <a:solidFill>
                    <a:srgbClr val="000000"/>
                  </a:solidFill>
                  <a:latin typeface="Lucida Sans Unicode" charset="0"/>
                </a:rPr>
                <a:t> </a:t>
              </a:r>
            </a:p>
          </p:txBody>
        </p:sp>
        <p:sp>
          <p:nvSpPr>
            <p:cNvPr id="107596" name="Rectangle 191"/>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S3</a:t>
              </a:r>
            </a:p>
          </p:txBody>
        </p:sp>
        <p:sp>
          <p:nvSpPr>
            <p:cNvPr id="107597" name="Rectangle 192"/>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P1 </a:t>
              </a:r>
            </a:p>
          </p:txBody>
        </p:sp>
      </p:grpSp>
      <p:grpSp>
        <p:nvGrpSpPr>
          <p:cNvPr id="9" name="Group 193"/>
          <p:cNvGrpSpPr>
            <a:grpSpLocks/>
          </p:cNvGrpSpPr>
          <p:nvPr/>
        </p:nvGrpSpPr>
        <p:grpSpPr bwMode="auto">
          <a:xfrm>
            <a:off x="381000" y="1524000"/>
            <a:ext cx="1828800" cy="457200"/>
            <a:chOff x="1248" y="2112"/>
            <a:chExt cx="1152" cy="288"/>
          </a:xfrm>
        </p:grpSpPr>
        <p:sp>
          <p:nvSpPr>
            <p:cNvPr id="107590" name="Rectangle 194"/>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P3 </a:t>
              </a:r>
            </a:p>
          </p:txBody>
        </p:sp>
        <p:sp>
          <p:nvSpPr>
            <p:cNvPr id="107591" name="Rectangle 195"/>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P2 </a:t>
              </a:r>
            </a:p>
          </p:txBody>
        </p:sp>
        <p:sp>
          <p:nvSpPr>
            <p:cNvPr id="107592" name="Rectangle 196"/>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S3</a:t>
              </a:r>
            </a:p>
          </p:txBody>
        </p:sp>
        <p:sp>
          <p:nvSpPr>
            <p:cNvPr id="107593" name="Rectangle 197"/>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grpSp>
        <p:nvGrpSpPr>
          <p:cNvPr id="10" name="Group 198"/>
          <p:cNvGrpSpPr>
            <a:grpSpLocks/>
          </p:cNvGrpSpPr>
          <p:nvPr/>
        </p:nvGrpSpPr>
        <p:grpSpPr bwMode="auto">
          <a:xfrm>
            <a:off x="4114800" y="1524000"/>
            <a:ext cx="1828800" cy="457200"/>
            <a:chOff x="1248" y="2112"/>
            <a:chExt cx="1152" cy="288"/>
          </a:xfrm>
        </p:grpSpPr>
        <p:sp>
          <p:nvSpPr>
            <p:cNvPr id="107586" name="Rectangle 199"/>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S1</a:t>
              </a:r>
              <a:r>
                <a:rPr lang="en-US" sz="2000" b="1">
                  <a:solidFill>
                    <a:srgbClr val="000000"/>
                  </a:solidFill>
                  <a:latin typeface="Lucida Sans Unicode" charset="0"/>
                </a:rPr>
                <a:t> </a:t>
              </a:r>
            </a:p>
          </p:txBody>
        </p:sp>
        <p:sp>
          <p:nvSpPr>
            <p:cNvPr id="107587" name="Rectangle 200"/>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S2</a:t>
              </a:r>
              <a:r>
                <a:rPr lang="en-US" sz="2000" b="1">
                  <a:solidFill>
                    <a:srgbClr val="000000"/>
                  </a:solidFill>
                  <a:latin typeface="Lucida Sans Unicode" charset="0"/>
                </a:rPr>
                <a:t> </a:t>
              </a:r>
            </a:p>
          </p:txBody>
        </p:sp>
        <p:sp>
          <p:nvSpPr>
            <p:cNvPr id="107588" name="Rectangle 201"/>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S3</a:t>
              </a:r>
            </a:p>
          </p:txBody>
        </p:sp>
        <p:sp>
          <p:nvSpPr>
            <p:cNvPr id="107589" name="Rectangle 202"/>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sp>
        <p:nvSpPr>
          <p:cNvPr id="2576587" name="Text Box 203"/>
          <p:cNvSpPr txBox="1">
            <a:spLocks noChangeArrowheads="1"/>
          </p:cNvSpPr>
          <p:nvPr/>
        </p:nvSpPr>
        <p:spPr bwMode="auto">
          <a:xfrm>
            <a:off x="5486400" y="4767263"/>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008000"/>
                </a:solidFill>
                <a:latin typeface="Lucida Sans Unicode" charset="0"/>
                <a:cs typeface="Arial" charset="0"/>
              </a:rPr>
              <a:t>H           H           H</a:t>
            </a:r>
            <a:r>
              <a:rPr lang="en-US" sz="2000" b="1">
                <a:solidFill>
                  <a:srgbClr val="CC0000"/>
                </a:solidFill>
                <a:latin typeface="Lucida Sans Unicode" charset="0"/>
                <a:cs typeface="Arial" charset="0"/>
              </a:rPr>
              <a:t>        </a:t>
            </a:r>
          </a:p>
        </p:txBody>
      </p:sp>
      <p:grpSp>
        <p:nvGrpSpPr>
          <p:cNvPr id="11" name="Group 204"/>
          <p:cNvGrpSpPr>
            <a:grpSpLocks/>
          </p:cNvGrpSpPr>
          <p:nvPr/>
        </p:nvGrpSpPr>
        <p:grpSpPr bwMode="auto">
          <a:xfrm>
            <a:off x="381000" y="1524000"/>
            <a:ext cx="1828800" cy="457200"/>
            <a:chOff x="1248" y="2112"/>
            <a:chExt cx="1152" cy="288"/>
          </a:xfrm>
        </p:grpSpPr>
        <p:sp>
          <p:nvSpPr>
            <p:cNvPr id="107582" name="Rectangle 205"/>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S1</a:t>
              </a:r>
              <a:r>
                <a:rPr lang="en-US" sz="2000" b="1">
                  <a:solidFill>
                    <a:srgbClr val="000000"/>
                  </a:solidFill>
                  <a:latin typeface="Lucida Sans Unicode" charset="0"/>
                </a:rPr>
                <a:t> </a:t>
              </a:r>
            </a:p>
          </p:txBody>
        </p:sp>
        <p:sp>
          <p:nvSpPr>
            <p:cNvPr id="107583" name="Rectangle 206"/>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S2</a:t>
              </a:r>
              <a:r>
                <a:rPr lang="en-US" sz="2000" b="1">
                  <a:solidFill>
                    <a:srgbClr val="000000"/>
                  </a:solidFill>
                  <a:latin typeface="Lucida Sans Unicode" charset="0"/>
                </a:rPr>
                <a:t> </a:t>
              </a:r>
            </a:p>
          </p:txBody>
        </p:sp>
        <p:sp>
          <p:nvSpPr>
            <p:cNvPr id="107584" name="Rectangle 207"/>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S3</a:t>
              </a:r>
            </a:p>
          </p:txBody>
        </p:sp>
        <p:sp>
          <p:nvSpPr>
            <p:cNvPr id="107585" name="Rectangle 208"/>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sp>
        <p:nvSpPr>
          <p:cNvPr id="2576593" name="Text Box 209"/>
          <p:cNvSpPr txBox="1">
            <a:spLocks noChangeArrowheads="1"/>
          </p:cNvSpPr>
          <p:nvPr/>
        </p:nvSpPr>
        <p:spPr bwMode="auto">
          <a:xfrm>
            <a:off x="1295400" y="4800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006600"/>
                </a:solidFill>
                <a:latin typeface="Lucida Sans Unicode" charset="0"/>
                <a:cs typeface="Arial" charset="0"/>
              </a:rPr>
              <a:t>H  </a:t>
            </a:r>
            <a:r>
              <a:rPr lang="en-US" sz="2000" b="1">
                <a:solidFill>
                  <a:srgbClr val="CC0000"/>
                </a:solidFill>
                <a:latin typeface="Lucida Sans Unicode" charset="0"/>
                <a:cs typeface="Arial" charset="0"/>
              </a:rPr>
              <a:t>M  M  M</a:t>
            </a:r>
          </a:p>
        </p:txBody>
      </p:sp>
      <p:sp>
        <p:nvSpPr>
          <p:cNvPr id="2576595" name="Text Box 211"/>
          <p:cNvSpPr txBox="1">
            <a:spLocks noChangeArrowheads="1"/>
          </p:cNvSpPr>
          <p:nvPr/>
        </p:nvSpPr>
        <p:spPr bwMode="auto">
          <a:xfrm>
            <a:off x="3352800" y="4800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006600"/>
                </a:solidFill>
                <a:latin typeface="Lucida Sans Unicode" charset="0"/>
                <a:cs typeface="Arial" charset="0"/>
              </a:rPr>
              <a:t>H  </a:t>
            </a:r>
            <a:r>
              <a:rPr lang="en-US" sz="2000" b="1">
                <a:solidFill>
                  <a:srgbClr val="CC0000"/>
                </a:solidFill>
                <a:latin typeface="Lucida Sans Unicode" charset="0"/>
                <a:cs typeface="Arial" charset="0"/>
              </a:rPr>
              <a:t>M  M  M</a:t>
            </a:r>
          </a:p>
        </p:txBody>
      </p:sp>
      <p:grpSp>
        <p:nvGrpSpPr>
          <p:cNvPr id="12" name="Group 228"/>
          <p:cNvGrpSpPr>
            <a:grpSpLocks/>
          </p:cNvGrpSpPr>
          <p:nvPr/>
        </p:nvGrpSpPr>
        <p:grpSpPr bwMode="auto">
          <a:xfrm>
            <a:off x="252413" y="5257800"/>
            <a:ext cx="5867400" cy="447675"/>
            <a:chOff x="240" y="3408"/>
            <a:chExt cx="3696" cy="282"/>
          </a:xfrm>
        </p:grpSpPr>
        <p:sp>
          <p:nvSpPr>
            <p:cNvPr id="107569" name="Text Box 213"/>
            <p:cNvSpPr txBox="1">
              <a:spLocks noChangeArrowheads="1"/>
            </p:cNvSpPr>
            <p:nvPr/>
          </p:nvSpPr>
          <p:spPr bwMode="auto">
            <a:xfrm>
              <a:off x="240" y="3408"/>
              <a:ext cx="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b="1">
                  <a:solidFill>
                    <a:srgbClr val="000000"/>
                  </a:solidFill>
                  <a:latin typeface="Lucida Sans Unicode" charset="0"/>
                  <a:cs typeface="Arial" charset="0"/>
                </a:rPr>
                <a:t>Time</a:t>
              </a:r>
              <a:endParaRPr lang="en-US" sz="2000" b="1">
                <a:solidFill>
                  <a:srgbClr val="CC0000"/>
                </a:solidFill>
                <a:latin typeface="Lucida Sans Unicode" charset="0"/>
                <a:cs typeface="Arial" charset="0"/>
              </a:endParaRPr>
            </a:p>
          </p:txBody>
        </p:sp>
        <p:sp>
          <p:nvSpPr>
            <p:cNvPr id="107570" name="Rectangle 214"/>
            <p:cNvSpPr>
              <a:spLocks noChangeArrowheads="1"/>
            </p:cNvSpPr>
            <p:nvPr/>
          </p:nvSpPr>
          <p:spPr bwMode="auto">
            <a:xfrm>
              <a:off x="720" y="3456"/>
              <a:ext cx="192"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571" name="Rectangle 216"/>
            <p:cNvSpPr>
              <a:spLocks noChangeArrowheads="1"/>
            </p:cNvSpPr>
            <p:nvPr/>
          </p:nvSpPr>
          <p:spPr bwMode="auto">
            <a:xfrm>
              <a:off x="1392" y="3456"/>
              <a:ext cx="480" cy="192"/>
            </a:xfrm>
            <a:prstGeom prst="rect">
              <a:avLst/>
            </a:prstGeom>
            <a:solidFill>
              <a:srgbClr val="00FF00"/>
            </a:solidFill>
            <a:ln w="9525">
              <a:solidFill>
                <a:schemeClr val="tx1"/>
              </a:solidFill>
              <a:miter lim="800000"/>
              <a:headEnd/>
              <a:tailEnd/>
            </a:ln>
          </p:spPr>
          <p:txBody>
            <a:bodyPr wrap="none" anchor="ctr"/>
            <a:lstStyle/>
            <a:p>
              <a:pPr algn="ctr"/>
              <a:endParaRPr lang="en-US" sz="2000">
                <a:solidFill>
                  <a:srgbClr val="000000"/>
                </a:solidFill>
                <a:latin typeface="Lucida Sans Unicode" charset="0"/>
              </a:endParaRPr>
            </a:p>
          </p:txBody>
        </p:sp>
        <p:sp>
          <p:nvSpPr>
            <p:cNvPr id="107572" name="Rectangle 219"/>
            <p:cNvSpPr>
              <a:spLocks noChangeArrowheads="1"/>
            </p:cNvSpPr>
            <p:nvPr/>
          </p:nvSpPr>
          <p:spPr bwMode="auto">
            <a:xfrm>
              <a:off x="2352" y="3456"/>
              <a:ext cx="480"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573" name="Rectangle 220"/>
            <p:cNvSpPr>
              <a:spLocks noChangeArrowheads="1"/>
            </p:cNvSpPr>
            <p:nvPr/>
          </p:nvSpPr>
          <p:spPr bwMode="auto">
            <a:xfrm>
              <a:off x="1872" y="3456"/>
              <a:ext cx="480" cy="192"/>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7574" name="Rectangle 221"/>
            <p:cNvSpPr>
              <a:spLocks noChangeArrowheads="1"/>
            </p:cNvSpPr>
            <p:nvPr/>
          </p:nvSpPr>
          <p:spPr bwMode="auto">
            <a:xfrm>
              <a:off x="1890" y="3483"/>
              <a:ext cx="480" cy="192"/>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7575" name="Rectangle 222"/>
            <p:cNvSpPr>
              <a:spLocks noChangeArrowheads="1"/>
            </p:cNvSpPr>
            <p:nvPr/>
          </p:nvSpPr>
          <p:spPr bwMode="auto">
            <a:xfrm>
              <a:off x="2832" y="3456"/>
              <a:ext cx="480"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576" name="Rectangle 223"/>
            <p:cNvSpPr>
              <a:spLocks noChangeArrowheads="1"/>
            </p:cNvSpPr>
            <p:nvPr/>
          </p:nvSpPr>
          <p:spPr bwMode="auto">
            <a:xfrm>
              <a:off x="3744" y="3456"/>
              <a:ext cx="192"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577" name="Rectangle 224"/>
            <p:cNvSpPr>
              <a:spLocks noChangeArrowheads="1"/>
            </p:cNvSpPr>
            <p:nvPr/>
          </p:nvSpPr>
          <p:spPr bwMode="auto">
            <a:xfrm>
              <a:off x="912" y="3456"/>
              <a:ext cx="480" cy="192"/>
            </a:xfrm>
            <a:prstGeom prst="rect">
              <a:avLst/>
            </a:prstGeom>
            <a:solidFill>
              <a:srgbClr val="CC0000"/>
            </a:solidFill>
            <a:ln w="9525">
              <a:solidFill>
                <a:schemeClr val="tx1"/>
              </a:solidFill>
              <a:miter lim="800000"/>
              <a:headEnd/>
              <a:tailEnd/>
            </a:ln>
          </p:spPr>
          <p:txBody>
            <a:bodyPr wrap="none" anchor="ctr"/>
            <a:lstStyle/>
            <a:p>
              <a:endParaRPr lang="en-US">
                <a:solidFill>
                  <a:srgbClr val="000000"/>
                </a:solidFill>
              </a:endParaRPr>
            </a:p>
          </p:txBody>
        </p:sp>
        <p:sp>
          <p:nvSpPr>
            <p:cNvPr id="107578" name="Rectangle 225"/>
            <p:cNvSpPr>
              <a:spLocks noChangeArrowheads="1"/>
            </p:cNvSpPr>
            <p:nvPr/>
          </p:nvSpPr>
          <p:spPr bwMode="auto">
            <a:xfrm>
              <a:off x="924" y="3477"/>
              <a:ext cx="480" cy="192"/>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7579" name="Rectangle 215"/>
            <p:cNvSpPr>
              <a:spLocks noChangeArrowheads="1"/>
            </p:cNvSpPr>
            <p:nvPr/>
          </p:nvSpPr>
          <p:spPr bwMode="auto">
            <a:xfrm>
              <a:off x="957" y="3498"/>
              <a:ext cx="480" cy="192"/>
            </a:xfrm>
            <a:prstGeom prst="rect">
              <a:avLst/>
            </a:prstGeom>
            <a:solidFill>
              <a:srgbClr val="FF0000"/>
            </a:solidFill>
            <a:ln w="9525">
              <a:solidFill>
                <a:schemeClr val="tx1"/>
              </a:solidFill>
              <a:miter lim="800000"/>
              <a:headEnd/>
              <a:tailEnd/>
            </a:ln>
          </p:spPr>
          <p:txBody>
            <a:bodyPr wrap="none" anchor="ctr"/>
            <a:lstStyle/>
            <a:p>
              <a:pPr algn="ctr"/>
              <a:r>
                <a:rPr lang="en-US" sz="2000">
                  <a:solidFill>
                    <a:srgbClr val="000000"/>
                  </a:solidFill>
                  <a:latin typeface="Lucida Sans Unicode" charset="0"/>
                </a:rPr>
                <a:t>stall</a:t>
              </a:r>
            </a:p>
          </p:txBody>
        </p:sp>
        <p:sp>
          <p:nvSpPr>
            <p:cNvPr id="107580" name="Rectangle 226"/>
            <p:cNvSpPr>
              <a:spLocks noChangeArrowheads="1"/>
            </p:cNvSpPr>
            <p:nvPr/>
          </p:nvSpPr>
          <p:spPr bwMode="auto">
            <a:xfrm>
              <a:off x="1914" y="3498"/>
              <a:ext cx="480" cy="192"/>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7581" name="Rectangle 227"/>
            <p:cNvSpPr>
              <a:spLocks noChangeArrowheads="1"/>
            </p:cNvSpPr>
            <p:nvPr/>
          </p:nvSpPr>
          <p:spPr bwMode="auto">
            <a:xfrm>
              <a:off x="3312" y="3456"/>
              <a:ext cx="480"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grpSp>
      <p:sp>
        <p:nvSpPr>
          <p:cNvPr id="2576613" name="Text Box 229"/>
          <p:cNvSpPr txBox="1">
            <a:spLocks noChangeArrowheads="1"/>
          </p:cNvSpPr>
          <p:nvPr/>
        </p:nvSpPr>
        <p:spPr bwMode="auto">
          <a:xfrm>
            <a:off x="7696200" y="5233988"/>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b="1">
                <a:solidFill>
                  <a:srgbClr val="000000"/>
                </a:solidFill>
                <a:latin typeface="Tahoma" charset="0"/>
                <a:cs typeface="Arial" charset="0"/>
              </a:rPr>
              <a:t>Misses=6Stalls=2</a:t>
            </a:r>
          </a:p>
        </p:txBody>
      </p:sp>
      <p:sp>
        <p:nvSpPr>
          <p:cNvPr id="2576614" name="Line 230"/>
          <p:cNvSpPr>
            <a:spLocks noChangeShapeType="1"/>
          </p:cNvSpPr>
          <p:nvPr/>
        </p:nvSpPr>
        <p:spPr bwMode="auto">
          <a:xfrm>
            <a:off x="6096000" y="5486400"/>
            <a:ext cx="1676400" cy="0"/>
          </a:xfrm>
          <a:prstGeom prst="line">
            <a:avLst/>
          </a:prstGeom>
          <a:noFill/>
          <a:ln w="381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76615" name="Text Box 231"/>
          <p:cNvSpPr txBox="1">
            <a:spLocks noChangeArrowheads="1"/>
          </p:cNvSpPr>
          <p:nvPr/>
        </p:nvSpPr>
        <p:spPr bwMode="auto">
          <a:xfrm>
            <a:off x="6400800" y="5105400"/>
            <a:ext cx="91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a:solidFill>
                  <a:srgbClr val="000000"/>
                </a:solidFill>
                <a:latin typeface="Tahoma" charset="0"/>
                <a:cs typeface="Arial" charset="0"/>
              </a:rPr>
              <a:t>Saved cycles</a:t>
            </a:r>
          </a:p>
        </p:txBody>
      </p:sp>
      <p:sp>
        <p:nvSpPr>
          <p:cNvPr id="2576618" name="Line 234"/>
          <p:cNvSpPr>
            <a:spLocks noChangeShapeType="1"/>
          </p:cNvSpPr>
          <p:nvPr/>
        </p:nvSpPr>
        <p:spPr bwMode="auto">
          <a:xfrm>
            <a:off x="0" y="274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6620" name="Line 236"/>
          <p:cNvSpPr>
            <a:spLocks noChangeShapeType="1"/>
          </p:cNvSpPr>
          <p:nvPr/>
        </p:nvSpPr>
        <p:spPr bwMode="auto">
          <a:xfrm>
            <a:off x="0" y="4267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67" name="Line 237"/>
          <p:cNvSpPr>
            <a:spLocks noChangeShapeType="1"/>
          </p:cNvSpPr>
          <p:nvPr/>
        </p:nvSpPr>
        <p:spPr bwMode="auto">
          <a:xfrm flipH="1">
            <a:off x="3343275" y="330200"/>
            <a:ext cx="152400" cy="304800"/>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6622" name="Text Box 238"/>
          <p:cNvSpPr txBox="1">
            <a:spLocks noChangeArrowheads="1"/>
          </p:cNvSpPr>
          <p:nvPr/>
        </p:nvSpPr>
        <p:spPr bwMode="auto">
          <a:xfrm>
            <a:off x="1060450" y="1506538"/>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cs typeface="Arial" charset="0"/>
              </a:rPr>
              <a:t>Cache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65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7643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766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576622"/>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764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7653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nodeType="click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7653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nodeType="clickEffect">
                                  <p:stCondLst>
                                    <p:cond delay="0"/>
                                  </p:stCondLst>
                                  <p:childTnLst>
                                    <p:set>
                                      <p:cBhvr>
                                        <p:cTn id="50" dur="1" fill="hold">
                                          <p:stCondLst>
                                            <p:cond delay="0"/>
                                          </p:stCondLst>
                                        </p:cTn>
                                        <p:tgtEl>
                                          <p:spTgt spid="6"/>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7"/>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7642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xit" presetSubtype="0" fill="hold" nodeType="clickEffect">
                                  <p:stCondLst>
                                    <p:cond delay="0"/>
                                  </p:stCondLst>
                                  <p:childTnLst>
                                    <p:animEffect transition="out" filter="dissolve">
                                      <p:cBhvr>
                                        <p:cTn id="66" dur="500"/>
                                        <p:tgtEl>
                                          <p:spTgt spid="9"/>
                                        </p:tgtEl>
                                      </p:cBhvr>
                                    </p:animEffect>
                                    <p:set>
                                      <p:cBhvr>
                                        <p:cTn id="67" dur="1" fill="hold">
                                          <p:stCondLst>
                                            <p:cond delay="499"/>
                                          </p:stCondLst>
                                        </p:cTn>
                                        <p:tgtEl>
                                          <p:spTgt spid="9"/>
                                        </p:tgtEl>
                                        <p:attrNameLst>
                                          <p:attrName>style.visibility</p:attrName>
                                        </p:attrNameLst>
                                      </p:cBhvr>
                                      <p:to>
                                        <p:strVal val="hidden"/>
                                      </p:to>
                                    </p:set>
                                  </p:childTnLst>
                                </p:cTn>
                              </p:par>
                              <p:par>
                                <p:cTn id="68" presetID="1" presetClass="entr" presetSubtype="0" fill="hold" nodeType="withEffect">
                                  <p:stCondLst>
                                    <p:cond delay="0"/>
                                  </p:stCondLst>
                                  <p:childTnLst>
                                    <p:set>
                                      <p:cBhvr>
                                        <p:cTn id="69" dur="1" fill="hold">
                                          <p:stCondLst>
                                            <p:cond delay="0"/>
                                          </p:stCondLst>
                                        </p:cTn>
                                        <p:tgtEl>
                                          <p:spTgt spid="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576442"/>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nodeType="clickEffect">
                                  <p:stCondLst>
                                    <p:cond delay="0"/>
                                  </p:stCondLst>
                                  <p:childTnLst>
                                    <p:set>
                                      <p:cBhvr>
                                        <p:cTn id="75" dur="1" fill="hold">
                                          <p:stCondLst>
                                            <p:cond delay="0"/>
                                          </p:stCondLst>
                                        </p:cTn>
                                        <p:tgtEl>
                                          <p:spTgt spid="2"/>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57661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57662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576535"/>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2576536"/>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0"/>
                                          </p:stCondLst>
                                        </p:cTn>
                                        <p:tgtEl>
                                          <p:spTgt spid="10"/>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576587"/>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nodeType="clickEffect">
                                  <p:stCondLst>
                                    <p:cond delay="0"/>
                                  </p:stCondLst>
                                  <p:childTnLst>
                                    <p:set>
                                      <p:cBhvr>
                                        <p:cTn id="95" dur="1" fill="hold">
                                          <p:stCondLst>
                                            <p:cond delay="0"/>
                                          </p:stCondLst>
                                        </p:cTn>
                                        <p:tgtEl>
                                          <p:spTgt spid="10"/>
                                        </p:tgtEl>
                                        <p:attrNameLst>
                                          <p:attrName>style.visibility</p:attrName>
                                        </p:attrNameLst>
                                      </p:cBhvr>
                                      <p:to>
                                        <p:strVal val="hidden"/>
                                      </p:to>
                                    </p:set>
                                  </p:childTnLst>
                                </p:cTn>
                              </p:par>
                              <p:par>
                                <p:cTn id="96" presetID="1" presetClass="entr" presetSubtype="0" fill="hold" nodeType="withEffect">
                                  <p:stCondLst>
                                    <p:cond delay="0"/>
                                  </p:stCondLst>
                                  <p:childTnLst>
                                    <p:set>
                                      <p:cBhvr>
                                        <p:cTn id="97" dur="1" fill="hold">
                                          <p:stCondLst>
                                            <p:cond delay="0"/>
                                          </p:stCondLst>
                                        </p:cTn>
                                        <p:tgtEl>
                                          <p:spTgt spid="11"/>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0"/>
                                          </p:stCondLst>
                                        </p:cTn>
                                        <p:tgtEl>
                                          <p:spTgt spid="2576593"/>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xit" presetSubtype="0" fill="hold" nodeType="clickEffect">
                                  <p:stCondLst>
                                    <p:cond delay="0"/>
                                  </p:stCondLst>
                                  <p:childTnLst>
                                    <p:set>
                                      <p:cBhvr>
                                        <p:cTn id="105" dur="1" fill="hold">
                                          <p:stCondLst>
                                            <p:cond delay="0"/>
                                          </p:stCondLst>
                                        </p:cTn>
                                        <p:tgtEl>
                                          <p:spTgt spid="11"/>
                                        </p:tgtEl>
                                        <p:attrNameLst>
                                          <p:attrName>style.visibility</p:attrName>
                                        </p:attrNameLst>
                                      </p:cBhvr>
                                      <p:to>
                                        <p:strVal val="hidden"/>
                                      </p:to>
                                    </p:set>
                                  </p:childTnLst>
                                </p:cTn>
                              </p:par>
                              <p:par>
                                <p:cTn id="106" presetID="1" presetClass="entr" presetSubtype="0" fill="hold" nodeType="withEffect">
                                  <p:stCondLst>
                                    <p:cond delay="0"/>
                                  </p:stCondLst>
                                  <p:childTnLst>
                                    <p:set>
                                      <p:cBhvr>
                                        <p:cTn id="107" dur="1" fill="hold">
                                          <p:stCondLst>
                                            <p:cond delay="0"/>
                                          </p:stCondLst>
                                        </p:cTn>
                                        <p:tgtEl>
                                          <p:spTgt spid="8"/>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nodeType="clickEffect">
                                  <p:stCondLst>
                                    <p:cond delay="0"/>
                                  </p:stCondLst>
                                  <p:childTnLst>
                                    <p:set>
                                      <p:cBhvr>
                                        <p:cTn id="111" dur="1" fill="hold">
                                          <p:stCondLst>
                                            <p:cond delay="0"/>
                                          </p:stCondLst>
                                        </p:cTn>
                                        <p:tgtEl>
                                          <p:spTgt spid="2576595"/>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xit" presetSubtype="0" fill="hold" nodeType="clickEffect">
                                  <p:stCondLst>
                                    <p:cond delay="0"/>
                                  </p:stCondLst>
                                  <p:childTnLst>
                                    <p:animEffect transition="out" filter="dissolve">
                                      <p:cBhvr>
                                        <p:cTn id="115" dur="500"/>
                                        <p:tgtEl>
                                          <p:spTgt spid="8"/>
                                        </p:tgtEl>
                                      </p:cBhvr>
                                    </p:animEffect>
                                    <p:set>
                                      <p:cBhvr>
                                        <p:cTn id="116" dur="1" fill="hold">
                                          <p:stCondLst>
                                            <p:cond delay="499"/>
                                          </p:stCondLst>
                                        </p:cTn>
                                        <p:tgtEl>
                                          <p:spTgt spid="8"/>
                                        </p:tgtEl>
                                        <p:attrNameLst>
                                          <p:attrName>style.visibility</p:attrName>
                                        </p:attrNameLst>
                                      </p:cBhvr>
                                      <p:to>
                                        <p:strVal val="hidden"/>
                                      </p:to>
                                    </p:set>
                                  </p:childTnLst>
                                </p:cTn>
                              </p:par>
                              <p:par>
                                <p:cTn id="117" presetID="1" presetClass="entr" presetSubtype="0" fill="hold" nodeType="withEffect">
                                  <p:stCondLst>
                                    <p:cond delay="0"/>
                                  </p:stCondLst>
                                  <p:childTnLst>
                                    <p:set>
                                      <p:cBhvr>
                                        <p:cTn id="118" dur="1" fill="hold">
                                          <p:stCondLst>
                                            <p:cond delay="0"/>
                                          </p:stCondLst>
                                        </p:cTn>
                                        <p:tgtEl>
                                          <p:spTgt spid="1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576613"/>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57661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576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6412" grpId="0"/>
      <p:bldP spid="2576422" grpId="0"/>
      <p:bldP spid="2576433" grpId="0"/>
      <p:bldP spid="2576442" grpId="0"/>
      <p:bldP spid="2576522" grpId="0"/>
      <p:bldP spid="2576530" grpId="0"/>
      <p:bldP spid="2576534" grpId="0"/>
      <p:bldP spid="2576535" grpId="0"/>
      <p:bldP spid="2576536" grpId="0"/>
      <p:bldP spid="2576587" grpId="0"/>
      <p:bldP spid="2576613" grpId="0"/>
      <p:bldP spid="2576614" grpId="0" animBg="1"/>
      <p:bldP spid="2576615" grpId="0"/>
      <p:bldP spid="2576618" grpId="0" animBg="1"/>
      <p:bldP spid="2576620" grpId="0" animBg="1"/>
      <p:bldP spid="2576622" grpId="0"/>
      <p:bldP spid="257662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r>
              <a:rPr lang="en-US">
                <a:latin typeface="Garamond" charset="0"/>
              </a:rPr>
              <a:t>MLP-Aware Cache Replacement</a:t>
            </a:r>
          </a:p>
        </p:txBody>
      </p:sp>
      <p:sp>
        <p:nvSpPr>
          <p:cNvPr id="109570" name="Content Placeholder 2"/>
          <p:cNvSpPr>
            <a:spLocks noGrp="1"/>
          </p:cNvSpPr>
          <p:nvPr>
            <p:ph idx="1"/>
          </p:nvPr>
        </p:nvSpPr>
        <p:spPr>
          <a:xfrm>
            <a:off x="228600" y="996950"/>
            <a:ext cx="8610600" cy="5194300"/>
          </a:xfrm>
        </p:spPr>
        <p:txBody>
          <a:bodyPr/>
          <a:lstStyle/>
          <a:p>
            <a:r>
              <a:rPr lang="en-US">
                <a:latin typeface="Tahoma" charset="0"/>
              </a:rPr>
              <a:t>How do we incorporate MLP into replacement decisions?</a:t>
            </a:r>
          </a:p>
          <a:p>
            <a:endParaRPr lang="en-US">
              <a:latin typeface="Tahoma" charset="0"/>
            </a:endParaRPr>
          </a:p>
          <a:p>
            <a:r>
              <a:rPr lang="en-US">
                <a:latin typeface="Tahoma" charset="0"/>
              </a:rPr>
              <a:t>Qureshi et al., “</a:t>
            </a:r>
            <a:r>
              <a:rPr lang="en-US" altLang="ja-JP">
                <a:solidFill>
                  <a:srgbClr val="0000FF"/>
                </a:solidFill>
                <a:latin typeface="Tahoma" charset="0"/>
              </a:rPr>
              <a:t>A Case for MLP-Aware Cache Replacement</a:t>
            </a:r>
            <a:r>
              <a:rPr lang="en-US" altLang="ja-JP">
                <a:latin typeface="Tahoma" charset="0"/>
              </a:rPr>
              <a:t>,</a:t>
            </a:r>
            <a:r>
              <a:rPr lang="en-US">
                <a:latin typeface="Tahoma" charset="0"/>
              </a:rPr>
              <a:t>”</a:t>
            </a:r>
            <a:r>
              <a:rPr lang="en-US" altLang="ja-JP">
                <a:latin typeface="Tahoma" charset="0"/>
              </a:rPr>
              <a:t> ISCA 2006.</a:t>
            </a:r>
          </a:p>
          <a:p>
            <a:pPr lvl="1"/>
            <a:r>
              <a:rPr lang="en-US" altLang="ja-JP">
                <a:latin typeface="Tahoma" charset="0"/>
                <a:ea typeface="ＭＳ Ｐゴシック" charset="0"/>
              </a:rPr>
              <a:t>Required reading for this week</a:t>
            </a:r>
          </a:p>
          <a:p>
            <a:endParaRPr lang="en-US">
              <a:latin typeface="Tahoma" charset="0"/>
            </a:endParaRPr>
          </a:p>
        </p:txBody>
      </p:sp>
      <p:sp>
        <p:nvSpPr>
          <p:cNvPr id="10957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B1148E7-385F-3547-9949-6B5F39DB0319}" type="slidenum">
              <a:rPr lang="en-US" sz="1600">
                <a:solidFill>
                  <a:srgbClr val="000000"/>
                </a:solidFill>
                <a:latin typeface="Garamond" charset="0"/>
                <a:cs typeface="Arial" charset="0"/>
              </a:rPr>
              <a:pPr eaLnBrk="1" hangingPunct="1"/>
              <a:t>27</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4"/>
          <p:cNvSpPr>
            <a:spLocks noGrp="1" noChangeArrowheads="1"/>
          </p:cNvSpPr>
          <p:nvPr>
            <p:ph type="ctrTitle"/>
          </p:nvPr>
        </p:nvSpPr>
        <p:spPr>
          <a:xfrm>
            <a:off x="366713" y="1616075"/>
            <a:ext cx="8428037" cy="822325"/>
          </a:xfrm>
        </p:spPr>
        <p:txBody>
          <a:bodyPr/>
          <a:lstStyle/>
          <a:p>
            <a:pPr algn="ctr" eaLnBrk="1" hangingPunct="1"/>
            <a:r>
              <a:rPr lang="en-US" sz="4000">
                <a:latin typeface="Garamond" charset="0"/>
              </a:rPr>
              <a:t>Enabling Multiple Outstanding Misses</a:t>
            </a:r>
          </a:p>
        </p:txBody>
      </p:sp>
      <p:sp>
        <p:nvSpPr>
          <p:cNvPr id="110594"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p:cNvSpPr>
            <a:spLocks noGrp="1"/>
          </p:cNvSpPr>
          <p:nvPr>
            <p:ph type="title"/>
          </p:nvPr>
        </p:nvSpPr>
        <p:spPr/>
        <p:txBody>
          <a:bodyPr/>
          <a:lstStyle/>
          <a:p>
            <a:r>
              <a:rPr lang="en-US">
                <a:latin typeface="Garamond" charset="0"/>
              </a:rPr>
              <a:t>Handling Multiple Outstanding Accesses </a:t>
            </a:r>
          </a:p>
        </p:txBody>
      </p:sp>
      <p:sp>
        <p:nvSpPr>
          <p:cNvPr id="3" name="Content Placeholder 2"/>
          <p:cNvSpPr>
            <a:spLocks noGrp="1"/>
          </p:cNvSpPr>
          <p:nvPr>
            <p:ph idx="1"/>
          </p:nvPr>
        </p:nvSpPr>
        <p:spPr>
          <a:xfrm>
            <a:off x="228600" y="996950"/>
            <a:ext cx="8610600" cy="5194300"/>
          </a:xfrm>
        </p:spPr>
        <p:txBody>
          <a:bodyPr/>
          <a:lstStyle/>
          <a:p>
            <a:r>
              <a:rPr lang="en-US">
                <a:latin typeface="Tahoma" charset="0"/>
              </a:rPr>
              <a:t>Question: If the processor can generate multiple cache accesses, can the later accesses be handled while a previous miss is outstanding?</a:t>
            </a:r>
          </a:p>
          <a:p>
            <a:endParaRPr lang="en-US">
              <a:latin typeface="Tahoma" charset="0"/>
            </a:endParaRPr>
          </a:p>
          <a:p>
            <a:r>
              <a:rPr lang="en-US">
                <a:latin typeface="Tahoma" charset="0"/>
              </a:rPr>
              <a:t>Goal: Enable cache access when there is a pending miss</a:t>
            </a:r>
          </a:p>
          <a:p>
            <a:endParaRPr lang="en-US">
              <a:latin typeface="Tahoma" charset="0"/>
            </a:endParaRPr>
          </a:p>
          <a:p>
            <a:r>
              <a:rPr lang="en-US">
                <a:latin typeface="Tahoma" charset="0"/>
              </a:rPr>
              <a:t>Goal: Enable multiple misses in parallel</a:t>
            </a:r>
          </a:p>
          <a:p>
            <a:pPr lvl="1"/>
            <a:r>
              <a:rPr lang="en-US">
                <a:solidFill>
                  <a:srgbClr val="0000FF"/>
                </a:solidFill>
                <a:latin typeface="Tahoma" charset="0"/>
                <a:ea typeface="ＭＳ Ｐゴシック" charset="0"/>
              </a:rPr>
              <a:t>Memory-level parallelism (MLP)</a:t>
            </a:r>
          </a:p>
          <a:p>
            <a:endParaRPr lang="en-US">
              <a:latin typeface="Tahoma" charset="0"/>
            </a:endParaRPr>
          </a:p>
          <a:p>
            <a:r>
              <a:rPr lang="en-US">
                <a:latin typeface="Tahoma" charset="0"/>
              </a:rPr>
              <a:t>Solution: </a:t>
            </a:r>
            <a:r>
              <a:rPr lang="en-US">
                <a:solidFill>
                  <a:srgbClr val="0000FF"/>
                </a:solidFill>
                <a:latin typeface="Tahoma" charset="0"/>
              </a:rPr>
              <a:t>Non-blocking</a:t>
            </a:r>
            <a:r>
              <a:rPr lang="en-US">
                <a:latin typeface="Tahoma" charset="0"/>
              </a:rPr>
              <a:t> or </a:t>
            </a:r>
            <a:r>
              <a:rPr lang="en-US">
                <a:solidFill>
                  <a:srgbClr val="0000FF"/>
                </a:solidFill>
                <a:latin typeface="Tahoma" charset="0"/>
              </a:rPr>
              <a:t>lockup-free</a:t>
            </a:r>
            <a:r>
              <a:rPr lang="en-US">
                <a:latin typeface="Tahoma" charset="0"/>
              </a:rPr>
              <a:t> caches</a:t>
            </a:r>
          </a:p>
          <a:p>
            <a:pPr lvl="1"/>
            <a:r>
              <a:rPr lang="en-US">
                <a:latin typeface="Tahoma" charset="0"/>
                <a:ea typeface="ＭＳ Ｐゴシック" charset="0"/>
              </a:rPr>
              <a:t>Kroft, </a:t>
            </a:r>
            <a:r>
              <a:rPr lang="ja-JP" altLang="en-US">
                <a:latin typeface="Tahoma" charset="0"/>
                <a:ea typeface="ＭＳ Ｐゴシック" charset="0"/>
              </a:rPr>
              <a:t>“</a:t>
            </a:r>
            <a:r>
              <a:rPr lang="en-US" altLang="ja-JP">
                <a:solidFill>
                  <a:srgbClr val="FF0000"/>
                </a:solidFill>
                <a:latin typeface="Tahoma" charset="0"/>
                <a:ea typeface="ＭＳ Ｐゴシック" charset="0"/>
              </a:rPr>
              <a:t>Lockup-Free Instruction Fetch/Prefetch Cache Organization</a:t>
            </a:r>
            <a:r>
              <a:rPr lang="en-US" altLang="ja-JP">
                <a:latin typeface="Tahoma" charset="0"/>
                <a:ea typeface="ＭＳ Ｐゴシック" charset="0"/>
              </a:rPr>
              <a:t>," ISCA 1981.</a:t>
            </a:r>
          </a:p>
          <a:p>
            <a:endParaRPr lang="en-US">
              <a:latin typeface="Tahoma" charset="0"/>
            </a:endParaRPr>
          </a:p>
          <a:p>
            <a:endParaRPr lang="en-US">
              <a:latin typeface="Tahoma" charset="0"/>
            </a:endParaRPr>
          </a:p>
        </p:txBody>
      </p:sp>
      <p:sp>
        <p:nvSpPr>
          <p:cNvPr id="16589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5419741-0140-404F-9F13-C66D46194FC7}" type="slidenum">
              <a:rPr lang="en-US" sz="1600">
                <a:solidFill>
                  <a:srgbClr val="000000"/>
                </a:solidFill>
                <a:latin typeface="Garamond" charset="0"/>
                <a:cs typeface="Arial" charset="0"/>
              </a:rPr>
              <a:pPr eaLnBrk="1" hangingPunct="1"/>
              <a:t>29</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Grade Distribution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98982980"/>
              </p:ext>
            </p:extLst>
          </p:nvPr>
        </p:nvGraphicFramePr>
        <p:xfrm>
          <a:off x="228600" y="996950"/>
          <a:ext cx="8610600" cy="5403850"/>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1"/>
          </p:nvPr>
        </p:nvSpPr>
        <p:spPr/>
        <p:txBody>
          <a:bodyPr/>
          <a:lstStyle/>
          <a:p>
            <a:fld id="{ED0BDB1F-334F-4408-89CB-0CA0C776C39B}" type="slidenum">
              <a:rPr lang="en-US" smtClean="0"/>
              <a:pPr/>
              <a:t>3</a:t>
            </a:fld>
            <a:endParaRPr lang="en-US"/>
          </a:p>
        </p:txBody>
      </p:sp>
      <p:sp>
        <p:nvSpPr>
          <p:cNvPr id="6" name="Content Placeholder 2"/>
          <p:cNvSpPr txBox="1">
            <a:spLocks/>
          </p:cNvSpPr>
          <p:nvPr/>
        </p:nvSpPr>
        <p:spPr bwMode="auto">
          <a:xfrm>
            <a:off x="3886200" y="1295400"/>
            <a:ext cx="2514600" cy="2279071"/>
          </a:xfrm>
          <a:prstGeom prst="rect">
            <a:avLst/>
          </a:prstGeom>
          <a:solidFill>
            <a:schemeClr val="bg1"/>
          </a:solidFill>
          <a:ln>
            <a:solidFill>
              <a:schemeClr val="tx1"/>
            </a:solidFill>
          </a:ln>
          <a:extLs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a:lstStyle>
          <a:p>
            <a:r>
              <a:rPr lang="en-US" smtClean="0"/>
              <a:t>Average 63.17</a:t>
            </a:r>
          </a:p>
          <a:p>
            <a:r>
              <a:rPr lang="en-US" smtClean="0"/>
              <a:t>Median 69</a:t>
            </a:r>
          </a:p>
          <a:p>
            <a:r>
              <a:rPr lang="en-US" smtClean="0"/>
              <a:t>Stddev 37.19</a:t>
            </a:r>
          </a:p>
          <a:p>
            <a:r>
              <a:rPr lang="en-US" smtClean="0"/>
              <a:t>Max 100</a:t>
            </a:r>
          </a:p>
          <a:p>
            <a:r>
              <a:rPr lang="en-US" smtClean="0"/>
              <a:t>Min 34</a:t>
            </a:r>
            <a:endParaRPr lang="en-US" dirty="0"/>
          </a:p>
        </p:txBody>
      </p:sp>
    </p:spTree>
    <p:extLst>
      <p:ext uri="{BB962C8B-B14F-4D97-AF65-F5344CB8AC3E}">
        <p14:creationId xmlns:p14="http://schemas.microsoft.com/office/powerpoint/2010/main" val="8699283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p:cNvSpPr>
            <a:spLocks noGrp="1"/>
          </p:cNvSpPr>
          <p:nvPr>
            <p:ph type="title"/>
          </p:nvPr>
        </p:nvSpPr>
        <p:spPr/>
        <p:txBody>
          <a:bodyPr/>
          <a:lstStyle/>
          <a:p>
            <a:r>
              <a:rPr lang="en-US">
                <a:latin typeface="Garamond" charset="0"/>
              </a:rPr>
              <a:t>Handling Multiple Outstanding Accesses </a:t>
            </a:r>
          </a:p>
        </p:txBody>
      </p:sp>
      <p:sp>
        <p:nvSpPr>
          <p:cNvPr id="3" name="Content Placeholder 2"/>
          <p:cNvSpPr>
            <a:spLocks noGrp="1"/>
          </p:cNvSpPr>
          <p:nvPr>
            <p:ph idx="1"/>
          </p:nvPr>
        </p:nvSpPr>
        <p:spPr>
          <a:xfrm>
            <a:off x="228600" y="996950"/>
            <a:ext cx="8610600" cy="5194300"/>
          </a:xfrm>
        </p:spPr>
        <p:txBody>
          <a:bodyPr/>
          <a:lstStyle/>
          <a:p>
            <a:r>
              <a:rPr lang="en-US">
                <a:latin typeface="Tahoma" charset="0"/>
              </a:rPr>
              <a:t>Idea: </a:t>
            </a:r>
            <a:r>
              <a:rPr lang="en-US">
                <a:solidFill>
                  <a:srgbClr val="0033CC"/>
                </a:solidFill>
                <a:latin typeface="Tahoma" charset="0"/>
              </a:rPr>
              <a:t>Keep track of the status/data of misses that are being handled in Miss Status Handling Registers (MSHRs)</a:t>
            </a:r>
          </a:p>
          <a:p>
            <a:pPr lvl="1"/>
            <a:endParaRPr lang="en-US">
              <a:latin typeface="Tahoma" charset="0"/>
              <a:ea typeface="ＭＳ Ｐゴシック" charset="0"/>
            </a:endParaRPr>
          </a:p>
          <a:p>
            <a:pPr lvl="1"/>
            <a:r>
              <a:rPr lang="en-US">
                <a:latin typeface="Tahoma" charset="0"/>
                <a:ea typeface="ＭＳ Ｐゴシック" charset="0"/>
              </a:rPr>
              <a:t>A cache access checks MSHRs to see if a miss to the same block is already </a:t>
            </a:r>
            <a:r>
              <a:rPr lang="en-US" i="1">
                <a:latin typeface="Tahoma" charset="0"/>
                <a:ea typeface="ＭＳ Ｐゴシック" charset="0"/>
              </a:rPr>
              <a:t>pending.</a:t>
            </a:r>
          </a:p>
          <a:p>
            <a:pPr lvl="2"/>
            <a:r>
              <a:rPr lang="en-US">
                <a:latin typeface="Tahoma" charset="0"/>
                <a:ea typeface="ＭＳ Ｐゴシック" charset="0"/>
              </a:rPr>
              <a:t>If pending, </a:t>
            </a:r>
            <a:r>
              <a:rPr lang="en-US" i="1">
                <a:latin typeface="Tahoma" charset="0"/>
                <a:ea typeface="ＭＳ Ｐゴシック" charset="0"/>
              </a:rPr>
              <a:t> </a:t>
            </a:r>
            <a:r>
              <a:rPr lang="en-US">
                <a:latin typeface="Tahoma" charset="0"/>
                <a:ea typeface="ＭＳ Ｐゴシック" charset="0"/>
              </a:rPr>
              <a:t>a new request is not generated</a:t>
            </a:r>
          </a:p>
          <a:p>
            <a:pPr lvl="2"/>
            <a:r>
              <a:rPr lang="en-US">
                <a:latin typeface="Tahoma" charset="0"/>
                <a:ea typeface="ＭＳ Ｐゴシック" charset="0"/>
              </a:rPr>
              <a:t>If pending and the needed data available, data forwarded to later load</a:t>
            </a:r>
          </a:p>
          <a:p>
            <a:pPr lvl="1"/>
            <a:endParaRPr lang="en-US">
              <a:latin typeface="Tahoma" charset="0"/>
              <a:ea typeface="ＭＳ Ｐゴシック" charset="0"/>
            </a:endParaRPr>
          </a:p>
          <a:p>
            <a:pPr lvl="1"/>
            <a:r>
              <a:rPr lang="en-US">
                <a:latin typeface="Tahoma" charset="0"/>
                <a:ea typeface="ＭＳ Ｐゴシック" charset="0"/>
              </a:rPr>
              <a:t>Requires buffering of outstanding miss requests</a:t>
            </a:r>
          </a:p>
        </p:txBody>
      </p:sp>
      <p:sp>
        <p:nvSpPr>
          <p:cNvPr id="11264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5532422-00EE-C74D-B9B1-E593050638AF}" type="slidenum">
              <a:rPr lang="en-US" sz="1600">
                <a:solidFill>
                  <a:srgbClr val="000000"/>
                </a:solidFill>
                <a:latin typeface="Garamond" charset="0"/>
                <a:cs typeface="Arial" charset="0"/>
              </a:rPr>
              <a:pPr eaLnBrk="1" hangingPunct="1"/>
              <a:t>30</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p:txBody>
          <a:bodyPr/>
          <a:lstStyle/>
          <a:p>
            <a:r>
              <a:rPr lang="en-US">
                <a:latin typeface="Garamond" charset="0"/>
              </a:rPr>
              <a:t>Miss Status Handling Register</a:t>
            </a:r>
          </a:p>
        </p:txBody>
      </p:sp>
      <p:sp>
        <p:nvSpPr>
          <p:cNvPr id="54274" name="Content Placeholder 2"/>
          <p:cNvSpPr>
            <a:spLocks noGrp="1"/>
          </p:cNvSpPr>
          <p:nvPr>
            <p:ph idx="1"/>
          </p:nvPr>
        </p:nvSpPr>
        <p:spPr>
          <a:xfrm>
            <a:off x="228600" y="996950"/>
            <a:ext cx="8610600" cy="5194300"/>
          </a:xfrm>
        </p:spPr>
        <p:txBody>
          <a:bodyPr/>
          <a:lstStyle/>
          <a:p>
            <a:r>
              <a:rPr lang="en-US">
                <a:latin typeface="Tahoma" charset="0"/>
              </a:rPr>
              <a:t>Also called </a:t>
            </a:r>
            <a:r>
              <a:rPr lang="ja-JP" altLang="en-US">
                <a:latin typeface="Tahoma" charset="0"/>
              </a:rPr>
              <a:t>“</a:t>
            </a:r>
            <a:r>
              <a:rPr lang="en-US" altLang="ja-JP">
                <a:latin typeface="Tahoma" charset="0"/>
              </a:rPr>
              <a:t>miss buffer</a:t>
            </a:r>
            <a:r>
              <a:rPr lang="ja-JP" altLang="en-US">
                <a:latin typeface="Tahoma" charset="0"/>
              </a:rPr>
              <a:t>”</a:t>
            </a:r>
            <a:endParaRPr lang="en-US" altLang="ja-JP">
              <a:latin typeface="Tahoma" charset="0"/>
            </a:endParaRPr>
          </a:p>
          <a:p>
            <a:r>
              <a:rPr lang="en-US">
                <a:latin typeface="Tahoma" charset="0"/>
              </a:rPr>
              <a:t>Keeps track of</a:t>
            </a:r>
          </a:p>
          <a:p>
            <a:pPr lvl="1"/>
            <a:r>
              <a:rPr lang="en-US">
                <a:latin typeface="Tahoma" charset="0"/>
                <a:ea typeface="ＭＳ Ｐゴシック" charset="0"/>
              </a:rPr>
              <a:t>Outstanding cache misses</a:t>
            </a:r>
          </a:p>
          <a:p>
            <a:pPr lvl="1"/>
            <a:r>
              <a:rPr lang="en-US">
                <a:latin typeface="Tahoma" charset="0"/>
                <a:ea typeface="ＭＳ Ｐゴシック" charset="0"/>
              </a:rPr>
              <a:t>Pending load/store accesses that refer to the missing cache block</a:t>
            </a:r>
          </a:p>
          <a:p>
            <a:r>
              <a:rPr lang="en-US">
                <a:latin typeface="Tahoma" charset="0"/>
              </a:rPr>
              <a:t>Fields of a single MSHR entry</a:t>
            </a:r>
          </a:p>
          <a:p>
            <a:pPr lvl="1"/>
            <a:r>
              <a:rPr lang="en-US">
                <a:latin typeface="Tahoma" charset="0"/>
                <a:ea typeface="ＭＳ Ｐゴシック" charset="0"/>
              </a:rPr>
              <a:t>Valid bit</a:t>
            </a:r>
          </a:p>
          <a:p>
            <a:pPr lvl="1"/>
            <a:r>
              <a:rPr lang="en-US">
                <a:latin typeface="Tahoma" charset="0"/>
                <a:ea typeface="ＭＳ Ｐゴシック" charset="0"/>
              </a:rPr>
              <a:t>Cache block address (to match incoming accesses)</a:t>
            </a:r>
          </a:p>
          <a:p>
            <a:pPr lvl="1"/>
            <a:r>
              <a:rPr lang="en-US">
                <a:latin typeface="Tahoma" charset="0"/>
                <a:ea typeface="ＭＳ Ｐゴシック" charset="0"/>
              </a:rPr>
              <a:t>Control/status bits (prefetch, issued to memory, which subblocks have arrived, etc)</a:t>
            </a:r>
          </a:p>
          <a:p>
            <a:pPr lvl="1"/>
            <a:r>
              <a:rPr lang="en-US">
                <a:latin typeface="Tahoma" charset="0"/>
                <a:ea typeface="ＭＳ Ｐゴシック" charset="0"/>
              </a:rPr>
              <a:t>Data for each subblock</a:t>
            </a:r>
          </a:p>
          <a:p>
            <a:pPr lvl="1"/>
            <a:r>
              <a:rPr lang="en-US">
                <a:latin typeface="Tahoma" charset="0"/>
                <a:ea typeface="ＭＳ Ｐゴシック" charset="0"/>
              </a:rPr>
              <a:t>For each pending load/store</a:t>
            </a:r>
          </a:p>
          <a:p>
            <a:pPr lvl="2"/>
            <a:r>
              <a:rPr lang="en-US">
                <a:latin typeface="Tahoma" charset="0"/>
                <a:ea typeface="ＭＳ Ｐゴシック" charset="0"/>
              </a:rPr>
              <a:t>Valid, type, data size, byte in block, destination register or store buffer entry address</a:t>
            </a:r>
          </a:p>
        </p:txBody>
      </p:sp>
      <p:sp>
        <p:nvSpPr>
          <p:cNvPr id="11366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F36E4A7-51A8-A840-AD97-1847185AB89B}" type="slidenum">
              <a:rPr lang="en-US" sz="1600">
                <a:solidFill>
                  <a:srgbClr val="000000"/>
                </a:solidFill>
                <a:latin typeface="Garamond" charset="0"/>
                <a:cs typeface="Arial" charset="0"/>
              </a:rPr>
              <a:pPr eaLnBrk="1" hangingPunct="1"/>
              <a:t>31</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27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27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27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27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27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27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27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27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p:txBody>
          <a:bodyPr/>
          <a:lstStyle/>
          <a:p>
            <a:r>
              <a:rPr lang="en-US">
                <a:latin typeface="Garamond" charset="0"/>
              </a:rPr>
              <a:t>Miss Status Handling Register Entry</a:t>
            </a:r>
          </a:p>
        </p:txBody>
      </p:sp>
      <p:sp>
        <p:nvSpPr>
          <p:cNvPr id="114690" name="Content Placeholder 2"/>
          <p:cNvSpPr>
            <a:spLocks noGrp="1"/>
          </p:cNvSpPr>
          <p:nvPr>
            <p:ph idx="1"/>
          </p:nvPr>
        </p:nvSpPr>
        <p:spPr>
          <a:xfrm>
            <a:off x="228600" y="996950"/>
            <a:ext cx="8610600" cy="5194300"/>
          </a:xfrm>
        </p:spPr>
        <p:txBody>
          <a:bodyPr/>
          <a:lstStyle/>
          <a:p>
            <a:endParaRPr lang="en-US">
              <a:latin typeface="Tahoma" charset="0"/>
            </a:endParaRPr>
          </a:p>
        </p:txBody>
      </p:sp>
      <p:sp>
        <p:nvSpPr>
          <p:cNvPr id="11469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5346099-088E-FD48-AC4B-E6192A0EE539}" type="slidenum">
              <a:rPr lang="en-US" sz="1600">
                <a:solidFill>
                  <a:srgbClr val="000000"/>
                </a:solidFill>
                <a:latin typeface="Garamond" charset="0"/>
                <a:cs typeface="Arial" charset="0"/>
              </a:rPr>
              <a:pPr eaLnBrk="1" hangingPunct="1"/>
              <a:t>32</a:t>
            </a:fld>
            <a:endParaRPr lang="en-US" sz="1600">
              <a:solidFill>
                <a:srgbClr val="000000"/>
              </a:solidFill>
              <a:latin typeface="Garamond" charset="0"/>
              <a:cs typeface="Arial" charset="0"/>
            </a:endParaRPr>
          </a:p>
        </p:txBody>
      </p:sp>
      <p:pic>
        <p:nvPicPr>
          <p:cNvPr id="1146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2205038"/>
            <a:ext cx="8691563"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r>
              <a:rPr lang="en-US">
                <a:latin typeface="Garamond" charset="0"/>
              </a:rPr>
              <a:t>MSHR Operation</a:t>
            </a:r>
          </a:p>
        </p:txBody>
      </p:sp>
      <p:sp>
        <p:nvSpPr>
          <p:cNvPr id="56322" name="Content Placeholder 2"/>
          <p:cNvSpPr>
            <a:spLocks noGrp="1"/>
          </p:cNvSpPr>
          <p:nvPr>
            <p:ph idx="1"/>
          </p:nvPr>
        </p:nvSpPr>
        <p:spPr>
          <a:xfrm>
            <a:off x="228600" y="996950"/>
            <a:ext cx="8610600" cy="5194300"/>
          </a:xfrm>
        </p:spPr>
        <p:txBody>
          <a:bodyPr/>
          <a:lstStyle/>
          <a:p>
            <a:r>
              <a:rPr lang="en-US">
                <a:latin typeface="Tahoma" charset="0"/>
              </a:rPr>
              <a:t>On a cache miss:</a:t>
            </a:r>
          </a:p>
          <a:p>
            <a:pPr lvl="1"/>
            <a:r>
              <a:rPr lang="en-US">
                <a:latin typeface="Tahoma" charset="0"/>
                <a:ea typeface="ＭＳ Ｐゴシック" charset="0"/>
              </a:rPr>
              <a:t>Search MSHRs for a pending access to the same block</a:t>
            </a:r>
          </a:p>
          <a:p>
            <a:pPr lvl="2"/>
            <a:r>
              <a:rPr lang="en-US">
                <a:latin typeface="Tahoma" charset="0"/>
                <a:ea typeface="ＭＳ Ｐゴシック" charset="0"/>
              </a:rPr>
              <a:t>Found: Allocate a load/store entry in the same MSHR entry</a:t>
            </a:r>
          </a:p>
          <a:p>
            <a:pPr lvl="2"/>
            <a:r>
              <a:rPr lang="en-US">
                <a:latin typeface="Tahoma" charset="0"/>
                <a:ea typeface="ＭＳ Ｐゴシック" charset="0"/>
              </a:rPr>
              <a:t>Not found: Allocate a new MSHR</a:t>
            </a:r>
          </a:p>
          <a:p>
            <a:pPr lvl="2"/>
            <a:r>
              <a:rPr lang="en-US">
                <a:latin typeface="Tahoma" charset="0"/>
                <a:ea typeface="ＭＳ Ｐゴシック" charset="0"/>
              </a:rPr>
              <a:t>No free entry: stall</a:t>
            </a:r>
          </a:p>
          <a:p>
            <a:pPr lvl="2"/>
            <a:endParaRPr lang="en-US">
              <a:latin typeface="Tahoma" charset="0"/>
              <a:ea typeface="ＭＳ Ｐゴシック" charset="0"/>
            </a:endParaRPr>
          </a:p>
          <a:p>
            <a:r>
              <a:rPr lang="en-US">
                <a:latin typeface="Tahoma" charset="0"/>
              </a:rPr>
              <a:t>When a subblock returns from the next level in memory</a:t>
            </a:r>
          </a:p>
          <a:p>
            <a:pPr lvl="1"/>
            <a:r>
              <a:rPr lang="en-US">
                <a:latin typeface="Tahoma" charset="0"/>
                <a:ea typeface="ＭＳ Ｐゴシック" charset="0"/>
              </a:rPr>
              <a:t>Check which loads/stores waiting for it</a:t>
            </a:r>
          </a:p>
          <a:p>
            <a:pPr lvl="2"/>
            <a:r>
              <a:rPr lang="en-US">
                <a:latin typeface="Tahoma" charset="0"/>
                <a:ea typeface="ＭＳ Ｐゴシック" charset="0"/>
              </a:rPr>
              <a:t>Forward data to the load/store unit</a:t>
            </a:r>
          </a:p>
          <a:p>
            <a:pPr lvl="2"/>
            <a:r>
              <a:rPr lang="en-US">
                <a:latin typeface="Tahoma" charset="0"/>
                <a:ea typeface="ＭＳ Ｐゴシック" charset="0"/>
              </a:rPr>
              <a:t>Deallocate load/store entry in the MSHR entry</a:t>
            </a:r>
          </a:p>
          <a:p>
            <a:pPr lvl="1"/>
            <a:r>
              <a:rPr lang="en-US">
                <a:latin typeface="Tahoma" charset="0"/>
                <a:ea typeface="ＭＳ Ｐゴシック" charset="0"/>
              </a:rPr>
              <a:t>Write subblock in cache or MSHR</a:t>
            </a:r>
          </a:p>
          <a:p>
            <a:pPr lvl="1"/>
            <a:r>
              <a:rPr lang="en-US">
                <a:latin typeface="Tahoma" charset="0"/>
                <a:ea typeface="ＭＳ Ｐゴシック" charset="0"/>
              </a:rPr>
              <a:t>If last subblock, dellaocate MSHR (after writing the block in cache)</a:t>
            </a:r>
          </a:p>
          <a:p>
            <a:pPr lvl="3"/>
            <a:endParaRPr lang="en-US">
              <a:latin typeface="Tahoma" charset="0"/>
              <a:ea typeface="ＭＳ Ｐゴシック" charset="0"/>
            </a:endParaRPr>
          </a:p>
        </p:txBody>
      </p:sp>
      <p:sp>
        <p:nvSpPr>
          <p:cNvPr id="11571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E31FC0A-A2F9-F74D-BAAA-6E4C6F6A7458}" type="slidenum">
              <a:rPr lang="en-US" sz="1600">
                <a:solidFill>
                  <a:srgbClr val="000000"/>
                </a:solidFill>
                <a:latin typeface="Garamond" charset="0"/>
                <a:cs typeface="Arial" charset="0"/>
              </a:rPr>
              <a:pPr eaLnBrk="1" hangingPunct="1"/>
              <a:t>33</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2">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6322">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32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322">
                                            <p:txEl>
                                              <p:pRg st="9" end="9"/>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632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32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p:txBody>
          <a:bodyPr/>
          <a:lstStyle/>
          <a:p>
            <a:r>
              <a:rPr lang="en-US">
                <a:latin typeface="Garamond" charset="0"/>
              </a:rPr>
              <a:t>Non-Blocking Cache Implementation</a:t>
            </a:r>
          </a:p>
        </p:txBody>
      </p:sp>
      <p:sp>
        <p:nvSpPr>
          <p:cNvPr id="3" name="Content Placeholder 2"/>
          <p:cNvSpPr>
            <a:spLocks noGrp="1"/>
          </p:cNvSpPr>
          <p:nvPr>
            <p:ph idx="1"/>
          </p:nvPr>
        </p:nvSpPr>
        <p:spPr>
          <a:xfrm>
            <a:off x="228600" y="996950"/>
            <a:ext cx="8610600" cy="5194300"/>
          </a:xfrm>
        </p:spPr>
        <p:txBody>
          <a:bodyPr/>
          <a:lstStyle/>
          <a:p>
            <a:r>
              <a:rPr lang="en-US">
                <a:latin typeface="Tahoma" charset="0"/>
              </a:rPr>
              <a:t>When to access the MSHRs? </a:t>
            </a:r>
          </a:p>
          <a:p>
            <a:pPr lvl="1"/>
            <a:r>
              <a:rPr lang="en-US">
                <a:latin typeface="Tahoma" charset="0"/>
                <a:ea typeface="ＭＳ Ｐゴシック" charset="0"/>
              </a:rPr>
              <a:t>In parallel with the cache?</a:t>
            </a:r>
          </a:p>
          <a:p>
            <a:pPr lvl="1"/>
            <a:r>
              <a:rPr lang="en-US">
                <a:latin typeface="Tahoma" charset="0"/>
                <a:ea typeface="ＭＳ Ｐゴシック" charset="0"/>
              </a:rPr>
              <a:t>After cache access is complete?</a:t>
            </a:r>
          </a:p>
          <a:p>
            <a:pPr lvl="1"/>
            <a:endParaRPr lang="en-US">
              <a:latin typeface="Tahoma" charset="0"/>
              <a:ea typeface="ＭＳ Ｐゴシック" charset="0"/>
            </a:endParaRPr>
          </a:p>
          <a:p>
            <a:r>
              <a:rPr lang="en-US">
                <a:latin typeface="Tahoma" charset="0"/>
              </a:rPr>
              <a:t>MSHRs need not be on the critical path of hit requests</a:t>
            </a:r>
          </a:p>
          <a:p>
            <a:pPr lvl="1"/>
            <a:r>
              <a:rPr lang="en-US">
                <a:latin typeface="Tahoma" charset="0"/>
                <a:ea typeface="ＭＳ Ｐゴシック" charset="0"/>
              </a:rPr>
              <a:t>Which one below is the common case?</a:t>
            </a:r>
          </a:p>
          <a:p>
            <a:pPr lvl="2"/>
            <a:r>
              <a:rPr lang="en-US">
                <a:latin typeface="Tahoma" charset="0"/>
                <a:ea typeface="ＭＳ Ｐゴシック" charset="0"/>
              </a:rPr>
              <a:t>Cache miss, MSHR hit</a:t>
            </a:r>
          </a:p>
          <a:p>
            <a:pPr lvl="2"/>
            <a:r>
              <a:rPr lang="en-US">
                <a:latin typeface="Tahoma" charset="0"/>
                <a:ea typeface="ＭＳ Ｐゴシック" charset="0"/>
              </a:rPr>
              <a:t>Cache hit</a:t>
            </a:r>
          </a:p>
          <a:p>
            <a:pPr lvl="2"/>
            <a:endParaRPr lang="en-US">
              <a:latin typeface="Tahoma" charset="0"/>
              <a:ea typeface="ＭＳ Ｐゴシック" charset="0"/>
            </a:endParaRPr>
          </a:p>
        </p:txBody>
      </p:sp>
      <p:sp>
        <p:nvSpPr>
          <p:cNvPr id="11673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F377EE8-99CE-1C43-B10E-CEB5F76AB99B}" type="slidenum">
              <a:rPr lang="en-US" sz="1600">
                <a:solidFill>
                  <a:srgbClr val="000000"/>
                </a:solidFill>
                <a:latin typeface="Garamond" charset="0"/>
                <a:cs typeface="Arial" charset="0"/>
              </a:rPr>
              <a:pPr eaLnBrk="1" hangingPunct="1"/>
              <a:t>34</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4"/>
          <p:cNvSpPr>
            <a:spLocks noGrp="1" noChangeArrowheads="1"/>
          </p:cNvSpPr>
          <p:nvPr>
            <p:ph type="ctrTitle"/>
          </p:nvPr>
        </p:nvSpPr>
        <p:spPr>
          <a:xfrm>
            <a:off x="366713" y="1616075"/>
            <a:ext cx="8428037" cy="822325"/>
          </a:xfrm>
        </p:spPr>
        <p:txBody>
          <a:bodyPr/>
          <a:lstStyle/>
          <a:p>
            <a:pPr algn="ctr" eaLnBrk="1" hangingPunct="1"/>
            <a:r>
              <a:rPr lang="en-US" sz="4000">
                <a:latin typeface="Garamond" charset="0"/>
              </a:rPr>
              <a:t>Enabling High Bandwidth Memories</a:t>
            </a:r>
          </a:p>
        </p:txBody>
      </p:sp>
      <p:sp>
        <p:nvSpPr>
          <p:cNvPr id="117762"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p:cNvSpPr>
            <a:spLocks noGrp="1"/>
          </p:cNvSpPr>
          <p:nvPr>
            <p:ph type="title"/>
          </p:nvPr>
        </p:nvSpPr>
        <p:spPr/>
        <p:txBody>
          <a:bodyPr/>
          <a:lstStyle/>
          <a:p>
            <a:r>
              <a:rPr lang="en-US">
                <a:latin typeface="Garamond" charset="0"/>
              </a:rPr>
              <a:t>Multiple Instructions per Cycle</a:t>
            </a:r>
          </a:p>
        </p:txBody>
      </p:sp>
      <p:sp>
        <p:nvSpPr>
          <p:cNvPr id="119810" name="Content Placeholder 2"/>
          <p:cNvSpPr>
            <a:spLocks noGrp="1"/>
          </p:cNvSpPr>
          <p:nvPr>
            <p:ph idx="1"/>
          </p:nvPr>
        </p:nvSpPr>
        <p:spPr>
          <a:xfrm>
            <a:off x="228600" y="996950"/>
            <a:ext cx="8610600" cy="5194300"/>
          </a:xfrm>
        </p:spPr>
        <p:txBody>
          <a:bodyPr/>
          <a:lstStyle/>
          <a:p>
            <a:r>
              <a:rPr lang="en-US">
                <a:latin typeface="Tahoma" charset="0"/>
              </a:rPr>
              <a:t>Can generate multiple cache/memory accesses per cycle</a:t>
            </a:r>
          </a:p>
          <a:p>
            <a:r>
              <a:rPr lang="en-US">
                <a:latin typeface="Tahoma" charset="0"/>
              </a:rPr>
              <a:t>How do we ensure the cache/memory can handle multiple accesses in the same clock cycle? </a:t>
            </a:r>
          </a:p>
          <a:p>
            <a:endParaRPr lang="en-US">
              <a:latin typeface="Tahoma" charset="0"/>
            </a:endParaRPr>
          </a:p>
          <a:p>
            <a:r>
              <a:rPr lang="en-US">
                <a:latin typeface="Tahoma" charset="0"/>
              </a:rPr>
              <a:t>Solutions:</a:t>
            </a:r>
          </a:p>
          <a:p>
            <a:pPr lvl="1"/>
            <a:r>
              <a:rPr lang="en-US" sz="2400">
                <a:latin typeface="Tahoma" charset="0"/>
                <a:ea typeface="ＭＳ Ｐゴシック" charset="0"/>
              </a:rPr>
              <a:t>true multi-porting</a:t>
            </a:r>
          </a:p>
          <a:p>
            <a:pPr lvl="1"/>
            <a:r>
              <a:rPr lang="en-US" sz="2400">
                <a:latin typeface="Tahoma" charset="0"/>
                <a:ea typeface="ＭＳ Ｐゴシック" charset="0"/>
              </a:rPr>
              <a:t>virtual multi-porting (time sharing a port)</a:t>
            </a:r>
          </a:p>
          <a:p>
            <a:pPr lvl="1"/>
            <a:r>
              <a:rPr lang="en-US" sz="2400">
                <a:latin typeface="Tahoma" charset="0"/>
                <a:ea typeface="ＭＳ Ｐゴシック" charset="0"/>
              </a:rPr>
              <a:t>multiple cache copies</a:t>
            </a:r>
          </a:p>
          <a:p>
            <a:pPr lvl="1"/>
            <a:r>
              <a:rPr lang="en-US" sz="2400">
                <a:latin typeface="Tahoma" charset="0"/>
                <a:ea typeface="ＭＳ Ｐゴシック" charset="0"/>
              </a:rPr>
              <a:t>banking (interleaving)</a:t>
            </a:r>
          </a:p>
          <a:p>
            <a:pPr lvl="1"/>
            <a:endParaRPr lang="en-US" sz="2400">
              <a:latin typeface="Tahoma" charset="0"/>
              <a:ea typeface="ＭＳ Ｐゴシック" charset="0"/>
            </a:endParaRPr>
          </a:p>
          <a:p>
            <a:pPr lvl="1"/>
            <a:endParaRPr lang="en-US">
              <a:latin typeface="Tahoma" charset="0"/>
              <a:ea typeface="ＭＳ Ｐゴシック" charset="0"/>
            </a:endParaRPr>
          </a:p>
          <a:p>
            <a:pPr lvl="1"/>
            <a:endParaRPr lang="en-US">
              <a:latin typeface="Tahoma" charset="0"/>
              <a:ea typeface="ＭＳ Ｐゴシック" charset="0"/>
            </a:endParaRPr>
          </a:p>
          <a:p>
            <a:pPr lvl="1"/>
            <a:endParaRPr lang="en-US">
              <a:latin typeface="Tahoma" charset="0"/>
              <a:ea typeface="ＭＳ Ｐゴシック" charset="0"/>
            </a:endParaRPr>
          </a:p>
        </p:txBody>
      </p:sp>
      <p:sp>
        <p:nvSpPr>
          <p:cNvPr id="11981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ED94ECF-E7FF-3440-BE42-0B416A5AF70A}" type="slidenum">
              <a:rPr lang="en-US" sz="1600">
                <a:solidFill>
                  <a:srgbClr val="000000"/>
                </a:solidFill>
                <a:latin typeface="Garamond" charset="0"/>
                <a:cs typeface="Arial" charset="0"/>
              </a:rPr>
              <a:pPr eaLnBrk="1" hangingPunct="1"/>
              <a:t>36</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p:cNvSpPr>
            <a:spLocks noGrp="1"/>
          </p:cNvSpPr>
          <p:nvPr>
            <p:ph type="title"/>
          </p:nvPr>
        </p:nvSpPr>
        <p:spPr/>
        <p:txBody>
          <a:bodyPr/>
          <a:lstStyle/>
          <a:p>
            <a:r>
              <a:rPr lang="en-US">
                <a:latin typeface="Garamond" charset="0"/>
              </a:rPr>
              <a:t>Handling Multiple Accesses per Cycle (I)</a:t>
            </a:r>
          </a:p>
        </p:txBody>
      </p:sp>
      <p:sp>
        <p:nvSpPr>
          <p:cNvPr id="3" name="Content Placeholder 2"/>
          <p:cNvSpPr>
            <a:spLocks noGrp="1"/>
          </p:cNvSpPr>
          <p:nvPr>
            <p:ph idx="1"/>
          </p:nvPr>
        </p:nvSpPr>
        <p:spPr>
          <a:xfrm>
            <a:off x="228600" y="996950"/>
            <a:ext cx="8610600" cy="5194300"/>
          </a:xfrm>
        </p:spPr>
        <p:txBody>
          <a:bodyPr/>
          <a:lstStyle/>
          <a:p>
            <a:r>
              <a:rPr lang="en-US">
                <a:solidFill>
                  <a:srgbClr val="0000FF"/>
                </a:solidFill>
                <a:latin typeface="Tahoma" charset="0"/>
              </a:rPr>
              <a:t>True multiporting</a:t>
            </a:r>
          </a:p>
          <a:p>
            <a:pPr lvl="1"/>
            <a:r>
              <a:rPr lang="en-US">
                <a:latin typeface="Tahoma" charset="0"/>
                <a:ea typeface="ＭＳ Ｐゴシック" charset="0"/>
              </a:rPr>
              <a:t>Each memory cell has multiple read or write ports</a:t>
            </a:r>
          </a:p>
          <a:p>
            <a:pPr lvl="1">
              <a:buFont typeface="Wingdings" charset="0"/>
              <a:buNone/>
            </a:pPr>
            <a:r>
              <a:rPr lang="en-US">
                <a:latin typeface="Tahoma" charset="0"/>
                <a:ea typeface="ＭＳ Ｐゴシック" charset="0"/>
              </a:rPr>
              <a:t>+ Truly concurrent accesses (no conflicts on read accesses)</a:t>
            </a:r>
          </a:p>
          <a:p>
            <a:pPr lvl="1">
              <a:buFont typeface="Wingdings" charset="0"/>
              <a:buNone/>
            </a:pPr>
            <a:r>
              <a:rPr lang="en-US">
                <a:latin typeface="Tahoma" charset="0"/>
                <a:ea typeface="ＭＳ Ｐゴシック" charset="0"/>
              </a:rPr>
              <a:t>-- Expensive in terms of latency, power, area</a:t>
            </a:r>
          </a:p>
          <a:p>
            <a:pPr lvl="1"/>
            <a:r>
              <a:rPr lang="en-US">
                <a:latin typeface="Tahoma" charset="0"/>
                <a:ea typeface="ＭＳ Ｐゴシック" charset="0"/>
              </a:rPr>
              <a:t>What about read and write to the same location at the same time?</a:t>
            </a:r>
          </a:p>
          <a:p>
            <a:pPr lvl="2"/>
            <a:r>
              <a:rPr lang="en-US">
                <a:latin typeface="Tahoma" charset="0"/>
                <a:ea typeface="ＭＳ Ｐゴシック" charset="0"/>
              </a:rPr>
              <a:t>Peripheral logic needs to handle this</a:t>
            </a:r>
          </a:p>
          <a:p>
            <a:endParaRPr lang="en-US">
              <a:latin typeface="Tahoma" charset="0"/>
            </a:endParaRPr>
          </a:p>
          <a:p>
            <a:pPr lvl="1"/>
            <a:endParaRPr lang="en-US">
              <a:latin typeface="Tahoma" charset="0"/>
              <a:ea typeface="ＭＳ Ｐゴシック" charset="0"/>
            </a:endParaRPr>
          </a:p>
        </p:txBody>
      </p:sp>
      <p:sp>
        <p:nvSpPr>
          <p:cNvPr id="12083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F09E72B-E65E-6A44-B815-393FF447497B}" type="slidenum">
              <a:rPr lang="en-US" sz="1600">
                <a:solidFill>
                  <a:srgbClr val="000000"/>
                </a:solidFill>
                <a:latin typeface="Garamond" charset="0"/>
                <a:cs typeface="Arial" charset="0"/>
              </a:rPr>
              <a:pPr eaLnBrk="1" hangingPunct="1"/>
              <a:t>37</a:t>
            </a:fld>
            <a:endParaRPr lang="en-US" sz="1600">
              <a:solidFill>
                <a:srgbClr val="000000"/>
              </a:solidFill>
              <a:latin typeface="Garamond" charset="0"/>
              <a:cs typeface="Arial" charset="0"/>
            </a:endParaRPr>
          </a:p>
        </p:txBody>
      </p:sp>
      <p:pic>
        <p:nvPicPr>
          <p:cNvPr id="12083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886200"/>
            <a:ext cx="5334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itle 1"/>
          <p:cNvSpPr>
            <a:spLocks noGrp="1"/>
          </p:cNvSpPr>
          <p:nvPr>
            <p:ph type="title"/>
          </p:nvPr>
        </p:nvSpPr>
        <p:spPr/>
        <p:txBody>
          <a:bodyPr/>
          <a:lstStyle/>
          <a:p>
            <a:r>
              <a:rPr lang="en-US">
                <a:latin typeface="Garamond" charset="0"/>
              </a:rPr>
              <a:t>Peripheral Logic for True Multiporting</a:t>
            </a:r>
          </a:p>
        </p:txBody>
      </p:sp>
      <p:sp>
        <p:nvSpPr>
          <p:cNvPr id="12185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5BC583-C5D0-364D-90D9-5760B1EED15F}" type="slidenum">
              <a:rPr lang="en-US" sz="1600">
                <a:solidFill>
                  <a:srgbClr val="000000"/>
                </a:solidFill>
                <a:latin typeface="Garamond" charset="0"/>
                <a:cs typeface="Arial" charset="0"/>
              </a:rPr>
              <a:pPr eaLnBrk="1" hangingPunct="1"/>
              <a:t>38</a:t>
            </a:fld>
            <a:endParaRPr lang="en-US" sz="1600">
              <a:solidFill>
                <a:srgbClr val="000000"/>
              </a:solidFill>
              <a:latin typeface="Garamond" charset="0"/>
              <a:cs typeface="Arial" charset="0"/>
            </a:endParaRPr>
          </a:p>
        </p:txBody>
      </p:sp>
      <p:pic>
        <p:nvPicPr>
          <p:cNvPr id="121859"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054100"/>
            <a:ext cx="9144000" cy="473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p:txBody>
          <a:bodyPr/>
          <a:lstStyle/>
          <a:p>
            <a:r>
              <a:rPr lang="en-US">
                <a:latin typeface="Garamond" charset="0"/>
              </a:rPr>
              <a:t>Peripheral Logic for True Multiporting</a:t>
            </a:r>
          </a:p>
        </p:txBody>
      </p:sp>
      <p:sp>
        <p:nvSpPr>
          <p:cNvPr id="12288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CE42C89-6D85-6741-8103-95D31E0CE226}" type="slidenum">
              <a:rPr lang="en-US" sz="1600">
                <a:solidFill>
                  <a:srgbClr val="000000"/>
                </a:solidFill>
                <a:latin typeface="Garamond" charset="0"/>
                <a:cs typeface="Arial" charset="0"/>
              </a:rPr>
              <a:pPr eaLnBrk="1" hangingPunct="1"/>
              <a:t>39</a:t>
            </a:fld>
            <a:endParaRPr lang="en-US" sz="1600">
              <a:solidFill>
                <a:srgbClr val="000000"/>
              </a:solidFill>
              <a:latin typeface="Garamond" charset="0"/>
              <a:cs typeface="Arial" charset="0"/>
            </a:endParaRPr>
          </a:p>
        </p:txBody>
      </p:sp>
      <p:pic>
        <p:nvPicPr>
          <p:cNvPr id="12288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384300"/>
            <a:ext cx="830580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a:t>
            </a:r>
            <a:r>
              <a:rPr lang="en-US" dirty="0" smtClean="0"/>
              <a:t>Extra Credits</a:t>
            </a:r>
            <a:endParaRPr lang="en-US" dirty="0"/>
          </a:p>
        </p:txBody>
      </p:sp>
      <p:sp>
        <p:nvSpPr>
          <p:cNvPr id="3" name="Content Placeholder 2"/>
          <p:cNvSpPr>
            <a:spLocks noGrp="1"/>
          </p:cNvSpPr>
          <p:nvPr>
            <p:ph idx="1"/>
          </p:nvPr>
        </p:nvSpPr>
        <p:spPr>
          <a:xfrm>
            <a:off x="228600" y="997529"/>
            <a:ext cx="2514600" cy="2279071"/>
          </a:xfrm>
        </p:spPr>
        <p:txBody>
          <a:bodyPr/>
          <a:lstStyle/>
          <a:p>
            <a:r>
              <a:rPr lang="en-US" dirty="0" smtClean="0"/>
              <a:t>Stay tuned!</a:t>
            </a:r>
            <a:endParaRPr lang="en-US" dirty="0"/>
          </a:p>
        </p:txBody>
      </p:sp>
      <p:sp>
        <p:nvSpPr>
          <p:cNvPr id="4" name="Slide Number Placeholder 3"/>
          <p:cNvSpPr>
            <a:spLocks noGrp="1"/>
          </p:cNvSpPr>
          <p:nvPr>
            <p:ph type="sldNum" sz="quarter" idx="11"/>
          </p:nvPr>
        </p:nvSpPr>
        <p:spPr/>
        <p:txBody>
          <a:bodyPr/>
          <a:lstStyle/>
          <a:p>
            <a:fld id="{ED0BDB1F-334F-4408-89CB-0CA0C776C39B}" type="slidenum">
              <a:rPr lang="en-US" smtClean="0"/>
              <a:pPr/>
              <a:t>4</a:t>
            </a:fld>
            <a:endParaRPr lang="en-US"/>
          </a:p>
        </p:txBody>
      </p:sp>
    </p:spTree>
    <p:extLst>
      <p:ext uri="{BB962C8B-B14F-4D97-AF65-F5344CB8AC3E}">
        <p14:creationId xmlns:p14="http://schemas.microsoft.com/office/powerpoint/2010/main" val="6536795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p:cNvSpPr>
          <p:nvPr>
            <p:ph type="title"/>
          </p:nvPr>
        </p:nvSpPr>
        <p:spPr/>
        <p:txBody>
          <a:bodyPr/>
          <a:lstStyle/>
          <a:p>
            <a:r>
              <a:rPr lang="en-US">
                <a:latin typeface="Garamond" charset="0"/>
              </a:rPr>
              <a:t>Handling Multiple Accesses per Cycle (II)</a:t>
            </a:r>
          </a:p>
        </p:txBody>
      </p:sp>
      <p:sp>
        <p:nvSpPr>
          <p:cNvPr id="3" name="Content Placeholder 2"/>
          <p:cNvSpPr>
            <a:spLocks noGrp="1"/>
          </p:cNvSpPr>
          <p:nvPr>
            <p:ph idx="1"/>
          </p:nvPr>
        </p:nvSpPr>
        <p:spPr>
          <a:xfrm>
            <a:off x="228600" y="996950"/>
            <a:ext cx="8610600" cy="5194300"/>
          </a:xfrm>
        </p:spPr>
        <p:txBody>
          <a:bodyPr/>
          <a:lstStyle/>
          <a:p>
            <a:r>
              <a:rPr lang="en-US">
                <a:solidFill>
                  <a:srgbClr val="0000FF"/>
                </a:solidFill>
                <a:latin typeface="Tahoma" charset="0"/>
              </a:rPr>
              <a:t>Virtual multiporting</a:t>
            </a:r>
          </a:p>
          <a:p>
            <a:pPr lvl="1"/>
            <a:r>
              <a:rPr lang="en-US">
                <a:latin typeface="Tahoma" charset="0"/>
                <a:ea typeface="ＭＳ Ｐゴシック" charset="0"/>
              </a:rPr>
              <a:t>Time-share a single port</a:t>
            </a:r>
          </a:p>
          <a:p>
            <a:pPr lvl="1"/>
            <a:r>
              <a:rPr lang="en-US">
                <a:latin typeface="Tahoma" charset="0"/>
                <a:ea typeface="ＭＳ Ｐゴシック" charset="0"/>
              </a:rPr>
              <a:t>Each access needs to be (significantly) shorter than clock cycle</a:t>
            </a:r>
          </a:p>
          <a:p>
            <a:pPr lvl="1"/>
            <a:r>
              <a:rPr lang="en-US">
                <a:latin typeface="Tahoma" charset="0"/>
                <a:ea typeface="ＭＳ Ｐゴシック" charset="0"/>
              </a:rPr>
              <a:t>Used in Alpha 21264</a:t>
            </a:r>
          </a:p>
          <a:p>
            <a:pPr lvl="1"/>
            <a:r>
              <a:rPr lang="en-US">
                <a:latin typeface="Tahoma" charset="0"/>
                <a:ea typeface="ＭＳ Ｐゴシック" charset="0"/>
              </a:rPr>
              <a:t>Is this scalable?</a:t>
            </a:r>
          </a:p>
          <a:p>
            <a:pPr lvl="1"/>
            <a:endParaRPr lang="en-US">
              <a:latin typeface="Tahoma" charset="0"/>
              <a:ea typeface="ＭＳ Ｐゴシック" charset="0"/>
            </a:endParaRPr>
          </a:p>
        </p:txBody>
      </p:sp>
      <p:sp>
        <p:nvSpPr>
          <p:cNvPr id="12390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2A24CC1-037A-6E4F-ACEE-7E921C8792D4}" type="slidenum">
              <a:rPr lang="en-US" sz="1600">
                <a:solidFill>
                  <a:srgbClr val="000000"/>
                </a:solidFill>
                <a:latin typeface="Garamond" charset="0"/>
                <a:cs typeface="Arial" charset="0"/>
              </a:rPr>
              <a:pPr eaLnBrk="1" hangingPunct="1"/>
              <a:t>40</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4"/>
          <p:cNvSpPr>
            <a:spLocks noChangeArrowheads="1"/>
          </p:cNvSpPr>
          <p:nvPr/>
        </p:nvSpPr>
        <p:spPr bwMode="auto">
          <a:xfrm>
            <a:off x="6318250" y="2684463"/>
            <a:ext cx="1512888" cy="1328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000000"/>
                </a:solidFill>
                <a:latin typeface="Comic Sans MS" charset="0"/>
              </a:rPr>
              <a:t>Cache</a:t>
            </a:r>
          </a:p>
          <a:p>
            <a:pPr algn="ctr"/>
            <a:r>
              <a:rPr lang="en-US">
                <a:solidFill>
                  <a:srgbClr val="000000"/>
                </a:solidFill>
                <a:latin typeface="Comic Sans MS" charset="0"/>
              </a:rPr>
              <a:t>Copy 1</a:t>
            </a:r>
          </a:p>
        </p:txBody>
      </p:sp>
      <p:sp>
        <p:nvSpPr>
          <p:cNvPr id="124930" name="Title 1"/>
          <p:cNvSpPr>
            <a:spLocks noGrp="1"/>
          </p:cNvSpPr>
          <p:nvPr>
            <p:ph type="title"/>
          </p:nvPr>
        </p:nvSpPr>
        <p:spPr/>
        <p:txBody>
          <a:bodyPr/>
          <a:lstStyle/>
          <a:p>
            <a:r>
              <a:rPr lang="en-US">
                <a:latin typeface="Garamond" charset="0"/>
              </a:rPr>
              <a:t>Handling Multiple Accesses per Cycle (III)</a:t>
            </a:r>
          </a:p>
        </p:txBody>
      </p:sp>
      <p:sp>
        <p:nvSpPr>
          <p:cNvPr id="3" name="Content Placeholder 2"/>
          <p:cNvSpPr>
            <a:spLocks noGrp="1"/>
          </p:cNvSpPr>
          <p:nvPr>
            <p:ph idx="1"/>
          </p:nvPr>
        </p:nvSpPr>
        <p:spPr>
          <a:xfrm>
            <a:off x="228600" y="996950"/>
            <a:ext cx="4897438" cy="5194300"/>
          </a:xfrm>
        </p:spPr>
        <p:txBody>
          <a:bodyPr/>
          <a:lstStyle/>
          <a:p>
            <a:r>
              <a:rPr lang="en-US">
                <a:solidFill>
                  <a:srgbClr val="0000FF"/>
                </a:solidFill>
                <a:latin typeface="Tahoma" charset="0"/>
              </a:rPr>
              <a:t>Multiple cache copies</a:t>
            </a:r>
          </a:p>
          <a:p>
            <a:pPr lvl="1"/>
            <a:r>
              <a:rPr lang="en-US">
                <a:latin typeface="Tahoma" charset="0"/>
                <a:ea typeface="ＭＳ Ｐゴシック" charset="0"/>
              </a:rPr>
              <a:t>Stores update both caches</a:t>
            </a:r>
          </a:p>
          <a:p>
            <a:pPr lvl="1"/>
            <a:r>
              <a:rPr lang="en-US">
                <a:latin typeface="Tahoma" charset="0"/>
                <a:ea typeface="ＭＳ Ｐゴシック" charset="0"/>
              </a:rPr>
              <a:t>Loads proceed in parallel</a:t>
            </a:r>
          </a:p>
          <a:p>
            <a:pPr lvl="1"/>
            <a:endParaRPr lang="en-US">
              <a:latin typeface="Tahoma" charset="0"/>
              <a:ea typeface="ＭＳ Ｐゴシック" charset="0"/>
            </a:endParaRPr>
          </a:p>
          <a:p>
            <a:r>
              <a:rPr lang="en-US">
                <a:latin typeface="Tahoma" charset="0"/>
              </a:rPr>
              <a:t>Used in Alpha 21164</a:t>
            </a:r>
          </a:p>
          <a:p>
            <a:endParaRPr lang="en-US">
              <a:latin typeface="Tahoma" charset="0"/>
            </a:endParaRPr>
          </a:p>
          <a:p>
            <a:r>
              <a:rPr lang="en-US">
                <a:latin typeface="Tahoma" charset="0"/>
              </a:rPr>
              <a:t>Scalability?</a:t>
            </a:r>
          </a:p>
          <a:p>
            <a:pPr lvl="1"/>
            <a:r>
              <a:rPr lang="en-US">
                <a:latin typeface="Tahoma" charset="0"/>
                <a:ea typeface="ＭＳ Ｐゴシック" charset="0"/>
              </a:rPr>
              <a:t>Store operations form a bottleneck</a:t>
            </a:r>
          </a:p>
          <a:p>
            <a:pPr lvl="1"/>
            <a:r>
              <a:rPr lang="en-US">
                <a:latin typeface="Tahoma" charset="0"/>
                <a:ea typeface="ＭＳ Ｐゴシック" charset="0"/>
              </a:rPr>
              <a:t>Area proportional to </a:t>
            </a:r>
            <a:r>
              <a:rPr lang="ja-JP" altLang="en-US">
                <a:latin typeface="Tahoma" charset="0"/>
                <a:ea typeface="ＭＳ Ｐゴシック" charset="0"/>
              </a:rPr>
              <a:t>“</a:t>
            </a:r>
            <a:r>
              <a:rPr lang="en-US" altLang="ja-JP">
                <a:latin typeface="Tahoma" charset="0"/>
                <a:ea typeface="ＭＳ Ｐゴシック" charset="0"/>
              </a:rPr>
              <a:t>ports</a:t>
            </a:r>
            <a:r>
              <a:rPr lang="ja-JP" altLang="en-US">
                <a:latin typeface="Tahoma" charset="0"/>
                <a:ea typeface="ＭＳ Ｐゴシック" charset="0"/>
              </a:rPr>
              <a:t>”</a:t>
            </a:r>
            <a:endParaRPr lang="en-US" altLang="ja-JP">
              <a:latin typeface="Tahoma" charset="0"/>
              <a:ea typeface="ＭＳ Ｐゴシック" charset="0"/>
            </a:endParaRPr>
          </a:p>
          <a:p>
            <a:endParaRPr lang="en-US">
              <a:latin typeface="Tahoma" charset="0"/>
            </a:endParaRPr>
          </a:p>
          <a:p>
            <a:endParaRPr lang="en-US">
              <a:latin typeface="Tahoma" charset="0"/>
            </a:endParaRPr>
          </a:p>
        </p:txBody>
      </p:sp>
      <p:sp>
        <p:nvSpPr>
          <p:cNvPr id="12493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A010E4F-BBBE-8C49-BA3A-5D2B9CB59854}" type="slidenum">
              <a:rPr lang="en-US" sz="1600">
                <a:solidFill>
                  <a:srgbClr val="000000"/>
                </a:solidFill>
                <a:latin typeface="Garamond" charset="0"/>
                <a:cs typeface="Arial" charset="0"/>
              </a:rPr>
              <a:pPr eaLnBrk="1" hangingPunct="1"/>
              <a:t>41</a:t>
            </a:fld>
            <a:endParaRPr lang="en-US" sz="1600">
              <a:solidFill>
                <a:srgbClr val="000000"/>
              </a:solidFill>
              <a:latin typeface="Garamond" charset="0"/>
              <a:cs typeface="Arial" charset="0"/>
            </a:endParaRPr>
          </a:p>
        </p:txBody>
      </p:sp>
      <p:sp>
        <p:nvSpPr>
          <p:cNvPr id="124933" name="Text Box 5"/>
          <p:cNvSpPr txBox="1">
            <a:spLocks noChangeArrowheads="1"/>
          </p:cNvSpPr>
          <p:nvPr/>
        </p:nvSpPr>
        <p:spPr bwMode="auto">
          <a:xfrm>
            <a:off x="5083175" y="2374900"/>
            <a:ext cx="81915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latin typeface="Comic Sans MS" charset="0"/>
                <a:cs typeface="Arial" charset="0"/>
              </a:rPr>
              <a:t>Port 1</a:t>
            </a:r>
          </a:p>
          <a:p>
            <a:pPr algn="ctr" eaLnBrk="1" hangingPunct="1">
              <a:spcBef>
                <a:spcPct val="50000"/>
              </a:spcBef>
            </a:pPr>
            <a:r>
              <a:rPr lang="en-US" sz="1800">
                <a:solidFill>
                  <a:srgbClr val="000000"/>
                </a:solidFill>
                <a:latin typeface="Comic Sans MS" charset="0"/>
                <a:cs typeface="Arial" charset="0"/>
              </a:rPr>
              <a:t>Load</a:t>
            </a:r>
          </a:p>
        </p:txBody>
      </p:sp>
      <p:sp>
        <p:nvSpPr>
          <p:cNvPr id="124934" name="Text Box 6"/>
          <p:cNvSpPr txBox="1">
            <a:spLocks noChangeArrowheads="1"/>
          </p:cNvSpPr>
          <p:nvPr/>
        </p:nvSpPr>
        <p:spPr bwMode="auto">
          <a:xfrm>
            <a:off x="5094288" y="4110038"/>
            <a:ext cx="1011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latin typeface="Comic Sans MS" charset="0"/>
                <a:cs typeface="Arial" charset="0"/>
              </a:rPr>
              <a:t>Store</a:t>
            </a:r>
          </a:p>
        </p:txBody>
      </p:sp>
      <p:sp>
        <p:nvSpPr>
          <p:cNvPr id="124935" name="Text Box 7"/>
          <p:cNvSpPr txBox="1">
            <a:spLocks noChangeArrowheads="1"/>
          </p:cNvSpPr>
          <p:nvPr/>
        </p:nvSpPr>
        <p:spPr bwMode="auto">
          <a:xfrm>
            <a:off x="7843838" y="2851150"/>
            <a:ext cx="81915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latin typeface="Comic Sans MS" charset="0"/>
                <a:cs typeface="Arial" charset="0"/>
              </a:rPr>
              <a:t>Port 1</a:t>
            </a:r>
          </a:p>
          <a:p>
            <a:pPr algn="ctr" eaLnBrk="1" hangingPunct="1">
              <a:spcBef>
                <a:spcPct val="50000"/>
              </a:spcBef>
            </a:pPr>
            <a:r>
              <a:rPr lang="en-US" sz="1800">
                <a:solidFill>
                  <a:srgbClr val="000000"/>
                </a:solidFill>
                <a:latin typeface="Comic Sans MS" charset="0"/>
                <a:cs typeface="Arial" charset="0"/>
              </a:rPr>
              <a:t>Data</a:t>
            </a:r>
          </a:p>
        </p:txBody>
      </p:sp>
      <p:sp>
        <p:nvSpPr>
          <p:cNvPr id="124936" name="Text Box 8"/>
          <p:cNvSpPr txBox="1">
            <a:spLocks noChangeArrowheads="1"/>
          </p:cNvSpPr>
          <p:nvPr/>
        </p:nvSpPr>
        <p:spPr bwMode="auto">
          <a:xfrm>
            <a:off x="8301038" y="40989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endParaRPr lang="en-US" sz="1800">
              <a:solidFill>
                <a:srgbClr val="000000"/>
              </a:solidFill>
              <a:latin typeface="Comic Sans MS" charset="0"/>
              <a:cs typeface="Arial" charset="0"/>
            </a:endParaRPr>
          </a:p>
        </p:txBody>
      </p:sp>
      <p:sp>
        <p:nvSpPr>
          <p:cNvPr id="124937" name="Rectangle 9"/>
          <p:cNvSpPr>
            <a:spLocks noChangeArrowheads="1"/>
          </p:cNvSpPr>
          <p:nvPr/>
        </p:nvSpPr>
        <p:spPr bwMode="auto">
          <a:xfrm>
            <a:off x="6318250" y="4648200"/>
            <a:ext cx="1512888" cy="1328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000000"/>
                </a:solidFill>
                <a:latin typeface="Comic Sans MS" charset="0"/>
              </a:rPr>
              <a:t>Cache</a:t>
            </a:r>
          </a:p>
          <a:p>
            <a:pPr algn="ctr"/>
            <a:r>
              <a:rPr lang="en-US">
                <a:solidFill>
                  <a:srgbClr val="000000"/>
                </a:solidFill>
                <a:latin typeface="Comic Sans MS" charset="0"/>
              </a:rPr>
              <a:t>Copy 2</a:t>
            </a:r>
          </a:p>
        </p:txBody>
      </p:sp>
      <p:sp>
        <p:nvSpPr>
          <p:cNvPr id="124938" name="Text Box 10"/>
          <p:cNvSpPr txBox="1">
            <a:spLocks noChangeArrowheads="1"/>
          </p:cNvSpPr>
          <p:nvPr/>
        </p:nvSpPr>
        <p:spPr bwMode="auto">
          <a:xfrm>
            <a:off x="5126038" y="5291138"/>
            <a:ext cx="85566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latin typeface="Comic Sans MS" charset="0"/>
                <a:cs typeface="Arial" charset="0"/>
              </a:rPr>
              <a:t>Port 2</a:t>
            </a:r>
          </a:p>
          <a:p>
            <a:pPr algn="ctr" eaLnBrk="1" hangingPunct="1">
              <a:spcBef>
                <a:spcPct val="50000"/>
              </a:spcBef>
            </a:pPr>
            <a:r>
              <a:rPr lang="en-US" sz="1800">
                <a:solidFill>
                  <a:srgbClr val="000000"/>
                </a:solidFill>
                <a:latin typeface="Comic Sans MS" charset="0"/>
                <a:cs typeface="Arial" charset="0"/>
              </a:rPr>
              <a:t>Load</a:t>
            </a:r>
          </a:p>
        </p:txBody>
      </p:sp>
      <p:sp>
        <p:nvSpPr>
          <p:cNvPr id="124939" name="Text Box 11"/>
          <p:cNvSpPr txBox="1">
            <a:spLocks noChangeArrowheads="1"/>
          </p:cNvSpPr>
          <p:nvPr/>
        </p:nvSpPr>
        <p:spPr bwMode="auto">
          <a:xfrm>
            <a:off x="7843838" y="4835525"/>
            <a:ext cx="85566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latin typeface="Comic Sans MS" charset="0"/>
                <a:cs typeface="Arial" charset="0"/>
              </a:rPr>
              <a:t>Port 2</a:t>
            </a:r>
          </a:p>
          <a:p>
            <a:pPr algn="ctr" eaLnBrk="1" hangingPunct="1">
              <a:spcBef>
                <a:spcPct val="50000"/>
              </a:spcBef>
            </a:pPr>
            <a:r>
              <a:rPr lang="en-US" sz="1800">
                <a:solidFill>
                  <a:srgbClr val="000000"/>
                </a:solidFill>
                <a:latin typeface="Comic Sans MS" charset="0"/>
                <a:cs typeface="Arial" charset="0"/>
              </a:rPr>
              <a:t>Data</a:t>
            </a:r>
          </a:p>
        </p:txBody>
      </p:sp>
      <p:sp>
        <p:nvSpPr>
          <p:cNvPr id="124940" name="Line 13"/>
          <p:cNvSpPr>
            <a:spLocks noChangeShapeType="1"/>
          </p:cNvSpPr>
          <p:nvPr/>
        </p:nvSpPr>
        <p:spPr bwMode="auto">
          <a:xfrm>
            <a:off x="5326063" y="2779713"/>
            <a:ext cx="1004887"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941" name="Line 14"/>
          <p:cNvSpPr>
            <a:spLocks noChangeShapeType="1"/>
          </p:cNvSpPr>
          <p:nvPr/>
        </p:nvSpPr>
        <p:spPr bwMode="auto">
          <a:xfrm>
            <a:off x="5314950" y="4765675"/>
            <a:ext cx="100488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942" name="Line 15"/>
          <p:cNvSpPr>
            <a:spLocks noChangeShapeType="1"/>
          </p:cNvSpPr>
          <p:nvPr/>
        </p:nvSpPr>
        <p:spPr bwMode="auto">
          <a:xfrm>
            <a:off x="5351463" y="5703888"/>
            <a:ext cx="1004887"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943" name="Line 16"/>
          <p:cNvSpPr>
            <a:spLocks noChangeShapeType="1"/>
          </p:cNvSpPr>
          <p:nvPr/>
        </p:nvSpPr>
        <p:spPr bwMode="auto">
          <a:xfrm flipV="1">
            <a:off x="6076950" y="3817938"/>
            <a:ext cx="0" cy="947737"/>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944" name="Line 17"/>
          <p:cNvSpPr>
            <a:spLocks noChangeShapeType="1"/>
          </p:cNvSpPr>
          <p:nvPr/>
        </p:nvSpPr>
        <p:spPr bwMode="auto">
          <a:xfrm>
            <a:off x="6076950" y="3817938"/>
            <a:ext cx="254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945" name="Line 18"/>
          <p:cNvSpPr>
            <a:spLocks noChangeShapeType="1"/>
          </p:cNvSpPr>
          <p:nvPr/>
        </p:nvSpPr>
        <p:spPr bwMode="auto">
          <a:xfrm>
            <a:off x="7843838" y="5227638"/>
            <a:ext cx="92392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4946" name="Line 19"/>
          <p:cNvSpPr>
            <a:spLocks noChangeShapeType="1"/>
          </p:cNvSpPr>
          <p:nvPr/>
        </p:nvSpPr>
        <p:spPr bwMode="auto">
          <a:xfrm>
            <a:off x="7835900" y="3243263"/>
            <a:ext cx="92392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p:cNvSpPr>
          <p:nvPr>
            <p:ph type="title"/>
          </p:nvPr>
        </p:nvSpPr>
        <p:spPr/>
        <p:txBody>
          <a:bodyPr/>
          <a:lstStyle/>
          <a:p>
            <a:r>
              <a:rPr lang="en-US">
                <a:latin typeface="Garamond" charset="0"/>
              </a:rPr>
              <a:t>Handling Multiple Accesses per Cycle (III)</a:t>
            </a:r>
          </a:p>
        </p:txBody>
      </p:sp>
      <p:sp>
        <p:nvSpPr>
          <p:cNvPr id="3" name="Content Placeholder 2"/>
          <p:cNvSpPr>
            <a:spLocks noGrp="1"/>
          </p:cNvSpPr>
          <p:nvPr>
            <p:ph idx="1"/>
          </p:nvPr>
        </p:nvSpPr>
        <p:spPr>
          <a:xfrm>
            <a:off x="228600" y="914400"/>
            <a:ext cx="8610600" cy="5194300"/>
          </a:xfrm>
        </p:spPr>
        <p:txBody>
          <a:bodyPr/>
          <a:lstStyle/>
          <a:p>
            <a:r>
              <a:rPr lang="en-US">
                <a:solidFill>
                  <a:srgbClr val="0000FF"/>
                </a:solidFill>
                <a:latin typeface="Tahoma" charset="0"/>
              </a:rPr>
              <a:t>Banking (Interleaving)</a:t>
            </a:r>
          </a:p>
          <a:p>
            <a:pPr lvl="1"/>
            <a:r>
              <a:rPr lang="en-US">
                <a:latin typeface="Tahoma" charset="0"/>
                <a:ea typeface="ＭＳ Ｐゴシック" charset="0"/>
              </a:rPr>
              <a:t>Bits in address determines which bank an address maps to</a:t>
            </a:r>
          </a:p>
          <a:p>
            <a:pPr lvl="2"/>
            <a:r>
              <a:rPr lang="en-US">
                <a:latin typeface="Tahoma" charset="0"/>
                <a:ea typeface="ＭＳ Ｐゴシック" charset="0"/>
              </a:rPr>
              <a:t>Address space partitioned into separate banks</a:t>
            </a:r>
          </a:p>
          <a:p>
            <a:pPr lvl="2"/>
            <a:r>
              <a:rPr lang="en-US">
                <a:latin typeface="Tahoma" charset="0"/>
                <a:ea typeface="ＭＳ Ｐゴシック" charset="0"/>
              </a:rPr>
              <a:t>Which bits to use for </a:t>
            </a:r>
            <a:r>
              <a:rPr lang="ja-JP" altLang="en-US">
                <a:latin typeface="Tahoma" charset="0"/>
                <a:ea typeface="ＭＳ Ｐゴシック" charset="0"/>
              </a:rPr>
              <a:t>“</a:t>
            </a:r>
            <a:r>
              <a:rPr lang="en-US" altLang="ja-JP">
                <a:latin typeface="Tahoma" charset="0"/>
                <a:ea typeface="ＭＳ Ｐゴシック" charset="0"/>
              </a:rPr>
              <a:t>bank address</a:t>
            </a:r>
            <a:r>
              <a:rPr lang="ja-JP" altLang="en-US">
                <a:latin typeface="Tahoma" charset="0"/>
                <a:ea typeface="ＭＳ Ｐゴシック" charset="0"/>
              </a:rPr>
              <a:t>”</a:t>
            </a:r>
            <a:r>
              <a:rPr lang="en-US" altLang="ja-JP">
                <a:latin typeface="Tahoma" charset="0"/>
                <a:ea typeface="ＭＳ Ｐゴシック" charset="0"/>
              </a:rPr>
              <a:t>?</a:t>
            </a:r>
          </a:p>
          <a:p>
            <a:pPr lvl="1">
              <a:buFont typeface="Wingdings" charset="0"/>
              <a:buNone/>
            </a:pPr>
            <a:r>
              <a:rPr lang="en-US">
                <a:latin typeface="Tahoma" charset="0"/>
                <a:ea typeface="ＭＳ Ｐゴシック" charset="0"/>
              </a:rPr>
              <a:t>+ No increase in data store area</a:t>
            </a:r>
          </a:p>
          <a:p>
            <a:pPr lvl="1">
              <a:buFont typeface="Wingdings" charset="0"/>
              <a:buNone/>
            </a:pPr>
            <a:r>
              <a:rPr lang="en-US">
                <a:latin typeface="Tahoma" charset="0"/>
                <a:ea typeface="ＭＳ Ｐゴシック" charset="0"/>
              </a:rPr>
              <a:t>-- Cannot satisfy multiple accesses </a:t>
            </a:r>
          </a:p>
          <a:p>
            <a:pPr lvl="1">
              <a:buFont typeface="Wingdings" charset="0"/>
              <a:buNone/>
            </a:pPr>
            <a:r>
              <a:rPr lang="en-US">
                <a:latin typeface="Tahoma" charset="0"/>
                <a:ea typeface="ＭＳ Ｐゴシック" charset="0"/>
              </a:rPr>
              <a:t>    to the same bank</a:t>
            </a:r>
          </a:p>
          <a:p>
            <a:pPr lvl="1">
              <a:buFont typeface="Wingdings" charset="0"/>
              <a:buNone/>
            </a:pPr>
            <a:r>
              <a:rPr lang="en-US">
                <a:latin typeface="Tahoma" charset="0"/>
                <a:ea typeface="ＭＳ Ｐゴシック" charset="0"/>
              </a:rPr>
              <a:t>-- Crossbar interconnect in input/output</a:t>
            </a:r>
          </a:p>
          <a:p>
            <a:pPr lvl="1">
              <a:buFont typeface="Wingdings" charset="0"/>
              <a:buNone/>
            </a:pPr>
            <a:endParaRPr lang="en-US" sz="2000">
              <a:solidFill>
                <a:srgbClr val="0000FF"/>
              </a:solidFill>
              <a:latin typeface="Tahoma" charset="0"/>
              <a:ea typeface="ＭＳ Ｐゴシック" charset="0"/>
            </a:endParaRPr>
          </a:p>
          <a:p>
            <a:r>
              <a:rPr lang="en-US">
                <a:solidFill>
                  <a:srgbClr val="0000FF"/>
                </a:solidFill>
                <a:latin typeface="Tahoma" charset="0"/>
              </a:rPr>
              <a:t>Bank conflicts</a:t>
            </a:r>
          </a:p>
          <a:p>
            <a:pPr lvl="1"/>
            <a:r>
              <a:rPr lang="en-US">
                <a:latin typeface="Tahoma" charset="0"/>
                <a:ea typeface="ＭＳ Ｐゴシック" charset="0"/>
              </a:rPr>
              <a:t>Two accesses are to the same bank</a:t>
            </a:r>
          </a:p>
          <a:p>
            <a:pPr lvl="1"/>
            <a:r>
              <a:rPr lang="en-US">
                <a:latin typeface="Tahoma" charset="0"/>
                <a:ea typeface="ＭＳ Ｐゴシック" charset="0"/>
              </a:rPr>
              <a:t>How can these be reduced?</a:t>
            </a:r>
          </a:p>
          <a:p>
            <a:pPr lvl="2"/>
            <a:r>
              <a:rPr lang="en-US">
                <a:latin typeface="Tahoma" charset="0"/>
                <a:ea typeface="ＭＳ Ｐゴシック" charset="0"/>
              </a:rPr>
              <a:t>Hardware? Software?</a:t>
            </a:r>
          </a:p>
        </p:txBody>
      </p:sp>
      <p:sp>
        <p:nvSpPr>
          <p:cNvPr id="12595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01FF5F6-03C0-9E43-8780-39634CD5F405}" type="slidenum">
              <a:rPr lang="en-US" sz="1600">
                <a:solidFill>
                  <a:srgbClr val="000000"/>
                </a:solidFill>
                <a:latin typeface="Garamond" charset="0"/>
                <a:cs typeface="Arial" charset="0"/>
              </a:rPr>
              <a:pPr eaLnBrk="1" hangingPunct="1"/>
              <a:t>42</a:t>
            </a:fld>
            <a:endParaRPr lang="en-US" sz="1600">
              <a:solidFill>
                <a:srgbClr val="000000"/>
              </a:solidFill>
              <a:latin typeface="Garamond" charset="0"/>
              <a:cs typeface="Arial" charset="0"/>
            </a:endParaRPr>
          </a:p>
        </p:txBody>
      </p:sp>
      <p:sp>
        <p:nvSpPr>
          <p:cNvPr id="125956" name="Line 2"/>
          <p:cNvSpPr>
            <a:spLocks noChangeShapeType="1"/>
          </p:cNvSpPr>
          <p:nvPr/>
        </p:nvSpPr>
        <p:spPr bwMode="auto">
          <a:xfrm>
            <a:off x="5583238" y="5380038"/>
            <a:ext cx="3417887"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57" name="Line 3"/>
          <p:cNvSpPr>
            <a:spLocks noChangeShapeType="1"/>
          </p:cNvSpPr>
          <p:nvPr/>
        </p:nvSpPr>
        <p:spPr bwMode="auto">
          <a:xfrm>
            <a:off x="5572125" y="3435350"/>
            <a:ext cx="341788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58" name="Rectangle 6"/>
          <p:cNvSpPr>
            <a:spLocks noChangeArrowheads="1"/>
          </p:cNvSpPr>
          <p:nvPr/>
        </p:nvSpPr>
        <p:spPr bwMode="auto">
          <a:xfrm>
            <a:off x="6586538" y="2762250"/>
            <a:ext cx="1512887" cy="1328738"/>
          </a:xfrm>
          <a:prstGeom prst="rect">
            <a:avLst/>
          </a:prstGeom>
          <a:solidFill>
            <a:schemeClr val="bg1"/>
          </a:solidFill>
          <a:ln w="9525">
            <a:solidFill>
              <a:schemeClr val="tx1"/>
            </a:solidFill>
            <a:miter lim="800000"/>
            <a:headEnd/>
            <a:tailEnd/>
          </a:ln>
        </p:spPr>
        <p:txBody>
          <a:bodyPr wrap="none" anchor="ctr"/>
          <a:lstStyle/>
          <a:p>
            <a:pPr algn="ctr"/>
            <a:r>
              <a:rPr lang="en-US">
                <a:solidFill>
                  <a:srgbClr val="000000"/>
                </a:solidFill>
                <a:latin typeface="Comic Sans MS" charset="0"/>
              </a:rPr>
              <a:t>Bank 0:</a:t>
            </a:r>
          </a:p>
          <a:p>
            <a:pPr algn="ctr"/>
            <a:r>
              <a:rPr lang="en-US">
                <a:solidFill>
                  <a:srgbClr val="000000"/>
                </a:solidFill>
                <a:latin typeface="Comic Sans MS" charset="0"/>
              </a:rPr>
              <a:t>Even </a:t>
            </a:r>
          </a:p>
          <a:p>
            <a:pPr algn="ctr"/>
            <a:r>
              <a:rPr lang="en-US">
                <a:solidFill>
                  <a:srgbClr val="000000"/>
                </a:solidFill>
                <a:latin typeface="Comic Sans MS" charset="0"/>
              </a:rPr>
              <a:t>addresses</a:t>
            </a:r>
          </a:p>
        </p:txBody>
      </p:sp>
      <p:sp>
        <p:nvSpPr>
          <p:cNvPr id="125959" name="Rectangle 8"/>
          <p:cNvSpPr>
            <a:spLocks noChangeArrowheads="1"/>
          </p:cNvSpPr>
          <p:nvPr/>
        </p:nvSpPr>
        <p:spPr bwMode="auto">
          <a:xfrm>
            <a:off x="6586538" y="4725988"/>
            <a:ext cx="1512887" cy="1328737"/>
          </a:xfrm>
          <a:prstGeom prst="rect">
            <a:avLst/>
          </a:prstGeom>
          <a:solidFill>
            <a:schemeClr val="bg1"/>
          </a:solidFill>
          <a:ln w="9525">
            <a:solidFill>
              <a:schemeClr val="tx1"/>
            </a:solidFill>
            <a:miter lim="800000"/>
            <a:headEnd/>
            <a:tailEnd/>
          </a:ln>
        </p:spPr>
        <p:txBody>
          <a:bodyPr wrap="none" anchor="ctr"/>
          <a:lstStyle/>
          <a:p>
            <a:pPr algn="ctr"/>
            <a:r>
              <a:rPr lang="en-US">
                <a:solidFill>
                  <a:srgbClr val="000000"/>
                </a:solidFill>
                <a:latin typeface="Comic Sans MS" charset="0"/>
              </a:rPr>
              <a:t>Bank 1:</a:t>
            </a:r>
          </a:p>
          <a:p>
            <a:pPr algn="ctr"/>
            <a:r>
              <a:rPr lang="en-US">
                <a:solidFill>
                  <a:srgbClr val="000000"/>
                </a:solidFill>
                <a:latin typeface="Comic Sans MS" charset="0"/>
              </a:rPr>
              <a:t>Odd</a:t>
            </a:r>
          </a:p>
          <a:p>
            <a:pPr algn="ctr"/>
            <a:r>
              <a:rPr lang="en-US">
                <a:solidFill>
                  <a:srgbClr val="000000"/>
                </a:solidFill>
                <a:latin typeface="Comic Sans MS" charset="0"/>
              </a:rPr>
              <a:t>addresses</a:t>
            </a:r>
          </a:p>
        </p:txBody>
      </p:sp>
      <p:sp>
        <p:nvSpPr>
          <p:cNvPr id="125960" name="Line 10"/>
          <p:cNvSpPr>
            <a:spLocks noChangeShapeType="1"/>
          </p:cNvSpPr>
          <p:nvPr/>
        </p:nvSpPr>
        <p:spPr bwMode="auto">
          <a:xfrm flipV="1">
            <a:off x="6021388" y="3411538"/>
            <a:ext cx="403225" cy="196373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61" name="Line 11"/>
          <p:cNvSpPr>
            <a:spLocks noChangeShapeType="1"/>
          </p:cNvSpPr>
          <p:nvPr/>
        </p:nvSpPr>
        <p:spPr bwMode="auto">
          <a:xfrm>
            <a:off x="5989638" y="3405188"/>
            <a:ext cx="403225" cy="196373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62" name="Line 12"/>
          <p:cNvSpPr>
            <a:spLocks noChangeShapeType="1"/>
          </p:cNvSpPr>
          <p:nvPr/>
        </p:nvSpPr>
        <p:spPr bwMode="auto">
          <a:xfrm>
            <a:off x="8231188" y="3427413"/>
            <a:ext cx="403225" cy="196373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63" name="Line 13"/>
          <p:cNvSpPr>
            <a:spLocks noChangeShapeType="1"/>
          </p:cNvSpPr>
          <p:nvPr/>
        </p:nvSpPr>
        <p:spPr bwMode="auto">
          <a:xfrm flipV="1">
            <a:off x="8229600" y="3425825"/>
            <a:ext cx="403225" cy="196373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p:txBody>
          <a:bodyPr/>
          <a:lstStyle/>
          <a:p>
            <a:r>
              <a:rPr lang="en-US">
                <a:latin typeface="Garamond" charset="0"/>
              </a:rPr>
              <a:t>General Principle: Interleaving</a:t>
            </a:r>
          </a:p>
        </p:txBody>
      </p:sp>
      <p:sp>
        <p:nvSpPr>
          <p:cNvPr id="3" name="Content Placeholder 2"/>
          <p:cNvSpPr>
            <a:spLocks noGrp="1"/>
          </p:cNvSpPr>
          <p:nvPr>
            <p:ph idx="1"/>
          </p:nvPr>
        </p:nvSpPr>
        <p:spPr>
          <a:xfrm>
            <a:off x="228600" y="901700"/>
            <a:ext cx="8610600" cy="5194300"/>
          </a:xfrm>
        </p:spPr>
        <p:txBody>
          <a:bodyPr/>
          <a:lstStyle/>
          <a:p>
            <a:r>
              <a:rPr lang="en-US">
                <a:solidFill>
                  <a:srgbClr val="FF0000"/>
                </a:solidFill>
                <a:latin typeface="Tahoma" charset="0"/>
              </a:rPr>
              <a:t>Interleaving (banking)</a:t>
            </a:r>
          </a:p>
          <a:p>
            <a:pPr lvl="1"/>
            <a:r>
              <a:rPr lang="en-US">
                <a:solidFill>
                  <a:srgbClr val="0000FF"/>
                </a:solidFill>
                <a:latin typeface="Tahoma" charset="0"/>
                <a:ea typeface="ＭＳ Ｐゴシック" charset="0"/>
              </a:rPr>
              <a:t>Problem</a:t>
            </a:r>
            <a:r>
              <a:rPr lang="en-US">
                <a:latin typeface="Tahoma" charset="0"/>
                <a:ea typeface="ＭＳ Ｐゴシック" charset="0"/>
              </a:rPr>
              <a:t>: a single monolithic memory array takes long to access and does not enable multiple accesses in parallel</a:t>
            </a:r>
          </a:p>
          <a:p>
            <a:pPr lvl="1"/>
            <a:endParaRPr lang="en-US">
              <a:latin typeface="Tahoma" charset="0"/>
              <a:ea typeface="ＭＳ Ｐゴシック" charset="0"/>
            </a:endParaRPr>
          </a:p>
          <a:p>
            <a:pPr lvl="1"/>
            <a:r>
              <a:rPr lang="en-US">
                <a:solidFill>
                  <a:srgbClr val="0000FF"/>
                </a:solidFill>
                <a:latin typeface="Tahoma" charset="0"/>
                <a:ea typeface="ＭＳ Ｐゴシック" charset="0"/>
              </a:rPr>
              <a:t>Goal</a:t>
            </a:r>
            <a:r>
              <a:rPr lang="en-US">
                <a:latin typeface="Tahoma" charset="0"/>
                <a:ea typeface="ＭＳ Ｐゴシック" charset="0"/>
              </a:rPr>
              <a:t>: Reduce the latency of memory array access and enable multiple accesses in parallel</a:t>
            </a:r>
          </a:p>
          <a:p>
            <a:pPr lvl="1"/>
            <a:endParaRPr lang="en-US">
              <a:latin typeface="Tahoma" charset="0"/>
              <a:ea typeface="ＭＳ Ｐゴシック" charset="0"/>
            </a:endParaRPr>
          </a:p>
          <a:p>
            <a:pPr lvl="1"/>
            <a:r>
              <a:rPr lang="en-US">
                <a:solidFill>
                  <a:srgbClr val="0000FF"/>
                </a:solidFill>
                <a:latin typeface="Tahoma" charset="0"/>
                <a:ea typeface="ＭＳ Ｐゴシック" charset="0"/>
              </a:rPr>
              <a:t>Idea</a:t>
            </a:r>
            <a:r>
              <a:rPr lang="en-US">
                <a:latin typeface="Tahoma" charset="0"/>
                <a:ea typeface="ＭＳ Ｐゴシック" charset="0"/>
              </a:rPr>
              <a:t>: Divide the array into multiple banks that can be accessed independently (in the same cycle or in consecutive cycles)</a:t>
            </a:r>
          </a:p>
          <a:p>
            <a:pPr lvl="2"/>
            <a:r>
              <a:rPr lang="en-US">
                <a:latin typeface="Tahoma" charset="0"/>
                <a:ea typeface="ＭＳ Ｐゴシック" charset="0"/>
              </a:rPr>
              <a:t>Each bank is smaller than the entire memory storage</a:t>
            </a:r>
          </a:p>
          <a:p>
            <a:pPr lvl="2"/>
            <a:r>
              <a:rPr lang="en-US">
                <a:latin typeface="Tahoma" charset="0"/>
                <a:ea typeface="ＭＳ Ｐゴシック" charset="0"/>
              </a:rPr>
              <a:t>Accesses to different banks can be overlapped</a:t>
            </a:r>
          </a:p>
          <a:p>
            <a:pPr lvl="2"/>
            <a:endParaRPr lang="en-US">
              <a:latin typeface="Tahoma" charset="0"/>
              <a:ea typeface="ＭＳ Ｐゴシック" charset="0"/>
            </a:endParaRPr>
          </a:p>
          <a:p>
            <a:pPr lvl="1"/>
            <a:r>
              <a:rPr lang="en-US">
                <a:solidFill>
                  <a:srgbClr val="0000FF"/>
                </a:solidFill>
                <a:latin typeface="Tahoma" charset="0"/>
                <a:ea typeface="ＭＳ Ｐゴシック" charset="0"/>
              </a:rPr>
              <a:t>A Key Issue</a:t>
            </a:r>
            <a:r>
              <a:rPr lang="en-US">
                <a:latin typeface="Tahoma" charset="0"/>
                <a:ea typeface="ＭＳ Ｐゴシック" charset="0"/>
              </a:rPr>
              <a:t>: How do you map data to different banks? (i.e., how do you interleave data across banks?)</a:t>
            </a:r>
          </a:p>
        </p:txBody>
      </p:sp>
      <p:sp>
        <p:nvSpPr>
          <p:cNvPr id="12697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E80BCEE-CEBD-2D47-A0DC-052170C028DC}" type="slidenum">
              <a:rPr lang="en-US" sz="1600">
                <a:solidFill>
                  <a:srgbClr val="000000"/>
                </a:solidFill>
                <a:latin typeface="Garamond" charset="0"/>
                <a:cs typeface="Arial" charset="0"/>
              </a:rPr>
              <a:pPr eaLnBrk="1" hangingPunct="1"/>
              <a:t>43</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p:cNvSpPr>
            <a:spLocks noGrp="1"/>
          </p:cNvSpPr>
          <p:nvPr>
            <p:ph type="title"/>
          </p:nvPr>
        </p:nvSpPr>
        <p:spPr/>
        <p:txBody>
          <a:bodyPr/>
          <a:lstStyle/>
          <a:p>
            <a:r>
              <a:rPr lang="en-US">
                <a:latin typeface="Garamond" charset="0"/>
              </a:rPr>
              <a:t>Further Readings on Caching and MLP</a:t>
            </a:r>
          </a:p>
        </p:txBody>
      </p:sp>
      <p:sp>
        <p:nvSpPr>
          <p:cNvPr id="128002" name="Content Placeholder 2"/>
          <p:cNvSpPr>
            <a:spLocks noGrp="1"/>
          </p:cNvSpPr>
          <p:nvPr>
            <p:ph idx="1"/>
          </p:nvPr>
        </p:nvSpPr>
        <p:spPr>
          <a:xfrm>
            <a:off x="228600" y="996950"/>
            <a:ext cx="8610600" cy="5194300"/>
          </a:xfrm>
        </p:spPr>
        <p:txBody>
          <a:bodyPr/>
          <a:lstStyle/>
          <a:p>
            <a:r>
              <a:rPr lang="en-US">
                <a:solidFill>
                  <a:srgbClr val="FF0000"/>
                </a:solidFill>
                <a:latin typeface="Tahoma" charset="0"/>
              </a:rPr>
              <a:t>Required: </a:t>
            </a:r>
            <a:r>
              <a:rPr lang="en-US">
                <a:latin typeface="Tahoma" charset="0"/>
              </a:rPr>
              <a:t>Qureshi et al., “</a:t>
            </a:r>
            <a:r>
              <a:rPr lang="en-US" altLang="ja-JP">
                <a:solidFill>
                  <a:srgbClr val="0000FF"/>
                </a:solidFill>
                <a:latin typeface="Tahoma" charset="0"/>
              </a:rPr>
              <a:t>A Case for MLP-Aware Cache Replacement</a:t>
            </a:r>
            <a:r>
              <a:rPr lang="en-US" altLang="ja-JP">
                <a:latin typeface="Tahoma" charset="0"/>
              </a:rPr>
              <a:t>,</a:t>
            </a:r>
            <a:r>
              <a:rPr lang="en-US">
                <a:latin typeface="Tahoma" charset="0"/>
              </a:rPr>
              <a:t>”</a:t>
            </a:r>
            <a:r>
              <a:rPr lang="en-US" altLang="ja-JP">
                <a:latin typeface="Tahoma" charset="0"/>
              </a:rPr>
              <a:t> ISCA 2006.</a:t>
            </a:r>
          </a:p>
          <a:p>
            <a:endParaRPr lang="en-US">
              <a:latin typeface="Tahoma" charset="0"/>
            </a:endParaRPr>
          </a:p>
          <a:p>
            <a:r>
              <a:rPr lang="en-US">
                <a:latin typeface="Tahoma" charset="0"/>
              </a:rPr>
              <a:t>Glew, “</a:t>
            </a:r>
            <a:r>
              <a:rPr lang="en-US" altLang="ja-JP">
                <a:solidFill>
                  <a:srgbClr val="0000FF"/>
                </a:solidFill>
                <a:latin typeface="Tahoma" charset="0"/>
              </a:rPr>
              <a:t>MLP Yes! ILP No!</a:t>
            </a:r>
            <a:r>
              <a:rPr lang="en-US" altLang="ja-JP">
                <a:latin typeface="Tahoma" charset="0"/>
              </a:rPr>
              <a:t>,</a:t>
            </a:r>
            <a:r>
              <a:rPr lang="en-US">
                <a:latin typeface="Tahoma" charset="0"/>
              </a:rPr>
              <a:t>”</a:t>
            </a:r>
            <a:r>
              <a:rPr lang="en-US" altLang="ja-JP">
                <a:latin typeface="Tahoma" charset="0"/>
              </a:rPr>
              <a:t> ASPLOS Wild and Crazy Ideas Session, 1998.</a:t>
            </a:r>
          </a:p>
          <a:p>
            <a:endParaRPr lang="en-US" altLang="ja-JP">
              <a:latin typeface="Tahoma" charset="0"/>
            </a:endParaRPr>
          </a:p>
          <a:p>
            <a:r>
              <a:rPr lang="en-US" altLang="ja-JP">
                <a:latin typeface="Tahoma" charset="0"/>
              </a:rPr>
              <a:t>Mutlu et al., “</a:t>
            </a:r>
            <a:r>
              <a:rPr lang="en-US" altLang="ja-JP">
                <a:solidFill>
                  <a:srgbClr val="0000FF"/>
                </a:solidFill>
                <a:latin typeface="Tahoma" charset="0"/>
              </a:rPr>
              <a:t>Runahead Execution: An Effective Alternative to Large Instruction Windows</a:t>
            </a:r>
            <a:r>
              <a:rPr lang="en-US" altLang="ja-JP">
                <a:latin typeface="Tahoma" charset="0"/>
              </a:rPr>
              <a:t>,” IEEE Micro 2003.</a:t>
            </a:r>
          </a:p>
          <a:p>
            <a:endParaRPr lang="en-US">
              <a:latin typeface="Tahoma" charset="0"/>
            </a:endParaRPr>
          </a:p>
          <a:p>
            <a:endParaRPr lang="en-US">
              <a:latin typeface="Tahoma" charset="0"/>
            </a:endParaRPr>
          </a:p>
        </p:txBody>
      </p:sp>
      <p:sp>
        <p:nvSpPr>
          <p:cNvPr id="12800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AA965E-D1C9-754F-B60C-D6DE1ED183F1}" type="slidenum">
              <a:rPr lang="en-US" sz="1600">
                <a:solidFill>
                  <a:srgbClr val="000000"/>
                </a:solidFill>
                <a:latin typeface="Garamond" charset="0"/>
                <a:cs typeface="Arial" charset="0"/>
              </a:rPr>
              <a:pPr eaLnBrk="1" hangingPunct="1"/>
              <a:t>44</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4"/>
          <p:cNvSpPr>
            <a:spLocks noGrp="1" noChangeArrowheads="1"/>
          </p:cNvSpPr>
          <p:nvPr>
            <p:ph type="ctrTitle"/>
          </p:nvPr>
        </p:nvSpPr>
        <p:spPr>
          <a:xfrm>
            <a:off x="366713" y="1616075"/>
            <a:ext cx="8428037" cy="822325"/>
          </a:xfrm>
        </p:spPr>
        <p:txBody>
          <a:bodyPr/>
          <a:lstStyle/>
          <a:p>
            <a:pPr algn="ctr" eaLnBrk="1" hangingPunct="1"/>
            <a:r>
              <a:rPr lang="en-US" sz="4000" dirty="0" smtClean="0">
                <a:latin typeface="Garamond" charset="0"/>
              </a:rPr>
              <a:t>Multi-Core Issues in Caching</a:t>
            </a:r>
            <a:endParaRPr lang="en-US" sz="4000" dirty="0">
              <a:latin typeface="Garamond" charset="0"/>
            </a:endParaRPr>
          </a:p>
        </p:txBody>
      </p:sp>
      <p:sp>
        <p:nvSpPr>
          <p:cNvPr id="110594"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extLst>
      <p:ext uri="{BB962C8B-B14F-4D97-AF65-F5344CB8AC3E}">
        <p14:creationId xmlns:p14="http://schemas.microsoft.com/office/powerpoint/2010/main" val="5526922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Caches in Multi-Core Systems</a:t>
            </a:r>
            <a:endParaRPr lang="en-US" dirty="0"/>
          </a:p>
        </p:txBody>
      </p:sp>
      <p:sp>
        <p:nvSpPr>
          <p:cNvPr id="3" name="Content Placeholder 2"/>
          <p:cNvSpPr>
            <a:spLocks noGrp="1"/>
          </p:cNvSpPr>
          <p:nvPr>
            <p:ph idx="1"/>
          </p:nvPr>
        </p:nvSpPr>
        <p:spPr/>
        <p:txBody>
          <a:bodyPr/>
          <a:lstStyle/>
          <a:p>
            <a:r>
              <a:rPr lang="en-US" dirty="0" smtClean="0"/>
              <a:t>Cache efficiency becomes even more important in a multi-core/multi-threaded system</a:t>
            </a:r>
          </a:p>
          <a:p>
            <a:pPr lvl="1"/>
            <a:r>
              <a:rPr lang="en-US" dirty="0" smtClean="0">
                <a:solidFill>
                  <a:srgbClr val="0000FF"/>
                </a:solidFill>
              </a:rPr>
              <a:t>Memory bandwidth is at premium</a:t>
            </a:r>
          </a:p>
          <a:p>
            <a:pPr lvl="1"/>
            <a:r>
              <a:rPr lang="en-US" dirty="0" smtClean="0">
                <a:solidFill>
                  <a:srgbClr val="0000FF"/>
                </a:solidFill>
              </a:rPr>
              <a:t>Cache space is a limited resource</a:t>
            </a:r>
          </a:p>
          <a:p>
            <a:pPr lvl="1"/>
            <a:endParaRPr lang="en-US" dirty="0"/>
          </a:p>
          <a:p>
            <a:r>
              <a:rPr lang="en-US" dirty="0" smtClean="0"/>
              <a:t>How do we design the caches in a multi-core system?</a:t>
            </a:r>
          </a:p>
          <a:p>
            <a:endParaRPr lang="en-US" dirty="0"/>
          </a:p>
          <a:p>
            <a:r>
              <a:rPr lang="en-US" dirty="0" smtClean="0"/>
              <a:t>Many decisions</a:t>
            </a:r>
          </a:p>
          <a:p>
            <a:pPr lvl="1"/>
            <a:r>
              <a:rPr lang="en-US" dirty="0" smtClean="0"/>
              <a:t>Shared vs. private caches</a:t>
            </a:r>
          </a:p>
          <a:p>
            <a:pPr lvl="1"/>
            <a:r>
              <a:rPr lang="en-US" dirty="0" smtClean="0"/>
              <a:t>How to maximize performance of the entire system?</a:t>
            </a:r>
          </a:p>
          <a:p>
            <a:pPr lvl="1"/>
            <a:r>
              <a:rPr lang="en-US" dirty="0"/>
              <a:t>How to </a:t>
            </a:r>
            <a:r>
              <a:rPr lang="en-US" dirty="0" smtClean="0"/>
              <a:t>provide QoS to different threads in a shared cache?</a:t>
            </a:r>
          </a:p>
          <a:p>
            <a:pPr lvl="1"/>
            <a:r>
              <a:rPr lang="en-US" dirty="0" smtClean="0"/>
              <a:t>Should cache management algorithms be aware of threads?</a:t>
            </a:r>
          </a:p>
          <a:p>
            <a:pPr lvl="1"/>
            <a:r>
              <a:rPr lang="en-US" dirty="0" smtClean="0"/>
              <a:t>How should space be allocated to threads in a shared cache?</a:t>
            </a:r>
          </a:p>
          <a:p>
            <a:pPr lvl="1"/>
            <a:endParaRPr lang="en-US" dirty="0"/>
          </a:p>
        </p:txBody>
      </p:sp>
      <p:sp>
        <p:nvSpPr>
          <p:cNvPr id="4" name="Slide Number Placeholder 3"/>
          <p:cNvSpPr>
            <a:spLocks noGrp="1"/>
          </p:cNvSpPr>
          <p:nvPr>
            <p:ph type="sldNum" sz="quarter" idx="11"/>
          </p:nvPr>
        </p:nvSpPr>
        <p:spPr/>
        <p:txBody>
          <a:bodyPr/>
          <a:lstStyle/>
          <a:p>
            <a:pPr>
              <a:defRPr/>
            </a:pPr>
            <a:fld id="{B540ED03-4689-814C-A2A2-607343E603A9}" type="slidenum">
              <a:rPr lang="en-US" smtClean="0"/>
              <a:pPr>
                <a:defRPr/>
              </a:pPr>
              <a:t>46</a:t>
            </a:fld>
            <a:endParaRPr lang="en-US"/>
          </a:p>
        </p:txBody>
      </p:sp>
    </p:spTree>
    <p:extLst>
      <p:ext uri="{BB962C8B-B14F-4D97-AF65-F5344CB8AC3E}">
        <p14:creationId xmlns:p14="http://schemas.microsoft.com/office/powerpoint/2010/main" val="381660519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dirty="0" smtClean="0">
                <a:latin typeface="Garamond" charset="0"/>
                <a:ea typeface="ＭＳ Ｐゴシック" charset="0"/>
                <a:cs typeface="ＭＳ Ｐゴシック" charset="0"/>
              </a:rPr>
              <a:t>Private vs. Shared Caches</a:t>
            </a:r>
            <a:endParaRPr lang="en-US" dirty="0">
              <a:latin typeface="Garamond" charset="0"/>
              <a:ea typeface="ＭＳ Ｐゴシック" charset="0"/>
              <a:cs typeface="ＭＳ Ｐゴシック" charset="0"/>
            </a:endParaRPr>
          </a:p>
        </p:txBody>
      </p:sp>
      <p:sp>
        <p:nvSpPr>
          <p:cNvPr id="28674" name="Content Placeholder 2"/>
          <p:cNvSpPr>
            <a:spLocks noGrp="1"/>
          </p:cNvSpPr>
          <p:nvPr>
            <p:ph idx="1"/>
          </p:nvPr>
        </p:nvSpPr>
        <p:spPr>
          <a:xfrm>
            <a:off x="228600" y="996950"/>
            <a:ext cx="8915400" cy="5194300"/>
          </a:xfrm>
        </p:spPr>
        <p:txBody>
          <a:bodyPr/>
          <a:lstStyle/>
          <a:p>
            <a:r>
              <a:rPr lang="en-US" sz="2200" dirty="0" smtClean="0">
                <a:solidFill>
                  <a:srgbClr val="0000FF"/>
                </a:solidFill>
                <a:latin typeface="Tahoma" charset="0"/>
                <a:ea typeface="ＭＳ Ｐゴシック" charset="0"/>
                <a:cs typeface="ＭＳ Ｐゴシック" charset="0"/>
              </a:rPr>
              <a:t>Private</a:t>
            </a:r>
            <a:r>
              <a:rPr lang="en-US" sz="2200" dirty="0" smtClean="0">
                <a:latin typeface="Tahoma" charset="0"/>
                <a:ea typeface="ＭＳ Ｐゴシック" charset="0"/>
                <a:cs typeface="ＭＳ Ｐゴシック" charset="0"/>
              </a:rPr>
              <a:t> </a:t>
            </a:r>
            <a:r>
              <a:rPr lang="en-US" sz="2200" dirty="0">
                <a:latin typeface="Tahoma" charset="0"/>
                <a:ea typeface="ＭＳ Ｐゴシック" charset="0"/>
                <a:cs typeface="ＭＳ Ｐゴシック" charset="0"/>
              </a:rPr>
              <a:t>cache: Cache belongs to one core (a shared block can be in multiple caches)</a:t>
            </a:r>
          </a:p>
          <a:p>
            <a:r>
              <a:rPr lang="en-US" sz="2200" dirty="0">
                <a:solidFill>
                  <a:srgbClr val="0000FF"/>
                </a:solidFill>
                <a:latin typeface="Tahoma" charset="0"/>
                <a:ea typeface="ＭＳ Ｐゴシック" charset="0"/>
                <a:cs typeface="ＭＳ Ｐゴシック" charset="0"/>
              </a:rPr>
              <a:t>Shared</a:t>
            </a:r>
            <a:r>
              <a:rPr lang="en-US" sz="2200" dirty="0">
                <a:latin typeface="Tahoma" charset="0"/>
                <a:ea typeface="ＭＳ Ｐゴシック" charset="0"/>
                <a:cs typeface="ＭＳ Ｐゴシック" charset="0"/>
              </a:rPr>
              <a:t> cache: Cache is shared by multiple cores</a:t>
            </a:r>
          </a:p>
        </p:txBody>
      </p:sp>
      <p:sp>
        <p:nvSpPr>
          <p:cNvPr id="2867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08826D0-4960-7745-87BD-C71FF37D3C32}" type="slidenum">
              <a:rPr lang="en-US" sz="1600">
                <a:solidFill>
                  <a:srgbClr val="000000"/>
                </a:solidFill>
                <a:latin typeface="Garamond" charset="0"/>
              </a:rPr>
              <a:pPr eaLnBrk="1" hangingPunct="1"/>
              <a:t>47</a:t>
            </a:fld>
            <a:endParaRPr lang="en-US" sz="1600">
              <a:solidFill>
                <a:srgbClr val="000000"/>
              </a:solidFill>
              <a:latin typeface="Garamond" charset="0"/>
            </a:endParaRPr>
          </a:p>
        </p:txBody>
      </p:sp>
      <p:grpSp>
        <p:nvGrpSpPr>
          <p:cNvPr id="28676" name="Group 74"/>
          <p:cNvGrpSpPr>
            <a:grpSpLocks/>
          </p:cNvGrpSpPr>
          <p:nvPr/>
        </p:nvGrpSpPr>
        <p:grpSpPr bwMode="auto">
          <a:xfrm>
            <a:off x="395288" y="2852738"/>
            <a:ext cx="3573462" cy="3111500"/>
            <a:chOff x="395288" y="2852738"/>
            <a:chExt cx="4667250" cy="3111500"/>
          </a:xfrm>
        </p:grpSpPr>
        <p:sp>
          <p:nvSpPr>
            <p:cNvPr id="28701" name="Rectangle 3"/>
            <p:cNvSpPr>
              <a:spLocks noChangeArrowheads="1"/>
            </p:cNvSpPr>
            <p:nvPr/>
          </p:nvSpPr>
          <p:spPr bwMode="auto">
            <a:xfrm>
              <a:off x="684213"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02" name="Text Box 4"/>
            <p:cNvSpPr txBox="1">
              <a:spLocks noChangeArrowheads="1"/>
            </p:cNvSpPr>
            <p:nvPr/>
          </p:nvSpPr>
          <p:spPr bwMode="auto">
            <a:xfrm>
              <a:off x="609600"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0</a:t>
              </a:r>
            </a:p>
          </p:txBody>
        </p:sp>
        <p:sp>
          <p:nvSpPr>
            <p:cNvPr id="28703" name="Rectangle 5"/>
            <p:cNvSpPr>
              <a:spLocks noChangeArrowheads="1"/>
            </p:cNvSpPr>
            <p:nvPr/>
          </p:nvSpPr>
          <p:spPr bwMode="auto">
            <a:xfrm>
              <a:off x="1778000"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04" name="Text Box 6"/>
            <p:cNvSpPr txBox="1">
              <a:spLocks noChangeArrowheads="1"/>
            </p:cNvSpPr>
            <p:nvPr/>
          </p:nvSpPr>
          <p:spPr bwMode="auto">
            <a:xfrm>
              <a:off x="1703388"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1</a:t>
              </a:r>
            </a:p>
          </p:txBody>
        </p:sp>
        <p:sp>
          <p:nvSpPr>
            <p:cNvPr id="28705" name="Rectangle 7"/>
            <p:cNvSpPr>
              <a:spLocks noChangeArrowheads="1"/>
            </p:cNvSpPr>
            <p:nvPr/>
          </p:nvSpPr>
          <p:spPr bwMode="auto">
            <a:xfrm>
              <a:off x="2873375"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06" name="Text Box 8"/>
            <p:cNvSpPr txBox="1">
              <a:spLocks noChangeArrowheads="1"/>
            </p:cNvSpPr>
            <p:nvPr/>
          </p:nvSpPr>
          <p:spPr bwMode="auto">
            <a:xfrm>
              <a:off x="2798762"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2</a:t>
              </a:r>
            </a:p>
          </p:txBody>
        </p:sp>
        <p:sp>
          <p:nvSpPr>
            <p:cNvPr id="28707" name="Rectangle 9"/>
            <p:cNvSpPr>
              <a:spLocks noChangeArrowheads="1"/>
            </p:cNvSpPr>
            <p:nvPr/>
          </p:nvSpPr>
          <p:spPr bwMode="auto">
            <a:xfrm>
              <a:off x="3967163"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08" name="Text Box 10"/>
            <p:cNvSpPr txBox="1">
              <a:spLocks noChangeArrowheads="1"/>
            </p:cNvSpPr>
            <p:nvPr/>
          </p:nvSpPr>
          <p:spPr bwMode="auto">
            <a:xfrm>
              <a:off x="3892550"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3</a:t>
              </a:r>
            </a:p>
          </p:txBody>
        </p:sp>
        <p:sp>
          <p:nvSpPr>
            <p:cNvPr id="28709" name="Rectangle 11"/>
            <p:cNvSpPr>
              <a:spLocks noChangeArrowheads="1"/>
            </p:cNvSpPr>
            <p:nvPr/>
          </p:nvSpPr>
          <p:spPr bwMode="auto">
            <a:xfrm>
              <a:off x="684213" y="4062413"/>
              <a:ext cx="806450" cy="808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10" name="Rectangle 13"/>
            <p:cNvSpPr>
              <a:spLocks noChangeArrowheads="1"/>
            </p:cNvSpPr>
            <p:nvPr/>
          </p:nvSpPr>
          <p:spPr bwMode="auto">
            <a:xfrm>
              <a:off x="1809750" y="4062413"/>
              <a:ext cx="806450" cy="808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11" name="Text Box 14"/>
            <p:cNvSpPr txBox="1">
              <a:spLocks noChangeArrowheads="1"/>
            </p:cNvSpPr>
            <p:nvPr/>
          </p:nvSpPr>
          <p:spPr bwMode="auto">
            <a:xfrm>
              <a:off x="1751013" y="4144963"/>
              <a:ext cx="9425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    L2 </a:t>
              </a:r>
            </a:p>
            <a:p>
              <a:pPr eaLnBrk="1" hangingPunct="1"/>
              <a:r>
                <a:rPr lang="en-US" sz="1200">
                  <a:solidFill>
                    <a:srgbClr val="000000"/>
                  </a:solidFill>
                </a:rPr>
                <a:t>CACHE</a:t>
              </a:r>
            </a:p>
          </p:txBody>
        </p:sp>
        <p:sp>
          <p:nvSpPr>
            <p:cNvPr id="28712" name="Rectangle 15"/>
            <p:cNvSpPr>
              <a:spLocks noChangeArrowheads="1"/>
            </p:cNvSpPr>
            <p:nvPr/>
          </p:nvSpPr>
          <p:spPr bwMode="auto">
            <a:xfrm>
              <a:off x="2903538" y="4064000"/>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13" name="Text Box 16"/>
            <p:cNvSpPr txBox="1">
              <a:spLocks noChangeArrowheads="1"/>
            </p:cNvSpPr>
            <p:nvPr/>
          </p:nvSpPr>
          <p:spPr bwMode="auto">
            <a:xfrm>
              <a:off x="2844799" y="4146550"/>
              <a:ext cx="9425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    L2 </a:t>
              </a:r>
            </a:p>
            <a:p>
              <a:pPr eaLnBrk="1" hangingPunct="1"/>
              <a:r>
                <a:rPr lang="en-US" sz="1200">
                  <a:solidFill>
                    <a:srgbClr val="000000"/>
                  </a:solidFill>
                </a:rPr>
                <a:t>CACHE</a:t>
              </a:r>
            </a:p>
          </p:txBody>
        </p:sp>
        <p:sp>
          <p:nvSpPr>
            <p:cNvPr id="28714" name="Rectangle 17"/>
            <p:cNvSpPr>
              <a:spLocks noChangeArrowheads="1"/>
            </p:cNvSpPr>
            <p:nvPr/>
          </p:nvSpPr>
          <p:spPr bwMode="auto">
            <a:xfrm>
              <a:off x="3968750" y="4064000"/>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15" name="Text Box 18"/>
            <p:cNvSpPr txBox="1">
              <a:spLocks noChangeArrowheads="1"/>
            </p:cNvSpPr>
            <p:nvPr/>
          </p:nvSpPr>
          <p:spPr bwMode="auto">
            <a:xfrm>
              <a:off x="3910013" y="4146550"/>
              <a:ext cx="9425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    L2 </a:t>
              </a:r>
            </a:p>
            <a:p>
              <a:pPr eaLnBrk="1" hangingPunct="1"/>
              <a:r>
                <a:rPr lang="en-US" sz="1200">
                  <a:solidFill>
                    <a:srgbClr val="000000"/>
                  </a:solidFill>
                </a:rPr>
                <a:t>CACHE</a:t>
              </a:r>
            </a:p>
          </p:txBody>
        </p:sp>
        <p:sp>
          <p:nvSpPr>
            <p:cNvPr id="28716" name="Line 19"/>
            <p:cNvSpPr>
              <a:spLocks noChangeShapeType="1"/>
            </p:cNvSpPr>
            <p:nvPr/>
          </p:nvSpPr>
          <p:spPr bwMode="auto">
            <a:xfrm>
              <a:off x="1087438"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17" name="Line 20"/>
            <p:cNvSpPr>
              <a:spLocks noChangeShapeType="1"/>
            </p:cNvSpPr>
            <p:nvPr/>
          </p:nvSpPr>
          <p:spPr bwMode="auto">
            <a:xfrm>
              <a:off x="2181225"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18" name="Line 21"/>
            <p:cNvSpPr>
              <a:spLocks noChangeShapeType="1"/>
            </p:cNvSpPr>
            <p:nvPr/>
          </p:nvSpPr>
          <p:spPr bwMode="auto">
            <a:xfrm>
              <a:off x="3276600"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19" name="Line 22"/>
            <p:cNvSpPr>
              <a:spLocks noChangeShapeType="1"/>
            </p:cNvSpPr>
            <p:nvPr/>
          </p:nvSpPr>
          <p:spPr bwMode="auto">
            <a:xfrm>
              <a:off x="4370388"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20" name="Rectangle 23"/>
            <p:cNvSpPr>
              <a:spLocks noChangeArrowheads="1"/>
            </p:cNvSpPr>
            <p:nvPr/>
          </p:nvSpPr>
          <p:spPr bwMode="auto">
            <a:xfrm>
              <a:off x="1144588" y="5216525"/>
              <a:ext cx="3168650" cy="63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21" name="Text Box 24"/>
            <p:cNvSpPr txBox="1">
              <a:spLocks noChangeArrowheads="1"/>
            </p:cNvSpPr>
            <p:nvPr/>
          </p:nvSpPr>
          <p:spPr bwMode="auto">
            <a:xfrm>
              <a:off x="1117599" y="5387975"/>
              <a:ext cx="32132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DRAM MEMORY CONTROLLER</a:t>
              </a:r>
            </a:p>
          </p:txBody>
        </p:sp>
        <p:sp>
          <p:nvSpPr>
            <p:cNvPr id="28722" name="Line 25"/>
            <p:cNvSpPr>
              <a:spLocks noChangeShapeType="1"/>
            </p:cNvSpPr>
            <p:nvPr/>
          </p:nvSpPr>
          <p:spPr bwMode="auto">
            <a:xfrm>
              <a:off x="2181225"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23" name="Line 26"/>
            <p:cNvSpPr>
              <a:spLocks noChangeShapeType="1"/>
            </p:cNvSpPr>
            <p:nvPr/>
          </p:nvSpPr>
          <p:spPr bwMode="auto">
            <a:xfrm>
              <a:off x="3289300"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24" name="Line 27"/>
            <p:cNvSpPr>
              <a:spLocks noChangeShapeType="1"/>
            </p:cNvSpPr>
            <p:nvPr/>
          </p:nvSpPr>
          <p:spPr bwMode="auto">
            <a:xfrm>
              <a:off x="4197350"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25" name="Line 28"/>
            <p:cNvSpPr>
              <a:spLocks noChangeShapeType="1"/>
            </p:cNvSpPr>
            <p:nvPr/>
          </p:nvSpPr>
          <p:spPr bwMode="auto">
            <a:xfrm>
              <a:off x="1317625"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26" name="Rounded Rectangle 97"/>
            <p:cNvSpPr>
              <a:spLocks noChangeArrowheads="1"/>
            </p:cNvSpPr>
            <p:nvPr/>
          </p:nvSpPr>
          <p:spPr bwMode="auto">
            <a:xfrm>
              <a:off x="395288" y="2852738"/>
              <a:ext cx="4667250" cy="3111500"/>
            </a:xfrm>
            <a:prstGeom prst="roundRect">
              <a:avLst>
                <a:gd name="adj" fmla="val 16667"/>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81000" indent="-381000" algn="ctr">
                <a:spcBef>
                  <a:spcPct val="20000"/>
                </a:spcBef>
                <a:buFontTx/>
                <a:buChar char="•"/>
              </a:pPr>
              <a:endParaRPr lang="en-US" sz="2000">
                <a:solidFill>
                  <a:srgbClr val="000000"/>
                </a:solidFill>
              </a:endParaRPr>
            </a:p>
          </p:txBody>
        </p:sp>
        <p:sp>
          <p:nvSpPr>
            <p:cNvPr id="28727" name="Rectangle 56"/>
            <p:cNvSpPr>
              <a:spLocks noChangeArrowheads="1"/>
            </p:cNvSpPr>
            <p:nvPr/>
          </p:nvSpPr>
          <p:spPr bwMode="auto">
            <a:xfrm>
              <a:off x="1144588" y="5214938"/>
              <a:ext cx="3168650" cy="635000"/>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grpSp>
      <p:sp>
        <p:nvSpPr>
          <p:cNvPr id="28677" name="Text Box 14"/>
          <p:cNvSpPr txBox="1">
            <a:spLocks noChangeArrowheads="1"/>
          </p:cNvSpPr>
          <p:nvPr/>
        </p:nvSpPr>
        <p:spPr bwMode="auto">
          <a:xfrm>
            <a:off x="571500" y="4144963"/>
            <a:ext cx="720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    L2 </a:t>
            </a:r>
          </a:p>
          <a:p>
            <a:pPr eaLnBrk="1" hangingPunct="1"/>
            <a:r>
              <a:rPr lang="en-US" sz="1200">
                <a:solidFill>
                  <a:srgbClr val="000000"/>
                </a:solidFill>
              </a:rPr>
              <a:t>CACHE</a:t>
            </a:r>
          </a:p>
        </p:txBody>
      </p:sp>
      <p:grpSp>
        <p:nvGrpSpPr>
          <p:cNvPr id="28678" name="Group 76"/>
          <p:cNvGrpSpPr>
            <a:grpSpLocks/>
          </p:cNvGrpSpPr>
          <p:nvPr/>
        </p:nvGrpSpPr>
        <p:grpSpPr bwMode="auto">
          <a:xfrm>
            <a:off x="4618038" y="2890838"/>
            <a:ext cx="3573462" cy="3111500"/>
            <a:chOff x="395288" y="2852738"/>
            <a:chExt cx="4667250" cy="3111500"/>
          </a:xfrm>
        </p:grpSpPr>
        <p:sp>
          <p:nvSpPr>
            <p:cNvPr id="28680" name="Rectangle 3"/>
            <p:cNvSpPr>
              <a:spLocks noChangeArrowheads="1"/>
            </p:cNvSpPr>
            <p:nvPr/>
          </p:nvSpPr>
          <p:spPr bwMode="auto">
            <a:xfrm>
              <a:off x="684213"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81" name="Text Box 4"/>
            <p:cNvSpPr txBox="1">
              <a:spLocks noChangeArrowheads="1"/>
            </p:cNvSpPr>
            <p:nvPr/>
          </p:nvSpPr>
          <p:spPr bwMode="auto">
            <a:xfrm>
              <a:off x="609600"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0</a:t>
              </a:r>
            </a:p>
          </p:txBody>
        </p:sp>
        <p:sp>
          <p:nvSpPr>
            <p:cNvPr id="28682" name="Rectangle 5"/>
            <p:cNvSpPr>
              <a:spLocks noChangeArrowheads="1"/>
            </p:cNvSpPr>
            <p:nvPr/>
          </p:nvSpPr>
          <p:spPr bwMode="auto">
            <a:xfrm>
              <a:off x="1778000"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83" name="Text Box 6"/>
            <p:cNvSpPr txBox="1">
              <a:spLocks noChangeArrowheads="1"/>
            </p:cNvSpPr>
            <p:nvPr/>
          </p:nvSpPr>
          <p:spPr bwMode="auto">
            <a:xfrm>
              <a:off x="1703388"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1</a:t>
              </a:r>
            </a:p>
          </p:txBody>
        </p:sp>
        <p:sp>
          <p:nvSpPr>
            <p:cNvPr id="28684" name="Rectangle 7"/>
            <p:cNvSpPr>
              <a:spLocks noChangeArrowheads="1"/>
            </p:cNvSpPr>
            <p:nvPr/>
          </p:nvSpPr>
          <p:spPr bwMode="auto">
            <a:xfrm>
              <a:off x="2873375"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85" name="Text Box 8"/>
            <p:cNvSpPr txBox="1">
              <a:spLocks noChangeArrowheads="1"/>
            </p:cNvSpPr>
            <p:nvPr/>
          </p:nvSpPr>
          <p:spPr bwMode="auto">
            <a:xfrm>
              <a:off x="2798762"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2</a:t>
              </a:r>
            </a:p>
          </p:txBody>
        </p:sp>
        <p:sp>
          <p:nvSpPr>
            <p:cNvPr id="28686" name="Rectangle 9"/>
            <p:cNvSpPr>
              <a:spLocks noChangeArrowheads="1"/>
            </p:cNvSpPr>
            <p:nvPr/>
          </p:nvSpPr>
          <p:spPr bwMode="auto">
            <a:xfrm>
              <a:off x="3967163"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87" name="Text Box 10"/>
            <p:cNvSpPr txBox="1">
              <a:spLocks noChangeArrowheads="1"/>
            </p:cNvSpPr>
            <p:nvPr/>
          </p:nvSpPr>
          <p:spPr bwMode="auto">
            <a:xfrm>
              <a:off x="3892550"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3</a:t>
              </a:r>
            </a:p>
          </p:txBody>
        </p:sp>
        <p:sp>
          <p:nvSpPr>
            <p:cNvPr id="28688" name="Rectangle 11"/>
            <p:cNvSpPr>
              <a:spLocks noChangeArrowheads="1"/>
            </p:cNvSpPr>
            <p:nvPr/>
          </p:nvSpPr>
          <p:spPr bwMode="auto">
            <a:xfrm>
              <a:off x="684213" y="4062413"/>
              <a:ext cx="4089400" cy="808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89" name="Line 19"/>
            <p:cNvSpPr>
              <a:spLocks noChangeShapeType="1"/>
            </p:cNvSpPr>
            <p:nvPr/>
          </p:nvSpPr>
          <p:spPr bwMode="auto">
            <a:xfrm>
              <a:off x="1087438"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0" name="Line 20"/>
            <p:cNvSpPr>
              <a:spLocks noChangeShapeType="1"/>
            </p:cNvSpPr>
            <p:nvPr/>
          </p:nvSpPr>
          <p:spPr bwMode="auto">
            <a:xfrm>
              <a:off x="2181225"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1" name="Line 21"/>
            <p:cNvSpPr>
              <a:spLocks noChangeShapeType="1"/>
            </p:cNvSpPr>
            <p:nvPr/>
          </p:nvSpPr>
          <p:spPr bwMode="auto">
            <a:xfrm>
              <a:off x="3276600"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2" name="Line 22"/>
            <p:cNvSpPr>
              <a:spLocks noChangeShapeType="1"/>
            </p:cNvSpPr>
            <p:nvPr/>
          </p:nvSpPr>
          <p:spPr bwMode="auto">
            <a:xfrm>
              <a:off x="4370388"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3" name="Rectangle 23"/>
            <p:cNvSpPr>
              <a:spLocks noChangeArrowheads="1"/>
            </p:cNvSpPr>
            <p:nvPr/>
          </p:nvSpPr>
          <p:spPr bwMode="auto">
            <a:xfrm>
              <a:off x="1144588" y="5216525"/>
              <a:ext cx="3168650" cy="63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94" name="Text Box 24"/>
            <p:cNvSpPr txBox="1">
              <a:spLocks noChangeArrowheads="1"/>
            </p:cNvSpPr>
            <p:nvPr/>
          </p:nvSpPr>
          <p:spPr bwMode="auto">
            <a:xfrm>
              <a:off x="1117599" y="5387975"/>
              <a:ext cx="32132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DRAM MEMORY CONTROLLER</a:t>
              </a:r>
            </a:p>
          </p:txBody>
        </p:sp>
        <p:sp>
          <p:nvSpPr>
            <p:cNvPr id="28695" name="Line 25"/>
            <p:cNvSpPr>
              <a:spLocks noChangeShapeType="1"/>
            </p:cNvSpPr>
            <p:nvPr/>
          </p:nvSpPr>
          <p:spPr bwMode="auto">
            <a:xfrm>
              <a:off x="2181225"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6" name="Line 26"/>
            <p:cNvSpPr>
              <a:spLocks noChangeShapeType="1"/>
            </p:cNvSpPr>
            <p:nvPr/>
          </p:nvSpPr>
          <p:spPr bwMode="auto">
            <a:xfrm>
              <a:off x="3289300"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7" name="Line 27"/>
            <p:cNvSpPr>
              <a:spLocks noChangeShapeType="1"/>
            </p:cNvSpPr>
            <p:nvPr/>
          </p:nvSpPr>
          <p:spPr bwMode="auto">
            <a:xfrm>
              <a:off x="4197350"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8" name="Line 28"/>
            <p:cNvSpPr>
              <a:spLocks noChangeShapeType="1"/>
            </p:cNvSpPr>
            <p:nvPr/>
          </p:nvSpPr>
          <p:spPr bwMode="auto">
            <a:xfrm>
              <a:off x="1317625"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9" name="Rounded Rectangle 97"/>
            <p:cNvSpPr>
              <a:spLocks noChangeArrowheads="1"/>
            </p:cNvSpPr>
            <p:nvPr/>
          </p:nvSpPr>
          <p:spPr bwMode="auto">
            <a:xfrm>
              <a:off x="395288" y="2852738"/>
              <a:ext cx="4667250" cy="3111500"/>
            </a:xfrm>
            <a:prstGeom prst="roundRect">
              <a:avLst>
                <a:gd name="adj" fmla="val 16667"/>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81000" indent="-381000" algn="ctr">
                <a:spcBef>
                  <a:spcPct val="20000"/>
                </a:spcBef>
                <a:buFontTx/>
                <a:buChar char="•"/>
              </a:pPr>
              <a:endParaRPr lang="en-US" sz="2000">
                <a:solidFill>
                  <a:srgbClr val="000000"/>
                </a:solidFill>
              </a:endParaRPr>
            </a:p>
          </p:txBody>
        </p:sp>
        <p:sp>
          <p:nvSpPr>
            <p:cNvPr id="28700" name="Rectangle 56"/>
            <p:cNvSpPr>
              <a:spLocks noChangeArrowheads="1"/>
            </p:cNvSpPr>
            <p:nvPr/>
          </p:nvSpPr>
          <p:spPr bwMode="auto">
            <a:xfrm>
              <a:off x="1144588" y="5214938"/>
              <a:ext cx="3168650" cy="635000"/>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grpSp>
      <p:sp>
        <p:nvSpPr>
          <p:cNvPr id="28679" name="Text Box 14"/>
          <p:cNvSpPr txBox="1">
            <a:spLocks noChangeArrowheads="1"/>
          </p:cNvSpPr>
          <p:nvPr/>
        </p:nvSpPr>
        <p:spPr bwMode="auto">
          <a:xfrm>
            <a:off x="6016625" y="4257675"/>
            <a:ext cx="720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    L2 </a:t>
            </a:r>
          </a:p>
          <a:p>
            <a:pPr eaLnBrk="1" hangingPunct="1"/>
            <a:r>
              <a:rPr lang="en-US" sz="1200">
                <a:solidFill>
                  <a:srgbClr val="000000"/>
                </a:solidFill>
              </a:rPr>
              <a:t>CACHE</a:t>
            </a:r>
          </a:p>
        </p:txBody>
      </p:sp>
    </p:spTree>
    <p:extLst>
      <p:ext uri="{BB962C8B-B14F-4D97-AF65-F5344CB8AC3E}">
        <p14:creationId xmlns:p14="http://schemas.microsoft.com/office/powerpoint/2010/main" val="30076048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28600" y="152400"/>
            <a:ext cx="8915400" cy="1066800"/>
          </a:xfrm>
        </p:spPr>
        <p:txBody>
          <a:bodyPr/>
          <a:lstStyle/>
          <a:p>
            <a:r>
              <a:rPr lang="en-US" dirty="0">
                <a:latin typeface="Garamond" charset="0"/>
                <a:ea typeface="ＭＳ Ｐゴシック" charset="0"/>
                <a:cs typeface="ＭＳ Ｐゴシック" charset="0"/>
              </a:rPr>
              <a:t>Resource Sharing </a:t>
            </a:r>
            <a:r>
              <a:rPr lang="en-US" dirty="0" smtClean="0">
                <a:latin typeface="Garamond" charset="0"/>
                <a:ea typeface="ＭＳ Ｐゴシック" charset="0"/>
                <a:cs typeface="ＭＳ Ｐゴシック" charset="0"/>
              </a:rPr>
              <a:t>Concept and Advantages</a:t>
            </a:r>
            <a:endParaRPr lang="en-US" dirty="0">
              <a:latin typeface="Garamond" charset="0"/>
              <a:ea typeface="ＭＳ Ｐゴシック" charset="0"/>
              <a:cs typeface="ＭＳ Ｐゴシック" charset="0"/>
            </a:endParaRPr>
          </a:p>
        </p:txBody>
      </p:sp>
      <p:sp>
        <p:nvSpPr>
          <p:cNvPr id="3" name="Content Placeholder 2"/>
          <p:cNvSpPr>
            <a:spLocks noGrp="1"/>
          </p:cNvSpPr>
          <p:nvPr>
            <p:ph idx="1"/>
          </p:nvPr>
        </p:nvSpPr>
        <p:spPr>
          <a:xfrm>
            <a:off x="228600" y="996950"/>
            <a:ext cx="8915400" cy="5194300"/>
          </a:xfrm>
        </p:spPr>
        <p:txBody>
          <a:bodyPr/>
          <a:lstStyle/>
          <a:p>
            <a:r>
              <a:rPr lang="en-US" dirty="0">
                <a:latin typeface="Tahoma" charset="0"/>
                <a:ea typeface="ＭＳ Ｐゴシック" charset="0"/>
                <a:cs typeface="ＭＳ Ｐゴシック" charset="0"/>
              </a:rPr>
              <a:t>Idea: </a:t>
            </a:r>
            <a:r>
              <a:rPr lang="en-US" dirty="0">
                <a:solidFill>
                  <a:srgbClr val="0000FF"/>
                </a:solidFill>
                <a:latin typeface="Tahoma" charset="0"/>
                <a:ea typeface="ＭＳ Ｐゴシック" charset="0"/>
                <a:cs typeface="ＭＳ Ｐゴシック" charset="0"/>
              </a:rPr>
              <a:t>Instead of dedicating a hardware resource to a hardware context, allow multiple contexts to use it</a:t>
            </a:r>
          </a:p>
          <a:p>
            <a:pPr lvl="1"/>
            <a:r>
              <a:rPr lang="en-US" dirty="0">
                <a:latin typeface="Tahoma" charset="0"/>
                <a:ea typeface="ＭＳ Ｐゴシック" charset="0"/>
              </a:rPr>
              <a:t>Example resources: functional units, pipeline, caches, buses, memory</a:t>
            </a:r>
          </a:p>
          <a:p>
            <a:r>
              <a:rPr lang="en-US" dirty="0">
                <a:latin typeface="Tahoma" charset="0"/>
                <a:ea typeface="ＭＳ Ｐゴシック" charset="0"/>
                <a:cs typeface="ＭＳ Ｐゴシック" charset="0"/>
              </a:rPr>
              <a:t>Why?</a:t>
            </a:r>
          </a:p>
          <a:p>
            <a:endParaRPr lang="en-US" dirty="0">
              <a:latin typeface="Tahoma" charset="0"/>
              <a:ea typeface="ＭＳ Ｐゴシック" charset="0"/>
              <a:cs typeface="ＭＳ Ｐゴシック" charset="0"/>
            </a:endParaRPr>
          </a:p>
          <a:p>
            <a:pPr>
              <a:buFont typeface="Wingdings" charset="0"/>
              <a:buNone/>
            </a:pPr>
            <a:r>
              <a:rPr lang="en-US" dirty="0">
                <a:latin typeface="Tahoma" charset="0"/>
                <a:ea typeface="ＭＳ Ｐゴシック" charset="0"/>
                <a:cs typeface="ＭＳ Ｐゴシック" charset="0"/>
              </a:rPr>
              <a:t>+ Resource sharing </a:t>
            </a:r>
            <a:r>
              <a:rPr lang="en-US" dirty="0">
                <a:solidFill>
                  <a:srgbClr val="0000FF"/>
                </a:solidFill>
                <a:latin typeface="Tahoma" charset="0"/>
                <a:ea typeface="ＭＳ Ｐゴシック" charset="0"/>
                <a:cs typeface="ＭＳ Ｐゴシック" charset="0"/>
              </a:rPr>
              <a:t>improves utilization/efficiency </a:t>
            </a:r>
            <a:r>
              <a:rPr lang="en-US" dirty="0">
                <a:solidFill>
                  <a:srgbClr val="0000FF"/>
                </a:solidFill>
                <a:latin typeface="Tahoma" charset="0"/>
                <a:ea typeface="ＭＳ Ｐゴシック" charset="0"/>
                <a:cs typeface="ＭＳ Ｐゴシック" charset="0"/>
                <a:sym typeface="Wingdings" charset="0"/>
              </a:rPr>
              <a:t> throughput</a:t>
            </a:r>
            <a:endParaRPr lang="en-US" dirty="0">
              <a:solidFill>
                <a:srgbClr val="0000FF"/>
              </a:solidFill>
              <a:latin typeface="Tahoma" charset="0"/>
              <a:ea typeface="ＭＳ Ｐゴシック" charset="0"/>
              <a:cs typeface="ＭＳ Ｐゴシック" charset="0"/>
            </a:endParaRPr>
          </a:p>
          <a:p>
            <a:pPr lvl="1"/>
            <a:r>
              <a:rPr lang="en-US" dirty="0" smtClean="0">
                <a:latin typeface="Tahoma" charset="0"/>
                <a:ea typeface="ＭＳ Ｐゴシック" charset="0"/>
              </a:rPr>
              <a:t>When </a:t>
            </a:r>
            <a:r>
              <a:rPr lang="en-US" dirty="0">
                <a:latin typeface="Tahoma" charset="0"/>
                <a:ea typeface="ＭＳ Ｐゴシック" charset="0"/>
              </a:rPr>
              <a:t>a resource is left idle by one thread, another thread can use it; no need to replicate shared data</a:t>
            </a:r>
          </a:p>
          <a:p>
            <a:pPr>
              <a:buFont typeface="Wingdings" charset="0"/>
              <a:buNone/>
            </a:pPr>
            <a:r>
              <a:rPr lang="en-US" dirty="0">
                <a:latin typeface="Tahoma" charset="0"/>
                <a:ea typeface="ＭＳ Ｐゴシック" charset="0"/>
                <a:cs typeface="ＭＳ Ｐゴシック" charset="0"/>
              </a:rPr>
              <a:t>+ </a:t>
            </a:r>
            <a:r>
              <a:rPr lang="en-US" dirty="0">
                <a:solidFill>
                  <a:srgbClr val="0000FF"/>
                </a:solidFill>
                <a:latin typeface="Tahoma" charset="0"/>
                <a:ea typeface="ＭＳ Ｐゴシック" charset="0"/>
                <a:cs typeface="ＭＳ Ｐゴシック" charset="0"/>
              </a:rPr>
              <a:t>Reduces communication latency</a:t>
            </a:r>
          </a:p>
          <a:p>
            <a:pPr lvl="1"/>
            <a:r>
              <a:rPr lang="en-US" dirty="0">
                <a:latin typeface="Tahoma" charset="0"/>
                <a:ea typeface="ＭＳ Ｐゴシック" charset="0"/>
              </a:rPr>
              <a:t>For example, shared data kept in the same cache in </a:t>
            </a:r>
            <a:r>
              <a:rPr lang="en-US" dirty="0" smtClean="0">
                <a:latin typeface="Tahoma" charset="0"/>
                <a:ea typeface="ＭＳ Ｐゴシック" charset="0"/>
              </a:rPr>
              <a:t>multithreaded processors</a:t>
            </a:r>
            <a:endParaRPr lang="en-US" dirty="0">
              <a:latin typeface="Tahoma" charset="0"/>
              <a:ea typeface="ＭＳ Ｐゴシック" charset="0"/>
            </a:endParaRPr>
          </a:p>
          <a:p>
            <a:pPr>
              <a:buFont typeface="Wingdings" charset="0"/>
              <a:buNone/>
            </a:pPr>
            <a:r>
              <a:rPr lang="en-US" dirty="0">
                <a:latin typeface="Tahoma" charset="0"/>
                <a:ea typeface="ＭＳ Ｐゴシック" charset="0"/>
                <a:cs typeface="ＭＳ Ｐゴシック" charset="0"/>
              </a:rPr>
              <a:t>+ </a:t>
            </a:r>
            <a:r>
              <a:rPr lang="en-US" dirty="0">
                <a:solidFill>
                  <a:srgbClr val="0000FF"/>
                </a:solidFill>
                <a:latin typeface="Tahoma" charset="0"/>
                <a:ea typeface="ＭＳ Ｐゴシック" charset="0"/>
                <a:cs typeface="ＭＳ Ｐゴシック" charset="0"/>
              </a:rPr>
              <a:t>Compatible with the shared memory model</a:t>
            </a:r>
          </a:p>
          <a:p>
            <a:endParaRPr lang="en-US" dirty="0">
              <a:latin typeface="Tahoma" charset="0"/>
              <a:ea typeface="ＭＳ Ｐゴシック" charset="0"/>
              <a:cs typeface="ＭＳ Ｐゴシック" charset="0"/>
            </a:endParaRPr>
          </a:p>
          <a:p>
            <a:endParaRPr lang="en-US" dirty="0">
              <a:latin typeface="Tahoma" charset="0"/>
              <a:ea typeface="ＭＳ Ｐゴシック" charset="0"/>
              <a:cs typeface="ＭＳ Ｐゴシック" charset="0"/>
            </a:endParaRPr>
          </a:p>
          <a:p>
            <a:endParaRPr lang="en-US" dirty="0">
              <a:latin typeface="Tahoma" charset="0"/>
              <a:ea typeface="ＭＳ Ｐゴシック" charset="0"/>
              <a:cs typeface="ＭＳ Ｐゴシック" charset="0"/>
            </a:endParaRPr>
          </a:p>
        </p:txBody>
      </p:sp>
      <p:sp>
        <p:nvSpPr>
          <p:cNvPr id="2253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67E1F37-B63B-9B4D-85C1-87CEA6C21DE6}" type="slidenum">
              <a:rPr lang="en-US" sz="1600">
                <a:solidFill>
                  <a:srgbClr val="000000"/>
                </a:solidFill>
                <a:latin typeface="Garamond" charset="0"/>
              </a:rPr>
              <a:pPr eaLnBrk="1" hangingPunct="1"/>
              <a:t>48</a:t>
            </a:fld>
            <a:endParaRPr lang="en-US" sz="1600">
              <a:solidFill>
                <a:srgbClr val="000000"/>
              </a:solidFill>
              <a:latin typeface="Garamond" charset="0"/>
            </a:endParaRPr>
          </a:p>
        </p:txBody>
      </p:sp>
    </p:spTree>
    <p:extLst>
      <p:ext uri="{BB962C8B-B14F-4D97-AF65-F5344CB8AC3E}">
        <p14:creationId xmlns:p14="http://schemas.microsoft.com/office/powerpoint/2010/main" val="288493733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latin typeface="Garamond" charset="0"/>
                <a:ea typeface="ＭＳ Ｐゴシック" charset="0"/>
                <a:cs typeface="ＭＳ Ｐゴシック" charset="0"/>
              </a:rPr>
              <a:t>Resource Sharing Disadvantages</a:t>
            </a:r>
          </a:p>
        </p:txBody>
      </p:sp>
      <p:sp>
        <p:nvSpPr>
          <p:cNvPr id="3" name="Content Placeholder 2"/>
          <p:cNvSpPr>
            <a:spLocks noGrp="1"/>
          </p:cNvSpPr>
          <p:nvPr>
            <p:ph idx="1"/>
          </p:nvPr>
        </p:nvSpPr>
        <p:spPr>
          <a:xfrm>
            <a:off x="228600" y="996950"/>
            <a:ext cx="8915400" cy="5194300"/>
          </a:xfrm>
        </p:spPr>
        <p:txBody>
          <a:bodyPr/>
          <a:lstStyle/>
          <a:p>
            <a:r>
              <a:rPr lang="en-US" dirty="0">
                <a:latin typeface="Tahoma" charset="0"/>
                <a:ea typeface="ＭＳ Ｐゴシック" charset="0"/>
                <a:cs typeface="ＭＳ Ｐゴシック" charset="0"/>
              </a:rPr>
              <a:t>Resource sharing results in </a:t>
            </a:r>
            <a:r>
              <a:rPr lang="en-US" dirty="0">
                <a:solidFill>
                  <a:srgbClr val="0000FF"/>
                </a:solidFill>
                <a:latin typeface="Tahoma" charset="0"/>
                <a:ea typeface="ＭＳ Ｐゴシック" charset="0"/>
                <a:cs typeface="ＭＳ Ｐゴシック" charset="0"/>
              </a:rPr>
              <a:t>contention for resources</a:t>
            </a:r>
          </a:p>
          <a:p>
            <a:pPr lvl="1"/>
            <a:r>
              <a:rPr lang="en-US" dirty="0">
                <a:latin typeface="Tahoma" charset="0"/>
                <a:ea typeface="ＭＳ Ｐゴシック" charset="0"/>
              </a:rPr>
              <a:t>When the resource is not idle, another thread cannot use it</a:t>
            </a:r>
          </a:p>
          <a:p>
            <a:pPr lvl="1"/>
            <a:r>
              <a:rPr lang="en-US" dirty="0">
                <a:latin typeface="Tahoma" charset="0"/>
                <a:ea typeface="ＭＳ Ｐゴシック" charset="0"/>
              </a:rPr>
              <a:t>If space is occupied by one thread, another thread needs to re-occupy it </a:t>
            </a:r>
          </a:p>
          <a:p>
            <a:pPr lvl="1"/>
            <a:endParaRPr lang="en-US" sz="1600" dirty="0">
              <a:latin typeface="Tahoma" charset="0"/>
              <a:ea typeface="ＭＳ Ｐゴシック" charset="0"/>
            </a:endParaRPr>
          </a:p>
          <a:p>
            <a:pPr>
              <a:buFont typeface="Wingdings" charset="0"/>
              <a:buNone/>
            </a:pPr>
            <a:r>
              <a:rPr lang="en-US" dirty="0">
                <a:latin typeface="Tahoma" charset="0"/>
                <a:ea typeface="ＭＳ Ｐゴシック" charset="0"/>
                <a:cs typeface="ＭＳ Ｐゴシック" charset="0"/>
              </a:rPr>
              <a:t>- </a:t>
            </a:r>
            <a:r>
              <a:rPr lang="en-US" dirty="0">
                <a:solidFill>
                  <a:srgbClr val="0000FF"/>
                </a:solidFill>
                <a:latin typeface="Tahoma" charset="0"/>
                <a:ea typeface="ＭＳ Ｐゴシック" charset="0"/>
                <a:cs typeface="ＭＳ Ｐゴシック" charset="0"/>
              </a:rPr>
              <a:t>Sometimes reduces each or some thread</a:t>
            </a:r>
            <a:r>
              <a:rPr lang="ja-JP" altLang="en-US" dirty="0">
                <a:solidFill>
                  <a:srgbClr val="0000FF"/>
                </a:solidFill>
                <a:latin typeface="Tahoma" charset="0"/>
                <a:ea typeface="ＭＳ Ｐゴシック" charset="0"/>
                <a:cs typeface="ＭＳ Ｐゴシック" charset="0"/>
              </a:rPr>
              <a:t>’</a:t>
            </a:r>
            <a:r>
              <a:rPr lang="en-US" altLang="ja-JP" dirty="0">
                <a:solidFill>
                  <a:srgbClr val="0000FF"/>
                </a:solidFill>
                <a:latin typeface="Tahoma" charset="0"/>
                <a:ea typeface="ＭＳ Ｐゴシック" charset="0"/>
                <a:cs typeface="ＭＳ Ｐゴシック" charset="0"/>
              </a:rPr>
              <a:t>s performance</a:t>
            </a:r>
          </a:p>
          <a:p>
            <a:pPr>
              <a:buFont typeface="Wingdings" charset="0"/>
              <a:buNone/>
            </a:pPr>
            <a:r>
              <a:rPr lang="en-US" sz="2200" dirty="0">
                <a:latin typeface="Tahoma" charset="0"/>
                <a:ea typeface="ＭＳ Ｐゴシック" charset="0"/>
                <a:cs typeface="ＭＳ Ｐゴシック" charset="0"/>
              </a:rPr>
              <a:t>	- Thread performance can be worse than when it is run alone  </a:t>
            </a:r>
          </a:p>
          <a:p>
            <a:pPr>
              <a:buFont typeface="Wingdings" charset="0"/>
              <a:buNone/>
            </a:pPr>
            <a:r>
              <a:rPr lang="en-US" dirty="0">
                <a:latin typeface="Tahoma" charset="0"/>
                <a:ea typeface="ＭＳ Ｐゴシック" charset="0"/>
                <a:cs typeface="ＭＳ Ｐゴシック" charset="0"/>
              </a:rPr>
              <a:t>- </a:t>
            </a:r>
            <a:r>
              <a:rPr lang="en-US" dirty="0">
                <a:solidFill>
                  <a:srgbClr val="0000FF"/>
                </a:solidFill>
                <a:latin typeface="Tahoma" charset="0"/>
                <a:ea typeface="ＭＳ Ｐゴシック" charset="0"/>
                <a:cs typeface="ＭＳ Ｐゴシック" charset="0"/>
              </a:rPr>
              <a:t>Eliminates performance isolation </a:t>
            </a:r>
            <a:r>
              <a:rPr lang="en-US" dirty="0">
                <a:latin typeface="Tahoma" charset="0"/>
                <a:ea typeface="ＭＳ Ｐゴシック" charset="0"/>
                <a:cs typeface="ＭＳ Ｐゴシック" charset="0"/>
                <a:sym typeface="Wingdings" charset="0"/>
              </a:rPr>
              <a:t> inconsistent performance across runs</a:t>
            </a:r>
            <a:endParaRPr lang="en-US" dirty="0">
              <a:latin typeface="Tahoma" charset="0"/>
              <a:ea typeface="ＭＳ Ｐゴシック" charset="0"/>
              <a:cs typeface="ＭＳ Ｐゴシック" charset="0"/>
            </a:endParaRPr>
          </a:p>
          <a:p>
            <a:pPr>
              <a:buFont typeface="Wingdings" charset="0"/>
              <a:buNone/>
            </a:pPr>
            <a:r>
              <a:rPr lang="en-US" sz="2200" dirty="0">
                <a:latin typeface="Tahoma" charset="0"/>
                <a:ea typeface="ＭＳ Ｐゴシック" charset="0"/>
                <a:cs typeface="ＭＳ Ｐゴシック" charset="0"/>
              </a:rPr>
              <a:t>  - Thread performance depends on co-executing threads</a:t>
            </a:r>
          </a:p>
          <a:p>
            <a:pPr>
              <a:buFont typeface="Wingdings" charset="0"/>
              <a:buNone/>
            </a:pPr>
            <a:r>
              <a:rPr lang="en-US" dirty="0">
                <a:latin typeface="Tahoma" charset="0"/>
                <a:ea typeface="ＭＳ Ｐゴシック" charset="0"/>
                <a:cs typeface="ＭＳ Ｐゴシック" charset="0"/>
              </a:rPr>
              <a:t>- Uncontrolled (free-for-all) sharing </a:t>
            </a:r>
            <a:r>
              <a:rPr lang="en-US" dirty="0">
                <a:solidFill>
                  <a:srgbClr val="0000FF"/>
                </a:solidFill>
                <a:latin typeface="Tahoma" charset="0"/>
                <a:ea typeface="ＭＳ Ｐゴシック" charset="0"/>
                <a:cs typeface="ＭＳ Ｐゴシック" charset="0"/>
              </a:rPr>
              <a:t>degrades QoS</a:t>
            </a:r>
          </a:p>
          <a:p>
            <a:pPr>
              <a:buFont typeface="Wingdings" charset="0"/>
              <a:buNone/>
            </a:pPr>
            <a:r>
              <a:rPr lang="en-US" sz="2200" dirty="0">
                <a:latin typeface="Tahoma" charset="0"/>
                <a:ea typeface="ＭＳ Ｐゴシック" charset="0"/>
                <a:cs typeface="ＭＳ Ｐゴシック" charset="0"/>
              </a:rPr>
              <a:t>  - Causes unfairness, </a:t>
            </a:r>
            <a:r>
              <a:rPr lang="en-US" sz="2200" dirty="0" smtClean="0">
                <a:latin typeface="Tahoma" charset="0"/>
                <a:ea typeface="ＭＳ Ｐゴシック" charset="0"/>
                <a:cs typeface="ＭＳ Ｐゴシック" charset="0"/>
              </a:rPr>
              <a:t>starvation</a:t>
            </a:r>
          </a:p>
          <a:p>
            <a:pPr>
              <a:buFont typeface="Wingdings" charset="0"/>
              <a:buNone/>
            </a:pPr>
            <a:endParaRPr lang="en-US" sz="1600" dirty="0">
              <a:latin typeface="Tahoma" charset="0"/>
              <a:ea typeface="ＭＳ Ｐゴシック" charset="0"/>
              <a:cs typeface="ＭＳ Ｐゴシック" charset="0"/>
            </a:endParaRPr>
          </a:p>
          <a:p>
            <a:pPr algn="ctr">
              <a:buFont typeface="Wingdings" charset="0"/>
              <a:buNone/>
            </a:pPr>
            <a:r>
              <a:rPr lang="en-US" sz="2200" dirty="0" smtClean="0">
                <a:solidFill>
                  <a:srgbClr val="FF0000"/>
                </a:solidFill>
                <a:latin typeface="Tahoma" charset="0"/>
                <a:ea typeface="ＭＳ Ｐゴシック" charset="0"/>
                <a:cs typeface="ＭＳ Ｐゴシック" charset="0"/>
              </a:rPr>
              <a:t>Need to efficiently and fairly utilize shared resources</a:t>
            </a:r>
            <a:endParaRPr lang="en-US" sz="2200" dirty="0">
              <a:solidFill>
                <a:srgbClr val="FF0000"/>
              </a:solidFill>
              <a:latin typeface="Tahoma" charset="0"/>
              <a:ea typeface="ＭＳ Ｐゴシック" charset="0"/>
              <a:cs typeface="ＭＳ Ｐゴシック" charset="0"/>
            </a:endParaRPr>
          </a:p>
        </p:txBody>
      </p:sp>
      <p:sp>
        <p:nvSpPr>
          <p:cNvPr id="2355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D083B7-AD5F-7246-8E02-F2FE2656769B}" type="slidenum">
              <a:rPr lang="en-US" sz="1600">
                <a:solidFill>
                  <a:srgbClr val="000000"/>
                </a:solidFill>
                <a:latin typeface="Garamond" charset="0"/>
              </a:rPr>
              <a:pPr eaLnBrk="1" hangingPunct="1"/>
              <a:t>49</a:t>
            </a:fld>
            <a:endParaRPr lang="en-US" sz="1600">
              <a:solidFill>
                <a:srgbClr val="000000"/>
              </a:solidFill>
              <a:latin typeface="Garamond" charset="0"/>
            </a:endParaRPr>
          </a:p>
        </p:txBody>
      </p:sp>
    </p:spTree>
    <p:extLst>
      <p:ext uri="{BB962C8B-B14F-4D97-AF65-F5344CB8AC3E}">
        <p14:creationId xmlns:p14="http://schemas.microsoft.com/office/powerpoint/2010/main" val="200318983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latin typeface="Garamond" charset="0"/>
              </a:rPr>
              <a:t>Agenda for the Rest of 447 </a:t>
            </a:r>
          </a:p>
        </p:txBody>
      </p:sp>
      <p:sp>
        <p:nvSpPr>
          <p:cNvPr id="103426" name="Content Placeholder 2"/>
          <p:cNvSpPr>
            <a:spLocks noGrp="1"/>
          </p:cNvSpPr>
          <p:nvPr>
            <p:ph idx="1"/>
          </p:nvPr>
        </p:nvSpPr>
        <p:spPr>
          <a:xfrm>
            <a:off x="228600" y="996950"/>
            <a:ext cx="8915400" cy="5194300"/>
          </a:xfrm>
        </p:spPr>
        <p:txBody>
          <a:bodyPr/>
          <a:lstStyle/>
          <a:p>
            <a:pPr>
              <a:defRPr/>
            </a:pPr>
            <a:r>
              <a:rPr lang="en-US" dirty="0">
                <a:solidFill>
                  <a:schemeClr val="bg1">
                    <a:lumMod val="50000"/>
                  </a:schemeClr>
                </a:solidFill>
                <a:latin typeface="Tahoma" charset="0"/>
              </a:rPr>
              <a:t>The memory </a:t>
            </a:r>
            <a:r>
              <a:rPr lang="en-US" dirty="0" smtClean="0">
                <a:solidFill>
                  <a:schemeClr val="bg1">
                    <a:lumMod val="50000"/>
                  </a:schemeClr>
                </a:solidFill>
                <a:latin typeface="Tahoma" charset="0"/>
              </a:rPr>
              <a:t>hierarchy</a:t>
            </a:r>
          </a:p>
          <a:p>
            <a:pPr>
              <a:defRPr/>
            </a:pPr>
            <a:r>
              <a:rPr lang="en-US" dirty="0" smtClean="0">
                <a:solidFill>
                  <a:srgbClr val="0000FF"/>
                </a:solidFill>
                <a:latin typeface="Tahoma" charset="0"/>
              </a:rPr>
              <a:t>Caches, caches, more caches </a:t>
            </a:r>
          </a:p>
          <a:p>
            <a:pPr>
              <a:defRPr/>
            </a:pPr>
            <a:r>
              <a:rPr lang="en-US" dirty="0" smtClean="0">
                <a:latin typeface="Tahoma" charset="0"/>
              </a:rPr>
              <a:t>Virtualizing the memory hierarchy</a:t>
            </a:r>
          </a:p>
          <a:p>
            <a:pPr>
              <a:defRPr/>
            </a:pPr>
            <a:r>
              <a:rPr lang="en-US" dirty="0" smtClean="0">
                <a:latin typeface="Tahoma" charset="0"/>
              </a:rPr>
              <a:t>Main memory: DRAM</a:t>
            </a:r>
          </a:p>
          <a:p>
            <a:pPr>
              <a:defRPr/>
            </a:pPr>
            <a:r>
              <a:rPr lang="en-US" dirty="0" smtClean="0">
                <a:latin typeface="Tahoma" charset="0"/>
              </a:rPr>
              <a:t>Main memory control, scheduling</a:t>
            </a:r>
          </a:p>
          <a:p>
            <a:pPr>
              <a:defRPr/>
            </a:pPr>
            <a:r>
              <a:rPr lang="en-US" dirty="0" smtClean="0">
                <a:latin typeface="Tahoma" charset="0"/>
              </a:rPr>
              <a:t>Memory latency tolerance techniques</a:t>
            </a:r>
          </a:p>
          <a:p>
            <a:pPr>
              <a:defRPr/>
            </a:pPr>
            <a:r>
              <a:rPr lang="en-US" dirty="0" smtClean="0">
                <a:latin typeface="Tahoma" charset="0"/>
              </a:rPr>
              <a:t>Non-volatile memory</a:t>
            </a:r>
          </a:p>
          <a:p>
            <a:pPr>
              <a:defRPr/>
            </a:pPr>
            <a:endParaRPr lang="en-US" dirty="0">
              <a:latin typeface="Tahoma" charset="0"/>
            </a:endParaRPr>
          </a:p>
          <a:p>
            <a:pPr>
              <a:defRPr/>
            </a:pPr>
            <a:r>
              <a:rPr lang="en-US" dirty="0" smtClean="0">
                <a:latin typeface="Tahoma" charset="0"/>
              </a:rPr>
              <a:t>Multiprocessors</a:t>
            </a:r>
          </a:p>
          <a:p>
            <a:pPr>
              <a:defRPr/>
            </a:pPr>
            <a:r>
              <a:rPr lang="en-US" dirty="0" smtClean="0">
                <a:latin typeface="Tahoma" charset="0"/>
              </a:rPr>
              <a:t>Coherence and consistency</a:t>
            </a:r>
          </a:p>
          <a:p>
            <a:pPr>
              <a:defRPr/>
            </a:pPr>
            <a:r>
              <a:rPr lang="en-US" dirty="0" smtClean="0">
                <a:latin typeface="Tahoma" charset="0"/>
              </a:rPr>
              <a:t>Interconnection networks</a:t>
            </a:r>
          </a:p>
          <a:p>
            <a:pPr>
              <a:defRPr/>
            </a:pPr>
            <a:r>
              <a:rPr lang="en-US" dirty="0" smtClean="0">
                <a:latin typeface="Tahoma" charset="0"/>
              </a:rPr>
              <a:t>Multi-core issues</a:t>
            </a:r>
          </a:p>
          <a:p>
            <a:pPr>
              <a:defRPr/>
            </a:pPr>
            <a:endParaRPr lang="en-US" dirty="0" smtClean="0">
              <a:latin typeface="Tahoma" charset="0"/>
            </a:endParaRPr>
          </a:p>
          <a:p>
            <a:pPr marL="0" indent="0">
              <a:buFont typeface="Wingdings" charset="0"/>
              <a:buNone/>
              <a:defRPr/>
            </a:pPr>
            <a:endParaRPr lang="en-US" dirty="0">
              <a:latin typeface="Tahoma" charset="0"/>
            </a:endParaRPr>
          </a:p>
          <a:p>
            <a:pPr>
              <a:defRPr/>
            </a:pPr>
            <a:endParaRPr lang="en-US" dirty="0" smtClean="0">
              <a:latin typeface="Tahoma" charset="0"/>
            </a:endParaRPr>
          </a:p>
          <a:p>
            <a:pPr>
              <a:defRPr/>
            </a:pPr>
            <a:endParaRPr lang="en-US" dirty="0">
              <a:latin typeface="Tahoma" charset="0"/>
            </a:endParaRPr>
          </a:p>
          <a:p>
            <a:pPr>
              <a:defRPr/>
            </a:pPr>
            <a:endParaRPr lang="en-US" dirty="0" smtClean="0">
              <a:latin typeface="Tahoma" charset="0"/>
            </a:endParaRPr>
          </a:p>
          <a:p>
            <a:pPr>
              <a:defRPr/>
            </a:pPr>
            <a:endParaRPr lang="en-US" dirty="0">
              <a:latin typeface="Tahoma" charset="0"/>
            </a:endParaRPr>
          </a:p>
          <a:p>
            <a:pPr>
              <a:defRPr/>
            </a:pPr>
            <a:endParaRPr lang="en-US" dirty="0" smtClean="0">
              <a:latin typeface="Tahoma" charset="0"/>
            </a:endParaRPr>
          </a:p>
          <a:p>
            <a:pPr marL="0" indent="0">
              <a:buFont typeface="Wingdings" charset="0"/>
              <a:buNone/>
              <a:defRPr/>
            </a:pPr>
            <a:endParaRPr lang="en-US" dirty="0" smtClean="0">
              <a:latin typeface="Tahoma" charset="0"/>
            </a:endParaRPr>
          </a:p>
          <a:p>
            <a:pPr marL="0" indent="0">
              <a:buFont typeface="Wingdings" charset="0"/>
              <a:buNone/>
              <a:defRPr/>
            </a:pPr>
            <a:endParaRPr lang="en-US" dirty="0" smtClean="0">
              <a:latin typeface="Tahoma" charset="0"/>
            </a:endParaRPr>
          </a:p>
          <a:p>
            <a:pPr>
              <a:defRPr/>
            </a:pPr>
            <a:endParaRPr lang="en-US" dirty="0">
              <a:latin typeface="Tahoma" charset="0"/>
            </a:endParaRPr>
          </a:p>
          <a:p>
            <a:pPr>
              <a:defRPr/>
            </a:pPr>
            <a:endParaRPr lang="en-US" dirty="0">
              <a:latin typeface="Tahoma" charset="0"/>
            </a:endParaRPr>
          </a:p>
          <a:p>
            <a:pPr>
              <a:defRPr/>
            </a:pPr>
            <a:endParaRPr lang="en-US" dirty="0">
              <a:latin typeface="Tahoma" charset="0"/>
            </a:endParaRPr>
          </a:p>
        </p:txBody>
      </p:sp>
      <p:sp>
        <p:nvSpPr>
          <p:cNvPr id="4403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F3B7563-4C93-5447-81F1-7151FCE7DDED}" type="slidenum">
              <a:rPr lang="en-US" sz="1600">
                <a:solidFill>
                  <a:srgbClr val="000000"/>
                </a:solidFill>
                <a:latin typeface="Garamond" charset="0"/>
                <a:cs typeface="Arial" charset="0"/>
              </a:rPr>
              <a:pPr eaLnBrk="1" hangingPunct="1"/>
              <a:t>5</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dirty="0" smtClean="0">
                <a:latin typeface="Garamond" charset="0"/>
                <a:ea typeface="ＭＳ Ｐゴシック" charset="0"/>
                <a:cs typeface="ＭＳ Ｐゴシック" charset="0"/>
              </a:rPr>
              <a:t>Private vs. Shared Caches</a:t>
            </a:r>
            <a:endParaRPr lang="en-US" dirty="0">
              <a:latin typeface="Garamond" charset="0"/>
              <a:ea typeface="ＭＳ Ｐゴシック" charset="0"/>
              <a:cs typeface="ＭＳ Ｐゴシック" charset="0"/>
            </a:endParaRPr>
          </a:p>
        </p:txBody>
      </p:sp>
      <p:sp>
        <p:nvSpPr>
          <p:cNvPr id="28674" name="Content Placeholder 2"/>
          <p:cNvSpPr>
            <a:spLocks noGrp="1"/>
          </p:cNvSpPr>
          <p:nvPr>
            <p:ph idx="1"/>
          </p:nvPr>
        </p:nvSpPr>
        <p:spPr>
          <a:xfrm>
            <a:off x="228600" y="996950"/>
            <a:ext cx="8915400" cy="5194300"/>
          </a:xfrm>
        </p:spPr>
        <p:txBody>
          <a:bodyPr/>
          <a:lstStyle/>
          <a:p>
            <a:r>
              <a:rPr lang="en-US" sz="2200" dirty="0" smtClean="0">
                <a:solidFill>
                  <a:srgbClr val="0000FF"/>
                </a:solidFill>
                <a:latin typeface="Tahoma" charset="0"/>
                <a:ea typeface="ＭＳ Ｐゴシック" charset="0"/>
                <a:cs typeface="ＭＳ Ｐゴシック" charset="0"/>
              </a:rPr>
              <a:t>Private</a:t>
            </a:r>
            <a:r>
              <a:rPr lang="en-US" sz="2200" dirty="0" smtClean="0">
                <a:latin typeface="Tahoma" charset="0"/>
                <a:ea typeface="ＭＳ Ｐゴシック" charset="0"/>
                <a:cs typeface="ＭＳ Ｐゴシック" charset="0"/>
              </a:rPr>
              <a:t> </a:t>
            </a:r>
            <a:r>
              <a:rPr lang="en-US" sz="2200" dirty="0">
                <a:latin typeface="Tahoma" charset="0"/>
                <a:ea typeface="ＭＳ Ｐゴシック" charset="0"/>
                <a:cs typeface="ＭＳ Ｐゴシック" charset="0"/>
              </a:rPr>
              <a:t>cache: Cache belongs to one core (a shared block can be in multiple caches)</a:t>
            </a:r>
          </a:p>
          <a:p>
            <a:r>
              <a:rPr lang="en-US" sz="2200" dirty="0">
                <a:solidFill>
                  <a:srgbClr val="0000FF"/>
                </a:solidFill>
                <a:latin typeface="Tahoma" charset="0"/>
                <a:ea typeface="ＭＳ Ｐゴシック" charset="0"/>
                <a:cs typeface="ＭＳ Ｐゴシック" charset="0"/>
              </a:rPr>
              <a:t>Shared</a:t>
            </a:r>
            <a:r>
              <a:rPr lang="en-US" sz="2200" dirty="0">
                <a:latin typeface="Tahoma" charset="0"/>
                <a:ea typeface="ＭＳ Ｐゴシック" charset="0"/>
                <a:cs typeface="ＭＳ Ｐゴシック" charset="0"/>
              </a:rPr>
              <a:t> cache: Cache is shared by multiple cores</a:t>
            </a:r>
          </a:p>
        </p:txBody>
      </p:sp>
      <p:sp>
        <p:nvSpPr>
          <p:cNvPr id="2867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08826D0-4960-7745-87BD-C71FF37D3C32}" type="slidenum">
              <a:rPr lang="en-US" sz="1600">
                <a:solidFill>
                  <a:srgbClr val="000000"/>
                </a:solidFill>
                <a:latin typeface="Garamond" charset="0"/>
              </a:rPr>
              <a:pPr eaLnBrk="1" hangingPunct="1"/>
              <a:t>50</a:t>
            </a:fld>
            <a:endParaRPr lang="en-US" sz="1600">
              <a:solidFill>
                <a:srgbClr val="000000"/>
              </a:solidFill>
              <a:latin typeface="Garamond" charset="0"/>
            </a:endParaRPr>
          </a:p>
        </p:txBody>
      </p:sp>
      <p:grpSp>
        <p:nvGrpSpPr>
          <p:cNvPr id="28676" name="Group 74"/>
          <p:cNvGrpSpPr>
            <a:grpSpLocks/>
          </p:cNvGrpSpPr>
          <p:nvPr/>
        </p:nvGrpSpPr>
        <p:grpSpPr bwMode="auto">
          <a:xfrm>
            <a:off x="395288" y="2852738"/>
            <a:ext cx="3573462" cy="3111500"/>
            <a:chOff x="395288" y="2852738"/>
            <a:chExt cx="4667250" cy="3111500"/>
          </a:xfrm>
        </p:grpSpPr>
        <p:sp>
          <p:nvSpPr>
            <p:cNvPr id="28701" name="Rectangle 3"/>
            <p:cNvSpPr>
              <a:spLocks noChangeArrowheads="1"/>
            </p:cNvSpPr>
            <p:nvPr/>
          </p:nvSpPr>
          <p:spPr bwMode="auto">
            <a:xfrm>
              <a:off x="684213"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02" name="Text Box 4"/>
            <p:cNvSpPr txBox="1">
              <a:spLocks noChangeArrowheads="1"/>
            </p:cNvSpPr>
            <p:nvPr/>
          </p:nvSpPr>
          <p:spPr bwMode="auto">
            <a:xfrm>
              <a:off x="609600"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0</a:t>
              </a:r>
            </a:p>
          </p:txBody>
        </p:sp>
        <p:sp>
          <p:nvSpPr>
            <p:cNvPr id="28703" name="Rectangle 5"/>
            <p:cNvSpPr>
              <a:spLocks noChangeArrowheads="1"/>
            </p:cNvSpPr>
            <p:nvPr/>
          </p:nvSpPr>
          <p:spPr bwMode="auto">
            <a:xfrm>
              <a:off x="1778000"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04" name="Text Box 6"/>
            <p:cNvSpPr txBox="1">
              <a:spLocks noChangeArrowheads="1"/>
            </p:cNvSpPr>
            <p:nvPr/>
          </p:nvSpPr>
          <p:spPr bwMode="auto">
            <a:xfrm>
              <a:off x="1703388"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1</a:t>
              </a:r>
            </a:p>
          </p:txBody>
        </p:sp>
        <p:sp>
          <p:nvSpPr>
            <p:cNvPr id="28705" name="Rectangle 7"/>
            <p:cNvSpPr>
              <a:spLocks noChangeArrowheads="1"/>
            </p:cNvSpPr>
            <p:nvPr/>
          </p:nvSpPr>
          <p:spPr bwMode="auto">
            <a:xfrm>
              <a:off x="2873375"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06" name="Text Box 8"/>
            <p:cNvSpPr txBox="1">
              <a:spLocks noChangeArrowheads="1"/>
            </p:cNvSpPr>
            <p:nvPr/>
          </p:nvSpPr>
          <p:spPr bwMode="auto">
            <a:xfrm>
              <a:off x="2798762"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2</a:t>
              </a:r>
            </a:p>
          </p:txBody>
        </p:sp>
        <p:sp>
          <p:nvSpPr>
            <p:cNvPr id="28707" name="Rectangle 9"/>
            <p:cNvSpPr>
              <a:spLocks noChangeArrowheads="1"/>
            </p:cNvSpPr>
            <p:nvPr/>
          </p:nvSpPr>
          <p:spPr bwMode="auto">
            <a:xfrm>
              <a:off x="3967163"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08" name="Text Box 10"/>
            <p:cNvSpPr txBox="1">
              <a:spLocks noChangeArrowheads="1"/>
            </p:cNvSpPr>
            <p:nvPr/>
          </p:nvSpPr>
          <p:spPr bwMode="auto">
            <a:xfrm>
              <a:off x="3892550"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3</a:t>
              </a:r>
            </a:p>
          </p:txBody>
        </p:sp>
        <p:sp>
          <p:nvSpPr>
            <p:cNvPr id="28709" name="Rectangle 11"/>
            <p:cNvSpPr>
              <a:spLocks noChangeArrowheads="1"/>
            </p:cNvSpPr>
            <p:nvPr/>
          </p:nvSpPr>
          <p:spPr bwMode="auto">
            <a:xfrm>
              <a:off x="684213" y="4062413"/>
              <a:ext cx="806450" cy="808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10" name="Rectangle 13"/>
            <p:cNvSpPr>
              <a:spLocks noChangeArrowheads="1"/>
            </p:cNvSpPr>
            <p:nvPr/>
          </p:nvSpPr>
          <p:spPr bwMode="auto">
            <a:xfrm>
              <a:off x="1809750" y="4062413"/>
              <a:ext cx="806450" cy="808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11" name="Text Box 14"/>
            <p:cNvSpPr txBox="1">
              <a:spLocks noChangeArrowheads="1"/>
            </p:cNvSpPr>
            <p:nvPr/>
          </p:nvSpPr>
          <p:spPr bwMode="auto">
            <a:xfrm>
              <a:off x="1751013" y="4144963"/>
              <a:ext cx="9425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    L2 </a:t>
              </a:r>
            </a:p>
            <a:p>
              <a:pPr eaLnBrk="1" hangingPunct="1"/>
              <a:r>
                <a:rPr lang="en-US" sz="1200">
                  <a:solidFill>
                    <a:srgbClr val="000000"/>
                  </a:solidFill>
                </a:rPr>
                <a:t>CACHE</a:t>
              </a:r>
            </a:p>
          </p:txBody>
        </p:sp>
        <p:sp>
          <p:nvSpPr>
            <p:cNvPr id="28712" name="Rectangle 15"/>
            <p:cNvSpPr>
              <a:spLocks noChangeArrowheads="1"/>
            </p:cNvSpPr>
            <p:nvPr/>
          </p:nvSpPr>
          <p:spPr bwMode="auto">
            <a:xfrm>
              <a:off x="2903538" y="4064000"/>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13" name="Text Box 16"/>
            <p:cNvSpPr txBox="1">
              <a:spLocks noChangeArrowheads="1"/>
            </p:cNvSpPr>
            <p:nvPr/>
          </p:nvSpPr>
          <p:spPr bwMode="auto">
            <a:xfrm>
              <a:off x="2844799" y="4146550"/>
              <a:ext cx="9425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    L2 </a:t>
              </a:r>
            </a:p>
            <a:p>
              <a:pPr eaLnBrk="1" hangingPunct="1"/>
              <a:r>
                <a:rPr lang="en-US" sz="1200">
                  <a:solidFill>
                    <a:srgbClr val="000000"/>
                  </a:solidFill>
                </a:rPr>
                <a:t>CACHE</a:t>
              </a:r>
            </a:p>
          </p:txBody>
        </p:sp>
        <p:sp>
          <p:nvSpPr>
            <p:cNvPr id="28714" name="Rectangle 17"/>
            <p:cNvSpPr>
              <a:spLocks noChangeArrowheads="1"/>
            </p:cNvSpPr>
            <p:nvPr/>
          </p:nvSpPr>
          <p:spPr bwMode="auto">
            <a:xfrm>
              <a:off x="3968750" y="4064000"/>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15" name="Text Box 18"/>
            <p:cNvSpPr txBox="1">
              <a:spLocks noChangeArrowheads="1"/>
            </p:cNvSpPr>
            <p:nvPr/>
          </p:nvSpPr>
          <p:spPr bwMode="auto">
            <a:xfrm>
              <a:off x="3910013" y="4146550"/>
              <a:ext cx="9425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    L2 </a:t>
              </a:r>
            </a:p>
            <a:p>
              <a:pPr eaLnBrk="1" hangingPunct="1"/>
              <a:r>
                <a:rPr lang="en-US" sz="1200">
                  <a:solidFill>
                    <a:srgbClr val="000000"/>
                  </a:solidFill>
                </a:rPr>
                <a:t>CACHE</a:t>
              </a:r>
            </a:p>
          </p:txBody>
        </p:sp>
        <p:sp>
          <p:nvSpPr>
            <p:cNvPr id="28716" name="Line 19"/>
            <p:cNvSpPr>
              <a:spLocks noChangeShapeType="1"/>
            </p:cNvSpPr>
            <p:nvPr/>
          </p:nvSpPr>
          <p:spPr bwMode="auto">
            <a:xfrm>
              <a:off x="1087438"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17" name="Line 20"/>
            <p:cNvSpPr>
              <a:spLocks noChangeShapeType="1"/>
            </p:cNvSpPr>
            <p:nvPr/>
          </p:nvSpPr>
          <p:spPr bwMode="auto">
            <a:xfrm>
              <a:off x="2181225"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18" name="Line 21"/>
            <p:cNvSpPr>
              <a:spLocks noChangeShapeType="1"/>
            </p:cNvSpPr>
            <p:nvPr/>
          </p:nvSpPr>
          <p:spPr bwMode="auto">
            <a:xfrm>
              <a:off x="3276600"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19" name="Line 22"/>
            <p:cNvSpPr>
              <a:spLocks noChangeShapeType="1"/>
            </p:cNvSpPr>
            <p:nvPr/>
          </p:nvSpPr>
          <p:spPr bwMode="auto">
            <a:xfrm>
              <a:off x="4370388"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20" name="Rectangle 23"/>
            <p:cNvSpPr>
              <a:spLocks noChangeArrowheads="1"/>
            </p:cNvSpPr>
            <p:nvPr/>
          </p:nvSpPr>
          <p:spPr bwMode="auto">
            <a:xfrm>
              <a:off x="1144588" y="5216525"/>
              <a:ext cx="3168650" cy="63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21" name="Text Box 24"/>
            <p:cNvSpPr txBox="1">
              <a:spLocks noChangeArrowheads="1"/>
            </p:cNvSpPr>
            <p:nvPr/>
          </p:nvSpPr>
          <p:spPr bwMode="auto">
            <a:xfrm>
              <a:off x="1117599" y="5387975"/>
              <a:ext cx="32132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DRAM MEMORY CONTROLLER</a:t>
              </a:r>
            </a:p>
          </p:txBody>
        </p:sp>
        <p:sp>
          <p:nvSpPr>
            <p:cNvPr id="28722" name="Line 25"/>
            <p:cNvSpPr>
              <a:spLocks noChangeShapeType="1"/>
            </p:cNvSpPr>
            <p:nvPr/>
          </p:nvSpPr>
          <p:spPr bwMode="auto">
            <a:xfrm>
              <a:off x="2181225"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23" name="Line 26"/>
            <p:cNvSpPr>
              <a:spLocks noChangeShapeType="1"/>
            </p:cNvSpPr>
            <p:nvPr/>
          </p:nvSpPr>
          <p:spPr bwMode="auto">
            <a:xfrm>
              <a:off x="3289300"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24" name="Line 27"/>
            <p:cNvSpPr>
              <a:spLocks noChangeShapeType="1"/>
            </p:cNvSpPr>
            <p:nvPr/>
          </p:nvSpPr>
          <p:spPr bwMode="auto">
            <a:xfrm>
              <a:off x="4197350"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25" name="Line 28"/>
            <p:cNvSpPr>
              <a:spLocks noChangeShapeType="1"/>
            </p:cNvSpPr>
            <p:nvPr/>
          </p:nvSpPr>
          <p:spPr bwMode="auto">
            <a:xfrm>
              <a:off x="1317625"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26" name="Rounded Rectangle 97"/>
            <p:cNvSpPr>
              <a:spLocks noChangeArrowheads="1"/>
            </p:cNvSpPr>
            <p:nvPr/>
          </p:nvSpPr>
          <p:spPr bwMode="auto">
            <a:xfrm>
              <a:off x="395288" y="2852738"/>
              <a:ext cx="4667250" cy="3111500"/>
            </a:xfrm>
            <a:prstGeom prst="roundRect">
              <a:avLst>
                <a:gd name="adj" fmla="val 16667"/>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81000" indent="-381000" algn="ctr">
                <a:spcBef>
                  <a:spcPct val="20000"/>
                </a:spcBef>
                <a:buFontTx/>
                <a:buChar char="•"/>
              </a:pPr>
              <a:endParaRPr lang="en-US" sz="2000">
                <a:solidFill>
                  <a:srgbClr val="000000"/>
                </a:solidFill>
              </a:endParaRPr>
            </a:p>
          </p:txBody>
        </p:sp>
        <p:sp>
          <p:nvSpPr>
            <p:cNvPr id="28727" name="Rectangle 56"/>
            <p:cNvSpPr>
              <a:spLocks noChangeArrowheads="1"/>
            </p:cNvSpPr>
            <p:nvPr/>
          </p:nvSpPr>
          <p:spPr bwMode="auto">
            <a:xfrm>
              <a:off x="1144588" y="5214938"/>
              <a:ext cx="3168650" cy="635000"/>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grpSp>
      <p:sp>
        <p:nvSpPr>
          <p:cNvPr id="28677" name="Text Box 14"/>
          <p:cNvSpPr txBox="1">
            <a:spLocks noChangeArrowheads="1"/>
          </p:cNvSpPr>
          <p:nvPr/>
        </p:nvSpPr>
        <p:spPr bwMode="auto">
          <a:xfrm>
            <a:off x="571500" y="4144963"/>
            <a:ext cx="720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    L2 </a:t>
            </a:r>
          </a:p>
          <a:p>
            <a:pPr eaLnBrk="1" hangingPunct="1"/>
            <a:r>
              <a:rPr lang="en-US" sz="1200">
                <a:solidFill>
                  <a:srgbClr val="000000"/>
                </a:solidFill>
              </a:rPr>
              <a:t>CACHE</a:t>
            </a:r>
          </a:p>
        </p:txBody>
      </p:sp>
      <p:grpSp>
        <p:nvGrpSpPr>
          <p:cNvPr id="28678" name="Group 76"/>
          <p:cNvGrpSpPr>
            <a:grpSpLocks/>
          </p:cNvGrpSpPr>
          <p:nvPr/>
        </p:nvGrpSpPr>
        <p:grpSpPr bwMode="auto">
          <a:xfrm>
            <a:off x="4618038" y="2890838"/>
            <a:ext cx="3573462" cy="3111500"/>
            <a:chOff x="395288" y="2852738"/>
            <a:chExt cx="4667250" cy="3111500"/>
          </a:xfrm>
        </p:grpSpPr>
        <p:sp>
          <p:nvSpPr>
            <p:cNvPr id="28680" name="Rectangle 3"/>
            <p:cNvSpPr>
              <a:spLocks noChangeArrowheads="1"/>
            </p:cNvSpPr>
            <p:nvPr/>
          </p:nvSpPr>
          <p:spPr bwMode="auto">
            <a:xfrm>
              <a:off x="684213"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81" name="Text Box 4"/>
            <p:cNvSpPr txBox="1">
              <a:spLocks noChangeArrowheads="1"/>
            </p:cNvSpPr>
            <p:nvPr/>
          </p:nvSpPr>
          <p:spPr bwMode="auto">
            <a:xfrm>
              <a:off x="609600"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0</a:t>
              </a:r>
            </a:p>
          </p:txBody>
        </p:sp>
        <p:sp>
          <p:nvSpPr>
            <p:cNvPr id="28682" name="Rectangle 5"/>
            <p:cNvSpPr>
              <a:spLocks noChangeArrowheads="1"/>
            </p:cNvSpPr>
            <p:nvPr/>
          </p:nvSpPr>
          <p:spPr bwMode="auto">
            <a:xfrm>
              <a:off x="1778000"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83" name="Text Box 6"/>
            <p:cNvSpPr txBox="1">
              <a:spLocks noChangeArrowheads="1"/>
            </p:cNvSpPr>
            <p:nvPr/>
          </p:nvSpPr>
          <p:spPr bwMode="auto">
            <a:xfrm>
              <a:off x="1703388"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1</a:t>
              </a:r>
            </a:p>
          </p:txBody>
        </p:sp>
        <p:sp>
          <p:nvSpPr>
            <p:cNvPr id="28684" name="Rectangle 7"/>
            <p:cNvSpPr>
              <a:spLocks noChangeArrowheads="1"/>
            </p:cNvSpPr>
            <p:nvPr/>
          </p:nvSpPr>
          <p:spPr bwMode="auto">
            <a:xfrm>
              <a:off x="2873375"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85" name="Text Box 8"/>
            <p:cNvSpPr txBox="1">
              <a:spLocks noChangeArrowheads="1"/>
            </p:cNvSpPr>
            <p:nvPr/>
          </p:nvSpPr>
          <p:spPr bwMode="auto">
            <a:xfrm>
              <a:off x="2798762"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2</a:t>
              </a:r>
            </a:p>
          </p:txBody>
        </p:sp>
        <p:sp>
          <p:nvSpPr>
            <p:cNvPr id="28686" name="Rectangle 9"/>
            <p:cNvSpPr>
              <a:spLocks noChangeArrowheads="1"/>
            </p:cNvSpPr>
            <p:nvPr/>
          </p:nvSpPr>
          <p:spPr bwMode="auto">
            <a:xfrm>
              <a:off x="3967163"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87" name="Text Box 10"/>
            <p:cNvSpPr txBox="1">
              <a:spLocks noChangeArrowheads="1"/>
            </p:cNvSpPr>
            <p:nvPr/>
          </p:nvSpPr>
          <p:spPr bwMode="auto">
            <a:xfrm>
              <a:off x="3892550"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3</a:t>
              </a:r>
            </a:p>
          </p:txBody>
        </p:sp>
        <p:sp>
          <p:nvSpPr>
            <p:cNvPr id="28688" name="Rectangle 11"/>
            <p:cNvSpPr>
              <a:spLocks noChangeArrowheads="1"/>
            </p:cNvSpPr>
            <p:nvPr/>
          </p:nvSpPr>
          <p:spPr bwMode="auto">
            <a:xfrm>
              <a:off x="684213" y="4062413"/>
              <a:ext cx="4089400" cy="808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89" name="Line 19"/>
            <p:cNvSpPr>
              <a:spLocks noChangeShapeType="1"/>
            </p:cNvSpPr>
            <p:nvPr/>
          </p:nvSpPr>
          <p:spPr bwMode="auto">
            <a:xfrm>
              <a:off x="1087438"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0" name="Line 20"/>
            <p:cNvSpPr>
              <a:spLocks noChangeShapeType="1"/>
            </p:cNvSpPr>
            <p:nvPr/>
          </p:nvSpPr>
          <p:spPr bwMode="auto">
            <a:xfrm>
              <a:off x="2181225"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1" name="Line 21"/>
            <p:cNvSpPr>
              <a:spLocks noChangeShapeType="1"/>
            </p:cNvSpPr>
            <p:nvPr/>
          </p:nvSpPr>
          <p:spPr bwMode="auto">
            <a:xfrm>
              <a:off x="3276600"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2" name="Line 22"/>
            <p:cNvSpPr>
              <a:spLocks noChangeShapeType="1"/>
            </p:cNvSpPr>
            <p:nvPr/>
          </p:nvSpPr>
          <p:spPr bwMode="auto">
            <a:xfrm>
              <a:off x="4370388"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3" name="Rectangle 23"/>
            <p:cNvSpPr>
              <a:spLocks noChangeArrowheads="1"/>
            </p:cNvSpPr>
            <p:nvPr/>
          </p:nvSpPr>
          <p:spPr bwMode="auto">
            <a:xfrm>
              <a:off x="1144588" y="5216525"/>
              <a:ext cx="3168650" cy="63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94" name="Text Box 24"/>
            <p:cNvSpPr txBox="1">
              <a:spLocks noChangeArrowheads="1"/>
            </p:cNvSpPr>
            <p:nvPr/>
          </p:nvSpPr>
          <p:spPr bwMode="auto">
            <a:xfrm>
              <a:off x="1117599" y="5387975"/>
              <a:ext cx="32132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DRAM MEMORY CONTROLLER</a:t>
              </a:r>
            </a:p>
          </p:txBody>
        </p:sp>
        <p:sp>
          <p:nvSpPr>
            <p:cNvPr id="28695" name="Line 25"/>
            <p:cNvSpPr>
              <a:spLocks noChangeShapeType="1"/>
            </p:cNvSpPr>
            <p:nvPr/>
          </p:nvSpPr>
          <p:spPr bwMode="auto">
            <a:xfrm>
              <a:off x="2181225"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6" name="Line 26"/>
            <p:cNvSpPr>
              <a:spLocks noChangeShapeType="1"/>
            </p:cNvSpPr>
            <p:nvPr/>
          </p:nvSpPr>
          <p:spPr bwMode="auto">
            <a:xfrm>
              <a:off x="3289300"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7" name="Line 27"/>
            <p:cNvSpPr>
              <a:spLocks noChangeShapeType="1"/>
            </p:cNvSpPr>
            <p:nvPr/>
          </p:nvSpPr>
          <p:spPr bwMode="auto">
            <a:xfrm>
              <a:off x="4197350"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8" name="Line 28"/>
            <p:cNvSpPr>
              <a:spLocks noChangeShapeType="1"/>
            </p:cNvSpPr>
            <p:nvPr/>
          </p:nvSpPr>
          <p:spPr bwMode="auto">
            <a:xfrm>
              <a:off x="1317625"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9" name="Rounded Rectangle 97"/>
            <p:cNvSpPr>
              <a:spLocks noChangeArrowheads="1"/>
            </p:cNvSpPr>
            <p:nvPr/>
          </p:nvSpPr>
          <p:spPr bwMode="auto">
            <a:xfrm>
              <a:off x="395288" y="2852738"/>
              <a:ext cx="4667250" cy="3111500"/>
            </a:xfrm>
            <a:prstGeom prst="roundRect">
              <a:avLst>
                <a:gd name="adj" fmla="val 16667"/>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81000" indent="-381000" algn="ctr">
                <a:spcBef>
                  <a:spcPct val="20000"/>
                </a:spcBef>
                <a:buFontTx/>
                <a:buChar char="•"/>
              </a:pPr>
              <a:endParaRPr lang="en-US" sz="2000">
                <a:solidFill>
                  <a:srgbClr val="000000"/>
                </a:solidFill>
              </a:endParaRPr>
            </a:p>
          </p:txBody>
        </p:sp>
        <p:sp>
          <p:nvSpPr>
            <p:cNvPr id="28700" name="Rectangle 56"/>
            <p:cNvSpPr>
              <a:spLocks noChangeArrowheads="1"/>
            </p:cNvSpPr>
            <p:nvPr/>
          </p:nvSpPr>
          <p:spPr bwMode="auto">
            <a:xfrm>
              <a:off x="1144588" y="5214938"/>
              <a:ext cx="3168650" cy="635000"/>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grpSp>
      <p:sp>
        <p:nvSpPr>
          <p:cNvPr id="28679" name="Text Box 14"/>
          <p:cNvSpPr txBox="1">
            <a:spLocks noChangeArrowheads="1"/>
          </p:cNvSpPr>
          <p:nvPr/>
        </p:nvSpPr>
        <p:spPr bwMode="auto">
          <a:xfrm>
            <a:off x="6016625" y="4257675"/>
            <a:ext cx="720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    L2 </a:t>
            </a:r>
          </a:p>
          <a:p>
            <a:pPr eaLnBrk="1" hangingPunct="1"/>
            <a:r>
              <a:rPr lang="en-US" sz="1200">
                <a:solidFill>
                  <a:srgbClr val="000000"/>
                </a:solidFill>
              </a:rPr>
              <a:t>CACHE</a:t>
            </a:r>
          </a:p>
        </p:txBody>
      </p:sp>
    </p:spTree>
    <p:extLst>
      <p:ext uri="{BB962C8B-B14F-4D97-AF65-F5344CB8AC3E}">
        <p14:creationId xmlns:p14="http://schemas.microsoft.com/office/powerpoint/2010/main" val="2746725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atin typeface="Garamond" charset="0"/>
                <a:ea typeface="ＭＳ Ｐゴシック" charset="0"/>
                <a:cs typeface="ＭＳ Ｐゴシック" charset="0"/>
              </a:rPr>
              <a:t>Shared Caches Between Cores</a:t>
            </a:r>
          </a:p>
        </p:txBody>
      </p:sp>
      <p:sp>
        <p:nvSpPr>
          <p:cNvPr id="3" name="Content Placeholder 2"/>
          <p:cNvSpPr>
            <a:spLocks noGrp="1"/>
          </p:cNvSpPr>
          <p:nvPr>
            <p:ph idx="1"/>
          </p:nvPr>
        </p:nvSpPr>
        <p:spPr>
          <a:xfrm>
            <a:off x="228600" y="996950"/>
            <a:ext cx="8610600" cy="5194300"/>
          </a:xfrm>
        </p:spPr>
        <p:txBody>
          <a:bodyPr/>
          <a:lstStyle/>
          <a:p>
            <a:r>
              <a:rPr lang="en-US">
                <a:latin typeface="Tahoma" charset="0"/>
                <a:ea typeface="ＭＳ Ｐゴシック" charset="0"/>
                <a:cs typeface="ＭＳ Ｐゴシック" charset="0"/>
              </a:rPr>
              <a:t>Advantages:</a:t>
            </a:r>
          </a:p>
          <a:p>
            <a:pPr lvl="1"/>
            <a:r>
              <a:rPr lang="en-US" sz="1800">
                <a:latin typeface="Tahoma" charset="0"/>
                <a:ea typeface="ＭＳ Ｐゴシック" charset="0"/>
              </a:rPr>
              <a:t>High effective capacity</a:t>
            </a:r>
          </a:p>
          <a:p>
            <a:pPr lvl="1"/>
            <a:r>
              <a:rPr lang="en-US" sz="1800">
                <a:solidFill>
                  <a:srgbClr val="0000FF"/>
                </a:solidFill>
                <a:latin typeface="Tahoma" charset="0"/>
                <a:ea typeface="ＭＳ Ｐゴシック" charset="0"/>
              </a:rPr>
              <a:t>Dynamic partitioning </a:t>
            </a:r>
            <a:r>
              <a:rPr lang="en-US" sz="1800">
                <a:latin typeface="Tahoma" charset="0"/>
                <a:ea typeface="ＭＳ Ｐゴシック" charset="0"/>
              </a:rPr>
              <a:t>of available cache space</a:t>
            </a:r>
          </a:p>
          <a:p>
            <a:pPr lvl="2"/>
            <a:r>
              <a:rPr lang="en-US" sz="1800">
                <a:latin typeface="Tahoma" charset="0"/>
                <a:ea typeface="ＭＳ Ｐゴシック" charset="0"/>
              </a:rPr>
              <a:t>No fragmentation due to static partitioning</a:t>
            </a:r>
          </a:p>
          <a:p>
            <a:pPr lvl="1"/>
            <a:r>
              <a:rPr lang="en-US" sz="1800">
                <a:solidFill>
                  <a:srgbClr val="0000FF"/>
                </a:solidFill>
                <a:latin typeface="Tahoma" charset="0"/>
                <a:ea typeface="ＭＳ Ｐゴシック" charset="0"/>
              </a:rPr>
              <a:t>Easier to maintain coherence (a cache block is in a single location)</a:t>
            </a:r>
          </a:p>
          <a:p>
            <a:pPr lvl="1"/>
            <a:r>
              <a:rPr lang="en-US" sz="1800">
                <a:solidFill>
                  <a:srgbClr val="0000FF"/>
                </a:solidFill>
                <a:latin typeface="Tahoma" charset="0"/>
                <a:ea typeface="ＭＳ Ｐゴシック" charset="0"/>
              </a:rPr>
              <a:t>Shared data and locks do not ping pong between caches</a:t>
            </a:r>
          </a:p>
          <a:p>
            <a:pPr lvl="1"/>
            <a:endParaRPr lang="en-US">
              <a:latin typeface="Tahoma" charset="0"/>
              <a:ea typeface="ＭＳ Ｐゴシック" charset="0"/>
            </a:endParaRPr>
          </a:p>
          <a:p>
            <a:r>
              <a:rPr lang="en-US">
                <a:latin typeface="Tahoma" charset="0"/>
                <a:ea typeface="ＭＳ Ｐゴシック" charset="0"/>
                <a:cs typeface="ＭＳ Ｐゴシック" charset="0"/>
              </a:rPr>
              <a:t>Disadvantages</a:t>
            </a:r>
          </a:p>
          <a:p>
            <a:pPr lvl="1"/>
            <a:r>
              <a:rPr lang="en-US" sz="1800">
                <a:latin typeface="Tahoma" charset="0"/>
                <a:ea typeface="ＭＳ Ｐゴシック" charset="0"/>
              </a:rPr>
              <a:t>Slower access</a:t>
            </a:r>
          </a:p>
          <a:p>
            <a:pPr lvl="1"/>
            <a:r>
              <a:rPr lang="en-US" sz="1800">
                <a:latin typeface="Tahoma" charset="0"/>
                <a:ea typeface="ＭＳ Ｐゴシック" charset="0"/>
              </a:rPr>
              <a:t>Cores incur </a:t>
            </a:r>
            <a:r>
              <a:rPr lang="en-US" sz="1800">
                <a:solidFill>
                  <a:srgbClr val="0000FF"/>
                </a:solidFill>
                <a:latin typeface="Tahoma" charset="0"/>
                <a:ea typeface="ＭＳ Ｐゴシック" charset="0"/>
              </a:rPr>
              <a:t>conflict misses due to other cores</a:t>
            </a:r>
            <a:r>
              <a:rPr lang="ja-JP" altLang="en-US" sz="1800">
                <a:solidFill>
                  <a:srgbClr val="0000FF"/>
                </a:solidFill>
                <a:latin typeface="Tahoma" charset="0"/>
                <a:ea typeface="ＭＳ Ｐゴシック" charset="0"/>
              </a:rPr>
              <a:t>’</a:t>
            </a:r>
            <a:r>
              <a:rPr lang="en-US" altLang="ja-JP" sz="1800">
                <a:solidFill>
                  <a:srgbClr val="0000FF"/>
                </a:solidFill>
                <a:latin typeface="Tahoma" charset="0"/>
                <a:ea typeface="ＭＳ Ｐゴシック" charset="0"/>
              </a:rPr>
              <a:t> accesses</a:t>
            </a:r>
          </a:p>
          <a:p>
            <a:pPr lvl="2"/>
            <a:r>
              <a:rPr lang="en-US" sz="1800">
                <a:latin typeface="Tahoma" charset="0"/>
                <a:ea typeface="ＭＳ Ｐゴシック" charset="0"/>
              </a:rPr>
              <a:t>Misses due to inter-core interference</a:t>
            </a:r>
          </a:p>
          <a:p>
            <a:pPr lvl="2"/>
            <a:r>
              <a:rPr lang="en-US" sz="1800">
                <a:latin typeface="Tahoma" charset="0"/>
                <a:ea typeface="ＭＳ Ｐゴシック" charset="0"/>
              </a:rPr>
              <a:t>Some cores can destroy the hit rate of other cores</a:t>
            </a:r>
          </a:p>
          <a:p>
            <a:pPr lvl="1"/>
            <a:r>
              <a:rPr lang="en-US" sz="1800">
                <a:latin typeface="Tahoma" charset="0"/>
                <a:ea typeface="ＭＳ Ｐゴシック" charset="0"/>
              </a:rPr>
              <a:t>Guaranteeing a minimum level of service (or fairness) to each core is harder (how much space, how much bandwidth?)</a:t>
            </a:r>
          </a:p>
          <a:p>
            <a:pPr lvl="1"/>
            <a:endParaRPr lang="en-US">
              <a:latin typeface="Tahoma" charset="0"/>
              <a:ea typeface="ＭＳ Ｐゴシック" charset="0"/>
            </a:endParaRPr>
          </a:p>
        </p:txBody>
      </p:sp>
      <p:sp>
        <p:nvSpPr>
          <p:cNvPr id="2969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F0E8058-BE33-864F-9A71-3428BF413F71}" type="slidenum">
              <a:rPr lang="en-US" sz="1600">
                <a:solidFill>
                  <a:srgbClr val="000000"/>
                </a:solidFill>
                <a:latin typeface="Garamond" charset="0"/>
              </a:rPr>
              <a:pPr eaLnBrk="1" hangingPunct="1"/>
              <a:t>51</a:t>
            </a:fld>
            <a:endParaRPr lang="en-US" sz="1600">
              <a:solidFill>
                <a:srgbClr val="000000"/>
              </a:solidFill>
              <a:latin typeface="Garamond" charset="0"/>
            </a:endParaRPr>
          </a:p>
        </p:txBody>
      </p:sp>
    </p:spTree>
    <p:extLst>
      <p:ext uri="{BB962C8B-B14F-4D97-AF65-F5344CB8AC3E}">
        <p14:creationId xmlns:p14="http://schemas.microsoft.com/office/powerpoint/2010/main" val="350890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atin typeface="Garamond" charset="0"/>
                <a:ea typeface="ＭＳ Ｐゴシック" charset="0"/>
                <a:cs typeface="ＭＳ Ｐゴシック" charset="0"/>
              </a:rPr>
              <a:t>Shared Caches: How to Share?</a:t>
            </a:r>
          </a:p>
        </p:txBody>
      </p:sp>
      <p:sp>
        <p:nvSpPr>
          <p:cNvPr id="3" name="Content Placeholder 2"/>
          <p:cNvSpPr>
            <a:spLocks noGrp="1"/>
          </p:cNvSpPr>
          <p:nvPr>
            <p:ph idx="1"/>
          </p:nvPr>
        </p:nvSpPr>
        <p:spPr>
          <a:xfrm>
            <a:off x="228600" y="996950"/>
            <a:ext cx="8610600" cy="5194300"/>
          </a:xfrm>
        </p:spPr>
        <p:txBody>
          <a:bodyPr/>
          <a:lstStyle/>
          <a:p>
            <a:r>
              <a:rPr lang="en-US" dirty="0">
                <a:latin typeface="Tahoma" charset="0"/>
                <a:ea typeface="ＭＳ Ｐゴシック" charset="0"/>
                <a:cs typeface="ＭＳ Ｐゴシック" charset="0"/>
              </a:rPr>
              <a:t>Free-for-all sharing</a:t>
            </a:r>
          </a:p>
          <a:p>
            <a:pPr lvl="1"/>
            <a:r>
              <a:rPr lang="en-US" dirty="0">
                <a:latin typeface="Tahoma" charset="0"/>
                <a:ea typeface="ＭＳ Ｐゴシック" charset="0"/>
              </a:rPr>
              <a:t>Placement/replacement policies are the same as a single core system (usually LRU or pseudo-LRU)</a:t>
            </a:r>
          </a:p>
          <a:p>
            <a:pPr lvl="1"/>
            <a:r>
              <a:rPr lang="en-US" dirty="0">
                <a:latin typeface="Tahoma" charset="0"/>
                <a:ea typeface="ＭＳ Ｐゴシック" charset="0"/>
              </a:rPr>
              <a:t>Not thread/application aware</a:t>
            </a:r>
          </a:p>
          <a:p>
            <a:pPr lvl="1"/>
            <a:r>
              <a:rPr lang="en-US" dirty="0">
                <a:latin typeface="Tahoma" charset="0"/>
                <a:ea typeface="ＭＳ Ｐゴシック" charset="0"/>
              </a:rPr>
              <a:t>An incoming block evicts a block regardless of which threads the blocks belong to</a:t>
            </a:r>
          </a:p>
          <a:p>
            <a:pPr lvl="1"/>
            <a:endParaRPr lang="en-US" dirty="0">
              <a:latin typeface="Tahoma" charset="0"/>
              <a:ea typeface="ＭＳ Ｐゴシック" charset="0"/>
            </a:endParaRPr>
          </a:p>
          <a:p>
            <a:r>
              <a:rPr lang="en-US" dirty="0" smtClean="0">
                <a:latin typeface="Tahoma" charset="0"/>
                <a:ea typeface="ＭＳ Ｐゴシック" charset="0"/>
                <a:cs typeface="ＭＳ Ｐゴシック" charset="0"/>
              </a:rPr>
              <a:t>Problems</a:t>
            </a:r>
          </a:p>
          <a:p>
            <a:pPr lvl="1"/>
            <a:r>
              <a:rPr lang="en-US" dirty="0" smtClean="0">
                <a:latin typeface="Tahoma" charset="0"/>
                <a:ea typeface="ＭＳ Ｐゴシック" charset="0"/>
                <a:cs typeface="ＭＳ Ｐゴシック" charset="0"/>
              </a:rPr>
              <a:t>Inefficient utilization of cache: LRU is not the best policy</a:t>
            </a:r>
            <a:endParaRPr lang="en-US" dirty="0">
              <a:latin typeface="Tahoma" charset="0"/>
              <a:ea typeface="ＭＳ Ｐゴシック" charset="0"/>
              <a:cs typeface="ＭＳ Ｐゴシック" charset="0"/>
            </a:endParaRPr>
          </a:p>
          <a:p>
            <a:pPr lvl="1"/>
            <a:r>
              <a:rPr lang="en-US" dirty="0">
                <a:latin typeface="Tahoma" charset="0"/>
                <a:ea typeface="ＭＳ Ｐゴシック" charset="0"/>
              </a:rPr>
              <a:t>A cache-unfriendly application can destroy the performance of a cache friendly application</a:t>
            </a:r>
          </a:p>
          <a:p>
            <a:pPr lvl="1"/>
            <a:r>
              <a:rPr lang="en-US" dirty="0">
                <a:latin typeface="Tahoma" charset="0"/>
                <a:ea typeface="ＭＳ Ｐゴシック" charset="0"/>
              </a:rPr>
              <a:t>Not all applications benefit equally from the same amount of cache: free-for-all might prioritize those that do not benefit</a:t>
            </a:r>
          </a:p>
          <a:p>
            <a:pPr lvl="1"/>
            <a:r>
              <a:rPr lang="en-US" dirty="0">
                <a:latin typeface="Tahoma" charset="0"/>
                <a:ea typeface="ＭＳ Ｐゴシック" charset="0"/>
              </a:rPr>
              <a:t>Reduced performance, reduced fairness</a:t>
            </a:r>
          </a:p>
          <a:p>
            <a:pPr lvl="1"/>
            <a:endParaRPr lang="en-US" dirty="0">
              <a:latin typeface="Tahoma" charset="0"/>
              <a:ea typeface="ＭＳ Ｐゴシック" charset="0"/>
            </a:endParaRPr>
          </a:p>
          <a:p>
            <a:pPr lvl="1"/>
            <a:endParaRPr lang="en-US" dirty="0">
              <a:latin typeface="Tahoma" charset="0"/>
              <a:ea typeface="ＭＳ Ｐゴシック" charset="0"/>
            </a:endParaRPr>
          </a:p>
          <a:p>
            <a:endParaRPr lang="en-US" dirty="0">
              <a:latin typeface="Tahoma" charset="0"/>
              <a:ea typeface="ＭＳ Ｐゴシック" charset="0"/>
              <a:cs typeface="ＭＳ Ｐゴシック" charset="0"/>
            </a:endParaRPr>
          </a:p>
          <a:p>
            <a:pPr lvl="1"/>
            <a:endParaRPr lang="en-US" dirty="0">
              <a:latin typeface="Tahoma" charset="0"/>
              <a:ea typeface="ＭＳ Ｐゴシック" charset="0"/>
            </a:endParaRPr>
          </a:p>
          <a:p>
            <a:endParaRPr lang="en-US" dirty="0">
              <a:latin typeface="Tahoma" charset="0"/>
              <a:ea typeface="ＭＳ Ｐゴシック" charset="0"/>
              <a:cs typeface="ＭＳ Ｐゴシック" charset="0"/>
            </a:endParaRPr>
          </a:p>
          <a:p>
            <a:pPr lvl="1"/>
            <a:endParaRPr lang="en-US" dirty="0">
              <a:latin typeface="Tahoma" charset="0"/>
              <a:ea typeface="ＭＳ Ｐゴシック" charset="0"/>
            </a:endParaRPr>
          </a:p>
          <a:p>
            <a:endParaRPr lang="en-US" dirty="0">
              <a:latin typeface="Tahoma" charset="0"/>
              <a:ea typeface="ＭＳ Ｐゴシック" charset="0"/>
              <a:cs typeface="ＭＳ Ｐゴシック" charset="0"/>
            </a:endParaRPr>
          </a:p>
        </p:txBody>
      </p:sp>
      <p:sp>
        <p:nvSpPr>
          <p:cNvPr id="3072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86484C4-F459-974F-A530-A189A694946F}" type="slidenum">
              <a:rPr lang="en-US" sz="1600">
                <a:solidFill>
                  <a:srgbClr val="000000"/>
                </a:solidFill>
                <a:latin typeface="Garamond" charset="0"/>
              </a:rPr>
              <a:pPr eaLnBrk="1" hangingPunct="1"/>
              <a:t>52</a:t>
            </a:fld>
            <a:endParaRPr lang="en-US" sz="1600">
              <a:solidFill>
                <a:srgbClr val="000000"/>
              </a:solidFill>
              <a:latin typeface="Garamond" charset="0"/>
            </a:endParaRPr>
          </a:p>
        </p:txBody>
      </p:sp>
    </p:spTree>
    <p:extLst>
      <p:ext uri="{BB962C8B-B14F-4D97-AF65-F5344CB8AC3E}">
        <p14:creationId xmlns:p14="http://schemas.microsoft.com/office/powerpoint/2010/main" val="18359956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sz="3400" dirty="0" smtClean="0">
                <a:latin typeface="Garamond" charset="0"/>
                <a:ea typeface="ＭＳ Ｐゴシック" charset="0"/>
                <a:cs typeface="ＭＳ Ｐゴシック" charset="0"/>
              </a:rPr>
              <a:t>Example: Utility </a:t>
            </a:r>
            <a:r>
              <a:rPr lang="en-US" sz="3400" dirty="0">
                <a:latin typeface="Garamond" charset="0"/>
                <a:ea typeface="ＭＳ Ｐゴシック" charset="0"/>
                <a:cs typeface="ＭＳ Ｐゴシック" charset="0"/>
              </a:rPr>
              <a:t>Based Shared Cache Partitioning</a:t>
            </a:r>
          </a:p>
        </p:txBody>
      </p:sp>
      <p:sp>
        <p:nvSpPr>
          <p:cNvPr id="92163" name="Content Placeholder 2"/>
          <p:cNvSpPr>
            <a:spLocks noGrp="1"/>
          </p:cNvSpPr>
          <p:nvPr>
            <p:ph idx="1"/>
          </p:nvPr>
        </p:nvSpPr>
        <p:spPr>
          <a:xfrm>
            <a:off x="228600" y="914400"/>
            <a:ext cx="8610600" cy="5194300"/>
          </a:xfrm>
        </p:spPr>
        <p:txBody>
          <a:bodyPr/>
          <a:lstStyle/>
          <a:p>
            <a:r>
              <a:rPr lang="en-US" sz="2200">
                <a:latin typeface="Tahoma" charset="0"/>
                <a:ea typeface="ＭＳ Ｐゴシック" charset="0"/>
                <a:cs typeface="ＭＳ Ｐゴシック" charset="0"/>
              </a:rPr>
              <a:t>Goal: Maximize system throughput</a:t>
            </a:r>
          </a:p>
          <a:p>
            <a:r>
              <a:rPr lang="en-US" sz="2200">
                <a:latin typeface="Tahoma" charset="0"/>
                <a:ea typeface="ＭＳ Ｐゴシック" charset="0"/>
                <a:cs typeface="ＭＳ Ｐゴシック" charset="0"/>
              </a:rPr>
              <a:t>Observation: Not all threads/applications benefit equally from caching </a:t>
            </a:r>
            <a:r>
              <a:rPr lang="en-US" sz="2200">
                <a:latin typeface="Tahoma" charset="0"/>
                <a:ea typeface="ＭＳ Ｐゴシック" charset="0"/>
                <a:cs typeface="ＭＳ Ｐゴシック" charset="0"/>
                <a:sym typeface="Wingdings" charset="0"/>
              </a:rPr>
              <a:t> simple LRU replacement not good for system throughput</a:t>
            </a:r>
            <a:endParaRPr lang="en-US" sz="2200">
              <a:latin typeface="Tahoma" charset="0"/>
              <a:ea typeface="ＭＳ Ｐゴシック" charset="0"/>
              <a:cs typeface="ＭＳ Ｐゴシック" charset="0"/>
            </a:endParaRPr>
          </a:p>
          <a:p>
            <a:r>
              <a:rPr lang="en-US" sz="2200">
                <a:latin typeface="Tahoma" charset="0"/>
                <a:ea typeface="ＭＳ Ｐゴシック" charset="0"/>
                <a:cs typeface="ＭＳ Ｐゴシック" charset="0"/>
              </a:rPr>
              <a:t>Idea: </a:t>
            </a:r>
            <a:r>
              <a:rPr lang="en-US" sz="2200">
                <a:solidFill>
                  <a:srgbClr val="0000FF"/>
                </a:solidFill>
                <a:latin typeface="Tahoma" charset="0"/>
                <a:ea typeface="ＭＳ Ｐゴシック" charset="0"/>
                <a:cs typeface="ＭＳ Ｐゴシック" charset="0"/>
              </a:rPr>
              <a:t>Allocate more cache space to applications that obtain the most benefit from more space</a:t>
            </a:r>
          </a:p>
          <a:p>
            <a:endParaRPr lang="en-US" sz="2200">
              <a:solidFill>
                <a:srgbClr val="0000FF"/>
              </a:solidFill>
              <a:latin typeface="Tahoma" charset="0"/>
              <a:ea typeface="ＭＳ Ｐゴシック" charset="0"/>
              <a:cs typeface="ＭＳ Ｐゴシック" charset="0"/>
            </a:endParaRPr>
          </a:p>
          <a:p>
            <a:r>
              <a:rPr lang="en-US" sz="2200">
                <a:latin typeface="Tahoma" charset="0"/>
                <a:ea typeface="ＭＳ Ｐゴシック" charset="0"/>
                <a:cs typeface="ＭＳ Ｐゴシック" charset="0"/>
              </a:rPr>
              <a:t>The high-level idea can be applied to other shared resources as well.</a:t>
            </a:r>
          </a:p>
          <a:p>
            <a:endParaRPr lang="en-US">
              <a:solidFill>
                <a:srgbClr val="0000FF"/>
              </a:solidFill>
              <a:latin typeface="Tahoma" charset="0"/>
              <a:ea typeface="ＭＳ Ｐゴシック" charset="0"/>
              <a:cs typeface="ＭＳ Ｐゴシック" charset="0"/>
            </a:endParaRPr>
          </a:p>
          <a:p>
            <a:r>
              <a:rPr lang="en-US" sz="2200">
                <a:latin typeface="Tahoma" charset="0"/>
                <a:ea typeface="ＭＳ Ｐゴシック" charset="0"/>
                <a:cs typeface="ＭＳ Ｐゴシック" charset="0"/>
              </a:rPr>
              <a:t>Qureshi and Patt, </a:t>
            </a:r>
            <a:r>
              <a:rPr lang="ja-JP" altLang="en-US" sz="2200">
                <a:solidFill>
                  <a:srgbClr val="0000FF"/>
                </a:solidFill>
                <a:latin typeface="Tahoma" charset="0"/>
                <a:ea typeface="ＭＳ Ｐゴシック" charset="0"/>
                <a:cs typeface="ＭＳ Ｐゴシック" charset="0"/>
              </a:rPr>
              <a:t>“</a:t>
            </a:r>
            <a:r>
              <a:rPr lang="en-US" altLang="ja-JP" sz="2200">
                <a:solidFill>
                  <a:srgbClr val="0000FF"/>
                </a:solidFill>
                <a:latin typeface="Tahoma" charset="0"/>
                <a:ea typeface="ＭＳ Ｐゴシック" charset="0"/>
                <a:cs typeface="ＭＳ Ｐゴシック" charset="0"/>
              </a:rPr>
              <a:t>Utility-Based Cache Partitioning: A Low-Overhead, High-Performance, Runtime Mechanism to Partition Shared Caches,</a:t>
            </a:r>
            <a:r>
              <a:rPr lang="ja-JP" altLang="en-US" sz="2200">
                <a:solidFill>
                  <a:srgbClr val="0000FF"/>
                </a:solidFill>
                <a:latin typeface="Tahoma" charset="0"/>
                <a:ea typeface="ＭＳ Ｐゴシック" charset="0"/>
                <a:cs typeface="ＭＳ Ｐゴシック" charset="0"/>
              </a:rPr>
              <a:t>”</a:t>
            </a:r>
            <a:r>
              <a:rPr lang="en-US" altLang="ja-JP" sz="2200">
                <a:solidFill>
                  <a:srgbClr val="0000FF"/>
                </a:solidFill>
                <a:latin typeface="Tahoma" charset="0"/>
                <a:ea typeface="ＭＳ Ｐゴシック" charset="0"/>
                <a:cs typeface="ＭＳ Ｐゴシック" charset="0"/>
              </a:rPr>
              <a:t> </a:t>
            </a:r>
            <a:r>
              <a:rPr lang="en-US" altLang="ja-JP" sz="2200">
                <a:solidFill>
                  <a:srgbClr val="000000"/>
                </a:solidFill>
                <a:latin typeface="Tahoma" charset="0"/>
                <a:ea typeface="ＭＳ Ｐゴシック" charset="0"/>
                <a:cs typeface="ＭＳ Ｐゴシック" charset="0"/>
              </a:rPr>
              <a:t>MICRO 2006.</a:t>
            </a:r>
          </a:p>
          <a:p>
            <a:r>
              <a:rPr lang="en-US" sz="2200">
                <a:solidFill>
                  <a:srgbClr val="000000"/>
                </a:solidFill>
                <a:latin typeface="Tahoma" charset="0"/>
                <a:ea typeface="ＭＳ Ｐゴシック" charset="0"/>
                <a:cs typeface="ＭＳ Ｐゴシック" charset="0"/>
              </a:rPr>
              <a:t>Suh et al., </a:t>
            </a:r>
            <a:r>
              <a:rPr lang="ja-JP" altLang="en-US" sz="2200">
                <a:solidFill>
                  <a:srgbClr val="000000"/>
                </a:solidFill>
                <a:latin typeface="Tahoma" charset="0"/>
                <a:ea typeface="ＭＳ Ｐゴシック" charset="0"/>
                <a:cs typeface="ＭＳ Ｐゴシック" charset="0"/>
              </a:rPr>
              <a:t>“</a:t>
            </a:r>
            <a:r>
              <a:rPr lang="en-US" altLang="ja-JP" sz="2200">
                <a:solidFill>
                  <a:srgbClr val="0000FF"/>
                </a:solidFill>
                <a:latin typeface="Tahoma" charset="0"/>
                <a:ea typeface="ＭＳ Ｐゴシック" charset="0"/>
                <a:cs typeface="ＭＳ Ｐゴシック" charset="0"/>
              </a:rPr>
              <a:t>A New Memory Monitoring Scheme for Memory-Aware Scheduling and Partitioning</a:t>
            </a:r>
            <a:r>
              <a:rPr lang="en-US" altLang="ja-JP" sz="2200">
                <a:solidFill>
                  <a:srgbClr val="000000"/>
                </a:solidFill>
                <a:latin typeface="Tahoma" charset="0"/>
                <a:ea typeface="ＭＳ Ｐゴシック" charset="0"/>
                <a:cs typeface="ＭＳ Ｐゴシック" charset="0"/>
              </a:rPr>
              <a:t>,</a:t>
            </a:r>
            <a:r>
              <a:rPr lang="ja-JP" altLang="en-US" sz="2200">
                <a:solidFill>
                  <a:srgbClr val="000000"/>
                </a:solidFill>
                <a:latin typeface="Tahoma" charset="0"/>
                <a:ea typeface="ＭＳ Ｐゴシック" charset="0"/>
                <a:cs typeface="ＭＳ Ｐゴシック" charset="0"/>
              </a:rPr>
              <a:t>”</a:t>
            </a:r>
            <a:r>
              <a:rPr lang="en-US" altLang="ja-JP" sz="2200">
                <a:solidFill>
                  <a:srgbClr val="000000"/>
                </a:solidFill>
                <a:latin typeface="Tahoma" charset="0"/>
                <a:ea typeface="ＭＳ Ｐゴシック" charset="0"/>
                <a:cs typeface="ＭＳ Ｐゴシック" charset="0"/>
              </a:rPr>
              <a:t> HPCA 2002.</a:t>
            </a:r>
          </a:p>
          <a:p>
            <a:endParaRPr lang="en-US">
              <a:solidFill>
                <a:srgbClr val="0000FF"/>
              </a:solidFill>
              <a:latin typeface="Tahoma" charset="0"/>
              <a:ea typeface="ＭＳ Ｐゴシック" charset="0"/>
              <a:cs typeface="ＭＳ Ｐゴシック" charset="0"/>
            </a:endParaRPr>
          </a:p>
          <a:p>
            <a:endParaRPr lang="en-US">
              <a:solidFill>
                <a:srgbClr val="0000FF"/>
              </a:solidFill>
              <a:latin typeface="Tahoma" charset="0"/>
              <a:ea typeface="ＭＳ Ｐゴシック" charset="0"/>
              <a:cs typeface="ＭＳ Ｐゴシック" charset="0"/>
            </a:endParaRPr>
          </a:p>
          <a:p>
            <a:endParaRPr lang="en-US">
              <a:solidFill>
                <a:srgbClr val="0000FF"/>
              </a:solidFill>
              <a:latin typeface="Tahoma" charset="0"/>
              <a:ea typeface="ＭＳ Ｐゴシック" charset="0"/>
              <a:cs typeface="ＭＳ Ｐゴシック" charset="0"/>
            </a:endParaRPr>
          </a:p>
        </p:txBody>
      </p:sp>
      <p:sp>
        <p:nvSpPr>
          <p:cNvPr id="3277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597D553-CB4F-C142-91F7-3D443309DA1A}" type="slidenum">
              <a:rPr lang="en-US" sz="1600">
                <a:solidFill>
                  <a:srgbClr val="000000"/>
                </a:solidFill>
                <a:latin typeface="Garamond" charset="0"/>
              </a:rPr>
              <a:pPr eaLnBrk="1" hangingPunct="1"/>
              <a:t>53</a:t>
            </a:fld>
            <a:endParaRPr lang="en-US" sz="1600">
              <a:solidFill>
                <a:srgbClr val="000000"/>
              </a:solidFill>
              <a:latin typeface="Garamond" charset="0"/>
            </a:endParaRPr>
          </a:p>
        </p:txBody>
      </p:sp>
    </p:spTree>
    <p:extLst>
      <p:ext uri="{BB962C8B-B14F-4D97-AF65-F5344CB8AC3E}">
        <p14:creationId xmlns:p14="http://schemas.microsoft.com/office/powerpoint/2010/main" val="389227241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6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1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152400"/>
            <a:ext cx="8915400" cy="1066800"/>
          </a:xfrm>
        </p:spPr>
        <p:txBody>
          <a:bodyPr/>
          <a:lstStyle/>
          <a:p>
            <a:r>
              <a:rPr lang="en-US" sz="3400" dirty="0" smtClean="0"/>
              <a:t>The Multi-Core System: A </a:t>
            </a:r>
            <a:r>
              <a:rPr lang="en-US" sz="3400" b="1" i="1" dirty="0" smtClean="0"/>
              <a:t>Shared Resource </a:t>
            </a:r>
            <a:r>
              <a:rPr lang="en-US" sz="3400" dirty="0" smtClean="0"/>
              <a:t>View</a:t>
            </a:r>
          </a:p>
        </p:txBody>
      </p:sp>
      <p:sp>
        <p:nvSpPr>
          <p:cNvPr id="2048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574598C-5A2F-5E46-8E0D-A0FDA29590CD}" type="slidenum">
              <a:rPr lang="en-US" smtClean="0"/>
              <a:pPr>
                <a:defRPr/>
              </a:pPr>
              <a:t>54</a:t>
            </a:fld>
            <a:endParaRPr lang="en-US"/>
          </a:p>
        </p:txBody>
      </p:sp>
      <p:sp>
        <p:nvSpPr>
          <p:cNvPr id="20486" name="TextBox 5"/>
          <p:cNvSpPr txBox="1">
            <a:spLocks noChangeArrowheads="1"/>
          </p:cNvSpPr>
          <p:nvPr/>
        </p:nvSpPr>
        <p:spPr bwMode="auto">
          <a:xfrm>
            <a:off x="964377" y="1108075"/>
            <a:ext cx="2286000" cy="533400"/>
          </a:xfrm>
          <a:prstGeom prst="rect">
            <a:avLst/>
          </a:prstGeom>
          <a:solidFill>
            <a:schemeClr val="bg1"/>
          </a:solidFill>
          <a:ln w="9525">
            <a:noFill/>
            <a:miter lim="800000"/>
            <a:headEnd/>
            <a:tailEnd/>
          </a:ln>
        </p:spPr>
        <p:txBody>
          <a:bodyPr>
            <a:prstTxWarp prst="textNoShape">
              <a:avLst/>
            </a:prstTxWarp>
            <a:spAutoFit/>
          </a:bodyPr>
          <a:lstStyle/>
          <a:p>
            <a:pPr fontAlgn="auto">
              <a:spcBef>
                <a:spcPts val="0"/>
              </a:spcBef>
              <a:spcAft>
                <a:spcPts val="0"/>
              </a:spcAft>
            </a:pPr>
            <a:endParaRPr lang="en-US">
              <a:solidFill>
                <a:srgbClr val="000000"/>
              </a:solidFill>
              <a:latin typeface="Tahoma"/>
            </a:endParaRPr>
          </a:p>
        </p:txBody>
      </p:sp>
      <p:pic>
        <p:nvPicPr>
          <p:cNvPr id="7" name="Picture 6" descr="many-core3.eps"/>
          <p:cNvPicPr>
            <a:picLocks noChangeAspect="1"/>
          </p:cNvPicPr>
          <p:nvPr/>
        </p:nvPicPr>
        <p:blipFill>
          <a:blip r:embed="rId2"/>
          <a:srcRect/>
          <a:stretch>
            <a:fillRect/>
          </a:stretch>
        </p:blipFill>
        <p:spPr bwMode="auto">
          <a:xfrm>
            <a:off x="437624" y="1066800"/>
            <a:ext cx="6146800" cy="4953000"/>
          </a:xfrm>
          <a:prstGeom prst="rect">
            <a:avLst/>
          </a:prstGeom>
          <a:noFill/>
          <a:ln w="9525">
            <a:noFill/>
            <a:miter lim="800000"/>
            <a:headEnd/>
            <a:tailEnd/>
          </a:ln>
        </p:spPr>
      </p:pic>
      <p:pic>
        <p:nvPicPr>
          <p:cNvPr id="8" name="Picture 23" descr="http://i.ehow.com/images/a04/ac/qb/format-hard-drive-xp-800X8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33856">
            <a:off x="7195612" y="2425729"/>
            <a:ext cx="212407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1"/>
          <p:cNvSpPr>
            <a:spLocks noChangeShapeType="1"/>
          </p:cNvSpPr>
          <p:nvPr/>
        </p:nvSpPr>
        <p:spPr bwMode="auto">
          <a:xfrm>
            <a:off x="6584424" y="3470304"/>
            <a:ext cx="1044575" cy="0"/>
          </a:xfrm>
          <a:prstGeom prst="line">
            <a:avLst/>
          </a:prstGeom>
          <a:noFill/>
          <a:ln w="38100">
            <a:solidFill>
              <a:srgbClr val="993300"/>
            </a:solidFill>
            <a:round/>
            <a:headEnd type="triangle" w="med" len="med"/>
            <a:tailEnd type="triangle" w="med" len="med"/>
          </a:ln>
          <a:effectLst/>
        </p:spPr>
        <p:txBody>
          <a:bodyPr wrap="none" lIns="64008" tIns="32004" rIns="64008" bIns="32004" anchor="ctr"/>
          <a:lstStyle/>
          <a:p>
            <a:pPr fontAlgn="auto">
              <a:spcBef>
                <a:spcPts val="0"/>
              </a:spcBef>
              <a:spcAft>
                <a:spcPts val="0"/>
              </a:spcAft>
              <a:defRPr/>
            </a:pPr>
            <a:endParaRPr lang="en-US" kern="0">
              <a:solidFill>
                <a:sysClr val="windowText" lastClr="000000"/>
              </a:solidFill>
              <a:latin typeface="Arial" pitchFamily="-107" charset="0"/>
              <a:ea typeface="Arial" pitchFamily="-107" charset="0"/>
              <a:cs typeface="Arial" pitchFamily="-107" charset="0"/>
            </a:endParaRPr>
          </a:p>
        </p:txBody>
      </p:sp>
      <p:sp>
        <p:nvSpPr>
          <p:cNvPr id="10" name="Text Box 24" descr="90%"/>
          <p:cNvSpPr txBox="1">
            <a:spLocks noChangeArrowheads="1"/>
          </p:cNvSpPr>
          <p:nvPr/>
        </p:nvSpPr>
        <p:spPr bwMode="auto">
          <a:xfrm>
            <a:off x="7628440" y="4189441"/>
            <a:ext cx="937743" cy="618631"/>
          </a:xfrm>
          <a:prstGeom prst="rect">
            <a:avLst/>
          </a:prstGeom>
          <a:noFill/>
          <a:ln w="12700">
            <a:noFill/>
            <a:miter lim="800000"/>
            <a:headEnd/>
            <a:tailEnd/>
          </a:ln>
          <a:effectLst/>
        </p:spPr>
        <p:txBody>
          <a:bodyPr wrap="none" lIns="64008" tIns="32004" rIns="64008" bIns="32004">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fontAlgn="auto" hangingPunct="1">
              <a:spcBef>
                <a:spcPts val="0"/>
              </a:spcBef>
              <a:spcAft>
                <a:spcPts val="0"/>
              </a:spcAft>
            </a:pPr>
            <a:r>
              <a:rPr lang="en-US" sz="1800" dirty="0" smtClean="0">
                <a:solidFill>
                  <a:srgbClr val="000000"/>
                </a:solidFill>
              </a:rPr>
              <a:t>Shared</a:t>
            </a:r>
          </a:p>
          <a:p>
            <a:pPr algn="ctr" eaLnBrk="1" fontAlgn="auto" hangingPunct="1">
              <a:spcBef>
                <a:spcPts val="0"/>
              </a:spcBef>
              <a:spcAft>
                <a:spcPts val="0"/>
              </a:spcAft>
            </a:pPr>
            <a:r>
              <a:rPr lang="en-US" sz="1800" dirty="0" smtClean="0">
                <a:solidFill>
                  <a:srgbClr val="000000"/>
                </a:solidFill>
              </a:rPr>
              <a:t>Storage</a:t>
            </a:r>
            <a:endParaRPr lang="en-US" sz="1800" dirty="0">
              <a:solidFill>
                <a:srgbClr val="000000"/>
              </a:solidFill>
            </a:endParaRPr>
          </a:p>
        </p:txBody>
      </p:sp>
    </p:spTree>
    <p:extLst>
      <p:ext uri="{BB962C8B-B14F-4D97-AF65-F5344CB8AC3E}">
        <p14:creationId xmlns:p14="http://schemas.microsoft.com/office/powerpoint/2010/main" val="36232212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228600" y="152400"/>
            <a:ext cx="8915400" cy="1066800"/>
          </a:xfrm>
        </p:spPr>
        <p:txBody>
          <a:bodyPr/>
          <a:lstStyle/>
          <a:p>
            <a:r>
              <a:rPr lang="en-US">
                <a:latin typeface="Garamond" charset="0"/>
                <a:ea typeface="ＭＳ Ｐゴシック" charset="0"/>
                <a:cs typeface="ＭＳ Ｐゴシック" charset="0"/>
              </a:rPr>
              <a:t>Need for QoS and Shared Resource Mgmt.</a:t>
            </a:r>
          </a:p>
        </p:txBody>
      </p:sp>
      <p:sp>
        <p:nvSpPr>
          <p:cNvPr id="3" name="Content Placeholder 2"/>
          <p:cNvSpPr>
            <a:spLocks noGrp="1"/>
          </p:cNvSpPr>
          <p:nvPr>
            <p:ph idx="1"/>
          </p:nvPr>
        </p:nvSpPr>
        <p:spPr>
          <a:xfrm>
            <a:off x="228600" y="996950"/>
            <a:ext cx="8610600" cy="5194300"/>
          </a:xfrm>
        </p:spPr>
        <p:txBody>
          <a:bodyPr/>
          <a:lstStyle/>
          <a:p>
            <a:r>
              <a:rPr lang="en-US">
                <a:latin typeface="Tahoma" charset="0"/>
                <a:ea typeface="ＭＳ Ｐゴシック" charset="0"/>
                <a:cs typeface="ＭＳ Ｐゴシック" charset="0"/>
              </a:rPr>
              <a:t>Why is unpredictable performance (or lack of QoS) bad?</a:t>
            </a:r>
          </a:p>
          <a:p>
            <a:endParaRPr lang="en-US">
              <a:latin typeface="Tahoma" charset="0"/>
              <a:ea typeface="ＭＳ Ｐゴシック" charset="0"/>
              <a:cs typeface="ＭＳ Ｐゴシック" charset="0"/>
            </a:endParaRPr>
          </a:p>
          <a:p>
            <a:r>
              <a:rPr lang="en-US">
                <a:latin typeface="Tahoma" charset="0"/>
                <a:ea typeface="ＭＳ Ｐゴシック" charset="0"/>
                <a:cs typeface="ＭＳ Ｐゴシック" charset="0"/>
              </a:rPr>
              <a:t>Makes programmer</a:t>
            </a:r>
            <a:r>
              <a:rPr lang="ja-JP" altLang="en-US">
                <a:latin typeface="Tahoma" charset="0"/>
                <a:ea typeface="ＭＳ Ｐゴシック" charset="0"/>
                <a:cs typeface="ＭＳ Ｐゴシック" charset="0"/>
              </a:rPr>
              <a:t>’</a:t>
            </a:r>
            <a:r>
              <a:rPr lang="en-US" altLang="ja-JP">
                <a:latin typeface="Tahoma" charset="0"/>
                <a:ea typeface="ＭＳ Ｐゴシック" charset="0"/>
                <a:cs typeface="ＭＳ Ｐゴシック" charset="0"/>
              </a:rPr>
              <a:t>s life difficult</a:t>
            </a:r>
          </a:p>
          <a:p>
            <a:pPr lvl="1"/>
            <a:r>
              <a:rPr lang="en-US">
                <a:latin typeface="Tahoma" charset="0"/>
                <a:ea typeface="ＭＳ Ｐゴシック" charset="0"/>
              </a:rPr>
              <a:t>An optimized program can get low performance (and performance varies widely depending on co-runners)</a:t>
            </a:r>
          </a:p>
          <a:p>
            <a:pPr lvl="1"/>
            <a:endParaRPr lang="en-US">
              <a:latin typeface="Tahoma" charset="0"/>
              <a:ea typeface="ＭＳ Ｐゴシック" charset="0"/>
            </a:endParaRPr>
          </a:p>
          <a:p>
            <a:r>
              <a:rPr lang="en-US">
                <a:latin typeface="Tahoma" charset="0"/>
                <a:ea typeface="ＭＳ Ｐゴシック" charset="0"/>
                <a:cs typeface="ＭＳ Ｐゴシック" charset="0"/>
              </a:rPr>
              <a:t>Causes discomfort to user</a:t>
            </a:r>
          </a:p>
          <a:p>
            <a:pPr lvl="1"/>
            <a:r>
              <a:rPr lang="en-US">
                <a:latin typeface="Tahoma" charset="0"/>
                <a:ea typeface="ＭＳ Ｐゴシック" charset="0"/>
              </a:rPr>
              <a:t>An important program can starve</a:t>
            </a:r>
          </a:p>
          <a:p>
            <a:pPr lvl="1"/>
            <a:r>
              <a:rPr lang="en-US">
                <a:latin typeface="Tahoma" charset="0"/>
                <a:ea typeface="ＭＳ Ｐゴシック" charset="0"/>
              </a:rPr>
              <a:t>Examples from shared software resources</a:t>
            </a:r>
          </a:p>
          <a:p>
            <a:endParaRPr lang="en-US">
              <a:latin typeface="Tahoma" charset="0"/>
              <a:ea typeface="ＭＳ Ｐゴシック" charset="0"/>
              <a:cs typeface="ＭＳ Ｐゴシック" charset="0"/>
            </a:endParaRPr>
          </a:p>
          <a:p>
            <a:r>
              <a:rPr lang="en-US">
                <a:latin typeface="Tahoma" charset="0"/>
                <a:ea typeface="ＭＳ Ｐゴシック" charset="0"/>
                <a:cs typeface="ＭＳ Ｐゴシック" charset="0"/>
              </a:rPr>
              <a:t>Makes system management difficult</a:t>
            </a:r>
          </a:p>
          <a:p>
            <a:pPr lvl="1"/>
            <a:r>
              <a:rPr lang="en-US">
                <a:latin typeface="Tahoma" charset="0"/>
                <a:ea typeface="ＭＳ Ｐゴシック" charset="0"/>
              </a:rPr>
              <a:t>How do we enforce a Service Level Agreement when hardware resources are sharing is uncontrollable?</a:t>
            </a:r>
          </a:p>
        </p:txBody>
      </p:sp>
      <p:sp>
        <p:nvSpPr>
          <p:cNvPr id="2457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D9C01CF-E3F3-474F-95CA-7A6FAB0442D9}" type="slidenum">
              <a:rPr lang="en-US" sz="1600">
                <a:solidFill>
                  <a:srgbClr val="000000"/>
                </a:solidFill>
                <a:latin typeface="Garamond" charset="0"/>
              </a:rPr>
              <a:pPr eaLnBrk="1" hangingPunct="1"/>
              <a:t>55</a:t>
            </a:fld>
            <a:endParaRPr lang="en-US" sz="1600">
              <a:solidFill>
                <a:srgbClr val="000000"/>
              </a:solidFill>
              <a:latin typeface="Garamond" charset="0"/>
            </a:endParaRPr>
          </a:p>
        </p:txBody>
      </p:sp>
    </p:spTree>
    <p:extLst>
      <p:ext uri="{BB962C8B-B14F-4D97-AF65-F5344CB8AC3E}">
        <p14:creationId xmlns:p14="http://schemas.microsoft.com/office/powerpoint/2010/main" val="355280393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Garamond" charset="0"/>
                <a:ea typeface="ＭＳ Ｐゴシック" charset="0"/>
                <a:cs typeface="ＭＳ Ｐゴシック" charset="0"/>
              </a:rPr>
              <a:t>Resource Sharing vs. Partitioning</a:t>
            </a:r>
          </a:p>
        </p:txBody>
      </p:sp>
      <p:sp>
        <p:nvSpPr>
          <p:cNvPr id="25602" name="Content Placeholder 2"/>
          <p:cNvSpPr>
            <a:spLocks noGrp="1"/>
          </p:cNvSpPr>
          <p:nvPr>
            <p:ph idx="1"/>
          </p:nvPr>
        </p:nvSpPr>
        <p:spPr>
          <a:xfrm>
            <a:off x="228600" y="996950"/>
            <a:ext cx="8610600" cy="5194300"/>
          </a:xfrm>
        </p:spPr>
        <p:txBody>
          <a:bodyPr/>
          <a:lstStyle/>
          <a:p>
            <a:r>
              <a:rPr lang="en-US" dirty="0">
                <a:latin typeface="Tahoma" charset="0"/>
                <a:ea typeface="ＭＳ Ｐゴシック" charset="0"/>
                <a:cs typeface="ＭＳ Ｐゴシック" charset="0"/>
              </a:rPr>
              <a:t>Sharing improves throughput</a:t>
            </a:r>
          </a:p>
          <a:p>
            <a:pPr lvl="1"/>
            <a:r>
              <a:rPr lang="en-US" dirty="0">
                <a:latin typeface="Tahoma" charset="0"/>
                <a:ea typeface="ＭＳ Ｐゴシック" charset="0"/>
              </a:rPr>
              <a:t>Better utilization of space </a:t>
            </a:r>
          </a:p>
          <a:p>
            <a:endParaRPr lang="en-US" dirty="0">
              <a:latin typeface="Tahoma" charset="0"/>
              <a:ea typeface="ＭＳ Ｐゴシック" charset="0"/>
              <a:cs typeface="ＭＳ Ｐゴシック" charset="0"/>
            </a:endParaRPr>
          </a:p>
          <a:p>
            <a:r>
              <a:rPr lang="en-US" dirty="0">
                <a:latin typeface="Tahoma" charset="0"/>
                <a:ea typeface="ＭＳ Ｐゴシック" charset="0"/>
                <a:cs typeface="ＭＳ Ｐゴシック" charset="0"/>
              </a:rPr>
              <a:t>Partitioning provides performance isolation (predictable performance)</a:t>
            </a:r>
          </a:p>
          <a:p>
            <a:pPr lvl="1"/>
            <a:r>
              <a:rPr lang="en-US" dirty="0">
                <a:latin typeface="Tahoma" charset="0"/>
                <a:ea typeface="ＭＳ Ｐゴシック" charset="0"/>
              </a:rPr>
              <a:t>Dedicated space</a:t>
            </a:r>
          </a:p>
          <a:p>
            <a:pPr lvl="1"/>
            <a:endParaRPr lang="en-US" dirty="0">
              <a:latin typeface="Tahoma" charset="0"/>
              <a:ea typeface="ＭＳ Ｐゴシック" charset="0"/>
            </a:endParaRPr>
          </a:p>
          <a:p>
            <a:r>
              <a:rPr lang="en-US" dirty="0">
                <a:latin typeface="Tahoma" charset="0"/>
                <a:ea typeface="ＭＳ Ｐゴシック" charset="0"/>
                <a:cs typeface="ＭＳ Ｐゴシック" charset="0"/>
              </a:rPr>
              <a:t>Can we get the benefits of both? </a:t>
            </a:r>
          </a:p>
          <a:p>
            <a:endParaRPr lang="en-US" dirty="0">
              <a:latin typeface="Tahoma" charset="0"/>
              <a:ea typeface="ＭＳ Ｐゴシック" charset="0"/>
              <a:cs typeface="ＭＳ Ｐゴシック" charset="0"/>
            </a:endParaRPr>
          </a:p>
          <a:p>
            <a:r>
              <a:rPr lang="en-US" dirty="0">
                <a:latin typeface="Tahoma" charset="0"/>
                <a:ea typeface="ＭＳ Ｐゴシック" charset="0"/>
                <a:cs typeface="ＭＳ Ｐゴシック" charset="0"/>
              </a:rPr>
              <a:t>Idea: </a:t>
            </a:r>
            <a:r>
              <a:rPr lang="en-US" dirty="0">
                <a:solidFill>
                  <a:srgbClr val="0000FF"/>
                </a:solidFill>
                <a:latin typeface="Tahoma" charset="0"/>
                <a:ea typeface="ＭＳ Ｐゴシック" charset="0"/>
                <a:cs typeface="ＭＳ Ｐゴシック" charset="0"/>
              </a:rPr>
              <a:t>Design shared resources </a:t>
            </a:r>
            <a:r>
              <a:rPr lang="en-US" dirty="0" smtClean="0">
                <a:solidFill>
                  <a:srgbClr val="0000FF"/>
                </a:solidFill>
                <a:latin typeface="Tahoma" charset="0"/>
                <a:ea typeface="ＭＳ Ｐゴシック" charset="0"/>
                <a:cs typeface="ＭＳ Ｐゴシック" charset="0"/>
              </a:rPr>
              <a:t>such that they are efficiently utilized, controllable and </a:t>
            </a:r>
            <a:r>
              <a:rPr lang="en-US" dirty="0" err="1" smtClean="0">
                <a:solidFill>
                  <a:srgbClr val="0000FF"/>
                </a:solidFill>
                <a:latin typeface="Tahoma" charset="0"/>
                <a:ea typeface="ＭＳ Ｐゴシック" charset="0"/>
                <a:cs typeface="ＭＳ Ｐゴシック" charset="0"/>
              </a:rPr>
              <a:t>partitionable</a:t>
            </a:r>
            <a:endParaRPr lang="en-US" dirty="0" smtClean="0">
              <a:solidFill>
                <a:srgbClr val="0000FF"/>
              </a:solidFill>
              <a:latin typeface="Tahoma" charset="0"/>
              <a:ea typeface="ＭＳ Ｐゴシック" charset="0"/>
              <a:cs typeface="ＭＳ Ｐゴシック" charset="0"/>
            </a:endParaRPr>
          </a:p>
          <a:p>
            <a:pPr lvl="1"/>
            <a:r>
              <a:rPr lang="en-US" dirty="0" smtClean="0">
                <a:solidFill>
                  <a:srgbClr val="0000FF"/>
                </a:solidFill>
                <a:latin typeface="Tahoma" charset="0"/>
                <a:ea typeface="ＭＳ Ｐゴシック" charset="0"/>
                <a:cs typeface="ＭＳ Ｐゴシック" charset="0"/>
              </a:rPr>
              <a:t>No wasted resource + QoS mechanisms for threads</a:t>
            </a:r>
          </a:p>
          <a:p>
            <a:endParaRPr lang="en-US" dirty="0">
              <a:solidFill>
                <a:srgbClr val="0000FF"/>
              </a:solidFill>
              <a:latin typeface="Tahoma" charset="0"/>
              <a:ea typeface="ＭＳ Ｐゴシック" charset="0"/>
              <a:cs typeface="ＭＳ Ｐゴシック" charset="0"/>
            </a:endParaRPr>
          </a:p>
          <a:p>
            <a:pPr lvl="1"/>
            <a:endParaRPr lang="en-US" dirty="0">
              <a:latin typeface="Tahoma" charset="0"/>
              <a:ea typeface="ＭＳ Ｐゴシック" charset="0"/>
            </a:endParaRPr>
          </a:p>
        </p:txBody>
      </p:sp>
      <p:sp>
        <p:nvSpPr>
          <p:cNvPr id="2560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7408323-CC87-0540-A8C8-A260A9870E64}" type="slidenum">
              <a:rPr lang="en-US" sz="1600">
                <a:solidFill>
                  <a:srgbClr val="000000"/>
                </a:solidFill>
                <a:latin typeface="Garamond" charset="0"/>
              </a:rPr>
              <a:pPr eaLnBrk="1" hangingPunct="1"/>
              <a:t>56</a:t>
            </a:fld>
            <a:endParaRPr lang="en-US" sz="1600">
              <a:solidFill>
                <a:srgbClr val="000000"/>
              </a:solidFill>
              <a:latin typeface="Garamond" charset="0"/>
            </a:endParaRPr>
          </a:p>
        </p:txBody>
      </p:sp>
    </p:spTree>
    <p:extLst>
      <p:ext uri="{BB962C8B-B14F-4D97-AF65-F5344CB8AC3E}">
        <p14:creationId xmlns:p14="http://schemas.microsoft.com/office/powerpoint/2010/main" val="14766071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Garamond" charset="0"/>
                <a:ea typeface="ＭＳ Ｐゴシック" charset="0"/>
                <a:cs typeface="ＭＳ Ｐゴシック" charset="0"/>
              </a:rPr>
              <a:t>Shared Hardware Resources</a:t>
            </a:r>
          </a:p>
        </p:txBody>
      </p:sp>
      <p:sp>
        <p:nvSpPr>
          <p:cNvPr id="26626" name="Content Placeholder 2"/>
          <p:cNvSpPr>
            <a:spLocks noGrp="1"/>
          </p:cNvSpPr>
          <p:nvPr>
            <p:ph idx="1"/>
          </p:nvPr>
        </p:nvSpPr>
        <p:spPr>
          <a:xfrm>
            <a:off x="228600" y="838200"/>
            <a:ext cx="8610600" cy="5194300"/>
          </a:xfrm>
        </p:spPr>
        <p:txBody>
          <a:bodyPr/>
          <a:lstStyle/>
          <a:p>
            <a:r>
              <a:rPr lang="en-US" dirty="0">
                <a:latin typeface="Tahoma" charset="0"/>
                <a:ea typeface="ＭＳ Ｐゴシック" charset="0"/>
                <a:cs typeface="ＭＳ Ｐゴシック" charset="0"/>
              </a:rPr>
              <a:t>Memory subsystem (in both </a:t>
            </a:r>
            <a:r>
              <a:rPr lang="en-US" dirty="0" smtClean="0">
                <a:latin typeface="Tahoma" charset="0"/>
                <a:ea typeface="ＭＳ Ｐゴシック" charset="0"/>
                <a:cs typeface="ＭＳ Ｐゴシック" charset="0"/>
              </a:rPr>
              <a:t>multithreaded and multi-core systems)</a:t>
            </a:r>
            <a:endParaRPr lang="en-US" dirty="0">
              <a:latin typeface="Tahoma" charset="0"/>
              <a:ea typeface="ＭＳ Ｐゴシック" charset="0"/>
              <a:cs typeface="ＭＳ Ｐゴシック" charset="0"/>
            </a:endParaRPr>
          </a:p>
          <a:p>
            <a:pPr lvl="1"/>
            <a:r>
              <a:rPr lang="en-US" dirty="0">
                <a:latin typeface="Tahoma" charset="0"/>
                <a:ea typeface="ＭＳ Ｐゴシック" charset="0"/>
              </a:rPr>
              <a:t>Non-private caches</a:t>
            </a:r>
          </a:p>
          <a:p>
            <a:pPr lvl="1"/>
            <a:r>
              <a:rPr lang="en-US" dirty="0">
                <a:latin typeface="Tahoma" charset="0"/>
                <a:ea typeface="ＭＳ Ｐゴシック" charset="0"/>
              </a:rPr>
              <a:t>Interconnects</a:t>
            </a:r>
          </a:p>
          <a:p>
            <a:pPr lvl="1"/>
            <a:r>
              <a:rPr lang="en-US" dirty="0">
                <a:latin typeface="Tahoma" charset="0"/>
                <a:ea typeface="ＭＳ Ｐゴシック" charset="0"/>
              </a:rPr>
              <a:t>Memory controllers, buses, banks</a:t>
            </a:r>
          </a:p>
          <a:p>
            <a:pPr lvl="1"/>
            <a:endParaRPr lang="en-US" dirty="0">
              <a:latin typeface="Tahoma" charset="0"/>
              <a:ea typeface="ＭＳ Ｐゴシック" charset="0"/>
            </a:endParaRPr>
          </a:p>
          <a:p>
            <a:r>
              <a:rPr lang="en-US" dirty="0">
                <a:latin typeface="Tahoma" charset="0"/>
                <a:ea typeface="ＭＳ Ｐゴシック" charset="0"/>
                <a:cs typeface="ＭＳ Ｐゴシック" charset="0"/>
              </a:rPr>
              <a:t>I/O subsystem (in both </a:t>
            </a:r>
            <a:r>
              <a:rPr lang="en-US" dirty="0">
                <a:latin typeface="Tahoma" charset="0"/>
                <a:ea typeface="ＭＳ Ｐゴシック" charset="0"/>
                <a:cs typeface="ＭＳ Ｐゴシック" charset="0"/>
              </a:rPr>
              <a:t>multithreaded and multi-</a:t>
            </a:r>
            <a:r>
              <a:rPr lang="en-US" dirty="0" smtClean="0">
                <a:latin typeface="Tahoma" charset="0"/>
                <a:ea typeface="ＭＳ Ｐゴシック" charset="0"/>
                <a:cs typeface="ＭＳ Ｐゴシック" charset="0"/>
              </a:rPr>
              <a:t>core systems)</a:t>
            </a:r>
            <a:endParaRPr lang="en-US" dirty="0">
              <a:latin typeface="Tahoma" charset="0"/>
              <a:ea typeface="ＭＳ Ｐゴシック" charset="0"/>
              <a:cs typeface="ＭＳ Ｐゴシック" charset="0"/>
            </a:endParaRPr>
          </a:p>
          <a:p>
            <a:pPr lvl="1"/>
            <a:r>
              <a:rPr lang="en-US" dirty="0">
                <a:latin typeface="Tahoma" charset="0"/>
                <a:ea typeface="ＭＳ Ｐゴシック" charset="0"/>
              </a:rPr>
              <a:t>I/O, DMA controllers</a:t>
            </a:r>
          </a:p>
          <a:p>
            <a:pPr lvl="1"/>
            <a:r>
              <a:rPr lang="en-US" dirty="0">
                <a:latin typeface="Tahoma" charset="0"/>
                <a:ea typeface="ＭＳ Ｐゴシック" charset="0"/>
              </a:rPr>
              <a:t>Ethernet controllers</a:t>
            </a:r>
          </a:p>
          <a:p>
            <a:endParaRPr lang="en-US" dirty="0">
              <a:latin typeface="Tahoma" charset="0"/>
              <a:ea typeface="ＭＳ Ｐゴシック" charset="0"/>
              <a:cs typeface="ＭＳ Ｐゴシック" charset="0"/>
            </a:endParaRPr>
          </a:p>
          <a:p>
            <a:r>
              <a:rPr lang="en-US" dirty="0">
                <a:latin typeface="Tahoma" charset="0"/>
                <a:ea typeface="ＭＳ Ｐゴシック" charset="0"/>
                <a:cs typeface="ＭＳ Ｐゴシック" charset="0"/>
              </a:rPr>
              <a:t>Processor (in </a:t>
            </a:r>
            <a:r>
              <a:rPr lang="en-US" dirty="0" smtClean="0">
                <a:latin typeface="Tahoma" charset="0"/>
                <a:ea typeface="ＭＳ Ｐゴシック" charset="0"/>
                <a:cs typeface="ＭＳ Ｐゴシック" charset="0"/>
              </a:rPr>
              <a:t>multithreaded systems)</a:t>
            </a:r>
            <a:endParaRPr lang="en-US" dirty="0">
              <a:latin typeface="Tahoma" charset="0"/>
              <a:ea typeface="ＭＳ Ｐゴシック" charset="0"/>
              <a:cs typeface="ＭＳ Ｐゴシック" charset="0"/>
            </a:endParaRPr>
          </a:p>
          <a:p>
            <a:pPr lvl="1"/>
            <a:r>
              <a:rPr lang="en-US" dirty="0">
                <a:latin typeface="Tahoma" charset="0"/>
                <a:ea typeface="ＭＳ Ｐゴシック" charset="0"/>
              </a:rPr>
              <a:t>Pipeline resources</a:t>
            </a:r>
          </a:p>
          <a:p>
            <a:pPr lvl="1"/>
            <a:r>
              <a:rPr lang="en-US" dirty="0">
                <a:latin typeface="Tahoma" charset="0"/>
                <a:ea typeface="ＭＳ Ｐゴシック" charset="0"/>
              </a:rPr>
              <a:t>L1 caches</a:t>
            </a:r>
          </a:p>
          <a:p>
            <a:pPr lvl="1"/>
            <a:endParaRPr lang="en-US" dirty="0">
              <a:latin typeface="Tahoma" charset="0"/>
              <a:ea typeface="ＭＳ Ｐゴシック" charset="0"/>
            </a:endParaRPr>
          </a:p>
          <a:p>
            <a:pPr lvl="1"/>
            <a:endParaRPr lang="en-US" dirty="0">
              <a:latin typeface="Tahoma" charset="0"/>
              <a:ea typeface="ＭＳ Ｐゴシック" charset="0"/>
            </a:endParaRPr>
          </a:p>
        </p:txBody>
      </p:sp>
      <p:sp>
        <p:nvSpPr>
          <p:cNvPr id="2662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0A13233-9F52-E44E-9030-CC23E5032F10}" type="slidenum">
              <a:rPr lang="en-US" sz="1600">
                <a:solidFill>
                  <a:srgbClr val="000000"/>
                </a:solidFill>
                <a:latin typeface="Garamond" charset="0"/>
              </a:rPr>
              <a:pPr eaLnBrk="1" hangingPunct="1"/>
              <a:t>57</a:t>
            </a:fld>
            <a:endParaRPr lang="en-US" sz="1600">
              <a:solidFill>
                <a:srgbClr val="000000"/>
              </a:solidFill>
              <a:latin typeface="Garamond" charset="0"/>
            </a:endParaRPr>
          </a:p>
        </p:txBody>
      </p:sp>
    </p:spTree>
    <p:extLst>
      <p:ext uri="{BB962C8B-B14F-4D97-AF65-F5344CB8AC3E}">
        <p14:creationId xmlns:p14="http://schemas.microsoft.com/office/powerpoint/2010/main" val="8644569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a:latin typeface="Garamond" charset="0"/>
              </a:rPr>
              <a:t>Readings for Today and Next Lecture</a:t>
            </a:r>
          </a:p>
        </p:txBody>
      </p:sp>
      <p:sp>
        <p:nvSpPr>
          <p:cNvPr id="20482" name="Content Placeholder 2"/>
          <p:cNvSpPr>
            <a:spLocks noGrp="1"/>
          </p:cNvSpPr>
          <p:nvPr>
            <p:ph idx="1"/>
          </p:nvPr>
        </p:nvSpPr>
        <p:spPr>
          <a:xfrm>
            <a:off x="228600" y="996950"/>
            <a:ext cx="8610600" cy="5194300"/>
          </a:xfrm>
        </p:spPr>
        <p:txBody>
          <a:bodyPr/>
          <a:lstStyle/>
          <a:p>
            <a:pPr>
              <a:defRPr/>
            </a:pPr>
            <a:r>
              <a:rPr lang="en-US" dirty="0">
                <a:solidFill>
                  <a:srgbClr val="0000FF"/>
                </a:solidFill>
                <a:latin typeface="Tahoma" charset="0"/>
              </a:rPr>
              <a:t>Memory Hierarchy and Caches</a:t>
            </a:r>
          </a:p>
          <a:p>
            <a:pPr marL="0" indent="0">
              <a:buFont typeface="Wingdings" charset="0"/>
              <a:buNone/>
              <a:defRPr/>
            </a:pPr>
            <a:endParaRPr lang="en-US" dirty="0" smtClean="0"/>
          </a:p>
          <a:p>
            <a:pPr marL="0" indent="0">
              <a:buFont typeface="Wingdings" charset="0"/>
              <a:buNone/>
              <a:defRPr/>
            </a:pPr>
            <a:r>
              <a:rPr lang="en-US" dirty="0" smtClean="0"/>
              <a:t>Required</a:t>
            </a:r>
            <a:endParaRPr lang="en-US" dirty="0"/>
          </a:p>
          <a:p>
            <a:pPr>
              <a:defRPr/>
            </a:pPr>
            <a:r>
              <a:rPr lang="en-US" dirty="0"/>
              <a:t>Cache chapters from P&amp;H: 5.1-5.3 </a:t>
            </a:r>
          </a:p>
          <a:p>
            <a:pPr>
              <a:defRPr/>
            </a:pPr>
            <a:r>
              <a:rPr lang="en-US" dirty="0" smtClean="0"/>
              <a:t>Memory</a:t>
            </a:r>
            <a:r>
              <a:rPr lang="en-US" dirty="0"/>
              <a:t>/cache chapters from </a:t>
            </a:r>
            <a:r>
              <a:rPr lang="en-US" dirty="0" err="1"/>
              <a:t>Hamacher</a:t>
            </a:r>
            <a:r>
              <a:rPr lang="en-US" dirty="0"/>
              <a:t>+: 8.1-8.7 </a:t>
            </a:r>
          </a:p>
          <a:p>
            <a:pPr lvl="1">
              <a:defRPr/>
            </a:pPr>
            <a:endParaRPr lang="en-US" dirty="0"/>
          </a:p>
          <a:p>
            <a:pPr marL="0" indent="0">
              <a:buFont typeface="Wingdings" charset="0"/>
              <a:buNone/>
              <a:defRPr/>
            </a:pPr>
            <a:r>
              <a:rPr lang="en-US" dirty="0" smtClean="0"/>
              <a:t>Required + Review:</a:t>
            </a:r>
          </a:p>
          <a:p>
            <a:pPr marL="342900" lvl="1" indent="-342900">
              <a:buClr>
                <a:schemeClr val="accent1"/>
              </a:buClr>
              <a:buSzPct val="65000"/>
              <a:buFont typeface="Wingdings" charset="0"/>
              <a:buChar char="n"/>
              <a:defRPr/>
            </a:pPr>
            <a:r>
              <a:rPr lang="en-US" dirty="0"/>
              <a:t>Wilkes, “</a:t>
            </a:r>
            <a:r>
              <a:rPr lang="en-US" dirty="0">
                <a:solidFill>
                  <a:srgbClr val="FF0000"/>
                </a:solidFill>
              </a:rPr>
              <a:t>Slave Memories and Dynamic Storage Allocation</a:t>
            </a:r>
            <a:r>
              <a:rPr lang="en-US" dirty="0"/>
              <a:t>,” IEEE Trans. On Electronic Computers, 1965. </a:t>
            </a:r>
          </a:p>
          <a:p>
            <a:pPr>
              <a:defRPr/>
            </a:pPr>
            <a:r>
              <a:rPr lang="en-US" sz="2200" dirty="0" err="1" smtClean="0">
                <a:latin typeface="Tahoma" charset="0"/>
              </a:rPr>
              <a:t>Qureshi</a:t>
            </a:r>
            <a:r>
              <a:rPr lang="en-US" sz="2200" dirty="0" smtClean="0">
                <a:latin typeface="Tahoma" charset="0"/>
              </a:rPr>
              <a:t> </a:t>
            </a:r>
            <a:r>
              <a:rPr lang="en-US" sz="2200" dirty="0">
                <a:latin typeface="Tahoma" charset="0"/>
              </a:rPr>
              <a:t>et al., </a:t>
            </a:r>
            <a:r>
              <a:rPr lang="ja-JP" altLang="en-US" sz="2200" dirty="0">
                <a:latin typeface="Tahoma" charset="0"/>
              </a:rPr>
              <a:t>“</a:t>
            </a:r>
            <a:r>
              <a:rPr lang="en-US" altLang="ja-JP" sz="2200" dirty="0">
                <a:solidFill>
                  <a:srgbClr val="FF0000"/>
                </a:solidFill>
                <a:latin typeface="Tahoma" charset="0"/>
              </a:rPr>
              <a:t>A Case for MLP-Aware Cache Replacement</a:t>
            </a:r>
            <a:r>
              <a:rPr lang="en-US" altLang="ja-JP" sz="2200" dirty="0">
                <a:latin typeface="Tahoma" charset="0"/>
              </a:rPr>
              <a:t>,</a:t>
            </a:r>
            <a:r>
              <a:rPr lang="ja-JP" altLang="en-US" sz="2200" dirty="0">
                <a:latin typeface="Tahoma" charset="0"/>
              </a:rPr>
              <a:t>“</a:t>
            </a:r>
            <a:r>
              <a:rPr lang="en-US" altLang="ja-JP" sz="2200" dirty="0">
                <a:latin typeface="Tahoma" charset="0"/>
              </a:rPr>
              <a:t> ISCA </a:t>
            </a:r>
            <a:r>
              <a:rPr lang="en-US" altLang="ja-JP" sz="2200" dirty="0" smtClean="0">
                <a:latin typeface="Tahoma" charset="0"/>
              </a:rPr>
              <a:t>2006.</a:t>
            </a:r>
            <a:endParaRPr lang="en-US" sz="2200" dirty="0"/>
          </a:p>
          <a:p>
            <a:pPr marL="0" indent="0">
              <a:buFont typeface="Wingdings" charset="0"/>
              <a:buNone/>
              <a:defRPr/>
            </a:pPr>
            <a:endParaRPr lang="en-US" dirty="0">
              <a:latin typeface="Tahoma" charset="0"/>
            </a:endParaRPr>
          </a:p>
          <a:p>
            <a:pPr>
              <a:defRPr/>
            </a:pPr>
            <a:endParaRPr lang="en-US" dirty="0">
              <a:latin typeface="Tahoma" charset="0"/>
            </a:endParaRPr>
          </a:p>
        </p:txBody>
      </p:sp>
      <p:sp>
        <p:nvSpPr>
          <p:cNvPr id="4505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C1DFBE8-794D-744D-BF95-D9565F35941F}" type="slidenum">
              <a:rPr lang="en-US" sz="1600">
                <a:solidFill>
                  <a:srgbClr val="000000"/>
                </a:solidFill>
                <a:latin typeface="Garamond" charset="0"/>
                <a:cs typeface="Arial" charset="0"/>
              </a:rPr>
              <a:pPr eaLnBrk="1" hangingPunct="1"/>
              <a:t>6</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p:cNvSpPr>
            <a:spLocks noGrp="1"/>
          </p:cNvSpPr>
          <p:nvPr>
            <p:ph type="title"/>
          </p:nvPr>
        </p:nvSpPr>
        <p:spPr/>
        <p:txBody>
          <a:bodyPr/>
          <a:lstStyle/>
          <a:p>
            <a:r>
              <a:rPr lang="en-US" dirty="0" smtClean="0">
                <a:latin typeface="Garamond" charset="0"/>
              </a:rPr>
              <a:t>How to Improve Cache Performance</a:t>
            </a:r>
            <a:endParaRPr lang="en-US" dirty="0">
              <a:latin typeface="Garamond" charset="0"/>
            </a:endParaRPr>
          </a:p>
        </p:txBody>
      </p:sp>
      <p:sp>
        <p:nvSpPr>
          <p:cNvPr id="50178" name="Content Placeholder 2"/>
          <p:cNvSpPr>
            <a:spLocks noGrp="1"/>
          </p:cNvSpPr>
          <p:nvPr>
            <p:ph idx="1"/>
          </p:nvPr>
        </p:nvSpPr>
        <p:spPr>
          <a:xfrm>
            <a:off x="228600" y="996950"/>
            <a:ext cx="8610600" cy="5194300"/>
          </a:xfrm>
        </p:spPr>
        <p:txBody>
          <a:bodyPr/>
          <a:lstStyle/>
          <a:p>
            <a:r>
              <a:rPr lang="en-US" dirty="0" smtClean="0">
                <a:latin typeface="Tahoma" charset="0"/>
              </a:rPr>
              <a:t>Three fundamental goals</a:t>
            </a:r>
          </a:p>
          <a:p>
            <a:endParaRPr lang="en-US" dirty="0">
              <a:latin typeface="Tahoma" charset="0"/>
            </a:endParaRPr>
          </a:p>
          <a:p>
            <a:r>
              <a:rPr lang="en-US" dirty="0" smtClean="0">
                <a:solidFill>
                  <a:srgbClr val="0000FF"/>
                </a:solidFill>
                <a:latin typeface="Tahoma" charset="0"/>
              </a:rPr>
              <a:t>Reducing </a:t>
            </a:r>
            <a:r>
              <a:rPr lang="en-US" dirty="0">
                <a:solidFill>
                  <a:srgbClr val="0000FF"/>
                </a:solidFill>
                <a:latin typeface="Tahoma" charset="0"/>
              </a:rPr>
              <a:t>miss rate</a:t>
            </a:r>
          </a:p>
          <a:p>
            <a:pPr lvl="1"/>
            <a:r>
              <a:rPr lang="en-US" dirty="0">
                <a:latin typeface="Tahoma" charset="0"/>
                <a:ea typeface="ＭＳ Ｐゴシック" charset="0"/>
              </a:rPr>
              <a:t>Caveat: reducing miss rate can reduce performance if more costly-to-</a:t>
            </a:r>
            <a:r>
              <a:rPr lang="en-US" dirty="0" err="1">
                <a:latin typeface="Tahoma" charset="0"/>
                <a:ea typeface="ＭＳ Ｐゴシック" charset="0"/>
              </a:rPr>
              <a:t>refetch</a:t>
            </a:r>
            <a:r>
              <a:rPr lang="en-US" dirty="0">
                <a:latin typeface="Tahoma" charset="0"/>
                <a:ea typeface="ＭＳ Ｐゴシック" charset="0"/>
              </a:rPr>
              <a:t> blocks are evicted</a:t>
            </a:r>
          </a:p>
          <a:p>
            <a:pPr lvl="1">
              <a:buFont typeface="Wingdings" charset="0"/>
              <a:buNone/>
            </a:pPr>
            <a:endParaRPr lang="en-US" dirty="0">
              <a:latin typeface="Tahoma" charset="0"/>
              <a:ea typeface="ＭＳ Ｐゴシック" charset="0"/>
            </a:endParaRPr>
          </a:p>
          <a:p>
            <a:r>
              <a:rPr lang="en-US" dirty="0">
                <a:solidFill>
                  <a:srgbClr val="0000FF"/>
                </a:solidFill>
                <a:latin typeface="Tahoma" charset="0"/>
              </a:rPr>
              <a:t>Reducing miss </a:t>
            </a:r>
            <a:r>
              <a:rPr lang="en-US" dirty="0" smtClean="0">
                <a:solidFill>
                  <a:srgbClr val="0000FF"/>
                </a:solidFill>
                <a:latin typeface="Tahoma" charset="0"/>
              </a:rPr>
              <a:t>latency or miss cost</a:t>
            </a:r>
            <a:endParaRPr lang="en-US" dirty="0">
              <a:solidFill>
                <a:srgbClr val="0000FF"/>
              </a:solidFill>
              <a:latin typeface="Tahoma" charset="0"/>
            </a:endParaRPr>
          </a:p>
          <a:p>
            <a:endParaRPr lang="en-US" dirty="0" smtClean="0">
              <a:latin typeface="Tahoma" charset="0"/>
            </a:endParaRPr>
          </a:p>
          <a:p>
            <a:endParaRPr lang="en-US" dirty="0">
              <a:latin typeface="Tahoma" charset="0"/>
            </a:endParaRPr>
          </a:p>
          <a:p>
            <a:r>
              <a:rPr lang="en-US" dirty="0">
                <a:solidFill>
                  <a:srgbClr val="0000FF"/>
                </a:solidFill>
                <a:latin typeface="Tahoma" charset="0"/>
              </a:rPr>
              <a:t>Reducing hit </a:t>
            </a:r>
            <a:r>
              <a:rPr lang="en-US" dirty="0" smtClean="0">
                <a:solidFill>
                  <a:srgbClr val="0000FF"/>
                </a:solidFill>
                <a:latin typeface="Tahoma" charset="0"/>
              </a:rPr>
              <a:t>latency or hit cost</a:t>
            </a:r>
            <a:endParaRPr lang="en-US" dirty="0">
              <a:solidFill>
                <a:srgbClr val="0000FF"/>
              </a:solidFill>
              <a:latin typeface="Tahoma" charset="0"/>
            </a:endParaRPr>
          </a:p>
          <a:p>
            <a:endParaRPr lang="en-US" dirty="0">
              <a:latin typeface="Tahoma" charset="0"/>
            </a:endParaRPr>
          </a:p>
          <a:p>
            <a:endParaRPr lang="en-US" dirty="0">
              <a:latin typeface="Tahoma" charset="0"/>
            </a:endParaRPr>
          </a:p>
        </p:txBody>
      </p:sp>
      <p:sp>
        <p:nvSpPr>
          <p:cNvPr id="11878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CBBF538-225C-FC4B-9AD0-E4676AD0AB34}" type="slidenum">
              <a:rPr lang="en-US" sz="1600">
                <a:solidFill>
                  <a:srgbClr val="000000"/>
                </a:solidFill>
                <a:latin typeface="Garamond" charset="0"/>
                <a:cs typeface="Arial" charset="0"/>
              </a:rPr>
              <a:pPr eaLnBrk="1" hangingPunct="1"/>
              <a:t>7</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180392235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17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8">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US">
                <a:latin typeface="Garamond" charset="0"/>
              </a:rPr>
              <a:t>Improving Basic Cache Performance</a:t>
            </a:r>
          </a:p>
        </p:txBody>
      </p:sp>
      <p:sp>
        <p:nvSpPr>
          <p:cNvPr id="87042" name="Content Placeholder 2"/>
          <p:cNvSpPr>
            <a:spLocks noGrp="1"/>
          </p:cNvSpPr>
          <p:nvPr>
            <p:ph idx="1"/>
          </p:nvPr>
        </p:nvSpPr>
        <p:spPr>
          <a:xfrm>
            <a:off x="228600" y="825500"/>
            <a:ext cx="8610600" cy="5194300"/>
          </a:xfrm>
        </p:spPr>
        <p:txBody>
          <a:bodyPr/>
          <a:lstStyle/>
          <a:p>
            <a:r>
              <a:rPr lang="en-US" dirty="0">
                <a:latin typeface="Tahoma" charset="0"/>
              </a:rPr>
              <a:t>Reducing miss rate</a:t>
            </a:r>
          </a:p>
          <a:p>
            <a:pPr lvl="1"/>
            <a:r>
              <a:rPr lang="en-US" dirty="0">
                <a:solidFill>
                  <a:schemeClr val="bg1">
                    <a:lumMod val="50000"/>
                  </a:schemeClr>
                </a:solidFill>
                <a:latin typeface="Tahoma" charset="0"/>
                <a:ea typeface="ＭＳ Ｐゴシック" charset="0"/>
              </a:rPr>
              <a:t>More associativity</a:t>
            </a:r>
          </a:p>
          <a:p>
            <a:pPr lvl="1"/>
            <a:r>
              <a:rPr lang="en-US" dirty="0">
                <a:solidFill>
                  <a:srgbClr val="0000FF"/>
                </a:solidFill>
                <a:latin typeface="Tahoma" charset="0"/>
                <a:ea typeface="ＭＳ Ｐゴシック" charset="0"/>
              </a:rPr>
              <a:t>Alternatives/enhancements to associativity </a:t>
            </a:r>
          </a:p>
          <a:p>
            <a:pPr lvl="2"/>
            <a:r>
              <a:rPr lang="en-US" dirty="0">
                <a:solidFill>
                  <a:srgbClr val="0000FF"/>
                </a:solidFill>
                <a:latin typeface="Tahoma" charset="0"/>
                <a:ea typeface="ＭＳ Ｐゴシック" charset="0"/>
              </a:rPr>
              <a:t>Victim caches, hashing, pseudo-associativity, skewed associativity</a:t>
            </a:r>
          </a:p>
          <a:p>
            <a:pPr lvl="1"/>
            <a:r>
              <a:rPr lang="en-US" dirty="0">
                <a:solidFill>
                  <a:srgbClr val="0000FF"/>
                </a:solidFill>
                <a:latin typeface="Tahoma" charset="0"/>
                <a:ea typeface="ＭＳ Ｐゴシック" charset="0"/>
              </a:rPr>
              <a:t>Better replacement/insertion policies</a:t>
            </a:r>
          </a:p>
          <a:p>
            <a:pPr lvl="1"/>
            <a:r>
              <a:rPr lang="en-US" dirty="0">
                <a:solidFill>
                  <a:srgbClr val="0000FF"/>
                </a:solidFill>
                <a:latin typeface="Tahoma" charset="0"/>
                <a:ea typeface="ＭＳ Ｐゴシック" charset="0"/>
              </a:rPr>
              <a:t>Software approaches</a:t>
            </a:r>
          </a:p>
          <a:p>
            <a:pPr lvl="1"/>
            <a:endParaRPr lang="en-US" sz="400" dirty="0">
              <a:latin typeface="Tahoma" charset="0"/>
              <a:ea typeface="ＭＳ Ｐゴシック" charset="0"/>
            </a:endParaRPr>
          </a:p>
          <a:p>
            <a:r>
              <a:rPr lang="en-US" dirty="0">
                <a:latin typeface="Tahoma" charset="0"/>
              </a:rPr>
              <a:t>Reducing miss latency/cost</a:t>
            </a:r>
          </a:p>
          <a:p>
            <a:pPr lvl="1"/>
            <a:r>
              <a:rPr lang="en-US" dirty="0">
                <a:solidFill>
                  <a:srgbClr val="7F7F7F"/>
                </a:solidFill>
                <a:latin typeface="Tahoma" charset="0"/>
                <a:ea typeface="ＭＳ Ｐゴシック" charset="0"/>
              </a:rPr>
              <a:t>Multi-level caches</a:t>
            </a:r>
          </a:p>
          <a:p>
            <a:pPr lvl="1"/>
            <a:r>
              <a:rPr lang="en-US" dirty="0">
                <a:solidFill>
                  <a:srgbClr val="7F7F7F"/>
                </a:solidFill>
                <a:latin typeface="Tahoma" charset="0"/>
                <a:ea typeface="ＭＳ Ｐゴシック" charset="0"/>
              </a:rPr>
              <a:t>Critical word first</a:t>
            </a:r>
          </a:p>
          <a:p>
            <a:pPr lvl="1"/>
            <a:r>
              <a:rPr lang="en-US" dirty="0" err="1">
                <a:solidFill>
                  <a:srgbClr val="7F7F7F"/>
                </a:solidFill>
                <a:latin typeface="Tahoma" charset="0"/>
                <a:ea typeface="ＭＳ Ｐゴシック" charset="0"/>
              </a:rPr>
              <a:t>Subblocking</a:t>
            </a:r>
            <a:r>
              <a:rPr lang="en-US" dirty="0">
                <a:solidFill>
                  <a:srgbClr val="7F7F7F"/>
                </a:solidFill>
                <a:latin typeface="Tahoma" charset="0"/>
                <a:ea typeface="ＭＳ Ｐゴシック" charset="0"/>
              </a:rPr>
              <a:t>/sectoring</a:t>
            </a:r>
          </a:p>
          <a:p>
            <a:pPr lvl="1"/>
            <a:r>
              <a:rPr lang="en-US" dirty="0">
                <a:solidFill>
                  <a:srgbClr val="7F7F7F"/>
                </a:solidFill>
                <a:latin typeface="Tahoma" charset="0"/>
                <a:ea typeface="ＭＳ Ｐゴシック" charset="0"/>
              </a:rPr>
              <a:t>Better replacement/insertion policies</a:t>
            </a:r>
          </a:p>
          <a:p>
            <a:pPr lvl="1"/>
            <a:r>
              <a:rPr lang="en-US" dirty="0">
                <a:latin typeface="Tahoma" charset="0"/>
                <a:ea typeface="ＭＳ Ｐゴシック" charset="0"/>
              </a:rPr>
              <a:t>Non-blocking caches (multiple cache misses in parallel)</a:t>
            </a:r>
          </a:p>
          <a:p>
            <a:pPr lvl="1"/>
            <a:r>
              <a:rPr lang="en-US" dirty="0">
                <a:latin typeface="Tahoma" charset="0"/>
                <a:ea typeface="ＭＳ Ｐゴシック" charset="0"/>
              </a:rPr>
              <a:t>Multiple accesses per cycle</a:t>
            </a:r>
          </a:p>
          <a:p>
            <a:pPr lvl="1"/>
            <a:r>
              <a:rPr lang="en-US" dirty="0">
                <a:latin typeface="Tahoma" charset="0"/>
                <a:ea typeface="ＭＳ Ｐゴシック" charset="0"/>
              </a:rPr>
              <a:t>Software approaches</a:t>
            </a:r>
          </a:p>
        </p:txBody>
      </p:sp>
      <p:sp>
        <p:nvSpPr>
          <p:cNvPr id="8704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0E615E6-DD6A-1448-AD8B-BE5F84B3B520}" type="slidenum">
              <a:rPr lang="en-US" sz="1600">
                <a:solidFill>
                  <a:srgbClr val="000000"/>
                </a:solidFill>
                <a:latin typeface="Garamond" charset="0"/>
                <a:cs typeface="Arial" charset="0"/>
              </a:rPr>
              <a:pPr eaLnBrk="1" hangingPunct="1"/>
              <a:t>8</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r>
              <a:rPr lang="en-US">
                <a:latin typeface="Garamond" charset="0"/>
              </a:rPr>
              <a:t>Cheap Ways of Reducing Conflict Misses</a:t>
            </a:r>
          </a:p>
        </p:txBody>
      </p:sp>
      <p:sp>
        <p:nvSpPr>
          <p:cNvPr id="3" name="Content Placeholder 2"/>
          <p:cNvSpPr>
            <a:spLocks noGrp="1"/>
          </p:cNvSpPr>
          <p:nvPr>
            <p:ph idx="1"/>
          </p:nvPr>
        </p:nvSpPr>
        <p:spPr>
          <a:xfrm>
            <a:off x="228600" y="996950"/>
            <a:ext cx="8610600" cy="5194300"/>
          </a:xfrm>
        </p:spPr>
        <p:txBody>
          <a:bodyPr/>
          <a:lstStyle/>
          <a:p>
            <a:r>
              <a:rPr lang="en-US">
                <a:latin typeface="Tahoma" charset="0"/>
              </a:rPr>
              <a:t>Instead of building highly-associative caches:</a:t>
            </a:r>
          </a:p>
          <a:p>
            <a:endParaRPr lang="en-US">
              <a:latin typeface="Tahoma" charset="0"/>
            </a:endParaRPr>
          </a:p>
          <a:p>
            <a:r>
              <a:rPr lang="en-US">
                <a:latin typeface="Tahoma" charset="0"/>
              </a:rPr>
              <a:t>Victim Caches</a:t>
            </a:r>
          </a:p>
          <a:p>
            <a:r>
              <a:rPr lang="en-US">
                <a:latin typeface="Tahoma" charset="0"/>
              </a:rPr>
              <a:t>Hashed/randomized Index Functions</a:t>
            </a:r>
          </a:p>
          <a:p>
            <a:r>
              <a:rPr lang="en-US">
                <a:latin typeface="Tahoma" charset="0"/>
              </a:rPr>
              <a:t>Pseudo Associativity</a:t>
            </a:r>
          </a:p>
          <a:p>
            <a:r>
              <a:rPr lang="en-US">
                <a:latin typeface="Tahoma" charset="0"/>
              </a:rPr>
              <a:t>Skewed Associative Caches</a:t>
            </a:r>
          </a:p>
          <a:p>
            <a:r>
              <a:rPr lang="en-US">
                <a:latin typeface="Tahoma" charset="0"/>
              </a:rPr>
              <a:t>… </a:t>
            </a:r>
          </a:p>
          <a:p>
            <a:endParaRPr lang="en-US">
              <a:latin typeface="Tahoma" charset="0"/>
            </a:endParaRPr>
          </a:p>
        </p:txBody>
      </p:sp>
      <p:sp>
        <p:nvSpPr>
          <p:cNvPr id="8806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88E70A-6CC7-2842-B850-34F35E74A085}" type="slidenum">
              <a:rPr lang="en-US" sz="1600">
                <a:solidFill>
                  <a:srgbClr val="000000"/>
                </a:solidFill>
                <a:latin typeface="Garamond" charset="0"/>
                <a:cs typeface="Arial" charset="0"/>
              </a:rPr>
              <a:pPr eaLnBrk="1" hangingPunct="1"/>
              <a:t>9</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7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23005</TotalTime>
  <Words>3878</Words>
  <Application>Microsoft Macintosh PowerPoint</Application>
  <PresentationFormat>On-screen Show (4:3)</PresentationFormat>
  <Paragraphs>753</Paragraphs>
  <Slides>57</Slides>
  <Notes>7</Notes>
  <HiddenSlides>0</HiddenSlides>
  <MMClips>0</MMClips>
  <ScaleCrop>false</ScaleCrop>
  <HeadingPairs>
    <vt:vector size="4" baseType="variant">
      <vt:variant>
        <vt:lpstr>Theme</vt:lpstr>
      </vt:variant>
      <vt:variant>
        <vt:i4>5</vt:i4>
      </vt:variant>
      <vt:variant>
        <vt:lpstr>Slide Titles</vt:lpstr>
      </vt:variant>
      <vt:variant>
        <vt:i4>57</vt:i4>
      </vt:variant>
    </vt:vector>
  </HeadingPairs>
  <TitlesOfParts>
    <vt:vector size="62" baseType="lpstr">
      <vt:lpstr>Edge</vt:lpstr>
      <vt:lpstr>1_Edge</vt:lpstr>
      <vt:lpstr>3_Edge</vt:lpstr>
      <vt:lpstr>4_Edge</vt:lpstr>
      <vt:lpstr>17_Edge</vt:lpstr>
      <vt:lpstr>18-447  Computer Architecture Lecture 19: High-Performance Caches</vt:lpstr>
      <vt:lpstr>Assignment and Exam Reminders</vt:lpstr>
      <vt:lpstr>Lab 3 Grade Distribution</vt:lpstr>
      <vt:lpstr>Lab 3 Extra Credits</vt:lpstr>
      <vt:lpstr>Agenda for the Rest of 447 </vt:lpstr>
      <vt:lpstr>Readings for Today and Next Lecture</vt:lpstr>
      <vt:lpstr>How to Improve Cache Performance</vt:lpstr>
      <vt:lpstr>Improving Basic Cache Performance</vt:lpstr>
      <vt:lpstr>Cheap Ways of Reducing Conflict Misses</vt:lpstr>
      <vt:lpstr>Victim Cache: Reducing Conflict Misses</vt:lpstr>
      <vt:lpstr>Hashing and Pseudo-Associativity</vt:lpstr>
      <vt:lpstr>Skewed Associative Caches</vt:lpstr>
      <vt:lpstr>Skewed Associative Caches (I)</vt:lpstr>
      <vt:lpstr>Skewed Associative Caches (II)</vt:lpstr>
      <vt:lpstr>Skewed Associative Caches (III)</vt:lpstr>
      <vt:lpstr>Software Approaches for Higher Hit Rate</vt:lpstr>
      <vt:lpstr>Restructuring Data Access Patterns (I)</vt:lpstr>
      <vt:lpstr>Restructuring Data Access Patterns (II)</vt:lpstr>
      <vt:lpstr>Restructuring Data Layout (I)</vt:lpstr>
      <vt:lpstr>Restructuring Data Layout (II)</vt:lpstr>
      <vt:lpstr>Improving Basic Cache Performance</vt:lpstr>
      <vt:lpstr>Miss Latency/Cost</vt:lpstr>
      <vt:lpstr>Memory Level Parallelism (MLP) </vt:lpstr>
      <vt:lpstr>Traditional Cache Replacement Policies</vt:lpstr>
      <vt:lpstr>An Example</vt:lpstr>
      <vt:lpstr>Fewest Misses = Best Performance</vt:lpstr>
      <vt:lpstr>MLP-Aware Cache Replacement</vt:lpstr>
      <vt:lpstr>Enabling Multiple Outstanding Misses</vt:lpstr>
      <vt:lpstr>Handling Multiple Outstanding Accesses </vt:lpstr>
      <vt:lpstr>Handling Multiple Outstanding Accesses </vt:lpstr>
      <vt:lpstr>Miss Status Handling Register</vt:lpstr>
      <vt:lpstr>Miss Status Handling Register Entry</vt:lpstr>
      <vt:lpstr>MSHR Operation</vt:lpstr>
      <vt:lpstr>Non-Blocking Cache Implementation</vt:lpstr>
      <vt:lpstr>Enabling High Bandwidth Memories</vt:lpstr>
      <vt:lpstr>Multiple Instructions per Cycle</vt:lpstr>
      <vt:lpstr>Handling Multiple Accesses per Cycle (I)</vt:lpstr>
      <vt:lpstr>Peripheral Logic for True Multiporting</vt:lpstr>
      <vt:lpstr>Peripheral Logic for True Multiporting</vt:lpstr>
      <vt:lpstr>Handling Multiple Accesses per Cycle (II)</vt:lpstr>
      <vt:lpstr>Handling Multiple Accesses per Cycle (III)</vt:lpstr>
      <vt:lpstr>Handling Multiple Accesses per Cycle (III)</vt:lpstr>
      <vt:lpstr>General Principle: Interleaving</vt:lpstr>
      <vt:lpstr>Further Readings on Caching and MLP</vt:lpstr>
      <vt:lpstr>Multi-Core Issues in Caching</vt:lpstr>
      <vt:lpstr>Caches in Multi-Core Systems</vt:lpstr>
      <vt:lpstr>Private vs. Shared Caches</vt:lpstr>
      <vt:lpstr>Resource Sharing Concept and Advantages</vt:lpstr>
      <vt:lpstr>Resource Sharing Disadvantages</vt:lpstr>
      <vt:lpstr>Private vs. Shared Caches</vt:lpstr>
      <vt:lpstr>Shared Caches Between Cores</vt:lpstr>
      <vt:lpstr>Shared Caches: How to Share?</vt:lpstr>
      <vt:lpstr>Example: Utility Based Shared Cache Partitioning</vt:lpstr>
      <vt:lpstr>The Multi-Core System: A Shared Resource View</vt:lpstr>
      <vt:lpstr>Need for QoS and Shared Resource Mgmt.</vt:lpstr>
      <vt:lpstr>Resource Sharing vs. Partitioning</vt:lpstr>
      <vt:lpstr>Shared Hardware Resources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18-741  Advanced Computer Architecture Lecture 1: Intro and Basics</dc:title>
  <dc:creator>Onur Mutlu</dc:creator>
  <cp:lastModifiedBy>Onur Mutlu</cp:lastModifiedBy>
  <cp:revision>855</cp:revision>
  <cp:lastPrinted>2012-02-06T05:16:11Z</cp:lastPrinted>
  <dcterms:created xsi:type="dcterms:W3CDTF">2010-09-08T00:51:32Z</dcterms:created>
  <dcterms:modified xsi:type="dcterms:W3CDTF">2015-03-02T20:01:00Z</dcterms:modified>
</cp:coreProperties>
</file>