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wmf" ContentType="image/x-wmf"/>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4.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915" r:id="rId3"/>
    <p:sldMasterId id="2147484966" r:id="rId4"/>
    <p:sldMasterId id="2147484978" r:id="rId5"/>
    <p:sldMasterId id="2147485051" r:id="rId6"/>
    <p:sldMasterId id="2147485063" r:id="rId7"/>
    <p:sldMasterId id="2147485075" r:id="rId8"/>
    <p:sldMasterId id="2147485087" r:id="rId9"/>
    <p:sldMasterId id="2147485112" r:id="rId10"/>
  </p:sldMasterIdLst>
  <p:notesMasterIdLst>
    <p:notesMasterId r:id="rId84"/>
  </p:notesMasterIdLst>
  <p:sldIdLst>
    <p:sldId id="284" r:id="rId11"/>
    <p:sldId id="1500" r:id="rId12"/>
    <p:sldId id="1501" r:id="rId13"/>
    <p:sldId id="1497" r:id="rId14"/>
    <p:sldId id="1340" r:id="rId15"/>
    <p:sldId id="1494" r:id="rId16"/>
    <p:sldId id="1346" r:id="rId17"/>
    <p:sldId id="1347" r:id="rId18"/>
    <p:sldId id="1489" r:id="rId19"/>
    <p:sldId id="1289" r:id="rId20"/>
    <p:sldId id="1290" r:id="rId21"/>
    <p:sldId id="1495" r:id="rId22"/>
    <p:sldId id="1496" r:id="rId23"/>
    <p:sldId id="1291" r:id="rId24"/>
    <p:sldId id="1292" r:id="rId25"/>
    <p:sldId id="1293" r:id="rId26"/>
    <p:sldId id="1294" r:id="rId27"/>
    <p:sldId id="1295" r:id="rId28"/>
    <p:sldId id="1296" r:id="rId29"/>
    <p:sldId id="1375" r:id="rId30"/>
    <p:sldId id="1376" r:id="rId31"/>
    <p:sldId id="1377" r:id="rId32"/>
    <p:sldId id="1378" r:id="rId33"/>
    <p:sldId id="1379" r:id="rId34"/>
    <p:sldId id="1380" r:id="rId35"/>
    <p:sldId id="1381" r:id="rId36"/>
    <p:sldId id="1382" r:id="rId37"/>
    <p:sldId id="1383" r:id="rId38"/>
    <p:sldId id="1384" r:id="rId39"/>
    <p:sldId id="1385" r:id="rId40"/>
    <p:sldId id="1386" r:id="rId41"/>
    <p:sldId id="1387" r:id="rId42"/>
    <p:sldId id="1388" r:id="rId43"/>
    <p:sldId id="1389" r:id="rId44"/>
    <p:sldId id="1390" r:id="rId45"/>
    <p:sldId id="1391" r:id="rId46"/>
    <p:sldId id="1392" r:id="rId47"/>
    <p:sldId id="1393" r:id="rId48"/>
    <p:sldId id="1394" r:id="rId49"/>
    <p:sldId id="1498" r:id="rId50"/>
    <p:sldId id="1396" r:id="rId51"/>
    <p:sldId id="1397" r:id="rId52"/>
    <p:sldId id="1398" r:id="rId53"/>
    <p:sldId id="1399" r:id="rId54"/>
    <p:sldId id="1400" r:id="rId55"/>
    <p:sldId id="1401" r:id="rId56"/>
    <p:sldId id="1402" r:id="rId57"/>
    <p:sldId id="1403" r:id="rId58"/>
    <p:sldId id="1404" r:id="rId59"/>
    <p:sldId id="1405" r:id="rId60"/>
    <p:sldId id="1406" r:id="rId61"/>
    <p:sldId id="1407" r:id="rId62"/>
    <p:sldId id="1408" r:id="rId63"/>
    <p:sldId id="1409" r:id="rId64"/>
    <p:sldId id="1410" r:id="rId65"/>
    <p:sldId id="1411" r:id="rId66"/>
    <p:sldId id="1412" r:id="rId67"/>
    <p:sldId id="1413" r:id="rId68"/>
    <p:sldId id="1414" r:id="rId69"/>
    <p:sldId id="1415" r:id="rId70"/>
    <p:sldId id="1416" r:id="rId71"/>
    <p:sldId id="1417" r:id="rId72"/>
    <p:sldId id="1418" r:id="rId73"/>
    <p:sldId id="1419" r:id="rId74"/>
    <p:sldId id="1420" r:id="rId75"/>
    <p:sldId id="1421" r:id="rId76"/>
    <p:sldId id="1422" r:id="rId77"/>
    <p:sldId id="1423" r:id="rId78"/>
    <p:sldId id="1424" r:id="rId79"/>
    <p:sldId id="1425" r:id="rId80"/>
    <p:sldId id="1426" r:id="rId81"/>
    <p:sldId id="1427" r:id="rId82"/>
    <p:sldId id="1428" r:id="rId8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57"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87"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22.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22.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633850292444799"/>
          <c:y val="4.2837927377645198E-2"/>
          <c:w val="0.84572671369936303"/>
          <c:h val="0.77009518857312598"/>
        </c:manualLayout>
      </c:layout>
      <c:barChart>
        <c:barDir val="col"/>
        <c:grouping val="clustered"/>
        <c:varyColors val="0"/>
        <c:ser>
          <c:idx val="0"/>
          <c:order val="0"/>
          <c:spPr>
            <a:solidFill>
              <a:schemeClr val="accent1"/>
            </a:solidFill>
            <a:ln>
              <a:noFill/>
            </a:ln>
            <a:effectLst/>
          </c:spPr>
          <c:invertIfNegative val="0"/>
          <c:cat>
            <c:numRef>
              <c:f>Sheet2!$E$2:$E$7</c:f>
              <c:numCache>
                <c:formatCode>General</c:formatCode>
                <c:ptCount val="6"/>
                <c:pt idx="0">
                  <c:v>40</c:v>
                </c:pt>
                <c:pt idx="1">
                  <c:v>50</c:v>
                </c:pt>
                <c:pt idx="2">
                  <c:v>60</c:v>
                </c:pt>
                <c:pt idx="3">
                  <c:v>70</c:v>
                </c:pt>
                <c:pt idx="4">
                  <c:v>80</c:v>
                </c:pt>
                <c:pt idx="5">
                  <c:v>90</c:v>
                </c:pt>
              </c:numCache>
            </c:numRef>
          </c:cat>
          <c:val>
            <c:numRef>
              <c:f>Sheet2!$F$2:$F$7</c:f>
              <c:numCache>
                <c:formatCode>General</c:formatCode>
                <c:ptCount val="6"/>
                <c:pt idx="0">
                  <c:v>2</c:v>
                </c:pt>
                <c:pt idx="1">
                  <c:v>0</c:v>
                </c:pt>
                <c:pt idx="2">
                  <c:v>0</c:v>
                </c:pt>
                <c:pt idx="3">
                  <c:v>0</c:v>
                </c:pt>
                <c:pt idx="4">
                  <c:v>3</c:v>
                </c:pt>
                <c:pt idx="5">
                  <c:v>18</c:v>
                </c:pt>
              </c:numCache>
            </c:numRef>
          </c:val>
        </c:ser>
        <c:dLbls>
          <c:showLegendKey val="0"/>
          <c:showVal val="0"/>
          <c:showCatName val="0"/>
          <c:showSerName val="0"/>
          <c:showPercent val="0"/>
          <c:showBubbleSize val="0"/>
        </c:dLbls>
        <c:gapWidth val="219"/>
        <c:overlap val="-27"/>
        <c:axId val="192109840"/>
        <c:axId val="192109448"/>
      </c:barChart>
      <c:catAx>
        <c:axId val="192109840"/>
        <c:scaling>
          <c:orientation val="minMax"/>
        </c:scaling>
        <c:delete val="0"/>
        <c:axPos val="b"/>
        <c:numFmt formatCode="General" sourceLinked="1"/>
        <c:majorTickMark val="none"/>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ko-KR"/>
          </a:p>
        </c:txPr>
        <c:crossAx val="192109448"/>
        <c:crosses val="autoZero"/>
        <c:auto val="1"/>
        <c:lblAlgn val="ctr"/>
        <c:lblOffset val="100"/>
        <c:noMultiLvlLbl val="0"/>
      </c:catAx>
      <c:valAx>
        <c:axId val="192109448"/>
        <c:scaling>
          <c:orientation val="minMax"/>
        </c:scaling>
        <c:delete val="0"/>
        <c:axPos val="l"/>
        <c:majorGridlines>
          <c:spPr>
            <a:ln w="9525" cap="flat" cmpd="sng" algn="ctr">
              <a:solidFill>
                <a:srgbClr val="000000"/>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2400" b="1" dirty="0">
                    <a:solidFill>
                      <a:schemeClr val="tx1"/>
                    </a:solidFill>
                  </a:rPr>
                  <a:t>Number</a:t>
                </a:r>
                <a:r>
                  <a:rPr lang="en-US" altLang="ko-KR" sz="2400" b="1" baseline="0" dirty="0">
                    <a:solidFill>
                      <a:schemeClr val="tx1"/>
                    </a:solidFill>
                  </a:rPr>
                  <a:t> of Students</a:t>
                </a:r>
                <a:endParaRPr lang="en-US" altLang="ko-KR" sz="2400" b="1" dirty="0">
                  <a:solidFill>
                    <a:schemeClr val="tx1"/>
                  </a:solidFill>
                </a:endParaRP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ko-KR"/>
          </a:p>
        </c:txPr>
        <c:crossAx val="192109840"/>
        <c:crosses val="autoZero"/>
        <c:crossBetween val="between"/>
      </c:valAx>
      <c:spPr>
        <a:noFill/>
        <a:ln>
          <a:solidFill>
            <a:srgbClr val="000000"/>
          </a:solidFill>
        </a:ln>
        <a:effectLst/>
      </c:spPr>
    </c:plotArea>
    <c:plotVisOnly val="1"/>
    <c:dispBlanksAs val="gap"/>
    <c:showDLblsOverMax val="0"/>
  </c:chart>
  <c:spPr>
    <a:noFill/>
    <a:ln>
      <a:noFill/>
    </a:ln>
    <a:effectLst/>
  </c:spPr>
  <c:txPr>
    <a:bodyPr/>
    <a:lstStyle/>
    <a:p>
      <a:pPr>
        <a:defRPr/>
      </a:pPr>
      <a:endParaRPr lang="ko-KR"/>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40223365341499"/>
          <c:y val="3.7804050364853597E-2"/>
          <c:w val="0.86080113772552702"/>
          <c:h val="0.829522842847769"/>
        </c:manualLayout>
      </c:layout>
      <c:barChart>
        <c:barDir val="col"/>
        <c:grouping val="clustered"/>
        <c:varyColors val="0"/>
        <c:ser>
          <c:idx val="0"/>
          <c:order val="0"/>
          <c:tx>
            <c:strRef>
              <c:f>Sheet1!$B$1</c:f>
              <c:strCache>
                <c:ptCount val="1"/>
                <c:pt idx="0">
                  <c:v>Column1</c:v>
                </c:pt>
              </c:strCache>
            </c:strRef>
          </c:tx>
          <c:spPr>
            <a:solidFill>
              <a:srgbClr val="FF0000"/>
            </a:solidFill>
            <a:ln>
              <a:solidFill>
                <a:srgbClr val="000000"/>
              </a:solidFill>
            </a:ln>
          </c:spPr>
          <c:invertIfNegative val="0"/>
          <c:dPt>
            <c:idx val="0"/>
            <c:invertIfNegative val="0"/>
            <c:bubble3D val="0"/>
            <c:spPr>
              <a:solidFill>
                <a:srgbClr val="0000FF"/>
              </a:solidFill>
              <a:ln>
                <a:solidFill>
                  <a:srgbClr val="000000"/>
                </a:solidFill>
              </a:ln>
            </c:spPr>
          </c:dPt>
          <c:dPt>
            <c:idx val="1"/>
            <c:invertIfNegative val="0"/>
            <c:bubble3D val="0"/>
            <c:spPr>
              <a:solidFill>
                <a:schemeClr val="accent1">
                  <a:lumMod val="75000"/>
                </a:schemeClr>
              </a:solidFill>
              <a:ln>
                <a:solidFill>
                  <a:srgbClr val="000000"/>
                </a:solidFill>
              </a:ln>
            </c:spPr>
          </c:dPt>
          <c:cat>
            <c:strRef>
              <c:f>Sheet1!$A$2:$A$3</c:f>
              <c:strCache>
                <c:ptCount val="2"/>
                <c:pt idx="0">
                  <c:v>STREAM</c:v>
                </c:pt>
                <c:pt idx="1">
                  <c:v>gcc</c:v>
                </c:pt>
              </c:strCache>
            </c:strRef>
          </c:cat>
          <c:val>
            <c:numRef>
              <c:f>Sheet1!$B$2:$B$3</c:f>
              <c:numCache>
                <c:formatCode>General</c:formatCode>
                <c:ptCount val="2"/>
                <c:pt idx="0">
                  <c:v>1.23</c:v>
                </c:pt>
                <c:pt idx="1">
                  <c:v>2.91</c:v>
                </c:pt>
              </c:numCache>
            </c:numRef>
          </c:val>
        </c:ser>
        <c:dLbls>
          <c:showLegendKey val="0"/>
          <c:showVal val="0"/>
          <c:showCatName val="0"/>
          <c:showSerName val="0"/>
          <c:showPercent val="0"/>
          <c:showBubbleSize val="0"/>
        </c:dLbls>
        <c:gapWidth val="150"/>
        <c:axId val="192109056"/>
        <c:axId val="231107856"/>
      </c:barChart>
      <c:catAx>
        <c:axId val="192109056"/>
        <c:scaling>
          <c:orientation val="minMax"/>
        </c:scaling>
        <c:delete val="0"/>
        <c:axPos val="b"/>
        <c:numFmt formatCode="General" sourceLinked="1"/>
        <c:majorTickMark val="out"/>
        <c:minorTickMark val="none"/>
        <c:tickLblPos val="nextTo"/>
        <c:crossAx val="231107856"/>
        <c:crosses val="autoZero"/>
        <c:auto val="1"/>
        <c:lblAlgn val="ctr"/>
        <c:lblOffset val="100"/>
        <c:noMultiLvlLbl val="0"/>
      </c:catAx>
      <c:valAx>
        <c:axId val="231107856"/>
        <c:scaling>
          <c:orientation val="minMax"/>
          <c:max val="3"/>
        </c:scaling>
        <c:delete val="0"/>
        <c:axPos val="l"/>
        <c:majorGridlines/>
        <c:numFmt formatCode="General" sourceLinked="1"/>
        <c:majorTickMark val="out"/>
        <c:minorTickMark val="none"/>
        <c:tickLblPos val="nextTo"/>
        <c:txPr>
          <a:bodyPr/>
          <a:lstStyle/>
          <a:p>
            <a:pPr>
              <a:defRPr sz="1600"/>
            </a:pPr>
            <a:endParaRPr lang="ko-KR"/>
          </a:p>
        </c:txPr>
        <c:crossAx val="192109056"/>
        <c:crosses val="autoZero"/>
        <c:crossBetween val="between"/>
      </c:valAx>
      <c:spPr>
        <a:noFill/>
        <a:ln w="25413">
          <a:noFill/>
        </a:ln>
      </c:spPr>
    </c:plotArea>
    <c:plotVisOnly val="1"/>
    <c:dispBlanksAs val="gap"/>
    <c:showDLblsOverMax val="0"/>
  </c:chart>
  <c:spPr>
    <a:solidFill>
      <a:schemeClr val="bg1"/>
    </a:solidFill>
  </c:spPr>
  <c:txPr>
    <a:bodyPr/>
    <a:lstStyle/>
    <a:p>
      <a:pPr>
        <a:defRPr sz="1800"/>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40223365341499"/>
          <c:y val="3.7804050364853597E-2"/>
          <c:w val="0.86080113772552702"/>
          <c:h val="0.829522842847769"/>
        </c:manualLayout>
      </c:layout>
      <c:barChart>
        <c:barDir val="col"/>
        <c:grouping val="clustered"/>
        <c:varyColors val="0"/>
        <c:ser>
          <c:idx val="0"/>
          <c:order val="0"/>
          <c:tx>
            <c:strRef>
              <c:f>Sheet1!$B$1</c:f>
              <c:strCache>
                <c:ptCount val="1"/>
                <c:pt idx="0">
                  <c:v>Column1</c:v>
                </c:pt>
              </c:strCache>
            </c:strRef>
          </c:tx>
          <c:spPr>
            <a:solidFill>
              <a:srgbClr val="FF0000"/>
            </a:solidFill>
            <a:ln>
              <a:solidFill>
                <a:srgbClr val="000000"/>
              </a:solidFill>
            </a:ln>
          </c:spPr>
          <c:invertIfNegative val="0"/>
          <c:dPt>
            <c:idx val="0"/>
            <c:invertIfNegative val="0"/>
            <c:bubble3D val="0"/>
            <c:spPr>
              <a:solidFill>
                <a:srgbClr val="0000FF"/>
              </a:solidFill>
              <a:ln>
                <a:solidFill>
                  <a:srgbClr val="000000"/>
                </a:solidFill>
              </a:ln>
            </c:spPr>
          </c:dPt>
          <c:dPt>
            <c:idx val="1"/>
            <c:invertIfNegative val="0"/>
            <c:bubble3D val="0"/>
            <c:spPr>
              <a:solidFill>
                <a:schemeClr val="tx2"/>
              </a:solidFill>
              <a:ln>
                <a:solidFill>
                  <a:srgbClr val="000000"/>
                </a:solidFill>
              </a:ln>
            </c:spPr>
          </c:dPt>
          <c:cat>
            <c:strRef>
              <c:f>Sheet1!$A$2:$A$3</c:f>
              <c:strCache>
                <c:ptCount val="2"/>
                <c:pt idx="0">
                  <c:v>STREAM</c:v>
                </c:pt>
                <c:pt idx="1">
                  <c:v>Virtual PC</c:v>
                </c:pt>
              </c:strCache>
            </c:strRef>
          </c:cat>
          <c:val>
            <c:numRef>
              <c:f>Sheet1!$B$2:$B$3</c:f>
              <c:numCache>
                <c:formatCode>General</c:formatCode>
                <c:ptCount val="2"/>
                <c:pt idx="0">
                  <c:v>1.21</c:v>
                </c:pt>
                <c:pt idx="1">
                  <c:v>2.59</c:v>
                </c:pt>
              </c:numCache>
            </c:numRef>
          </c:val>
        </c:ser>
        <c:dLbls>
          <c:showLegendKey val="0"/>
          <c:showVal val="0"/>
          <c:showCatName val="0"/>
          <c:showSerName val="0"/>
          <c:showPercent val="0"/>
          <c:showBubbleSize val="0"/>
        </c:dLbls>
        <c:gapWidth val="150"/>
        <c:axId val="231108640"/>
        <c:axId val="231109032"/>
      </c:barChart>
      <c:catAx>
        <c:axId val="231108640"/>
        <c:scaling>
          <c:orientation val="minMax"/>
        </c:scaling>
        <c:delete val="0"/>
        <c:axPos val="b"/>
        <c:numFmt formatCode="General" sourceLinked="1"/>
        <c:majorTickMark val="out"/>
        <c:minorTickMark val="none"/>
        <c:tickLblPos val="nextTo"/>
        <c:crossAx val="231109032"/>
        <c:crosses val="autoZero"/>
        <c:auto val="1"/>
        <c:lblAlgn val="ctr"/>
        <c:lblOffset val="100"/>
        <c:noMultiLvlLbl val="0"/>
      </c:catAx>
      <c:valAx>
        <c:axId val="231109032"/>
        <c:scaling>
          <c:orientation val="minMax"/>
          <c:max val="3"/>
        </c:scaling>
        <c:delete val="0"/>
        <c:axPos val="l"/>
        <c:majorGridlines/>
        <c:numFmt formatCode="General" sourceLinked="1"/>
        <c:majorTickMark val="out"/>
        <c:minorTickMark val="none"/>
        <c:tickLblPos val="nextTo"/>
        <c:txPr>
          <a:bodyPr/>
          <a:lstStyle/>
          <a:p>
            <a:pPr>
              <a:defRPr sz="1600"/>
            </a:pPr>
            <a:endParaRPr lang="ko-KR"/>
          </a:p>
        </c:txPr>
        <c:crossAx val="231108640"/>
        <c:crosses val="autoZero"/>
        <c:crossBetween val="between"/>
      </c:valAx>
      <c:spPr>
        <a:noFill/>
        <a:ln w="25413">
          <a:noFill/>
        </a:ln>
      </c:spPr>
    </c:plotArea>
    <c:plotVisOnly val="1"/>
    <c:dispBlanksAs val="gap"/>
    <c:showDLblsOverMax val="0"/>
  </c:chart>
  <c:spPr>
    <a:solidFill>
      <a:srgbClr val="FFFFFF"/>
    </a:solidFill>
  </c:spPr>
  <c:txPr>
    <a:bodyPr/>
    <a:lstStyle/>
    <a:p>
      <a:pPr>
        <a:defRPr sz="1800"/>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FCFS</c:v>
                </c:pt>
              </c:strCache>
            </c:strRef>
          </c:tx>
          <c:spPr>
            <a:ln w="28575">
              <a:solidFill>
                <a:schemeClr val="tx1"/>
              </a:solidFill>
            </a:ln>
          </c:spPr>
          <c:marker>
            <c:symbol val="diamond"/>
            <c:size val="16"/>
            <c:spPr>
              <a:solidFill>
                <a:schemeClr val="tx1"/>
              </a:solidFill>
              <a:ln>
                <a:solidFill>
                  <a:schemeClr val="tx1"/>
                </a:solidFill>
              </a:ln>
            </c:spPr>
          </c:marker>
          <c:xVal>
            <c:numRef>
              <c:f>Sheet1!$A$2:$A$6</c:f>
              <c:numCache>
                <c:formatCode>General</c:formatCode>
                <c:ptCount val="5"/>
                <c:pt idx="0">
                  <c:v>7.21</c:v>
                </c:pt>
                <c:pt idx="1">
                  <c:v>8.1660000000000004</c:v>
                </c:pt>
                <c:pt idx="2">
                  <c:v>8.26</c:v>
                </c:pt>
                <c:pt idx="3">
                  <c:v>8.527000000000001</c:v>
                </c:pt>
                <c:pt idx="4">
                  <c:v>8.7780000000000005</c:v>
                </c:pt>
              </c:numCache>
            </c:numRef>
          </c:xVal>
          <c:yVal>
            <c:numRef>
              <c:f>Sheet1!$B$2:$B$6</c:f>
              <c:numCache>
                <c:formatCode>General</c:formatCode>
                <c:ptCount val="5"/>
                <c:pt idx="0">
                  <c:v>8.5130000000000035</c:v>
                </c:pt>
              </c:numCache>
            </c:numRef>
          </c:yVal>
          <c:smooth val="0"/>
        </c:ser>
        <c:ser>
          <c:idx val="1"/>
          <c:order val="1"/>
          <c:tx>
            <c:strRef>
              <c:f>Sheet1!$C$1</c:f>
              <c:strCache>
                <c:ptCount val="1"/>
                <c:pt idx="0">
                  <c:v>FRFCFS</c:v>
                </c:pt>
              </c:strCache>
            </c:strRef>
          </c:tx>
          <c:spPr>
            <a:ln w="28575">
              <a:solidFill>
                <a:srgbClr val="00B050"/>
              </a:solidFill>
            </a:ln>
          </c:spPr>
          <c:marker>
            <c:symbol val="square"/>
            <c:size val="16"/>
            <c:spPr>
              <a:solidFill>
                <a:srgbClr val="00B050"/>
              </a:solidFill>
              <a:ln>
                <a:solidFill>
                  <a:srgbClr val="00B050"/>
                </a:solidFill>
              </a:ln>
            </c:spPr>
          </c:marker>
          <c:xVal>
            <c:numRef>
              <c:f>Sheet1!$A$2:$A$6</c:f>
              <c:numCache>
                <c:formatCode>General</c:formatCode>
                <c:ptCount val="5"/>
                <c:pt idx="0">
                  <c:v>7.21</c:v>
                </c:pt>
                <c:pt idx="1">
                  <c:v>8.1660000000000004</c:v>
                </c:pt>
                <c:pt idx="2">
                  <c:v>8.26</c:v>
                </c:pt>
                <c:pt idx="3">
                  <c:v>8.527000000000001</c:v>
                </c:pt>
                <c:pt idx="4">
                  <c:v>8.7780000000000005</c:v>
                </c:pt>
              </c:numCache>
            </c:numRef>
          </c:xVal>
          <c:yVal>
            <c:numRef>
              <c:f>Sheet1!$C$2:$C$6</c:f>
              <c:numCache>
                <c:formatCode>General</c:formatCode>
                <c:ptCount val="5"/>
                <c:pt idx="1">
                  <c:v>14.18</c:v>
                </c:pt>
              </c:numCache>
            </c:numRef>
          </c:yVal>
          <c:smooth val="0"/>
        </c:ser>
        <c:ser>
          <c:idx val="2"/>
          <c:order val="2"/>
          <c:tx>
            <c:strRef>
              <c:f>Sheet1!$D$1</c:f>
              <c:strCache>
                <c:ptCount val="1"/>
                <c:pt idx="0">
                  <c:v>STFM</c:v>
                </c:pt>
              </c:strCache>
            </c:strRef>
          </c:tx>
          <c:spPr>
            <a:ln w="28575">
              <a:solidFill>
                <a:schemeClr val="tx2"/>
              </a:solidFill>
            </a:ln>
          </c:spPr>
          <c:marker>
            <c:symbol val="triangle"/>
            <c:size val="16"/>
            <c:spPr>
              <a:solidFill>
                <a:schemeClr val="tx2"/>
              </a:solidFill>
              <a:ln>
                <a:solidFill>
                  <a:schemeClr val="tx2"/>
                </a:solidFill>
              </a:ln>
            </c:spPr>
          </c:marker>
          <c:xVal>
            <c:numRef>
              <c:f>Sheet1!$A$2:$A$6</c:f>
              <c:numCache>
                <c:formatCode>General</c:formatCode>
                <c:ptCount val="5"/>
                <c:pt idx="0">
                  <c:v>7.21</c:v>
                </c:pt>
                <c:pt idx="1">
                  <c:v>8.1660000000000004</c:v>
                </c:pt>
                <c:pt idx="2">
                  <c:v>8.26</c:v>
                </c:pt>
                <c:pt idx="3">
                  <c:v>8.527000000000001</c:v>
                </c:pt>
                <c:pt idx="4">
                  <c:v>8.7780000000000005</c:v>
                </c:pt>
              </c:numCache>
            </c:numRef>
          </c:xVal>
          <c:yVal>
            <c:numRef>
              <c:f>Sheet1!$D$2:$D$6</c:f>
              <c:numCache>
                <c:formatCode>General</c:formatCode>
                <c:ptCount val="5"/>
                <c:pt idx="2">
                  <c:v>9.2449999999999992</c:v>
                </c:pt>
              </c:numCache>
            </c:numRef>
          </c:yVal>
          <c:smooth val="0"/>
        </c:ser>
        <c:ser>
          <c:idx val="3"/>
          <c:order val="3"/>
          <c:tx>
            <c:strRef>
              <c:f>Sheet1!$E$1</c:f>
              <c:strCache>
                <c:ptCount val="1"/>
                <c:pt idx="0">
                  <c:v>PAR-BS</c:v>
                </c:pt>
              </c:strCache>
            </c:strRef>
          </c:tx>
          <c:spPr>
            <a:ln>
              <a:solidFill>
                <a:srgbClr val="FF0000"/>
              </a:solidFill>
            </a:ln>
          </c:spPr>
          <c:marker>
            <c:symbol val="circle"/>
            <c:size val="16"/>
            <c:spPr>
              <a:solidFill>
                <a:srgbClr val="FF0000"/>
              </a:solidFill>
              <a:ln>
                <a:solidFill>
                  <a:srgbClr val="FF0000"/>
                </a:solidFill>
              </a:ln>
            </c:spPr>
          </c:marker>
          <c:xVal>
            <c:numRef>
              <c:f>Sheet1!$A$2:$A$6</c:f>
              <c:numCache>
                <c:formatCode>General</c:formatCode>
                <c:ptCount val="5"/>
                <c:pt idx="0">
                  <c:v>7.21</c:v>
                </c:pt>
                <c:pt idx="1">
                  <c:v>8.1660000000000004</c:v>
                </c:pt>
                <c:pt idx="2">
                  <c:v>8.26</c:v>
                </c:pt>
                <c:pt idx="3">
                  <c:v>8.527000000000001</c:v>
                </c:pt>
                <c:pt idx="4">
                  <c:v>8.7780000000000005</c:v>
                </c:pt>
              </c:numCache>
            </c:numRef>
          </c:xVal>
          <c:yVal>
            <c:numRef>
              <c:f>Sheet1!$E$2:$E$6</c:f>
              <c:numCache>
                <c:formatCode>General</c:formatCode>
                <c:ptCount val="5"/>
                <c:pt idx="3">
                  <c:v>7.4180000000000001</c:v>
                </c:pt>
              </c:numCache>
            </c:numRef>
          </c:yVal>
          <c:smooth val="0"/>
        </c:ser>
        <c:ser>
          <c:idx val="4"/>
          <c:order val="4"/>
          <c:tx>
            <c:strRef>
              <c:f>Sheet1!$F$1</c:f>
              <c:strCache>
                <c:ptCount val="1"/>
                <c:pt idx="0">
                  <c:v>ATLAS</c:v>
                </c:pt>
              </c:strCache>
            </c:strRef>
          </c:tx>
          <c:marker>
            <c:symbol val="diamond"/>
            <c:size val="15"/>
          </c:marker>
          <c:xVal>
            <c:numRef>
              <c:f>Sheet1!$A$2:$A$6</c:f>
              <c:numCache>
                <c:formatCode>General</c:formatCode>
                <c:ptCount val="5"/>
                <c:pt idx="0">
                  <c:v>7.21</c:v>
                </c:pt>
                <c:pt idx="1">
                  <c:v>8.1660000000000004</c:v>
                </c:pt>
                <c:pt idx="2">
                  <c:v>8.26</c:v>
                </c:pt>
                <c:pt idx="3">
                  <c:v>8.527000000000001</c:v>
                </c:pt>
                <c:pt idx="4">
                  <c:v>8.7780000000000005</c:v>
                </c:pt>
              </c:numCache>
            </c:numRef>
          </c:xVal>
          <c:yVal>
            <c:numRef>
              <c:f>Sheet1!$F$2:$F$6</c:f>
              <c:numCache>
                <c:formatCode>General</c:formatCode>
                <c:ptCount val="5"/>
                <c:pt idx="4">
                  <c:v>11.52</c:v>
                </c:pt>
              </c:numCache>
            </c:numRef>
          </c:yVal>
          <c:smooth val="0"/>
        </c:ser>
        <c:dLbls>
          <c:showLegendKey val="0"/>
          <c:showVal val="0"/>
          <c:showCatName val="0"/>
          <c:showSerName val="0"/>
          <c:showPercent val="0"/>
          <c:showBubbleSize val="0"/>
        </c:dLbls>
        <c:axId val="192106704"/>
        <c:axId val="231111384"/>
      </c:scatterChart>
      <c:valAx>
        <c:axId val="192106704"/>
        <c:scaling>
          <c:orientation val="minMax"/>
          <c:max val="10"/>
          <c:min val="7"/>
        </c:scaling>
        <c:delete val="0"/>
        <c:axPos val="b"/>
        <c:title>
          <c:tx>
            <c:rich>
              <a:bodyPr/>
              <a:lstStyle/>
              <a:p>
                <a:pPr>
                  <a:defRPr sz="1800" b="0"/>
                </a:pPr>
                <a:r>
                  <a:rPr lang="en-US" sz="1800" b="0" dirty="0" smtClean="0"/>
                  <a:t>Weighted Speedup</a:t>
                </a:r>
                <a:endParaRPr lang="en-US" sz="1800" b="0" dirty="0"/>
              </a:p>
            </c:rich>
          </c:tx>
          <c:layout>
            <c:manualLayout>
              <c:xMode val="edge"/>
              <c:yMode val="edge"/>
              <c:x val="0.33563094196558801"/>
              <c:y val="0.85620562981623904"/>
            </c:manualLayout>
          </c:layout>
          <c:overlay val="0"/>
        </c:title>
        <c:numFmt formatCode="General" sourceLinked="1"/>
        <c:majorTickMark val="out"/>
        <c:minorTickMark val="none"/>
        <c:tickLblPos val="nextTo"/>
        <c:spPr>
          <a:ln w="38100">
            <a:solidFill>
              <a:schemeClr val="tx1"/>
            </a:solidFill>
            <a:tailEnd type="triangle" w="lg" len="lg"/>
          </a:ln>
        </c:spPr>
        <c:txPr>
          <a:bodyPr/>
          <a:lstStyle/>
          <a:p>
            <a:pPr>
              <a:defRPr sz="1400"/>
            </a:pPr>
            <a:endParaRPr lang="ko-KR"/>
          </a:p>
        </c:txPr>
        <c:crossAx val="231111384"/>
        <c:crosses val="autoZero"/>
        <c:crossBetween val="midCat"/>
        <c:majorUnit val="0.5"/>
      </c:valAx>
      <c:valAx>
        <c:axId val="231111384"/>
        <c:scaling>
          <c:orientation val="minMax"/>
          <c:max val="18"/>
          <c:min val="1"/>
        </c:scaling>
        <c:delete val="0"/>
        <c:axPos val="l"/>
        <c:title>
          <c:tx>
            <c:rich>
              <a:bodyPr rot="-5400000" vert="horz"/>
              <a:lstStyle/>
              <a:p>
                <a:pPr>
                  <a:defRPr sz="2000" b="0"/>
                </a:pPr>
                <a:r>
                  <a:rPr lang="en-US" sz="2000" b="0" dirty="0" smtClean="0"/>
                  <a:t>Maximum Slowdown</a:t>
                </a:r>
                <a:endParaRPr lang="en-US" sz="2000" b="0" dirty="0"/>
              </a:p>
            </c:rich>
          </c:tx>
          <c:layout>
            <c:manualLayout>
              <c:xMode val="edge"/>
              <c:yMode val="edge"/>
              <c:x val="3.0797097056216902E-2"/>
              <c:y val="0.128291151106112"/>
            </c:manualLayout>
          </c:layout>
          <c:overlay val="0"/>
        </c:title>
        <c:numFmt formatCode="General" sourceLinked="1"/>
        <c:majorTickMark val="out"/>
        <c:minorTickMark val="none"/>
        <c:tickLblPos val="nextTo"/>
        <c:spPr>
          <a:noFill/>
          <a:ln w="38100">
            <a:solidFill>
              <a:schemeClr val="tx1"/>
            </a:solidFill>
            <a:tailEnd type="triangle" w="lg" len="lg"/>
          </a:ln>
        </c:spPr>
        <c:txPr>
          <a:bodyPr/>
          <a:lstStyle/>
          <a:p>
            <a:pPr>
              <a:defRPr sz="1400"/>
            </a:pPr>
            <a:endParaRPr lang="ko-KR"/>
          </a:p>
        </c:txPr>
        <c:crossAx val="192106704"/>
        <c:crosses val="autoZero"/>
        <c:crossBetween val="midCat"/>
      </c:valAx>
      <c:spPr>
        <a:solidFill>
          <a:schemeClr val="bg1">
            <a:lumMod val="95000"/>
          </a:schemeClr>
        </a:solidFill>
      </c:spPr>
    </c:plotArea>
    <c:legend>
      <c:legendPos val="r"/>
      <c:layout>
        <c:manualLayout>
          <c:xMode val="edge"/>
          <c:yMode val="edge"/>
          <c:x val="0.82336159903089001"/>
          <c:y val="0.25089201349831303"/>
          <c:w val="0.153814960629921"/>
          <c:h val="0.46173416322726002"/>
        </c:manualLayout>
      </c:layout>
      <c:overlay val="0"/>
      <c:txPr>
        <a:bodyPr/>
        <a:lstStyle/>
        <a:p>
          <a:pPr>
            <a:defRPr sz="1800"/>
          </a:pPr>
          <a:endParaRPr lang="ko-KR"/>
        </a:p>
      </c:txPr>
    </c:legend>
    <c:plotVisOnly val="1"/>
    <c:dispBlanksAs val="gap"/>
    <c:showDLblsOverMax val="0"/>
  </c:chart>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FRFCFS</c:v>
                </c:pt>
              </c:strCache>
            </c:strRef>
          </c:tx>
          <c:spPr>
            <a:ln w="28575">
              <a:noFill/>
            </a:ln>
          </c:spPr>
          <c:marker>
            <c:symbol val="diamond"/>
            <c:size val="16"/>
            <c:spPr>
              <a:solidFill>
                <a:prstClr val="black"/>
              </a:solidFill>
              <a:ln>
                <a:solidFill>
                  <a:schemeClr val="tx1"/>
                </a:solidFill>
              </a:ln>
            </c:spPr>
          </c:marker>
          <c:dLbls>
            <c:spPr>
              <a:noFill/>
              <a:ln>
                <a:noFill/>
              </a:ln>
              <a:effectLst/>
            </c:spPr>
            <c:txPr>
              <a:bodyPr anchor="ctr" anchorCtr="0"/>
              <a:lstStyle/>
              <a:p>
                <a:pPr>
                  <a:defRPr sz="2000" b="1"/>
                </a:pPr>
                <a:endParaRPr lang="ko-KR"/>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Sheet1!$A$2:$A$6</c:f>
              <c:numCache>
                <c:formatCode>General</c:formatCode>
                <c:ptCount val="5"/>
                <c:pt idx="0">
                  <c:v>8.1660000000000004</c:v>
                </c:pt>
                <c:pt idx="1">
                  <c:v>8.26</c:v>
                </c:pt>
                <c:pt idx="2">
                  <c:v>8.527000000000001</c:v>
                </c:pt>
                <c:pt idx="3">
                  <c:v>8.7779999999999987</c:v>
                </c:pt>
                <c:pt idx="4">
                  <c:v>9.1790000000000003</c:v>
                </c:pt>
              </c:numCache>
            </c:numRef>
          </c:xVal>
          <c:yVal>
            <c:numRef>
              <c:f>Sheet1!$B$2:$B$6</c:f>
              <c:numCache>
                <c:formatCode>General</c:formatCode>
                <c:ptCount val="5"/>
                <c:pt idx="0">
                  <c:v>14.18</c:v>
                </c:pt>
              </c:numCache>
            </c:numRef>
          </c:yVal>
          <c:smooth val="0"/>
        </c:ser>
        <c:ser>
          <c:idx val="1"/>
          <c:order val="1"/>
          <c:tx>
            <c:strRef>
              <c:f>Sheet1!$C$1</c:f>
              <c:strCache>
                <c:ptCount val="1"/>
                <c:pt idx="0">
                  <c:v>STFM</c:v>
                </c:pt>
              </c:strCache>
            </c:strRef>
          </c:tx>
          <c:spPr>
            <a:ln w="28575">
              <a:noFill/>
            </a:ln>
          </c:spPr>
          <c:marker>
            <c:symbol val="square"/>
            <c:size val="16"/>
            <c:spPr>
              <a:solidFill>
                <a:srgbClr val="00B050"/>
              </a:solidFill>
              <a:ln>
                <a:solidFill>
                  <a:srgbClr val="00B050"/>
                </a:solidFill>
              </a:ln>
            </c:spPr>
          </c:marker>
          <c:dLbls>
            <c:spPr>
              <a:noFill/>
              <a:ln>
                <a:noFill/>
              </a:ln>
              <a:effectLst/>
            </c:spPr>
            <c:txPr>
              <a:bodyPr/>
              <a:lstStyle/>
              <a:p>
                <a:pPr>
                  <a:defRPr sz="2000" b="1">
                    <a:solidFill>
                      <a:srgbClr val="00B050"/>
                    </a:solidFill>
                  </a:defRPr>
                </a:pPr>
                <a:endParaRPr lang="ko-KR"/>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Sheet1!$A$2:$A$6</c:f>
              <c:numCache>
                <c:formatCode>General</c:formatCode>
                <c:ptCount val="5"/>
                <c:pt idx="0">
                  <c:v>8.1660000000000004</c:v>
                </c:pt>
                <c:pt idx="1">
                  <c:v>8.26</c:v>
                </c:pt>
                <c:pt idx="2">
                  <c:v>8.527000000000001</c:v>
                </c:pt>
                <c:pt idx="3">
                  <c:v>8.7779999999999987</c:v>
                </c:pt>
                <c:pt idx="4">
                  <c:v>9.1790000000000003</c:v>
                </c:pt>
              </c:numCache>
            </c:numRef>
          </c:xVal>
          <c:yVal>
            <c:numRef>
              <c:f>Sheet1!$C$2:$C$6</c:f>
              <c:numCache>
                <c:formatCode>General</c:formatCode>
                <c:ptCount val="5"/>
                <c:pt idx="1">
                  <c:v>9.2449999999999992</c:v>
                </c:pt>
              </c:numCache>
            </c:numRef>
          </c:yVal>
          <c:smooth val="0"/>
        </c:ser>
        <c:ser>
          <c:idx val="2"/>
          <c:order val="2"/>
          <c:tx>
            <c:strRef>
              <c:f>Sheet1!$D$1</c:f>
              <c:strCache>
                <c:ptCount val="1"/>
                <c:pt idx="0">
                  <c:v>PAR-BS</c:v>
                </c:pt>
              </c:strCache>
            </c:strRef>
          </c:tx>
          <c:spPr>
            <a:ln w="28575">
              <a:noFill/>
            </a:ln>
          </c:spPr>
          <c:marker>
            <c:symbol val="triangle"/>
            <c:size val="16"/>
            <c:spPr>
              <a:solidFill>
                <a:schemeClr val="tx2"/>
              </a:solidFill>
              <a:ln>
                <a:solidFill>
                  <a:schemeClr val="tx2"/>
                </a:solidFill>
              </a:ln>
            </c:spPr>
          </c:marker>
          <c:dLbls>
            <c:spPr>
              <a:noFill/>
              <a:ln>
                <a:noFill/>
              </a:ln>
              <a:effectLst/>
            </c:spPr>
            <c:txPr>
              <a:bodyPr/>
              <a:lstStyle/>
              <a:p>
                <a:pPr>
                  <a:defRPr sz="2000" b="1">
                    <a:solidFill>
                      <a:schemeClr val="tx2"/>
                    </a:solidFill>
                  </a:defRPr>
                </a:pPr>
                <a:endParaRPr lang="ko-KR"/>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Sheet1!$A$2:$A$6</c:f>
              <c:numCache>
                <c:formatCode>General</c:formatCode>
                <c:ptCount val="5"/>
                <c:pt idx="0">
                  <c:v>8.1660000000000004</c:v>
                </c:pt>
                <c:pt idx="1">
                  <c:v>8.26</c:v>
                </c:pt>
                <c:pt idx="2">
                  <c:v>8.527000000000001</c:v>
                </c:pt>
                <c:pt idx="3">
                  <c:v>8.7779999999999987</c:v>
                </c:pt>
                <c:pt idx="4">
                  <c:v>9.1790000000000003</c:v>
                </c:pt>
              </c:numCache>
            </c:numRef>
          </c:xVal>
          <c:yVal>
            <c:numRef>
              <c:f>Sheet1!$D$2:$D$6</c:f>
              <c:numCache>
                <c:formatCode>General</c:formatCode>
                <c:ptCount val="5"/>
                <c:pt idx="2">
                  <c:v>7.4180000000000001</c:v>
                </c:pt>
              </c:numCache>
            </c:numRef>
          </c:yVal>
          <c:smooth val="0"/>
        </c:ser>
        <c:ser>
          <c:idx val="3"/>
          <c:order val="3"/>
          <c:tx>
            <c:strRef>
              <c:f>Sheet1!$E$1</c:f>
              <c:strCache>
                <c:ptCount val="1"/>
                <c:pt idx="0">
                  <c:v>ATLAS</c:v>
                </c:pt>
              </c:strCache>
            </c:strRef>
          </c:tx>
          <c:spPr>
            <a:ln w="28575">
              <a:noFill/>
            </a:ln>
          </c:spPr>
          <c:marker>
            <c:symbol val="circle"/>
            <c:size val="16"/>
            <c:spPr>
              <a:solidFill>
                <a:srgbClr val="FF0000"/>
              </a:solidFill>
              <a:ln>
                <a:solidFill>
                  <a:srgbClr val="FF0000"/>
                </a:solidFill>
              </a:ln>
            </c:spPr>
          </c:marker>
          <c:dLbls>
            <c:spPr>
              <a:noFill/>
              <a:ln>
                <a:noFill/>
              </a:ln>
              <a:effectLst/>
            </c:spPr>
            <c:txPr>
              <a:bodyPr/>
              <a:lstStyle/>
              <a:p>
                <a:pPr>
                  <a:defRPr sz="2000" b="1">
                    <a:solidFill>
                      <a:srgbClr val="FF0000"/>
                    </a:solidFill>
                  </a:defRPr>
                </a:pPr>
                <a:endParaRPr lang="ko-KR"/>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Sheet1!$A$2:$A$6</c:f>
              <c:numCache>
                <c:formatCode>General</c:formatCode>
                <c:ptCount val="5"/>
                <c:pt idx="0">
                  <c:v>8.1660000000000004</c:v>
                </c:pt>
                <c:pt idx="1">
                  <c:v>8.26</c:v>
                </c:pt>
                <c:pt idx="2">
                  <c:v>8.527000000000001</c:v>
                </c:pt>
                <c:pt idx="3">
                  <c:v>8.7779999999999987</c:v>
                </c:pt>
                <c:pt idx="4">
                  <c:v>9.1790000000000003</c:v>
                </c:pt>
              </c:numCache>
            </c:numRef>
          </c:xVal>
          <c:yVal>
            <c:numRef>
              <c:f>Sheet1!$E$2:$E$6</c:f>
              <c:numCache>
                <c:formatCode>General</c:formatCode>
                <c:ptCount val="5"/>
                <c:pt idx="3">
                  <c:v>11.52</c:v>
                </c:pt>
              </c:numCache>
            </c:numRef>
          </c:yVal>
          <c:smooth val="0"/>
        </c:ser>
        <c:ser>
          <c:idx val="4"/>
          <c:order val="4"/>
          <c:tx>
            <c:strRef>
              <c:f>Sheet1!$F$1</c:f>
              <c:strCache>
                <c:ptCount val="1"/>
                <c:pt idx="0">
                  <c:v>TCM</c:v>
                </c:pt>
              </c:strCache>
            </c:strRef>
          </c:tx>
          <c:spPr>
            <a:ln w="28575">
              <a:noFill/>
            </a:ln>
          </c:spPr>
          <c:marker>
            <c:symbol val="square"/>
            <c:size val="22"/>
            <c:spPr>
              <a:blipFill>
                <a:blip xmlns:r="http://schemas.openxmlformats.org/officeDocument/2006/relationships" r:embed="rId1"/>
                <a:stretch>
                  <a:fillRect/>
                </a:stretch>
              </a:blipFill>
              <a:ln w="0">
                <a:noFill/>
              </a:ln>
            </c:spPr>
          </c:marker>
          <c:dLbls>
            <c:spPr>
              <a:noFill/>
              <a:ln>
                <a:noFill/>
              </a:ln>
              <a:effectLst/>
            </c:spPr>
            <c:txPr>
              <a:bodyPr/>
              <a:lstStyle/>
              <a:p>
                <a:pPr>
                  <a:defRPr sz="2000" b="1">
                    <a:solidFill>
                      <a:schemeClr val="accent6">
                        <a:lumMod val="75000"/>
                      </a:schemeClr>
                    </a:solidFill>
                  </a:defRPr>
                </a:pPr>
                <a:endParaRPr lang="ko-K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Sheet1!$A$2:$A$6</c:f>
              <c:numCache>
                <c:formatCode>General</c:formatCode>
                <c:ptCount val="5"/>
                <c:pt idx="0">
                  <c:v>8.1660000000000004</c:v>
                </c:pt>
                <c:pt idx="1">
                  <c:v>8.26</c:v>
                </c:pt>
                <c:pt idx="2">
                  <c:v>8.527000000000001</c:v>
                </c:pt>
                <c:pt idx="3">
                  <c:v>8.7779999999999987</c:v>
                </c:pt>
                <c:pt idx="4">
                  <c:v>9.1790000000000003</c:v>
                </c:pt>
              </c:numCache>
            </c:numRef>
          </c:xVal>
          <c:yVal>
            <c:numRef>
              <c:f>Sheet1!$F$2:$F$6</c:f>
              <c:numCache>
                <c:formatCode>General</c:formatCode>
                <c:ptCount val="5"/>
                <c:pt idx="4">
                  <c:v>7.0739999999999998</c:v>
                </c:pt>
              </c:numCache>
            </c:numRef>
          </c:yVal>
          <c:smooth val="0"/>
        </c:ser>
        <c:dLbls>
          <c:showLegendKey val="0"/>
          <c:showVal val="0"/>
          <c:showCatName val="0"/>
          <c:showSerName val="0"/>
          <c:showPercent val="0"/>
          <c:showBubbleSize val="0"/>
        </c:dLbls>
        <c:axId val="231113736"/>
        <c:axId val="231114128"/>
      </c:scatterChart>
      <c:valAx>
        <c:axId val="231113736"/>
        <c:scaling>
          <c:orientation val="minMax"/>
          <c:max val="10"/>
          <c:min val="7.5"/>
        </c:scaling>
        <c:delete val="0"/>
        <c:axPos val="b"/>
        <c:title>
          <c:tx>
            <c:rich>
              <a:bodyPr/>
              <a:lstStyle/>
              <a:p>
                <a:pPr>
                  <a:defRPr b="0"/>
                </a:pPr>
                <a:r>
                  <a:rPr lang="en-US" b="0" dirty="0" smtClean="0"/>
                  <a:t>Weighted Speedup</a:t>
                </a:r>
                <a:endParaRPr lang="en-US" b="0" dirty="0"/>
              </a:p>
            </c:rich>
          </c:tx>
          <c:layout>
            <c:manualLayout>
              <c:xMode val="edge"/>
              <c:yMode val="edge"/>
              <c:x val="0.40690944881889801"/>
              <c:y val="0.85603648293963197"/>
            </c:manualLayout>
          </c:layout>
          <c:overlay val="0"/>
        </c:title>
        <c:numFmt formatCode="General" sourceLinked="1"/>
        <c:majorTickMark val="out"/>
        <c:minorTickMark val="none"/>
        <c:tickLblPos val="nextTo"/>
        <c:spPr>
          <a:ln w="31750">
            <a:solidFill>
              <a:schemeClr val="tx1"/>
            </a:solidFill>
            <a:tailEnd type="triangle" w="lg" len="lg"/>
          </a:ln>
        </c:spPr>
        <c:txPr>
          <a:bodyPr/>
          <a:lstStyle/>
          <a:p>
            <a:pPr>
              <a:defRPr sz="1600"/>
            </a:pPr>
            <a:endParaRPr lang="ko-KR"/>
          </a:p>
        </c:txPr>
        <c:crossAx val="231114128"/>
        <c:crosses val="autoZero"/>
        <c:crossBetween val="midCat"/>
      </c:valAx>
      <c:valAx>
        <c:axId val="231114128"/>
        <c:scaling>
          <c:orientation val="minMax"/>
          <c:max val="16"/>
          <c:min val="4"/>
        </c:scaling>
        <c:delete val="0"/>
        <c:axPos val="l"/>
        <c:title>
          <c:tx>
            <c:rich>
              <a:bodyPr rot="-5400000" vert="horz"/>
              <a:lstStyle/>
              <a:p>
                <a:pPr>
                  <a:defRPr b="0"/>
                </a:pPr>
                <a:r>
                  <a:rPr lang="en-US" b="0" dirty="0" smtClean="0"/>
                  <a:t>Maximum Slowdown</a:t>
                </a:r>
                <a:endParaRPr lang="en-US" b="0" dirty="0"/>
              </a:p>
            </c:rich>
          </c:tx>
          <c:overlay val="0"/>
        </c:title>
        <c:numFmt formatCode="General" sourceLinked="1"/>
        <c:majorTickMark val="out"/>
        <c:minorTickMark val="none"/>
        <c:tickLblPos val="nextTo"/>
        <c:spPr>
          <a:ln w="31750">
            <a:solidFill>
              <a:schemeClr val="tx1"/>
            </a:solidFill>
            <a:tailEnd type="triangle" w="lg" len="lg"/>
          </a:ln>
        </c:spPr>
        <c:txPr>
          <a:bodyPr/>
          <a:lstStyle/>
          <a:p>
            <a:pPr>
              <a:defRPr sz="1600"/>
            </a:pPr>
            <a:endParaRPr lang="ko-KR"/>
          </a:p>
        </c:txPr>
        <c:crossAx val="231113736"/>
        <c:crosses val="autoZero"/>
        <c:crossBetween val="midCat"/>
        <c:majorUnit val="2"/>
      </c:valAx>
      <c:spPr>
        <a:solidFill>
          <a:schemeClr val="bg1">
            <a:lumMod val="95000"/>
          </a:schemeClr>
        </a:solidFill>
      </c:spPr>
    </c:plotArea>
    <c:plotVisOnly val="1"/>
    <c:dispBlanksAs val="gap"/>
    <c:showDLblsOverMax val="0"/>
  </c:chart>
  <c:txPr>
    <a:bodyPr/>
    <a:lstStyle/>
    <a:p>
      <a:pPr>
        <a:defRPr sz="1800"/>
      </a:pPr>
      <a:endParaRPr lang="ko-KR"/>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Sheet1!$C$1</c:f>
              <c:strCache>
                <c:ptCount val="1"/>
                <c:pt idx="0">
                  <c:v>FRFCFS</c:v>
                </c:pt>
              </c:strCache>
            </c:strRef>
          </c:tx>
          <c:spPr>
            <a:ln w="28575">
              <a:solidFill>
                <a:schemeClr val="tx1"/>
              </a:solidFill>
            </a:ln>
          </c:spPr>
          <c:marker>
            <c:symbol val="diamond"/>
            <c:size val="12"/>
            <c:spPr>
              <a:solidFill>
                <a:prstClr val="black"/>
              </a:solidFill>
              <a:ln w="15875">
                <a:solidFill>
                  <a:schemeClr val="tx1"/>
                </a:solidFill>
              </a:ln>
            </c:spPr>
          </c:marker>
          <c:xVal>
            <c:numRef>
              <c:f>Sheet1!$A$3:$A$33</c:f>
              <c:numCache>
                <c:formatCode>General</c:formatCode>
                <c:ptCount val="31"/>
                <c:pt idx="0">
                  <c:v>12.73</c:v>
                </c:pt>
                <c:pt idx="1">
                  <c:v>13</c:v>
                </c:pt>
                <c:pt idx="2">
                  <c:v>13.03</c:v>
                </c:pt>
                <c:pt idx="3">
                  <c:v>13.04</c:v>
                </c:pt>
                <c:pt idx="4">
                  <c:v>12.97</c:v>
                </c:pt>
                <c:pt idx="5">
                  <c:v>12.81</c:v>
                </c:pt>
                <c:pt idx="6">
                  <c:v>12.66</c:v>
                </c:pt>
                <c:pt idx="7">
                  <c:v>12.48</c:v>
                </c:pt>
                <c:pt idx="8">
                  <c:v>13.11</c:v>
                </c:pt>
                <c:pt idx="9">
                  <c:v>13.21</c:v>
                </c:pt>
                <c:pt idx="10">
                  <c:v>13.21</c:v>
                </c:pt>
                <c:pt idx="11">
                  <c:v>13.19</c:v>
                </c:pt>
                <c:pt idx="12">
                  <c:v>13.16</c:v>
                </c:pt>
                <c:pt idx="13">
                  <c:v>13.06</c:v>
                </c:pt>
                <c:pt idx="14">
                  <c:v>13.6</c:v>
                </c:pt>
                <c:pt idx="15">
                  <c:v>13.76</c:v>
                </c:pt>
                <c:pt idx="16">
                  <c:v>13.61</c:v>
                </c:pt>
                <c:pt idx="17">
                  <c:v>13.68</c:v>
                </c:pt>
                <c:pt idx="18">
                  <c:v>13.65</c:v>
                </c:pt>
                <c:pt idx="19">
                  <c:v>13.62</c:v>
                </c:pt>
                <c:pt idx="20">
                  <c:v>14.49</c:v>
                </c:pt>
                <c:pt idx="21">
                  <c:v>14.58</c:v>
                </c:pt>
                <c:pt idx="22">
                  <c:v>14.8</c:v>
                </c:pt>
                <c:pt idx="23">
                  <c:v>14.84</c:v>
                </c:pt>
                <c:pt idx="24">
                  <c:v>14.83</c:v>
                </c:pt>
                <c:pt idx="25">
                  <c:v>14.43</c:v>
                </c:pt>
                <c:pt idx="26">
                  <c:v>14.04</c:v>
                </c:pt>
                <c:pt idx="27">
                  <c:v>14.4</c:v>
                </c:pt>
                <c:pt idx="28">
                  <c:v>14.63</c:v>
                </c:pt>
                <c:pt idx="29">
                  <c:v>14.79</c:v>
                </c:pt>
                <c:pt idx="30">
                  <c:v>14.92</c:v>
                </c:pt>
              </c:numCache>
            </c:numRef>
          </c:xVal>
          <c:yVal>
            <c:numRef>
              <c:f>Sheet1!$C$3:$C$33</c:f>
              <c:numCache>
                <c:formatCode>General</c:formatCode>
                <c:ptCount val="31"/>
                <c:pt idx="0">
                  <c:v>9.8249999999999993</c:v>
                </c:pt>
                <c:pt idx="1">
                  <c:v>6.73</c:v>
                </c:pt>
                <c:pt idx="2">
                  <c:v>5.84</c:v>
                </c:pt>
                <c:pt idx="3">
                  <c:v>5.38</c:v>
                </c:pt>
                <c:pt idx="4">
                  <c:v>5</c:v>
                </c:pt>
                <c:pt idx="5">
                  <c:v>5.07</c:v>
                </c:pt>
                <c:pt idx="6">
                  <c:v>5.5</c:v>
                </c:pt>
                <c:pt idx="7">
                  <c:v>5.73</c:v>
                </c:pt>
              </c:numCache>
            </c:numRef>
          </c:yVal>
          <c:smooth val="0"/>
        </c:ser>
        <c:ser>
          <c:idx val="1"/>
          <c:order val="1"/>
          <c:tx>
            <c:strRef>
              <c:f>Sheet1!$D$1</c:f>
              <c:strCache>
                <c:ptCount val="1"/>
                <c:pt idx="0">
                  <c:v>STFM</c:v>
                </c:pt>
              </c:strCache>
            </c:strRef>
          </c:tx>
          <c:spPr>
            <a:ln w="28575">
              <a:solidFill>
                <a:srgbClr val="00B050"/>
              </a:solidFill>
            </a:ln>
          </c:spPr>
          <c:marker>
            <c:symbol val="square"/>
            <c:size val="10"/>
            <c:spPr>
              <a:solidFill>
                <a:srgbClr val="00B050"/>
              </a:solidFill>
              <a:ln w="15875">
                <a:solidFill>
                  <a:schemeClr val="tx1"/>
                </a:solidFill>
              </a:ln>
            </c:spPr>
          </c:marker>
          <c:xVal>
            <c:numRef>
              <c:f>Sheet1!$A$3:$A$33</c:f>
              <c:numCache>
                <c:formatCode>General</c:formatCode>
                <c:ptCount val="31"/>
                <c:pt idx="0">
                  <c:v>12.73</c:v>
                </c:pt>
                <c:pt idx="1">
                  <c:v>13</c:v>
                </c:pt>
                <c:pt idx="2">
                  <c:v>13.03</c:v>
                </c:pt>
                <c:pt idx="3">
                  <c:v>13.04</c:v>
                </c:pt>
                <c:pt idx="4">
                  <c:v>12.97</c:v>
                </c:pt>
                <c:pt idx="5">
                  <c:v>12.81</c:v>
                </c:pt>
                <c:pt idx="6">
                  <c:v>12.66</c:v>
                </c:pt>
                <c:pt idx="7">
                  <c:v>12.48</c:v>
                </c:pt>
                <c:pt idx="8">
                  <c:v>13.11</c:v>
                </c:pt>
                <c:pt idx="9">
                  <c:v>13.21</c:v>
                </c:pt>
                <c:pt idx="10">
                  <c:v>13.21</c:v>
                </c:pt>
                <c:pt idx="11">
                  <c:v>13.19</c:v>
                </c:pt>
                <c:pt idx="12">
                  <c:v>13.16</c:v>
                </c:pt>
                <c:pt idx="13">
                  <c:v>13.06</c:v>
                </c:pt>
                <c:pt idx="14">
                  <c:v>13.6</c:v>
                </c:pt>
                <c:pt idx="15">
                  <c:v>13.76</c:v>
                </c:pt>
                <c:pt idx="16">
                  <c:v>13.61</c:v>
                </c:pt>
                <c:pt idx="17">
                  <c:v>13.68</c:v>
                </c:pt>
                <c:pt idx="18">
                  <c:v>13.65</c:v>
                </c:pt>
                <c:pt idx="19">
                  <c:v>13.62</c:v>
                </c:pt>
                <c:pt idx="20">
                  <c:v>14.49</c:v>
                </c:pt>
                <c:pt idx="21">
                  <c:v>14.58</c:v>
                </c:pt>
                <c:pt idx="22">
                  <c:v>14.8</c:v>
                </c:pt>
                <c:pt idx="23">
                  <c:v>14.84</c:v>
                </c:pt>
                <c:pt idx="24">
                  <c:v>14.83</c:v>
                </c:pt>
                <c:pt idx="25">
                  <c:v>14.43</c:v>
                </c:pt>
                <c:pt idx="26">
                  <c:v>14.04</c:v>
                </c:pt>
                <c:pt idx="27">
                  <c:v>14.4</c:v>
                </c:pt>
                <c:pt idx="28">
                  <c:v>14.63</c:v>
                </c:pt>
                <c:pt idx="29">
                  <c:v>14.79</c:v>
                </c:pt>
                <c:pt idx="30">
                  <c:v>14.92</c:v>
                </c:pt>
              </c:numCache>
            </c:numRef>
          </c:xVal>
          <c:yVal>
            <c:numRef>
              <c:f>Sheet1!$D$3:$D$33</c:f>
              <c:numCache>
                <c:formatCode>General</c:formatCode>
                <c:ptCount val="31"/>
                <c:pt idx="8">
                  <c:v>5.9489999999999998</c:v>
                </c:pt>
                <c:pt idx="9">
                  <c:v>6.2149999999999954</c:v>
                </c:pt>
                <c:pt idx="10">
                  <c:v>6.423</c:v>
                </c:pt>
                <c:pt idx="11">
                  <c:v>6.923</c:v>
                </c:pt>
                <c:pt idx="12">
                  <c:v>6.9530000000000003</c:v>
                </c:pt>
                <c:pt idx="13">
                  <c:v>7.2629999999999946</c:v>
                </c:pt>
              </c:numCache>
            </c:numRef>
          </c:yVal>
          <c:smooth val="0"/>
        </c:ser>
        <c:ser>
          <c:idx val="2"/>
          <c:order val="2"/>
          <c:tx>
            <c:strRef>
              <c:f>Sheet1!$E$1</c:f>
              <c:strCache>
                <c:ptCount val="1"/>
                <c:pt idx="0">
                  <c:v>PAR-BS</c:v>
                </c:pt>
              </c:strCache>
            </c:strRef>
          </c:tx>
          <c:spPr>
            <a:ln w="28575">
              <a:solidFill>
                <a:srgbClr val="1F497D"/>
              </a:solidFill>
            </a:ln>
          </c:spPr>
          <c:marker>
            <c:symbol val="triangle"/>
            <c:size val="10"/>
            <c:spPr>
              <a:solidFill>
                <a:schemeClr val="tx2"/>
              </a:solidFill>
              <a:ln w="15875">
                <a:solidFill>
                  <a:schemeClr val="tx1"/>
                </a:solidFill>
              </a:ln>
            </c:spPr>
          </c:marker>
          <c:xVal>
            <c:numRef>
              <c:f>Sheet1!$A$3:$A$33</c:f>
              <c:numCache>
                <c:formatCode>General</c:formatCode>
                <c:ptCount val="31"/>
                <c:pt idx="0">
                  <c:v>12.73</c:v>
                </c:pt>
                <c:pt idx="1">
                  <c:v>13</c:v>
                </c:pt>
                <c:pt idx="2">
                  <c:v>13.03</c:v>
                </c:pt>
                <c:pt idx="3">
                  <c:v>13.04</c:v>
                </c:pt>
                <c:pt idx="4">
                  <c:v>12.97</c:v>
                </c:pt>
                <c:pt idx="5">
                  <c:v>12.81</c:v>
                </c:pt>
                <c:pt idx="6">
                  <c:v>12.66</c:v>
                </c:pt>
                <c:pt idx="7">
                  <c:v>12.48</c:v>
                </c:pt>
                <c:pt idx="8">
                  <c:v>13.11</c:v>
                </c:pt>
                <c:pt idx="9">
                  <c:v>13.21</c:v>
                </c:pt>
                <c:pt idx="10">
                  <c:v>13.21</c:v>
                </c:pt>
                <c:pt idx="11">
                  <c:v>13.19</c:v>
                </c:pt>
                <c:pt idx="12">
                  <c:v>13.16</c:v>
                </c:pt>
                <c:pt idx="13">
                  <c:v>13.06</c:v>
                </c:pt>
                <c:pt idx="14">
                  <c:v>13.6</c:v>
                </c:pt>
                <c:pt idx="15">
                  <c:v>13.76</c:v>
                </c:pt>
                <c:pt idx="16">
                  <c:v>13.61</c:v>
                </c:pt>
                <c:pt idx="17">
                  <c:v>13.68</c:v>
                </c:pt>
                <c:pt idx="18">
                  <c:v>13.65</c:v>
                </c:pt>
                <c:pt idx="19">
                  <c:v>13.62</c:v>
                </c:pt>
                <c:pt idx="20">
                  <c:v>14.49</c:v>
                </c:pt>
                <c:pt idx="21">
                  <c:v>14.58</c:v>
                </c:pt>
                <c:pt idx="22">
                  <c:v>14.8</c:v>
                </c:pt>
                <c:pt idx="23">
                  <c:v>14.84</c:v>
                </c:pt>
                <c:pt idx="24">
                  <c:v>14.83</c:v>
                </c:pt>
                <c:pt idx="25">
                  <c:v>14.43</c:v>
                </c:pt>
                <c:pt idx="26">
                  <c:v>14.04</c:v>
                </c:pt>
                <c:pt idx="27">
                  <c:v>14.4</c:v>
                </c:pt>
                <c:pt idx="28">
                  <c:v>14.63</c:v>
                </c:pt>
                <c:pt idx="29">
                  <c:v>14.79</c:v>
                </c:pt>
                <c:pt idx="30">
                  <c:v>14.92</c:v>
                </c:pt>
              </c:numCache>
            </c:numRef>
          </c:xVal>
          <c:yVal>
            <c:numRef>
              <c:f>Sheet1!$E$3:$E$33</c:f>
              <c:numCache>
                <c:formatCode>General</c:formatCode>
                <c:ptCount val="31"/>
                <c:pt idx="14">
                  <c:v>5.9989999999999997</c:v>
                </c:pt>
                <c:pt idx="15">
                  <c:v>5.4489999999999998</c:v>
                </c:pt>
                <c:pt idx="16">
                  <c:v>5.423</c:v>
                </c:pt>
                <c:pt idx="17">
                  <c:v>5.0750000000000002</c:v>
                </c:pt>
                <c:pt idx="18">
                  <c:v>4.9050000000000002</c:v>
                </c:pt>
                <c:pt idx="19">
                  <c:v>4.8199999999999976</c:v>
                </c:pt>
              </c:numCache>
            </c:numRef>
          </c:yVal>
          <c:smooth val="0"/>
        </c:ser>
        <c:ser>
          <c:idx val="3"/>
          <c:order val="3"/>
          <c:tx>
            <c:strRef>
              <c:f>Sheet1!$F$1</c:f>
              <c:strCache>
                <c:ptCount val="1"/>
                <c:pt idx="0">
                  <c:v>ATLAS</c:v>
                </c:pt>
              </c:strCache>
            </c:strRef>
          </c:tx>
          <c:spPr>
            <a:ln w="28575">
              <a:solidFill>
                <a:srgbClr val="FF0000"/>
              </a:solidFill>
            </a:ln>
          </c:spPr>
          <c:marker>
            <c:symbol val="circle"/>
            <c:size val="10"/>
            <c:spPr>
              <a:solidFill>
                <a:srgbClr val="FF0000"/>
              </a:solidFill>
              <a:ln w="15875">
                <a:solidFill>
                  <a:schemeClr val="tx1"/>
                </a:solidFill>
              </a:ln>
            </c:spPr>
          </c:marker>
          <c:xVal>
            <c:numRef>
              <c:f>Sheet1!$A$3:$A$33</c:f>
              <c:numCache>
                <c:formatCode>General</c:formatCode>
                <c:ptCount val="31"/>
                <c:pt idx="0">
                  <c:v>12.73</c:v>
                </c:pt>
                <c:pt idx="1">
                  <c:v>13</c:v>
                </c:pt>
                <c:pt idx="2">
                  <c:v>13.03</c:v>
                </c:pt>
                <c:pt idx="3">
                  <c:v>13.04</c:v>
                </c:pt>
                <c:pt idx="4">
                  <c:v>12.97</c:v>
                </c:pt>
                <c:pt idx="5">
                  <c:v>12.81</c:v>
                </c:pt>
                <c:pt idx="6">
                  <c:v>12.66</c:v>
                </c:pt>
                <c:pt idx="7">
                  <c:v>12.48</c:v>
                </c:pt>
                <c:pt idx="8">
                  <c:v>13.11</c:v>
                </c:pt>
                <c:pt idx="9">
                  <c:v>13.21</c:v>
                </c:pt>
                <c:pt idx="10">
                  <c:v>13.21</c:v>
                </c:pt>
                <c:pt idx="11">
                  <c:v>13.19</c:v>
                </c:pt>
                <c:pt idx="12">
                  <c:v>13.16</c:v>
                </c:pt>
                <c:pt idx="13">
                  <c:v>13.06</c:v>
                </c:pt>
                <c:pt idx="14">
                  <c:v>13.6</c:v>
                </c:pt>
                <c:pt idx="15">
                  <c:v>13.76</c:v>
                </c:pt>
                <c:pt idx="16">
                  <c:v>13.61</c:v>
                </c:pt>
                <c:pt idx="17">
                  <c:v>13.68</c:v>
                </c:pt>
                <c:pt idx="18">
                  <c:v>13.65</c:v>
                </c:pt>
                <c:pt idx="19">
                  <c:v>13.62</c:v>
                </c:pt>
                <c:pt idx="20">
                  <c:v>14.49</c:v>
                </c:pt>
                <c:pt idx="21">
                  <c:v>14.58</c:v>
                </c:pt>
                <c:pt idx="22">
                  <c:v>14.8</c:v>
                </c:pt>
                <c:pt idx="23">
                  <c:v>14.84</c:v>
                </c:pt>
                <c:pt idx="24">
                  <c:v>14.83</c:v>
                </c:pt>
                <c:pt idx="25">
                  <c:v>14.43</c:v>
                </c:pt>
                <c:pt idx="26">
                  <c:v>14.04</c:v>
                </c:pt>
                <c:pt idx="27">
                  <c:v>14.4</c:v>
                </c:pt>
                <c:pt idx="28">
                  <c:v>14.63</c:v>
                </c:pt>
                <c:pt idx="29">
                  <c:v>14.79</c:v>
                </c:pt>
                <c:pt idx="30">
                  <c:v>14.92</c:v>
                </c:pt>
              </c:numCache>
            </c:numRef>
          </c:xVal>
          <c:yVal>
            <c:numRef>
              <c:f>Sheet1!$F$3:$F$33</c:f>
              <c:numCache>
                <c:formatCode>General</c:formatCode>
                <c:ptCount val="31"/>
                <c:pt idx="20">
                  <c:v>7.0179999999999936</c:v>
                </c:pt>
                <c:pt idx="21">
                  <c:v>7.1390000000000002</c:v>
                </c:pt>
                <c:pt idx="22">
                  <c:v>7.4219999999999997</c:v>
                </c:pt>
                <c:pt idx="23">
                  <c:v>7.5010000000000003</c:v>
                </c:pt>
                <c:pt idx="24">
                  <c:v>7.5519999999999996</c:v>
                </c:pt>
                <c:pt idx="25">
                  <c:v>7.4580000000000002</c:v>
                </c:pt>
              </c:numCache>
            </c:numRef>
          </c:yVal>
          <c:smooth val="0"/>
        </c:ser>
        <c:ser>
          <c:idx val="4"/>
          <c:order val="4"/>
          <c:tx>
            <c:strRef>
              <c:f>Sheet1!$G$1</c:f>
              <c:strCache>
                <c:ptCount val="1"/>
                <c:pt idx="0">
                  <c:v>TCM</c:v>
                </c:pt>
              </c:strCache>
            </c:strRef>
          </c:tx>
          <c:spPr>
            <a:ln w="28575">
              <a:solidFill>
                <a:schemeClr val="accent6">
                  <a:lumMod val="75000"/>
                </a:schemeClr>
              </a:solidFill>
            </a:ln>
          </c:spPr>
          <c:marker>
            <c:symbol val="square"/>
            <c:size val="23"/>
            <c:spPr>
              <a:blipFill>
                <a:blip xmlns:r="http://schemas.openxmlformats.org/officeDocument/2006/relationships" r:embed="rId1"/>
                <a:stretch>
                  <a:fillRect/>
                </a:stretch>
              </a:blipFill>
              <a:ln w="0">
                <a:noFill/>
              </a:ln>
            </c:spPr>
          </c:marker>
          <c:xVal>
            <c:numRef>
              <c:f>Sheet1!$A$3:$A$33</c:f>
              <c:numCache>
                <c:formatCode>General</c:formatCode>
                <c:ptCount val="31"/>
                <c:pt idx="0">
                  <c:v>12.73</c:v>
                </c:pt>
                <c:pt idx="1">
                  <c:v>13</c:v>
                </c:pt>
                <c:pt idx="2">
                  <c:v>13.03</c:v>
                </c:pt>
                <c:pt idx="3">
                  <c:v>13.04</c:v>
                </c:pt>
                <c:pt idx="4">
                  <c:v>12.97</c:v>
                </c:pt>
                <c:pt idx="5">
                  <c:v>12.81</c:v>
                </c:pt>
                <c:pt idx="6">
                  <c:v>12.66</c:v>
                </c:pt>
                <c:pt idx="7">
                  <c:v>12.48</c:v>
                </c:pt>
                <c:pt idx="8">
                  <c:v>13.11</c:v>
                </c:pt>
                <c:pt idx="9">
                  <c:v>13.21</c:v>
                </c:pt>
                <c:pt idx="10">
                  <c:v>13.21</c:v>
                </c:pt>
                <c:pt idx="11">
                  <c:v>13.19</c:v>
                </c:pt>
                <c:pt idx="12">
                  <c:v>13.16</c:v>
                </c:pt>
                <c:pt idx="13">
                  <c:v>13.06</c:v>
                </c:pt>
                <c:pt idx="14">
                  <c:v>13.6</c:v>
                </c:pt>
                <c:pt idx="15">
                  <c:v>13.76</c:v>
                </c:pt>
                <c:pt idx="16">
                  <c:v>13.61</c:v>
                </c:pt>
                <c:pt idx="17">
                  <c:v>13.68</c:v>
                </c:pt>
                <c:pt idx="18">
                  <c:v>13.65</c:v>
                </c:pt>
                <c:pt idx="19">
                  <c:v>13.62</c:v>
                </c:pt>
                <c:pt idx="20">
                  <c:v>14.49</c:v>
                </c:pt>
                <c:pt idx="21">
                  <c:v>14.58</c:v>
                </c:pt>
                <c:pt idx="22">
                  <c:v>14.8</c:v>
                </c:pt>
                <c:pt idx="23">
                  <c:v>14.84</c:v>
                </c:pt>
                <c:pt idx="24">
                  <c:v>14.83</c:v>
                </c:pt>
                <c:pt idx="25">
                  <c:v>14.43</c:v>
                </c:pt>
                <c:pt idx="26">
                  <c:v>14.04</c:v>
                </c:pt>
                <c:pt idx="27">
                  <c:v>14.4</c:v>
                </c:pt>
                <c:pt idx="28">
                  <c:v>14.63</c:v>
                </c:pt>
                <c:pt idx="29">
                  <c:v>14.79</c:v>
                </c:pt>
                <c:pt idx="30">
                  <c:v>14.92</c:v>
                </c:pt>
              </c:numCache>
            </c:numRef>
          </c:xVal>
          <c:yVal>
            <c:numRef>
              <c:f>Sheet1!$G$3:$G$33</c:f>
              <c:numCache>
                <c:formatCode>General</c:formatCode>
                <c:ptCount val="31"/>
                <c:pt idx="26">
                  <c:v>4.843</c:v>
                </c:pt>
                <c:pt idx="27">
                  <c:v>4.952</c:v>
                </c:pt>
                <c:pt idx="28">
                  <c:v>5.258</c:v>
                </c:pt>
                <c:pt idx="29">
                  <c:v>5.5030000000000001</c:v>
                </c:pt>
                <c:pt idx="30">
                  <c:v>5.7269999999999976</c:v>
                </c:pt>
              </c:numCache>
            </c:numRef>
          </c:yVal>
          <c:smooth val="0"/>
        </c:ser>
        <c:dLbls>
          <c:showLegendKey val="0"/>
          <c:showVal val="0"/>
          <c:showCatName val="0"/>
          <c:showSerName val="0"/>
          <c:showPercent val="0"/>
          <c:showBubbleSize val="0"/>
        </c:dLbls>
        <c:axId val="231115304"/>
        <c:axId val="259156488"/>
      </c:scatterChart>
      <c:valAx>
        <c:axId val="231115304"/>
        <c:scaling>
          <c:orientation val="minMax"/>
          <c:max val="16"/>
          <c:min val="12"/>
        </c:scaling>
        <c:delete val="0"/>
        <c:axPos val="b"/>
        <c:title>
          <c:tx>
            <c:rich>
              <a:bodyPr/>
              <a:lstStyle/>
              <a:p>
                <a:pPr>
                  <a:defRPr b="0"/>
                </a:pPr>
                <a:r>
                  <a:rPr lang="en-US" b="0" dirty="0" smtClean="0"/>
                  <a:t>Weighted Speedup</a:t>
                </a:r>
                <a:endParaRPr lang="en-US" b="0" dirty="0"/>
              </a:p>
            </c:rich>
          </c:tx>
          <c:layout>
            <c:manualLayout>
              <c:xMode val="edge"/>
              <c:yMode val="edge"/>
              <c:x val="0.40312157003101901"/>
              <c:y val="0.85603648293963197"/>
            </c:manualLayout>
          </c:layout>
          <c:overlay val="0"/>
        </c:title>
        <c:numFmt formatCode="General" sourceLinked="1"/>
        <c:majorTickMark val="out"/>
        <c:minorTickMark val="none"/>
        <c:tickLblPos val="nextTo"/>
        <c:spPr>
          <a:ln w="31750">
            <a:solidFill>
              <a:schemeClr val="tx1"/>
            </a:solidFill>
            <a:tailEnd type="triangle" w="lg" len="lg"/>
          </a:ln>
        </c:spPr>
        <c:txPr>
          <a:bodyPr/>
          <a:lstStyle/>
          <a:p>
            <a:pPr>
              <a:defRPr sz="1600"/>
            </a:pPr>
            <a:endParaRPr lang="ko-KR"/>
          </a:p>
        </c:txPr>
        <c:crossAx val="259156488"/>
        <c:crosses val="autoZero"/>
        <c:crossBetween val="midCat"/>
      </c:valAx>
      <c:valAx>
        <c:axId val="259156488"/>
        <c:scaling>
          <c:orientation val="minMax"/>
          <c:max val="12"/>
          <c:min val="2"/>
        </c:scaling>
        <c:delete val="0"/>
        <c:axPos val="l"/>
        <c:title>
          <c:tx>
            <c:rich>
              <a:bodyPr rot="-5400000" vert="horz"/>
              <a:lstStyle/>
              <a:p>
                <a:pPr>
                  <a:defRPr b="0"/>
                </a:pPr>
                <a:r>
                  <a:rPr lang="en-US" b="0" dirty="0" smtClean="0"/>
                  <a:t>Maximum Slowdown</a:t>
                </a:r>
                <a:endParaRPr lang="en-US" b="0" dirty="0"/>
              </a:p>
            </c:rich>
          </c:tx>
          <c:overlay val="0"/>
        </c:title>
        <c:numFmt formatCode="General" sourceLinked="1"/>
        <c:majorTickMark val="out"/>
        <c:minorTickMark val="none"/>
        <c:tickLblPos val="nextTo"/>
        <c:spPr>
          <a:ln w="31750">
            <a:solidFill>
              <a:schemeClr val="tx1"/>
            </a:solidFill>
            <a:tailEnd type="triangle" w="lg" len="lg"/>
          </a:ln>
        </c:spPr>
        <c:txPr>
          <a:bodyPr/>
          <a:lstStyle/>
          <a:p>
            <a:pPr>
              <a:defRPr sz="1600"/>
            </a:pPr>
            <a:endParaRPr lang="ko-KR"/>
          </a:p>
        </c:txPr>
        <c:crossAx val="231115304"/>
        <c:crosses val="autoZero"/>
        <c:crossBetween val="midCat"/>
        <c:majorUnit val="2"/>
      </c:valAx>
      <c:spPr>
        <a:solidFill>
          <a:schemeClr val="bg1">
            <a:lumMod val="95000"/>
          </a:schemeClr>
        </a:solidFill>
      </c:spPr>
    </c:plotArea>
    <c:plotVisOnly val="1"/>
    <c:dispBlanksAs val="gap"/>
    <c:showDLblsOverMax val="0"/>
  </c:chart>
  <c:txPr>
    <a:bodyPr/>
    <a:lstStyle/>
    <a:p>
      <a:pPr>
        <a:defRPr sz="1800"/>
      </a:pPr>
      <a:endParaRPr lang="ko-KR"/>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F6DCE5D0-6DCF-ED43-92A9-4C332C4BACC6}" type="datetime1">
              <a:rPr lang="en-US"/>
              <a:pPr>
                <a:defRPr/>
              </a:pPr>
              <a:t>3/25/2015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E3AB6CF3-4D1D-4B4C-9D7E-A6EEB4F365C6}" type="slidenum">
              <a:rPr lang="en-US"/>
              <a:pPr>
                <a:defRPr/>
              </a:pPr>
              <a:t>‹#›</a:t>
            </a:fld>
            <a:endParaRPr lang="en-US"/>
          </a:p>
        </p:txBody>
      </p:sp>
    </p:spTree>
    <p:extLst>
      <p:ext uri="{BB962C8B-B14F-4D97-AF65-F5344CB8AC3E}">
        <p14:creationId xmlns:p14="http://schemas.microsoft.com/office/powerpoint/2010/main" val="149428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1312F-B288-334C-A417-4D0DE03F3E6E}" type="slidenum">
              <a:rPr lang="en-US" sz="1200">
                <a:solidFill>
                  <a:srgbClr val="000000"/>
                </a:solidFill>
              </a:rPr>
              <a:pPr eaLnBrk="1" hangingPunct="1"/>
              <a:t>1</a:t>
            </a:fld>
            <a:endParaRPr lang="en-US" sz="1200">
              <a:solidFill>
                <a:srgbClr val="000000"/>
              </a:solidFill>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extLst>
      <p:ext uri="{BB962C8B-B14F-4D97-AF65-F5344CB8AC3E}">
        <p14:creationId xmlns:p14="http://schemas.microsoft.com/office/powerpoint/2010/main" val="1339009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659F4C-524E-1C43-8622-E8E5ED82F219}" type="slidenum">
              <a:rPr lang="en-US" sz="1200">
                <a:solidFill>
                  <a:srgbClr val="000000"/>
                </a:solidFill>
                <a:cs typeface="Arial" charset="0"/>
              </a:rPr>
              <a:pPr eaLnBrk="1" hangingPunct="1"/>
              <a:t>34</a:t>
            </a:fld>
            <a:endParaRPr lang="en-US" sz="1200">
              <a:solidFill>
                <a:srgbClr val="000000"/>
              </a:solidFill>
              <a:cs typeface="Arial" charset="0"/>
            </a:endParaRPr>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6378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174" eaLnBrk="0" hangingPunct="0">
              <a:defRPr sz="2400">
                <a:solidFill>
                  <a:schemeClr val="tx1"/>
                </a:solidFill>
                <a:latin typeface="Arial" charset="0"/>
                <a:ea typeface="ＭＳ Ｐゴシック" charset="0"/>
                <a:cs typeface="ＭＳ Ｐゴシック" charset="0"/>
              </a:defRPr>
            </a:lvl1pPr>
            <a:lvl2pPr marL="742909" indent="-285734" defTabSz="911174" eaLnBrk="0" hangingPunct="0">
              <a:defRPr sz="2400">
                <a:solidFill>
                  <a:schemeClr val="tx1"/>
                </a:solidFill>
                <a:latin typeface="Arial" charset="0"/>
                <a:ea typeface="ＭＳ Ｐゴシック" charset="0"/>
              </a:defRPr>
            </a:lvl2pPr>
            <a:lvl3pPr marL="1142937" indent="-228587" defTabSz="911174" eaLnBrk="0" hangingPunct="0">
              <a:defRPr sz="2400">
                <a:solidFill>
                  <a:schemeClr val="tx1"/>
                </a:solidFill>
                <a:latin typeface="Arial" charset="0"/>
                <a:ea typeface="ＭＳ Ｐゴシック" charset="0"/>
              </a:defRPr>
            </a:lvl3pPr>
            <a:lvl4pPr marL="1600112" indent="-228587" defTabSz="911174" eaLnBrk="0" hangingPunct="0">
              <a:defRPr sz="2400">
                <a:solidFill>
                  <a:schemeClr val="tx1"/>
                </a:solidFill>
                <a:latin typeface="Arial" charset="0"/>
                <a:ea typeface="ＭＳ Ｐゴシック" charset="0"/>
              </a:defRPr>
            </a:lvl4pPr>
            <a:lvl5pPr marL="2057287" indent="-228587" defTabSz="911174" eaLnBrk="0" hangingPunct="0">
              <a:defRPr sz="2400">
                <a:solidFill>
                  <a:schemeClr val="tx1"/>
                </a:solidFill>
                <a:latin typeface="Arial" charset="0"/>
                <a:ea typeface="ＭＳ Ｐゴシック" charset="0"/>
              </a:defRPr>
            </a:lvl5pPr>
            <a:lvl6pPr marL="2514461" indent="-228587" defTabSz="911174" eaLnBrk="0" fontAlgn="base" hangingPunct="0">
              <a:spcBef>
                <a:spcPct val="0"/>
              </a:spcBef>
              <a:spcAft>
                <a:spcPct val="0"/>
              </a:spcAft>
              <a:defRPr sz="2400">
                <a:solidFill>
                  <a:schemeClr val="tx1"/>
                </a:solidFill>
                <a:latin typeface="Arial" charset="0"/>
                <a:ea typeface="ＭＳ Ｐゴシック" charset="0"/>
              </a:defRPr>
            </a:lvl6pPr>
            <a:lvl7pPr marL="2971635" indent="-228587" defTabSz="911174" eaLnBrk="0" fontAlgn="base" hangingPunct="0">
              <a:spcBef>
                <a:spcPct val="0"/>
              </a:spcBef>
              <a:spcAft>
                <a:spcPct val="0"/>
              </a:spcAft>
              <a:defRPr sz="2400">
                <a:solidFill>
                  <a:schemeClr val="tx1"/>
                </a:solidFill>
                <a:latin typeface="Arial" charset="0"/>
                <a:ea typeface="ＭＳ Ｐゴシック" charset="0"/>
              </a:defRPr>
            </a:lvl7pPr>
            <a:lvl8pPr marL="3428810" indent="-228587" defTabSz="911174" eaLnBrk="0" fontAlgn="base" hangingPunct="0">
              <a:spcBef>
                <a:spcPct val="0"/>
              </a:spcBef>
              <a:spcAft>
                <a:spcPct val="0"/>
              </a:spcAft>
              <a:defRPr sz="2400">
                <a:solidFill>
                  <a:schemeClr val="tx1"/>
                </a:solidFill>
                <a:latin typeface="Arial" charset="0"/>
                <a:ea typeface="ＭＳ Ｐゴシック" charset="0"/>
              </a:defRPr>
            </a:lvl8pPr>
            <a:lvl9pPr marL="3885985" indent="-228587" defTabSz="91117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BA912A-A5CF-0142-B7E0-BF700ACE0FC0}" type="slidenum">
              <a:rPr lang="en-US" sz="1200">
                <a:solidFill>
                  <a:prstClr val="black"/>
                </a:solidFill>
                <a:cs typeface="Arial" charset="0"/>
              </a:rPr>
              <a:pPr eaLnBrk="1" hangingPunct="1"/>
              <a:t>39</a:t>
            </a:fld>
            <a:endParaRPr lang="en-US" sz="1200">
              <a:solidFill>
                <a:prstClr val="black"/>
              </a:solidFill>
              <a:cs typeface="Arial"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167382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659F4C-524E-1C43-8622-E8E5ED82F219}" type="slidenum">
              <a:rPr lang="en-US" sz="1200">
                <a:solidFill>
                  <a:srgbClr val="000000"/>
                </a:solidFill>
                <a:cs typeface="Arial" charset="0"/>
              </a:rPr>
              <a:pPr eaLnBrk="1" hangingPunct="1"/>
              <a:t>40</a:t>
            </a:fld>
            <a:endParaRPr lang="en-US" sz="1200">
              <a:solidFill>
                <a:srgbClr val="000000"/>
              </a:solidFill>
              <a:cs typeface="Arial" charset="0"/>
            </a:endParaRPr>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642470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9ADDE8-CEE8-2543-BC03-8D390CD7D9C8}" type="slidenum">
              <a:rPr lang="en-US" sz="1200">
                <a:solidFill>
                  <a:srgbClr val="000000"/>
                </a:solidFill>
                <a:cs typeface="Arial" charset="0"/>
              </a:rPr>
              <a:pPr eaLnBrk="1" hangingPunct="1"/>
              <a:t>42</a:t>
            </a:fld>
            <a:endParaRPr lang="en-US" sz="1200">
              <a:solidFill>
                <a:srgbClr val="000000"/>
              </a:solidFill>
              <a:cs typeface="Arial" charset="0"/>
            </a:endParaRPr>
          </a:p>
        </p:txBody>
      </p:sp>
      <p:sp>
        <p:nvSpPr>
          <p:cNvPr id="137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000">
                <a:latin typeface="Arial" charset="0"/>
              </a:rPr>
              <a:t>Memory-slowdown is the relative increase in the DRAM-related stall-time due to interference from other threads</a:t>
            </a:r>
          </a:p>
          <a:p>
            <a:pPr eaLnBrk="1" hangingPunct="1">
              <a:lnSpc>
                <a:spcPct val="80000"/>
              </a:lnSpc>
            </a:pPr>
            <a:r>
              <a:rPr lang="en-US" sz="1000">
                <a:latin typeface="Arial" charset="0"/>
              </a:rPr>
              <a:t>For example, if a thread</a:t>
            </a:r>
            <a:r>
              <a:rPr lang="ja-JP" altLang="en-US" sz="1000">
                <a:latin typeface="Arial" charset="0"/>
              </a:rPr>
              <a:t>’</a:t>
            </a:r>
            <a:r>
              <a:rPr lang="en-US" altLang="ja-JP" sz="1000">
                <a:latin typeface="Arial" charset="0"/>
              </a:rPr>
              <a:t>s DRAM related stall time is 1 hour when running alone, and its stall-time is 2 hours when it runs together with other threads,</a:t>
            </a:r>
          </a:p>
          <a:p>
            <a:pPr eaLnBrk="1" hangingPunct="1">
              <a:lnSpc>
                <a:spcPct val="80000"/>
              </a:lnSpc>
            </a:pPr>
            <a:r>
              <a:rPr lang="en-US" sz="1000">
                <a:latin typeface="Arial" charset="0"/>
              </a:rPr>
              <a:t>Its memory-slowdown is said to be 2.</a:t>
            </a:r>
          </a:p>
          <a:p>
            <a:pPr eaLnBrk="1" hangingPunct="1">
              <a:lnSpc>
                <a:spcPct val="80000"/>
              </a:lnSpc>
            </a:pPr>
            <a:endParaRPr lang="en-US" sz="1000">
              <a:latin typeface="Arial" charset="0"/>
            </a:endParaRPr>
          </a:p>
          <a:p>
            <a:pPr eaLnBrk="1" hangingPunct="1">
              <a:lnSpc>
                <a:spcPct val="80000"/>
              </a:lnSpc>
            </a:pPr>
            <a:r>
              <a:rPr lang="en-US" sz="1000">
                <a:latin typeface="Arial" charset="0"/>
              </a:rPr>
              <a:t>Give an example at the end: If a thread waits for DRAM 1 hour running by itself and this increases to 2 hours (its slowdown is 2), then a thread that waits for DRAM 2 hours, should now wait for DRAM 4 hours. </a:t>
            </a:r>
          </a:p>
          <a:p>
            <a:pPr eaLnBrk="1" hangingPunct="1">
              <a:lnSpc>
                <a:spcPct val="80000"/>
              </a:lnSpc>
            </a:pPr>
            <a:endParaRPr lang="en-US" sz="1000">
              <a:latin typeface="Arial" charset="0"/>
            </a:endParaRPr>
          </a:p>
          <a:p>
            <a:pPr eaLnBrk="1" hangingPunct="1">
              <a:lnSpc>
                <a:spcPct val="80000"/>
              </a:lnSpc>
            </a:pPr>
            <a:r>
              <a:rPr lang="en-US" sz="1000">
                <a:latin typeface="Arial" charset="0"/>
              </a:rPr>
              <a:t>Each thread experiences the same slowdown compared to its baseline DRAM performance</a:t>
            </a:r>
          </a:p>
          <a:p>
            <a:pPr eaLnBrk="1" hangingPunct="1">
              <a:lnSpc>
                <a:spcPct val="80000"/>
              </a:lnSpc>
            </a:pPr>
            <a:endParaRPr lang="en-US" sz="1000">
              <a:latin typeface="Arial" charset="0"/>
            </a:endParaRPr>
          </a:p>
          <a:p>
            <a:pPr eaLnBrk="1" hangingPunct="1">
              <a:lnSpc>
                <a:spcPct val="80000"/>
              </a:lnSpc>
            </a:pPr>
            <a:r>
              <a:rPr lang="en-US" sz="1000">
                <a:latin typeface="Arial" charset="0"/>
              </a:rPr>
              <a:t>The amount of time a thread spends waiting for DRAM memory</a:t>
            </a:r>
          </a:p>
          <a:p>
            <a:pPr eaLnBrk="1" hangingPunct="1">
              <a:lnSpc>
                <a:spcPct val="80000"/>
              </a:lnSpc>
            </a:pPr>
            <a:r>
              <a:rPr lang="en-US" sz="1000">
                <a:latin typeface="Calibri" charset="0"/>
              </a:rPr>
              <a:t>Extra time a thread requires to run because DRAM access is not instant</a:t>
            </a:r>
          </a:p>
          <a:p>
            <a:pPr eaLnBrk="1" hangingPunct="1">
              <a:lnSpc>
                <a:spcPct val="80000"/>
              </a:lnSpc>
            </a:pPr>
            <a:endParaRPr lang="en-US" sz="1000">
              <a:latin typeface="Arial" charset="0"/>
            </a:endParaRPr>
          </a:p>
          <a:p>
            <a:pPr eaLnBrk="1" hangingPunct="1">
              <a:lnSpc>
                <a:spcPct val="80000"/>
              </a:lnSpc>
            </a:pPr>
            <a:r>
              <a:rPr lang="en-US" sz="1000">
                <a:latin typeface="Arial" charset="0"/>
              </a:rPr>
              <a:t>PROPORTIONALITY: Each thread makes the same amount of progress relative to its baseline performance. This is consistent with priority based scheduling mechanisms that allocate the same time quantum for equal-priority threads.</a:t>
            </a:r>
          </a:p>
          <a:p>
            <a:pPr eaLnBrk="1" hangingPunct="1">
              <a:lnSpc>
                <a:spcPct val="80000"/>
              </a:lnSpc>
            </a:pPr>
            <a:endParaRPr lang="en-US" sz="1000">
              <a:latin typeface="Arial" charset="0"/>
            </a:endParaRPr>
          </a:p>
          <a:p>
            <a:pPr eaLnBrk="1" hangingPunct="1">
              <a:lnSpc>
                <a:spcPct val="80000"/>
              </a:lnSpc>
            </a:pPr>
            <a:r>
              <a:rPr lang="en-US" sz="1000">
                <a:latin typeface="Arial" charset="0"/>
              </a:rPr>
              <a:t>We define two values to compute slowdown.</a:t>
            </a:r>
          </a:p>
          <a:p>
            <a:pPr eaLnBrk="1" hangingPunct="1">
              <a:lnSpc>
                <a:spcPct val="80000"/>
              </a:lnSpc>
            </a:pPr>
            <a:endParaRPr lang="en-US" sz="1000">
              <a:latin typeface="Arial" charset="0"/>
            </a:endParaRPr>
          </a:p>
          <a:p>
            <a:pPr eaLnBrk="1" hangingPunct="1">
              <a:lnSpc>
                <a:spcPct val="80000"/>
              </a:lnSpc>
            </a:pPr>
            <a:r>
              <a:rPr lang="en-US" sz="1000">
                <a:latin typeface="Arial" charset="0"/>
              </a:rPr>
              <a:t>Proportional slowdown (proportionate progress)</a:t>
            </a:r>
          </a:p>
          <a:p>
            <a:pPr marL="0" lvl="1" eaLnBrk="1" hangingPunct="1">
              <a:lnSpc>
                <a:spcPct val="80000"/>
              </a:lnSpc>
            </a:pPr>
            <a:r>
              <a:rPr lang="en-US" sz="1400">
                <a:latin typeface="Calibri" charset="0"/>
                <a:ea typeface="ＭＳ Ｐゴシック" charset="0"/>
              </a:rPr>
              <a:t>Fairness notion similar to SMT</a:t>
            </a:r>
            <a:r>
              <a:rPr lang="en-US" sz="1000">
                <a:latin typeface="Calibri" charset="0"/>
                <a:ea typeface="ＭＳ Ｐゴシック" charset="0"/>
              </a:rPr>
              <a:t> </a:t>
            </a:r>
            <a:r>
              <a:rPr lang="en-US" sz="1300">
                <a:latin typeface="Calibri" charset="0"/>
                <a:ea typeface="ＭＳ Ｐゴシック" charset="0"/>
              </a:rPr>
              <a:t>[Cazorla, IEEE Micro</a:t>
            </a:r>
            <a:r>
              <a:rPr lang="ja-JP" altLang="en-US" sz="1300">
                <a:latin typeface="Calibri" charset="0"/>
                <a:ea typeface="ＭＳ Ｐゴシック" charset="0"/>
              </a:rPr>
              <a:t>’</a:t>
            </a:r>
            <a:r>
              <a:rPr lang="en-US" altLang="ja-JP" sz="1300">
                <a:latin typeface="Calibri" charset="0"/>
                <a:ea typeface="ＭＳ Ｐゴシック" charset="0"/>
              </a:rPr>
              <a:t>04][Luo, ISPASS</a:t>
            </a:r>
            <a:r>
              <a:rPr lang="ja-JP" altLang="en-US" sz="1300">
                <a:latin typeface="Calibri" charset="0"/>
                <a:ea typeface="ＭＳ Ｐゴシック" charset="0"/>
              </a:rPr>
              <a:t>’</a:t>
            </a:r>
            <a:r>
              <a:rPr lang="en-US" altLang="ja-JP" sz="1300">
                <a:latin typeface="Calibri" charset="0"/>
                <a:ea typeface="ＭＳ Ｐゴシック" charset="0"/>
              </a:rPr>
              <a:t>01], SoEMT [Gabor, Micro</a:t>
            </a:r>
            <a:r>
              <a:rPr lang="ja-JP" altLang="en-US" sz="1300">
                <a:latin typeface="Calibri" charset="0"/>
                <a:ea typeface="ＭＳ Ｐゴシック" charset="0"/>
              </a:rPr>
              <a:t>’</a:t>
            </a:r>
            <a:r>
              <a:rPr lang="en-US" altLang="ja-JP" sz="1300">
                <a:latin typeface="Calibri" charset="0"/>
                <a:ea typeface="ＭＳ Ｐゴシック" charset="0"/>
              </a:rPr>
              <a:t>06],</a:t>
            </a:r>
            <a:r>
              <a:rPr lang="en-US" altLang="ja-JP" sz="1000">
                <a:latin typeface="Calibri" charset="0"/>
                <a:ea typeface="ＭＳ Ｐゴシック" charset="0"/>
              </a:rPr>
              <a:t> </a:t>
            </a:r>
            <a:r>
              <a:rPr lang="en-US" altLang="ja-JP" sz="1400">
                <a:latin typeface="Calibri" charset="0"/>
                <a:ea typeface="ＭＳ Ｐゴシック" charset="0"/>
              </a:rPr>
              <a:t>and shared caches</a:t>
            </a:r>
            <a:r>
              <a:rPr lang="en-US" altLang="ja-JP" sz="1000">
                <a:latin typeface="Calibri" charset="0"/>
                <a:ea typeface="ＭＳ Ｐゴシック" charset="0"/>
              </a:rPr>
              <a:t> </a:t>
            </a:r>
            <a:r>
              <a:rPr lang="en-US" altLang="ja-JP" sz="1300">
                <a:latin typeface="Calibri" charset="0"/>
                <a:ea typeface="ＭＳ Ｐゴシック" charset="0"/>
              </a:rPr>
              <a:t>[Kim, PACT</a:t>
            </a:r>
            <a:r>
              <a:rPr lang="ja-JP" altLang="en-US" sz="1300">
                <a:latin typeface="Calibri" charset="0"/>
                <a:ea typeface="ＭＳ Ｐゴシック" charset="0"/>
              </a:rPr>
              <a:t>’</a:t>
            </a:r>
            <a:r>
              <a:rPr lang="en-US" altLang="ja-JP" sz="1300">
                <a:latin typeface="Calibri" charset="0"/>
                <a:ea typeface="ＭＳ Ｐゴシック" charset="0"/>
              </a:rPr>
              <a:t>04]</a:t>
            </a:r>
          </a:p>
          <a:p>
            <a:pPr eaLnBrk="1" hangingPunct="1">
              <a:lnSpc>
                <a:spcPct val="80000"/>
              </a:lnSpc>
            </a:pPr>
            <a:endParaRPr lang="en-US" sz="1000">
              <a:latin typeface="Arial" charset="0"/>
            </a:endParaRPr>
          </a:p>
        </p:txBody>
      </p:sp>
    </p:spTree>
    <p:extLst>
      <p:ext uri="{BB962C8B-B14F-4D97-AF65-F5344CB8AC3E}">
        <p14:creationId xmlns:p14="http://schemas.microsoft.com/office/powerpoint/2010/main" val="269797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61A034-6A5F-DE4E-8AAF-C2102139F505}" type="slidenum">
              <a:rPr lang="en-US" sz="1200">
                <a:solidFill>
                  <a:srgbClr val="000000"/>
                </a:solidFill>
                <a:cs typeface="Arial" charset="0"/>
              </a:rPr>
              <a:pPr eaLnBrk="1" hangingPunct="1"/>
              <a:t>43</a:t>
            </a:fld>
            <a:endParaRPr lang="en-US" sz="1200">
              <a:solidFill>
                <a:srgbClr val="000000"/>
              </a:solidFill>
              <a:cs typeface="Arial" charset="0"/>
            </a:endParaRPr>
          </a:p>
        </p:txBody>
      </p:sp>
      <p:sp>
        <p:nvSpPr>
          <p:cNvPr id="139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Except for pathological cases, best achievable unfairness value is 1</a:t>
            </a:r>
          </a:p>
          <a:p>
            <a:pPr eaLnBrk="1" hangingPunct="1"/>
            <a:endParaRPr lang="en-US">
              <a:latin typeface="Arial" charset="0"/>
            </a:endParaRPr>
          </a:p>
          <a:p>
            <a:pPr eaLnBrk="1" hangingPunct="1"/>
            <a:r>
              <a:rPr lang="en-US">
                <a:latin typeface="Calibri" charset="0"/>
                <a:cs typeface="Tahoma" charset="0"/>
              </a:rPr>
              <a:t>Maximizes DRAM throughput if it cannot improve fairness</a:t>
            </a:r>
          </a:p>
          <a:p>
            <a:pPr eaLnBrk="1" hangingPunct="1"/>
            <a:r>
              <a:rPr lang="en-US">
                <a:latin typeface="Calibri" charset="0"/>
                <a:cs typeface="Tahoma" charset="0"/>
              </a:rPr>
              <a:t>WORK CONSERVING: Does not waste useful bandwidth to improve fairness</a:t>
            </a:r>
          </a:p>
          <a:p>
            <a:pPr marL="682625" lvl="2" indent="-336550" eaLnBrk="1" hangingPunct="1"/>
            <a:r>
              <a:rPr lang="en-US">
                <a:latin typeface="Calibri" charset="0"/>
                <a:ea typeface="ＭＳ Ｐゴシック" charset="0"/>
                <a:cs typeface="Tahoma" charset="0"/>
              </a:rPr>
              <a:t>If a request does not interfere with any other, it is scheduled</a:t>
            </a:r>
          </a:p>
        </p:txBody>
      </p:sp>
    </p:spTree>
    <p:extLst>
      <p:ext uri="{BB962C8B-B14F-4D97-AF65-F5344CB8AC3E}">
        <p14:creationId xmlns:p14="http://schemas.microsoft.com/office/powerpoint/2010/main" val="71511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AEF13F-608F-E547-9605-ACAA7F5BC545}" type="slidenum">
              <a:rPr lang="en-US" sz="1200">
                <a:solidFill>
                  <a:srgbClr val="000000"/>
                </a:solidFill>
                <a:cs typeface="Arial" charset="0"/>
              </a:rPr>
              <a:pPr eaLnBrk="1" hangingPunct="1"/>
              <a:t>44</a:t>
            </a:fld>
            <a:endParaRPr lang="en-US" sz="1200">
              <a:solidFill>
                <a:srgbClr val="000000"/>
              </a:solidFill>
              <a:cs typeface="Arial" charset="0"/>
            </a:endParaRPr>
          </a:p>
        </p:txBody>
      </p:sp>
      <p:sp>
        <p:nvSpPr>
          <p:cNvPr id="141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13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atin typeface="Arial" charset="0"/>
              </a:rPr>
              <a:t>A pictorial example of how our solution prevents stream from being a memory performance hog</a:t>
            </a:r>
          </a:p>
          <a:p>
            <a:pPr>
              <a:buFontTx/>
              <a:buChar char="-"/>
            </a:pPr>
            <a:r>
              <a:rPr lang="en-US">
                <a:latin typeface="Arial" charset="0"/>
              </a:rPr>
              <a:t>Our technique requires the DRAM controller to keep track of slowdowns for each thread and the unfairness value based on these slowdowns</a:t>
            </a:r>
          </a:p>
          <a:p>
            <a:pPr>
              <a:buFontTx/>
              <a:buChar char="-"/>
            </a:pPr>
            <a:r>
              <a:rPr lang="en-US">
                <a:latin typeface="Arial" charset="0"/>
              </a:rPr>
              <a:t>Alpha parameter (maximum tolerable unfairness until the fairness-oriented scheduling policy kicks in) is set to 1.05 in this example</a:t>
            </a:r>
          </a:p>
          <a:p>
            <a:pPr>
              <a:buFontTx/>
              <a:buChar char="-"/>
            </a:pPr>
            <a:r>
              <a:rPr lang="en-US">
                <a:latin typeface="Arial" charset="0"/>
              </a:rPr>
              <a:t>As stream</a:t>
            </a:r>
            <a:r>
              <a:rPr lang="ja-JP" altLang="en-US">
                <a:latin typeface="Arial" charset="0"/>
              </a:rPr>
              <a:t>’</a:t>
            </a:r>
            <a:r>
              <a:rPr lang="en-US" altLang="ja-JP">
                <a:latin typeface="Arial" charset="0"/>
              </a:rPr>
              <a:t>s requests are prioritized over rdarray</a:t>
            </a:r>
            <a:r>
              <a:rPr lang="ja-JP" altLang="en-US">
                <a:latin typeface="Arial" charset="0"/>
              </a:rPr>
              <a:t>’</a:t>
            </a:r>
            <a:r>
              <a:rPr lang="en-US" altLang="ja-JP">
                <a:latin typeface="Arial" charset="0"/>
              </a:rPr>
              <a:t>s, rdarray</a:t>
            </a:r>
            <a:r>
              <a:rPr lang="ja-JP" altLang="en-US">
                <a:latin typeface="Arial" charset="0"/>
              </a:rPr>
              <a:t>’</a:t>
            </a:r>
            <a:r>
              <a:rPr lang="en-US" altLang="ja-JP">
                <a:latin typeface="Arial" charset="0"/>
              </a:rPr>
              <a:t>s slowdown increases and hence unfairness increases</a:t>
            </a:r>
          </a:p>
          <a:p>
            <a:pPr>
              <a:buFontTx/>
              <a:buChar char="-"/>
            </a:pPr>
            <a:r>
              <a:rPr lang="en-US">
                <a:latin typeface="Arial" charset="0"/>
              </a:rPr>
              <a:t>Once unfairness crosses the alpha value, our algorithm kicks in and uses the fairness-oriented scheduling policy</a:t>
            </a:r>
          </a:p>
          <a:p>
            <a:pPr>
              <a:buFontTx/>
              <a:buChar char="-"/>
            </a:pPr>
            <a:r>
              <a:rPr lang="en-US">
                <a:latin typeface="Arial" charset="0"/>
              </a:rPr>
              <a:t>This policy prioritizes requests from the thread with the maximum slowdown (rdarray – thread 1)</a:t>
            </a:r>
          </a:p>
          <a:p>
            <a:pPr>
              <a:buFontTx/>
              <a:buChar char="-"/>
            </a:pPr>
            <a:r>
              <a:rPr lang="en-US">
                <a:latin typeface="Arial" charset="0"/>
              </a:rPr>
              <a:t>Hence, rdarray</a:t>
            </a:r>
            <a:r>
              <a:rPr lang="ja-JP" altLang="en-US">
                <a:latin typeface="Arial" charset="0"/>
              </a:rPr>
              <a:t>’</a:t>
            </a:r>
            <a:r>
              <a:rPr lang="en-US" altLang="ja-JP">
                <a:latin typeface="Arial" charset="0"/>
              </a:rPr>
              <a:t>s requests do not indefinitely starve</a:t>
            </a:r>
          </a:p>
          <a:p>
            <a:pPr>
              <a:buFontTx/>
              <a:buChar char="-"/>
            </a:pPr>
            <a:r>
              <a:rPr lang="en-US">
                <a:latin typeface="Arial" charset="0"/>
              </a:rPr>
              <a:t>Servicing rdarray</a:t>
            </a:r>
            <a:r>
              <a:rPr lang="ja-JP" altLang="en-US">
                <a:latin typeface="Arial" charset="0"/>
              </a:rPr>
              <a:t>’</a:t>
            </a:r>
            <a:r>
              <a:rPr lang="en-US" altLang="ja-JP">
                <a:latin typeface="Arial" charset="0"/>
              </a:rPr>
              <a:t>s request increases stream</a:t>
            </a:r>
            <a:r>
              <a:rPr lang="ja-JP" altLang="en-US">
                <a:latin typeface="Arial" charset="0"/>
              </a:rPr>
              <a:t>’</a:t>
            </a:r>
            <a:r>
              <a:rPr lang="en-US" altLang="ja-JP">
                <a:latin typeface="Arial" charset="0"/>
              </a:rPr>
              <a:t>s slowdown and keeps in check rdarray</a:t>
            </a:r>
            <a:r>
              <a:rPr lang="ja-JP" altLang="en-US">
                <a:latin typeface="Arial" charset="0"/>
              </a:rPr>
              <a:t>’</a:t>
            </a:r>
            <a:r>
              <a:rPr lang="en-US" altLang="ja-JP">
                <a:latin typeface="Arial" charset="0"/>
              </a:rPr>
              <a:t>s slowdown (thus reduces unfairness)</a:t>
            </a:r>
          </a:p>
          <a:p>
            <a:pPr>
              <a:buFontTx/>
              <a:buChar char="-"/>
            </a:pPr>
            <a:r>
              <a:rPr lang="en-US">
                <a:latin typeface="Arial" charset="0"/>
              </a:rPr>
              <a:t>Therefore, when unfairness becomes tolerable again, our algorithm switches back to the baseline scheduling policy to maximize throughput (i.e. it schedules stream</a:t>
            </a:r>
            <a:r>
              <a:rPr lang="ja-JP" altLang="en-US">
                <a:latin typeface="Arial" charset="0"/>
              </a:rPr>
              <a:t>’</a:t>
            </a:r>
            <a:r>
              <a:rPr lang="en-US" altLang="ja-JP">
                <a:latin typeface="Arial" charset="0"/>
              </a:rPr>
              <a:t>s row hit requests first, and then the oldest requests)</a:t>
            </a:r>
            <a:endParaRPr lang="en-US">
              <a:latin typeface="Arial" charset="0"/>
            </a:endParaRPr>
          </a:p>
        </p:txBody>
      </p:sp>
    </p:spTree>
    <p:extLst>
      <p:ext uri="{BB962C8B-B14F-4D97-AF65-F5344CB8AC3E}">
        <p14:creationId xmlns:p14="http://schemas.microsoft.com/office/powerpoint/2010/main" val="2834343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174" eaLnBrk="0" hangingPunct="0">
              <a:defRPr sz="2400">
                <a:solidFill>
                  <a:schemeClr val="tx1"/>
                </a:solidFill>
                <a:latin typeface="Arial" charset="0"/>
                <a:ea typeface="ＭＳ Ｐゴシック" charset="0"/>
                <a:cs typeface="ＭＳ Ｐゴシック" charset="0"/>
              </a:defRPr>
            </a:lvl1pPr>
            <a:lvl2pPr marL="742909" indent="-285734" defTabSz="911174" eaLnBrk="0" hangingPunct="0">
              <a:defRPr sz="2400">
                <a:solidFill>
                  <a:schemeClr val="tx1"/>
                </a:solidFill>
                <a:latin typeface="Arial" charset="0"/>
                <a:ea typeface="ＭＳ Ｐゴシック" charset="0"/>
              </a:defRPr>
            </a:lvl2pPr>
            <a:lvl3pPr marL="1142937" indent="-228587" defTabSz="911174" eaLnBrk="0" hangingPunct="0">
              <a:defRPr sz="2400">
                <a:solidFill>
                  <a:schemeClr val="tx1"/>
                </a:solidFill>
                <a:latin typeface="Arial" charset="0"/>
                <a:ea typeface="ＭＳ Ｐゴシック" charset="0"/>
              </a:defRPr>
            </a:lvl3pPr>
            <a:lvl4pPr marL="1600112" indent="-228587" defTabSz="911174" eaLnBrk="0" hangingPunct="0">
              <a:defRPr sz="2400">
                <a:solidFill>
                  <a:schemeClr val="tx1"/>
                </a:solidFill>
                <a:latin typeface="Arial" charset="0"/>
                <a:ea typeface="ＭＳ Ｐゴシック" charset="0"/>
              </a:defRPr>
            </a:lvl4pPr>
            <a:lvl5pPr marL="2057287" indent="-228587" defTabSz="911174" eaLnBrk="0" hangingPunct="0">
              <a:defRPr sz="2400">
                <a:solidFill>
                  <a:schemeClr val="tx1"/>
                </a:solidFill>
                <a:latin typeface="Arial" charset="0"/>
                <a:ea typeface="ＭＳ Ｐゴシック" charset="0"/>
              </a:defRPr>
            </a:lvl5pPr>
            <a:lvl6pPr marL="2514461" indent="-228587" defTabSz="911174" eaLnBrk="0" fontAlgn="base" hangingPunct="0">
              <a:spcBef>
                <a:spcPct val="0"/>
              </a:spcBef>
              <a:spcAft>
                <a:spcPct val="0"/>
              </a:spcAft>
              <a:defRPr sz="2400">
                <a:solidFill>
                  <a:schemeClr val="tx1"/>
                </a:solidFill>
                <a:latin typeface="Arial" charset="0"/>
                <a:ea typeface="ＭＳ Ｐゴシック" charset="0"/>
              </a:defRPr>
            </a:lvl6pPr>
            <a:lvl7pPr marL="2971635" indent="-228587" defTabSz="911174" eaLnBrk="0" fontAlgn="base" hangingPunct="0">
              <a:spcBef>
                <a:spcPct val="0"/>
              </a:spcBef>
              <a:spcAft>
                <a:spcPct val="0"/>
              </a:spcAft>
              <a:defRPr sz="2400">
                <a:solidFill>
                  <a:schemeClr val="tx1"/>
                </a:solidFill>
                <a:latin typeface="Arial" charset="0"/>
                <a:ea typeface="ＭＳ Ｐゴシック" charset="0"/>
              </a:defRPr>
            </a:lvl7pPr>
            <a:lvl8pPr marL="3428810" indent="-228587" defTabSz="911174" eaLnBrk="0" fontAlgn="base" hangingPunct="0">
              <a:spcBef>
                <a:spcPct val="0"/>
              </a:spcBef>
              <a:spcAft>
                <a:spcPct val="0"/>
              </a:spcAft>
              <a:defRPr sz="2400">
                <a:solidFill>
                  <a:schemeClr val="tx1"/>
                </a:solidFill>
                <a:latin typeface="Arial" charset="0"/>
                <a:ea typeface="ＭＳ Ｐゴシック" charset="0"/>
              </a:defRPr>
            </a:lvl8pPr>
            <a:lvl9pPr marL="3885985" indent="-228587" defTabSz="91117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BA912A-A5CF-0142-B7E0-BF700ACE0FC0}" type="slidenum">
              <a:rPr lang="en-US" sz="1200">
                <a:solidFill>
                  <a:prstClr val="black"/>
                </a:solidFill>
                <a:cs typeface="Arial" charset="0"/>
              </a:rPr>
              <a:pPr eaLnBrk="1" hangingPunct="1"/>
              <a:t>46</a:t>
            </a:fld>
            <a:endParaRPr lang="en-US" sz="1200">
              <a:solidFill>
                <a:prstClr val="black"/>
              </a:solidFill>
              <a:cs typeface="Arial"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026797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Modern processors try to </a:t>
            </a:r>
            <a:r>
              <a:rPr lang="en-US">
                <a:solidFill>
                  <a:srgbClr val="0000FF"/>
                </a:solidFill>
                <a:latin typeface="Arial" charset="0"/>
              </a:rPr>
              <a:t>amortize the latency of DRAM requests </a:t>
            </a:r>
            <a:r>
              <a:rPr lang="en-US">
                <a:latin typeface="Arial" charset="0"/>
              </a:rPr>
              <a:t>by generating </a:t>
            </a:r>
            <a:r>
              <a:rPr lang="en-US">
                <a:solidFill>
                  <a:srgbClr val="0000FF"/>
                </a:solidFill>
                <a:latin typeface="Arial" charset="0"/>
              </a:rPr>
              <a:t>multiple outstanding requests</a:t>
            </a:r>
          </a:p>
          <a:p>
            <a:pPr eaLnBrk="1" hangingPunct="1"/>
            <a:r>
              <a:rPr lang="en-US">
                <a:solidFill>
                  <a:srgbClr val="0000FF"/>
                </a:solidFill>
                <a:latin typeface="Arial" charset="0"/>
              </a:rPr>
              <a:t>This concept is called memory-level parallelism.</a:t>
            </a:r>
          </a:p>
          <a:p>
            <a:pPr eaLnBrk="1" hangingPunct="1"/>
            <a:r>
              <a:rPr lang="en-US" b="1">
                <a:solidFill>
                  <a:srgbClr val="0000FF"/>
                </a:solidFill>
                <a:latin typeface="Arial" charset="0"/>
              </a:rPr>
              <a:t>Many techniques</a:t>
            </a:r>
            <a:r>
              <a:rPr lang="en-US">
                <a:solidFill>
                  <a:srgbClr val="0000FF"/>
                </a:solidFill>
                <a:latin typeface="Arial" charset="0"/>
              </a:rPr>
              <a:t>, such as OOO, non-blocking caches and runahead execution, </a:t>
            </a:r>
            <a:r>
              <a:rPr lang="en-US" b="1">
                <a:solidFill>
                  <a:srgbClr val="0000FF"/>
                </a:solidFill>
                <a:latin typeface="Arial" charset="0"/>
              </a:rPr>
              <a:t>are designed or used to tolerate long memory latencies by exploiting memory-level parallelism</a:t>
            </a:r>
          </a:p>
          <a:p>
            <a:pPr eaLnBrk="1" hangingPunct="1"/>
            <a:endParaRPr lang="en-US">
              <a:solidFill>
                <a:srgbClr val="0000FF"/>
              </a:solidFill>
              <a:latin typeface="Arial" charset="0"/>
            </a:endParaRPr>
          </a:p>
          <a:p>
            <a:pPr eaLnBrk="1" hangingPunct="1"/>
            <a:r>
              <a:rPr lang="en-US" b="1">
                <a:solidFill>
                  <a:srgbClr val="0000FF"/>
                </a:solidFill>
                <a:latin typeface="Arial" charset="0"/>
              </a:rPr>
              <a:t>These latency tolerance techniques are effective only if </a:t>
            </a:r>
            <a:r>
              <a:rPr lang="en-US">
                <a:solidFill>
                  <a:srgbClr val="0000FF"/>
                </a:solidFill>
                <a:latin typeface="Arial" charset="0"/>
              </a:rPr>
              <a:t>the DRAM controller actually services </a:t>
            </a:r>
            <a:r>
              <a:rPr lang="en-US">
                <a:latin typeface="Arial" charset="0"/>
              </a:rPr>
              <a:t>the multiple requests of a thread </a:t>
            </a:r>
            <a:r>
              <a:rPr lang="en-US">
                <a:solidFill>
                  <a:srgbClr val="0000FF"/>
                </a:solidFill>
                <a:latin typeface="Arial" charset="0"/>
              </a:rPr>
              <a:t>in parallel in DRAM banks</a:t>
            </a:r>
            <a:endParaRPr lang="en-US">
              <a:latin typeface="Arial" charset="0"/>
            </a:endParaRPr>
          </a:p>
          <a:p>
            <a:pPr eaLnBrk="1" hangingPunct="1"/>
            <a:r>
              <a:rPr lang="en-US">
                <a:latin typeface="Arial" charset="0"/>
              </a:rPr>
              <a:t>This is true in a single-threaded system since only one thread has exclusive access to all DRAM banks.</a:t>
            </a:r>
          </a:p>
          <a:p>
            <a:pPr eaLnBrk="1" hangingPunct="1"/>
            <a:endParaRPr lang="en-US">
              <a:latin typeface="Arial" charset="0"/>
            </a:endParaRPr>
          </a:p>
          <a:p>
            <a:pPr eaLnBrk="1" hangingPunct="1"/>
            <a:r>
              <a:rPr lang="en-US">
                <a:latin typeface="Arial" charset="0"/>
              </a:rPr>
              <a:t>However, in a multi-core system, multiple threads share the DRAM controller.</a:t>
            </a:r>
          </a:p>
          <a:p>
            <a:pPr eaLnBrk="1" hangingPunct="1"/>
            <a:r>
              <a:rPr lang="en-US">
                <a:latin typeface="Arial" charset="0"/>
              </a:rPr>
              <a:t>Unfortunately, existing DRAM controllers are not aware of each thread</a:t>
            </a:r>
            <a:r>
              <a:rPr lang="ja-JP" altLang="en-US">
                <a:latin typeface="Arial" charset="0"/>
              </a:rPr>
              <a:t>’</a:t>
            </a:r>
            <a:r>
              <a:rPr lang="en-US" altLang="ja-JP">
                <a:latin typeface="Arial" charset="0"/>
              </a:rPr>
              <a:t>s memory level parallelism</a:t>
            </a:r>
          </a:p>
          <a:p>
            <a:pPr eaLnBrk="1" hangingPunct="1"/>
            <a:r>
              <a:rPr lang="en-US">
                <a:latin typeface="Arial" charset="0"/>
              </a:rPr>
              <a:t>As a result they can service</a:t>
            </a:r>
            <a:r>
              <a:rPr lang="en-US">
                <a:solidFill>
                  <a:srgbClr val="FF0000"/>
                </a:solidFill>
                <a:latin typeface="Arial" charset="0"/>
              </a:rPr>
              <a:t> </a:t>
            </a:r>
            <a:r>
              <a:rPr lang="en-US">
                <a:latin typeface="Arial" charset="0"/>
              </a:rPr>
              <a:t>each thread</a:t>
            </a:r>
            <a:r>
              <a:rPr lang="ja-JP" altLang="en-US">
                <a:latin typeface="Arial" charset="0"/>
              </a:rPr>
              <a:t>’</a:t>
            </a:r>
            <a:r>
              <a:rPr lang="en-US" altLang="ja-JP">
                <a:latin typeface="Arial" charset="0"/>
              </a:rPr>
              <a:t>s outstanding requests </a:t>
            </a:r>
            <a:r>
              <a:rPr lang="en-US" altLang="ja-JP">
                <a:solidFill>
                  <a:srgbClr val="FF0000"/>
                </a:solidFill>
                <a:latin typeface="Arial" charset="0"/>
              </a:rPr>
              <a:t>serially, not in parallel</a:t>
            </a:r>
            <a:endParaRPr lang="en-US" altLang="ja-JP">
              <a:latin typeface="Arial" charset="0"/>
            </a:endParaRPr>
          </a:p>
          <a:p>
            <a:pPr eaLnBrk="1" hangingPunct="1"/>
            <a:endParaRPr lang="en-US">
              <a:latin typeface="Arial" charset="0"/>
            </a:endParaRPr>
          </a:p>
          <a:p>
            <a:pPr eaLnBrk="1" hangingPunct="1"/>
            <a:r>
              <a:rPr lang="en-US">
                <a:latin typeface="Arial" charset="0"/>
              </a:rPr>
              <a:t>Let</a:t>
            </a:r>
            <a:r>
              <a:rPr lang="ja-JP" altLang="en-US">
                <a:latin typeface="Arial" charset="0"/>
              </a:rPr>
              <a:t>’</a:t>
            </a:r>
            <a:r>
              <a:rPr lang="en-US" altLang="ja-JP">
                <a:latin typeface="Arial" charset="0"/>
              </a:rPr>
              <a:t>s take a look at why this happens.</a:t>
            </a:r>
          </a:p>
          <a:p>
            <a:pPr eaLnBrk="1" hangingPunct="1"/>
            <a:endParaRPr lang="en-US">
              <a:latin typeface="Arial" charset="0"/>
            </a:endParaRPr>
          </a:p>
          <a:p>
            <a:pPr eaLnBrk="1" hangingPunct="1"/>
            <a:r>
              <a:rPr lang="en-US">
                <a:latin typeface="Arial" charset="0"/>
              </a:rPr>
              <a:t>-----------------------------------------</a:t>
            </a:r>
          </a:p>
          <a:p>
            <a:pPr eaLnBrk="1" hangingPunct="1"/>
            <a:endParaRPr lang="en-US">
              <a:latin typeface="Arial" charset="0"/>
            </a:endParaRPr>
          </a:p>
          <a:p>
            <a:pPr eaLnBrk="1" hangingPunct="1"/>
            <a:r>
              <a:rPr lang="en-US">
                <a:latin typeface="Arial" charset="0"/>
              </a:rPr>
              <a:t>Assuming requests are to different banks</a:t>
            </a:r>
          </a:p>
          <a:p>
            <a:pPr eaLnBrk="1" hangingPunct="1"/>
            <a:endParaRPr lang="en-US">
              <a:latin typeface="Arial" charset="0"/>
            </a:endParaRPr>
          </a:p>
          <a:p>
            <a:pPr eaLnBrk="1" hangingPunct="1"/>
            <a:r>
              <a:rPr lang="en-US">
                <a:latin typeface="Arial" charset="0"/>
              </a:rPr>
              <a:t>In a single core system this is fine because only one thread has exclusive access to all DRAM banks.</a:t>
            </a:r>
          </a:p>
          <a:p>
            <a:pPr eaLnBrk="1" hangingPunct="1"/>
            <a:r>
              <a:rPr lang="en-US">
                <a:latin typeface="Arial" charset="0"/>
              </a:rPr>
              <a:t>However, in a multi-core system, multiple threads shared the DRAM controller.</a:t>
            </a:r>
          </a:p>
          <a:p>
            <a:pPr eaLnBrk="1" hangingPunct="1"/>
            <a:r>
              <a:rPr lang="en-US">
                <a:latin typeface="Arial" charset="0"/>
              </a:rPr>
              <a:t>Unfortunately, DRAM controllers are unaware of a thread</a:t>
            </a:r>
            <a:r>
              <a:rPr lang="ja-JP" altLang="en-US">
                <a:latin typeface="Arial" charset="0"/>
              </a:rPr>
              <a:t>’</a:t>
            </a:r>
            <a:r>
              <a:rPr lang="en-US" altLang="ja-JP">
                <a:latin typeface="Arial" charset="0"/>
              </a:rPr>
              <a:t>s MLP. As a result, because threads can interfere with each other in the DRAM system, they can service each thread</a:t>
            </a:r>
            <a:r>
              <a:rPr lang="ja-JP" altLang="en-US">
                <a:latin typeface="Arial" charset="0"/>
              </a:rPr>
              <a:t>’</a:t>
            </a:r>
            <a:r>
              <a:rPr lang="en-US" altLang="ja-JP">
                <a:latin typeface="Arial" charset="0"/>
              </a:rPr>
              <a:t>s requests serially instead of in parallel.</a:t>
            </a:r>
          </a:p>
          <a:p>
            <a:pPr eaLnBrk="1" hangingPunct="1"/>
            <a:r>
              <a:rPr lang="en-US">
                <a:latin typeface="Arial" charset="0"/>
              </a:rPr>
              <a:t>Let</a:t>
            </a:r>
            <a:r>
              <a:rPr lang="ja-JP" altLang="en-US">
                <a:latin typeface="Arial" charset="0"/>
              </a:rPr>
              <a:t>’</a:t>
            </a:r>
            <a:r>
              <a:rPr lang="en-US" altLang="ja-JP">
                <a:latin typeface="Arial" charset="0"/>
              </a:rPr>
              <a:t>s take a look at why this happens.</a:t>
            </a:r>
            <a:endParaRPr lang="en-US">
              <a:latin typeface="Arial" charset="0"/>
            </a:endParaRPr>
          </a:p>
        </p:txBody>
      </p:sp>
      <p:sp>
        <p:nvSpPr>
          <p:cNvPr id="143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550A82-BBC4-914B-9C9D-AA8DA5E0A7A1}" type="slidenum">
              <a:rPr lang="en-US" sz="1200">
                <a:solidFill>
                  <a:srgbClr val="000000"/>
                </a:solidFill>
                <a:latin typeface="Calibri" charset="0"/>
                <a:cs typeface="Arial" charset="0"/>
              </a:rPr>
              <a:pPr eaLnBrk="1" hangingPunct="1"/>
              <a:t>47</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2084864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5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I will demonstrate this pictorially with an example.</a:t>
            </a:r>
          </a:p>
          <a:p>
            <a:pPr eaLnBrk="1" hangingPunct="1"/>
            <a:endParaRPr lang="en-US">
              <a:latin typeface="Arial" charset="0"/>
            </a:endParaRPr>
          </a:p>
          <a:p>
            <a:pPr eaLnBrk="1" hangingPunct="1"/>
            <a:r>
              <a:rPr lang="en-US">
                <a:latin typeface="Arial" charset="0"/>
              </a:rPr>
              <a:t>Let</a:t>
            </a:r>
            <a:r>
              <a:rPr lang="ja-JP" altLang="en-US">
                <a:latin typeface="Arial" charset="0"/>
              </a:rPr>
              <a:t>’</a:t>
            </a:r>
            <a:r>
              <a:rPr lang="en-US" altLang="ja-JP">
                <a:latin typeface="Arial" charset="0"/>
              </a:rPr>
              <a:t>s say a thread A executes until it encounters 2 DRAM requests caused by two of its load instructions. These requests are sent to the DRAM controller. And, the controller services them by first scheduling the request to Bank 0 and then scheduling the request to Bank 1. While the requests are being serviced in parallel in the banks, the thread stalls (waiting for the data). Once the servicing of the requests completes, the thread can continue execution.</a:t>
            </a:r>
          </a:p>
          <a:p>
            <a:pPr eaLnBrk="1" hangingPunct="1"/>
            <a:endParaRPr lang="en-US">
              <a:latin typeface="Arial" charset="0"/>
            </a:endParaRPr>
          </a:p>
          <a:p>
            <a:pPr eaLnBrk="1" hangingPunct="1"/>
            <a:r>
              <a:rPr lang="en-US">
                <a:latin typeface="Arial" charset="0"/>
              </a:rPr>
              <a:t>Since the requests were serviced in parallel in the two banks, bank access latencies of  the two requests are overlapped. As a result, the thread stalls for approximately one bank access latency, instead of two bank access latencies.</a:t>
            </a:r>
          </a:p>
        </p:txBody>
      </p:sp>
      <p:sp>
        <p:nvSpPr>
          <p:cNvPr id="1454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3D17E5-7388-4147-926A-10EAB65F63EB}" type="slidenum">
              <a:rPr lang="en-US" sz="1200">
                <a:solidFill>
                  <a:srgbClr val="000000"/>
                </a:solidFill>
                <a:latin typeface="Calibri" charset="0"/>
                <a:cs typeface="Arial" charset="0"/>
              </a:rPr>
              <a:pPr eaLnBrk="1" hangingPunct="1"/>
              <a:t>48</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982655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74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Arial" charset="0"/>
              </a:rPr>
              <a:t>What happens when we run two of these threads together in a dual-core system?</a:t>
            </a:r>
            <a:r>
              <a:rPr lang="en-US">
                <a:latin typeface="Arial" charset="0"/>
              </a:rPr>
              <a:t> Again, both threads execute until each encounters 2 DRAM requests. These requests are sent to the DRAM controller. Assume they arrive in the order shown. And the controller services them in the order they arrive.</a:t>
            </a:r>
          </a:p>
          <a:p>
            <a:endParaRPr lang="en-US">
              <a:latin typeface="Arial" charset="0"/>
            </a:endParaRPr>
          </a:p>
          <a:p>
            <a:r>
              <a:rPr lang="en-US">
                <a:latin typeface="Arial" charset="0"/>
              </a:rPr>
              <a:t>The controller first takes Thread A</a:t>
            </a:r>
            <a:r>
              <a:rPr lang="ja-JP" altLang="en-US">
                <a:latin typeface="Arial" charset="0"/>
              </a:rPr>
              <a:t>’</a:t>
            </a:r>
            <a:r>
              <a:rPr lang="en-US" altLang="ja-JP">
                <a:latin typeface="Arial" charset="0"/>
              </a:rPr>
              <a:t>s request to Bank 0 and schedules it. It then schedules Thread B</a:t>
            </a:r>
            <a:r>
              <a:rPr lang="ja-JP" altLang="en-US">
                <a:latin typeface="Arial" charset="0"/>
              </a:rPr>
              <a:t>’</a:t>
            </a:r>
            <a:r>
              <a:rPr lang="en-US" altLang="ja-JP">
                <a:latin typeface="Arial" charset="0"/>
              </a:rPr>
              <a:t>s request to Bank 1. While these two requests are serviced in parallel, both threads stall. </a:t>
            </a:r>
          </a:p>
          <a:p>
            <a:endParaRPr lang="en-US">
              <a:latin typeface="Arial" charset="0"/>
            </a:endParaRPr>
          </a:p>
          <a:p>
            <a:r>
              <a:rPr lang="en-US">
                <a:latin typeface="Arial" charset="0"/>
              </a:rPr>
              <a:t>Once the first request to Bank 0 is done, the controller takes Thread B</a:t>
            </a:r>
            <a:r>
              <a:rPr lang="ja-JP" altLang="en-US">
                <a:latin typeface="Arial" charset="0"/>
              </a:rPr>
              <a:t>’</a:t>
            </a:r>
            <a:r>
              <a:rPr lang="en-US" altLang="ja-JP">
                <a:latin typeface="Arial" charset="0"/>
              </a:rPr>
              <a:t>s request to bank 0 and schedules it. And it takes Thread A</a:t>
            </a:r>
            <a:r>
              <a:rPr lang="ja-JP" altLang="en-US">
                <a:latin typeface="Arial" charset="0"/>
              </a:rPr>
              <a:t>’</a:t>
            </a:r>
            <a:r>
              <a:rPr lang="en-US" altLang="ja-JP">
                <a:latin typeface="Arial" charset="0"/>
              </a:rPr>
              <a:t>s request to Bank 1 and schedules it. While these two requests are serviced in parallel, both threads stall. </a:t>
            </a:r>
          </a:p>
          <a:p>
            <a:endParaRPr lang="en-US">
              <a:latin typeface="Arial" charset="0"/>
            </a:endParaRPr>
          </a:p>
          <a:p>
            <a:r>
              <a:rPr lang="en-US">
                <a:latin typeface="Arial" charset="0"/>
              </a:rPr>
              <a:t>Once the requests are complete, the threads continue computation.</a:t>
            </a:r>
          </a:p>
          <a:p>
            <a:endParaRPr lang="en-US">
              <a:latin typeface="Arial" charset="0"/>
            </a:endParaRPr>
          </a:p>
          <a:p>
            <a:r>
              <a:rPr lang="en-US">
                <a:latin typeface="Arial" charset="0"/>
              </a:rPr>
              <a:t>In this case</a:t>
            </a:r>
            <a:r>
              <a:rPr lang="en-US" b="1">
                <a:latin typeface="Arial" charset="0"/>
              </a:rPr>
              <a:t>, because the threads</a:t>
            </a:r>
            <a:r>
              <a:rPr lang="ja-JP" altLang="en-US" b="1">
                <a:latin typeface="Arial" charset="0"/>
              </a:rPr>
              <a:t>’</a:t>
            </a:r>
            <a:r>
              <a:rPr lang="en-US" altLang="ja-JP" b="1">
                <a:latin typeface="Arial" charset="0"/>
              </a:rPr>
              <a:t> requests interfered with each other in the DRAM system</a:t>
            </a:r>
            <a:r>
              <a:rPr lang="en-US" altLang="ja-JP">
                <a:latin typeface="Arial" charset="0"/>
              </a:rPr>
              <a:t>, the bank access latencies of each thread were serialized because the requests were serialized. As a result both threads stall for two bank access latencies instead of 1, which is what each thread experienced when running alone.</a:t>
            </a:r>
          </a:p>
          <a:p>
            <a:endParaRPr lang="en-US">
              <a:latin typeface="Arial" charset="0"/>
            </a:endParaRPr>
          </a:p>
          <a:p>
            <a:r>
              <a:rPr lang="en-US">
                <a:latin typeface="Arial" charset="0"/>
              </a:rPr>
              <a:t>This is because the DRAM controller did not try to preserve the bank parallelism of each thread.</a:t>
            </a:r>
          </a:p>
        </p:txBody>
      </p:sp>
    </p:spTree>
    <p:extLst>
      <p:ext uri="{BB962C8B-B14F-4D97-AF65-F5344CB8AC3E}">
        <p14:creationId xmlns:p14="http://schemas.microsoft.com/office/powerpoint/2010/main" val="23023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5EC0E63-C526-D448-A477-66591E1FF313}" type="slidenum">
              <a:rPr lang="en-US" sz="1200">
                <a:solidFill>
                  <a:prstClr val="black"/>
                </a:solidFill>
                <a:latin typeface="Calibri" charset="0"/>
                <a:cs typeface="Arial" charset="0"/>
              </a:rPr>
              <a:pPr eaLnBrk="1" hangingPunct="1"/>
              <a:t>10</a:t>
            </a:fld>
            <a:endParaRPr lang="en-US" sz="1200">
              <a:solidFill>
                <a:prstClr val="black"/>
              </a:solidFill>
              <a:latin typeface="Calibri" charset="0"/>
              <a:cs typeface="Arial" charset="0"/>
            </a:endParaRPr>
          </a:p>
        </p:txBody>
      </p:sp>
      <p:sp>
        <p:nvSpPr>
          <p:cNvPr id="901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93630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950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Arial" charset="0"/>
              </a:rPr>
              <a:t>Can we do better than this? Let me describe what a parallelism aware scheduler would do. </a:t>
            </a:r>
          </a:p>
          <a:p>
            <a:endParaRPr lang="en-US">
              <a:latin typeface="Arial" charset="0"/>
            </a:endParaRPr>
          </a:p>
          <a:p>
            <a:r>
              <a:rPr lang="en-US">
                <a:latin typeface="Arial" charset="0"/>
              </a:rPr>
              <a:t>This is the same example. The two threads compute until they each generate 2 DRAM requests, which arrive at the controller in the same order as before. The controller first takes Thread A</a:t>
            </a:r>
            <a:r>
              <a:rPr lang="ja-JP" altLang="en-US">
                <a:latin typeface="Arial" charset="0"/>
              </a:rPr>
              <a:t>’</a:t>
            </a:r>
            <a:r>
              <a:rPr lang="en-US" altLang="ja-JP">
                <a:latin typeface="Arial" charset="0"/>
              </a:rPr>
              <a:t>s request to Bank 0 and schedules it. But then, instead of servicing the requests in their arrival order, it realizes there is another request from Thread A to Bank 1 and if it schedules that one back to back with Thread A</a:t>
            </a:r>
            <a:r>
              <a:rPr lang="ja-JP" altLang="en-US">
                <a:latin typeface="Arial" charset="0"/>
              </a:rPr>
              <a:t>’</a:t>
            </a:r>
            <a:r>
              <a:rPr lang="en-US" altLang="ja-JP">
                <a:latin typeface="Arial" charset="0"/>
              </a:rPr>
              <a:t>s previous request, thread A</a:t>
            </a:r>
            <a:r>
              <a:rPr lang="ja-JP" altLang="en-US">
                <a:latin typeface="Arial" charset="0"/>
              </a:rPr>
              <a:t>’</a:t>
            </a:r>
            <a:r>
              <a:rPr lang="en-US" altLang="ja-JP">
                <a:latin typeface="Arial" charset="0"/>
              </a:rPr>
              <a:t>s request latencies would be overlapped.</a:t>
            </a:r>
          </a:p>
          <a:p>
            <a:endParaRPr lang="en-US">
              <a:latin typeface="Arial" charset="0"/>
            </a:endParaRPr>
          </a:p>
          <a:p>
            <a:r>
              <a:rPr lang="en-US">
                <a:latin typeface="Arial" charset="0"/>
              </a:rPr>
              <a:t>Therefore, the controller takes Thread A</a:t>
            </a:r>
            <a:r>
              <a:rPr lang="ja-JP" altLang="en-US">
                <a:latin typeface="Arial" charset="0"/>
              </a:rPr>
              <a:t>’</a:t>
            </a:r>
            <a:r>
              <a:rPr lang="en-US" altLang="ja-JP">
                <a:latin typeface="Arial" charset="0"/>
              </a:rPr>
              <a:t>s request to Bank 1 and schedules it. While these two requests are serviced in parallel in the banks, both threads stall. </a:t>
            </a:r>
          </a:p>
          <a:p>
            <a:endParaRPr lang="en-US">
              <a:latin typeface="Arial" charset="0"/>
            </a:endParaRPr>
          </a:p>
          <a:p>
            <a:r>
              <a:rPr lang="en-US">
                <a:latin typeface="Arial" charset="0"/>
              </a:rPr>
              <a:t>Once the request to Bank 0 is complete, the controller takes Thread B</a:t>
            </a:r>
            <a:r>
              <a:rPr lang="ja-JP" altLang="en-US">
                <a:latin typeface="Arial" charset="0"/>
              </a:rPr>
              <a:t>’</a:t>
            </a:r>
            <a:r>
              <a:rPr lang="en-US" altLang="ja-JP">
                <a:latin typeface="Arial" charset="0"/>
              </a:rPr>
              <a:t>s request to Bank 0 and schedules it. Later, it schedules Thread B</a:t>
            </a:r>
            <a:r>
              <a:rPr lang="ja-JP" altLang="en-US">
                <a:latin typeface="Arial" charset="0"/>
              </a:rPr>
              <a:t>’</a:t>
            </a:r>
            <a:r>
              <a:rPr lang="en-US" altLang="ja-JP">
                <a:latin typeface="Arial" charset="0"/>
              </a:rPr>
              <a:t>s request to Bank 1. While these two requests are being serviced, Thread B stalls (because it does not have the data it needs), </a:t>
            </a:r>
            <a:r>
              <a:rPr lang="en-US" altLang="ja-JP" b="1">
                <a:latin typeface="Arial" charset="0"/>
              </a:rPr>
              <a:t>but thread A can do useful computation! This is because its requests were serviced in parallel in the banks, instead of serially, and the thread has all the data it needs to do useful computation</a:t>
            </a:r>
            <a:r>
              <a:rPr lang="en-US" altLang="ja-JP">
                <a:latin typeface="Arial" charset="0"/>
              </a:rPr>
              <a:t>. As a result, the execution time of Thread A reduces compared to the baseline scheduler that was not aware of the threads</a:t>
            </a:r>
            <a:r>
              <a:rPr lang="ja-JP" altLang="en-US">
                <a:latin typeface="Arial" charset="0"/>
              </a:rPr>
              <a:t>’</a:t>
            </a:r>
            <a:r>
              <a:rPr lang="en-US" altLang="ja-JP">
                <a:latin typeface="Arial" charset="0"/>
              </a:rPr>
              <a:t> bank parallelism. </a:t>
            </a:r>
          </a:p>
          <a:p>
            <a:endParaRPr lang="en-US">
              <a:latin typeface="Arial" charset="0"/>
            </a:endParaRPr>
          </a:p>
          <a:p>
            <a:r>
              <a:rPr lang="en-US">
                <a:latin typeface="Arial" charset="0"/>
              </a:rPr>
              <a:t>Overall system throughput also improves because the average stall-time of the threads is 1.5 bank access latencies instead of 2. </a:t>
            </a:r>
            <a:r>
              <a:rPr lang="en-US" b="1">
                <a:latin typeface="Arial" charset="0"/>
              </a:rPr>
              <a:t>Instead of stalling, cores can make progress executing their instruction streams. </a:t>
            </a:r>
          </a:p>
        </p:txBody>
      </p:sp>
    </p:spTree>
    <p:extLst>
      <p:ext uri="{BB962C8B-B14F-4D97-AF65-F5344CB8AC3E}">
        <p14:creationId xmlns:p14="http://schemas.microsoft.com/office/powerpoint/2010/main" val="3841961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100">
                <a:latin typeface="Arial" charset="0"/>
              </a:rPr>
              <a:t>Parallelism aware batch scheduling uses two key principles. The first principle is parallelism awareness. As I showed you before, a thread</a:t>
            </a:r>
            <a:r>
              <a:rPr lang="ja-JP" altLang="en-US" sz="1100">
                <a:latin typeface="Arial" charset="0"/>
              </a:rPr>
              <a:t>’</a:t>
            </a:r>
            <a:r>
              <a:rPr lang="en-US" altLang="ja-JP" sz="1100">
                <a:latin typeface="Arial" charset="0"/>
              </a:rPr>
              <a:t>s bank parallelism is improved by scheduling requests from a thread to different banks back to back. Unfortunately, doing this greedily can cause starvation because a thread whose requests are continuously scheduled back to back can keep on generating more requests and therefore deny service to other threads that are waiting to access the same bank.</a:t>
            </a:r>
          </a:p>
          <a:p>
            <a:pPr eaLnBrk="1" hangingPunct="1">
              <a:lnSpc>
                <a:spcPct val="80000"/>
              </a:lnSpc>
            </a:pPr>
            <a:endParaRPr lang="en-US" sz="1100">
              <a:latin typeface="Arial" charset="0"/>
            </a:endParaRPr>
          </a:p>
          <a:p>
            <a:pPr marL="0" lvl="1" eaLnBrk="1" hangingPunct="1">
              <a:lnSpc>
                <a:spcPct val="80000"/>
              </a:lnSpc>
            </a:pPr>
            <a:r>
              <a:rPr lang="en-US" sz="1100">
                <a:latin typeface="Arial" charset="0"/>
                <a:ea typeface="ＭＳ Ｐゴシック" charset="0"/>
              </a:rPr>
              <a:t>To avoid this, we use a second principle, called request batching. With this, the controller groups a fixed number of oldest requests from each thread into a </a:t>
            </a:r>
            <a:r>
              <a:rPr lang="ja-JP" altLang="en-US" sz="1100">
                <a:latin typeface="Arial" charset="0"/>
                <a:ea typeface="ＭＳ Ｐゴシック" charset="0"/>
              </a:rPr>
              <a:t>“</a:t>
            </a:r>
            <a:r>
              <a:rPr lang="en-US" altLang="ja-JP" sz="1100">
                <a:latin typeface="Arial" charset="0"/>
                <a:ea typeface="ＭＳ Ｐゴシック" charset="0"/>
              </a:rPr>
              <a:t>batch</a:t>
            </a:r>
            <a:r>
              <a:rPr lang="ja-JP" altLang="en-US" sz="1100">
                <a:latin typeface="Arial" charset="0"/>
                <a:ea typeface="ＭＳ Ｐゴシック" charset="0"/>
              </a:rPr>
              <a:t>”</a:t>
            </a:r>
            <a:r>
              <a:rPr lang="en-US" altLang="ja-JP" sz="1100">
                <a:latin typeface="Arial" charset="0"/>
                <a:ea typeface="ＭＳ Ｐゴシック" charset="0"/>
              </a:rPr>
              <a:t>. And, it services the batch before all other requests. It forms a new batch when the current one is done.</a:t>
            </a:r>
          </a:p>
          <a:p>
            <a:pPr marL="0" lvl="1" eaLnBrk="1" hangingPunct="1">
              <a:lnSpc>
                <a:spcPct val="80000"/>
              </a:lnSpc>
            </a:pPr>
            <a:endParaRPr lang="en-US" sz="1100">
              <a:latin typeface="Arial" charset="0"/>
              <a:ea typeface="ＭＳ Ｐゴシック" charset="0"/>
            </a:endParaRPr>
          </a:p>
          <a:p>
            <a:pPr marL="0" lvl="1" eaLnBrk="1" hangingPunct="1">
              <a:lnSpc>
                <a:spcPct val="80000"/>
              </a:lnSpc>
            </a:pPr>
            <a:r>
              <a:rPr lang="en-US" sz="1100">
                <a:latin typeface="Arial" charset="0"/>
                <a:ea typeface="ＭＳ Ｐゴシック" charset="0"/>
              </a:rPr>
              <a:t>Batching eliminates </a:t>
            </a:r>
            <a:r>
              <a:rPr lang="en-US" sz="1100">
                <a:solidFill>
                  <a:srgbClr val="003399"/>
                </a:solidFill>
                <a:latin typeface="Arial" charset="0"/>
                <a:ea typeface="ＭＳ Ｐゴシック" charset="0"/>
              </a:rPr>
              <a:t>starvation of requests and threads, and provides fairness. It also allows parallelism of each thread to be optimized for within a batch.</a:t>
            </a:r>
          </a:p>
          <a:p>
            <a:pPr marL="0" lvl="1" eaLnBrk="1" hangingPunct="1">
              <a:lnSpc>
                <a:spcPct val="80000"/>
              </a:lnSpc>
            </a:pPr>
            <a:endParaRPr lang="en-US" sz="1100">
              <a:solidFill>
                <a:srgbClr val="003399"/>
              </a:solidFill>
              <a:latin typeface="Arial" charset="0"/>
              <a:ea typeface="ＭＳ Ｐゴシック" charset="0"/>
            </a:endParaRPr>
          </a:p>
          <a:p>
            <a:pPr marL="0" lvl="1" eaLnBrk="1" hangingPunct="1">
              <a:lnSpc>
                <a:spcPct val="80000"/>
              </a:lnSpc>
            </a:pPr>
            <a:r>
              <a:rPr lang="en-US" sz="1100">
                <a:solidFill>
                  <a:srgbClr val="003399"/>
                </a:solidFill>
                <a:latin typeface="Arial" charset="0"/>
                <a:ea typeface="ＭＳ Ｐゴシック" charset="0"/>
              </a:rPr>
              <a:t>Let</a:t>
            </a:r>
            <a:r>
              <a:rPr lang="ja-JP" altLang="en-US" sz="1100">
                <a:solidFill>
                  <a:srgbClr val="003399"/>
                </a:solidFill>
                <a:latin typeface="Arial" charset="0"/>
                <a:ea typeface="ＭＳ Ｐゴシック" charset="0"/>
              </a:rPr>
              <a:t>’</a:t>
            </a:r>
            <a:r>
              <a:rPr lang="en-US" altLang="ja-JP" sz="1100">
                <a:solidFill>
                  <a:srgbClr val="003399"/>
                </a:solidFill>
                <a:latin typeface="Arial" charset="0"/>
                <a:ea typeface="ＭＳ Ｐゴシック" charset="0"/>
              </a:rPr>
              <a:t>s take a look at how this works pictorially. </a:t>
            </a:r>
          </a:p>
          <a:p>
            <a:pPr marL="0" lvl="1" eaLnBrk="1" hangingPunct="1">
              <a:lnSpc>
                <a:spcPct val="80000"/>
              </a:lnSpc>
            </a:pPr>
            <a:endParaRPr lang="en-US" sz="1100">
              <a:solidFill>
                <a:srgbClr val="003399"/>
              </a:solidFill>
              <a:latin typeface="Arial" charset="0"/>
              <a:ea typeface="ＭＳ Ｐゴシック" charset="0"/>
            </a:endParaRPr>
          </a:p>
          <a:p>
            <a:pPr marL="0" lvl="1" eaLnBrk="1" hangingPunct="1">
              <a:lnSpc>
                <a:spcPct val="80000"/>
              </a:lnSpc>
            </a:pPr>
            <a:r>
              <a:rPr lang="en-US" sz="1100">
                <a:solidFill>
                  <a:srgbClr val="003399"/>
                </a:solidFill>
                <a:latin typeface="Arial" charset="0"/>
                <a:ea typeface="ＭＳ Ｐゴシック" charset="0"/>
              </a:rPr>
              <a:t>Multiple threads send requests to the DRAM controller. The controller groups these requests into a batch. Once a batch is formed any newly arriving requests are not included in the batch. </a:t>
            </a:r>
            <a:r>
              <a:rPr lang="en-US" sz="1100" b="1">
                <a:solidFill>
                  <a:srgbClr val="003399"/>
                </a:solidFill>
                <a:latin typeface="Arial" charset="0"/>
                <a:ea typeface="ＭＳ Ｐゴシック" charset="0"/>
              </a:rPr>
              <a:t>Within the batch, the controller schedules each thread</a:t>
            </a:r>
            <a:r>
              <a:rPr lang="ja-JP" altLang="en-US" sz="1100" b="1">
                <a:solidFill>
                  <a:srgbClr val="003399"/>
                </a:solidFill>
                <a:latin typeface="Arial" charset="0"/>
                <a:ea typeface="ＭＳ Ｐゴシック" charset="0"/>
              </a:rPr>
              <a:t>’</a:t>
            </a:r>
            <a:r>
              <a:rPr lang="en-US" altLang="ja-JP" sz="1100" b="1">
                <a:solidFill>
                  <a:srgbClr val="003399"/>
                </a:solidFill>
                <a:latin typeface="Arial" charset="0"/>
                <a:ea typeface="ＭＳ Ｐゴシック" charset="0"/>
              </a:rPr>
              <a:t>s requests in parallel</a:t>
            </a:r>
            <a:r>
              <a:rPr lang="en-US" altLang="ja-JP" sz="1100">
                <a:solidFill>
                  <a:srgbClr val="003399"/>
                </a:solidFill>
                <a:latin typeface="Arial" charset="0"/>
                <a:ea typeface="ＭＳ Ｐゴシック" charset="0"/>
              </a:rPr>
              <a:t>. It first takes TX</a:t>
            </a:r>
            <a:r>
              <a:rPr lang="ja-JP" altLang="en-US" sz="1100">
                <a:solidFill>
                  <a:srgbClr val="003399"/>
                </a:solidFill>
                <a:latin typeface="Arial" charset="0"/>
                <a:ea typeface="ＭＳ Ｐゴシック" charset="0"/>
              </a:rPr>
              <a:t>’</a:t>
            </a:r>
            <a:r>
              <a:rPr lang="en-US" altLang="ja-JP" sz="1100">
                <a:solidFill>
                  <a:srgbClr val="003399"/>
                </a:solidFill>
                <a:latin typeface="Arial" charset="0"/>
                <a:ea typeface="ＭＳ Ｐゴシック" charset="0"/>
              </a:rPr>
              <a:t>s requests and schedules them in parallel. Then it takes TY</a:t>
            </a:r>
            <a:r>
              <a:rPr lang="ja-JP" altLang="en-US" sz="1100">
                <a:solidFill>
                  <a:srgbClr val="003399"/>
                </a:solidFill>
                <a:latin typeface="Arial" charset="0"/>
                <a:ea typeface="ＭＳ Ｐゴシック" charset="0"/>
              </a:rPr>
              <a:t>’</a:t>
            </a:r>
            <a:r>
              <a:rPr lang="en-US" altLang="ja-JP" sz="1100">
                <a:solidFill>
                  <a:srgbClr val="003399"/>
                </a:solidFill>
                <a:latin typeface="Arial" charset="0"/>
                <a:ea typeface="ＭＳ Ｐゴシック" charset="0"/>
              </a:rPr>
              <a:t>s requests and schedules them in parallel. Note that incoming requests from T3 that are outside the batch are not serviced. Once all requests in the batch are serviced in a parallelism-aware manner, the controller forms a new batch with the requests in the memory request buffer.</a:t>
            </a:r>
            <a:endParaRPr lang="en-US" altLang="ja-JP" sz="1100">
              <a:latin typeface="Arial" charset="0"/>
              <a:ea typeface="ＭＳ Ｐゴシック" charset="0"/>
            </a:endParaRPr>
          </a:p>
          <a:p>
            <a:pPr eaLnBrk="1" hangingPunct="1">
              <a:lnSpc>
                <a:spcPct val="80000"/>
              </a:lnSpc>
            </a:pPr>
            <a:endParaRPr lang="en-US" sz="1100">
              <a:latin typeface="Arial" charset="0"/>
            </a:endParaRPr>
          </a:p>
        </p:txBody>
      </p:sp>
      <p:sp>
        <p:nvSpPr>
          <p:cNvPr id="1515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638" eaLnBrk="0" hangingPunct="0">
              <a:defRPr sz="2400">
                <a:solidFill>
                  <a:schemeClr val="tx1"/>
                </a:solidFill>
                <a:latin typeface="Arial" charset="0"/>
                <a:ea typeface="ＭＳ Ｐゴシック" charset="0"/>
                <a:cs typeface="ＭＳ Ｐゴシック" charset="0"/>
              </a:defRPr>
            </a:lvl1pPr>
            <a:lvl2pPr marL="742950" indent="-285750" defTabSz="909638" eaLnBrk="0" hangingPunct="0">
              <a:defRPr sz="2400">
                <a:solidFill>
                  <a:schemeClr val="tx1"/>
                </a:solidFill>
                <a:latin typeface="Arial" charset="0"/>
                <a:ea typeface="ＭＳ Ｐゴシック" charset="0"/>
              </a:defRPr>
            </a:lvl2pPr>
            <a:lvl3pPr marL="1143000" indent="-228600" defTabSz="909638" eaLnBrk="0" hangingPunct="0">
              <a:defRPr sz="2400">
                <a:solidFill>
                  <a:schemeClr val="tx1"/>
                </a:solidFill>
                <a:latin typeface="Arial" charset="0"/>
                <a:ea typeface="ＭＳ Ｐゴシック" charset="0"/>
              </a:defRPr>
            </a:lvl3pPr>
            <a:lvl4pPr marL="1600200" indent="-228600" defTabSz="909638" eaLnBrk="0" hangingPunct="0">
              <a:defRPr sz="2400">
                <a:solidFill>
                  <a:schemeClr val="tx1"/>
                </a:solidFill>
                <a:latin typeface="Arial" charset="0"/>
                <a:ea typeface="ＭＳ Ｐゴシック" charset="0"/>
              </a:defRPr>
            </a:lvl4pPr>
            <a:lvl5pPr marL="2057400" indent="-228600" defTabSz="909638" eaLnBrk="0" hangingPunct="0">
              <a:defRPr sz="2400">
                <a:solidFill>
                  <a:schemeClr val="tx1"/>
                </a:solidFill>
                <a:latin typeface="Arial" charset="0"/>
                <a:ea typeface="ＭＳ Ｐゴシック" charset="0"/>
              </a:defRPr>
            </a:lvl5pPr>
            <a:lvl6pPr marL="2514600" indent="-228600" defTabSz="9096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096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096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096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917C68-4158-3D41-87E5-549793D39217}" type="slidenum">
              <a:rPr lang="en-US" sz="1200">
                <a:solidFill>
                  <a:srgbClr val="000000"/>
                </a:solidFill>
                <a:latin typeface="Calibri" charset="0"/>
                <a:cs typeface="Arial" charset="0"/>
              </a:rPr>
              <a:pPr eaLnBrk="1" hangingPunct="1"/>
              <a:t>51</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3941837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PAR-BS has two components, which I will describe in more detail. The first is request batching. Aside from guaranteeing starvation freedom and providing fairness, a batch provides a flexible substrate that enables aggressive scheduling optimizations (within the batch).</a:t>
            </a:r>
          </a:p>
          <a:p>
            <a:endParaRPr lang="en-US"/>
          </a:p>
          <a:p>
            <a:r>
              <a:rPr lang="en-US"/>
              <a:t>The second component is the within-batch scheduling component. Within a batch, any DRAM scheduling policy can be employed. And, this policy can be very aggressive and possibly unfair in the global sense. Because the overlying batching scheme ensures forward progress in each thread. In fact, we use a globally unfair shortest job first scheduling policy within a batch, to optimize each thread</a:t>
            </a:r>
            <a:r>
              <a:rPr lang="ja-JP" altLang="en-US"/>
              <a:t>’</a:t>
            </a:r>
            <a:r>
              <a:rPr lang="en-US"/>
              <a:t>s bank parallelism. </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48" eaLnBrk="0" hangingPunct="0">
              <a:defRPr>
                <a:solidFill>
                  <a:schemeClr val="tx1"/>
                </a:solidFill>
                <a:latin typeface="Arial" charset="0"/>
                <a:ea typeface="ＭＳ Ｐゴシック" charset="0"/>
              </a:defRPr>
            </a:lvl1pPr>
            <a:lvl2pPr marL="730150" indent="-280827" defTabSz="914248" eaLnBrk="0" hangingPunct="0">
              <a:defRPr>
                <a:solidFill>
                  <a:schemeClr val="tx1"/>
                </a:solidFill>
                <a:latin typeface="Arial" charset="0"/>
                <a:ea typeface="ＭＳ Ｐゴシック" charset="0"/>
              </a:defRPr>
            </a:lvl2pPr>
            <a:lvl3pPr marL="1123309" indent="-224662" defTabSz="914248" eaLnBrk="0" hangingPunct="0">
              <a:defRPr>
                <a:solidFill>
                  <a:schemeClr val="tx1"/>
                </a:solidFill>
                <a:latin typeface="Arial" charset="0"/>
                <a:ea typeface="ＭＳ Ｐゴシック" charset="0"/>
              </a:defRPr>
            </a:lvl3pPr>
            <a:lvl4pPr marL="1572631" indent="-224662" defTabSz="914248" eaLnBrk="0" hangingPunct="0">
              <a:defRPr>
                <a:solidFill>
                  <a:schemeClr val="tx1"/>
                </a:solidFill>
                <a:latin typeface="Arial" charset="0"/>
                <a:ea typeface="ＭＳ Ｐゴシック" charset="0"/>
              </a:defRPr>
            </a:lvl4pPr>
            <a:lvl5pPr marL="2021955" indent="-224662" defTabSz="914248" eaLnBrk="0" hangingPunct="0">
              <a:defRPr>
                <a:solidFill>
                  <a:schemeClr val="tx1"/>
                </a:solidFill>
                <a:latin typeface="Arial" charset="0"/>
                <a:ea typeface="ＭＳ Ｐゴシック" charset="0"/>
              </a:defRPr>
            </a:lvl5pPr>
            <a:lvl6pPr marL="2471278" indent="-224662" defTabSz="914248" eaLnBrk="0" fontAlgn="base" hangingPunct="0">
              <a:spcBef>
                <a:spcPct val="0"/>
              </a:spcBef>
              <a:spcAft>
                <a:spcPct val="0"/>
              </a:spcAft>
              <a:defRPr>
                <a:solidFill>
                  <a:schemeClr val="tx1"/>
                </a:solidFill>
                <a:latin typeface="Arial" charset="0"/>
                <a:ea typeface="ＭＳ Ｐゴシック" charset="0"/>
              </a:defRPr>
            </a:lvl6pPr>
            <a:lvl7pPr marL="2920602" indent="-224662" defTabSz="914248" eaLnBrk="0" fontAlgn="base" hangingPunct="0">
              <a:spcBef>
                <a:spcPct val="0"/>
              </a:spcBef>
              <a:spcAft>
                <a:spcPct val="0"/>
              </a:spcAft>
              <a:defRPr>
                <a:solidFill>
                  <a:schemeClr val="tx1"/>
                </a:solidFill>
                <a:latin typeface="Arial" charset="0"/>
                <a:ea typeface="ＭＳ Ｐゴシック" charset="0"/>
              </a:defRPr>
            </a:lvl7pPr>
            <a:lvl8pPr marL="3369926" indent="-224662" defTabSz="914248" eaLnBrk="0" fontAlgn="base" hangingPunct="0">
              <a:spcBef>
                <a:spcPct val="0"/>
              </a:spcBef>
              <a:spcAft>
                <a:spcPct val="0"/>
              </a:spcAft>
              <a:defRPr>
                <a:solidFill>
                  <a:schemeClr val="tx1"/>
                </a:solidFill>
                <a:latin typeface="Arial" charset="0"/>
                <a:ea typeface="ＭＳ Ｐゴシック" charset="0"/>
              </a:defRPr>
            </a:lvl8pPr>
            <a:lvl9pPr marL="3819248" indent="-224662" defTabSz="91424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D1EEB0A-7F16-F84E-90EA-208BE00B8ED9}" type="slidenum">
              <a:rPr lang="en-US">
                <a:solidFill>
                  <a:prstClr val="black"/>
                </a:solidFill>
              </a:rPr>
              <a:pPr eaLnBrk="1" hangingPunct="1"/>
              <a:t>52</a:t>
            </a:fld>
            <a:endParaRPr lang="en-US">
              <a:solidFill>
                <a:prstClr val="black"/>
              </a:solidFill>
            </a:endParaRPr>
          </a:p>
        </p:txBody>
      </p:sp>
    </p:spTree>
    <p:extLst>
      <p:ext uri="{BB962C8B-B14F-4D97-AF65-F5344CB8AC3E}">
        <p14:creationId xmlns:p14="http://schemas.microsoft.com/office/powerpoint/2010/main" val="326979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To implement batching, Each memory request has a bit (called the </a:t>
            </a:r>
            <a:r>
              <a:rPr lang="en-US" i="1">
                <a:latin typeface="Arial" charset="0"/>
              </a:rPr>
              <a:t>marked bit)</a:t>
            </a:r>
            <a:r>
              <a:rPr lang="en-US">
                <a:latin typeface="Arial" charset="0"/>
              </a:rPr>
              <a:t> associated with it</a:t>
            </a:r>
          </a:p>
          <a:p>
            <a:endParaRPr lang="en-US">
              <a:latin typeface="Arial" charset="0"/>
            </a:endParaRPr>
          </a:p>
          <a:p>
            <a:r>
              <a:rPr lang="en-US">
                <a:latin typeface="Arial" charset="0"/>
              </a:rPr>
              <a:t>When a batch is formed, the controller marks up to a </a:t>
            </a:r>
            <a:r>
              <a:rPr lang="en-US" i="1">
                <a:latin typeface="Arial" charset="0"/>
              </a:rPr>
              <a:t>Marking-Cap</a:t>
            </a:r>
            <a:r>
              <a:rPr lang="en-US">
                <a:latin typeface="Arial" charset="0"/>
              </a:rPr>
              <a:t> pending requests per bank for each thread. Marked requests constitute the batch. A new batch is formed when no marked requests are left. </a:t>
            </a:r>
          </a:p>
          <a:p>
            <a:endParaRPr lang="en-US">
              <a:latin typeface="Arial" charset="0"/>
            </a:endParaRPr>
          </a:p>
          <a:p>
            <a:pPr marL="0" lvl="1"/>
            <a:r>
              <a:rPr lang="en-US" b="1">
                <a:latin typeface="Arial" charset="0"/>
                <a:ea typeface="ＭＳ Ｐゴシック" charset="0"/>
              </a:rPr>
              <a:t>The key idea is that</a:t>
            </a:r>
            <a:r>
              <a:rPr lang="en-US">
                <a:latin typeface="Arial" charset="0"/>
                <a:ea typeface="ＭＳ Ｐゴシック" charset="0"/>
              </a:rPr>
              <a:t> marked requests are always prioritized over unmarked ones. Hence, there is </a:t>
            </a:r>
            <a:r>
              <a:rPr lang="en-US" sz="2000">
                <a:latin typeface="Arial" charset="0"/>
                <a:ea typeface="ＭＳ Ｐゴシック" charset="0"/>
              </a:rPr>
              <a:t>no reordering of requests across batches: As a result, there is </a:t>
            </a:r>
            <a:r>
              <a:rPr lang="en-US" sz="2000">
                <a:solidFill>
                  <a:srgbClr val="FF0000"/>
                </a:solidFill>
                <a:latin typeface="Arial" charset="0"/>
                <a:ea typeface="ＭＳ Ｐゴシック" charset="0"/>
              </a:rPr>
              <a:t>no starvation, and a high degree of fairness.</a:t>
            </a:r>
          </a:p>
          <a:p>
            <a:pPr marL="0" lvl="1"/>
            <a:endParaRPr lang="en-US" sz="2000">
              <a:solidFill>
                <a:srgbClr val="FF0000"/>
              </a:solidFill>
              <a:latin typeface="Arial" charset="0"/>
              <a:ea typeface="ＭＳ Ｐゴシック" charset="0"/>
            </a:endParaRPr>
          </a:p>
          <a:p>
            <a:pPr marL="0" lvl="1"/>
            <a:r>
              <a:rPr lang="en-US" sz="2000">
                <a:solidFill>
                  <a:srgbClr val="FF0000"/>
                </a:solidFill>
                <a:latin typeface="Arial" charset="0"/>
                <a:ea typeface="ＭＳ Ｐゴシック" charset="0"/>
              </a:rPr>
              <a:t>But how does the controller prioritize requests within a batch?</a:t>
            </a:r>
          </a:p>
          <a:p>
            <a:endParaRPr lang="en-US">
              <a:latin typeface="Arial" charset="0"/>
            </a:endParaRPr>
          </a:p>
          <a:p>
            <a:endParaRPr lang="en-US">
              <a:latin typeface="Arial" charset="0"/>
            </a:endParaRPr>
          </a:p>
        </p:txBody>
      </p:sp>
    </p:spTree>
    <p:extLst>
      <p:ext uri="{BB962C8B-B14F-4D97-AF65-F5344CB8AC3E}">
        <p14:creationId xmlns:p14="http://schemas.microsoft.com/office/powerpoint/2010/main" val="3549113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565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Within a batch, the controller can use any existing DRAM scheduling policy. </a:t>
            </a:r>
            <a:r>
              <a:rPr lang="en-US" b="1">
                <a:latin typeface="Arial" charset="0"/>
              </a:rPr>
              <a:t>For example, the baseline FR-FCFS policy is very good at exploiting row buffer locality.</a:t>
            </a:r>
          </a:p>
          <a:p>
            <a:r>
              <a:rPr lang="en-US" b="1">
                <a:latin typeface="Arial" charset="0"/>
              </a:rPr>
              <a:t>However, in addition to exploiting row-buffer locality, we also want to preserve intra-thread bank parallelism.</a:t>
            </a:r>
            <a:r>
              <a:rPr lang="en-US">
                <a:latin typeface="Arial" charset="0"/>
              </a:rPr>
              <a:t> As I showed you before, this can be accomplished by servicing each thread</a:t>
            </a:r>
            <a:r>
              <a:rPr lang="ja-JP" altLang="en-US">
                <a:latin typeface="Arial" charset="0"/>
              </a:rPr>
              <a:t>’</a:t>
            </a:r>
            <a:r>
              <a:rPr lang="en-US" altLang="ja-JP">
                <a:latin typeface="Arial" charset="0"/>
              </a:rPr>
              <a:t>s requests back to back</a:t>
            </a:r>
          </a:p>
          <a:p>
            <a:endParaRPr lang="en-US">
              <a:latin typeface="Arial" charset="0"/>
            </a:endParaRPr>
          </a:p>
          <a:p>
            <a:r>
              <a:rPr lang="en-US">
                <a:latin typeface="Arial" charset="0"/>
              </a:rPr>
              <a:t>To do so, the DRAM scheduler computes a </a:t>
            </a:r>
            <a:r>
              <a:rPr lang="en-US">
                <a:solidFill>
                  <a:srgbClr val="003399"/>
                </a:solidFill>
                <a:latin typeface="Arial" charset="0"/>
              </a:rPr>
              <a:t>ranking of threads </a:t>
            </a:r>
            <a:r>
              <a:rPr lang="en-US">
                <a:latin typeface="Arial" charset="0"/>
              </a:rPr>
              <a:t>when the batch is formed</a:t>
            </a:r>
          </a:p>
          <a:p>
            <a:r>
              <a:rPr lang="en-US">
                <a:latin typeface="Arial" charset="0"/>
              </a:rPr>
              <a:t>And it prioritizes requests that belong to higher-ranked threads over those that belong to lower ranked ones</a:t>
            </a:r>
          </a:p>
          <a:p>
            <a:pPr marL="0" lvl="1"/>
            <a:r>
              <a:rPr lang="en-US">
                <a:latin typeface="Arial" charset="0"/>
                <a:ea typeface="ＭＳ Ｐゴシック" charset="0"/>
              </a:rPr>
              <a:t>This </a:t>
            </a:r>
            <a:r>
              <a:rPr lang="en-US" sz="2000">
                <a:latin typeface="Arial" charset="0"/>
                <a:ea typeface="ＭＳ Ｐゴシック" charset="0"/>
              </a:rPr>
              <a:t>Improves the likelihood that requests from a thread are serviced in parallel by different banks</a:t>
            </a:r>
          </a:p>
          <a:p>
            <a:pPr marL="0" lvl="1"/>
            <a:r>
              <a:rPr lang="en-US" sz="2000">
                <a:latin typeface="Arial" charset="0"/>
                <a:ea typeface="ＭＳ Ｐゴシック" charset="0"/>
              </a:rPr>
              <a:t>Because Different threads prioritized in the same order (the RANK ORDER) across ALL banks</a:t>
            </a:r>
          </a:p>
          <a:p>
            <a:endParaRPr lang="en-US">
              <a:latin typeface="Arial" charset="0"/>
            </a:endParaRPr>
          </a:p>
          <a:p>
            <a:r>
              <a:rPr lang="en-US">
                <a:latin typeface="Arial" charset="0"/>
              </a:rPr>
              <a:t>But how does the scheduler compute this ranking?</a:t>
            </a:r>
          </a:p>
        </p:txBody>
      </p:sp>
    </p:spTree>
    <p:extLst>
      <p:ext uri="{BB962C8B-B14F-4D97-AF65-F5344CB8AC3E}">
        <p14:creationId xmlns:p14="http://schemas.microsoft.com/office/powerpoint/2010/main" val="639563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769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The thread ranking scheme affects system throughput and fairness</a:t>
            </a:r>
          </a:p>
          <a:p>
            <a:r>
              <a:rPr lang="en-US">
                <a:latin typeface="Arial" charset="0"/>
              </a:rPr>
              <a:t>A good ranking scheme should achieve two objectives.</a:t>
            </a:r>
          </a:p>
          <a:p>
            <a:r>
              <a:rPr lang="en-US">
                <a:latin typeface="Arial" charset="0"/>
              </a:rPr>
              <a:t>First, it should </a:t>
            </a:r>
            <a:r>
              <a:rPr lang="en-US">
                <a:solidFill>
                  <a:srgbClr val="0000FF"/>
                </a:solidFill>
                <a:latin typeface="Arial" charset="0"/>
              </a:rPr>
              <a:t>maximize system throughput</a:t>
            </a:r>
          </a:p>
          <a:p>
            <a:r>
              <a:rPr lang="en-US">
                <a:solidFill>
                  <a:srgbClr val="0000FF"/>
                </a:solidFill>
                <a:latin typeface="Arial" charset="0"/>
              </a:rPr>
              <a:t>Second, it should minimize unfairness; in other words it should balance the slowdown of the threads compared to when each is run alone.</a:t>
            </a:r>
          </a:p>
          <a:p>
            <a:r>
              <a:rPr lang="en-US" b="1">
                <a:solidFill>
                  <a:srgbClr val="0000FF"/>
                </a:solidFill>
                <a:latin typeface="Arial" charset="0"/>
              </a:rPr>
              <a:t>These two objectives call for the same ranking scheme, as I will show soon.</a:t>
            </a:r>
          </a:p>
          <a:p>
            <a:endParaRPr lang="en-US">
              <a:solidFill>
                <a:srgbClr val="0000FF"/>
              </a:solidFill>
              <a:latin typeface="Arial" charset="0"/>
            </a:endParaRPr>
          </a:p>
          <a:p>
            <a:r>
              <a:rPr lang="en-US">
                <a:solidFill>
                  <a:srgbClr val="0000FF"/>
                </a:solidFill>
                <a:latin typeface="Arial" charset="0"/>
              </a:rPr>
              <a:t>Maximizing system throughput is achieved by minimizing the average stall-time of the threads within the batch </a:t>
            </a:r>
            <a:r>
              <a:rPr lang="en-US" b="1">
                <a:solidFill>
                  <a:srgbClr val="0000FF"/>
                </a:solidFill>
                <a:latin typeface="Arial" charset="0"/>
              </a:rPr>
              <a:t>(as I showed in the earlier example). By minimizing the average stall time, we maximize the amount of time the system spends on computation rather than waiting for DRAM accesses.</a:t>
            </a:r>
          </a:p>
          <a:p>
            <a:endParaRPr lang="en-US">
              <a:solidFill>
                <a:srgbClr val="0000FF"/>
              </a:solidFill>
              <a:latin typeface="Arial" charset="0"/>
            </a:endParaRPr>
          </a:p>
          <a:p>
            <a:r>
              <a:rPr lang="en-US">
                <a:solidFill>
                  <a:srgbClr val="0000FF"/>
                </a:solidFill>
                <a:latin typeface="Arial" charset="0"/>
              </a:rPr>
              <a:t>Minimizing unfairness is achieved by servicing threads with inherently low stall-time early in the batch, The insight is that if a thread has low stall time to begin with (if it is not intensive) delaying that thread would result in very high slowdown compared to delaying a memory-intensive thread.</a:t>
            </a:r>
          </a:p>
          <a:p>
            <a:endParaRPr lang="en-US">
              <a:solidFill>
                <a:srgbClr val="0000FF"/>
              </a:solidFill>
              <a:latin typeface="Arial" charset="0"/>
            </a:endParaRPr>
          </a:p>
          <a:p>
            <a:r>
              <a:rPr lang="en-US" b="1">
                <a:solidFill>
                  <a:srgbClr val="0000FF"/>
                </a:solidFill>
                <a:latin typeface="Arial" charset="0"/>
              </a:rPr>
              <a:t>To achieve both objectives, we use the </a:t>
            </a:r>
            <a:r>
              <a:rPr lang="ja-JP" altLang="en-US" b="1">
                <a:solidFill>
                  <a:srgbClr val="0000FF"/>
                </a:solidFill>
                <a:latin typeface="Arial" charset="0"/>
              </a:rPr>
              <a:t>“</a:t>
            </a:r>
            <a:r>
              <a:rPr lang="en-US" altLang="ja-JP" b="1">
                <a:solidFill>
                  <a:srgbClr val="0000FF"/>
                </a:solidFill>
                <a:latin typeface="Arial" charset="0"/>
              </a:rPr>
              <a:t>shortest job first</a:t>
            </a:r>
            <a:r>
              <a:rPr lang="ja-JP" altLang="en-US" b="1">
                <a:solidFill>
                  <a:srgbClr val="0000FF"/>
                </a:solidFill>
                <a:latin typeface="Arial" charset="0"/>
              </a:rPr>
              <a:t>”</a:t>
            </a:r>
            <a:r>
              <a:rPr lang="en-US" altLang="ja-JP" b="1">
                <a:solidFill>
                  <a:srgbClr val="0000FF"/>
                </a:solidFill>
                <a:latin typeface="Arial" charset="0"/>
              </a:rPr>
              <a:t> principle. Shortest job first scheduling has been proven to provide the optimal throughput in generalized machine scheduling theory. </a:t>
            </a:r>
            <a:r>
              <a:rPr lang="en-US" altLang="ja-JP">
                <a:solidFill>
                  <a:srgbClr val="0000FF"/>
                </a:solidFill>
                <a:latin typeface="Arial" charset="0"/>
              </a:rPr>
              <a:t>The controller estimates each thread</a:t>
            </a:r>
            <a:r>
              <a:rPr lang="ja-JP" altLang="en-US">
                <a:solidFill>
                  <a:srgbClr val="0000FF"/>
                </a:solidFill>
                <a:latin typeface="Arial" charset="0"/>
              </a:rPr>
              <a:t>’</a:t>
            </a:r>
            <a:r>
              <a:rPr lang="en-US" altLang="ja-JP">
                <a:solidFill>
                  <a:srgbClr val="0000FF"/>
                </a:solidFill>
                <a:latin typeface="Arial" charset="0"/>
              </a:rPr>
              <a:t>s stall-time within the batch (assuming the thread is run alone). And, it ranks a thread higher if the thread has a short stall time.</a:t>
            </a:r>
          </a:p>
          <a:p>
            <a:endParaRPr lang="en-US">
              <a:latin typeface="Arial" charset="0"/>
            </a:endParaRPr>
          </a:p>
        </p:txBody>
      </p:sp>
    </p:spTree>
    <p:extLst>
      <p:ext uri="{BB962C8B-B14F-4D97-AF65-F5344CB8AC3E}">
        <p14:creationId xmlns:p14="http://schemas.microsoft.com/office/powerpoint/2010/main" val="20588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9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2" eaLnBrk="1" hangingPunct="1"/>
            <a:r>
              <a:rPr lang="en-US" b="1">
                <a:latin typeface="Arial" charset="0"/>
                <a:ea typeface="ＭＳ Ｐゴシック" charset="0"/>
              </a:rPr>
              <a:t>How is this exactly done? </a:t>
            </a:r>
            <a:r>
              <a:rPr lang="en-US">
                <a:latin typeface="Arial" charset="0"/>
                <a:ea typeface="ＭＳ Ｐゴシック" charset="0"/>
              </a:rPr>
              <a:t>The controller keeps track of two values for each thread. First, the maximum number of marked requests from the thread to any bank. This is called max-bank-load. A lower value of this correlates with low stall time (and less memory intensiveness). As a result the scheduler ranks a thread with lower max-bank-load higher than a thread with higher max-bank load. </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If the max-bank-load of the two threads are equal, the scheduler uses another value it keeps track of to break the ties. It keeps the total number of requests in the batch from each thread. This is called total-load. If a thread has lower total-load it is less intensive, therefore it is ranked higher.</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Let</a:t>
            </a:r>
            <a:r>
              <a:rPr lang="ja-JP" altLang="en-US">
                <a:latin typeface="Arial" charset="0"/>
                <a:ea typeface="ＭＳ Ｐゴシック" charset="0"/>
              </a:rPr>
              <a:t>’</a:t>
            </a:r>
            <a:r>
              <a:rPr lang="en-US" altLang="ja-JP">
                <a:latin typeface="Arial" charset="0"/>
                <a:ea typeface="ＭＳ Ｐゴシック" charset="0"/>
              </a:rPr>
              <a:t>s take a look at these concepts with an example. Assume these are the requests within the batch.</a:t>
            </a:r>
          </a:p>
          <a:p>
            <a:pPr marL="0" lvl="2" eaLnBrk="1" hangingPunct="1"/>
            <a:r>
              <a:rPr lang="en-US">
                <a:latin typeface="Arial" charset="0"/>
                <a:ea typeface="ＭＳ Ｐゴシック" charset="0"/>
              </a:rPr>
              <a:t>T0 has at most 1 request to any bank, so its max-bank-load is 1. Its total-load is 3 since it has total 3 marked requests. </a:t>
            </a:r>
          </a:p>
          <a:p>
            <a:pPr marL="0" lvl="2" eaLnBrk="1" hangingPunct="1"/>
            <a:r>
              <a:rPr lang="en-US">
                <a:latin typeface="Arial" charset="0"/>
                <a:ea typeface="ＭＳ Ｐゴシック" charset="0"/>
              </a:rPr>
              <a:t>T1 has at most 2 requests to any bank so its max-bank-load is 2. Its total load is 6.</a:t>
            </a:r>
          </a:p>
          <a:p>
            <a:pPr marL="0" lvl="2" eaLnBrk="1" hangingPunct="1"/>
            <a:r>
              <a:rPr lang="en-US">
                <a:latin typeface="Arial" charset="0"/>
                <a:ea typeface="ＭＳ Ｐゴシック" charset="0"/>
              </a:rPr>
              <a:t>T2 similarly has a max-bank-load of 2, but its total load is higher. </a:t>
            </a:r>
          </a:p>
          <a:p>
            <a:pPr marL="0" lvl="2" eaLnBrk="1" hangingPunct="1"/>
            <a:r>
              <a:rPr lang="en-US">
                <a:latin typeface="Arial" charset="0"/>
                <a:ea typeface="ＭＳ Ｐゴシック" charset="0"/>
              </a:rPr>
              <a:t>Finally, T3 has a maximum of 5 requests to Bank 3. Therefore, its max-bank load is 5.</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Because T1 has the smallest max-bank-load, it is ranked highest. The scheduler ranks T1 higher than T2 because T1 has fewer total requests. The most memory intensive thread, T2 is ranked the lowest. </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a:t>
            </a:r>
          </a:p>
          <a:p>
            <a:pPr marL="0" lvl="2" eaLnBrk="1" hangingPunct="1"/>
            <a:r>
              <a:rPr lang="en-US">
                <a:latin typeface="Arial" charset="0"/>
                <a:ea typeface="ＭＳ Ｐゴシック" charset="0"/>
              </a:rPr>
              <a:t>Insight: Memory-intensive threads can be delayed more within a batch since their baseline stall-time is high</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How do you break the ties? A thread with lower total-load is ranked higher</a:t>
            </a:r>
          </a:p>
          <a:p>
            <a:pPr marL="0" lvl="2" eaLnBrk="1" hangingPunct="1"/>
            <a:r>
              <a:rPr lang="en-US">
                <a:latin typeface="Arial" charset="0"/>
                <a:ea typeface="ＭＳ Ｐゴシック" charset="0"/>
              </a:rPr>
              <a:t>Goal: Finish non-intensive threads first and fill in the gaps in parallelism as much as possible</a:t>
            </a:r>
          </a:p>
          <a:p>
            <a:pPr marL="0" lvl="2" eaLnBrk="1" hangingPunct="1"/>
            <a:endParaRPr lang="en-US">
              <a:latin typeface="Arial" charset="0"/>
              <a:ea typeface="ＭＳ Ｐゴシック" charset="0"/>
            </a:endParaRPr>
          </a:p>
          <a:p>
            <a:pPr marL="0" lvl="2" eaLnBrk="1" hangingPunct="1"/>
            <a:r>
              <a:rPr lang="en-US">
                <a:latin typeface="Arial" charset="0"/>
                <a:ea typeface="ＭＳ Ｐゴシック" charset="0"/>
              </a:rPr>
              <a:t>Shortest job first within a batch might seem unfair, but remember the batch boundaries. Less intensive threads will be penalized across batches because if their requests are not marked, they cannot be serviced. Shortest job first balances this delay caused to the less intensive threads</a:t>
            </a:r>
          </a:p>
          <a:p>
            <a:pPr eaLnBrk="1" hangingPunct="1"/>
            <a:endParaRPr lang="en-US">
              <a:latin typeface="Arial" charset="0"/>
            </a:endParaRPr>
          </a:p>
          <a:p>
            <a:pPr eaLnBrk="1" hangingPunct="1"/>
            <a:r>
              <a:rPr lang="en-US">
                <a:latin typeface="Arial" charset="0"/>
              </a:rPr>
              <a:t>Thread 0 has at most one request to any bank</a:t>
            </a:r>
          </a:p>
          <a:p>
            <a:pPr eaLnBrk="1" hangingPunct="1"/>
            <a:r>
              <a:rPr lang="en-US">
                <a:latin typeface="Arial" charset="0"/>
              </a:rPr>
              <a:t>Thread 1 has at most 2: it has two requests to Bank 0.</a:t>
            </a:r>
          </a:p>
          <a:p>
            <a:pPr eaLnBrk="1" hangingPunct="1"/>
            <a:r>
              <a:rPr lang="en-US">
                <a:latin typeface="Arial" charset="0"/>
              </a:rPr>
              <a:t>Thread 2 has at most 2 as well.</a:t>
            </a:r>
          </a:p>
          <a:p>
            <a:pPr eaLnBrk="1" hangingPunct="1"/>
            <a:r>
              <a:rPr lang="en-US">
                <a:latin typeface="Arial" charset="0"/>
              </a:rPr>
              <a:t>Thread 3 has max number of requests to Bank 3 (5 reqs) </a:t>
            </a:r>
          </a:p>
        </p:txBody>
      </p:sp>
      <p:sp>
        <p:nvSpPr>
          <p:cNvPr id="1597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593FDE-7B96-5F44-BDCA-E1846167601E}" type="slidenum">
              <a:rPr lang="en-US" sz="1200">
                <a:solidFill>
                  <a:srgbClr val="000000"/>
                </a:solidFill>
                <a:latin typeface="Calibri" charset="0"/>
                <a:cs typeface="Arial" charset="0"/>
              </a:rPr>
              <a:pPr eaLnBrk="1" hangingPunct="1"/>
              <a:t>56</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1985703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179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Arial" charset="0"/>
              </a:rPr>
              <a:t>How does this ranking affect the scheduling order? Let</a:t>
            </a:r>
            <a:r>
              <a:rPr lang="ja-JP" altLang="en-US" b="1">
                <a:latin typeface="Arial" charset="0"/>
              </a:rPr>
              <a:t>’</a:t>
            </a:r>
            <a:r>
              <a:rPr lang="en-US" altLang="ja-JP" b="1">
                <a:latin typeface="Arial" charset="0"/>
              </a:rPr>
              <a:t>s take a look at this pictorially.  </a:t>
            </a:r>
          </a:p>
          <a:p>
            <a:endParaRPr lang="en-US" b="1">
              <a:latin typeface="Arial" charset="0"/>
            </a:endParaRPr>
          </a:p>
          <a:p>
            <a:r>
              <a:rPr lang="en-US" b="1">
                <a:latin typeface="Arial" charset="0"/>
              </a:rPr>
              <a:t>First, let</a:t>
            </a:r>
            <a:r>
              <a:rPr lang="ja-JP" altLang="en-US" b="1">
                <a:latin typeface="Arial" charset="0"/>
              </a:rPr>
              <a:t>’</a:t>
            </a:r>
            <a:r>
              <a:rPr lang="en-US" altLang="ja-JP" b="1">
                <a:latin typeface="Arial" charset="0"/>
              </a:rPr>
              <a:t>s look at the baseline scheduler. I will show the time at which the requests are serviced, where time is expressed abstractly in terms of bank access latency. </a:t>
            </a:r>
            <a:r>
              <a:rPr lang="en-US" altLang="ja-JP">
                <a:latin typeface="Arial" charset="0"/>
              </a:rPr>
              <a:t>In the baseline scheduler, the batched requests are serviced in their arrival order</a:t>
            </a:r>
            <a:r>
              <a:rPr lang="en-US" altLang="ja-JP" b="1">
                <a:latin typeface="Arial" charset="0"/>
              </a:rPr>
              <a:t>.  </a:t>
            </a:r>
            <a:r>
              <a:rPr lang="en-US" altLang="ja-JP">
                <a:latin typeface="Arial" charset="0"/>
              </a:rPr>
              <a:t>As a result, the last request of T0 is serviced after 4 bank access latencies, the last request of T1 is also serviced after 4 bank access latencies. Consequently, the average stall time of the threads is approximately 5 bank access latencies within this batch of requests.</a:t>
            </a:r>
          </a:p>
          <a:p>
            <a:endParaRPr lang="en-US">
              <a:latin typeface="Arial" charset="0"/>
            </a:endParaRPr>
          </a:p>
          <a:p>
            <a:r>
              <a:rPr lang="en-US">
                <a:latin typeface="Arial" charset="0"/>
              </a:rPr>
              <a:t>If we  use PAR-BS to rank the threads, </a:t>
            </a:r>
            <a:r>
              <a:rPr lang="en-US" b="1">
                <a:latin typeface="Arial" charset="0"/>
              </a:rPr>
              <a:t>the scheduler will prioritize requests based on their thread-rank order, which I showed before</a:t>
            </a:r>
            <a:r>
              <a:rPr lang="en-US">
                <a:latin typeface="Arial" charset="0"/>
              </a:rPr>
              <a:t>. It prioritizes T0</a:t>
            </a:r>
            <a:r>
              <a:rPr lang="ja-JP" altLang="en-US">
                <a:latin typeface="Arial" charset="0"/>
              </a:rPr>
              <a:t>’</a:t>
            </a:r>
            <a:r>
              <a:rPr lang="en-US" altLang="ja-JP">
                <a:latin typeface="Arial" charset="0"/>
              </a:rPr>
              <a:t>s requests first (as shown in the ranking order). As a result, T0</a:t>
            </a:r>
            <a:r>
              <a:rPr lang="ja-JP" altLang="en-US">
                <a:latin typeface="Arial" charset="0"/>
              </a:rPr>
              <a:t>’</a:t>
            </a:r>
            <a:r>
              <a:rPr lang="en-US" altLang="ja-JP">
                <a:latin typeface="Arial" charset="0"/>
              </a:rPr>
              <a:t>s requests complete after 1 bank access latency. T1</a:t>
            </a:r>
            <a:r>
              <a:rPr lang="ja-JP" altLang="en-US">
                <a:latin typeface="Arial" charset="0"/>
              </a:rPr>
              <a:t>’</a:t>
            </a:r>
            <a:r>
              <a:rPr lang="en-US" altLang="ja-JP">
                <a:latin typeface="Arial" charset="0"/>
              </a:rPr>
              <a:t>s requests are serviced after 2 bank access latencies. T2</a:t>
            </a:r>
            <a:r>
              <a:rPr lang="ja-JP" altLang="en-US">
                <a:latin typeface="Arial" charset="0"/>
              </a:rPr>
              <a:t>’</a:t>
            </a:r>
            <a:r>
              <a:rPr lang="en-US" altLang="ja-JP">
                <a:latin typeface="Arial" charset="0"/>
              </a:rPr>
              <a:t>s requests are serviced after  4 bank access latencies. </a:t>
            </a:r>
          </a:p>
          <a:p>
            <a:endParaRPr lang="en-US">
              <a:latin typeface="Arial" charset="0"/>
            </a:endParaRPr>
          </a:p>
          <a:p>
            <a:r>
              <a:rPr lang="en-US" b="1">
                <a:latin typeface="Arial" charset="0"/>
              </a:rPr>
              <a:t>Note that the bank parallelism of each thread is preserved as much as possible. </a:t>
            </a:r>
            <a:r>
              <a:rPr lang="en-US">
                <a:latin typeface="Arial" charset="0"/>
              </a:rPr>
              <a:t>Because of this, the average stall time reduces by 30%. Thus, system throughput improves. </a:t>
            </a:r>
          </a:p>
          <a:p>
            <a:endParaRPr lang="en-US">
              <a:latin typeface="Arial" charset="0"/>
            </a:endParaRPr>
          </a:p>
          <a:p>
            <a:r>
              <a:rPr lang="en-US" b="1">
                <a:latin typeface="Arial" charset="0"/>
              </a:rPr>
              <a:t>Also note that, to keep this example simple, I assumed there are no row-buffer hits. A more complicated example with row-buffer hits is provided in the paper, and I encourage you to look at it.</a:t>
            </a:r>
          </a:p>
          <a:p>
            <a:endParaRPr lang="en-US">
              <a:latin typeface="Arial" charset="0"/>
            </a:endParaRPr>
          </a:p>
          <a:p>
            <a:r>
              <a:rPr lang="en-US">
                <a:latin typeface="Arial" charset="0"/>
              </a:rPr>
              <a:t>--------------------------------------</a:t>
            </a:r>
          </a:p>
          <a:p>
            <a:endParaRPr lang="en-US">
              <a:latin typeface="Arial" charset="0"/>
            </a:endParaRPr>
          </a:p>
          <a:p>
            <a:r>
              <a:rPr lang="en-US">
                <a:latin typeface="Arial" charset="0"/>
              </a:rPr>
              <a:t>Time is in bank access latencies (note that this is an approximation to demonstrate the idea… real DRAM system is much more complex than this…)</a:t>
            </a:r>
          </a:p>
          <a:p>
            <a:r>
              <a:rPr lang="en-US">
                <a:latin typeface="Arial" charset="0"/>
              </a:rPr>
              <a:t>Last request from a thread is scheduled at TIME</a:t>
            </a:r>
          </a:p>
        </p:txBody>
      </p:sp>
    </p:spTree>
    <p:extLst>
      <p:ext uri="{BB962C8B-B14F-4D97-AF65-F5344CB8AC3E}">
        <p14:creationId xmlns:p14="http://schemas.microsoft.com/office/powerpoint/2010/main" val="19989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4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The resulting scheduling policy of our mechanism is based on four simple prioritization rules.</a:t>
            </a:r>
          </a:p>
          <a:p>
            <a:r>
              <a:rPr lang="en-US">
                <a:latin typeface="Arial" charset="0"/>
              </a:rPr>
              <a:t>Marked requests are prioritized over others. This is the batching component.</a:t>
            </a:r>
          </a:p>
          <a:p>
            <a:r>
              <a:rPr lang="en-US">
                <a:latin typeface="Arial" charset="0"/>
              </a:rPr>
              <a:t>Within a batch, row-hit requests are prioritized over others to exploit row-buffer locality (as in FR-FCFS). Then, higher-ranked threads</a:t>
            </a:r>
            <a:r>
              <a:rPr lang="ja-JP" altLang="en-US">
                <a:latin typeface="Arial" charset="0"/>
              </a:rPr>
              <a:t>’</a:t>
            </a:r>
            <a:r>
              <a:rPr lang="en-US" altLang="ja-JP">
                <a:latin typeface="Arial" charset="0"/>
              </a:rPr>
              <a:t> requests are prioritized over lower ranked threads</a:t>
            </a:r>
            <a:r>
              <a:rPr lang="ja-JP" altLang="en-US">
                <a:latin typeface="Arial" charset="0"/>
              </a:rPr>
              <a:t>’</a:t>
            </a:r>
            <a:r>
              <a:rPr lang="en-US" altLang="ja-JP">
                <a:latin typeface="Arial" charset="0"/>
              </a:rPr>
              <a:t> requests (to preserve each thread</a:t>
            </a:r>
            <a:r>
              <a:rPr lang="ja-JP" altLang="en-US">
                <a:latin typeface="Arial" charset="0"/>
              </a:rPr>
              <a:t>’</a:t>
            </a:r>
            <a:r>
              <a:rPr lang="en-US" altLang="ja-JP">
                <a:latin typeface="Arial" charset="0"/>
              </a:rPr>
              <a:t>s bank parallelism). Finally all else being equal, older requests are prioritized over others. </a:t>
            </a:r>
          </a:p>
          <a:p>
            <a:endParaRPr lang="en-US">
              <a:latin typeface="Arial" charset="0"/>
            </a:endParaRPr>
          </a:p>
          <a:p>
            <a:r>
              <a:rPr lang="en-US">
                <a:latin typeface="Arial" charset="0"/>
              </a:rPr>
              <a:t>This scheduling policy has three properties. </a:t>
            </a:r>
          </a:p>
          <a:p>
            <a:endParaRPr lang="en-US">
              <a:latin typeface="Arial" charset="0"/>
            </a:endParaRPr>
          </a:p>
          <a:p>
            <a:r>
              <a:rPr lang="en-US">
                <a:latin typeface="Arial" charset="0"/>
              </a:rPr>
              <a:t>First, it exploits both row-buffer locality and intra-thread bank parallelism</a:t>
            </a:r>
            <a:r>
              <a:rPr lang="en-US" b="1">
                <a:latin typeface="Arial" charset="0"/>
              </a:rPr>
              <a:t>.  I assumed no row buffer hits in the previous example, to keep it simple, but this is taken into account in our scheduling algorithm. There is a balance between exploiting row buffer locality and bank parallelism, and our scheduling algorithm tries to achieve this balance. An example with row hits is provided in the paper. </a:t>
            </a:r>
          </a:p>
          <a:p>
            <a:endParaRPr lang="en-US">
              <a:latin typeface="Arial" charset="0"/>
            </a:endParaRPr>
          </a:p>
          <a:p>
            <a:r>
              <a:rPr lang="en-US">
                <a:latin typeface="Arial" charset="0"/>
              </a:rPr>
              <a:t>Second, it is work conserving. It services unmarked requests in banks without marked requests.</a:t>
            </a:r>
          </a:p>
          <a:p>
            <a:endParaRPr lang="en-US">
              <a:latin typeface="Arial" charset="0"/>
            </a:endParaRPr>
          </a:p>
          <a:p>
            <a:r>
              <a:rPr lang="en-US">
                <a:latin typeface="Arial" charset="0"/>
              </a:rPr>
              <a:t>Third, and I will not go into much detail on this, Marking-Cap is the most important parameter. Remember that the Marking-Cap determines how many requests from each thread to each bank can be admitted into a batch. If the cap is too small, too few requests from each thread are admitted into the batch. As a result, a thread</a:t>
            </a:r>
            <a:r>
              <a:rPr lang="ja-JP" altLang="en-US">
                <a:latin typeface="Arial" charset="0"/>
              </a:rPr>
              <a:t>’</a:t>
            </a:r>
            <a:r>
              <a:rPr lang="en-US" altLang="ja-JP">
                <a:latin typeface="Arial" charset="0"/>
              </a:rPr>
              <a:t>s row buffer locality cannot be exploited. If the cap is too large too many requests from intensive threads enter the batch, which slows down non-intensive threads.</a:t>
            </a:r>
          </a:p>
          <a:p>
            <a:endParaRPr lang="en-US">
              <a:latin typeface="Arial" charset="0"/>
            </a:endParaRPr>
          </a:p>
          <a:p>
            <a:r>
              <a:rPr lang="en-US">
                <a:latin typeface="Arial" charset="0"/>
              </a:rPr>
              <a:t>Many other similar trade-offs are analyzed in the paper and I encourage you to read it.</a:t>
            </a:r>
          </a:p>
        </p:txBody>
      </p:sp>
    </p:spTree>
    <p:extLst>
      <p:ext uri="{BB962C8B-B14F-4D97-AF65-F5344CB8AC3E}">
        <p14:creationId xmlns:p14="http://schemas.microsoft.com/office/powerpoint/2010/main" val="538049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 implementation of PAR-BS is relatively simple. It requires three pieces of logic. Marking logic and thread ranking logic are utilized only when a new batch is formed. Extensions to request prioritization logic are needed to take into account the marked status and the thread-rank of each request.</a:t>
            </a:r>
          </a:p>
          <a:p>
            <a:endParaRPr lang="en-US"/>
          </a:p>
          <a:p>
            <a:r>
              <a:rPr lang="en-US"/>
              <a:t>There are no complex operations and the logic is not on the critical path of execution.</a:t>
            </a:r>
          </a:p>
          <a:p>
            <a:endParaRPr lang="en-US"/>
          </a:p>
          <a:p>
            <a:r>
              <a:rPr lang="en-US"/>
              <a:t>Our implementation requires less than 1.5KB storage cost within a reasonably large system with 8 cores.</a:t>
            </a:r>
          </a:p>
          <a:p>
            <a:endParaRPr lang="en-US"/>
          </a:p>
          <a:p>
            <a:r>
              <a:rPr lang="en-US"/>
              <a:t>More details are provided in the paper.</a:t>
            </a:r>
          </a:p>
        </p:txBody>
      </p:sp>
    </p:spTree>
    <p:extLst>
      <p:ext uri="{BB962C8B-B14F-4D97-AF65-F5344CB8AC3E}">
        <p14:creationId xmlns:p14="http://schemas.microsoft.com/office/powerpoint/2010/main" val="216937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A9EA23-718E-E549-9766-CDBEC39E0C3C}" type="slidenum">
              <a:rPr lang="en-US" sz="1200">
                <a:solidFill>
                  <a:srgbClr val="000000"/>
                </a:solidFill>
                <a:cs typeface="Arial" charset="0"/>
              </a:rPr>
              <a:pPr eaLnBrk="1" hangingPunct="1"/>
              <a:t>22</a:t>
            </a:fld>
            <a:endParaRPr lang="en-US" sz="1200">
              <a:solidFill>
                <a:srgbClr val="000000"/>
              </a:solidFill>
              <a:cs typeface="Arial" charset="0"/>
            </a:endParaRPr>
          </a:p>
        </p:txBody>
      </p:sp>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905392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CBFB53B-D5A8-2A4F-84DF-6C0EAC7F8A5B}" type="slidenum">
              <a:rPr lang="en-US" sz="1200">
                <a:solidFill>
                  <a:srgbClr val="000000"/>
                </a:solidFill>
                <a:latin typeface="Calibri" charset="0"/>
                <a:cs typeface="Arial" charset="0"/>
              </a:rPr>
              <a:pPr eaLnBrk="1" hangingPunct="1"/>
              <a:t>60</a:t>
            </a:fld>
            <a:endParaRPr lang="en-US" sz="1200">
              <a:solidFill>
                <a:srgbClr val="000000"/>
              </a:solidFill>
              <a:latin typeface="Calibri" charset="0"/>
              <a:cs typeface="Arial" charset="0"/>
            </a:endParaRPr>
          </a:p>
        </p:txBody>
      </p:sp>
      <p:sp>
        <p:nvSpPr>
          <p:cNvPr id="165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58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This graph compares the five schedulers in terms of unfairness averaged over all workloads run on the 4, 8, and 16 core systems. Unfairness is computed as the max memory slowdown in the system divided by the minimum memory slowdown in the system. PAR-BS reduces unfairness significantly compared to the best previous scheduler, STFM, on all systems. </a:t>
            </a:r>
          </a:p>
          <a:p>
            <a:pPr eaLnBrk="1" hangingPunct="1"/>
            <a:endParaRPr lang="en-US">
              <a:latin typeface="Arial" charset="0"/>
            </a:endParaRPr>
          </a:p>
          <a:p>
            <a:pPr eaLnBrk="1" hangingPunct="1"/>
            <a:r>
              <a:rPr lang="en-US">
                <a:latin typeface="Arial" charset="0"/>
              </a:rPr>
              <a:t>We conclude that the combination of batching and shortest stall-time first within batch scheduling provides good fairness without the need to explicitly estimate each thread</a:t>
            </a:r>
            <a:r>
              <a:rPr lang="ja-JP" altLang="en-US">
                <a:latin typeface="Arial" charset="0"/>
              </a:rPr>
              <a:t>’</a:t>
            </a:r>
            <a:r>
              <a:rPr lang="en-US" altLang="ja-JP">
                <a:latin typeface="Arial" charset="0"/>
              </a:rPr>
              <a:t>s slowdown and adjust scheduling policy based on that. </a:t>
            </a:r>
            <a:endParaRPr lang="en-US">
              <a:latin typeface="Arial" charset="0"/>
            </a:endParaRPr>
          </a:p>
        </p:txBody>
      </p:sp>
    </p:spTree>
    <p:extLst>
      <p:ext uri="{BB962C8B-B14F-4D97-AF65-F5344CB8AC3E}">
        <p14:creationId xmlns:p14="http://schemas.microsoft.com/office/powerpoint/2010/main" val="1196028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793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This graph compares the system performance provided by the five schedulers. Performance is normalized to that of the baseline FR-FCFS scheduler. PAR-BS also improves system performance compared to the best previous scheduler, STFM, on all systems. In the 4-core system, PAR-BS provides an 8.3% performance improvement. </a:t>
            </a:r>
            <a:r>
              <a:rPr lang="en-US" b="1">
                <a:latin typeface="Arial" charset="0"/>
              </a:rPr>
              <a:t>The main reason is that PAR-BS improves each thread</a:t>
            </a:r>
            <a:r>
              <a:rPr lang="ja-JP" altLang="en-US" b="1">
                <a:latin typeface="Arial" charset="0"/>
              </a:rPr>
              <a:t>’</a:t>
            </a:r>
            <a:r>
              <a:rPr lang="en-US" altLang="ja-JP" b="1">
                <a:latin typeface="Arial" charset="0"/>
              </a:rPr>
              <a:t>s bank level parallelism: as a result, it reduces the average stall time per each request by 7.1% in the four core system (from 301 cycles to 281 cycles)</a:t>
            </a:r>
            <a:endParaRPr lang="en-US" b="1">
              <a:latin typeface="Arial" charset="0"/>
            </a:endParaRPr>
          </a:p>
        </p:txBody>
      </p:sp>
    </p:spTree>
    <p:extLst>
      <p:ext uri="{BB962C8B-B14F-4D97-AF65-F5344CB8AC3E}">
        <p14:creationId xmlns:p14="http://schemas.microsoft.com/office/powerpoint/2010/main" val="115960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174" eaLnBrk="0" hangingPunct="0">
              <a:defRPr sz="2400">
                <a:solidFill>
                  <a:schemeClr val="tx1"/>
                </a:solidFill>
                <a:latin typeface="Arial" charset="0"/>
                <a:ea typeface="ＭＳ Ｐゴシック" charset="0"/>
                <a:cs typeface="ＭＳ Ｐゴシック" charset="0"/>
              </a:defRPr>
            </a:lvl1pPr>
            <a:lvl2pPr marL="742909" indent="-285734" defTabSz="911174" eaLnBrk="0" hangingPunct="0">
              <a:defRPr sz="2400">
                <a:solidFill>
                  <a:schemeClr val="tx1"/>
                </a:solidFill>
                <a:latin typeface="Arial" charset="0"/>
                <a:ea typeface="ＭＳ Ｐゴシック" charset="0"/>
              </a:defRPr>
            </a:lvl2pPr>
            <a:lvl3pPr marL="1142937" indent="-228587" defTabSz="911174" eaLnBrk="0" hangingPunct="0">
              <a:defRPr sz="2400">
                <a:solidFill>
                  <a:schemeClr val="tx1"/>
                </a:solidFill>
                <a:latin typeface="Arial" charset="0"/>
                <a:ea typeface="ＭＳ Ｐゴシック" charset="0"/>
              </a:defRPr>
            </a:lvl3pPr>
            <a:lvl4pPr marL="1600112" indent="-228587" defTabSz="911174" eaLnBrk="0" hangingPunct="0">
              <a:defRPr sz="2400">
                <a:solidFill>
                  <a:schemeClr val="tx1"/>
                </a:solidFill>
                <a:latin typeface="Arial" charset="0"/>
                <a:ea typeface="ＭＳ Ｐゴシック" charset="0"/>
              </a:defRPr>
            </a:lvl4pPr>
            <a:lvl5pPr marL="2057287" indent="-228587" defTabSz="911174" eaLnBrk="0" hangingPunct="0">
              <a:defRPr sz="2400">
                <a:solidFill>
                  <a:schemeClr val="tx1"/>
                </a:solidFill>
                <a:latin typeface="Arial" charset="0"/>
                <a:ea typeface="ＭＳ Ｐゴシック" charset="0"/>
              </a:defRPr>
            </a:lvl5pPr>
            <a:lvl6pPr marL="2514461" indent="-228587" defTabSz="911174" eaLnBrk="0" fontAlgn="base" hangingPunct="0">
              <a:spcBef>
                <a:spcPct val="0"/>
              </a:spcBef>
              <a:spcAft>
                <a:spcPct val="0"/>
              </a:spcAft>
              <a:defRPr sz="2400">
                <a:solidFill>
                  <a:schemeClr val="tx1"/>
                </a:solidFill>
                <a:latin typeface="Arial" charset="0"/>
                <a:ea typeface="ＭＳ Ｐゴシック" charset="0"/>
              </a:defRPr>
            </a:lvl6pPr>
            <a:lvl7pPr marL="2971635" indent="-228587" defTabSz="911174" eaLnBrk="0" fontAlgn="base" hangingPunct="0">
              <a:spcBef>
                <a:spcPct val="0"/>
              </a:spcBef>
              <a:spcAft>
                <a:spcPct val="0"/>
              </a:spcAft>
              <a:defRPr sz="2400">
                <a:solidFill>
                  <a:schemeClr val="tx1"/>
                </a:solidFill>
                <a:latin typeface="Arial" charset="0"/>
                <a:ea typeface="ＭＳ Ｐゴシック" charset="0"/>
              </a:defRPr>
            </a:lvl7pPr>
            <a:lvl8pPr marL="3428810" indent="-228587" defTabSz="911174" eaLnBrk="0" fontAlgn="base" hangingPunct="0">
              <a:spcBef>
                <a:spcPct val="0"/>
              </a:spcBef>
              <a:spcAft>
                <a:spcPct val="0"/>
              </a:spcAft>
              <a:defRPr sz="2400">
                <a:solidFill>
                  <a:schemeClr val="tx1"/>
                </a:solidFill>
                <a:latin typeface="Arial" charset="0"/>
                <a:ea typeface="ＭＳ Ｐゴシック" charset="0"/>
              </a:defRPr>
            </a:lvl8pPr>
            <a:lvl9pPr marL="3885985" indent="-228587" defTabSz="91117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BA912A-A5CF-0142-B7E0-BF700ACE0FC0}" type="slidenum">
              <a:rPr lang="en-US" sz="1200">
                <a:solidFill>
                  <a:prstClr val="black"/>
                </a:solidFill>
                <a:cs typeface="Arial" charset="0"/>
              </a:rPr>
              <a:pPr eaLnBrk="1" hangingPunct="1"/>
              <a:t>63</a:t>
            </a:fld>
            <a:endParaRPr lang="en-US" sz="1200">
              <a:solidFill>
                <a:prstClr val="black"/>
              </a:solidFill>
              <a:cs typeface="Arial"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353131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a:t>
            </a:r>
            <a:r>
              <a:rPr lang="en-US" baseline="0" dirty="0" smtClean="0"/>
              <a:t> is that previously proposed scheduling algorithms are biased.</a:t>
            </a:r>
          </a:p>
          <a:p>
            <a:endParaRPr lang="en-US" baseline="0" dirty="0" smtClean="0"/>
          </a:p>
          <a:p>
            <a:r>
              <a:rPr lang="en-US" baseline="0" dirty="0" smtClean="0"/>
              <a:t>Shown here is a plot, where the x-axis is weighted speedup, a metric of system throughput and system throughput increases as you move towards the right on the x-axis.</a:t>
            </a:r>
          </a:p>
          <a:p>
            <a:r>
              <a:rPr lang="en-US" baseline="0" dirty="0" smtClean="0"/>
              <a:t>The y-axis is maximum slowdown, which is the slowdown of the most unfairly treated thread within a workload. Correspondingly, fairness increases as you move downwards on the y-axis.</a:t>
            </a:r>
          </a:p>
          <a:p>
            <a:endParaRPr lang="en-US" baseline="0" dirty="0" smtClean="0"/>
          </a:p>
          <a:p>
            <a:r>
              <a:rPr lang="en-US" baseline="0" dirty="0" smtClean="0"/>
              <a:t>Ideally, a memory scheduling algorithm would be situated towards the lower right part of the graph where fairness and system throughput are both high.</a:t>
            </a:r>
          </a:p>
          <a:p>
            <a:endParaRPr lang="en-US" baseline="0" dirty="0" smtClean="0"/>
          </a:p>
          <a:p>
            <a:r>
              <a:rPr lang="en-US" baseline="0" dirty="0" smtClean="0"/>
              <a:t>However, some previous algorithms are biased towards system throughput, whereas some are biased towards fairness, while others are optimized for neither.</a:t>
            </a:r>
          </a:p>
          <a:p>
            <a:endParaRPr lang="en-US" baseline="0" dirty="0" smtClean="0"/>
          </a:p>
          <a:p>
            <a:r>
              <a:rPr lang="en-US" baseline="0" dirty="0" smtClean="0"/>
              <a:t>The takeaway is that no previous memory scheduling algorithm provides both the best fairness and system throughput.</a:t>
            </a:r>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64</a:t>
            </a:fld>
            <a:endParaRPr lang="en-US" dirty="0">
              <a:solidFill>
                <a:prstClr val="black"/>
              </a:solidFill>
              <a:latin typeface="Calibri"/>
            </a:endParaRPr>
          </a:p>
        </p:txBody>
      </p:sp>
    </p:spTree>
    <p:extLst>
      <p:ext uri="{BB962C8B-B14F-4D97-AF65-F5344CB8AC3E}">
        <p14:creationId xmlns:p14="http://schemas.microsoft.com/office/powerpoint/2010/main" val="3574678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why do previous algorithms fail?</a:t>
            </a:r>
          </a:p>
          <a:p>
            <a:endParaRPr lang="en-US" dirty="0" smtClean="0"/>
          </a:p>
          <a:p>
            <a:r>
              <a:rPr lang="en-US" dirty="0" smtClean="0"/>
              <a:t>On the one hand there is the throughput biased approach</a:t>
            </a:r>
            <a:r>
              <a:rPr lang="en-US" baseline="0" dirty="0" smtClean="0"/>
              <a:t> that prioritizes less memory-intensive threads.</a:t>
            </a:r>
          </a:p>
          <a:p>
            <a:r>
              <a:rPr lang="en-US" baseline="0" dirty="0" smtClean="0"/>
              <a:t>Servicing memory requests from such threads allow them to make progress in the processor, increasing throughput.</a:t>
            </a:r>
          </a:p>
          <a:p>
            <a:r>
              <a:rPr lang="en-US" baseline="0" dirty="0" smtClean="0"/>
              <a:t>However, the most memory-intensive thread, thread C, remains persistently </a:t>
            </a:r>
            <a:r>
              <a:rPr lang="en-US" baseline="0" dirty="0" err="1" smtClean="0"/>
              <a:t>deprioritized</a:t>
            </a:r>
            <a:r>
              <a:rPr lang="en-US" baseline="0" dirty="0" smtClean="0"/>
              <a:t> and </a:t>
            </a:r>
            <a:r>
              <a:rPr lang="en-US" baseline="0" dirty="0" err="1" smtClean="0"/>
              <a:t>and</a:t>
            </a:r>
            <a:r>
              <a:rPr lang="en-US" baseline="0" dirty="0" smtClean="0"/>
              <a:t> becomes prone to starvation causing large slowdowns and, ultimately, unfairness.</a:t>
            </a:r>
          </a:p>
          <a:p>
            <a:endParaRPr lang="en-US" baseline="0" dirty="0" smtClean="0"/>
          </a:p>
          <a:p>
            <a:r>
              <a:rPr lang="en-US" baseline="0" dirty="0" smtClean="0"/>
              <a:t>On the other hand there is the fairness biased approach where threads take turns accessing the memory.</a:t>
            </a:r>
          </a:p>
          <a:p>
            <a:r>
              <a:rPr lang="en-US" baseline="0" dirty="0" smtClean="0"/>
              <a:t>In this case, the most memory-intensive thread does not starve.</a:t>
            </a:r>
          </a:p>
          <a:p>
            <a:r>
              <a:rPr lang="en-US" baseline="0" dirty="0" smtClean="0"/>
              <a:t>However, the least memory-intensive thread, thread A, is not prioritized, leading to reduced throughput.</a:t>
            </a:r>
          </a:p>
          <a:p>
            <a:endParaRPr lang="en-US" baseline="0" dirty="0" smtClean="0"/>
          </a:p>
          <a:p>
            <a:r>
              <a:rPr lang="en-US" baseline="0" dirty="0" smtClean="0"/>
              <a:t>As you can see, a single policy applied to all threads is insufficient since different threads have different memory access needs.</a:t>
            </a:r>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65</a:t>
            </a:fld>
            <a:endParaRPr lang="en-US" dirty="0">
              <a:solidFill>
                <a:prstClr val="black"/>
              </a:solidFill>
              <a:latin typeface="Calibri"/>
            </a:endParaRPr>
          </a:p>
        </p:txBody>
      </p:sp>
    </p:spTree>
    <p:extLst>
      <p:ext uri="{BB962C8B-B14F-4D97-AF65-F5344CB8AC3E}">
        <p14:creationId xmlns:p14="http://schemas.microsoft.com/office/powerpoint/2010/main" val="1018456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t>
            </a:r>
            <a:r>
              <a:rPr lang="en-US" dirty="0" smtClean="0"/>
              <a:t>how do we achieve the best of both worlds? Our</a:t>
            </a:r>
            <a:r>
              <a:rPr lang="en-US" baseline="0" dirty="0" smtClean="0"/>
              <a:t> algorithm is based on the following insights:</a:t>
            </a:r>
            <a:endParaRPr lang="en-US" dirty="0" smtClean="0"/>
          </a:p>
          <a:p>
            <a:endParaRPr lang="en-US" dirty="0" smtClean="0"/>
          </a:p>
          <a:p>
            <a:r>
              <a:rPr lang="en-US" dirty="0" smtClean="0"/>
              <a:t>First, </a:t>
            </a:r>
            <a:r>
              <a:rPr lang="en-US" baseline="0" dirty="0" smtClean="0"/>
              <a:t>we would like to prioritize the memory-non-intensive threads to increase system throughput. </a:t>
            </a:r>
          </a:p>
          <a:p>
            <a:r>
              <a:rPr lang="en-US" baseline="0" dirty="0" smtClean="0"/>
              <a:t>Doing so does not degrade unfairness, since memory-non-intensive threads are inherently “light” and rarely cause interference for the memory-intensive threads.</a:t>
            </a:r>
          </a:p>
          <a:p>
            <a:endParaRPr lang="en-US" baseline="0" dirty="0" smtClean="0"/>
          </a:p>
          <a:p>
            <a:r>
              <a:rPr lang="en-US" baseline="0" dirty="0" smtClean="0"/>
              <a:t>For fairness, we discovered that unfairness is usually caused when one memory-intensive thread is prioritized over another. </a:t>
            </a:r>
          </a:p>
          <a:p>
            <a:r>
              <a:rPr lang="en-US" baseline="0" dirty="0" smtClean="0"/>
              <a:t>As we’ve seen, the most </a:t>
            </a:r>
            <a:r>
              <a:rPr lang="en-US" baseline="0" dirty="0" err="1" smtClean="0"/>
              <a:t>deprioritized</a:t>
            </a:r>
            <a:r>
              <a:rPr lang="en-US" baseline="0" dirty="0" smtClean="0"/>
              <a:t> thread can starve.</a:t>
            </a:r>
          </a:p>
          <a:p>
            <a:r>
              <a:rPr lang="en-US" baseline="0" dirty="0" smtClean="0"/>
              <a:t>To address this problem, we would like to shuffle their priority so that no single thread is persistently prioritized over another thread.</a:t>
            </a:r>
          </a:p>
          <a:p>
            <a:endParaRPr lang="en-US" baseline="0" dirty="0" smtClean="0"/>
          </a:p>
          <a:p>
            <a:r>
              <a:rPr lang="en-US" baseline="0" dirty="0" smtClean="0"/>
              <a:t>However, memory-intensive threads are not created equal.</a:t>
            </a:r>
          </a:p>
          <a:p>
            <a:r>
              <a:rPr lang="en-US" baseline="0" dirty="0" smtClean="0"/>
              <a:t>They have different vulnerability to memory interference.</a:t>
            </a:r>
          </a:p>
          <a:p>
            <a:r>
              <a:rPr lang="en-US" baseline="0" dirty="0" smtClean="0"/>
              <a:t>To address their differences, shuffling should be performed in an asymmetric manner.</a:t>
            </a:r>
            <a:endParaRPr lang="en-US" dirty="0"/>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66</a:t>
            </a:fld>
            <a:endParaRPr lang="en-US" dirty="0">
              <a:solidFill>
                <a:prstClr val="black"/>
              </a:solidFill>
              <a:latin typeface="Calibri"/>
            </a:endParaRPr>
          </a:p>
        </p:txBody>
      </p:sp>
    </p:spTree>
    <p:extLst>
      <p:ext uri="{BB962C8B-B14F-4D97-AF65-F5344CB8AC3E}">
        <p14:creationId xmlns:p14="http://schemas.microsoft.com/office/powerpoint/2010/main" val="3972626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a:t>
            </a:r>
            <a:r>
              <a:rPr lang="en-US" baseline="0" dirty="0" smtClean="0"/>
              <a:t> a</a:t>
            </a:r>
            <a:r>
              <a:rPr lang="en-US" dirty="0" smtClean="0"/>
              <a:t>lgorithm,</a:t>
            </a:r>
            <a:r>
              <a:rPr lang="en-US" baseline="0" dirty="0" smtClean="0"/>
              <a:t> Thread Cluster Memory Scheduling, first groups threads into two clusters.</a:t>
            </a:r>
          </a:p>
          <a:p>
            <a:endParaRPr lang="en-US" baseline="0" dirty="0" smtClean="0"/>
          </a:p>
          <a:p>
            <a:pPr defTabSz="864908">
              <a:defRPr/>
            </a:pPr>
            <a:r>
              <a:rPr lang="en-US" baseline="0" dirty="0" smtClean="0"/>
              <a:t>Among the threads executing in the system, some are memory-non-intensive whereas some are memory-intensive.</a:t>
            </a:r>
          </a:p>
          <a:p>
            <a:r>
              <a:rPr lang="en-US" baseline="0" dirty="0" smtClean="0"/>
              <a:t>We isolate the memory-non-intensive threads into the non-intensive cluster and the memory-intensive threads into the intensive cluster.</a:t>
            </a:r>
          </a:p>
          <a:p>
            <a:r>
              <a:rPr lang="en-US" baseline="0" dirty="0" smtClean="0"/>
              <a:t>This is so that we can apply different policies for different threads.</a:t>
            </a:r>
          </a:p>
          <a:p>
            <a:endParaRPr lang="en-US" baseline="0" dirty="0" smtClean="0"/>
          </a:p>
          <a:p>
            <a:r>
              <a:rPr lang="en-US" baseline="0" dirty="0" smtClean="0"/>
              <a:t>Subsequently, we prioritize the non-intensive cluster over the intensive cluster since the non-intensive threads have greater potential for making progress IN THEIR CORES [ONUR].</a:t>
            </a:r>
          </a:p>
          <a:p>
            <a:endParaRPr lang="en-US" baseline="0" dirty="0" smtClean="0"/>
          </a:p>
          <a:p>
            <a:r>
              <a:rPr lang="en-US" baseline="0" dirty="0" smtClean="0"/>
              <a:t>Finally, we apply different policies within each cluster, one optimized for throughput and the other for fairness.</a:t>
            </a:r>
          </a:p>
          <a:p>
            <a:endParaRPr lang="en-US" baseline="0" dirty="0" smtClean="0"/>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67</a:t>
            </a:fld>
            <a:endParaRPr lang="en-US" dirty="0">
              <a:solidFill>
                <a:prstClr val="black"/>
              </a:solidFill>
              <a:latin typeface="Calibri"/>
            </a:endParaRPr>
          </a:p>
        </p:txBody>
      </p:sp>
    </p:spTree>
    <p:extLst>
      <p:ext uri="{BB962C8B-B14F-4D97-AF65-F5344CB8AC3E}">
        <p14:creationId xmlns:p14="http://schemas.microsoft.com/office/powerpoint/2010/main" val="2875610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group threads into two clusters, we first sort threads according to their MPKI, which stands for last-level cache-misses per </a:t>
            </a:r>
            <a:r>
              <a:rPr lang="en-US" baseline="0" dirty="0" err="1" smtClean="0"/>
              <a:t>kiloinstruction</a:t>
            </a:r>
            <a:r>
              <a:rPr lang="en-US" baseline="0" dirty="0" smtClean="0"/>
              <a:t> and is a metric of memory intensity.</a:t>
            </a:r>
          </a:p>
          <a:p>
            <a:endParaRPr lang="en-US" baseline="0" dirty="0" smtClean="0"/>
          </a:p>
          <a:p>
            <a:r>
              <a:rPr lang="en-US" baseline="0" dirty="0" smtClean="0"/>
              <a:t>After sorting, the leftmost thread is the thread with the lowest MPKI.</a:t>
            </a:r>
          </a:p>
          <a:p>
            <a:endParaRPr lang="en-US" baseline="0" dirty="0" smtClean="0"/>
          </a:p>
          <a:p>
            <a:r>
              <a:rPr lang="en-US" baseline="0" dirty="0" smtClean="0"/>
              <a:t>We then define a quantity called T, which is the total memory bandwidth usage across all threads.</a:t>
            </a:r>
          </a:p>
          <a:p>
            <a:endParaRPr lang="en-US" baseline="0" dirty="0" smtClean="0"/>
          </a:p>
          <a:p>
            <a:r>
              <a:rPr lang="en-US" baseline="0" dirty="0" smtClean="0"/>
              <a:t>Second, we form the non-intensive cluster by including threads whose bandwidth usage sums up to a certain fraction of the memory bandwidth usage.</a:t>
            </a:r>
          </a:p>
          <a:p>
            <a:r>
              <a:rPr lang="en-US" baseline="0" dirty="0" smtClean="0"/>
              <a:t>That fraction is defined by a parameter called the </a:t>
            </a:r>
            <a:r>
              <a:rPr lang="en-US" baseline="0" dirty="0" err="1" smtClean="0"/>
              <a:t>ClusterThreshold</a:t>
            </a:r>
            <a:r>
              <a:rPr lang="en-US" baseline="0" dirty="0" smtClean="0"/>
              <a:t>. I will show later in the presentation how adjusting this parameter we can trade off between throughput and fairness.</a:t>
            </a:r>
          </a:p>
          <a:p>
            <a:endParaRPr lang="en-US" baseline="0" dirty="0" smtClean="0"/>
          </a:p>
          <a:p>
            <a:r>
              <a:rPr lang="en-US" baseline="0" dirty="0" smtClean="0"/>
              <a:t>Lastly, the remaining threads become the intensive cluster.</a:t>
            </a:r>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68</a:t>
            </a:fld>
            <a:endParaRPr lang="en-US" dirty="0">
              <a:solidFill>
                <a:prstClr val="black"/>
              </a:solidFill>
              <a:latin typeface="Calibri"/>
            </a:endParaRPr>
          </a:p>
        </p:txBody>
      </p:sp>
    </p:spTree>
    <p:extLst>
      <p:ext uri="{BB962C8B-B14F-4D97-AF65-F5344CB8AC3E}">
        <p14:creationId xmlns:p14="http://schemas.microsoft.com/office/powerpoint/2010/main" val="3163595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Clustering is performed at regular time intervals called quanta.</a:t>
            </a:r>
          </a:p>
          <a:p>
            <a:r>
              <a:rPr lang="en-US" baseline="0" dirty="0" smtClean="0"/>
              <a:t>THIS IS DONE [ONUR] to account for phase changes in threads’ memory access behavior.</a:t>
            </a:r>
          </a:p>
          <a:p>
            <a:endParaRPr lang="en-US" baseline="0" dirty="0" smtClean="0"/>
          </a:p>
          <a:p>
            <a:r>
              <a:rPr lang="en-US" baseline="0" dirty="0" smtClean="0"/>
              <a:t>During A [ONUR] quantum, TCM monitors each thread’s memory access behavior:</a:t>
            </a:r>
          </a:p>
          <a:p>
            <a:r>
              <a:rPr lang="en-US" baseline="0" dirty="0" smtClean="0"/>
              <a:t>memory intensity, bank-level parallelism, and row-buffer locality.</a:t>
            </a:r>
          </a:p>
          <a:p>
            <a:endParaRPr lang="en-US" baseline="0" dirty="0" smtClean="0"/>
          </a:p>
          <a:p>
            <a:r>
              <a:rPr lang="en-US" baseline="0" dirty="0" smtClean="0"/>
              <a:t>At the beginning of the next quantum, TCM is invoked to perform clustering and calculate niceness for the intensive threads.</a:t>
            </a:r>
          </a:p>
          <a:p>
            <a:endParaRPr lang="en-US" baseline="0" dirty="0" smtClean="0"/>
          </a:p>
          <a:p>
            <a:r>
              <a:rPr lang="en-US" baseline="0" dirty="0" smtClean="0"/>
              <a:t>Throughout the quantum, shuffling of the intensive threads is performed periodically.</a:t>
            </a:r>
            <a:endParaRPr lang="en-US" dirty="0"/>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69</a:t>
            </a:fld>
            <a:endParaRPr lang="en-US" dirty="0">
              <a:solidFill>
                <a:prstClr val="black"/>
              </a:solidFill>
              <a:latin typeface="Calibri"/>
            </a:endParaRPr>
          </a:p>
        </p:txBody>
      </p:sp>
    </p:spTree>
    <p:extLst>
      <p:ext uri="{BB962C8B-B14F-4D97-AF65-F5344CB8AC3E}">
        <p14:creationId xmlns:p14="http://schemas.microsoft.com/office/powerpoint/2010/main" val="52274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bring it all together, TCM</a:t>
            </a:r>
            <a:r>
              <a:rPr lang="en-US" baseline="0" dirty="0" smtClean="0"/>
              <a:t> comprises three simple request prioritization rules.</a:t>
            </a:r>
          </a:p>
          <a:p>
            <a:endParaRPr lang="en-US" baseline="0" dirty="0" smtClean="0"/>
          </a:p>
          <a:p>
            <a:r>
              <a:rPr lang="en-US" baseline="0" dirty="0" smtClean="0"/>
              <a:t>The first is the highest-rank rule, where requests from higher ranked threads are prioritized.</a:t>
            </a:r>
          </a:p>
          <a:p>
            <a:endParaRPr lang="en-US" baseline="0" dirty="0" smtClean="0"/>
          </a:p>
          <a:p>
            <a:r>
              <a:rPr lang="en-US" baseline="0" dirty="0" smtClean="0"/>
              <a:t>The intensive cluster is prioritized over the non-intensive cluster TO IMPROVE SYSTEM [ONUR] throughput.</a:t>
            </a:r>
          </a:p>
          <a:p>
            <a:r>
              <a:rPr lang="en-US" baseline="0" dirty="0" smtClean="0"/>
              <a:t>Within the intensive cluster, threads are assigned higher rank in the order of decreasing intensity. This, again, is to increase SYSTEM [ONUR] throughput.</a:t>
            </a:r>
          </a:p>
          <a:p>
            <a:r>
              <a:rPr lang="en-US" baseline="0" dirty="0" smtClean="0"/>
              <a:t>Within the non-intensive cluster, the rank of threads are periodically shuffled and does not stay constant, TO ACHIEVE FAIRNESS [ONUR].</a:t>
            </a:r>
          </a:p>
          <a:p>
            <a:endParaRPr lang="en-US" baseline="0" dirty="0" smtClean="0"/>
          </a:p>
          <a:p>
            <a:r>
              <a:rPr lang="en-US" baseline="0" dirty="0" smtClean="0"/>
              <a:t>As a tie-breaker, the second rule is row-hit where row-buffer hitting requests are prioritized.</a:t>
            </a:r>
          </a:p>
          <a:p>
            <a:endParaRPr lang="en-US" baseline="0" dirty="0" smtClean="0"/>
          </a:p>
          <a:p>
            <a:r>
              <a:rPr lang="en-US" baseline="0" dirty="0" smtClean="0"/>
              <a:t>Lastly, all else being the same, we prioritize the oldest request.</a:t>
            </a:r>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70</a:t>
            </a:fld>
            <a:endParaRPr lang="en-US" dirty="0">
              <a:solidFill>
                <a:prstClr val="black"/>
              </a:solidFill>
              <a:latin typeface="Calibri"/>
            </a:endParaRPr>
          </a:p>
        </p:txBody>
      </p:sp>
    </p:spTree>
    <p:extLst>
      <p:ext uri="{BB962C8B-B14F-4D97-AF65-F5344CB8AC3E}">
        <p14:creationId xmlns:p14="http://schemas.microsoft.com/office/powerpoint/2010/main" val="1007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sz="1000">
                <a:latin typeface="Arial" charset="0"/>
              </a:rPr>
              <a:t>What kind of performance do we expect when we run two applications on a multi-core system? To answer this question, we performed an experiment. We took two applications we cared about, ran them together on different cores in a dual-core system, and measured their slowdown compared to when each is run alone on the same system. This graph shows the slowdown each app experienced. (DATA explanation…) </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Why do we get such a large disparity in the slowdowns?</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the priorities? No. We went back and gave high priority to gcc and low priority to matlab. The slowdowns did not change at all. Neither the software or the hardware enforced the priorities.</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the contention in the disk? We checked for this possibility, but found that these applications did not have any disk accesses in the steady state. They both fit in the physical memory and therefore did not interfere in the disk.</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What is it then? Why do we get such large disparity in slowdowns in a dual core system?</a:t>
            </a: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 will call such an application a </a:t>
            </a:r>
            <a:r>
              <a:rPr lang="ja-JP" altLang="en-US" sz="1000">
                <a:latin typeface="Arial" charset="0"/>
              </a:rPr>
              <a:t>“</a:t>
            </a:r>
            <a:r>
              <a:rPr lang="en-US" altLang="ja-JP" sz="1000">
                <a:latin typeface="Arial" charset="0"/>
              </a:rPr>
              <a:t>memory performance hog</a:t>
            </a:r>
            <a:r>
              <a:rPr lang="ja-JP" altLang="en-US" sz="1000">
                <a:latin typeface="Arial" charset="0"/>
              </a:rPr>
              <a:t>”</a:t>
            </a:r>
            <a:endParaRPr lang="en-US" altLang="ja-JP" sz="1000">
              <a:latin typeface="Arial" charset="0"/>
            </a:endParaRPr>
          </a:p>
          <a:p>
            <a:pPr eaLnBrk="1" hangingPunct="1">
              <a:lnSpc>
                <a:spcPct val="90000"/>
              </a:lnSpc>
              <a:spcBef>
                <a:spcPct val="0"/>
              </a:spcBef>
            </a:pPr>
            <a:r>
              <a:rPr lang="en-US" sz="1000">
                <a:latin typeface="Arial" charset="0"/>
              </a:rPr>
              <a:t>Now, let me tell you why this disparity in slowdowns happens.</a:t>
            </a:r>
          </a:p>
          <a:p>
            <a:pPr eaLnBrk="1" hangingPunct="1">
              <a:lnSpc>
                <a:spcPct val="90000"/>
              </a:lnSpc>
              <a:spcBef>
                <a:spcPct val="0"/>
              </a:spcBef>
            </a:pPr>
            <a:endParaRPr lang="en-US" sz="1000">
              <a:latin typeface="Arial" charset="0"/>
            </a:endParaRPr>
          </a:p>
          <a:p>
            <a:pPr eaLnBrk="1" hangingPunct="1">
              <a:lnSpc>
                <a:spcPct val="90000"/>
              </a:lnSpc>
              <a:spcBef>
                <a:spcPct val="0"/>
              </a:spcBef>
            </a:pPr>
            <a:endParaRPr lang="en-US" sz="1000">
              <a:latin typeface="Arial" charset="0"/>
            </a:endParaRPr>
          </a:p>
          <a:p>
            <a:pPr eaLnBrk="1" hangingPunct="1">
              <a:lnSpc>
                <a:spcPct val="90000"/>
              </a:lnSpc>
              <a:spcBef>
                <a:spcPct val="0"/>
              </a:spcBef>
            </a:pPr>
            <a:endParaRPr lang="en-US" sz="1000">
              <a:latin typeface="Arial" charset="0"/>
            </a:endParaRPr>
          </a:p>
          <a:p>
            <a:pPr eaLnBrk="1" hangingPunct="1">
              <a:lnSpc>
                <a:spcPct val="90000"/>
              </a:lnSpc>
              <a:spcBef>
                <a:spcPct val="0"/>
              </a:spcBef>
            </a:pPr>
            <a:r>
              <a:rPr lang="en-US" sz="1000">
                <a:latin typeface="Arial" charset="0"/>
              </a:rPr>
              <a:t>Is it that there are other applications or the OS interfering with gcc, stealing its time quantums? No.</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C6BE8D-1548-AA4D-925C-16F4AF33E862}" type="slidenum">
              <a:rPr lang="en-US" sz="1200">
                <a:solidFill>
                  <a:srgbClr val="000000"/>
                </a:solidFill>
                <a:cs typeface="Arial" charset="0"/>
              </a:rPr>
              <a:pPr eaLnBrk="1" hangingPunct="1"/>
              <a:t>28</a:t>
            </a:fld>
            <a:endParaRPr lang="en-US" sz="1200">
              <a:solidFill>
                <a:srgbClr val="000000"/>
              </a:solidFill>
              <a:cs typeface="Arial" charset="0"/>
            </a:endParaRPr>
          </a:p>
        </p:txBody>
      </p:sp>
    </p:spTree>
    <p:extLst>
      <p:ext uri="{BB962C8B-B14F-4D97-AF65-F5344CB8AC3E}">
        <p14:creationId xmlns:p14="http://schemas.microsoft.com/office/powerpoint/2010/main" val="1820928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figure shows the performance of the four previous scheduling algorithms in addition to TCM, averaged over 96 workloads.</a:t>
            </a:r>
          </a:p>
          <a:p>
            <a:endParaRPr lang="en-US" baseline="0" dirty="0" smtClean="0"/>
          </a:p>
          <a:p>
            <a:r>
              <a:rPr lang="en-US" baseline="0" dirty="0" smtClean="0"/>
              <a:t>FRFCFS has low system throughput and fairness.</a:t>
            </a:r>
          </a:p>
          <a:p>
            <a:r>
              <a:rPr lang="en-US" baseline="0" dirty="0" smtClean="0"/>
              <a:t>STFM and PAR-BS is biased towards fairness, while ATLAS is biased towards system throughput.</a:t>
            </a:r>
          </a:p>
          <a:p>
            <a:endParaRPr lang="en-US" baseline="0" dirty="0" smtClean="0"/>
          </a:p>
          <a:p>
            <a:r>
              <a:rPr lang="en-US" baseline="0" dirty="0" smtClean="0"/>
              <a:t>TCM lies towards the lower right part of the figure and provides the best fairness and system throughput.</a:t>
            </a:r>
          </a:p>
          <a:p>
            <a:r>
              <a:rPr lang="en-US" baseline="0" dirty="0" smtClean="0"/>
              <a:t>Compared to ATLAS, TCM provides approx 5% better throughput and 39% better fairness.</a:t>
            </a:r>
          </a:p>
          <a:p>
            <a:r>
              <a:rPr lang="en-US" baseline="0" dirty="0" smtClean="0"/>
              <a:t>Compared to PAR-BS, TCM provides approx 5% better fairness and 8% better throughput. </a:t>
            </a:r>
            <a:endParaRPr lang="en-US" dirty="0"/>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71</a:t>
            </a:fld>
            <a:endParaRPr lang="en-US" dirty="0">
              <a:solidFill>
                <a:prstClr val="black"/>
              </a:solidFill>
              <a:latin typeface="Calibri"/>
            </a:endParaRPr>
          </a:p>
        </p:txBody>
      </p:sp>
    </p:spTree>
    <p:extLst>
      <p:ext uri="{BB962C8B-B14F-4D97-AF65-F5344CB8AC3E}">
        <p14:creationId xmlns:p14="http://schemas.microsoft.com/office/powerpoint/2010/main" val="369751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468CC7-100C-2D49-827F-65246CB9DCBC}" type="slidenum">
              <a:rPr lang="en-US" sz="1200">
                <a:solidFill>
                  <a:srgbClr val="000000"/>
                </a:solidFill>
                <a:cs typeface="Arial" charset="0"/>
              </a:rPr>
              <a:pPr eaLnBrk="1" hangingPunct="1"/>
              <a:t>29</a:t>
            </a:fld>
            <a:endParaRPr lang="en-US" sz="1200">
              <a:solidFill>
                <a:srgbClr val="000000"/>
              </a:solidFill>
              <a:cs typeface="Arial" charset="0"/>
            </a:endParaRPr>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-In a multi-core chip, different cores share some hardware resources. In particular, they share the DRAM memory system. The shared memory system consists of this and that. </a:t>
            </a:r>
          </a:p>
          <a:p>
            <a:pPr>
              <a:buFontTx/>
              <a:buChar char="-"/>
            </a:pPr>
            <a:r>
              <a:rPr lang="en-US">
                <a:latin typeface="Arial" charset="0"/>
              </a:rPr>
              <a:t>When we run matlab on one core, and gcc on another core, both cores generate memory requests to access the DRAM banks. When these requests arrive at the DRAM controller, the controller favors matlab</a:t>
            </a:r>
            <a:r>
              <a:rPr lang="ja-JP" altLang="en-US">
                <a:latin typeface="Arial" charset="0"/>
              </a:rPr>
              <a:t>’</a:t>
            </a:r>
            <a:r>
              <a:rPr lang="en-US" altLang="ja-JP">
                <a:latin typeface="Arial" charset="0"/>
              </a:rPr>
              <a:t>s requests over gcc</a:t>
            </a:r>
            <a:r>
              <a:rPr lang="ja-JP" altLang="en-US">
                <a:latin typeface="Arial" charset="0"/>
              </a:rPr>
              <a:t>’</a:t>
            </a:r>
            <a:r>
              <a:rPr lang="en-US" altLang="ja-JP">
                <a:latin typeface="Arial" charset="0"/>
              </a:rPr>
              <a:t>s requests. As a result, matlab can make progress and continues generating memory requests. These requests are again favored by the DRAM controller over gcc</a:t>
            </a:r>
            <a:r>
              <a:rPr lang="ja-JP" altLang="en-US">
                <a:latin typeface="Arial" charset="0"/>
              </a:rPr>
              <a:t>’</a:t>
            </a:r>
            <a:r>
              <a:rPr lang="en-US" altLang="ja-JP">
                <a:latin typeface="Arial" charset="0"/>
              </a:rPr>
              <a:t>s requests. Therefore, gcc starves waiting for its requests to be serviced in DRAM whereas matlab makes very quick progress as if it were running alone. </a:t>
            </a:r>
          </a:p>
          <a:p>
            <a:pPr>
              <a:buFontTx/>
              <a:buChar char="-"/>
            </a:pPr>
            <a:endParaRPr lang="en-US">
              <a:latin typeface="Arial" charset="0"/>
            </a:endParaRPr>
          </a:p>
          <a:p>
            <a:pPr>
              <a:buFontTx/>
              <a:buChar char="-"/>
            </a:pPr>
            <a:r>
              <a:rPr lang="en-US">
                <a:latin typeface="Arial" charset="0"/>
              </a:rPr>
              <a:t>Why does this happen? This is because the algorithms employed by the DRAM controller are unfair. </a:t>
            </a:r>
          </a:p>
          <a:p>
            <a:pPr>
              <a:buFontTx/>
              <a:buChar char="-"/>
            </a:pPr>
            <a:r>
              <a:rPr lang="en-US">
                <a:latin typeface="Arial" charset="0"/>
              </a:rPr>
              <a:t>But, why are these algorithms unfair? Why do they unfairly prioritize matlab accesses?</a:t>
            </a:r>
          </a:p>
          <a:p>
            <a:pPr>
              <a:buFontTx/>
              <a:buChar char="-"/>
            </a:pPr>
            <a:r>
              <a:rPr lang="en-US">
                <a:latin typeface="Arial" charset="0"/>
              </a:rPr>
              <a:t>To understand this, we need to understand how a DRAM bank operates.</a:t>
            </a:r>
          </a:p>
          <a:p>
            <a:pPr>
              <a:buFontTx/>
              <a:buChar char="-"/>
            </a:pPr>
            <a:endParaRPr lang="en-US">
              <a:latin typeface="Arial" charset="0"/>
            </a:endParaRPr>
          </a:p>
          <a:p>
            <a:pPr>
              <a:buFontTx/>
              <a:buChar char="-"/>
            </a:pPr>
            <a:endParaRPr lang="en-US">
              <a:latin typeface="Arial" charset="0"/>
            </a:endParaRPr>
          </a:p>
          <a:p>
            <a:pPr>
              <a:buFontTx/>
              <a:buChar char="-"/>
            </a:pPr>
            <a:endParaRPr lang="en-US">
              <a:latin typeface="Arial" charset="0"/>
            </a:endParaRPr>
          </a:p>
          <a:p>
            <a:pPr>
              <a:buFontTx/>
              <a:buChar char="-"/>
            </a:pPr>
            <a:endParaRPr lang="en-US">
              <a:latin typeface="Arial" charset="0"/>
            </a:endParaRPr>
          </a:p>
          <a:p>
            <a:pPr>
              <a:buFontTx/>
              <a:buChar char="-"/>
            </a:pPr>
            <a:endParaRPr lang="en-US">
              <a:latin typeface="Arial" charset="0"/>
            </a:endParaRPr>
          </a:p>
          <a:p>
            <a:pPr>
              <a:buFontTx/>
              <a:buChar char="-"/>
            </a:pPr>
            <a:endParaRPr lang="en-US">
              <a:latin typeface="Arial" charset="0"/>
            </a:endParaRPr>
          </a:p>
          <a:p>
            <a:pPr>
              <a:buFontTx/>
              <a:buChar char="-"/>
            </a:pPr>
            <a:r>
              <a:rPr lang="en-US">
                <a:latin typeface="Arial" charset="0"/>
              </a:rPr>
              <a:t>Almost all systems today contain multi-core chips</a:t>
            </a:r>
          </a:p>
          <a:p>
            <a:pPr>
              <a:buFontTx/>
              <a:buChar char="-"/>
            </a:pPr>
            <a:r>
              <a:rPr lang="en-US">
                <a:latin typeface="Arial" charset="0"/>
              </a:rPr>
              <a:t>Multi-core systems consist of multiple on-chip cores and caches</a:t>
            </a:r>
          </a:p>
          <a:p>
            <a:pPr>
              <a:buFontTx/>
              <a:buChar char="-"/>
            </a:pPr>
            <a:r>
              <a:rPr lang="en-US">
                <a:latin typeface="Arial" charset="0"/>
              </a:rPr>
              <a:t>Cores share the DRAM memory system</a:t>
            </a:r>
          </a:p>
          <a:p>
            <a:pPr>
              <a:buFontTx/>
              <a:buChar char="-"/>
            </a:pPr>
            <a:r>
              <a:rPr lang="en-US">
                <a:latin typeface="Arial" charset="0"/>
              </a:rPr>
              <a:t>DRAM memory system consists of</a:t>
            </a:r>
          </a:p>
          <a:p>
            <a:pPr marL="728663" lvl="1" indent="-279400">
              <a:buFontTx/>
              <a:buChar char="-"/>
            </a:pPr>
            <a:r>
              <a:rPr lang="en-US">
                <a:latin typeface="Arial" charset="0"/>
                <a:ea typeface="ＭＳ Ｐゴシック" charset="0"/>
              </a:rPr>
              <a:t>DRAM banks that store data (multiple banks to allow parallel accesses)</a:t>
            </a:r>
          </a:p>
          <a:p>
            <a:pPr marL="728663" lvl="1" indent="-279400">
              <a:buFontTx/>
              <a:buChar char="-"/>
            </a:pPr>
            <a:r>
              <a:rPr lang="en-US">
                <a:latin typeface="Arial" charset="0"/>
                <a:ea typeface="ＭＳ Ｐゴシック" charset="0"/>
              </a:rPr>
              <a:t>DRAM memory controller that mediates between cores and DRAM memory</a:t>
            </a:r>
          </a:p>
          <a:p>
            <a:pPr lvl="2">
              <a:buFontTx/>
              <a:buChar char="-"/>
            </a:pPr>
            <a:r>
              <a:rPr lang="en-US">
                <a:latin typeface="Arial" charset="0"/>
                <a:ea typeface="ＭＳ Ｐゴシック" charset="0"/>
              </a:rPr>
              <a:t>It schedules memory operations generated by cores to DRAM</a:t>
            </a:r>
          </a:p>
          <a:p>
            <a:pPr>
              <a:buFontTx/>
              <a:buChar char="-"/>
            </a:pPr>
            <a:r>
              <a:rPr lang="en-US">
                <a:latin typeface="Arial" charset="0"/>
              </a:rPr>
              <a:t>This talk is about exploiting the unfair algorithms in the memory controllers to perform denial of service to running threads</a:t>
            </a:r>
          </a:p>
          <a:p>
            <a:pPr>
              <a:buFontTx/>
              <a:buChar char="-"/>
            </a:pPr>
            <a:r>
              <a:rPr lang="en-US">
                <a:latin typeface="Arial" charset="0"/>
              </a:rPr>
              <a:t>To understand how this happens, we need to know about how each DRAM bank operates</a:t>
            </a:r>
          </a:p>
        </p:txBody>
      </p:sp>
    </p:spTree>
    <p:extLst>
      <p:ext uri="{BB962C8B-B14F-4D97-AF65-F5344CB8AC3E}">
        <p14:creationId xmlns:p14="http://schemas.microsoft.com/office/powerpoint/2010/main" val="386344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9A9661-8453-8448-8036-D4CECA6B5E23}" type="slidenum">
              <a:rPr lang="en-US" sz="1200">
                <a:solidFill>
                  <a:srgbClr val="000000"/>
                </a:solidFill>
                <a:cs typeface="Arial" charset="0"/>
              </a:rPr>
              <a:pPr eaLnBrk="1" hangingPunct="1"/>
              <a:t>30</a:t>
            </a:fld>
            <a:endParaRPr lang="en-US" sz="1200">
              <a:solidFill>
                <a:srgbClr val="000000"/>
              </a:solidFill>
              <a:cs typeface="Arial" charset="0"/>
            </a:endParaRPr>
          </a:p>
        </p:txBody>
      </p:sp>
      <p:sp>
        <p:nvSpPr>
          <p:cNvPr id="1218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atin typeface="Arial" charset="0"/>
              </a:rPr>
              <a:t>Streaming through memory by performing operations on two 1D arrays.</a:t>
            </a:r>
          </a:p>
          <a:p>
            <a:pPr>
              <a:buFontTx/>
              <a:buChar char="-"/>
            </a:pPr>
            <a:r>
              <a:rPr lang="en-US">
                <a:latin typeface="Arial" charset="0"/>
              </a:rPr>
              <a:t>Sequential memory access</a:t>
            </a:r>
          </a:p>
          <a:p>
            <a:pPr>
              <a:buFontTx/>
              <a:buChar char="-"/>
            </a:pPr>
            <a:r>
              <a:rPr lang="en-US">
                <a:latin typeface="Arial" charset="0"/>
              </a:rPr>
              <a:t>Each access is a cache miss (elements of array larger than a cache line size) </a:t>
            </a:r>
            <a:r>
              <a:rPr lang="en-US">
                <a:latin typeface="Arial" charset="0"/>
                <a:sym typeface="Wingdings" charset="0"/>
              </a:rPr>
              <a:t> hence, very memory intensive</a:t>
            </a:r>
            <a:endParaRPr lang="en-US">
              <a:latin typeface="Arial" charset="0"/>
            </a:endParaRPr>
          </a:p>
          <a:p>
            <a:endParaRPr lang="en-US">
              <a:latin typeface="Arial" charset="0"/>
            </a:endParaRPr>
          </a:p>
          <a:p>
            <a:r>
              <a:rPr lang="en-US">
                <a:latin typeface="Arial" charset="0"/>
              </a:rPr>
              <a:t>Link to the real code…</a:t>
            </a:r>
          </a:p>
        </p:txBody>
      </p:sp>
    </p:spTree>
    <p:extLst>
      <p:ext uri="{BB962C8B-B14F-4D97-AF65-F5344CB8AC3E}">
        <p14:creationId xmlns:p14="http://schemas.microsoft.com/office/powerpoint/2010/main" val="292909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9CCB3F-CD17-CD44-AE39-76844386FE2E}" type="slidenum">
              <a:rPr lang="en-US" sz="1200">
                <a:solidFill>
                  <a:srgbClr val="000000"/>
                </a:solidFill>
                <a:cs typeface="Arial" charset="0"/>
              </a:rPr>
              <a:pPr eaLnBrk="1" hangingPunct="1"/>
              <a:t>31</a:t>
            </a:fld>
            <a:endParaRPr lang="en-US" sz="1200">
              <a:solidFill>
                <a:srgbClr val="000000"/>
              </a:solidFill>
              <a:cs typeface="Arial" charset="0"/>
            </a:endParaRPr>
          </a:p>
        </p:txBody>
      </p:sp>
      <p:sp>
        <p:nvSpPr>
          <p:cNvPr id="1239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atin typeface="Arial" charset="0"/>
              </a:rPr>
              <a:t>Pictorially demonstrate how stream denies memory service to rdarray</a:t>
            </a:r>
          </a:p>
          <a:p>
            <a:pPr>
              <a:buFontTx/>
              <a:buChar char="-"/>
            </a:pPr>
            <a:r>
              <a:rPr lang="en-US">
                <a:latin typeface="Arial" charset="0"/>
              </a:rPr>
              <a:t>Stream continuously accesses columns in row 0 in a streaming manner (streams through a row after opening it)</a:t>
            </a:r>
          </a:p>
          <a:p>
            <a:pPr>
              <a:buFontTx/>
              <a:buChar char="-"/>
            </a:pPr>
            <a:r>
              <a:rPr lang="en-US">
                <a:latin typeface="Arial" charset="0"/>
              </a:rPr>
              <a:t>In other words almost all its requests are row-hits</a:t>
            </a:r>
          </a:p>
          <a:p>
            <a:pPr>
              <a:buFontTx/>
              <a:buChar char="-"/>
            </a:pPr>
            <a:r>
              <a:rPr lang="en-US">
                <a:latin typeface="Arial" charset="0"/>
              </a:rPr>
              <a:t>RDarray</a:t>
            </a:r>
            <a:r>
              <a:rPr lang="ja-JP" altLang="en-US">
                <a:latin typeface="Arial" charset="0"/>
              </a:rPr>
              <a:t>’</a:t>
            </a:r>
            <a:r>
              <a:rPr lang="en-US" altLang="ja-JP">
                <a:latin typeface="Arial" charset="0"/>
              </a:rPr>
              <a:t>s requests are row-conflicts (no locality)</a:t>
            </a:r>
          </a:p>
          <a:p>
            <a:pPr>
              <a:buFontTx/>
              <a:buChar char="-"/>
            </a:pPr>
            <a:r>
              <a:rPr lang="en-US">
                <a:latin typeface="Arial" charset="0"/>
              </a:rPr>
              <a:t>The DRAM controller reorders streams requests to the open row over other requests (even older ones) to maximize DRAM throughput</a:t>
            </a:r>
          </a:p>
          <a:p>
            <a:pPr>
              <a:buFontTx/>
              <a:buChar char="-"/>
            </a:pPr>
            <a:r>
              <a:rPr lang="en-US">
                <a:latin typeface="Arial" charset="0"/>
              </a:rPr>
              <a:t>Hence, rdarray</a:t>
            </a:r>
            <a:r>
              <a:rPr lang="ja-JP" altLang="en-US">
                <a:latin typeface="Arial" charset="0"/>
              </a:rPr>
              <a:t>’</a:t>
            </a:r>
            <a:r>
              <a:rPr lang="en-US" altLang="ja-JP">
                <a:latin typeface="Arial" charset="0"/>
              </a:rPr>
              <a:t>s requests do not get serviced as long as stream is issuing requests at a fast-enough rate</a:t>
            </a:r>
          </a:p>
          <a:p>
            <a:pPr>
              <a:buFontTx/>
              <a:buChar char="-"/>
            </a:pPr>
            <a:r>
              <a:rPr lang="en-US">
                <a:latin typeface="Arial" charset="0"/>
              </a:rPr>
              <a:t>In this example, the red thread</a:t>
            </a:r>
            <a:r>
              <a:rPr lang="ja-JP" altLang="en-US">
                <a:latin typeface="Arial" charset="0"/>
              </a:rPr>
              <a:t>’</a:t>
            </a:r>
            <a:r>
              <a:rPr lang="en-US" altLang="ja-JP">
                <a:latin typeface="Arial" charset="0"/>
              </a:rPr>
              <a:t>s request to another row will not get serviced until stream stops issuing a request to row 0</a:t>
            </a:r>
          </a:p>
          <a:p>
            <a:pPr>
              <a:buFontTx/>
              <a:buChar char="-"/>
            </a:pPr>
            <a:endParaRPr lang="en-US">
              <a:latin typeface="Arial" charset="0"/>
            </a:endParaRPr>
          </a:p>
          <a:p>
            <a:pPr>
              <a:buFontTx/>
              <a:buChar char="-"/>
            </a:pPr>
            <a:r>
              <a:rPr lang="en-US">
                <a:latin typeface="Arial" charset="0"/>
              </a:rPr>
              <a:t>With those parameters, 128 requests of stream would be serviced before 1 from rdarray</a:t>
            </a:r>
          </a:p>
          <a:p>
            <a:pPr>
              <a:buFontTx/>
              <a:buChar char="-"/>
            </a:pPr>
            <a:r>
              <a:rPr lang="en-US">
                <a:latin typeface="Arial" charset="0"/>
              </a:rPr>
              <a:t>As row-buffer size increases, which is the industry trend, this problem will become more severe</a:t>
            </a:r>
          </a:p>
          <a:p>
            <a:pPr>
              <a:buFontTx/>
              <a:buChar char="-"/>
            </a:pPr>
            <a:endParaRPr lang="en-US">
              <a:latin typeface="Arial" charset="0"/>
            </a:endParaRPr>
          </a:p>
          <a:p>
            <a:pPr>
              <a:buFontTx/>
              <a:buChar char="-"/>
            </a:pPr>
            <a:r>
              <a:rPr lang="en-US">
                <a:latin typeface="Arial" charset="0"/>
              </a:rPr>
              <a:t>This is not the worst case, but it is easy to construct and understand</a:t>
            </a:r>
          </a:p>
          <a:p>
            <a:pPr marL="728663" lvl="1" indent="-279400">
              <a:buFontTx/>
              <a:buChar char="-"/>
            </a:pPr>
            <a:r>
              <a:rPr lang="en-US">
                <a:latin typeface="Arial" charset="0"/>
                <a:ea typeface="ＭＳ Ｐゴシック" charset="0"/>
              </a:rPr>
              <a:t>Stream falls off the row buffer at some point</a:t>
            </a:r>
          </a:p>
          <a:p>
            <a:pPr>
              <a:buFontTx/>
              <a:buChar char="-"/>
            </a:pPr>
            <a:r>
              <a:rPr lang="en-US">
                <a:latin typeface="Arial" charset="0"/>
              </a:rPr>
              <a:t>I leave it to the listeners to construct a case worse than this (it is possible)</a:t>
            </a:r>
          </a:p>
        </p:txBody>
      </p:sp>
    </p:spTree>
    <p:extLst>
      <p:ext uri="{BB962C8B-B14F-4D97-AF65-F5344CB8AC3E}">
        <p14:creationId xmlns:p14="http://schemas.microsoft.com/office/powerpoint/2010/main" val="356813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RANDOM was given higher OS priority in the experiments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3F8A9B-1BE7-A043-9709-5951CD428992}" type="slidenum">
              <a:rPr lang="en-US" sz="1200">
                <a:solidFill>
                  <a:srgbClr val="000000"/>
                </a:solidFill>
                <a:latin typeface="Calibri" charset="0"/>
                <a:cs typeface="Arial" charset="0"/>
              </a:rPr>
              <a:pPr eaLnBrk="1" hangingPunct="1"/>
              <a:t>32</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262944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FF6523-2D73-D84A-9816-2284D6D07DEA}" type="slidenum">
              <a:rPr lang="en-US" sz="1200">
                <a:solidFill>
                  <a:srgbClr val="000000"/>
                </a:solidFill>
                <a:cs typeface="Arial" charset="0"/>
              </a:rPr>
              <a:pPr eaLnBrk="1" hangingPunct="1"/>
              <a:t>33</a:t>
            </a:fld>
            <a:endParaRPr lang="en-US" sz="1200">
              <a:solidFill>
                <a:srgbClr val="000000"/>
              </a:solidFill>
              <a:cs typeface="Arial"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58619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AF4A5797-4A52-3C47-A60F-384E101789BB}" type="slidenum">
              <a:rPr lang="en-US"/>
              <a:pPr>
                <a:defRPr/>
              </a:pPr>
              <a:t>‹#›</a:t>
            </a:fld>
            <a:endParaRPr lang="en-US"/>
          </a:p>
        </p:txBody>
      </p:sp>
    </p:spTree>
    <p:extLst>
      <p:ext uri="{BB962C8B-B14F-4D97-AF65-F5344CB8AC3E}">
        <p14:creationId xmlns:p14="http://schemas.microsoft.com/office/powerpoint/2010/main" val="1543283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F1CA570-B74D-4749-94AD-86C253965FD8}" type="slidenum">
              <a:rPr lang="en-US"/>
              <a:pPr>
                <a:defRPr/>
              </a:pPr>
              <a:t>‹#›</a:t>
            </a:fld>
            <a:endParaRPr lang="en-US"/>
          </a:p>
        </p:txBody>
      </p:sp>
    </p:spTree>
    <p:extLst>
      <p:ext uri="{BB962C8B-B14F-4D97-AF65-F5344CB8AC3E}">
        <p14:creationId xmlns:p14="http://schemas.microsoft.com/office/powerpoint/2010/main" val="295677935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515048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5C66147B-D8F4-B34F-ACFC-F4150A9F5034}" type="slidenum">
              <a:rPr lang="en-US" altLang="en-US"/>
              <a:pPr>
                <a:defRPr/>
              </a:pPr>
              <a:t>‹#›</a:t>
            </a:fld>
            <a:endParaRPr lang="en-US" altLang="en-US"/>
          </a:p>
        </p:txBody>
      </p:sp>
    </p:spTree>
    <p:extLst>
      <p:ext uri="{BB962C8B-B14F-4D97-AF65-F5344CB8AC3E}">
        <p14:creationId xmlns:p14="http://schemas.microsoft.com/office/powerpoint/2010/main" val="3557629236"/>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4B655F-9513-DB41-847A-CB5F5ABCD6B3}" type="slidenum">
              <a:rPr lang="en-US" altLang="en-US"/>
              <a:pPr>
                <a:defRPr/>
              </a:pPr>
              <a:t>‹#›</a:t>
            </a:fld>
            <a:endParaRPr lang="en-US" altLang="en-US"/>
          </a:p>
        </p:txBody>
      </p:sp>
    </p:spTree>
    <p:extLst>
      <p:ext uri="{BB962C8B-B14F-4D97-AF65-F5344CB8AC3E}">
        <p14:creationId xmlns:p14="http://schemas.microsoft.com/office/powerpoint/2010/main" val="375783277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70262A-25C7-1D4F-BA49-9AAD51FA1D0E}" type="slidenum">
              <a:rPr lang="en-US" altLang="en-US"/>
              <a:pPr>
                <a:defRPr/>
              </a:pPr>
              <a:t>‹#›</a:t>
            </a:fld>
            <a:endParaRPr lang="en-US" altLang="en-US"/>
          </a:p>
        </p:txBody>
      </p:sp>
    </p:spTree>
    <p:extLst>
      <p:ext uri="{BB962C8B-B14F-4D97-AF65-F5344CB8AC3E}">
        <p14:creationId xmlns:p14="http://schemas.microsoft.com/office/powerpoint/2010/main" val="184254152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AFF24C-C776-6444-B9B7-94F550F93C13}" type="slidenum">
              <a:rPr lang="en-US" altLang="en-US"/>
              <a:pPr>
                <a:defRPr/>
              </a:pPr>
              <a:t>‹#›</a:t>
            </a:fld>
            <a:endParaRPr lang="en-US" altLang="en-US"/>
          </a:p>
        </p:txBody>
      </p:sp>
    </p:spTree>
    <p:extLst>
      <p:ext uri="{BB962C8B-B14F-4D97-AF65-F5344CB8AC3E}">
        <p14:creationId xmlns:p14="http://schemas.microsoft.com/office/powerpoint/2010/main" val="3174840093"/>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3D46D27-56D0-344A-BE31-89C869EBEEAE}" type="slidenum">
              <a:rPr lang="en-US" altLang="en-US"/>
              <a:pPr>
                <a:defRPr/>
              </a:pPr>
              <a:t>‹#›</a:t>
            </a:fld>
            <a:endParaRPr lang="en-US" altLang="en-US"/>
          </a:p>
        </p:txBody>
      </p:sp>
    </p:spTree>
    <p:extLst>
      <p:ext uri="{BB962C8B-B14F-4D97-AF65-F5344CB8AC3E}">
        <p14:creationId xmlns:p14="http://schemas.microsoft.com/office/powerpoint/2010/main" val="661026497"/>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925BFE8-1EE5-7749-87C6-59D761839782}" type="slidenum">
              <a:rPr lang="en-US" altLang="en-US"/>
              <a:pPr>
                <a:defRPr/>
              </a:pPr>
              <a:t>‹#›</a:t>
            </a:fld>
            <a:endParaRPr lang="en-US" altLang="en-US"/>
          </a:p>
        </p:txBody>
      </p:sp>
    </p:spTree>
    <p:extLst>
      <p:ext uri="{BB962C8B-B14F-4D97-AF65-F5344CB8AC3E}">
        <p14:creationId xmlns:p14="http://schemas.microsoft.com/office/powerpoint/2010/main" val="2428858562"/>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51F3C-38B5-C447-BBE5-70E1ABFC6BB2}" type="slidenum">
              <a:rPr lang="en-US" altLang="en-US"/>
              <a:pPr>
                <a:defRPr/>
              </a:pPr>
              <a:t>‹#›</a:t>
            </a:fld>
            <a:endParaRPr lang="en-US" altLang="en-US"/>
          </a:p>
        </p:txBody>
      </p:sp>
    </p:spTree>
    <p:extLst>
      <p:ext uri="{BB962C8B-B14F-4D97-AF65-F5344CB8AC3E}">
        <p14:creationId xmlns:p14="http://schemas.microsoft.com/office/powerpoint/2010/main" val="355775767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7B9740-5855-2A42-B252-D99EB4C57248}" type="slidenum">
              <a:rPr lang="en-US" altLang="en-US"/>
              <a:pPr>
                <a:defRPr/>
              </a:pPr>
              <a:t>‹#›</a:t>
            </a:fld>
            <a:endParaRPr lang="en-US" altLang="en-US"/>
          </a:p>
        </p:txBody>
      </p:sp>
    </p:spTree>
    <p:extLst>
      <p:ext uri="{BB962C8B-B14F-4D97-AF65-F5344CB8AC3E}">
        <p14:creationId xmlns:p14="http://schemas.microsoft.com/office/powerpoint/2010/main" val="176229269"/>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C5EF0D-3683-CA41-828D-672F2E3955A1}" type="slidenum">
              <a:rPr lang="en-US" altLang="en-US"/>
              <a:pPr>
                <a:defRPr/>
              </a:pPr>
              <a:t>‹#›</a:t>
            </a:fld>
            <a:endParaRPr lang="en-US" altLang="en-US"/>
          </a:p>
        </p:txBody>
      </p:sp>
    </p:spTree>
    <p:extLst>
      <p:ext uri="{BB962C8B-B14F-4D97-AF65-F5344CB8AC3E}">
        <p14:creationId xmlns:p14="http://schemas.microsoft.com/office/powerpoint/2010/main" val="944298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20CE11DC-2133-4F4D-8A86-82695C13466E}" type="slidenum">
              <a:rPr lang="en-US"/>
              <a:pPr>
                <a:defRPr/>
              </a:pPr>
              <a:t>‹#›</a:t>
            </a:fld>
            <a:endParaRPr lang="en-US"/>
          </a:p>
        </p:txBody>
      </p:sp>
    </p:spTree>
    <p:extLst>
      <p:ext uri="{BB962C8B-B14F-4D97-AF65-F5344CB8AC3E}">
        <p14:creationId xmlns:p14="http://schemas.microsoft.com/office/powerpoint/2010/main" val="252810809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11A51B-8B96-BD4C-95B5-FCA03A36A313}" type="slidenum">
              <a:rPr lang="en-US" altLang="en-US"/>
              <a:pPr>
                <a:defRPr/>
              </a:pPr>
              <a:t>‹#›</a:t>
            </a:fld>
            <a:endParaRPr lang="en-US" altLang="en-US"/>
          </a:p>
        </p:txBody>
      </p:sp>
    </p:spTree>
    <p:extLst>
      <p:ext uri="{BB962C8B-B14F-4D97-AF65-F5344CB8AC3E}">
        <p14:creationId xmlns:p14="http://schemas.microsoft.com/office/powerpoint/2010/main" val="160084627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89F2BAA-D8FE-2C4D-A9A5-9491AFC1AF7D}" type="slidenum">
              <a:rPr lang="en-US" altLang="en-US"/>
              <a:pPr>
                <a:defRPr/>
              </a:pPr>
              <a:t>‹#›</a:t>
            </a:fld>
            <a:endParaRPr lang="en-US" altLang="en-US"/>
          </a:p>
        </p:txBody>
      </p:sp>
    </p:spTree>
    <p:extLst>
      <p:ext uri="{BB962C8B-B14F-4D97-AF65-F5344CB8AC3E}">
        <p14:creationId xmlns:p14="http://schemas.microsoft.com/office/powerpoint/2010/main" val="334844810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6D320AC-71F7-B345-A8F3-275013FA312A}" type="slidenum">
              <a:rPr lang="en-US"/>
              <a:pPr>
                <a:defRPr/>
              </a:pPr>
              <a:t>‹#›</a:t>
            </a:fld>
            <a:endParaRPr lang="en-US"/>
          </a:p>
        </p:txBody>
      </p:sp>
    </p:spTree>
    <p:extLst>
      <p:ext uri="{BB962C8B-B14F-4D97-AF65-F5344CB8AC3E}">
        <p14:creationId xmlns:p14="http://schemas.microsoft.com/office/powerpoint/2010/main" val="11071388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4A21819B-7314-3646-9334-845A3E117C17}" type="slidenum">
              <a:rPr lang="en-US" altLang="en-US"/>
              <a:pPr>
                <a:defRPr/>
              </a:pPr>
              <a:t>‹#›</a:t>
            </a:fld>
            <a:endParaRPr lang="en-US" altLang="en-US"/>
          </a:p>
        </p:txBody>
      </p:sp>
    </p:spTree>
    <p:extLst>
      <p:ext uri="{BB962C8B-B14F-4D97-AF65-F5344CB8AC3E}">
        <p14:creationId xmlns:p14="http://schemas.microsoft.com/office/powerpoint/2010/main" val="398762439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4D431CD-2ADF-9540-BDB8-7A4F473D4E39}" type="slidenum">
              <a:rPr lang="en-US" altLang="en-US"/>
              <a:pPr>
                <a:defRPr/>
              </a:pPr>
              <a:t>‹#›</a:t>
            </a:fld>
            <a:endParaRPr lang="en-US" altLang="en-US"/>
          </a:p>
        </p:txBody>
      </p:sp>
    </p:spTree>
    <p:extLst>
      <p:ext uri="{BB962C8B-B14F-4D97-AF65-F5344CB8AC3E}">
        <p14:creationId xmlns:p14="http://schemas.microsoft.com/office/powerpoint/2010/main" val="92300326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870E34-69D8-894C-B121-9C6BC23A2052}" type="slidenum">
              <a:rPr lang="en-US" altLang="en-US"/>
              <a:pPr>
                <a:defRPr/>
              </a:pPr>
              <a:t>‹#›</a:t>
            </a:fld>
            <a:endParaRPr lang="en-US" altLang="en-US"/>
          </a:p>
        </p:txBody>
      </p:sp>
    </p:spTree>
    <p:extLst>
      <p:ext uri="{BB962C8B-B14F-4D97-AF65-F5344CB8AC3E}">
        <p14:creationId xmlns:p14="http://schemas.microsoft.com/office/powerpoint/2010/main" val="107609682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018724D-5637-604D-9480-D7D4D3A45C74}" type="slidenum">
              <a:rPr lang="en-US" altLang="en-US"/>
              <a:pPr>
                <a:defRPr/>
              </a:pPr>
              <a:t>‹#›</a:t>
            </a:fld>
            <a:endParaRPr lang="en-US" altLang="en-US"/>
          </a:p>
        </p:txBody>
      </p:sp>
    </p:spTree>
    <p:extLst>
      <p:ext uri="{BB962C8B-B14F-4D97-AF65-F5344CB8AC3E}">
        <p14:creationId xmlns:p14="http://schemas.microsoft.com/office/powerpoint/2010/main" val="347802092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E1F6ED-2272-9A41-9FBA-7CFB2F8A6900}" type="slidenum">
              <a:rPr lang="en-US" altLang="en-US"/>
              <a:pPr>
                <a:defRPr/>
              </a:pPr>
              <a:t>‹#›</a:t>
            </a:fld>
            <a:endParaRPr lang="en-US" altLang="en-US"/>
          </a:p>
        </p:txBody>
      </p:sp>
    </p:spTree>
    <p:extLst>
      <p:ext uri="{BB962C8B-B14F-4D97-AF65-F5344CB8AC3E}">
        <p14:creationId xmlns:p14="http://schemas.microsoft.com/office/powerpoint/2010/main" val="1014325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5A45E0D-AA31-E44B-BA92-177C873220C2}" type="slidenum">
              <a:rPr lang="en-US" altLang="en-US"/>
              <a:pPr>
                <a:defRPr/>
              </a:pPr>
              <a:t>‹#›</a:t>
            </a:fld>
            <a:endParaRPr lang="en-US" altLang="en-US"/>
          </a:p>
        </p:txBody>
      </p:sp>
    </p:spTree>
    <p:extLst>
      <p:ext uri="{BB962C8B-B14F-4D97-AF65-F5344CB8AC3E}">
        <p14:creationId xmlns:p14="http://schemas.microsoft.com/office/powerpoint/2010/main" val="33614491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B8A7F91-9E5A-5341-980E-BB39BA014053}" type="slidenum">
              <a:rPr lang="en-US" altLang="en-US"/>
              <a:pPr>
                <a:defRPr/>
              </a:pPr>
              <a:t>‹#›</a:t>
            </a:fld>
            <a:endParaRPr lang="en-US" altLang="en-US"/>
          </a:p>
        </p:txBody>
      </p:sp>
    </p:spTree>
    <p:extLst>
      <p:ext uri="{BB962C8B-B14F-4D97-AF65-F5344CB8AC3E}">
        <p14:creationId xmlns:p14="http://schemas.microsoft.com/office/powerpoint/2010/main" val="21485567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5A4FB91F-8620-9C4D-8A32-1AD02BFD54B1}" type="slidenum">
              <a:rPr lang="en-US"/>
              <a:pPr>
                <a:defRPr/>
              </a:pPr>
              <a:t>‹#›</a:t>
            </a:fld>
            <a:endParaRPr lang="en-US"/>
          </a:p>
        </p:txBody>
      </p:sp>
    </p:spTree>
    <p:extLst>
      <p:ext uri="{BB962C8B-B14F-4D97-AF65-F5344CB8AC3E}">
        <p14:creationId xmlns:p14="http://schemas.microsoft.com/office/powerpoint/2010/main" val="7236654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6759D54-93C6-1846-8860-B70CE9F7D421}" type="slidenum">
              <a:rPr lang="en-US" altLang="en-US"/>
              <a:pPr>
                <a:defRPr/>
              </a:pPr>
              <a:t>‹#›</a:t>
            </a:fld>
            <a:endParaRPr lang="en-US" altLang="en-US"/>
          </a:p>
        </p:txBody>
      </p:sp>
    </p:spTree>
    <p:extLst>
      <p:ext uri="{BB962C8B-B14F-4D97-AF65-F5344CB8AC3E}">
        <p14:creationId xmlns:p14="http://schemas.microsoft.com/office/powerpoint/2010/main" val="41992328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2B72E4-C6EA-1F45-A755-5B9F48471101}" type="slidenum">
              <a:rPr lang="en-US" altLang="en-US"/>
              <a:pPr>
                <a:defRPr/>
              </a:pPr>
              <a:t>‹#›</a:t>
            </a:fld>
            <a:endParaRPr lang="en-US" altLang="en-US"/>
          </a:p>
        </p:txBody>
      </p:sp>
    </p:spTree>
    <p:extLst>
      <p:ext uri="{BB962C8B-B14F-4D97-AF65-F5344CB8AC3E}">
        <p14:creationId xmlns:p14="http://schemas.microsoft.com/office/powerpoint/2010/main" val="417021562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E293FB-FFDD-4843-8FBD-D1F46FFEA313}" type="slidenum">
              <a:rPr lang="en-US" altLang="en-US"/>
              <a:pPr>
                <a:defRPr/>
              </a:pPr>
              <a:t>‹#›</a:t>
            </a:fld>
            <a:endParaRPr lang="en-US" altLang="en-US"/>
          </a:p>
        </p:txBody>
      </p:sp>
    </p:spTree>
    <p:extLst>
      <p:ext uri="{BB962C8B-B14F-4D97-AF65-F5344CB8AC3E}">
        <p14:creationId xmlns:p14="http://schemas.microsoft.com/office/powerpoint/2010/main" val="65955315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785D23D-223F-E243-9C21-4ADA9B741991}" type="slidenum">
              <a:rPr lang="en-US" altLang="en-US"/>
              <a:pPr>
                <a:defRPr/>
              </a:pPr>
              <a:t>‹#›</a:t>
            </a:fld>
            <a:endParaRPr lang="en-US" altLang="en-US"/>
          </a:p>
        </p:txBody>
      </p:sp>
    </p:spTree>
    <p:extLst>
      <p:ext uri="{BB962C8B-B14F-4D97-AF65-F5344CB8AC3E}">
        <p14:creationId xmlns:p14="http://schemas.microsoft.com/office/powerpoint/2010/main" val="85779214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3CE464D1-A2EB-9944-BFFB-53DDACE6D527}" type="slidenum">
              <a:rPr lang="en-US" altLang="en-US"/>
              <a:pPr>
                <a:defRPr/>
              </a:pPr>
              <a:t>‹#›</a:t>
            </a:fld>
            <a:endParaRPr lang="en-US" altLang="en-US"/>
          </a:p>
        </p:txBody>
      </p:sp>
    </p:spTree>
    <p:extLst>
      <p:ext uri="{BB962C8B-B14F-4D97-AF65-F5344CB8AC3E}">
        <p14:creationId xmlns:p14="http://schemas.microsoft.com/office/powerpoint/2010/main" val="90566595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B27038-8888-7442-BB11-7A96E507CFEC}" type="slidenum">
              <a:rPr lang="en-US" altLang="en-US"/>
              <a:pPr>
                <a:defRPr/>
              </a:pPr>
              <a:t>‹#›</a:t>
            </a:fld>
            <a:endParaRPr lang="en-US" altLang="en-US"/>
          </a:p>
        </p:txBody>
      </p:sp>
    </p:spTree>
    <p:extLst>
      <p:ext uri="{BB962C8B-B14F-4D97-AF65-F5344CB8AC3E}">
        <p14:creationId xmlns:p14="http://schemas.microsoft.com/office/powerpoint/2010/main" val="366024816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47EB622-8484-214A-A4F5-2877EE9BF542}" type="slidenum">
              <a:rPr lang="en-US" altLang="en-US"/>
              <a:pPr>
                <a:defRPr/>
              </a:pPr>
              <a:t>‹#›</a:t>
            </a:fld>
            <a:endParaRPr lang="en-US" altLang="en-US"/>
          </a:p>
        </p:txBody>
      </p:sp>
    </p:spTree>
    <p:extLst>
      <p:ext uri="{BB962C8B-B14F-4D97-AF65-F5344CB8AC3E}">
        <p14:creationId xmlns:p14="http://schemas.microsoft.com/office/powerpoint/2010/main" val="28778208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746E4C5-7A4D-084C-A976-8E08206A22B7}" type="slidenum">
              <a:rPr lang="en-US" altLang="en-US"/>
              <a:pPr>
                <a:defRPr/>
              </a:pPr>
              <a:t>‹#›</a:t>
            </a:fld>
            <a:endParaRPr lang="en-US" altLang="en-US"/>
          </a:p>
        </p:txBody>
      </p:sp>
    </p:spTree>
    <p:extLst>
      <p:ext uri="{BB962C8B-B14F-4D97-AF65-F5344CB8AC3E}">
        <p14:creationId xmlns:p14="http://schemas.microsoft.com/office/powerpoint/2010/main" val="13403525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4C8AEE0-060E-A647-A107-5C7F5F958FBD}" type="slidenum">
              <a:rPr lang="en-US" altLang="en-US"/>
              <a:pPr>
                <a:defRPr/>
              </a:pPr>
              <a:t>‹#›</a:t>
            </a:fld>
            <a:endParaRPr lang="en-US" altLang="en-US"/>
          </a:p>
        </p:txBody>
      </p:sp>
    </p:spTree>
    <p:extLst>
      <p:ext uri="{BB962C8B-B14F-4D97-AF65-F5344CB8AC3E}">
        <p14:creationId xmlns:p14="http://schemas.microsoft.com/office/powerpoint/2010/main" val="1500168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DFB9896-B5CB-2A4C-9F86-175237355D52}" type="slidenum">
              <a:rPr lang="en-US" altLang="en-US"/>
              <a:pPr>
                <a:defRPr/>
              </a:pPr>
              <a:t>‹#›</a:t>
            </a:fld>
            <a:endParaRPr lang="en-US" altLang="en-US"/>
          </a:p>
        </p:txBody>
      </p:sp>
    </p:spTree>
    <p:extLst>
      <p:ext uri="{BB962C8B-B14F-4D97-AF65-F5344CB8AC3E}">
        <p14:creationId xmlns:p14="http://schemas.microsoft.com/office/powerpoint/2010/main" val="17758455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073B9C50-E303-F947-B3E2-3E825F48C7D2}" type="slidenum">
              <a:rPr lang="en-US"/>
              <a:pPr>
                <a:defRPr/>
              </a:pPr>
              <a:t>‹#›</a:t>
            </a:fld>
            <a:endParaRPr lang="en-US"/>
          </a:p>
        </p:txBody>
      </p:sp>
    </p:spTree>
    <p:extLst>
      <p:ext uri="{BB962C8B-B14F-4D97-AF65-F5344CB8AC3E}">
        <p14:creationId xmlns:p14="http://schemas.microsoft.com/office/powerpoint/2010/main" val="313650931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BB65A68-99E9-2F4D-89C6-8C7CF089353F}" type="slidenum">
              <a:rPr lang="en-US" altLang="en-US"/>
              <a:pPr>
                <a:defRPr/>
              </a:pPr>
              <a:t>‹#›</a:t>
            </a:fld>
            <a:endParaRPr lang="en-US" altLang="en-US"/>
          </a:p>
        </p:txBody>
      </p:sp>
    </p:spTree>
    <p:extLst>
      <p:ext uri="{BB962C8B-B14F-4D97-AF65-F5344CB8AC3E}">
        <p14:creationId xmlns:p14="http://schemas.microsoft.com/office/powerpoint/2010/main" val="402417454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FB8FB5E-2F11-544D-BBCC-66458227D32B}" type="slidenum">
              <a:rPr lang="en-US" altLang="en-US"/>
              <a:pPr>
                <a:defRPr/>
              </a:pPr>
              <a:t>‹#›</a:t>
            </a:fld>
            <a:endParaRPr lang="en-US" altLang="en-US"/>
          </a:p>
        </p:txBody>
      </p:sp>
    </p:spTree>
    <p:extLst>
      <p:ext uri="{BB962C8B-B14F-4D97-AF65-F5344CB8AC3E}">
        <p14:creationId xmlns:p14="http://schemas.microsoft.com/office/powerpoint/2010/main" val="189737108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2F67A2-C547-1A49-861D-4D0C81892764}" type="slidenum">
              <a:rPr lang="en-US" altLang="en-US"/>
              <a:pPr>
                <a:defRPr/>
              </a:pPr>
              <a:t>‹#›</a:t>
            </a:fld>
            <a:endParaRPr lang="en-US" altLang="en-US"/>
          </a:p>
        </p:txBody>
      </p:sp>
    </p:spTree>
    <p:extLst>
      <p:ext uri="{BB962C8B-B14F-4D97-AF65-F5344CB8AC3E}">
        <p14:creationId xmlns:p14="http://schemas.microsoft.com/office/powerpoint/2010/main" val="261313643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D0AE71-B3B4-164B-AEB8-A45DEEB6D062}" type="slidenum">
              <a:rPr lang="en-US" altLang="en-US"/>
              <a:pPr>
                <a:defRPr/>
              </a:pPr>
              <a:t>‹#›</a:t>
            </a:fld>
            <a:endParaRPr lang="en-US" altLang="en-US"/>
          </a:p>
        </p:txBody>
      </p:sp>
    </p:spTree>
    <p:extLst>
      <p:ext uri="{BB962C8B-B14F-4D97-AF65-F5344CB8AC3E}">
        <p14:creationId xmlns:p14="http://schemas.microsoft.com/office/powerpoint/2010/main" val="317007038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2B7AD82-57BA-EB47-BCD7-B833CE47B1F2}" type="slidenum">
              <a:rPr lang="en-US" altLang="en-US"/>
              <a:pPr>
                <a:defRPr/>
              </a:pPr>
              <a:t>‹#›</a:t>
            </a:fld>
            <a:endParaRPr lang="en-US" altLang="en-US"/>
          </a:p>
        </p:txBody>
      </p:sp>
    </p:spTree>
    <p:extLst>
      <p:ext uri="{BB962C8B-B14F-4D97-AF65-F5344CB8AC3E}">
        <p14:creationId xmlns:p14="http://schemas.microsoft.com/office/powerpoint/2010/main" val="64486682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8786571"/>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70776075"/>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6545283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722440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62811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20808B7-3DFC-6D40-89A2-98C67E53C3E2}" type="slidenum">
              <a:rPr lang="en-US"/>
              <a:pPr>
                <a:defRPr/>
              </a:pPr>
              <a:t>‹#›</a:t>
            </a:fld>
            <a:endParaRPr lang="en-US"/>
          </a:p>
        </p:txBody>
      </p:sp>
    </p:spTree>
    <p:extLst>
      <p:ext uri="{BB962C8B-B14F-4D97-AF65-F5344CB8AC3E}">
        <p14:creationId xmlns:p14="http://schemas.microsoft.com/office/powerpoint/2010/main" val="214980181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214547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230093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948102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009526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56001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334303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951381"/>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9843514"/>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2122975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55321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FA78E456-01DF-094D-8CFB-DA5FA9E8BD10}" type="slidenum">
              <a:rPr lang="en-US"/>
              <a:pPr>
                <a:defRPr/>
              </a:pPr>
              <a:t>‹#›</a:t>
            </a:fld>
            <a:endParaRPr lang="en-US"/>
          </a:p>
        </p:txBody>
      </p:sp>
    </p:spTree>
    <p:extLst>
      <p:ext uri="{BB962C8B-B14F-4D97-AF65-F5344CB8AC3E}">
        <p14:creationId xmlns:p14="http://schemas.microsoft.com/office/powerpoint/2010/main" val="231249464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686160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22641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644423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714211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875068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2322514"/>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419228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01CFFE9-F1C0-1D49-8EE8-72D7F3A5FE77}" type="slidenum">
              <a:rPr lang="en-US" altLang="en-US"/>
              <a:pPr>
                <a:defRPr/>
              </a:pPr>
              <a:t>‹#›</a:t>
            </a:fld>
            <a:endParaRPr lang="en-US" altLang="en-US"/>
          </a:p>
        </p:txBody>
      </p:sp>
    </p:spTree>
    <p:extLst>
      <p:ext uri="{BB962C8B-B14F-4D97-AF65-F5344CB8AC3E}">
        <p14:creationId xmlns:p14="http://schemas.microsoft.com/office/powerpoint/2010/main" val="25092566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292ED0B-814D-604A-829D-D47F8B32652E}" type="slidenum">
              <a:rPr lang="en-US" altLang="en-US"/>
              <a:pPr>
                <a:defRPr/>
              </a:pPr>
              <a:t>‹#›</a:t>
            </a:fld>
            <a:endParaRPr lang="en-US" altLang="en-US"/>
          </a:p>
        </p:txBody>
      </p:sp>
    </p:spTree>
    <p:extLst>
      <p:ext uri="{BB962C8B-B14F-4D97-AF65-F5344CB8AC3E}">
        <p14:creationId xmlns:p14="http://schemas.microsoft.com/office/powerpoint/2010/main" val="232313548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9122AB-6478-E348-A556-1222D66B97F7}" type="slidenum">
              <a:rPr lang="en-US" altLang="en-US"/>
              <a:pPr>
                <a:defRPr/>
              </a:pPr>
              <a:t>‹#›</a:t>
            </a:fld>
            <a:endParaRPr lang="en-US" altLang="en-US"/>
          </a:p>
        </p:txBody>
      </p:sp>
    </p:spTree>
    <p:extLst>
      <p:ext uri="{BB962C8B-B14F-4D97-AF65-F5344CB8AC3E}">
        <p14:creationId xmlns:p14="http://schemas.microsoft.com/office/powerpoint/2010/main" val="35258465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428B0D83-FC11-C440-9D61-A92EDF7AC339}" type="slidenum">
              <a:rPr lang="en-US"/>
              <a:pPr>
                <a:defRPr/>
              </a:pPr>
              <a:t>‹#›</a:t>
            </a:fld>
            <a:endParaRPr lang="en-US"/>
          </a:p>
        </p:txBody>
      </p:sp>
    </p:spTree>
    <p:extLst>
      <p:ext uri="{BB962C8B-B14F-4D97-AF65-F5344CB8AC3E}">
        <p14:creationId xmlns:p14="http://schemas.microsoft.com/office/powerpoint/2010/main" val="1732965025"/>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C7EEFFD-4BB8-4549-A415-B63E53FC129D}" type="slidenum">
              <a:rPr lang="en-US" altLang="en-US"/>
              <a:pPr>
                <a:defRPr/>
              </a:pPr>
              <a:t>‹#›</a:t>
            </a:fld>
            <a:endParaRPr lang="en-US" altLang="en-US"/>
          </a:p>
        </p:txBody>
      </p:sp>
    </p:spTree>
    <p:extLst>
      <p:ext uri="{BB962C8B-B14F-4D97-AF65-F5344CB8AC3E}">
        <p14:creationId xmlns:p14="http://schemas.microsoft.com/office/powerpoint/2010/main" val="376705607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84A6E3B-FD50-564C-AD45-CC45322E2FBC}" type="slidenum">
              <a:rPr lang="en-US" altLang="en-US"/>
              <a:pPr>
                <a:defRPr/>
              </a:pPr>
              <a:t>‹#›</a:t>
            </a:fld>
            <a:endParaRPr lang="en-US" altLang="en-US"/>
          </a:p>
        </p:txBody>
      </p:sp>
    </p:spTree>
    <p:extLst>
      <p:ext uri="{BB962C8B-B14F-4D97-AF65-F5344CB8AC3E}">
        <p14:creationId xmlns:p14="http://schemas.microsoft.com/office/powerpoint/2010/main" val="184966833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B12B169-6369-C844-B00B-5DAB8B5F5780}" type="slidenum">
              <a:rPr lang="en-US" altLang="en-US"/>
              <a:pPr>
                <a:defRPr/>
              </a:pPr>
              <a:t>‹#›</a:t>
            </a:fld>
            <a:endParaRPr lang="en-US" altLang="en-US"/>
          </a:p>
        </p:txBody>
      </p:sp>
    </p:spTree>
    <p:extLst>
      <p:ext uri="{BB962C8B-B14F-4D97-AF65-F5344CB8AC3E}">
        <p14:creationId xmlns:p14="http://schemas.microsoft.com/office/powerpoint/2010/main" val="1929367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9A4AF0F-87BB-A94C-9636-79DCBA7B1F2F}" type="slidenum">
              <a:rPr lang="en-US" altLang="en-US"/>
              <a:pPr>
                <a:defRPr/>
              </a:pPr>
              <a:t>‹#›</a:t>
            </a:fld>
            <a:endParaRPr lang="en-US" altLang="en-US"/>
          </a:p>
        </p:txBody>
      </p:sp>
    </p:spTree>
    <p:extLst>
      <p:ext uri="{BB962C8B-B14F-4D97-AF65-F5344CB8AC3E}">
        <p14:creationId xmlns:p14="http://schemas.microsoft.com/office/powerpoint/2010/main" val="196934888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DAF1EFA-746B-2649-8056-3316E8CA8C4C}" type="slidenum">
              <a:rPr lang="en-US" altLang="en-US"/>
              <a:pPr>
                <a:defRPr/>
              </a:pPr>
              <a:t>‹#›</a:t>
            </a:fld>
            <a:endParaRPr lang="en-US" altLang="en-US"/>
          </a:p>
        </p:txBody>
      </p:sp>
    </p:spTree>
    <p:extLst>
      <p:ext uri="{BB962C8B-B14F-4D97-AF65-F5344CB8AC3E}">
        <p14:creationId xmlns:p14="http://schemas.microsoft.com/office/powerpoint/2010/main" val="138117162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2437B3-0C5F-A047-AF44-D5BEB15303A3}" type="slidenum">
              <a:rPr lang="en-US" altLang="en-US"/>
              <a:pPr>
                <a:defRPr/>
              </a:pPr>
              <a:t>‹#›</a:t>
            </a:fld>
            <a:endParaRPr lang="en-US" altLang="en-US"/>
          </a:p>
        </p:txBody>
      </p:sp>
    </p:spTree>
    <p:extLst>
      <p:ext uri="{BB962C8B-B14F-4D97-AF65-F5344CB8AC3E}">
        <p14:creationId xmlns:p14="http://schemas.microsoft.com/office/powerpoint/2010/main" val="261139059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6B3258-F894-A645-910A-EC150E02F9B0}" type="slidenum">
              <a:rPr lang="en-US" altLang="en-US"/>
              <a:pPr>
                <a:defRPr/>
              </a:pPr>
              <a:t>‹#›</a:t>
            </a:fld>
            <a:endParaRPr lang="en-US" altLang="en-US"/>
          </a:p>
        </p:txBody>
      </p:sp>
    </p:spTree>
    <p:extLst>
      <p:ext uri="{BB962C8B-B14F-4D97-AF65-F5344CB8AC3E}">
        <p14:creationId xmlns:p14="http://schemas.microsoft.com/office/powerpoint/2010/main" val="261459586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C2215A2-58AC-7344-8530-131AAFA91C15}" type="slidenum">
              <a:rPr lang="en-US" altLang="en-US"/>
              <a:pPr>
                <a:defRPr/>
              </a:pPr>
              <a:t>‹#›</a:t>
            </a:fld>
            <a:endParaRPr lang="en-US" altLang="en-US"/>
          </a:p>
        </p:txBody>
      </p:sp>
    </p:spTree>
    <p:extLst>
      <p:ext uri="{BB962C8B-B14F-4D97-AF65-F5344CB8AC3E}">
        <p14:creationId xmlns:p14="http://schemas.microsoft.com/office/powerpoint/2010/main" val="266620305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5050108"/>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143180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293D0A55-7789-CF47-ACA7-2311AFA1B98E}" type="slidenum">
              <a:rPr lang="en-US"/>
              <a:pPr>
                <a:defRPr/>
              </a:pPr>
              <a:t>‹#›</a:t>
            </a:fld>
            <a:endParaRPr lang="en-US"/>
          </a:p>
        </p:txBody>
      </p:sp>
    </p:spTree>
    <p:extLst>
      <p:ext uri="{BB962C8B-B14F-4D97-AF65-F5344CB8AC3E}">
        <p14:creationId xmlns:p14="http://schemas.microsoft.com/office/powerpoint/2010/main" val="391913176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841593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413090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471241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445430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324073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802205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324466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155850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475866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lvl1pPr>
              <a:defRPr>
                <a:solidFill>
                  <a:srgbClr val="0066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733800"/>
            <a:ext cx="6400800" cy="1752600"/>
          </a:xfrm>
        </p:spPr>
        <p:txBody>
          <a:bodyPr/>
          <a:lstStyle>
            <a:lvl1pPr marL="0" indent="0" algn="ctr">
              <a:buNone/>
              <a:defRPr b="0">
                <a:solidFill>
                  <a:schemeClr val="tx1"/>
                </a:solidFill>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90" indent="0" algn="ctr">
              <a:buNone/>
              <a:defRPr>
                <a:solidFill>
                  <a:schemeClr val="tx1">
                    <a:tint val="75000"/>
                  </a:schemeClr>
                </a:solidFill>
              </a:defRPr>
            </a:lvl4pPr>
            <a:lvl5pPr marL="1828519" indent="0" algn="ctr">
              <a:buNone/>
              <a:defRPr>
                <a:solidFill>
                  <a:schemeClr val="tx1">
                    <a:tint val="75000"/>
                  </a:schemeClr>
                </a:solidFill>
              </a:defRPr>
            </a:lvl5pPr>
            <a:lvl6pPr marL="2285649" indent="0" algn="ctr">
              <a:buNone/>
              <a:defRPr>
                <a:solidFill>
                  <a:schemeClr val="tx1">
                    <a:tint val="75000"/>
                  </a:schemeClr>
                </a:solidFill>
              </a:defRPr>
            </a:lvl6pPr>
            <a:lvl7pPr marL="2742780" indent="0" algn="ctr">
              <a:buNone/>
              <a:defRPr>
                <a:solidFill>
                  <a:schemeClr val="tx1">
                    <a:tint val="75000"/>
                  </a:schemeClr>
                </a:solidFill>
              </a:defRPr>
            </a:lvl7pPr>
            <a:lvl8pPr marL="3199908"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A3A06C-693C-4ED2-95EF-255773BCAD58}"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11" name="Freeform 10"/>
          <p:cNvSpPr>
            <a:spLocks noChangeArrowheads="1"/>
          </p:cNvSpPr>
          <p:nvPr userDrawn="1"/>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CC9900"/>
            </a:solidFill>
            <a:prstDash val="solid"/>
            <a:miter lim="800000"/>
            <a:headEnd/>
            <a:tailEnd/>
          </a:ln>
        </p:spPr>
        <p:txBody>
          <a:bodyPr lIns="91425" tIns="45713" rIns="91425" bIns="45713"/>
          <a:lstStyle/>
          <a:p>
            <a:pPr defTabSz="914259" fontAlgn="auto">
              <a:spcBef>
                <a:spcPts val="0"/>
              </a:spcBef>
              <a:spcAft>
                <a:spcPts val="0"/>
              </a:spcAft>
              <a:defRPr/>
            </a:pPr>
            <a:endParaRPr lang="en-US" kern="0">
              <a:solidFill>
                <a:sysClr val="windowText" lastClr="000000"/>
              </a:solidFill>
              <a:latin typeface="Calibri"/>
            </a:endParaRPr>
          </a:p>
        </p:txBody>
      </p:sp>
      <p:sp>
        <p:nvSpPr>
          <p:cNvPr id="12" name="Line 8"/>
          <p:cNvSpPr>
            <a:spLocks noChangeShapeType="1"/>
          </p:cNvSpPr>
          <p:nvPr userDrawn="1"/>
        </p:nvSpPr>
        <p:spPr bwMode="auto">
          <a:xfrm>
            <a:off x="457200" y="3371850"/>
            <a:ext cx="8229600" cy="0"/>
          </a:xfrm>
          <a:prstGeom prst="line">
            <a:avLst/>
          </a:prstGeom>
          <a:noFill/>
          <a:ln w="19050">
            <a:solidFill>
              <a:srgbClr val="CC9900"/>
            </a:solidFill>
            <a:round/>
            <a:headEnd/>
            <a:tailEnd/>
          </a:ln>
          <a:effectLst/>
        </p:spPr>
        <p:txBody>
          <a:bodyPr lIns="91425" tIns="45713" rIns="91425" bIns="45713"/>
          <a:lstStyle/>
          <a:p>
            <a:pPr defTabSz="914259" fontAlgn="auto">
              <a:spcBef>
                <a:spcPts val="0"/>
              </a:spcBef>
              <a:spcAft>
                <a:spcPts val="0"/>
              </a:spcAft>
              <a:defRPr/>
            </a:pPr>
            <a:endParaRPr lang="en-US" kern="0">
              <a:solidFill>
                <a:sysClr val="windowText" lastClr="000000"/>
              </a:solidFill>
              <a:latin typeface="Calibri"/>
            </a:endParaRPr>
          </a:p>
        </p:txBody>
      </p:sp>
    </p:spTree>
    <p:extLst>
      <p:ext uri="{BB962C8B-B14F-4D97-AF65-F5344CB8AC3E}">
        <p14:creationId xmlns:p14="http://schemas.microsoft.com/office/powerpoint/2010/main" val="19096656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99BBE6-A637-304C-B5B7-9A7E3C08C57E}" type="slidenum">
              <a:rPr lang="en-US"/>
              <a:pPr>
                <a:defRPr/>
              </a:pPr>
              <a:t>‹#›</a:t>
            </a:fld>
            <a:endParaRPr lang="en-US"/>
          </a:p>
        </p:txBody>
      </p:sp>
    </p:spTree>
    <p:extLst>
      <p:ext uri="{BB962C8B-B14F-4D97-AF65-F5344CB8AC3E}">
        <p14:creationId xmlns:p14="http://schemas.microsoft.com/office/powerpoint/2010/main" val="65144097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6633"/>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4FA49-31CB-44F0-BF7A-C8EA1D21A89D}"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705601" y="6416678"/>
            <a:ext cx="2133600" cy="365125"/>
          </a:xfrm>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cxnSp>
        <p:nvCxnSpPr>
          <p:cNvPr id="7" name="Straight Connector 6"/>
          <p:cNvCxnSpPr/>
          <p:nvPr userDrawn="1"/>
        </p:nvCxnSpPr>
        <p:spPr>
          <a:xfrm>
            <a:off x="457200" y="1065212"/>
            <a:ext cx="8229600" cy="1588"/>
          </a:xfrm>
          <a:prstGeom prst="line">
            <a:avLst/>
          </a:prstGeom>
          <a:ln w="28575">
            <a:solidFill>
              <a:srgbClr val="CC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34873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59" indent="0">
              <a:buNone/>
              <a:defRPr sz="1600">
                <a:solidFill>
                  <a:schemeClr val="tx1">
                    <a:tint val="75000"/>
                  </a:schemeClr>
                </a:solidFill>
              </a:defRPr>
            </a:lvl3pPr>
            <a:lvl4pPr marL="1371390" indent="0">
              <a:buNone/>
              <a:defRPr sz="1400">
                <a:solidFill>
                  <a:schemeClr val="tx1">
                    <a:tint val="75000"/>
                  </a:schemeClr>
                </a:solidFill>
              </a:defRPr>
            </a:lvl4pPr>
            <a:lvl5pPr marL="1828519" indent="0">
              <a:buNone/>
              <a:defRPr sz="1400">
                <a:solidFill>
                  <a:schemeClr val="tx1">
                    <a:tint val="75000"/>
                  </a:schemeClr>
                </a:solidFill>
              </a:defRPr>
            </a:lvl5pPr>
            <a:lvl6pPr marL="2285649" indent="0">
              <a:buNone/>
              <a:defRPr sz="1400">
                <a:solidFill>
                  <a:schemeClr val="tx1">
                    <a:tint val="75000"/>
                  </a:schemeClr>
                </a:solidFill>
              </a:defRPr>
            </a:lvl6pPr>
            <a:lvl7pPr marL="2742780" indent="0">
              <a:buNone/>
              <a:defRPr sz="1400">
                <a:solidFill>
                  <a:schemeClr val="tx1">
                    <a:tint val="75000"/>
                  </a:schemeClr>
                </a:solidFill>
              </a:defRPr>
            </a:lvl7pPr>
            <a:lvl8pPr marL="3199908" indent="0">
              <a:buNone/>
              <a:defRPr sz="1400">
                <a:solidFill>
                  <a:schemeClr val="tx1">
                    <a:tint val="75000"/>
                  </a:schemeClr>
                </a:solidFill>
              </a:defRPr>
            </a:lvl8pPr>
            <a:lvl9pPr marL="365703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FFD313-7920-4F06-A6D0-3C19690ECE7D}"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8211380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EEF7B-93B0-4E62-B111-0252FD01AA4B}"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9623496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AB5FDA-4F98-4389-8566-B14958C03211}"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702874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63DB2-0046-4542-AE22-CA66F1A4F7EE}"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10407286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54C46-F80B-4604-9EE3-DF69E27D49AC}"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9502677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7B10F-A704-4DD8-B083-7B66EF592834}"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1147717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11CCE-E131-4E89-91CD-8BA1EB18E1F8}"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19566776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50418-BFB1-424A-8AB3-4D3BB39EF886}"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235564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3A514-2B3B-497F-86B0-9831E991DD5F}" type="datetime1">
              <a:rPr lang="en-US" smtClean="0">
                <a:solidFill>
                  <a:prstClr val="black">
                    <a:tint val="75000"/>
                  </a:prstClr>
                </a:solidFill>
                <a:latin typeface="Calibri"/>
              </a:rPr>
              <a:pPr/>
              <a:t>3/25/2015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367152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35BCF56-964A-F947-93A6-92ACEE6C7F5E}" type="slidenum">
              <a:rPr lang="en-US"/>
              <a:pPr>
                <a:defRPr/>
              </a:pPr>
              <a:t>‹#›</a:t>
            </a:fld>
            <a:endParaRPr lang="en-US"/>
          </a:p>
        </p:txBody>
      </p:sp>
    </p:spTree>
    <p:extLst>
      <p:ext uri="{BB962C8B-B14F-4D97-AF65-F5344CB8AC3E}">
        <p14:creationId xmlns:p14="http://schemas.microsoft.com/office/powerpoint/2010/main" val="145608915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916626"/>
      </p:ext>
    </p:extLst>
  </p:cSld>
  <p:clrMapOvr>
    <a:masterClrMapping/>
  </p:clrMapOv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8076957"/>
      </p:ext>
    </p:extLst>
  </p:cSld>
  <p:clrMapOvr>
    <a:masterClrMapping/>
  </p:clrMapOv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2624879"/>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3611633"/>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6655432"/>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182208"/>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3299"/>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786224"/>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1298239"/>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86191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BD7560A-9F5D-7742-BEE3-53E7C8CD2AD3}"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1" r:id="rId1"/>
    <p:sldLayoutId id="2147484880" r:id="rId2"/>
    <p:sldLayoutId id="2147484881" r:id="rId3"/>
    <p:sldLayoutId id="2147484882" r:id="rId4"/>
    <p:sldLayoutId id="2147484883" r:id="rId5"/>
    <p:sldLayoutId id="2147484884" r:id="rId6"/>
    <p:sldLayoutId id="2147484885" r:id="rId7"/>
    <p:sldLayoutId id="2147484886" r:id="rId8"/>
    <p:sldLayoutId id="2147484887" r:id="rId9"/>
    <p:sldLayoutId id="2147484888" r:id="rId10"/>
    <p:sldLayoutId id="2147484889" r:id="rId11"/>
    <p:sldLayoutId id="2147484890"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2694B9D-8BFE-654E-8D86-2D1B27ECA5D0}"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4017690252"/>
      </p:ext>
    </p:extLst>
  </p:cSld>
  <p:clrMap bg1="lt1" tx1="dk1" bg2="lt2" tx2="dk2" accent1="accent1" accent2="accent2" accent3="accent3" accent4="accent4" accent5="accent5" accent6="accent6" hlink="hlink" folHlink="folHlink"/>
  <p:sldLayoutIdLst>
    <p:sldLayoutId id="2147485113" r:id="rId1"/>
    <p:sldLayoutId id="2147485114" r:id="rId2"/>
    <p:sldLayoutId id="2147485115" r:id="rId3"/>
    <p:sldLayoutId id="2147485116" r:id="rId4"/>
    <p:sldLayoutId id="2147485117" r:id="rId5"/>
    <p:sldLayoutId id="2147485118" r:id="rId6"/>
    <p:sldLayoutId id="2147485119" r:id="rId7"/>
    <p:sldLayoutId id="2147485120" r:id="rId8"/>
    <p:sldLayoutId id="2147485121" r:id="rId9"/>
    <p:sldLayoutId id="2147485122" r:id="rId10"/>
    <p:sldLayoutId id="2147485123"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FF905C0E-1C62-5A41-8A1F-E1E78B888831}"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0A9E20F-8358-684C-A8AD-AF9A4E302F0A}" type="slidenum">
              <a:rPr lang="en-US" altLang="en-US"/>
              <a:pPr>
                <a:defRPr/>
              </a:pPr>
              <a:t>‹#›</a:t>
            </a:fld>
            <a:endParaRPr lang="en-US" altLang="en-US"/>
          </a:p>
        </p:txBody>
      </p:sp>
      <p:sp>
        <p:nvSpPr>
          <p:cNvPr id="2663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66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654942449"/>
      </p:ext>
    </p:extLst>
  </p:cSld>
  <p:clrMap bg1="lt1" tx1="dk1" bg2="lt2" tx2="dk2" accent1="accent1" accent2="accent2" accent3="accent3" accent4="accent4" accent5="accent5" accent6="accent6" hlink="hlink" folHlink="folHlink"/>
  <p:sldLayoutIdLst>
    <p:sldLayoutId id="2147484916"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pic>
        <p:nvPicPr>
          <p:cNvPr id="8" name="Picture 7" descr="safari.png"/>
          <p:cNvPicPr>
            <a:picLocks noChangeAspect="1"/>
          </p:cNvPicPr>
          <p:nvPr userDrawn="1"/>
        </p:nvPicPr>
        <p:blipFill>
          <a:blip r:embed="rId13" cstate="print"/>
          <a:stretch>
            <a:fillRect/>
          </a:stretch>
        </p:blipFill>
        <p:spPr>
          <a:xfrm>
            <a:off x="179512" y="6500854"/>
            <a:ext cx="1080120" cy="312522"/>
          </a:xfrm>
          <a:prstGeom prst="rect">
            <a:avLst/>
          </a:prstGeom>
        </p:spPr>
      </p:pic>
    </p:spTree>
    <p:extLst>
      <p:ext uri="{BB962C8B-B14F-4D97-AF65-F5344CB8AC3E}">
        <p14:creationId xmlns:p14="http://schemas.microsoft.com/office/powerpoint/2010/main" val="684289541"/>
      </p:ext>
    </p:extLst>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Tree>
    <p:extLst>
      <p:ext uri="{BB962C8B-B14F-4D97-AF65-F5344CB8AC3E}">
        <p14:creationId xmlns:p14="http://schemas.microsoft.com/office/powerpoint/2010/main" val="2874057949"/>
      </p:ext>
    </p:extLst>
  </p:cSld>
  <p:clrMap bg1="lt1" tx1="dk1" bg2="lt2" tx2="dk2" accent1="accent1" accent2="accent2" accent3="accent3" accent4="accent4" accent5="accent5" accent6="accent6" hlink="hlink" folHlink="folHlink"/>
  <p:sldLayoutIdLst>
    <p:sldLayoutId id="2147484979" r:id="rId1"/>
    <p:sldLayoutId id="2147484980" r:id="rId2"/>
    <p:sldLayoutId id="2147484981" r:id="rId3"/>
    <p:sldLayoutId id="2147484982" r:id="rId4"/>
    <p:sldLayoutId id="2147484983" r:id="rId5"/>
    <p:sldLayoutId id="2147484984" r:id="rId6"/>
    <p:sldLayoutId id="2147484985" r:id="rId7"/>
    <p:sldLayoutId id="2147484986" r:id="rId8"/>
    <p:sldLayoutId id="2147484987" r:id="rId9"/>
    <p:sldLayoutId id="2147484988" r:id="rId10"/>
    <p:sldLayoutId id="2147484989"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BEBFEF4-3165-224B-BF6E-8F4B7895E024}"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pic>
        <p:nvPicPr>
          <p:cNvPr id="38920" name="Picture 7" descr="safari.png"/>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63523423"/>
      </p:ext>
    </p:extLst>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62"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4713935"/>
      </p:ext>
    </p:extLst>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 id="2147485069" r:id="rId6"/>
    <p:sldLayoutId id="2147485070" r:id="rId7"/>
    <p:sldLayoutId id="2147485071" r:id="rId8"/>
    <p:sldLayoutId id="2147485072" r:id="rId9"/>
    <p:sldLayoutId id="2147485073" r:id="rId10"/>
    <p:sldLayoutId id="2147485074"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92162"/>
          </a:xfrm>
          <a:prstGeom prst="rect">
            <a:avLst/>
          </a:prstGeom>
        </p:spPr>
        <p:txBody>
          <a:bodyPr vert="horz" lIns="0" tIns="45713" rIns="0" bIns="457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95401"/>
            <a:ext cx="8229600" cy="4830763"/>
          </a:xfrm>
          <a:prstGeom prst="rect">
            <a:avLst/>
          </a:prstGeom>
        </p:spPr>
        <p:txBody>
          <a:bodyPr vert="horz" lIns="91425" tIns="45713" rIns="91425"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3"/>
            <a:ext cx="2133600" cy="365125"/>
          </a:xfrm>
          <a:prstGeom prst="rect">
            <a:avLst/>
          </a:prstGeom>
        </p:spPr>
        <p:txBody>
          <a:bodyPr vert="horz" lIns="91425" tIns="45713" rIns="91425" bIns="45713" rtlCol="0" anchor="ctr"/>
          <a:lstStyle>
            <a:lvl1pPr algn="l">
              <a:defRPr sz="1200">
                <a:solidFill>
                  <a:schemeClr val="tx1">
                    <a:tint val="75000"/>
                  </a:schemeClr>
                </a:solidFill>
              </a:defRPr>
            </a:lvl1pPr>
          </a:lstStyle>
          <a:p>
            <a:pPr defTabSz="914259" fontAlgn="auto">
              <a:spcBef>
                <a:spcPts val="0"/>
              </a:spcBef>
              <a:spcAft>
                <a:spcPts val="0"/>
              </a:spcAft>
            </a:pPr>
            <a:fld id="{EFCD136B-938C-4ABE-A595-3497154215A9}" type="datetime1">
              <a:rPr lang="en-US" smtClean="0">
                <a:solidFill>
                  <a:prstClr val="black">
                    <a:tint val="75000"/>
                  </a:prstClr>
                </a:solidFill>
                <a:latin typeface="Calibri"/>
              </a:rPr>
              <a:pPr defTabSz="914259" fontAlgn="auto">
                <a:spcBef>
                  <a:spcPts val="0"/>
                </a:spcBef>
                <a:spcAft>
                  <a:spcPts val="0"/>
                </a:spcAft>
              </a:pPr>
              <a:t>3/25/2015</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1" y="6356353"/>
            <a:ext cx="2895600" cy="365125"/>
          </a:xfrm>
          <a:prstGeom prst="rect">
            <a:avLst/>
          </a:prstGeom>
        </p:spPr>
        <p:txBody>
          <a:bodyPr vert="horz" lIns="91425" tIns="45713" rIns="91425" bIns="45713" rtlCol="0" anchor="ctr"/>
          <a:lstStyle>
            <a:lvl1pPr algn="ctr">
              <a:defRPr sz="1200">
                <a:solidFill>
                  <a:schemeClr val="tx1">
                    <a:tint val="75000"/>
                  </a:schemeClr>
                </a:solidFill>
              </a:defRPr>
            </a:lvl1pPr>
          </a:lstStyle>
          <a:p>
            <a:pPr defTabSz="914259" fontAlgn="auto">
              <a:spcBef>
                <a:spcPts val="0"/>
              </a:spcBef>
              <a:spcAft>
                <a:spcPts val="0"/>
              </a:spcAft>
            </a:pP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25" tIns="45713" rIns="91425" bIns="45713" rtlCol="0" anchor="ctr"/>
          <a:lstStyle>
            <a:lvl1pPr algn="r">
              <a:defRPr sz="1200">
                <a:solidFill>
                  <a:schemeClr val="tx1">
                    <a:tint val="75000"/>
                  </a:schemeClr>
                </a:solidFill>
              </a:defRPr>
            </a:lvl1pPr>
          </a:lstStyle>
          <a:p>
            <a:pPr defTabSz="914259" fontAlgn="auto">
              <a:spcBef>
                <a:spcPts val="0"/>
              </a:spcBef>
              <a:spcAft>
                <a:spcPts val="0"/>
              </a:spcAft>
            </a:pPr>
            <a:fld id="{58161B50-6D0B-48B4-A1D4-BAD8C599CC84}" type="slidenum">
              <a:rPr lang="en-US" smtClean="0">
                <a:solidFill>
                  <a:prstClr val="black">
                    <a:tint val="75000"/>
                  </a:prstClr>
                </a:solidFill>
                <a:latin typeface="Calibri"/>
              </a:rPr>
              <a:pPr defTabSz="914259" fontAlgn="auto">
                <a:spcBef>
                  <a:spcPts val="0"/>
                </a:spcBef>
                <a:spcAft>
                  <a:spcPts val="0"/>
                </a:spcAft>
              </a:pPr>
              <a:t>‹#›</a:t>
            </a:fld>
            <a:endParaRPr lang="en-US" dirty="0">
              <a:solidFill>
                <a:prstClr val="black">
                  <a:tint val="75000"/>
                </a:prstClr>
              </a:solidFill>
              <a:latin typeface="Calibri"/>
            </a:endParaRPr>
          </a:p>
        </p:txBody>
      </p:sp>
      <p:pic>
        <p:nvPicPr>
          <p:cNvPr id="7" name="Picture 6"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2692214681"/>
      </p:ext>
    </p:extLst>
  </p:cSld>
  <p:clrMap bg1="lt1" tx1="dk1" bg2="lt2" tx2="dk2" accent1="accent1" accent2="accent2" accent3="accent3" accent4="accent4" accent5="accent5" accent6="accent6" hlink="hlink" folHlink="folHlink"/>
  <p:sldLayoutIdLst>
    <p:sldLayoutId id="2147485076" r:id="rId1"/>
    <p:sldLayoutId id="2147485077" r:id="rId2"/>
    <p:sldLayoutId id="2147485078" r:id="rId3"/>
    <p:sldLayoutId id="2147485079" r:id="rId4"/>
    <p:sldLayoutId id="2147485080" r:id="rId5"/>
    <p:sldLayoutId id="2147485081" r:id="rId6"/>
    <p:sldLayoutId id="2147485082" r:id="rId7"/>
    <p:sldLayoutId id="2147485083" r:id="rId8"/>
    <p:sldLayoutId id="2147485084" r:id="rId9"/>
    <p:sldLayoutId id="2147485085" r:id="rId10"/>
    <p:sldLayoutId id="2147485086" r:id="rId11"/>
  </p:sldLayoutIdLst>
  <p:timing>
    <p:tnLst>
      <p:par>
        <p:cTn id="1" dur="indefinite" restart="never" nodeType="tmRoot"/>
      </p:par>
    </p:tnLst>
  </p:timing>
  <p:hf hdr="0" ftr="0" dt="0"/>
  <p:txStyles>
    <p:titleStyle>
      <a:lvl1pPr algn="ctr" defTabSz="914259"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848" indent="-342848" algn="l" defTabSz="91425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36" indent="-285707" algn="l" defTabSz="91425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24" indent="-228564" algn="l" defTabSz="91425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5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8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1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3"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Tree>
    <p:extLst>
      <p:ext uri="{BB962C8B-B14F-4D97-AF65-F5344CB8AC3E}">
        <p14:creationId xmlns:p14="http://schemas.microsoft.com/office/powerpoint/2010/main" val="823657538"/>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notesSlide" Target="../notesSlides/notesSlide8.xml"/><Relationship Id="rId7"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oleObject" Target="../embeddings/Microsoft_Excel_97-2003_Worksheet3.xls"/><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3" Type="http://schemas.openxmlformats.org/officeDocument/2006/relationships/hyperlink" Target="http://users.ece.cmu.edu/~omutlu/pub/stfm_micro07.pdf" TargetMode="External"/><Relationship Id="rId2" Type="http://schemas.openxmlformats.org/officeDocument/2006/relationships/notesSlide" Target="../notesSlides/notesSlide11.xml"/><Relationship Id="rId1" Type="http://schemas.openxmlformats.org/officeDocument/2006/relationships/slideLayout" Target="../slideLayouts/slideLayout57.xml"/><Relationship Id="rId6" Type="http://schemas.openxmlformats.org/officeDocument/2006/relationships/hyperlink" Target="file:///\\localhost\Users\omutlu\Documents\presentations\CMU\SNU%20Lectures%20June%2018-20%202012\previous%20talks\mutlu_micro07_talk.ppt" TargetMode="External"/><Relationship Id="rId5" Type="http://schemas.openxmlformats.org/officeDocument/2006/relationships/hyperlink" Target="http://users.ece.cmu.edu/~omutlu/pub/mutlu_micro07_talk.ppt" TargetMode="External"/><Relationship Id="rId4" Type="http://schemas.openxmlformats.org/officeDocument/2006/relationships/hyperlink" Target="http://www.microarch.org/micro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Microsoft_Excel_97-2003_Worksheet4.xls"/><Relationship Id="rId5" Type="http://schemas.openxmlformats.org/officeDocument/2006/relationships/oleObject" Target="../embeddings/oleObject4.bin"/><Relationship Id="rId4"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users.ece.cmu.edu/~omutlu/pub/parbs_isca08.pd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users.ece.cmu.edu/~omutlu/pub/mutlu_isca08_talk.ppt" TargetMode="External"/><Relationship Id="rId4" Type="http://schemas.openxmlformats.org/officeDocument/2006/relationships/hyperlink" Target="http://isca2008.cs.princeton.edu/"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users.ece.cmu.edu/~omutlu/pub/flash-memory-data-retention_yixin_hpca15-talk.pptx" TargetMode="External"/><Relationship Id="rId2" Type="http://schemas.openxmlformats.org/officeDocument/2006/relationships/hyperlink" Target="http://darksilicon.org/hpca/" TargetMode="External"/><Relationship Id="rId1" Type="http://schemas.openxmlformats.org/officeDocument/2006/relationships/slideLayout" Target="../slideLayouts/slideLayout2.xml"/><Relationship Id="rId5" Type="http://schemas.openxmlformats.org/officeDocument/2006/relationships/hyperlink" Target="http://users.ece.cmu.edu/~omutlu/pub/flash-memory-data-retention_hpca15.pdf" TargetMode="External"/><Relationship Id="rId4" Type="http://schemas.openxmlformats.org/officeDocument/2006/relationships/hyperlink" Target="http://users.ece.cmu.edu/~omutlu/pub/flash-memory-data-retention_yixin_hpca15-talk.pdf"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Microsoft_Excel_97-2003_Worksheet5.xls"/><Relationship Id="rId5" Type="http://schemas.openxmlformats.org/officeDocument/2006/relationships/oleObject" Target="../embeddings/oleObject5.bin"/><Relationship Id="rId4"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emf"/><Relationship Id="rId5" Type="http://schemas.openxmlformats.org/officeDocument/2006/relationships/oleObject" Target="../embeddings/Microsoft_Excel_97-2003_Worksheet6.xls"/><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users.ece.cmu.edu/~omutlu/pub/tcm_micro10.pdf" TargetMode="External"/><Relationship Id="rId7" Type="http://schemas.openxmlformats.org/officeDocument/2006/relationships/hyperlink" Target="file:///\\localhost\Users\omutlu\Documents\presentations\CMU\SNU%20Lectures%20June%2018-20%202012\previous%20talks\kim_micro10_talk.pptx" TargetMode="External"/><Relationship Id="rId2" Type="http://schemas.openxmlformats.org/officeDocument/2006/relationships/notesSlide" Target="../notesSlides/notesSlide32.xml"/><Relationship Id="rId1" Type="http://schemas.openxmlformats.org/officeDocument/2006/relationships/slideLayout" Target="../slideLayouts/slideLayout68.xml"/><Relationship Id="rId6" Type="http://schemas.openxmlformats.org/officeDocument/2006/relationships/hyperlink" Target="http://users.ece.cmu.edu/~omutlu/pub/kim_micro10_talk.pdf" TargetMode="External"/><Relationship Id="rId5" Type="http://schemas.openxmlformats.org/officeDocument/2006/relationships/hyperlink" Target="http://users.ece.cmu.edu/~omutlu/pub/kim_micro10_talk.pptx" TargetMode="External"/><Relationship Id="rId4" Type="http://schemas.openxmlformats.org/officeDocument/2006/relationships/hyperlink" Target="http://www.microarch.org/micro43/" TargetMode="External"/></Relationships>
</file>

<file path=ppt/slides/_rels/slide6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8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0.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8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0.xml"/></Relationships>
</file>

<file path=ppt/slides/_rels/slide7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0.xml"/><Relationship Id="rId1" Type="http://schemas.openxmlformats.org/officeDocument/2006/relationships/slideLayout" Target="../slideLayouts/slideLayout80.xml"/></Relationships>
</file>

<file path=ppt/slides/_rels/slide7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users.ece.cmu.edu/~omutlu/pub/main-memory-system_kiise15.pdf" TargetMode="External"/><Relationship Id="rId2" Type="http://schemas.openxmlformats.org/officeDocument/2006/relationships/hyperlink" Target="http://users.ece.cmu.edu/~omutlu/projects.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users.ece.cmu.edu/~omutlu/pub/salp-dram_isca12.pdf" TargetMode="External"/><Relationship Id="rId2" Type="http://schemas.openxmlformats.org/officeDocument/2006/relationships/hyperlink" Target="http://users.ece.cmu.edu/~omutlu/pub/tldram_hpca13.pdf" TargetMode="External"/><Relationship Id="rId1" Type="http://schemas.openxmlformats.org/officeDocument/2006/relationships/slideLayout" Target="../slideLayouts/slideLayout2.xml"/><Relationship Id="rId4" Type="http://schemas.openxmlformats.org/officeDocument/2006/relationships/hyperlink" Target="http://users.ece.cmu.edu/~omutlu/pub/raidr-dram-refresh_isca1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ctrTitle"/>
          </p:nvPr>
        </p:nvSpPr>
        <p:spPr>
          <a:xfrm>
            <a:off x="366713" y="1250950"/>
            <a:ext cx="8428037" cy="1720850"/>
          </a:xfrm>
        </p:spPr>
        <p:txBody>
          <a:bodyPr/>
          <a:lstStyle/>
          <a:p>
            <a:pPr algn="ctr" eaLnBrk="1" hangingPunct="1"/>
            <a:r>
              <a:rPr lang="en-US" sz="3800" dirty="0">
                <a:latin typeface="Garamond" charset="0"/>
              </a:rPr>
              <a:t>18-447 </a:t>
            </a:r>
            <a:br>
              <a:rPr lang="en-US" sz="3800" dirty="0">
                <a:latin typeface="Garamond" charset="0"/>
              </a:rPr>
            </a:br>
            <a:r>
              <a:rPr lang="en-US" sz="3800" dirty="0">
                <a:latin typeface="Garamond" charset="0"/>
              </a:rPr>
              <a:t>Computer Architecture</a:t>
            </a:r>
            <a:br>
              <a:rPr lang="en-US" sz="3800" dirty="0">
                <a:latin typeface="Garamond" charset="0"/>
              </a:rPr>
            </a:br>
            <a:r>
              <a:rPr lang="en-US" sz="3800" dirty="0">
                <a:latin typeface="Garamond" charset="0"/>
              </a:rPr>
              <a:t>Lecture </a:t>
            </a:r>
            <a:r>
              <a:rPr lang="en-US" sz="3800" dirty="0" smtClean="0">
                <a:latin typeface="Garamond" charset="0"/>
              </a:rPr>
              <a:t>22: Memory Controllers</a:t>
            </a:r>
            <a:endParaRPr lang="en-US" sz="3800" dirty="0">
              <a:latin typeface="Garamond" charset="0"/>
            </a:endParaRPr>
          </a:p>
        </p:txBody>
      </p:sp>
      <p:sp>
        <p:nvSpPr>
          <p:cNvPr id="3072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a:t>
            </a:r>
            <a:r>
              <a:rPr lang="en-US" dirty="0" smtClean="0">
                <a:latin typeface="Tahoma" charset="0"/>
              </a:rPr>
              <a:t>2015, </a:t>
            </a:r>
            <a:r>
              <a:rPr lang="en-US" dirty="0">
                <a:latin typeface="Tahoma" charset="0"/>
              </a:rPr>
              <a:t>3/</a:t>
            </a:r>
            <a:r>
              <a:rPr lang="en-US" dirty="0" smtClean="0">
                <a:latin typeface="Tahoma" charset="0"/>
              </a:rPr>
              <a:t>25/2015</a:t>
            </a: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p:cNvSpPr>
            <a:spLocks noGrp="1" noChangeArrowheads="1"/>
          </p:cNvSpPr>
          <p:nvPr>
            <p:ph type="ctrTitle"/>
          </p:nvPr>
        </p:nvSpPr>
        <p:spPr>
          <a:xfrm>
            <a:off x="366713" y="1768475"/>
            <a:ext cx="8428037" cy="822325"/>
          </a:xfrm>
        </p:spPr>
        <p:txBody>
          <a:bodyPr/>
          <a:lstStyle/>
          <a:p>
            <a:pPr algn="ctr" eaLnBrk="1" hangingPunct="1"/>
            <a:r>
              <a:rPr lang="en-US" sz="4000">
                <a:latin typeface="Garamond" charset="0"/>
              </a:rPr>
              <a:t>Memory Controllers</a:t>
            </a:r>
          </a:p>
        </p:txBody>
      </p:sp>
      <p:sp>
        <p:nvSpPr>
          <p:cNvPr id="8909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4690724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Garamond" charset="0"/>
              </a:rPr>
              <a:t>DRAM versus Other Types of Memories</a:t>
            </a:r>
          </a:p>
        </p:txBody>
      </p:sp>
      <p:sp>
        <p:nvSpPr>
          <p:cNvPr id="3" name="Content Placeholder 2"/>
          <p:cNvSpPr>
            <a:spLocks noGrp="1"/>
          </p:cNvSpPr>
          <p:nvPr>
            <p:ph idx="1"/>
          </p:nvPr>
        </p:nvSpPr>
        <p:spPr/>
        <p:txBody>
          <a:bodyPr/>
          <a:lstStyle/>
          <a:p>
            <a:r>
              <a:rPr lang="en-US" dirty="0">
                <a:latin typeface="Tahoma" charset="0"/>
              </a:rPr>
              <a:t>Long latency memories have similar characteristics that need to be controlled.</a:t>
            </a:r>
          </a:p>
          <a:p>
            <a:endParaRPr lang="en-US" dirty="0">
              <a:latin typeface="Tahoma" charset="0"/>
            </a:endParaRPr>
          </a:p>
          <a:p>
            <a:r>
              <a:rPr lang="en-US" dirty="0">
                <a:latin typeface="Tahoma" charset="0"/>
              </a:rPr>
              <a:t>The following discussion will use DRAM as an example, but many </a:t>
            </a:r>
            <a:r>
              <a:rPr lang="en-US" dirty="0" smtClean="0">
                <a:latin typeface="Tahoma" charset="0"/>
              </a:rPr>
              <a:t>scheduling and control issues </a:t>
            </a:r>
            <a:r>
              <a:rPr lang="en-US" dirty="0">
                <a:latin typeface="Tahoma" charset="0"/>
              </a:rPr>
              <a:t>are similar in the design of controllers for other types of memories</a:t>
            </a:r>
          </a:p>
          <a:p>
            <a:pPr lvl="1"/>
            <a:r>
              <a:rPr lang="en-US" dirty="0">
                <a:latin typeface="Tahoma" charset="0"/>
              </a:rPr>
              <a:t>Flash memory</a:t>
            </a:r>
          </a:p>
          <a:p>
            <a:pPr lvl="1"/>
            <a:r>
              <a:rPr lang="en-US" dirty="0">
                <a:latin typeface="Tahoma" charset="0"/>
              </a:rPr>
              <a:t>Other emerging memory technologies</a:t>
            </a:r>
          </a:p>
          <a:p>
            <a:pPr lvl="2"/>
            <a:r>
              <a:rPr lang="en-US" dirty="0">
                <a:latin typeface="Tahoma" charset="0"/>
              </a:rPr>
              <a:t>Phase Change Memory</a:t>
            </a:r>
          </a:p>
          <a:p>
            <a:pPr lvl="2"/>
            <a:r>
              <a:rPr lang="en-US" dirty="0">
                <a:latin typeface="Tahoma" charset="0"/>
              </a:rPr>
              <a:t>Spin-Transfer Torque Magnetic </a:t>
            </a:r>
            <a:r>
              <a:rPr lang="en-US" dirty="0" smtClean="0">
                <a:latin typeface="Tahoma" charset="0"/>
              </a:rPr>
              <a:t>Memory</a:t>
            </a:r>
          </a:p>
          <a:p>
            <a:pPr lvl="1"/>
            <a:r>
              <a:rPr lang="en-US" dirty="0" smtClean="0">
                <a:latin typeface="Tahoma" charset="0"/>
              </a:rPr>
              <a:t>These other technologies can place other demands on the controller</a:t>
            </a:r>
            <a:endParaRPr lang="en-US" dirty="0">
              <a:latin typeface="Tahoma" charset="0"/>
            </a:endParaRPr>
          </a:p>
          <a:p>
            <a:pPr lvl="1"/>
            <a:endParaRPr lang="en-US" dirty="0">
              <a:latin typeface="Tahoma" charset="0"/>
            </a:endParaRPr>
          </a:p>
        </p:txBody>
      </p:sp>
      <p:sp>
        <p:nvSpPr>
          <p:cNvPr id="1525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88B2BD-19D5-4149-91E9-99856BC8F547}" type="slidenum">
              <a:rPr lang="en-US" sz="1600">
                <a:solidFill>
                  <a:srgbClr val="000000"/>
                </a:solidFill>
                <a:latin typeface="Garamond" charset="0"/>
              </a:rPr>
              <a:pPr eaLnBrk="1" hangingPunct="1"/>
              <a:t>11</a:t>
            </a:fld>
            <a:endParaRPr lang="en-US" sz="1600">
              <a:solidFill>
                <a:srgbClr val="000000"/>
              </a:solidFill>
              <a:latin typeface="Garamond" charset="0"/>
            </a:endParaRPr>
          </a:p>
        </p:txBody>
      </p:sp>
    </p:spTree>
    <p:extLst>
      <p:ext uri="{BB962C8B-B14F-4D97-AF65-F5344CB8AC3E}">
        <p14:creationId xmlns:p14="http://schemas.microsoft.com/office/powerpoint/2010/main" val="26899212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Types</a:t>
            </a:r>
            <a:endParaRPr lang="en-US" dirty="0"/>
          </a:p>
        </p:txBody>
      </p:sp>
      <p:sp>
        <p:nvSpPr>
          <p:cNvPr id="3" name="Content Placeholder 2"/>
          <p:cNvSpPr>
            <a:spLocks noGrp="1"/>
          </p:cNvSpPr>
          <p:nvPr>
            <p:ph idx="1"/>
          </p:nvPr>
        </p:nvSpPr>
        <p:spPr>
          <a:xfrm>
            <a:off x="228600" y="1066800"/>
            <a:ext cx="8915400" cy="5029200"/>
          </a:xfrm>
        </p:spPr>
        <p:txBody>
          <a:bodyPr/>
          <a:lstStyle/>
          <a:p>
            <a:r>
              <a:rPr lang="en-US" dirty="0" smtClean="0">
                <a:solidFill>
                  <a:srgbClr val="0000FF"/>
                </a:solidFill>
              </a:rPr>
              <a:t>DRAM has different types with different interfaces optimized for different purposes</a:t>
            </a:r>
          </a:p>
          <a:p>
            <a:pPr lvl="1"/>
            <a:r>
              <a:rPr lang="en-US" dirty="0" smtClean="0"/>
              <a:t>Commodity: DDR, DDR2, DDR3, DDR4, …</a:t>
            </a:r>
          </a:p>
          <a:p>
            <a:pPr lvl="1"/>
            <a:r>
              <a:rPr lang="en-US" dirty="0" smtClean="0"/>
              <a:t>Low power (for mobile): LPDDR1, …, LPDDR5, …</a:t>
            </a:r>
          </a:p>
          <a:p>
            <a:pPr lvl="1"/>
            <a:r>
              <a:rPr lang="en-US" dirty="0" smtClean="0"/>
              <a:t>High bandwidth (for graphics): GDDR2, …, GDDR5, …</a:t>
            </a:r>
          </a:p>
          <a:p>
            <a:pPr lvl="1"/>
            <a:r>
              <a:rPr lang="en-US" dirty="0" smtClean="0"/>
              <a:t>Low latency: </a:t>
            </a:r>
            <a:r>
              <a:rPr lang="en-US" dirty="0" err="1" smtClean="0"/>
              <a:t>eDRAM</a:t>
            </a:r>
            <a:r>
              <a:rPr lang="en-US" dirty="0" smtClean="0"/>
              <a:t>, RLDRAM, …</a:t>
            </a:r>
          </a:p>
          <a:p>
            <a:pPr lvl="1"/>
            <a:r>
              <a:rPr lang="en-US" dirty="0" smtClean="0"/>
              <a:t>3D stacked: WIO, HBM, HMC, …</a:t>
            </a:r>
          </a:p>
          <a:p>
            <a:pPr lvl="1"/>
            <a:r>
              <a:rPr lang="en-US" dirty="0" smtClean="0"/>
              <a:t>…</a:t>
            </a:r>
            <a:endParaRPr lang="en-US" dirty="0"/>
          </a:p>
          <a:p>
            <a:r>
              <a:rPr lang="en-US" dirty="0" smtClean="0"/>
              <a:t>Underlying microarchitecture is fundamentally the same</a:t>
            </a:r>
          </a:p>
          <a:p>
            <a:r>
              <a:rPr lang="en-US" dirty="0" smtClean="0"/>
              <a:t>A flexible memory controller can support various DRAM types </a:t>
            </a:r>
          </a:p>
          <a:p>
            <a:r>
              <a:rPr lang="en-US" dirty="0" smtClean="0"/>
              <a:t>This complicates the memory controller</a:t>
            </a:r>
          </a:p>
          <a:p>
            <a:pPr lvl="1"/>
            <a:r>
              <a:rPr lang="en-US" dirty="0" smtClean="0"/>
              <a:t>Difficult to support all types (and upgrades)</a:t>
            </a:r>
          </a:p>
          <a:p>
            <a:pPr lvl="1"/>
            <a:endParaRPr lang="en-US" dirty="0"/>
          </a:p>
        </p:txBody>
      </p:sp>
      <p:sp>
        <p:nvSpPr>
          <p:cNvPr id="4" name="Slide Number Placeholder 3"/>
          <p:cNvSpPr>
            <a:spLocks noGrp="1"/>
          </p:cNvSpPr>
          <p:nvPr>
            <p:ph type="sldNum" sz="quarter" idx="11"/>
          </p:nvPr>
        </p:nvSpPr>
        <p:spPr/>
        <p:txBody>
          <a:bodyPr/>
          <a:lstStyle/>
          <a:p>
            <a:pPr>
              <a:defRPr/>
            </a:pPr>
            <a:fld id="{19B27038-8888-7442-BB11-7A96E507CFEC}" type="slidenum">
              <a:rPr lang="en-US" altLang="en-US" smtClean="0"/>
              <a:pPr>
                <a:defRPr/>
              </a:pPr>
              <a:t>12</a:t>
            </a:fld>
            <a:endParaRPr lang="en-US" altLang="en-US"/>
          </a:p>
        </p:txBody>
      </p:sp>
    </p:spTree>
    <p:extLst>
      <p:ext uri="{BB962C8B-B14F-4D97-AF65-F5344CB8AC3E}">
        <p14:creationId xmlns:p14="http://schemas.microsoft.com/office/powerpoint/2010/main" val="3090322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Types (II)</a:t>
            </a:r>
            <a:endParaRPr lang="en-US" dirty="0"/>
          </a:p>
        </p:txBody>
      </p:sp>
      <p:sp>
        <p:nvSpPr>
          <p:cNvPr id="4" name="Slide Number Placeholder 3"/>
          <p:cNvSpPr>
            <a:spLocks noGrp="1"/>
          </p:cNvSpPr>
          <p:nvPr>
            <p:ph type="sldNum" sz="quarter" idx="11"/>
          </p:nvPr>
        </p:nvSpPr>
        <p:spPr/>
        <p:txBody>
          <a:bodyPr/>
          <a:lstStyle/>
          <a:p>
            <a:pPr>
              <a:defRPr/>
            </a:pPr>
            <a:fld id="{19B27038-8888-7442-BB11-7A96E507CFEC}" type="slidenum">
              <a:rPr lang="en-US" altLang="en-US" smtClean="0"/>
              <a:pPr>
                <a:defRPr/>
              </a:pPr>
              <a:t>13</a:t>
            </a:fld>
            <a:endParaRPr lang="en-US" altLang="en-US"/>
          </a:p>
        </p:txBody>
      </p:sp>
      <p:pic>
        <p:nvPicPr>
          <p:cNvPr id="5" name="Picture 4"/>
          <p:cNvPicPr>
            <a:picLocks noChangeAspect="1"/>
          </p:cNvPicPr>
          <p:nvPr/>
        </p:nvPicPr>
        <p:blipFill>
          <a:blip r:embed="rId2"/>
          <a:stretch>
            <a:fillRect/>
          </a:stretch>
        </p:blipFill>
        <p:spPr>
          <a:xfrm>
            <a:off x="304800" y="1066800"/>
            <a:ext cx="8541066" cy="4648200"/>
          </a:xfrm>
          <a:prstGeom prst="rect">
            <a:avLst/>
          </a:prstGeom>
        </p:spPr>
      </p:pic>
      <p:sp>
        <p:nvSpPr>
          <p:cNvPr id="6" name="TextBox 5"/>
          <p:cNvSpPr txBox="1"/>
          <p:nvPr/>
        </p:nvSpPr>
        <p:spPr>
          <a:xfrm>
            <a:off x="109383" y="5986046"/>
            <a:ext cx="8806017" cy="338554"/>
          </a:xfrm>
          <a:prstGeom prst="rect">
            <a:avLst/>
          </a:prstGeom>
          <a:noFill/>
        </p:spPr>
        <p:txBody>
          <a:bodyPr wrap="none" rtlCol="0">
            <a:spAutoFit/>
          </a:bodyPr>
          <a:lstStyle/>
          <a:p>
            <a:r>
              <a:rPr lang="en-US" sz="1600" dirty="0" smtClean="0"/>
              <a:t>Kim et al., “</a:t>
            </a:r>
            <a:r>
              <a:rPr lang="en-US" sz="1600" dirty="0" err="1" smtClean="0">
                <a:solidFill>
                  <a:srgbClr val="0000FF"/>
                </a:solidFill>
              </a:rPr>
              <a:t>Ramulator</a:t>
            </a:r>
            <a:r>
              <a:rPr lang="en-US" sz="1600" dirty="0" smtClean="0">
                <a:solidFill>
                  <a:srgbClr val="0000FF"/>
                </a:solidFill>
              </a:rPr>
              <a:t>: A Fast and Extensible DRAM Simulator</a:t>
            </a:r>
            <a:r>
              <a:rPr lang="en-US" sz="1600" dirty="0" smtClean="0"/>
              <a:t>,” IEEE Comp Arch Letters 2015.</a:t>
            </a:r>
            <a:endParaRPr lang="en-US" sz="1600" dirty="0"/>
          </a:p>
        </p:txBody>
      </p:sp>
    </p:spTree>
    <p:extLst>
      <p:ext uri="{BB962C8B-B14F-4D97-AF65-F5344CB8AC3E}">
        <p14:creationId xmlns:p14="http://schemas.microsoft.com/office/powerpoint/2010/main" val="31160991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Garamond" charset="0"/>
              </a:rPr>
              <a:t>DRAM Controller: Functions</a:t>
            </a:r>
          </a:p>
        </p:txBody>
      </p:sp>
      <p:sp>
        <p:nvSpPr>
          <p:cNvPr id="140290" name="Content Placeholder 2"/>
          <p:cNvSpPr>
            <a:spLocks noGrp="1"/>
          </p:cNvSpPr>
          <p:nvPr>
            <p:ph idx="1"/>
          </p:nvPr>
        </p:nvSpPr>
        <p:spPr>
          <a:xfrm>
            <a:off x="228600" y="996950"/>
            <a:ext cx="8839200" cy="5194300"/>
          </a:xfrm>
        </p:spPr>
        <p:txBody>
          <a:bodyPr/>
          <a:lstStyle/>
          <a:p>
            <a:r>
              <a:rPr lang="en-US" dirty="0">
                <a:solidFill>
                  <a:srgbClr val="0000FF"/>
                </a:solidFill>
                <a:latin typeface="Tahoma" charset="0"/>
              </a:rPr>
              <a:t>Ensure correct operation </a:t>
            </a:r>
            <a:r>
              <a:rPr lang="en-US" dirty="0">
                <a:latin typeface="Tahoma" charset="0"/>
              </a:rPr>
              <a:t>of DRAM (refresh and timing)</a:t>
            </a:r>
          </a:p>
          <a:p>
            <a:endParaRPr lang="en-US" dirty="0">
              <a:latin typeface="Tahoma" charset="0"/>
            </a:endParaRPr>
          </a:p>
          <a:p>
            <a:r>
              <a:rPr lang="en-US" dirty="0">
                <a:solidFill>
                  <a:srgbClr val="0000FF"/>
                </a:solidFill>
                <a:latin typeface="Tahoma" charset="0"/>
              </a:rPr>
              <a:t>Service DRAM requests while obeying timing constraints of DRAM chips</a:t>
            </a:r>
          </a:p>
          <a:p>
            <a:pPr lvl="1"/>
            <a:r>
              <a:rPr lang="en-US" dirty="0">
                <a:latin typeface="Tahoma" charset="0"/>
                <a:ea typeface="ＭＳ Ｐゴシック" charset="0"/>
              </a:rPr>
              <a:t>Constraints: resource conflicts (bank, bus, channel), minimum write-to-read delays</a:t>
            </a:r>
          </a:p>
          <a:p>
            <a:pPr lvl="1"/>
            <a:r>
              <a:rPr lang="en-US" dirty="0">
                <a:solidFill>
                  <a:srgbClr val="0000FF"/>
                </a:solidFill>
                <a:latin typeface="Tahoma" charset="0"/>
                <a:ea typeface="ＭＳ Ｐゴシック" charset="0"/>
              </a:rPr>
              <a:t>Translate requests to DRAM command sequences</a:t>
            </a:r>
          </a:p>
          <a:p>
            <a:endParaRPr lang="en-US" dirty="0">
              <a:solidFill>
                <a:srgbClr val="0033CC"/>
              </a:solidFill>
              <a:latin typeface="Tahoma" charset="0"/>
            </a:endParaRPr>
          </a:p>
          <a:p>
            <a:r>
              <a:rPr lang="en-US" dirty="0">
                <a:solidFill>
                  <a:srgbClr val="0000FF"/>
                </a:solidFill>
                <a:latin typeface="Tahoma" charset="0"/>
              </a:rPr>
              <a:t>Buffer and schedule requests to </a:t>
            </a:r>
            <a:r>
              <a:rPr lang="en-US" dirty="0" smtClean="0">
                <a:solidFill>
                  <a:srgbClr val="0000FF"/>
                </a:solidFill>
                <a:latin typeface="Tahoma" charset="0"/>
              </a:rPr>
              <a:t>for high performance + QoS</a:t>
            </a:r>
            <a:endParaRPr lang="en-US" dirty="0">
              <a:solidFill>
                <a:srgbClr val="0000FF"/>
              </a:solidFill>
              <a:latin typeface="Tahoma" charset="0"/>
            </a:endParaRPr>
          </a:p>
          <a:p>
            <a:pPr lvl="1"/>
            <a:r>
              <a:rPr lang="en-US" dirty="0">
                <a:latin typeface="Tahoma" charset="0"/>
                <a:ea typeface="ＭＳ Ｐゴシック" charset="0"/>
              </a:rPr>
              <a:t>Reordering, row-buffer, bank, rank, bus management</a:t>
            </a:r>
          </a:p>
          <a:p>
            <a:endParaRPr lang="en-US" dirty="0">
              <a:latin typeface="Tahoma" charset="0"/>
            </a:endParaRPr>
          </a:p>
          <a:p>
            <a:r>
              <a:rPr lang="en-US" dirty="0">
                <a:solidFill>
                  <a:srgbClr val="0000FF"/>
                </a:solidFill>
                <a:latin typeface="Tahoma" charset="0"/>
              </a:rPr>
              <a:t>Manage power consumption and thermals in DRAM</a:t>
            </a:r>
          </a:p>
          <a:p>
            <a:pPr lvl="1"/>
            <a:r>
              <a:rPr lang="en-US" dirty="0">
                <a:latin typeface="Tahoma" charset="0"/>
                <a:ea typeface="ＭＳ Ｐゴシック" charset="0"/>
              </a:rPr>
              <a:t>Turn on/off DRAM chips, manage power modes</a:t>
            </a:r>
          </a:p>
          <a:p>
            <a:pPr lvl="2"/>
            <a:endParaRPr lang="en-US" dirty="0">
              <a:latin typeface="Tahoma" charset="0"/>
              <a:ea typeface="ＭＳ Ｐゴシック" charset="0"/>
            </a:endParaRPr>
          </a:p>
        </p:txBody>
      </p:sp>
      <p:sp>
        <p:nvSpPr>
          <p:cNvPr id="9113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952D2B-B8F8-FD49-8104-A59E93B3C1E5}" type="slidenum">
              <a:rPr lang="en-US" sz="1600">
                <a:solidFill>
                  <a:srgbClr val="000000"/>
                </a:solidFill>
                <a:latin typeface="Garamond" charset="0"/>
                <a:cs typeface="Arial" charset="0"/>
              </a:rPr>
              <a:pPr eaLnBrk="1" hangingPunct="1"/>
              <a:t>14</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848883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02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290">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029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29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Garamond" charset="0"/>
              </a:rPr>
              <a:t>DRAM Controller: Where to Place</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rPr>
              <a:t>In chipset</a:t>
            </a:r>
          </a:p>
          <a:p>
            <a:pPr lvl="1">
              <a:buFont typeface="Wingdings" charset="0"/>
              <a:buNone/>
            </a:pPr>
            <a:r>
              <a:rPr lang="en-US" dirty="0">
                <a:latin typeface="Tahoma" charset="0"/>
                <a:ea typeface="ＭＳ Ｐゴシック" charset="0"/>
              </a:rPr>
              <a:t>+ More flexibility to plug different DRAM types into the system</a:t>
            </a:r>
          </a:p>
          <a:p>
            <a:pPr>
              <a:buFont typeface="Wingdings" charset="0"/>
              <a:buNone/>
            </a:pPr>
            <a:r>
              <a:rPr lang="en-US" sz="2200" dirty="0">
                <a:latin typeface="Tahoma" charset="0"/>
              </a:rPr>
              <a:t>    + Less power density in the CPU chip</a:t>
            </a:r>
          </a:p>
          <a:p>
            <a:pPr>
              <a:buFont typeface="Wingdings" charset="0"/>
              <a:buNone/>
            </a:pPr>
            <a:endParaRPr lang="en-US" dirty="0">
              <a:latin typeface="Tahoma" charset="0"/>
            </a:endParaRPr>
          </a:p>
          <a:p>
            <a:r>
              <a:rPr lang="en-US" dirty="0">
                <a:latin typeface="Tahoma" charset="0"/>
              </a:rPr>
              <a:t>On CPU chip</a:t>
            </a:r>
          </a:p>
          <a:p>
            <a:pPr lvl="1">
              <a:buFont typeface="Wingdings" charset="0"/>
              <a:buNone/>
            </a:pPr>
            <a:r>
              <a:rPr lang="en-US" dirty="0">
                <a:latin typeface="Tahoma" charset="0"/>
                <a:ea typeface="ＭＳ Ｐゴシック" charset="0"/>
              </a:rPr>
              <a:t>+ Reduced latency for main memory access</a:t>
            </a:r>
          </a:p>
          <a:p>
            <a:pPr lvl="1">
              <a:buFont typeface="Wingdings" charset="0"/>
              <a:buNone/>
            </a:pPr>
            <a:r>
              <a:rPr lang="en-US" dirty="0">
                <a:latin typeface="Tahoma" charset="0"/>
                <a:ea typeface="ＭＳ Ｐゴシック" charset="0"/>
              </a:rPr>
              <a:t>+ Higher bandwidth between cores and controller</a:t>
            </a:r>
          </a:p>
          <a:p>
            <a:pPr lvl="2"/>
            <a:r>
              <a:rPr lang="en-US" dirty="0">
                <a:latin typeface="Tahoma" charset="0"/>
                <a:ea typeface="ＭＳ Ｐゴシック" charset="0"/>
              </a:rPr>
              <a:t>More information can be communicated (e.g. request</a:t>
            </a:r>
            <a:r>
              <a:rPr lang="ja-JP" altLang="en-US" dirty="0">
                <a:latin typeface="Tahoma" charset="0"/>
                <a:ea typeface="ＭＳ Ｐゴシック" charset="0"/>
              </a:rPr>
              <a:t>’</a:t>
            </a:r>
            <a:r>
              <a:rPr lang="en-US" altLang="ja-JP" dirty="0">
                <a:latin typeface="Tahoma" charset="0"/>
                <a:ea typeface="ＭＳ Ｐゴシック" charset="0"/>
              </a:rPr>
              <a:t>s importance in the processing core)</a:t>
            </a:r>
          </a:p>
          <a:p>
            <a:pPr lvl="3"/>
            <a:endParaRPr lang="en-US" dirty="0">
              <a:latin typeface="Tahoma" charset="0"/>
              <a:ea typeface="ＭＳ Ｐゴシック" charset="0"/>
            </a:endParaRPr>
          </a:p>
          <a:p>
            <a:endParaRPr lang="en-US" dirty="0">
              <a:latin typeface="Tahoma" charset="0"/>
            </a:endParaRPr>
          </a:p>
          <a:p>
            <a:endParaRPr lang="en-US" dirty="0">
              <a:latin typeface="Tahoma" charset="0"/>
            </a:endParaRPr>
          </a:p>
        </p:txBody>
      </p:sp>
      <p:sp>
        <p:nvSpPr>
          <p:cNvPr id="9216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1836AD-8FFC-4A4F-9DB3-4FBB6BDBBFE9}" type="slidenum">
              <a:rPr lang="en-US" sz="1600">
                <a:solidFill>
                  <a:srgbClr val="000000"/>
                </a:solidFill>
                <a:latin typeface="Garamond" charset="0"/>
                <a:cs typeface="Arial" charset="0"/>
              </a:rPr>
              <a:pPr eaLnBrk="1" hangingPunct="1"/>
              <a:t>15</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778170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dirty="0" smtClean="0">
                <a:latin typeface="Garamond" charset="0"/>
              </a:rPr>
              <a:t>A Modern DRAM </a:t>
            </a:r>
            <a:r>
              <a:rPr lang="en-US" dirty="0">
                <a:latin typeface="Garamond" charset="0"/>
              </a:rPr>
              <a:t>Controller (</a:t>
            </a:r>
            <a:r>
              <a:rPr lang="en-US" dirty="0" smtClean="0">
                <a:latin typeface="Garamond" charset="0"/>
              </a:rPr>
              <a:t>I)</a:t>
            </a:r>
            <a:endParaRPr lang="en-US" dirty="0">
              <a:latin typeface="Garamond" charset="0"/>
            </a:endParaRPr>
          </a:p>
        </p:txBody>
      </p:sp>
      <p:sp>
        <p:nvSpPr>
          <p:cNvPr id="93186"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9318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C79851-31B7-244E-98CE-042B1EBFBC35}" type="slidenum">
              <a:rPr lang="en-US" sz="1600">
                <a:solidFill>
                  <a:srgbClr val="000000"/>
                </a:solidFill>
                <a:latin typeface="Garamond" charset="0"/>
                <a:cs typeface="Arial" charset="0"/>
              </a:rPr>
              <a:pPr eaLnBrk="1" hangingPunct="1"/>
              <a:t>16</a:t>
            </a:fld>
            <a:endParaRPr lang="en-US" sz="1600">
              <a:solidFill>
                <a:srgbClr val="000000"/>
              </a:solidFill>
              <a:latin typeface="Garamond" charset="0"/>
              <a:cs typeface="Arial" charset="0"/>
            </a:endParaRPr>
          </a:p>
        </p:txBody>
      </p:sp>
      <p:pic>
        <p:nvPicPr>
          <p:cNvPr id="9318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8153400" cy="260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4399980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0B0D776-C208-2648-B280-52F19DE5FB61}" type="slidenum">
              <a:rPr lang="en-US" sz="1600">
                <a:solidFill>
                  <a:srgbClr val="000000"/>
                </a:solidFill>
                <a:latin typeface="Garamond" charset="0"/>
                <a:cs typeface="Arial" charset="0"/>
              </a:rPr>
              <a:pPr eaLnBrk="1" hangingPunct="1"/>
              <a:t>17</a:t>
            </a:fld>
            <a:endParaRPr lang="en-US" sz="1600">
              <a:solidFill>
                <a:srgbClr val="000000"/>
              </a:solidFill>
              <a:latin typeface="Garamond" charset="0"/>
              <a:cs typeface="Arial" charset="0"/>
            </a:endParaRPr>
          </a:p>
        </p:txBody>
      </p:sp>
      <p:sp>
        <p:nvSpPr>
          <p:cNvPr id="94210" name="Rectangle 2"/>
          <p:cNvSpPr>
            <a:spLocks noGrp="1" noChangeArrowheads="1"/>
          </p:cNvSpPr>
          <p:nvPr>
            <p:ph type="title"/>
          </p:nvPr>
        </p:nvSpPr>
        <p:spPr/>
        <p:txBody>
          <a:bodyPr/>
          <a:lstStyle/>
          <a:p>
            <a:r>
              <a:rPr lang="en-US" dirty="0">
                <a:latin typeface="Garamond" charset="0"/>
              </a:rPr>
              <a:t>A Modern DRAM </a:t>
            </a:r>
            <a:r>
              <a:rPr lang="en-US" dirty="0" smtClean="0">
                <a:latin typeface="Garamond" charset="0"/>
              </a:rPr>
              <a:t>Controller (II)</a:t>
            </a:r>
            <a:endParaRPr lang="en-US" dirty="0">
              <a:latin typeface="Garamond" charset="0"/>
            </a:endParaRPr>
          </a:p>
        </p:txBody>
      </p:sp>
      <p:pic>
        <p:nvPicPr>
          <p:cNvPr id="94211"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35075" y="1273175"/>
            <a:ext cx="6673850" cy="480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648745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Garamond" charset="0"/>
              </a:rPr>
              <a:t>DRAM Scheduling Policies (I)</a:t>
            </a:r>
          </a:p>
        </p:txBody>
      </p:sp>
      <p:sp>
        <p:nvSpPr>
          <p:cNvPr id="3" name="Content Placeholder 2"/>
          <p:cNvSpPr>
            <a:spLocks noGrp="1"/>
          </p:cNvSpPr>
          <p:nvPr>
            <p:ph idx="1"/>
          </p:nvPr>
        </p:nvSpPr>
        <p:spPr>
          <a:xfrm>
            <a:off x="228600" y="996950"/>
            <a:ext cx="8915400" cy="5194300"/>
          </a:xfrm>
        </p:spPr>
        <p:txBody>
          <a:bodyPr/>
          <a:lstStyle/>
          <a:p>
            <a:r>
              <a:rPr lang="en-US" dirty="0">
                <a:solidFill>
                  <a:srgbClr val="0000FF"/>
                </a:solidFill>
                <a:latin typeface="Tahoma" charset="0"/>
              </a:rPr>
              <a:t>FCFS</a:t>
            </a:r>
            <a:r>
              <a:rPr lang="en-US" dirty="0">
                <a:latin typeface="Tahoma" charset="0"/>
              </a:rPr>
              <a:t> (first come first served)</a:t>
            </a:r>
          </a:p>
          <a:p>
            <a:pPr lvl="1"/>
            <a:r>
              <a:rPr lang="en-US" dirty="0">
                <a:latin typeface="Tahoma" charset="0"/>
                <a:ea typeface="ＭＳ Ｐゴシック" charset="0"/>
              </a:rPr>
              <a:t>Oldest request first</a:t>
            </a:r>
          </a:p>
          <a:p>
            <a:endParaRPr lang="en-US" dirty="0">
              <a:latin typeface="Tahoma" charset="0"/>
            </a:endParaRPr>
          </a:p>
          <a:p>
            <a:r>
              <a:rPr lang="en-US" dirty="0">
                <a:solidFill>
                  <a:srgbClr val="0000FF"/>
                </a:solidFill>
                <a:latin typeface="Tahoma" charset="0"/>
              </a:rPr>
              <a:t>FR-FCFS </a:t>
            </a:r>
            <a:r>
              <a:rPr lang="en-US" dirty="0">
                <a:latin typeface="Tahoma" charset="0"/>
              </a:rPr>
              <a:t>(first ready, first come first served)</a:t>
            </a:r>
          </a:p>
          <a:p>
            <a:pPr lvl="1">
              <a:buFont typeface="Wingdings" charset="0"/>
              <a:buNone/>
            </a:pPr>
            <a:r>
              <a:rPr lang="en-US" dirty="0">
                <a:latin typeface="Tahoma" charset="0"/>
                <a:ea typeface="ＭＳ Ｐゴシック" charset="0"/>
              </a:rPr>
              <a:t>1. Row-hit first</a:t>
            </a:r>
          </a:p>
          <a:p>
            <a:pPr lvl="1">
              <a:buFont typeface="Wingdings" charset="0"/>
              <a:buNone/>
            </a:pPr>
            <a:r>
              <a:rPr lang="en-US" dirty="0">
                <a:latin typeface="Tahoma" charset="0"/>
                <a:ea typeface="ＭＳ Ｐゴシック" charset="0"/>
              </a:rPr>
              <a:t>2. Oldest first</a:t>
            </a:r>
          </a:p>
          <a:p>
            <a:pPr lvl="1">
              <a:buFont typeface="Wingdings" charset="0"/>
              <a:buNone/>
            </a:pPr>
            <a:r>
              <a:rPr lang="en-US" dirty="0">
                <a:latin typeface="Tahoma" charset="0"/>
                <a:ea typeface="ＭＳ Ｐゴシック" charset="0"/>
              </a:rPr>
              <a:t>Goal: Maximize row buffer hit rate </a:t>
            </a:r>
            <a:r>
              <a:rPr lang="en-US" dirty="0">
                <a:latin typeface="Tahoma" charset="0"/>
                <a:ea typeface="ＭＳ Ｐゴシック" charset="0"/>
                <a:sym typeface="Wingdings" charset="0"/>
              </a:rPr>
              <a:t> </a:t>
            </a:r>
            <a:r>
              <a:rPr lang="en-US" dirty="0">
                <a:solidFill>
                  <a:srgbClr val="0000FF"/>
                </a:solidFill>
                <a:latin typeface="Tahoma" charset="0"/>
                <a:ea typeface="ＭＳ Ｐゴシック" charset="0"/>
                <a:sym typeface="Wingdings" charset="0"/>
              </a:rPr>
              <a:t>maximize DRAM throughput</a:t>
            </a:r>
            <a:endParaRPr lang="en-US" dirty="0">
              <a:solidFill>
                <a:srgbClr val="0000FF"/>
              </a:solidFill>
              <a:latin typeface="Tahoma" charset="0"/>
              <a:ea typeface="ＭＳ Ｐゴシック" charset="0"/>
            </a:endParaRPr>
          </a:p>
          <a:p>
            <a:pPr lvl="1">
              <a:buFont typeface="Wingdings" charset="0"/>
              <a:buNone/>
            </a:pPr>
            <a:endParaRPr lang="en-US" dirty="0">
              <a:latin typeface="Tahoma" charset="0"/>
              <a:ea typeface="ＭＳ Ｐゴシック" charset="0"/>
            </a:endParaRPr>
          </a:p>
          <a:p>
            <a:pPr lvl="1"/>
            <a:r>
              <a:rPr lang="en-US" dirty="0">
                <a:latin typeface="Tahoma" charset="0"/>
                <a:ea typeface="ＭＳ Ｐゴシック" charset="0"/>
              </a:rPr>
              <a:t>Actually, scheduling is done at the </a:t>
            </a:r>
            <a:r>
              <a:rPr lang="en-US" dirty="0">
                <a:solidFill>
                  <a:srgbClr val="0000FF"/>
                </a:solidFill>
                <a:latin typeface="Tahoma" charset="0"/>
                <a:ea typeface="ＭＳ Ｐゴシック" charset="0"/>
              </a:rPr>
              <a:t>command level</a:t>
            </a:r>
          </a:p>
          <a:p>
            <a:pPr lvl="2"/>
            <a:r>
              <a:rPr lang="en-US" dirty="0">
                <a:latin typeface="Tahoma" charset="0"/>
                <a:ea typeface="ＭＳ Ｐゴシック" charset="0"/>
              </a:rPr>
              <a:t>Column commands (read/write) prioritized over row commands (activate/</a:t>
            </a:r>
            <a:r>
              <a:rPr lang="en-US" dirty="0" err="1">
                <a:latin typeface="Tahoma" charset="0"/>
                <a:ea typeface="ＭＳ Ｐゴシック" charset="0"/>
              </a:rPr>
              <a:t>precharge</a:t>
            </a:r>
            <a:r>
              <a:rPr lang="en-US" dirty="0">
                <a:latin typeface="Tahoma" charset="0"/>
                <a:ea typeface="ＭＳ Ｐゴシック" charset="0"/>
              </a:rPr>
              <a:t>)</a:t>
            </a:r>
          </a:p>
          <a:p>
            <a:pPr lvl="2"/>
            <a:r>
              <a:rPr lang="en-US" dirty="0">
                <a:latin typeface="Tahoma" charset="0"/>
                <a:ea typeface="ＭＳ Ｐゴシック" charset="0"/>
              </a:rPr>
              <a:t>Within each group, older commands prioritized over younger ones</a:t>
            </a:r>
          </a:p>
          <a:p>
            <a:pPr lvl="2"/>
            <a:endParaRPr lang="en-US" dirty="0">
              <a:latin typeface="Tahoma" charset="0"/>
              <a:ea typeface="ＭＳ Ｐゴシック" charset="0"/>
            </a:endParaRPr>
          </a:p>
          <a:p>
            <a:pPr lvl="1">
              <a:buFont typeface="Wingdings" charset="0"/>
              <a:buNone/>
            </a:pPr>
            <a:endParaRPr lang="en-US" dirty="0">
              <a:latin typeface="Tahoma" charset="0"/>
              <a:ea typeface="ＭＳ Ｐゴシック" charset="0"/>
            </a:endParaRPr>
          </a:p>
          <a:p>
            <a:endParaRPr lang="en-US" dirty="0">
              <a:latin typeface="Tahoma" charset="0"/>
            </a:endParaRPr>
          </a:p>
        </p:txBody>
      </p:sp>
      <p:sp>
        <p:nvSpPr>
          <p:cNvPr id="952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513814-923E-854C-BE8D-B0DCB81BA95D}" type="slidenum">
              <a:rPr lang="en-US" sz="1600">
                <a:solidFill>
                  <a:srgbClr val="000000"/>
                </a:solidFill>
                <a:latin typeface="Garamond" charset="0"/>
                <a:cs typeface="Arial" charset="0"/>
              </a:rPr>
              <a:pPr eaLnBrk="1" hangingPunct="1"/>
              <a:t>18</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854287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atin typeface="Garamond" charset="0"/>
              </a:rPr>
              <a:t>DRAM Scheduling Policies (II)</a:t>
            </a:r>
          </a:p>
        </p:txBody>
      </p:sp>
      <p:sp>
        <p:nvSpPr>
          <p:cNvPr id="96258" name="Content Placeholder 2"/>
          <p:cNvSpPr>
            <a:spLocks noGrp="1"/>
          </p:cNvSpPr>
          <p:nvPr>
            <p:ph idx="1"/>
          </p:nvPr>
        </p:nvSpPr>
        <p:spPr>
          <a:xfrm>
            <a:off x="228600" y="996950"/>
            <a:ext cx="8610600" cy="5194300"/>
          </a:xfrm>
        </p:spPr>
        <p:txBody>
          <a:bodyPr/>
          <a:lstStyle/>
          <a:p>
            <a:r>
              <a:rPr lang="en-US" dirty="0">
                <a:solidFill>
                  <a:srgbClr val="0000FF"/>
                </a:solidFill>
                <a:latin typeface="Tahoma" charset="0"/>
              </a:rPr>
              <a:t>A scheduling policy is </a:t>
            </a:r>
            <a:r>
              <a:rPr lang="en-US" dirty="0" smtClean="0">
                <a:solidFill>
                  <a:srgbClr val="0000FF"/>
                </a:solidFill>
                <a:latin typeface="Tahoma" charset="0"/>
              </a:rPr>
              <a:t>a request prioritization </a:t>
            </a:r>
            <a:r>
              <a:rPr lang="en-US" dirty="0">
                <a:solidFill>
                  <a:srgbClr val="0000FF"/>
                </a:solidFill>
                <a:latin typeface="Tahoma" charset="0"/>
              </a:rPr>
              <a:t>order</a:t>
            </a:r>
          </a:p>
          <a:p>
            <a:endParaRPr lang="en-US" dirty="0">
              <a:latin typeface="Tahoma" charset="0"/>
            </a:endParaRPr>
          </a:p>
          <a:p>
            <a:r>
              <a:rPr lang="en-US" dirty="0">
                <a:latin typeface="Tahoma" charset="0"/>
              </a:rPr>
              <a:t>Prioritization can be based on</a:t>
            </a:r>
          </a:p>
          <a:p>
            <a:pPr lvl="1"/>
            <a:r>
              <a:rPr lang="en-US" dirty="0">
                <a:latin typeface="Tahoma" charset="0"/>
                <a:ea typeface="ＭＳ Ｐゴシック" charset="0"/>
              </a:rPr>
              <a:t>Request age</a:t>
            </a:r>
          </a:p>
          <a:p>
            <a:pPr lvl="1"/>
            <a:r>
              <a:rPr lang="en-US" dirty="0">
                <a:latin typeface="Tahoma" charset="0"/>
                <a:ea typeface="ＭＳ Ｐゴシック" charset="0"/>
              </a:rPr>
              <a:t>Row buffer hit/miss status</a:t>
            </a:r>
          </a:p>
          <a:p>
            <a:pPr lvl="1"/>
            <a:r>
              <a:rPr lang="en-US" dirty="0">
                <a:latin typeface="Tahoma" charset="0"/>
                <a:ea typeface="ＭＳ Ｐゴシック" charset="0"/>
              </a:rPr>
              <a:t>Request type (prefetch, read, write)</a:t>
            </a:r>
          </a:p>
          <a:p>
            <a:pPr lvl="1"/>
            <a:r>
              <a:rPr lang="en-US" dirty="0">
                <a:latin typeface="Tahoma" charset="0"/>
                <a:ea typeface="ＭＳ Ｐゴシック" charset="0"/>
              </a:rPr>
              <a:t>Requestor type (load miss or store miss)</a:t>
            </a:r>
          </a:p>
          <a:p>
            <a:pPr lvl="1"/>
            <a:r>
              <a:rPr lang="en-US" dirty="0">
                <a:latin typeface="Tahoma" charset="0"/>
                <a:ea typeface="ＭＳ Ｐゴシック" charset="0"/>
              </a:rPr>
              <a:t>Request criticality</a:t>
            </a:r>
          </a:p>
          <a:p>
            <a:pPr lvl="2"/>
            <a:r>
              <a:rPr lang="en-US" dirty="0">
                <a:latin typeface="Tahoma" charset="0"/>
                <a:ea typeface="ＭＳ Ｐゴシック" charset="0"/>
              </a:rPr>
              <a:t>Oldest miss in the core?</a:t>
            </a:r>
          </a:p>
          <a:p>
            <a:pPr lvl="2"/>
            <a:r>
              <a:rPr lang="en-US" dirty="0">
                <a:latin typeface="Tahoma" charset="0"/>
                <a:ea typeface="ＭＳ Ｐゴシック" charset="0"/>
              </a:rPr>
              <a:t>How many instructions in core are dependent on it</a:t>
            </a:r>
            <a:r>
              <a:rPr lang="en-US" dirty="0" smtClean="0">
                <a:latin typeface="Tahoma" charset="0"/>
                <a:ea typeface="ＭＳ Ｐゴシック" charset="0"/>
              </a:rPr>
              <a:t>?</a:t>
            </a:r>
          </a:p>
          <a:p>
            <a:pPr lvl="2"/>
            <a:r>
              <a:rPr lang="en-US" dirty="0" smtClean="0">
                <a:latin typeface="Tahoma" charset="0"/>
                <a:ea typeface="ＭＳ Ｐゴシック" charset="0"/>
              </a:rPr>
              <a:t>Will it stall the processor?</a:t>
            </a:r>
          </a:p>
          <a:p>
            <a:pPr lvl="1"/>
            <a:r>
              <a:rPr lang="en-US" dirty="0" smtClean="0">
                <a:latin typeface="Tahoma" charset="0"/>
                <a:ea typeface="ＭＳ Ｐゴシック" charset="0"/>
              </a:rPr>
              <a:t>Interference caused to other cores</a:t>
            </a:r>
          </a:p>
          <a:p>
            <a:pPr lvl="1"/>
            <a:r>
              <a:rPr lang="en-US" dirty="0" smtClean="0">
                <a:latin typeface="Tahoma" charset="0"/>
                <a:ea typeface="ＭＳ Ｐゴシック" charset="0"/>
              </a:rPr>
              <a:t>…</a:t>
            </a:r>
            <a:endParaRPr lang="en-US" dirty="0">
              <a:latin typeface="Tahoma" charset="0"/>
              <a:ea typeface="ＭＳ Ｐゴシック" charset="0"/>
            </a:endParaRPr>
          </a:p>
          <a:p>
            <a:pPr lvl="2"/>
            <a:endParaRPr lang="en-US" dirty="0">
              <a:latin typeface="Tahoma" charset="0"/>
              <a:ea typeface="ＭＳ Ｐゴシック" charset="0"/>
            </a:endParaRPr>
          </a:p>
          <a:p>
            <a:pPr lvl="2"/>
            <a:endParaRPr lang="en-US" dirty="0">
              <a:latin typeface="Tahoma" charset="0"/>
              <a:ea typeface="ＭＳ Ｐゴシック" charset="0"/>
            </a:endParaRPr>
          </a:p>
          <a:p>
            <a:pPr lvl="2"/>
            <a:endParaRPr lang="en-US" dirty="0">
              <a:latin typeface="Tahoma" charset="0"/>
              <a:ea typeface="ＭＳ Ｐゴシック" charset="0"/>
            </a:endParaRPr>
          </a:p>
        </p:txBody>
      </p:sp>
      <p:sp>
        <p:nvSpPr>
          <p:cNvPr id="9625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35CD9-6311-BF4C-9F21-0362849C603F}" type="slidenum">
              <a:rPr lang="en-US" sz="1600">
                <a:solidFill>
                  <a:srgbClr val="000000"/>
                </a:solidFill>
                <a:latin typeface="Garamond" charset="0"/>
                <a:cs typeface="Arial" charset="0"/>
              </a:rPr>
              <a:pPr eaLnBrk="1" hangingPunct="1"/>
              <a:t>19</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759350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5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5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5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25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8">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25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Grades</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18113232"/>
              </p:ext>
            </p:extLst>
          </p:nvPr>
        </p:nvGraphicFramePr>
        <p:xfrm>
          <a:off x="457200" y="1143000"/>
          <a:ext cx="7789333" cy="3619106"/>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a:spLocks noGrp="1"/>
          </p:cNvSpPr>
          <p:nvPr>
            <p:ph idx="1"/>
          </p:nvPr>
        </p:nvSpPr>
        <p:spPr>
          <a:xfrm>
            <a:off x="2514600" y="4933950"/>
            <a:ext cx="8610600" cy="1238250"/>
          </a:xfrm>
        </p:spPr>
        <p:txBody>
          <a:bodyPr/>
          <a:lstStyle/>
          <a:p>
            <a:r>
              <a:rPr lang="en-US" altLang="ko-KR" dirty="0" smtClean="0"/>
              <a:t>Mean: 89.7</a:t>
            </a:r>
          </a:p>
          <a:p>
            <a:r>
              <a:rPr lang="en-US" altLang="ko-KR" dirty="0" smtClean="0"/>
              <a:t>Median: 94.3</a:t>
            </a:r>
          </a:p>
          <a:p>
            <a:r>
              <a:rPr lang="en-US" altLang="ko-KR" dirty="0" smtClean="0"/>
              <a:t>Standard Deviation: 16.2</a:t>
            </a:r>
          </a:p>
        </p:txBody>
      </p:sp>
    </p:spTree>
    <p:extLst>
      <p:ext uri="{BB962C8B-B14F-4D97-AF65-F5344CB8AC3E}">
        <p14:creationId xmlns:p14="http://schemas.microsoft.com/office/powerpoint/2010/main" val="5546932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atin typeface="Garamond" charset="0"/>
              </a:rPr>
              <a:t>Row Buffer Management Policies</a:t>
            </a:r>
          </a:p>
        </p:txBody>
      </p:sp>
      <p:sp>
        <p:nvSpPr>
          <p:cNvPr id="50179" name="Content Placeholder 2"/>
          <p:cNvSpPr>
            <a:spLocks noGrp="1"/>
          </p:cNvSpPr>
          <p:nvPr>
            <p:ph idx="1"/>
          </p:nvPr>
        </p:nvSpPr>
        <p:spPr>
          <a:xfrm>
            <a:off x="228600" y="996950"/>
            <a:ext cx="8610600" cy="5194300"/>
          </a:xfrm>
        </p:spPr>
        <p:txBody>
          <a:bodyPr/>
          <a:lstStyle/>
          <a:p>
            <a:r>
              <a:rPr lang="en-US">
                <a:latin typeface="Tahoma" charset="0"/>
              </a:rPr>
              <a:t>Open row</a:t>
            </a:r>
          </a:p>
          <a:p>
            <a:pPr lvl="1"/>
            <a:r>
              <a:rPr lang="en-US" sz="1800">
                <a:latin typeface="Tahoma" charset="0"/>
                <a:ea typeface="ＭＳ Ｐゴシック" charset="0"/>
              </a:rPr>
              <a:t>Keep the row open after an access</a:t>
            </a:r>
          </a:p>
          <a:p>
            <a:pPr lvl="1">
              <a:buFont typeface="Wingdings" charset="0"/>
              <a:buNone/>
            </a:pPr>
            <a:r>
              <a:rPr lang="en-US" sz="1800">
                <a:latin typeface="Tahoma" charset="0"/>
                <a:ea typeface="ＭＳ Ｐゴシック" charset="0"/>
              </a:rPr>
              <a:t>+ Next access might need the same row </a:t>
            </a:r>
            <a:r>
              <a:rPr lang="en-US" sz="1800">
                <a:latin typeface="Tahoma" charset="0"/>
                <a:ea typeface="ＭＳ Ｐゴシック" charset="0"/>
                <a:sym typeface="Wingdings" charset="0"/>
              </a:rPr>
              <a:t> row hit</a:t>
            </a:r>
          </a:p>
          <a:p>
            <a:pPr lvl="1">
              <a:buFont typeface="Wingdings" charset="0"/>
              <a:buNone/>
            </a:pPr>
            <a:r>
              <a:rPr lang="en-US" sz="1800">
                <a:latin typeface="Tahoma" charset="0"/>
                <a:ea typeface="ＭＳ Ｐゴシック" charset="0"/>
                <a:sym typeface="Wingdings" charset="0"/>
              </a:rPr>
              <a:t>-- Next access might need a different row  row conflict, wasted energy</a:t>
            </a:r>
            <a:endParaRPr lang="en-US" sz="1800">
              <a:latin typeface="Tahoma" charset="0"/>
              <a:ea typeface="ＭＳ Ｐゴシック" charset="0"/>
            </a:endParaRPr>
          </a:p>
          <a:p>
            <a:pPr lvl="1"/>
            <a:endParaRPr lang="en-US">
              <a:latin typeface="Tahoma" charset="0"/>
              <a:ea typeface="ＭＳ Ｐゴシック" charset="0"/>
            </a:endParaRPr>
          </a:p>
          <a:p>
            <a:r>
              <a:rPr lang="en-US">
                <a:latin typeface="Tahoma" charset="0"/>
              </a:rPr>
              <a:t>Closed row</a:t>
            </a:r>
          </a:p>
          <a:p>
            <a:pPr lvl="1"/>
            <a:r>
              <a:rPr lang="en-US" sz="1800">
                <a:latin typeface="Tahoma" charset="0"/>
                <a:ea typeface="ＭＳ Ｐゴシック" charset="0"/>
              </a:rPr>
              <a:t>Close the row after an access (if no other requests already in the request buffer need the same row)</a:t>
            </a:r>
            <a:endParaRPr lang="en-US" sz="1600">
              <a:latin typeface="Tahoma" charset="0"/>
              <a:ea typeface="ＭＳ Ｐゴシック" charset="0"/>
            </a:endParaRPr>
          </a:p>
          <a:p>
            <a:pPr lvl="1">
              <a:buFont typeface="Wingdings" charset="0"/>
              <a:buNone/>
            </a:pPr>
            <a:r>
              <a:rPr lang="en-US" sz="1800">
                <a:latin typeface="Tahoma" charset="0"/>
                <a:ea typeface="ＭＳ Ｐゴシック" charset="0"/>
              </a:rPr>
              <a:t>+ Next access might need a different row </a:t>
            </a:r>
            <a:r>
              <a:rPr lang="en-US" sz="1800">
                <a:latin typeface="Tahoma" charset="0"/>
                <a:ea typeface="ＭＳ Ｐゴシック" charset="0"/>
                <a:sym typeface="Wingdings" charset="0"/>
              </a:rPr>
              <a:t> avoid a row conflict</a:t>
            </a:r>
          </a:p>
          <a:p>
            <a:pPr lvl="1">
              <a:buFont typeface="Wingdings" charset="0"/>
              <a:buNone/>
            </a:pPr>
            <a:r>
              <a:rPr lang="en-US" sz="1800">
                <a:latin typeface="Tahoma" charset="0"/>
                <a:ea typeface="ＭＳ Ｐゴシック" charset="0"/>
                <a:sym typeface="Wingdings" charset="0"/>
              </a:rPr>
              <a:t>-- Next access might need the same row  extra activate latency</a:t>
            </a:r>
          </a:p>
          <a:p>
            <a:pPr lvl="1">
              <a:buFont typeface="Wingdings" charset="0"/>
              <a:buNone/>
            </a:pPr>
            <a:endParaRPr lang="en-US">
              <a:latin typeface="Tahoma" charset="0"/>
              <a:ea typeface="ＭＳ Ｐゴシック" charset="0"/>
              <a:sym typeface="Wingdings" charset="0"/>
            </a:endParaRPr>
          </a:p>
          <a:p>
            <a:r>
              <a:rPr lang="en-US">
                <a:latin typeface="Tahoma" charset="0"/>
                <a:sym typeface="Wingdings" charset="0"/>
              </a:rPr>
              <a:t>Adaptive policies</a:t>
            </a:r>
          </a:p>
          <a:p>
            <a:pPr lvl="1"/>
            <a:r>
              <a:rPr lang="en-US">
                <a:latin typeface="Tahoma" charset="0"/>
                <a:ea typeface="ＭＳ Ｐゴシック" charset="0"/>
                <a:sym typeface="Wingdings" charset="0"/>
              </a:rPr>
              <a:t>Predict whether or not the next access to the bank will be to the same row</a:t>
            </a:r>
            <a:endParaRPr lang="en-US">
              <a:latin typeface="Tahoma" charset="0"/>
              <a:ea typeface="ＭＳ Ｐゴシック" charset="0"/>
            </a:endParaRPr>
          </a:p>
        </p:txBody>
      </p:sp>
      <p:sp>
        <p:nvSpPr>
          <p:cNvPr id="9728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AA603F-7B7B-684A-9006-3ADB385CCA10}" type="slidenum">
              <a:rPr lang="en-US" sz="1600">
                <a:solidFill>
                  <a:srgbClr val="000000"/>
                </a:solidFill>
                <a:latin typeface="Garamond" charset="0"/>
                <a:cs typeface="Arial" charset="0"/>
              </a:rPr>
              <a:pPr eaLnBrk="1" hangingPunct="1"/>
              <a:t>20</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072675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17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a:latin typeface="Garamond" charset="0"/>
              </a:rPr>
              <a:t>Open vs. Closed Row Policies</a:t>
            </a:r>
          </a:p>
        </p:txBody>
      </p:sp>
      <p:graphicFrame>
        <p:nvGraphicFramePr>
          <p:cNvPr id="5" name="Content Placeholder 4"/>
          <p:cNvGraphicFramePr>
            <a:graphicFrameLocks noGrp="1"/>
          </p:cNvGraphicFramePr>
          <p:nvPr>
            <p:ph idx="1"/>
          </p:nvPr>
        </p:nvGraphicFramePr>
        <p:xfrm>
          <a:off x="228600" y="1420813"/>
          <a:ext cx="8610600" cy="4668956"/>
        </p:xfrm>
        <a:graphic>
          <a:graphicData uri="http://schemas.openxmlformats.org/drawingml/2006/table">
            <a:tbl>
              <a:tblPr/>
              <a:tblGrid>
                <a:gridCol w="2152650"/>
                <a:gridCol w="2152650"/>
                <a:gridCol w="2152650"/>
                <a:gridCol w="2152650"/>
              </a:tblGrid>
              <a:tr h="91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ahoma" charset="0"/>
                          <a:ea typeface="Arial" charset="0"/>
                          <a:cs typeface="Arial" charset="0"/>
                        </a:rPr>
                        <a:t>Policy</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ahoma" charset="0"/>
                          <a:ea typeface="Arial" charset="0"/>
                          <a:cs typeface="Arial" charset="0"/>
                        </a:rPr>
                        <a:t>First access</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ahoma" charset="0"/>
                          <a:ea typeface="Arial" charset="0"/>
                          <a:cs typeface="Arial" charset="0"/>
                        </a:rPr>
                        <a:t>Next access</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ahoma" charset="0"/>
                          <a:ea typeface="Arial" charset="0"/>
                          <a:cs typeface="Arial" charset="0"/>
                        </a:rPr>
                        <a:t>Commands needed for next access</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3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Open row</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 (row hit)</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Read </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91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Open row</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1 (row conflict)</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Precharge + Activate Row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Read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91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Closed row</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 – access in request buffer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hit)</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Read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91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Closed row</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 – access not in request buffer (row closed)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Activate Row 0 + Read + </a:t>
                      </a:r>
                      <a:r>
                        <a:rPr kumimoji="0" lang="en-US" sz="1800" b="0" i="0" u="none" strike="noStrike" cap="none" normalizeH="0" baseline="0">
                          <a:ln>
                            <a:noFill/>
                          </a:ln>
                          <a:solidFill>
                            <a:srgbClr val="404040"/>
                          </a:solidFill>
                          <a:effectLst/>
                          <a:latin typeface="Tahoma" charset="0"/>
                          <a:ea typeface="Arial" charset="0"/>
                          <a:cs typeface="Arial" charset="0"/>
                        </a:rPr>
                        <a:t>Precharge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640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Closed row</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0</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Row 1 (row closed)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Arial" charset="0"/>
                          <a:cs typeface="Arial" charset="0"/>
                        </a:rPr>
                        <a:t>Activate Row 1 + Read + </a:t>
                      </a:r>
                      <a:r>
                        <a:rPr kumimoji="0" lang="en-US" sz="1800" b="0" i="0" u="none" strike="noStrike" cap="none" normalizeH="0" baseline="0">
                          <a:ln>
                            <a:noFill/>
                          </a:ln>
                          <a:solidFill>
                            <a:srgbClr val="404040"/>
                          </a:solidFill>
                          <a:effectLst/>
                          <a:latin typeface="Tahoma" charset="0"/>
                          <a:ea typeface="Arial" charset="0"/>
                          <a:cs typeface="Arial" charset="0"/>
                        </a:rPr>
                        <a:t>Precharge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bl>
          </a:graphicData>
        </a:graphic>
      </p:graphicFrame>
      <p:sp>
        <p:nvSpPr>
          <p:cNvPr id="9834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A11737E-F0EC-394A-85BE-80FD3792C181}" type="slidenum">
              <a:rPr lang="en-US" sz="1600">
                <a:solidFill>
                  <a:srgbClr val="000000"/>
                </a:solidFill>
                <a:latin typeface="Garamond" charset="0"/>
                <a:cs typeface="Arial" charset="0"/>
              </a:rPr>
              <a:pPr eaLnBrk="1" hangingPunct="1"/>
              <a:t>21</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5988632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
          <p:cNvSpPr>
            <a:spLocks noGrp="1" noChangeArrowheads="1"/>
          </p:cNvSpPr>
          <p:nvPr>
            <p:ph type="ctrTitle"/>
          </p:nvPr>
        </p:nvSpPr>
        <p:spPr>
          <a:xfrm>
            <a:off x="1" y="1600200"/>
            <a:ext cx="8794750" cy="822325"/>
          </a:xfrm>
        </p:spPr>
        <p:txBody>
          <a:bodyPr/>
          <a:lstStyle/>
          <a:p>
            <a:pPr algn="ctr" eaLnBrk="1" hangingPunct="1"/>
            <a:r>
              <a:rPr lang="en-US" sz="4000" dirty="0">
                <a:latin typeface="Garamond" charset="0"/>
              </a:rPr>
              <a:t>Memory Interference and </a:t>
            </a:r>
            <a:r>
              <a:rPr lang="en-US" sz="4000" dirty="0" smtClean="0">
                <a:latin typeface="Garamond" charset="0"/>
              </a:rPr>
              <a:t>Scheduling</a:t>
            </a:r>
            <a:r>
              <a:rPr lang="en-US" sz="4000" dirty="0">
                <a:latin typeface="Garamond" charset="0"/>
              </a:rPr>
              <a:t/>
            </a:r>
            <a:br>
              <a:rPr lang="en-US" sz="4000" dirty="0">
                <a:latin typeface="Garamond" charset="0"/>
              </a:rPr>
            </a:br>
            <a:r>
              <a:rPr lang="en-US" sz="4000" dirty="0">
                <a:latin typeface="Garamond" charset="0"/>
              </a:rPr>
              <a:t>in Multi-Core Systems</a:t>
            </a:r>
          </a:p>
        </p:txBody>
      </p:sp>
      <p:sp>
        <p:nvSpPr>
          <p:cNvPr id="11571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22978700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F11AC3-D840-0048-BC7E-134F31879DF0}" type="slidenum">
              <a:rPr lang="en-US" sz="1600">
                <a:solidFill>
                  <a:srgbClr val="000000"/>
                </a:solidFill>
                <a:latin typeface="Garamond" charset="0"/>
                <a:cs typeface="Arial" charset="0"/>
              </a:rPr>
              <a:pPr eaLnBrk="1" hangingPunct="1"/>
              <a:t>23</a:t>
            </a:fld>
            <a:endParaRPr lang="en-US" sz="1600">
              <a:solidFill>
                <a:srgbClr val="000000"/>
              </a:solidFill>
              <a:latin typeface="Garamond" charset="0"/>
              <a:cs typeface="Arial" charset="0"/>
            </a:endParaRPr>
          </a:p>
        </p:txBody>
      </p:sp>
      <p:sp>
        <p:nvSpPr>
          <p:cNvPr id="94210" name="Rectangle 2"/>
          <p:cNvSpPr>
            <a:spLocks noGrp="1" noChangeArrowheads="1"/>
          </p:cNvSpPr>
          <p:nvPr>
            <p:ph type="title"/>
          </p:nvPr>
        </p:nvSpPr>
        <p:spPr/>
        <p:txBody>
          <a:bodyPr/>
          <a:lstStyle/>
          <a:p>
            <a:r>
              <a:rPr lang="en-US" dirty="0" smtClean="0">
                <a:latin typeface="Garamond" charset="0"/>
              </a:rPr>
              <a:t>Review: A </a:t>
            </a:r>
            <a:r>
              <a:rPr lang="en-US" dirty="0">
                <a:latin typeface="Garamond" charset="0"/>
              </a:rPr>
              <a:t>Modern DRAM Controller</a:t>
            </a:r>
          </a:p>
        </p:txBody>
      </p:sp>
      <p:pic>
        <p:nvPicPr>
          <p:cNvPr id="94211"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35075" y="1273175"/>
            <a:ext cx="6673850" cy="480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1769256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dirty="0" smtClean="0">
                <a:latin typeface="Garamond" charset="0"/>
              </a:rPr>
              <a:t>Review: DRAM </a:t>
            </a:r>
            <a:r>
              <a:rPr lang="en-US" dirty="0">
                <a:latin typeface="Garamond" charset="0"/>
              </a:rPr>
              <a:t>Bank Operation</a:t>
            </a:r>
          </a:p>
        </p:txBody>
      </p:sp>
      <p:sp>
        <p:nvSpPr>
          <p:cNvPr id="95234"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952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9E44A4-065B-A840-BBD2-298D274489B8}" type="slidenum">
              <a:rPr lang="en-US" sz="1600">
                <a:solidFill>
                  <a:srgbClr val="000000"/>
                </a:solidFill>
                <a:latin typeface="Garamond" charset="0"/>
                <a:cs typeface="Arial" charset="0"/>
              </a:rPr>
              <a:pPr eaLnBrk="1" hangingPunct="1"/>
              <a:t>24</a:t>
            </a:fld>
            <a:endParaRPr lang="en-US" sz="1600">
              <a:solidFill>
                <a:srgbClr val="000000"/>
              </a:solidFill>
              <a:latin typeface="Garamond" charset="0"/>
              <a:cs typeface="Arial" charset="0"/>
            </a:endParaRPr>
          </a:p>
        </p:txBody>
      </p:sp>
      <p:sp>
        <p:nvSpPr>
          <p:cNvPr id="95236" name="Rectangle 4"/>
          <p:cNvSpPr>
            <a:spLocks noChangeArrowheads="1"/>
          </p:cNvSpPr>
          <p:nvPr/>
        </p:nvSpPr>
        <p:spPr bwMode="auto">
          <a:xfrm>
            <a:off x="3822700" y="1643063"/>
            <a:ext cx="1612900" cy="22463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95237" name="Line 5"/>
          <p:cNvSpPr>
            <a:spLocks noChangeShapeType="1"/>
          </p:cNvSpPr>
          <p:nvPr/>
        </p:nvSpPr>
        <p:spPr bwMode="auto">
          <a:xfrm>
            <a:off x="3822700" y="193198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38" name="Line 6"/>
          <p:cNvSpPr>
            <a:spLocks noChangeShapeType="1"/>
          </p:cNvSpPr>
          <p:nvPr/>
        </p:nvSpPr>
        <p:spPr bwMode="auto">
          <a:xfrm>
            <a:off x="3822700" y="22193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39" name="Line 7"/>
          <p:cNvSpPr>
            <a:spLocks noChangeShapeType="1"/>
          </p:cNvSpPr>
          <p:nvPr/>
        </p:nvSpPr>
        <p:spPr bwMode="auto">
          <a:xfrm>
            <a:off x="3822700" y="250825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40" name="Line 8"/>
          <p:cNvSpPr>
            <a:spLocks noChangeShapeType="1"/>
          </p:cNvSpPr>
          <p:nvPr/>
        </p:nvSpPr>
        <p:spPr bwMode="auto">
          <a:xfrm>
            <a:off x="3822700" y="279558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41" name="Line 9"/>
          <p:cNvSpPr>
            <a:spLocks noChangeShapeType="1"/>
          </p:cNvSpPr>
          <p:nvPr/>
        </p:nvSpPr>
        <p:spPr bwMode="auto">
          <a:xfrm>
            <a:off x="3822700" y="30829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42" name="Line 10"/>
          <p:cNvSpPr>
            <a:spLocks noChangeShapeType="1"/>
          </p:cNvSpPr>
          <p:nvPr/>
        </p:nvSpPr>
        <p:spPr bwMode="auto">
          <a:xfrm>
            <a:off x="3822700" y="337185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 name="Rectangle 12"/>
          <p:cNvSpPr>
            <a:spLocks noChangeArrowheads="1"/>
          </p:cNvSpPr>
          <p:nvPr/>
        </p:nvSpPr>
        <p:spPr bwMode="auto">
          <a:xfrm>
            <a:off x="3822700" y="4465638"/>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3" name="Line 13"/>
          <p:cNvSpPr>
            <a:spLocks noChangeShapeType="1"/>
          </p:cNvSpPr>
          <p:nvPr/>
        </p:nvSpPr>
        <p:spPr bwMode="auto">
          <a:xfrm>
            <a:off x="4629150" y="3889375"/>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 name="Text Box 14"/>
          <p:cNvSpPr txBox="1">
            <a:spLocks noChangeArrowheads="1"/>
          </p:cNvSpPr>
          <p:nvPr/>
        </p:nvSpPr>
        <p:spPr bwMode="auto">
          <a:xfrm>
            <a:off x="5389563" y="44084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cs typeface="Arial" charset="0"/>
              </a:rPr>
              <a:t>Row Buffer</a:t>
            </a:r>
          </a:p>
        </p:txBody>
      </p:sp>
      <p:sp>
        <p:nvSpPr>
          <p:cNvPr id="15" name="Text Box 15"/>
          <p:cNvSpPr txBox="1">
            <a:spLocks noChangeArrowheads="1"/>
          </p:cNvSpPr>
          <p:nvPr/>
        </p:nvSpPr>
        <p:spPr bwMode="auto">
          <a:xfrm>
            <a:off x="136525" y="1244600"/>
            <a:ext cx="21717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0)</a:t>
            </a:r>
          </a:p>
        </p:txBody>
      </p:sp>
      <p:sp>
        <p:nvSpPr>
          <p:cNvPr id="16" name="Rectangle 16"/>
          <p:cNvSpPr>
            <a:spLocks noChangeArrowheads="1"/>
          </p:cNvSpPr>
          <p:nvPr/>
        </p:nvSpPr>
        <p:spPr bwMode="auto">
          <a:xfrm>
            <a:off x="2900363" y="1643063"/>
            <a:ext cx="461962" cy="22463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 name="Text Box 17"/>
          <p:cNvSpPr txBox="1">
            <a:spLocks noChangeArrowheads="1"/>
          </p:cNvSpPr>
          <p:nvPr/>
        </p:nvSpPr>
        <p:spPr bwMode="auto">
          <a:xfrm rot="-5400000">
            <a:off x="2356644" y="2596357"/>
            <a:ext cx="1530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decoder</a:t>
            </a:r>
          </a:p>
        </p:txBody>
      </p:sp>
      <p:sp>
        <p:nvSpPr>
          <p:cNvPr id="18" name="Text Box 19"/>
          <p:cNvSpPr txBox="1">
            <a:spLocks noChangeArrowheads="1"/>
          </p:cNvSpPr>
          <p:nvPr/>
        </p:nvSpPr>
        <p:spPr bwMode="auto">
          <a:xfrm>
            <a:off x="3889375" y="5056188"/>
            <a:ext cx="1479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mux</a:t>
            </a:r>
          </a:p>
        </p:txBody>
      </p:sp>
      <p:sp>
        <p:nvSpPr>
          <p:cNvPr id="95250" name="Line 20"/>
          <p:cNvSpPr>
            <a:spLocks noChangeShapeType="1"/>
          </p:cNvSpPr>
          <p:nvPr/>
        </p:nvSpPr>
        <p:spPr bwMode="auto">
          <a:xfrm>
            <a:off x="4052888"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1" name="Line 21"/>
          <p:cNvSpPr>
            <a:spLocks noChangeShapeType="1"/>
          </p:cNvSpPr>
          <p:nvPr/>
        </p:nvSpPr>
        <p:spPr bwMode="auto">
          <a:xfrm>
            <a:off x="4283075"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2" name="Line 22"/>
          <p:cNvSpPr>
            <a:spLocks noChangeShapeType="1"/>
          </p:cNvSpPr>
          <p:nvPr/>
        </p:nvSpPr>
        <p:spPr bwMode="auto">
          <a:xfrm>
            <a:off x="4514850"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3" name="Line 23"/>
          <p:cNvSpPr>
            <a:spLocks noChangeShapeType="1"/>
          </p:cNvSpPr>
          <p:nvPr/>
        </p:nvSpPr>
        <p:spPr bwMode="auto">
          <a:xfrm>
            <a:off x="4745038"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4" name="Line 24"/>
          <p:cNvSpPr>
            <a:spLocks noChangeShapeType="1"/>
          </p:cNvSpPr>
          <p:nvPr/>
        </p:nvSpPr>
        <p:spPr bwMode="auto">
          <a:xfrm>
            <a:off x="4975225"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5" name="Line 25"/>
          <p:cNvSpPr>
            <a:spLocks noChangeShapeType="1"/>
          </p:cNvSpPr>
          <p:nvPr/>
        </p:nvSpPr>
        <p:spPr bwMode="auto">
          <a:xfrm>
            <a:off x="5205413" y="1643063"/>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56" name="Line 26"/>
          <p:cNvSpPr>
            <a:spLocks noChangeShapeType="1"/>
          </p:cNvSpPr>
          <p:nvPr/>
        </p:nvSpPr>
        <p:spPr bwMode="auto">
          <a:xfrm>
            <a:off x="3822700" y="363696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6" name="Line 27"/>
          <p:cNvSpPr>
            <a:spLocks noChangeShapeType="1"/>
          </p:cNvSpPr>
          <p:nvPr/>
        </p:nvSpPr>
        <p:spPr bwMode="auto">
          <a:xfrm>
            <a:off x="3362325" y="2795588"/>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7" name="Line 28"/>
          <p:cNvSpPr>
            <a:spLocks noChangeShapeType="1"/>
          </p:cNvSpPr>
          <p:nvPr/>
        </p:nvSpPr>
        <p:spPr bwMode="auto">
          <a:xfrm>
            <a:off x="4637088" y="4754563"/>
            <a:ext cx="0" cy="2873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8" name="Line 39"/>
          <p:cNvSpPr>
            <a:spLocks noChangeShapeType="1"/>
          </p:cNvSpPr>
          <p:nvPr/>
        </p:nvSpPr>
        <p:spPr bwMode="auto">
          <a:xfrm>
            <a:off x="2266950" y="2795588"/>
            <a:ext cx="63341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9" name="Text Box 40"/>
          <p:cNvSpPr txBox="1">
            <a:spLocks noChangeArrowheads="1"/>
          </p:cNvSpPr>
          <p:nvPr/>
        </p:nvSpPr>
        <p:spPr bwMode="auto">
          <a:xfrm>
            <a:off x="558800" y="2565400"/>
            <a:ext cx="170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0</a:t>
            </a:r>
          </a:p>
        </p:txBody>
      </p:sp>
      <p:sp>
        <p:nvSpPr>
          <p:cNvPr id="30" name="Text Box 41"/>
          <p:cNvSpPr txBox="1">
            <a:spLocks noChangeArrowheads="1"/>
          </p:cNvSpPr>
          <p:nvPr/>
        </p:nvSpPr>
        <p:spPr bwMode="auto">
          <a:xfrm>
            <a:off x="1301750" y="5078413"/>
            <a:ext cx="2038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31" name="Line 42"/>
          <p:cNvSpPr>
            <a:spLocks noChangeShapeType="1"/>
          </p:cNvSpPr>
          <p:nvPr/>
        </p:nvSpPr>
        <p:spPr bwMode="auto">
          <a:xfrm>
            <a:off x="3414713" y="5272088"/>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32" name="Line 43"/>
          <p:cNvSpPr>
            <a:spLocks noChangeShapeType="1"/>
          </p:cNvSpPr>
          <p:nvPr/>
        </p:nvSpPr>
        <p:spPr bwMode="auto">
          <a:xfrm>
            <a:off x="4629150" y="5445125"/>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33" name="Text Box 44"/>
          <p:cNvSpPr txBox="1">
            <a:spLocks noChangeArrowheads="1"/>
          </p:cNvSpPr>
          <p:nvPr/>
        </p:nvSpPr>
        <p:spPr bwMode="auto">
          <a:xfrm>
            <a:off x="4283075" y="573405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Data</a:t>
            </a:r>
          </a:p>
        </p:txBody>
      </p:sp>
      <p:sp>
        <p:nvSpPr>
          <p:cNvPr id="34" name="Rectangle 45"/>
          <p:cNvSpPr>
            <a:spLocks noChangeArrowheads="1"/>
          </p:cNvSpPr>
          <p:nvPr/>
        </p:nvSpPr>
        <p:spPr bwMode="auto">
          <a:xfrm>
            <a:off x="3822700" y="1643063"/>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5" name="Rectangle 47"/>
          <p:cNvSpPr>
            <a:spLocks noChangeArrowheads="1"/>
          </p:cNvSpPr>
          <p:nvPr/>
        </p:nvSpPr>
        <p:spPr bwMode="auto">
          <a:xfrm>
            <a:off x="3822700" y="4465638"/>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6" name="Rectangle 48"/>
          <p:cNvSpPr>
            <a:spLocks noChangeArrowheads="1"/>
          </p:cNvSpPr>
          <p:nvPr/>
        </p:nvSpPr>
        <p:spPr bwMode="auto">
          <a:xfrm>
            <a:off x="3822700" y="4465638"/>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37" name="Text Box 49"/>
          <p:cNvSpPr txBox="1">
            <a:spLocks noChangeArrowheads="1"/>
          </p:cNvSpPr>
          <p:nvPr/>
        </p:nvSpPr>
        <p:spPr bwMode="auto">
          <a:xfrm>
            <a:off x="4225925" y="4421188"/>
            <a:ext cx="831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38" name="Text Box 50"/>
          <p:cNvSpPr txBox="1">
            <a:spLocks noChangeArrowheads="1"/>
          </p:cNvSpPr>
          <p:nvPr/>
        </p:nvSpPr>
        <p:spPr bwMode="auto">
          <a:xfrm>
            <a:off x="4237038" y="4421188"/>
            <a:ext cx="831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Empty</a:t>
            </a:r>
          </a:p>
        </p:txBody>
      </p:sp>
      <p:sp>
        <p:nvSpPr>
          <p:cNvPr id="39" name="Text Box 51"/>
          <p:cNvSpPr txBox="1">
            <a:spLocks noChangeArrowheads="1"/>
          </p:cNvSpPr>
          <p:nvPr/>
        </p:nvSpPr>
        <p:spPr bwMode="auto">
          <a:xfrm>
            <a:off x="7938" y="1530350"/>
            <a:ext cx="23018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(Row 0, Column 1)</a:t>
            </a:r>
          </a:p>
        </p:txBody>
      </p:sp>
      <p:sp>
        <p:nvSpPr>
          <p:cNvPr id="40" name="Text Box 52"/>
          <p:cNvSpPr txBox="1">
            <a:spLocks noChangeArrowheads="1"/>
          </p:cNvSpPr>
          <p:nvPr/>
        </p:nvSpPr>
        <p:spPr bwMode="auto">
          <a:xfrm>
            <a:off x="1301750" y="5078413"/>
            <a:ext cx="2038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1</a:t>
            </a:r>
          </a:p>
        </p:txBody>
      </p:sp>
      <p:sp>
        <p:nvSpPr>
          <p:cNvPr id="41" name="Rectangle 53"/>
          <p:cNvSpPr>
            <a:spLocks noChangeArrowheads="1"/>
          </p:cNvSpPr>
          <p:nvPr/>
        </p:nvSpPr>
        <p:spPr bwMode="auto">
          <a:xfrm>
            <a:off x="4054475" y="4465638"/>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2" name="Text Box 54"/>
          <p:cNvSpPr txBox="1">
            <a:spLocks noChangeArrowheads="1"/>
          </p:cNvSpPr>
          <p:nvPr/>
        </p:nvSpPr>
        <p:spPr bwMode="auto">
          <a:xfrm>
            <a:off x="136525" y="1797050"/>
            <a:ext cx="223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85)</a:t>
            </a:r>
          </a:p>
        </p:txBody>
      </p:sp>
      <p:sp>
        <p:nvSpPr>
          <p:cNvPr id="43" name="Rectangle 55"/>
          <p:cNvSpPr>
            <a:spLocks noChangeArrowheads="1"/>
          </p:cNvSpPr>
          <p:nvPr/>
        </p:nvSpPr>
        <p:spPr bwMode="auto">
          <a:xfrm>
            <a:off x="5032375" y="4465638"/>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4" name="Text Box 56"/>
          <p:cNvSpPr txBox="1">
            <a:spLocks noChangeArrowheads="1"/>
          </p:cNvSpPr>
          <p:nvPr/>
        </p:nvSpPr>
        <p:spPr bwMode="auto">
          <a:xfrm>
            <a:off x="1301750" y="5078413"/>
            <a:ext cx="2184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85</a:t>
            </a:r>
          </a:p>
        </p:txBody>
      </p:sp>
      <p:sp>
        <p:nvSpPr>
          <p:cNvPr id="45" name="Text Box 58"/>
          <p:cNvSpPr txBox="1">
            <a:spLocks noChangeArrowheads="1"/>
          </p:cNvSpPr>
          <p:nvPr/>
        </p:nvSpPr>
        <p:spPr bwMode="auto">
          <a:xfrm>
            <a:off x="144463" y="2070100"/>
            <a:ext cx="21732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1, Column 0)</a:t>
            </a:r>
          </a:p>
        </p:txBody>
      </p:sp>
      <p:sp>
        <p:nvSpPr>
          <p:cNvPr id="46" name="Text Box 59"/>
          <p:cNvSpPr txBox="1">
            <a:spLocks noChangeArrowheads="1"/>
          </p:cNvSpPr>
          <p:nvPr/>
        </p:nvSpPr>
        <p:spPr bwMode="auto">
          <a:xfrm>
            <a:off x="6669088" y="4408488"/>
            <a:ext cx="552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7" name="Text Box 60"/>
          <p:cNvSpPr txBox="1">
            <a:spLocks noChangeArrowheads="1"/>
          </p:cNvSpPr>
          <p:nvPr/>
        </p:nvSpPr>
        <p:spPr bwMode="auto">
          <a:xfrm>
            <a:off x="6667500" y="4408488"/>
            <a:ext cx="552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8" name="Text Box 61"/>
          <p:cNvSpPr txBox="1">
            <a:spLocks noChangeArrowheads="1"/>
          </p:cNvSpPr>
          <p:nvPr/>
        </p:nvSpPr>
        <p:spPr bwMode="auto">
          <a:xfrm>
            <a:off x="561975" y="2565400"/>
            <a:ext cx="170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1</a:t>
            </a:r>
          </a:p>
        </p:txBody>
      </p:sp>
      <p:sp>
        <p:nvSpPr>
          <p:cNvPr id="49" name="Rectangle 62"/>
          <p:cNvSpPr>
            <a:spLocks noChangeArrowheads="1"/>
          </p:cNvSpPr>
          <p:nvPr/>
        </p:nvSpPr>
        <p:spPr bwMode="auto">
          <a:xfrm>
            <a:off x="3822700" y="1931988"/>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0" name="Rectangle 63"/>
          <p:cNvSpPr>
            <a:spLocks noChangeArrowheads="1"/>
          </p:cNvSpPr>
          <p:nvPr/>
        </p:nvSpPr>
        <p:spPr bwMode="auto">
          <a:xfrm>
            <a:off x="3822700" y="4465638"/>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1" name="Rectangle 64"/>
          <p:cNvSpPr>
            <a:spLocks noChangeArrowheads="1"/>
          </p:cNvSpPr>
          <p:nvPr/>
        </p:nvSpPr>
        <p:spPr bwMode="auto">
          <a:xfrm>
            <a:off x="3822700" y="4465638"/>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52" name="Text Box 65"/>
          <p:cNvSpPr txBox="1">
            <a:spLocks noChangeArrowheads="1"/>
          </p:cNvSpPr>
          <p:nvPr/>
        </p:nvSpPr>
        <p:spPr bwMode="auto">
          <a:xfrm>
            <a:off x="4273550" y="4419600"/>
            <a:ext cx="831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1</a:t>
            </a:r>
          </a:p>
        </p:txBody>
      </p:sp>
      <p:sp>
        <p:nvSpPr>
          <p:cNvPr id="53" name="Text Box 66"/>
          <p:cNvSpPr txBox="1">
            <a:spLocks noChangeArrowheads="1"/>
          </p:cNvSpPr>
          <p:nvPr/>
        </p:nvSpPr>
        <p:spPr bwMode="auto">
          <a:xfrm>
            <a:off x="1301750" y="5076825"/>
            <a:ext cx="2038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54" name="Text Box 67"/>
          <p:cNvSpPr txBox="1">
            <a:spLocks noChangeArrowheads="1"/>
          </p:cNvSpPr>
          <p:nvPr/>
        </p:nvSpPr>
        <p:spPr bwMode="auto">
          <a:xfrm>
            <a:off x="6645275" y="4408488"/>
            <a:ext cx="145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CONFLICT !</a:t>
            </a:r>
          </a:p>
        </p:txBody>
      </p:sp>
      <p:sp>
        <p:nvSpPr>
          <p:cNvPr id="95286" name="Text Box 69"/>
          <p:cNvSpPr txBox="1">
            <a:spLocks noChangeArrowheads="1"/>
          </p:cNvSpPr>
          <p:nvPr/>
        </p:nvSpPr>
        <p:spPr bwMode="auto">
          <a:xfrm>
            <a:off x="4052888" y="1296988"/>
            <a:ext cx="1085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Columns</a:t>
            </a:r>
          </a:p>
        </p:txBody>
      </p:sp>
      <p:sp>
        <p:nvSpPr>
          <p:cNvPr id="95287" name="Text Box 70"/>
          <p:cNvSpPr txBox="1">
            <a:spLocks noChangeArrowheads="1"/>
          </p:cNvSpPr>
          <p:nvPr/>
        </p:nvSpPr>
        <p:spPr bwMode="auto">
          <a:xfrm rot="5400000">
            <a:off x="5220494" y="2637632"/>
            <a:ext cx="755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Rows</a:t>
            </a:r>
          </a:p>
        </p:txBody>
      </p:sp>
      <p:sp>
        <p:nvSpPr>
          <p:cNvPr id="57" name="Text Box 15"/>
          <p:cNvSpPr txBox="1">
            <a:spLocks noChangeArrowheads="1"/>
          </p:cNvSpPr>
          <p:nvPr/>
        </p:nvSpPr>
        <p:spPr bwMode="auto">
          <a:xfrm>
            <a:off x="153988" y="979488"/>
            <a:ext cx="20701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Access Address: </a:t>
            </a:r>
          </a:p>
        </p:txBody>
      </p:sp>
      <p:sp>
        <p:nvSpPr>
          <p:cNvPr id="58" name="Trapezoid 57"/>
          <p:cNvSpPr/>
          <p:nvPr/>
        </p:nvSpPr>
        <p:spPr bwMode="auto">
          <a:xfrm rot="10800000">
            <a:off x="3814763" y="5026025"/>
            <a:ext cx="1617662"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latin typeface="Arial" pitchFamily="34" charset="0"/>
            </a:endParaRPr>
          </a:p>
        </p:txBody>
      </p:sp>
    </p:spTree>
    <p:extLst>
      <p:ext uri="{BB962C8B-B14F-4D97-AF65-F5344CB8AC3E}">
        <p14:creationId xmlns:p14="http://schemas.microsoft.com/office/powerpoint/2010/main" val="4023492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grpId="1" nodeType="clickEffect">
                                  <p:stCondLst>
                                    <p:cond delay="0"/>
                                  </p:stCondLst>
                                  <p:childTnLst>
                                    <p:animMotion origin="layout" path="M 0.01354 0.00232 L 0.07899 0.0007 L 0.07413 0.22616 " pathEditMode="relative" ptsTypes="AAA">
                                      <p:cBhvr>
                                        <p:cTn id="74" dur="1000" fill="hold"/>
                                        <p:tgtEl>
                                          <p:spTgt spid="36"/>
                                        </p:tgtEl>
                                        <p:attrNameLst>
                                          <p:attrName>ppt_x</p:attrName>
                                          <p:attrName>ppt_y</p:attrName>
                                        </p:attrNameLst>
                                      </p:cBhvr>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3" presetClass="emph" presetSubtype="2" fill="hold" grpId="1" nodeType="withEffect">
                                  <p:stCondLst>
                                    <p:cond delay="0"/>
                                  </p:stCondLst>
                                  <p:childTnLst>
                                    <p:animClr clrSpc="rgb" dir="cw">
                                      <p:cBhvr override="childStyle">
                                        <p:cTn id="82" dur="500" fill="hold"/>
                                        <p:tgtEl>
                                          <p:spTgt spid="15"/>
                                        </p:tgtEl>
                                        <p:attrNameLst>
                                          <p:attrName>style.color</p:attrName>
                                        </p:attrNameLst>
                                      </p:cBhvr>
                                      <p:to>
                                        <a:srgbClr val="C0C0C0"/>
                                      </p:to>
                                    </p:animClr>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0" presetClass="path" presetSubtype="0" accel="50000" decel="50000" fill="hold" grpId="1" nodeType="clickEffect">
                                  <p:stCondLst>
                                    <p:cond delay="0"/>
                                  </p:stCondLst>
                                  <p:childTnLst>
                                    <p:animMotion origin="layout" path="M 0.0132 0.0007 C 0.02622 0.00116 0.05243 0.00232 0.05243 0.00232 L 0.04879 0.22778 " pathEditMode="relative" ptsTypes="fAA">
                                      <p:cBhvr>
                                        <p:cTn id="102" dur="1000" fill="hold"/>
                                        <p:tgtEl>
                                          <p:spTgt spid="41"/>
                                        </p:tgtEl>
                                        <p:attrNameLst>
                                          <p:attrName>ppt_x</p:attrName>
                                          <p:attrName>ppt_y</p:attrName>
                                        </p:attrNameLst>
                                      </p:cBhvr>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3" presetClass="emph" presetSubtype="2" fill="hold" grpId="1" nodeType="withEffect">
                                  <p:stCondLst>
                                    <p:cond delay="0"/>
                                  </p:stCondLst>
                                  <p:childTnLst>
                                    <p:animClr clrSpc="rgb" dir="cw">
                                      <p:cBhvr override="childStyle">
                                        <p:cTn id="112" dur="500" fill="hold"/>
                                        <p:tgtEl>
                                          <p:spTgt spid="39"/>
                                        </p:tgtEl>
                                        <p:attrNameLst>
                                          <p:attrName>style.color</p:attrName>
                                        </p:attrNameLst>
                                      </p:cBhvr>
                                      <p:to>
                                        <a:srgbClr val="C0C0C0"/>
                                      </p:to>
                                    </p:animClr>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0" presetClass="path" presetSubtype="0" accel="50000" decel="50000" fill="hold" grpId="1" nodeType="clickEffect">
                                  <p:stCondLst>
                                    <p:cond delay="0"/>
                                  </p:stCondLst>
                                  <p:childTnLst>
                                    <p:animMotion origin="layout" path="M -0.01407 0.00232 L -0.05695 0.00232 L -0.05816 0.22616 " pathEditMode="relative" ptsTypes="AAA">
                                      <p:cBhvr>
                                        <p:cTn id="132" dur="1000" fill="hold"/>
                                        <p:tgtEl>
                                          <p:spTgt spid="43"/>
                                        </p:tgtEl>
                                        <p:attrNameLst>
                                          <p:attrName>ppt_x</p:attrName>
                                          <p:attrName>ppt_y</p:attrName>
                                        </p:attrNameLst>
                                      </p:cBhvr>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3" presetClass="emph" presetSubtype="2" fill="hold" grpId="1" nodeType="withEffect">
                                  <p:stCondLst>
                                    <p:cond delay="0"/>
                                  </p:stCondLst>
                                  <p:childTnLst>
                                    <p:animClr clrSpc="rgb" dir="cw">
                                      <p:cBhvr override="childStyle">
                                        <p:cTn id="140" dur="500" fill="hold"/>
                                        <p:tgtEl>
                                          <p:spTgt spid="42"/>
                                        </p:tgtEl>
                                        <p:attrNameLst>
                                          <p:attrName>style.color</p:attrName>
                                        </p:attrNameLst>
                                      </p:cBhvr>
                                      <p:to>
                                        <a:srgbClr val="C0C0C0"/>
                                      </p:to>
                                    </p:animClr>
                                  </p:childTnLst>
                                </p:cTn>
                              </p:par>
                              <p:par>
                                <p:cTn id="141" presetID="1" presetClass="exit" presetSubtype="0" fill="hold" grpId="1"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 presetClass="exit" presetSubtype="10" fill="hold" grpId="1" nodeType="clickEffect">
                                  <p:stCondLst>
                                    <p:cond delay="0"/>
                                  </p:stCondLst>
                                  <p:childTnLst>
                                    <p:animEffect transition="out" filter="checkerboard(across)">
                                      <p:cBhvr>
                                        <p:cTn id="154" dur="2000"/>
                                        <p:tgtEl>
                                          <p:spTgt spid="37"/>
                                        </p:tgtEl>
                                      </p:cBhvr>
                                    </p:animEffect>
                                    <p:set>
                                      <p:cBhvr>
                                        <p:cTn id="155" dur="1" fill="hold">
                                          <p:stCondLst>
                                            <p:cond delay="1999"/>
                                          </p:stCondLst>
                                        </p:cTn>
                                        <p:tgtEl>
                                          <p:spTgt spid="37"/>
                                        </p:tgtEl>
                                        <p:attrNameLst>
                                          <p:attrName>style.visibility</p:attrName>
                                        </p:attrNameLst>
                                      </p:cBhvr>
                                      <p:to>
                                        <p:strVal val="hidden"/>
                                      </p:to>
                                    </p:set>
                                  </p:childTnLst>
                                </p:cTn>
                              </p:par>
                              <p:par>
                                <p:cTn id="156" presetID="5" presetClass="exit" presetSubtype="10" fill="hold" grpId="1" nodeType="withEffect">
                                  <p:stCondLst>
                                    <p:cond delay="0"/>
                                  </p:stCondLst>
                                  <p:childTnLst>
                                    <p:animEffect transition="out" filter="checkerboard(across)">
                                      <p:cBhvr>
                                        <p:cTn id="157" dur="2000"/>
                                        <p:tgtEl>
                                          <p:spTgt spid="35"/>
                                        </p:tgtEl>
                                      </p:cBhvr>
                                    </p:animEffect>
                                    <p:set>
                                      <p:cBhvr>
                                        <p:cTn id="158" dur="1" fill="hold">
                                          <p:stCondLst>
                                            <p:cond delay="1999"/>
                                          </p:stCondLst>
                                        </p:cTn>
                                        <p:tgtEl>
                                          <p:spTgt spid="3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49"/>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4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1"/>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grpId="1" nodeType="clickEffect">
                                  <p:stCondLst>
                                    <p:cond delay="0"/>
                                  </p:stCondLst>
                                  <p:childTnLst>
                                    <p:animMotion origin="layout" path="M 0.01354 0.00232 L 0.07899 0.0007 L 0.07413 0.22616 " pathEditMode="relative" ptsTypes="AAA">
                                      <p:cBhvr>
                                        <p:cTn id="188" dur="1000" fill="hold"/>
                                        <p:tgtEl>
                                          <p:spTgt spid="51"/>
                                        </p:tgtEl>
                                        <p:attrNameLst>
                                          <p:attrName>ppt_x</p:attrName>
                                          <p:attrName>ppt_y</p:attrName>
                                        </p:attrNameLst>
                                      </p:cBhvr>
                                    </p:animMotion>
                                  </p:childTnLst>
                                </p:cTn>
                              </p:par>
                              <p:par>
                                <p:cTn id="189" presetID="1" presetClass="exit" presetSubtype="0" fill="hold" grpId="1" nodeType="withEffect">
                                  <p:stCondLst>
                                    <p:cond delay="0"/>
                                  </p:stCondLst>
                                  <p:childTnLst>
                                    <p:set>
                                      <p:cBhvr>
                                        <p:cTn id="190"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5" grpId="1"/>
      <p:bldP spid="16" grpId="0" animBg="1"/>
      <p:bldP spid="17" grpId="0"/>
      <p:bldP spid="18" grpId="0"/>
      <p:bldP spid="26" grpId="0" animBg="1"/>
      <p:bldP spid="27" grpId="0" animBg="1"/>
      <p:bldP spid="28" grpId="0" animBg="1"/>
      <p:bldP spid="29" grpId="0"/>
      <p:bldP spid="29" grpId="1"/>
      <p:bldP spid="30" grpId="0"/>
      <p:bldP spid="30" grpId="1"/>
      <p:bldP spid="31" grpId="0" animBg="1"/>
      <p:bldP spid="32" grpId="0" animBg="1"/>
      <p:bldP spid="33" grpId="0"/>
      <p:bldP spid="34" grpId="0" animBg="1"/>
      <p:bldP spid="34" grpId="1" animBg="1"/>
      <p:bldP spid="35" grpId="0" animBg="1"/>
      <p:bldP spid="35" grpId="1" animBg="1"/>
      <p:bldP spid="36" grpId="0" animBg="1"/>
      <p:bldP spid="36" grpId="1" animBg="1"/>
      <p:bldP spid="36" grpId="2" animBg="1"/>
      <p:bldP spid="37" grpId="0"/>
      <p:bldP spid="37" grpId="1"/>
      <p:bldP spid="38" grpId="0"/>
      <p:bldP spid="38" grpId="1"/>
      <p:bldP spid="39" grpId="0"/>
      <p:bldP spid="39" grpId="1"/>
      <p:bldP spid="40" grpId="0"/>
      <p:bldP spid="40" grpId="1"/>
      <p:bldP spid="41" grpId="0" animBg="1"/>
      <p:bldP spid="41" grpId="1" animBg="1"/>
      <p:bldP spid="41" grpId="2" animBg="1"/>
      <p:bldP spid="42" grpId="0"/>
      <p:bldP spid="42" grpId="1"/>
      <p:bldP spid="43" grpId="0" animBg="1"/>
      <p:bldP spid="43" grpId="1" animBg="1"/>
      <p:bldP spid="43" grpId="2" animBg="1"/>
      <p:bldP spid="44" grpId="0"/>
      <p:bldP spid="44" grpId="1"/>
      <p:bldP spid="45" grpId="0"/>
      <p:bldP spid="46" grpId="0"/>
      <p:bldP spid="46" grpId="1"/>
      <p:bldP spid="47" grpId="0"/>
      <p:bldP spid="47" grpId="1"/>
      <p:bldP spid="48" grpId="0"/>
      <p:bldP spid="48" grpId="1"/>
      <p:bldP spid="49" grpId="0" animBg="1"/>
      <p:bldP spid="49" grpId="1" animBg="1"/>
      <p:bldP spid="50" grpId="0" animBg="1"/>
      <p:bldP spid="51" grpId="0" animBg="1"/>
      <p:bldP spid="51" grpId="1" animBg="1"/>
      <p:bldP spid="52" grpId="0"/>
      <p:bldP spid="53" grpId="0"/>
      <p:bldP spid="54" grpId="0"/>
      <p:bldP spid="54" grpId="1"/>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Garamond" charset="0"/>
              </a:rPr>
              <a:t>Scheduling Policy for Single-Core Systems</a:t>
            </a:r>
          </a:p>
        </p:txBody>
      </p:sp>
      <p:sp>
        <p:nvSpPr>
          <p:cNvPr id="153602" name="Content Placeholder 2"/>
          <p:cNvSpPr>
            <a:spLocks noGrp="1"/>
          </p:cNvSpPr>
          <p:nvPr>
            <p:ph idx="1"/>
          </p:nvPr>
        </p:nvSpPr>
        <p:spPr>
          <a:xfrm>
            <a:off x="228600" y="996950"/>
            <a:ext cx="8915400" cy="5194300"/>
          </a:xfrm>
        </p:spPr>
        <p:txBody>
          <a:bodyPr/>
          <a:lstStyle/>
          <a:p>
            <a:r>
              <a:rPr lang="en-US" dirty="0">
                <a:latin typeface="Tahoma" charset="0"/>
              </a:rPr>
              <a:t>A row-conflict memory access takes significantly longer than a row-hit </a:t>
            </a:r>
            <a:r>
              <a:rPr lang="en-US" dirty="0" smtClean="0">
                <a:latin typeface="Tahoma" charset="0"/>
              </a:rPr>
              <a:t>access</a:t>
            </a:r>
            <a:endParaRPr lang="en-US" dirty="0">
              <a:latin typeface="Tahoma" charset="0"/>
            </a:endParaRPr>
          </a:p>
          <a:p>
            <a:r>
              <a:rPr lang="en-US" dirty="0">
                <a:latin typeface="Tahoma" charset="0"/>
              </a:rPr>
              <a:t>Current controllers take advantage of the row buffer</a:t>
            </a:r>
          </a:p>
          <a:p>
            <a:endParaRPr lang="en-US" dirty="0" smtClean="0">
              <a:solidFill>
                <a:srgbClr val="0000FF"/>
              </a:solidFill>
              <a:latin typeface="Tahoma" charset="0"/>
            </a:endParaRPr>
          </a:p>
          <a:p>
            <a:r>
              <a:rPr lang="en-US" dirty="0" smtClean="0">
                <a:solidFill>
                  <a:srgbClr val="0000FF"/>
                </a:solidFill>
                <a:latin typeface="Tahoma" charset="0"/>
              </a:rPr>
              <a:t>FR</a:t>
            </a:r>
            <a:r>
              <a:rPr lang="en-US" dirty="0">
                <a:solidFill>
                  <a:srgbClr val="0000FF"/>
                </a:solidFill>
                <a:latin typeface="Tahoma" charset="0"/>
              </a:rPr>
              <a:t>-FCFS </a:t>
            </a:r>
            <a:r>
              <a:rPr lang="en-US" dirty="0">
                <a:latin typeface="Tahoma" charset="0"/>
              </a:rPr>
              <a:t>(first ready, first come first served</a:t>
            </a:r>
            <a:r>
              <a:rPr lang="en-US" dirty="0" smtClean="0">
                <a:latin typeface="Tahoma" charset="0"/>
              </a:rPr>
              <a:t>) scheduling policy</a:t>
            </a:r>
            <a:endParaRPr lang="en-US" dirty="0">
              <a:latin typeface="Tahoma" charset="0"/>
            </a:endParaRPr>
          </a:p>
          <a:p>
            <a:pPr lvl="1">
              <a:buFont typeface="Wingdings" charset="0"/>
              <a:buNone/>
            </a:pPr>
            <a:r>
              <a:rPr lang="en-US" dirty="0">
                <a:latin typeface="Tahoma" charset="0"/>
                <a:ea typeface="ＭＳ Ｐゴシック" charset="0"/>
              </a:rPr>
              <a:t>1. Row-hit first</a:t>
            </a:r>
          </a:p>
          <a:p>
            <a:pPr lvl="1">
              <a:buFont typeface="Wingdings" charset="0"/>
              <a:buNone/>
            </a:pPr>
            <a:r>
              <a:rPr lang="en-US" dirty="0">
                <a:latin typeface="Tahoma" charset="0"/>
                <a:ea typeface="ＭＳ Ｐゴシック" charset="0"/>
              </a:rPr>
              <a:t>2. Oldest first</a:t>
            </a:r>
          </a:p>
          <a:p>
            <a:pPr lvl="1">
              <a:buFont typeface="Wingdings" charset="0"/>
              <a:buNone/>
            </a:pPr>
            <a:endParaRPr lang="en-US" dirty="0" smtClean="0">
              <a:latin typeface="Tahoma" charset="0"/>
              <a:ea typeface="ＭＳ Ｐゴシック" charset="0"/>
            </a:endParaRPr>
          </a:p>
          <a:p>
            <a:pPr lvl="1">
              <a:buFont typeface="Wingdings" charset="0"/>
              <a:buNone/>
            </a:pPr>
            <a:r>
              <a:rPr lang="en-US" dirty="0" smtClean="0">
                <a:latin typeface="Tahoma" charset="0"/>
                <a:ea typeface="ＭＳ Ｐゴシック" charset="0"/>
              </a:rPr>
              <a:t>Goal 1: </a:t>
            </a:r>
            <a:r>
              <a:rPr lang="en-US" dirty="0">
                <a:latin typeface="Tahoma" charset="0"/>
                <a:ea typeface="ＭＳ Ｐゴシック" charset="0"/>
              </a:rPr>
              <a:t>Maximize row buffer hit rate </a:t>
            </a:r>
            <a:r>
              <a:rPr lang="en-US" dirty="0">
                <a:latin typeface="Tahoma" charset="0"/>
                <a:ea typeface="ＭＳ Ｐゴシック" charset="0"/>
                <a:sym typeface="Wingdings" charset="0"/>
              </a:rPr>
              <a:t> </a:t>
            </a:r>
            <a:r>
              <a:rPr lang="en-US" dirty="0">
                <a:solidFill>
                  <a:srgbClr val="0000FF"/>
                </a:solidFill>
                <a:latin typeface="Tahoma" charset="0"/>
                <a:ea typeface="ＭＳ Ｐゴシック" charset="0"/>
                <a:sym typeface="Wingdings" charset="0"/>
              </a:rPr>
              <a:t>maximize DRAM </a:t>
            </a:r>
            <a:r>
              <a:rPr lang="en-US" dirty="0" smtClean="0">
                <a:solidFill>
                  <a:srgbClr val="0000FF"/>
                </a:solidFill>
                <a:latin typeface="Tahoma" charset="0"/>
                <a:ea typeface="ＭＳ Ｐゴシック" charset="0"/>
                <a:sym typeface="Wingdings" charset="0"/>
              </a:rPr>
              <a:t>throughput</a:t>
            </a:r>
          </a:p>
          <a:p>
            <a:pPr lvl="1">
              <a:buFont typeface="Wingdings" charset="0"/>
              <a:buNone/>
            </a:pPr>
            <a:r>
              <a:rPr lang="en-US" dirty="0" smtClean="0">
                <a:latin typeface="Tahoma" charset="0"/>
                <a:ea typeface="ＭＳ Ｐゴシック" charset="0"/>
                <a:sym typeface="Wingdings" charset="0"/>
              </a:rPr>
              <a:t>Goal 2: Prioritize older requests </a:t>
            </a:r>
            <a:r>
              <a:rPr lang="en-US" dirty="0" smtClean="0">
                <a:latin typeface="Tahoma" charset="0"/>
                <a:ea typeface="ＭＳ Ｐゴシック" charset="0"/>
                <a:sym typeface="Wingdings"/>
              </a:rPr>
              <a:t> </a:t>
            </a:r>
            <a:r>
              <a:rPr lang="en-US" dirty="0" smtClean="0">
                <a:solidFill>
                  <a:srgbClr val="0000FF"/>
                </a:solidFill>
                <a:latin typeface="Tahoma" charset="0"/>
                <a:ea typeface="ＭＳ Ｐゴシック" charset="0"/>
                <a:sym typeface="Wingdings"/>
              </a:rPr>
              <a:t>ensure forward progress</a:t>
            </a:r>
            <a:endParaRPr lang="en-US" dirty="0">
              <a:solidFill>
                <a:srgbClr val="0000FF"/>
              </a:solidFill>
              <a:latin typeface="Tahoma" charset="0"/>
              <a:ea typeface="ＭＳ Ｐゴシック" charset="0"/>
            </a:endParaRPr>
          </a:p>
          <a:p>
            <a:endParaRPr lang="en-US" dirty="0">
              <a:latin typeface="Tahoma" charset="0"/>
            </a:endParaRPr>
          </a:p>
          <a:p>
            <a:r>
              <a:rPr lang="en-US" dirty="0">
                <a:latin typeface="Tahoma" charset="0"/>
              </a:rPr>
              <a:t>Is this a good policy in a multi-core system?</a:t>
            </a:r>
          </a:p>
        </p:txBody>
      </p:sp>
      <p:sp>
        <p:nvSpPr>
          <p:cNvPr id="11776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21F54E-6269-084B-BE4E-10C7990C2505}" type="slidenum">
              <a:rPr lang="en-US" sz="1600">
                <a:solidFill>
                  <a:srgbClr val="000000"/>
                </a:solidFill>
                <a:latin typeface="Garamond" charset="0"/>
                <a:cs typeface="Arial" charset="0"/>
              </a:rPr>
              <a:pPr eaLnBrk="1" hangingPunct="1"/>
              <a:t>25</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11994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0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0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0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Many Cores on Chip</a:t>
            </a:r>
            <a:endParaRPr lang="en-US" dirty="0"/>
          </a:p>
        </p:txBody>
      </p:sp>
      <p:sp>
        <p:nvSpPr>
          <p:cNvPr id="3" name="Content Placeholder 2"/>
          <p:cNvSpPr>
            <a:spLocks noGrp="1"/>
          </p:cNvSpPr>
          <p:nvPr>
            <p:ph idx="1"/>
          </p:nvPr>
        </p:nvSpPr>
        <p:spPr>
          <a:xfrm>
            <a:off x="228600" y="1052736"/>
            <a:ext cx="8610600" cy="5195664"/>
          </a:xfrm>
        </p:spPr>
        <p:txBody>
          <a:bodyPr/>
          <a:lstStyle/>
          <a:p>
            <a:r>
              <a:rPr lang="en-US" dirty="0" smtClean="0"/>
              <a:t>Simpler and lower power than a single large core</a:t>
            </a:r>
          </a:p>
          <a:p>
            <a:r>
              <a:rPr lang="en-US" dirty="0" smtClean="0"/>
              <a:t>Large scale parallelism on chip</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26</a:t>
            </a:fld>
            <a:endParaRPr lang="en-US" altLang="en-US" dirty="0"/>
          </a:p>
        </p:txBody>
      </p:sp>
      <p:grpSp>
        <p:nvGrpSpPr>
          <p:cNvPr id="5" name="Group 40"/>
          <p:cNvGrpSpPr>
            <a:grpSpLocks/>
          </p:cNvGrpSpPr>
          <p:nvPr/>
        </p:nvGrpSpPr>
        <p:grpSpPr bwMode="auto">
          <a:xfrm>
            <a:off x="4953000" y="2235200"/>
            <a:ext cx="1847850" cy="1808930"/>
            <a:chOff x="3647468" y="1676931"/>
            <a:chExt cx="1848260" cy="1808173"/>
          </a:xfrm>
        </p:grpSpPr>
        <p:pic>
          <p:nvPicPr>
            <p:cNvPr id="6" name="Picture 33" descr="cell-diephoto.jpg"/>
            <p:cNvPicPr>
              <a:picLocks noChangeAspect="1"/>
            </p:cNvPicPr>
            <p:nvPr/>
          </p:nvPicPr>
          <p:blipFill>
            <a:blip r:embed="rId2" cstate="email">
              <a:extLst>
                <a:ext uri="{28A0092B-C50C-407E-A947-70E740481C1C}">
                  <a14:useLocalDpi xmlns:a14="http://schemas.microsoft.com/office/drawing/2010/main" val="0"/>
                </a:ext>
              </a:extLst>
            </a:blip>
            <a:srcRect l="5734" t="10641" r="5714" b="11047"/>
            <a:stretch>
              <a:fillRect/>
            </a:stretch>
          </p:blipFill>
          <p:spPr bwMode="auto">
            <a:xfrm>
              <a:off x="3647468" y="1676931"/>
              <a:ext cx="1848260"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8"/>
            <p:cNvSpPr txBox="1">
              <a:spLocks noChangeArrowheads="1"/>
            </p:cNvSpPr>
            <p:nvPr/>
          </p:nvSpPr>
          <p:spPr bwMode="auto">
            <a:xfrm>
              <a:off x="3647468" y="2869681"/>
              <a:ext cx="1274990" cy="615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IBM Cell BE</a:t>
              </a:r>
              <a:br>
                <a:rPr lang="en-US" altLang="zh-CN" sz="1800" dirty="0">
                  <a:solidFill>
                    <a:srgbClr val="000000"/>
                  </a:solidFill>
                  <a:latin typeface="Calibri" charset="0"/>
                </a:rPr>
              </a:br>
              <a:r>
                <a:rPr lang="en-US" altLang="zh-CN" sz="1600" dirty="0">
                  <a:solidFill>
                    <a:srgbClr val="000000"/>
                  </a:solidFill>
                  <a:latin typeface="Calibri" charset="0"/>
                </a:rPr>
                <a:t>8+1 cores</a:t>
              </a:r>
            </a:p>
          </p:txBody>
        </p:sp>
      </p:grpSp>
      <p:grpSp>
        <p:nvGrpSpPr>
          <p:cNvPr id="8" name="Group 39"/>
          <p:cNvGrpSpPr>
            <a:grpSpLocks/>
          </p:cNvGrpSpPr>
          <p:nvPr/>
        </p:nvGrpSpPr>
        <p:grpSpPr bwMode="auto">
          <a:xfrm>
            <a:off x="2362200" y="2235200"/>
            <a:ext cx="2206625" cy="1806575"/>
            <a:chOff x="2223822" y="1484985"/>
            <a:chExt cx="2206183" cy="1806217"/>
          </a:xfrm>
        </p:grpSpPr>
        <p:sp>
          <p:nvSpPr>
            <p:cNvPr id="9" name="TextBox 36"/>
            <p:cNvSpPr txBox="1">
              <a:spLocks noChangeArrowheads="1"/>
            </p:cNvSpPr>
            <p:nvPr/>
          </p:nvSpPr>
          <p:spPr bwMode="auto">
            <a:xfrm>
              <a:off x="2223822" y="2675824"/>
              <a:ext cx="1315796" cy="615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Intel Core i7</a:t>
              </a:r>
              <a:br>
                <a:rPr lang="en-US" altLang="zh-CN" sz="1800" dirty="0">
                  <a:solidFill>
                    <a:srgbClr val="000000"/>
                  </a:solidFill>
                  <a:latin typeface="Calibri" charset="0"/>
                </a:rPr>
              </a:br>
              <a:r>
                <a:rPr lang="en-US" altLang="zh-CN" sz="1600" dirty="0">
                  <a:solidFill>
                    <a:srgbClr val="000000"/>
                  </a:solidFill>
                  <a:latin typeface="Calibri" charset="0"/>
                </a:rPr>
                <a:t>8 cores</a:t>
              </a:r>
              <a:endParaRPr lang="en-US" altLang="zh-CN" sz="1800" dirty="0">
                <a:solidFill>
                  <a:srgbClr val="000000"/>
                </a:solidFill>
                <a:latin typeface="Calibri" charset="0"/>
              </a:endParaRPr>
            </a:p>
          </p:txBody>
        </p:sp>
        <p:pic>
          <p:nvPicPr>
            <p:cNvPr id="10" name="Picture 30" descr="3177_01.png"/>
            <p:cNvPicPr>
              <a:picLocks noChangeAspect="1"/>
            </p:cNvPicPr>
            <p:nvPr/>
          </p:nvPicPr>
          <p:blipFill>
            <a:blip r:embed="rId3" cstate="email">
              <a:extLst>
                <a:ext uri="{28A0092B-C50C-407E-A947-70E740481C1C}">
                  <a14:useLocalDpi xmlns:a14="http://schemas.microsoft.com/office/drawing/2010/main" val="0"/>
                </a:ext>
              </a:extLst>
            </a:blip>
            <a:srcRect l="4478" t="22220" r="3780" b="12109"/>
            <a:stretch>
              <a:fillRect/>
            </a:stretch>
          </p:blipFill>
          <p:spPr bwMode="auto">
            <a:xfrm>
              <a:off x="2223822" y="1484985"/>
              <a:ext cx="2206183"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 name="Group 38"/>
          <p:cNvGrpSpPr>
            <a:grpSpLocks/>
          </p:cNvGrpSpPr>
          <p:nvPr/>
        </p:nvGrpSpPr>
        <p:grpSpPr bwMode="auto">
          <a:xfrm>
            <a:off x="7159625" y="4318000"/>
            <a:ext cx="1984375" cy="1755775"/>
            <a:chOff x="6769103" y="859632"/>
            <a:chExt cx="1983636" cy="1755215"/>
          </a:xfrm>
        </p:grpSpPr>
        <p:pic>
          <p:nvPicPr>
            <p:cNvPr id="12" name="Picture 2" descr="C:\Daten\talks\invited\ferc2010\material\Tilera_TILE-Gx100.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84259" y="859632"/>
              <a:ext cx="1379460"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8"/>
            <p:cNvSpPr txBox="1">
              <a:spLocks noChangeArrowheads="1"/>
            </p:cNvSpPr>
            <p:nvPr/>
          </p:nvSpPr>
          <p:spPr bwMode="auto">
            <a:xfrm>
              <a:off x="6769103" y="1999294"/>
              <a:ext cx="198363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Tilera TILE Gx</a:t>
              </a:r>
            </a:p>
            <a:p>
              <a:r>
                <a:rPr lang="en-US" altLang="zh-CN" sz="1600" dirty="0">
                  <a:solidFill>
                    <a:srgbClr val="000000"/>
                  </a:solidFill>
                  <a:latin typeface="Calibri" charset="0"/>
                </a:rPr>
                <a:t>100 cores, networked</a:t>
              </a:r>
            </a:p>
          </p:txBody>
        </p:sp>
      </p:grpSp>
      <p:grpSp>
        <p:nvGrpSpPr>
          <p:cNvPr id="14" name="Group 38"/>
          <p:cNvGrpSpPr>
            <a:grpSpLocks/>
          </p:cNvGrpSpPr>
          <p:nvPr/>
        </p:nvGrpSpPr>
        <p:grpSpPr bwMode="auto">
          <a:xfrm>
            <a:off x="7162800" y="2235200"/>
            <a:ext cx="1538288" cy="1811338"/>
            <a:chOff x="241300" y="4189413"/>
            <a:chExt cx="1538944" cy="1811568"/>
          </a:xfrm>
        </p:grpSpPr>
        <p:pic>
          <p:nvPicPr>
            <p:cNvPr id="15" name="Picture 2" descr="C:\franzf\talks\invited\dagstuhl-2010\material\6686259_img.jpg"/>
            <p:cNvPicPr>
              <a:picLocks noChangeAspect="1" noChangeArrowheads="1"/>
            </p:cNvPicPr>
            <p:nvPr/>
          </p:nvPicPr>
          <p:blipFill>
            <a:blip r:embed="rId5" cstate="email">
              <a:extLst>
                <a:ext uri="{28A0092B-C50C-407E-A947-70E740481C1C}">
                  <a14:useLocalDpi xmlns:a14="http://schemas.microsoft.com/office/drawing/2010/main" val="0"/>
                </a:ext>
              </a:extLst>
            </a:blip>
            <a:srcRect b="4739"/>
            <a:stretch>
              <a:fillRect/>
            </a:stretch>
          </p:blipFill>
          <p:spPr bwMode="auto">
            <a:xfrm>
              <a:off x="292100" y="4189413"/>
              <a:ext cx="1488144"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8"/>
            <p:cNvSpPr txBox="1">
              <a:spLocks noChangeArrowheads="1"/>
            </p:cNvSpPr>
            <p:nvPr/>
          </p:nvSpPr>
          <p:spPr bwMode="auto">
            <a:xfrm>
              <a:off x="241300" y="5385428"/>
              <a:ext cx="14479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IBM POWER7</a:t>
              </a:r>
            </a:p>
            <a:p>
              <a:r>
                <a:rPr lang="en-US" altLang="zh-CN" sz="1600" dirty="0">
                  <a:solidFill>
                    <a:srgbClr val="000000"/>
                  </a:solidFill>
                  <a:latin typeface="Calibri" charset="0"/>
                </a:rPr>
                <a:t>8 cores</a:t>
              </a:r>
            </a:p>
          </p:txBody>
        </p:sp>
      </p:grpSp>
      <p:grpSp>
        <p:nvGrpSpPr>
          <p:cNvPr id="17" name="Group 44"/>
          <p:cNvGrpSpPr>
            <a:grpSpLocks/>
          </p:cNvGrpSpPr>
          <p:nvPr/>
        </p:nvGrpSpPr>
        <p:grpSpPr bwMode="auto">
          <a:xfrm>
            <a:off x="4953000" y="4318000"/>
            <a:ext cx="1879600" cy="1789113"/>
            <a:chOff x="3809208" y="4471194"/>
            <a:chExt cx="1879641" cy="1789346"/>
          </a:xfrm>
        </p:grpSpPr>
        <p:sp>
          <p:nvSpPr>
            <p:cNvPr id="18" name="TextBox 8"/>
            <p:cNvSpPr txBox="1">
              <a:spLocks noChangeArrowheads="1"/>
            </p:cNvSpPr>
            <p:nvPr/>
          </p:nvSpPr>
          <p:spPr bwMode="auto">
            <a:xfrm>
              <a:off x="3809208" y="5644987"/>
              <a:ext cx="1879641"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Intel SCC</a:t>
              </a:r>
            </a:p>
            <a:p>
              <a:r>
                <a:rPr lang="en-US" altLang="zh-CN" sz="1600" dirty="0">
                  <a:solidFill>
                    <a:srgbClr val="000000"/>
                  </a:solidFill>
                  <a:latin typeface="Calibri" charset="0"/>
                </a:rPr>
                <a:t>48 cores, networked</a:t>
              </a:r>
            </a:p>
          </p:txBody>
        </p:sp>
        <p:pic>
          <p:nvPicPr>
            <p:cNvPr id="19" name="Picture 5" descr="C:\Daten\talks\invited\ferc2010\material\scc.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825081" y="4471194"/>
              <a:ext cx="1465517"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47"/>
          <p:cNvGrpSpPr>
            <a:grpSpLocks/>
          </p:cNvGrpSpPr>
          <p:nvPr/>
        </p:nvGrpSpPr>
        <p:grpSpPr bwMode="auto">
          <a:xfrm>
            <a:off x="3276600" y="4318000"/>
            <a:ext cx="1363663" cy="1800225"/>
            <a:chOff x="5252245" y="4774407"/>
            <a:chExt cx="1363286" cy="1800456"/>
          </a:xfrm>
        </p:grpSpPr>
        <p:sp>
          <p:nvSpPr>
            <p:cNvPr id="21" name="TextBox 8"/>
            <p:cNvSpPr txBox="1">
              <a:spLocks noChangeArrowheads="1"/>
            </p:cNvSpPr>
            <p:nvPr/>
          </p:nvSpPr>
          <p:spPr bwMode="auto">
            <a:xfrm>
              <a:off x="5252245" y="5959310"/>
              <a:ext cx="136328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Nvidia Fermi</a:t>
              </a:r>
            </a:p>
            <a:p>
              <a:r>
                <a:rPr lang="en-US" altLang="zh-CN" sz="1600" dirty="0">
                  <a:solidFill>
                    <a:srgbClr val="000000"/>
                  </a:solidFill>
                  <a:latin typeface="Calibri" charset="0"/>
                </a:rPr>
                <a:t>448 “cores”</a:t>
              </a:r>
            </a:p>
          </p:txBody>
        </p:sp>
        <p:pic>
          <p:nvPicPr>
            <p:cNvPr id="22" name="Picture 6" descr="C:\Daten\talks\invited\ferc2010\material\Fermi_Die_FINAL.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264944" y="4774407"/>
              <a:ext cx="1201936" cy="118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78"/>
          <p:cNvGrpSpPr>
            <a:grpSpLocks/>
          </p:cNvGrpSpPr>
          <p:nvPr/>
        </p:nvGrpSpPr>
        <p:grpSpPr bwMode="auto">
          <a:xfrm>
            <a:off x="304800" y="2235200"/>
            <a:ext cx="1676400" cy="2139950"/>
            <a:chOff x="533400" y="1371600"/>
            <a:chExt cx="1676399" cy="2139553"/>
          </a:xfrm>
        </p:grpSpPr>
        <p:pic>
          <p:nvPicPr>
            <p:cNvPr id="24" name="Content Placeholder 6" descr="barcelona-die-photo-color.jpg"/>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09600" y="1371600"/>
              <a:ext cx="1600199" cy="1560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Box 8"/>
            <p:cNvSpPr txBox="1">
              <a:spLocks noChangeArrowheads="1"/>
            </p:cNvSpPr>
            <p:nvPr/>
          </p:nvSpPr>
          <p:spPr bwMode="auto">
            <a:xfrm>
              <a:off x="533400" y="2895600"/>
              <a:ext cx="1642021"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AMD Barcelona</a:t>
              </a:r>
            </a:p>
            <a:p>
              <a:r>
                <a:rPr lang="en-US" altLang="zh-CN" sz="1600" dirty="0">
                  <a:solidFill>
                    <a:srgbClr val="000000"/>
                  </a:solidFill>
                  <a:latin typeface="Calibri" charset="0"/>
                </a:rPr>
                <a:t>4 cores</a:t>
              </a:r>
            </a:p>
          </p:txBody>
        </p:sp>
      </p:grpSp>
      <p:pic>
        <p:nvPicPr>
          <p:cNvPr id="26"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318000"/>
            <a:ext cx="2209800"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extBox 8"/>
          <p:cNvSpPr txBox="1">
            <a:spLocks noChangeArrowheads="1"/>
          </p:cNvSpPr>
          <p:nvPr/>
        </p:nvSpPr>
        <p:spPr bwMode="auto">
          <a:xfrm>
            <a:off x="381000" y="5740400"/>
            <a:ext cx="1468438" cy="61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dirty="0">
                <a:solidFill>
                  <a:srgbClr val="000000"/>
                </a:solidFill>
                <a:latin typeface="Calibri" charset="0"/>
              </a:rPr>
              <a:t>Sun Niagara II</a:t>
            </a:r>
          </a:p>
          <a:p>
            <a:r>
              <a:rPr lang="en-US" altLang="zh-CN" sz="1600" dirty="0">
                <a:solidFill>
                  <a:srgbClr val="000000"/>
                </a:solidFill>
                <a:latin typeface="Calibri" charset="0"/>
              </a:rPr>
              <a:t>8 cores</a:t>
            </a:r>
          </a:p>
        </p:txBody>
      </p:sp>
    </p:spTree>
    <p:extLst>
      <p:ext uri="{BB962C8B-B14F-4D97-AF65-F5344CB8AC3E}">
        <p14:creationId xmlns:p14="http://schemas.microsoft.com/office/powerpoint/2010/main" val="28937556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Cores on Chip</a:t>
            </a:r>
          </a:p>
        </p:txBody>
      </p:sp>
      <p:sp>
        <p:nvSpPr>
          <p:cNvPr id="3" name="Content Placeholder 2"/>
          <p:cNvSpPr>
            <a:spLocks noGrp="1"/>
          </p:cNvSpPr>
          <p:nvPr>
            <p:ph idx="1"/>
          </p:nvPr>
        </p:nvSpPr>
        <p:spPr/>
        <p:txBody>
          <a:bodyPr/>
          <a:lstStyle/>
          <a:p>
            <a:r>
              <a:rPr lang="en-US" dirty="0" smtClean="0"/>
              <a:t>What we want:</a:t>
            </a:r>
          </a:p>
          <a:p>
            <a:pPr lvl="1"/>
            <a:r>
              <a:rPr lang="en-US" dirty="0" smtClean="0"/>
              <a:t>N times the system performance with N times the cores</a:t>
            </a:r>
          </a:p>
          <a:p>
            <a:pPr lvl="1"/>
            <a:endParaRPr lang="en-US" dirty="0"/>
          </a:p>
          <a:p>
            <a:r>
              <a:rPr lang="en-US" dirty="0" smtClean="0"/>
              <a:t>What do we get today?</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27</a:t>
            </a:fld>
            <a:endParaRPr lang="en-US" altLang="en-US" dirty="0"/>
          </a:p>
        </p:txBody>
      </p:sp>
    </p:spTree>
    <p:extLst>
      <p:ext uri="{BB962C8B-B14F-4D97-AF65-F5344CB8AC3E}">
        <p14:creationId xmlns:p14="http://schemas.microsoft.com/office/powerpoint/2010/main" val="1533360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latin typeface="Garamond" charset="0"/>
              </a:rPr>
              <a:t>(Un)expected </a:t>
            </a:r>
            <a:r>
              <a:rPr lang="en-US" dirty="0">
                <a:latin typeface="Garamond" charset="0"/>
              </a:rPr>
              <a:t>Slowdowns in Multi-Core</a:t>
            </a:r>
          </a:p>
        </p:txBody>
      </p:sp>
      <p:graphicFrame>
        <p:nvGraphicFramePr>
          <p:cNvPr id="25602" name="Content Placeholder 4"/>
          <p:cNvGraphicFramePr>
            <a:graphicFrameLocks noGrp="1"/>
          </p:cNvGraphicFramePr>
          <p:nvPr>
            <p:ph idx="1"/>
          </p:nvPr>
        </p:nvGraphicFramePr>
        <p:xfrm>
          <a:off x="228600" y="896938"/>
          <a:ext cx="8610600" cy="4876800"/>
        </p:xfrm>
        <a:graphic>
          <a:graphicData uri="http://schemas.openxmlformats.org/presentationml/2006/ole">
            <mc:AlternateContent xmlns:mc="http://schemas.openxmlformats.org/markup-compatibility/2006">
              <mc:Choice xmlns:v="urn:schemas-microsoft-com:vml" Requires="v">
                <p:oleObj spid="_x0000_s300049" name="Worksheet" r:id="rId5" imgW="8608298" imgH="4877223" progId="Excel.Sheet.8">
                  <p:embed/>
                </p:oleObj>
              </mc:Choice>
              <mc:Fallback>
                <p:oleObj name="Worksheet" r:id="rId5" imgW="8608298" imgH="4877223" progId="Excel.Sheet.8">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896938"/>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560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FDB314-172F-4548-B476-86C36A2CFA89}" type="slidenum">
              <a:rPr lang="en-US" sz="1600">
                <a:solidFill>
                  <a:srgbClr val="000000"/>
                </a:solidFill>
                <a:latin typeface="Garamond" charset="0"/>
                <a:cs typeface="Arial" charset="0"/>
              </a:rPr>
              <a:pPr eaLnBrk="1" hangingPunct="1"/>
              <a:t>28</a:t>
            </a:fld>
            <a:endParaRPr lang="en-US" sz="1600">
              <a:solidFill>
                <a:srgbClr val="000000"/>
              </a:solidFill>
              <a:latin typeface="Garamond" charset="0"/>
              <a:cs typeface="Arial" charset="0"/>
            </a:endParaRPr>
          </a:p>
        </p:txBody>
      </p:sp>
      <p:cxnSp>
        <p:nvCxnSpPr>
          <p:cNvPr id="11" name="Straight Arrow Connector 10"/>
          <p:cNvCxnSpPr>
            <a:cxnSpLocks noChangeShapeType="1"/>
          </p:cNvCxnSpPr>
          <p:nvPr/>
        </p:nvCxnSpPr>
        <p:spPr bwMode="auto">
          <a:xfrm rot="5400000">
            <a:off x="3463926" y="3432175"/>
            <a:ext cx="965200" cy="231775"/>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13" name="Text Box 11"/>
          <p:cNvSpPr txBox="1">
            <a:spLocks noChangeArrowheads="1"/>
          </p:cNvSpPr>
          <p:nvPr/>
        </p:nvSpPr>
        <p:spPr bwMode="auto">
          <a:xfrm>
            <a:off x="3371850" y="2674938"/>
            <a:ext cx="1649413"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FF0000"/>
                </a:solidFill>
                <a:cs typeface="Arial" charset="0"/>
              </a:rPr>
              <a:t>Low priority</a:t>
            </a:r>
          </a:p>
        </p:txBody>
      </p:sp>
      <p:sp>
        <p:nvSpPr>
          <p:cNvPr id="15" name="Text Box 11"/>
          <p:cNvSpPr txBox="1">
            <a:spLocks noChangeArrowheads="1"/>
          </p:cNvSpPr>
          <p:nvPr/>
        </p:nvSpPr>
        <p:spPr bwMode="auto">
          <a:xfrm>
            <a:off x="7035800" y="685800"/>
            <a:ext cx="1804988"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FF0000"/>
                </a:solidFill>
                <a:cs typeface="Arial" charset="0"/>
              </a:rPr>
              <a:t>High priority</a:t>
            </a:r>
          </a:p>
        </p:txBody>
      </p:sp>
      <p:cxnSp>
        <p:nvCxnSpPr>
          <p:cNvPr id="20" name="Straight Arrow Connector 19"/>
          <p:cNvCxnSpPr>
            <a:cxnSpLocks noChangeShapeType="1"/>
          </p:cNvCxnSpPr>
          <p:nvPr/>
        </p:nvCxnSpPr>
        <p:spPr bwMode="auto">
          <a:xfrm rot="5400000">
            <a:off x="7188201" y="1438275"/>
            <a:ext cx="963612" cy="230187"/>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25610" name="TextBox 13"/>
          <p:cNvSpPr txBox="1">
            <a:spLocks noChangeArrowheads="1"/>
          </p:cNvSpPr>
          <p:nvPr/>
        </p:nvSpPr>
        <p:spPr bwMode="auto">
          <a:xfrm>
            <a:off x="2754313" y="5586413"/>
            <a:ext cx="8397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(Core 0)</a:t>
            </a:r>
          </a:p>
        </p:txBody>
      </p:sp>
      <p:sp>
        <p:nvSpPr>
          <p:cNvPr id="25611" name="TextBox 15"/>
          <p:cNvSpPr txBox="1">
            <a:spLocks noChangeArrowheads="1"/>
          </p:cNvSpPr>
          <p:nvPr/>
        </p:nvSpPr>
        <p:spPr bwMode="auto">
          <a:xfrm>
            <a:off x="6469063" y="5584825"/>
            <a:ext cx="8397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(Core 1)</a:t>
            </a:r>
          </a:p>
        </p:txBody>
      </p:sp>
      <p:sp>
        <p:nvSpPr>
          <p:cNvPr id="25612" name="Line 14"/>
          <p:cNvSpPr>
            <a:spLocks noChangeShapeType="1"/>
          </p:cNvSpPr>
          <p:nvPr/>
        </p:nvSpPr>
        <p:spPr bwMode="auto">
          <a:xfrm>
            <a:off x="1214438" y="4124325"/>
            <a:ext cx="749776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5613" name="TextBox 13"/>
          <p:cNvSpPr txBox="1">
            <a:spLocks noChangeArrowheads="1"/>
          </p:cNvSpPr>
          <p:nvPr/>
        </p:nvSpPr>
        <p:spPr bwMode="auto">
          <a:xfrm>
            <a:off x="381000" y="5830888"/>
            <a:ext cx="83581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ahoma" charset="0"/>
              </a:rPr>
              <a:t>Moscibroda and Mutlu, </a:t>
            </a:r>
            <a:r>
              <a:rPr lang="ja-JP" altLang="en-US" sz="1800">
                <a:solidFill>
                  <a:srgbClr val="000000"/>
                </a:solidFill>
                <a:latin typeface="Tahoma" charset="0"/>
              </a:rPr>
              <a:t>“</a:t>
            </a:r>
            <a:r>
              <a:rPr lang="en-US" altLang="ja-JP" sz="1800">
                <a:solidFill>
                  <a:srgbClr val="0000FF"/>
                </a:solidFill>
                <a:latin typeface="Tahoma" charset="0"/>
              </a:rPr>
              <a:t>Memory performance attacks: Denial of memory service </a:t>
            </a:r>
          </a:p>
          <a:p>
            <a:pPr eaLnBrk="1" hangingPunct="1"/>
            <a:r>
              <a:rPr lang="en-US" sz="1800">
                <a:solidFill>
                  <a:srgbClr val="0000FF"/>
                </a:solidFill>
                <a:latin typeface="Tahoma" charset="0"/>
              </a:rPr>
              <a:t>in multi-core systems</a:t>
            </a:r>
            <a:r>
              <a:rPr lang="en-US" sz="1800">
                <a:solidFill>
                  <a:srgbClr val="000000"/>
                </a:solidFill>
                <a:latin typeface="Tahoma" charset="0"/>
              </a:rPr>
              <a:t>,</a:t>
            </a:r>
            <a:r>
              <a:rPr lang="ja-JP" altLang="en-US" sz="1800">
                <a:solidFill>
                  <a:srgbClr val="000000"/>
                </a:solidFill>
                <a:latin typeface="Tahoma" charset="0"/>
              </a:rPr>
              <a:t>”</a:t>
            </a:r>
            <a:r>
              <a:rPr lang="en-US" altLang="ja-JP" sz="1800">
                <a:solidFill>
                  <a:srgbClr val="000000"/>
                </a:solidFill>
                <a:latin typeface="Tahoma" charset="0"/>
              </a:rPr>
              <a:t> USENIX Security 2007.</a:t>
            </a:r>
            <a:endParaRPr lang="en-US" sz="1800">
              <a:solidFill>
                <a:srgbClr val="000000"/>
              </a:solidFill>
              <a:cs typeface="Arial" charset="0"/>
            </a:endParaRPr>
          </a:p>
        </p:txBody>
      </p:sp>
    </p:spTree>
    <p:extLst>
      <p:ext uri="{BB962C8B-B14F-4D97-AF65-F5344CB8AC3E}">
        <p14:creationId xmlns:p14="http://schemas.microsoft.com/office/powerpoint/2010/main" val="39801694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ounded Rectangle 97"/>
          <p:cNvSpPr>
            <a:spLocks noChangeArrowheads="1"/>
          </p:cNvSpPr>
          <p:nvPr/>
        </p:nvSpPr>
        <p:spPr bwMode="auto">
          <a:xfrm>
            <a:off x="2160588" y="3714750"/>
            <a:ext cx="4530725" cy="2457450"/>
          </a:xfrm>
          <a:prstGeom prst="roundRect">
            <a:avLst>
              <a:gd name="adj" fmla="val 16667"/>
            </a:avLst>
          </a:prstGeom>
          <a:solidFill>
            <a:srgbClr val="9999FF">
              <a:alpha val="25098"/>
            </a:srgbClr>
          </a:solidFill>
          <a:ln w="9525">
            <a:solidFill>
              <a:schemeClr val="tx1"/>
            </a:solidFill>
            <a:round/>
            <a:headEnd/>
            <a:tailEnd/>
          </a:ln>
        </p:spPr>
        <p:txBody>
          <a:bodyPr wrap="none" anchor="ctr"/>
          <a:lstStyle/>
          <a:p>
            <a:pPr marL="381000" indent="-381000" algn="ctr">
              <a:spcBef>
                <a:spcPct val="20000"/>
              </a:spcBef>
              <a:buFontTx/>
              <a:buChar char="•"/>
            </a:pPr>
            <a:endParaRPr lang="en-US" sz="2000">
              <a:solidFill>
                <a:srgbClr val="000000"/>
              </a:solidFill>
              <a:cs typeface="Arial" charset="0"/>
            </a:endParaRPr>
          </a:p>
        </p:txBody>
      </p:sp>
      <p:sp>
        <p:nvSpPr>
          <p:cNvPr id="11878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2C7C86-5E06-2449-8CC9-98922A3AEBC2}" type="slidenum">
              <a:rPr lang="en-US" sz="1600">
                <a:solidFill>
                  <a:srgbClr val="000000"/>
                </a:solidFill>
                <a:latin typeface="Garamond" charset="0"/>
                <a:cs typeface="Arial" charset="0"/>
              </a:rPr>
              <a:pPr eaLnBrk="1" hangingPunct="1"/>
              <a:t>29</a:t>
            </a:fld>
            <a:endParaRPr lang="en-US" sz="1600">
              <a:solidFill>
                <a:srgbClr val="000000"/>
              </a:solidFill>
              <a:latin typeface="Garamond" charset="0"/>
              <a:cs typeface="Arial" charset="0"/>
            </a:endParaRPr>
          </a:p>
        </p:txBody>
      </p:sp>
      <p:sp>
        <p:nvSpPr>
          <p:cNvPr id="118787" name="Rectangle 2"/>
          <p:cNvSpPr>
            <a:spLocks noGrp="1" noChangeArrowheads="1"/>
          </p:cNvSpPr>
          <p:nvPr>
            <p:ph type="title"/>
          </p:nvPr>
        </p:nvSpPr>
        <p:spPr/>
        <p:txBody>
          <a:bodyPr/>
          <a:lstStyle/>
          <a:p>
            <a:r>
              <a:rPr lang="en-US">
                <a:latin typeface="Garamond" charset="0"/>
              </a:rPr>
              <a:t>Uncontrolled Interference: An Example</a:t>
            </a:r>
          </a:p>
        </p:txBody>
      </p:sp>
      <p:sp>
        <p:nvSpPr>
          <p:cNvPr id="432133" name="Rectangle 5"/>
          <p:cNvSpPr>
            <a:spLocks noChangeArrowheads="1"/>
          </p:cNvSpPr>
          <p:nvPr/>
        </p:nvSpPr>
        <p:spPr bwMode="auto">
          <a:xfrm>
            <a:off x="2786063" y="1257300"/>
            <a:ext cx="1555750" cy="8080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432134" name="Text Box 6"/>
          <p:cNvSpPr txBox="1">
            <a:spLocks noChangeArrowheads="1"/>
          </p:cNvSpPr>
          <p:nvPr/>
        </p:nvSpPr>
        <p:spPr bwMode="auto">
          <a:xfrm>
            <a:off x="3117850" y="1485900"/>
            <a:ext cx="939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CORE 1</a:t>
            </a:r>
          </a:p>
        </p:txBody>
      </p:sp>
      <p:sp>
        <p:nvSpPr>
          <p:cNvPr id="118790" name="Text Box 8"/>
          <p:cNvSpPr txBox="1">
            <a:spLocks noChangeArrowheads="1"/>
          </p:cNvSpPr>
          <p:nvPr/>
        </p:nvSpPr>
        <p:spPr bwMode="auto">
          <a:xfrm>
            <a:off x="4702175" y="1485900"/>
            <a:ext cx="939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CORE 2</a:t>
            </a:r>
          </a:p>
        </p:txBody>
      </p:sp>
      <p:sp>
        <p:nvSpPr>
          <p:cNvPr id="118791" name="Text Box 14"/>
          <p:cNvSpPr txBox="1">
            <a:spLocks noChangeArrowheads="1"/>
          </p:cNvSpPr>
          <p:nvPr/>
        </p:nvSpPr>
        <p:spPr bwMode="auto">
          <a:xfrm>
            <a:off x="3143250" y="2425700"/>
            <a:ext cx="892175" cy="61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    </a:t>
            </a:r>
            <a:r>
              <a:rPr lang="en-US" sz="1600">
                <a:solidFill>
                  <a:srgbClr val="000000"/>
                </a:solidFill>
                <a:cs typeface="Arial" charset="0"/>
              </a:rPr>
              <a:t>L2 </a:t>
            </a:r>
          </a:p>
          <a:p>
            <a:pPr eaLnBrk="1" hangingPunct="1"/>
            <a:r>
              <a:rPr lang="en-US" sz="1600">
                <a:solidFill>
                  <a:srgbClr val="000000"/>
                </a:solidFill>
                <a:cs typeface="Arial" charset="0"/>
              </a:rPr>
              <a:t>CACHE</a:t>
            </a:r>
          </a:p>
        </p:txBody>
      </p:sp>
      <p:sp>
        <p:nvSpPr>
          <p:cNvPr id="118792" name="Text Box 16"/>
          <p:cNvSpPr txBox="1">
            <a:spLocks noChangeArrowheads="1"/>
          </p:cNvSpPr>
          <p:nvPr/>
        </p:nvSpPr>
        <p:spPr bwMode="auto">
          <a:xfrm>
            <a:off x="4714875" y="2427288"/>
            <a:ext cx="892175" cy="611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    </a:t>
            </a:r>
            <a:r>
              <a:rPr lang="en-US" sz="1600">
                <a:solidFill>
                  <a:srgbClr val="000000"/>
                </a:solidFill>
                <a:cs typeface="Arial" charset="0"/>
              </a:rPr>
              <a:t>L2 </a:t>
            </a:r>
          </a:p>
          <a:p>
            <a:pPr eaLnBrk="1" hangingPunct="1"/>
            <a:r>
              <a:rPr lang="en-US" sz="1600">
                <a:solidFill>
                  <a:srgbClr val="000000"/>
                </a:solidFill>
                <a:cs typeface="Arial" charset="0"/>
              </a:rPr>
              <a:t>CACHE</a:t>
            </a:r>
          </a:p>
        </p:txBody>
      </p:sp>
      <p:sp>
        <p:nvSpPr>
          <p:cNvPr id="118793" name="Line 20"/>
          <p:cNvSpPr>
            <a:spLocks noChangeShapeType="1"/>
          </p:cNvSpPr>
          <p:nvPr/>
        </p:nvSpPr>
        <p:spPr bwMode="auto">
          <a:xfrm>
            <a:off x="3573463" y="205581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794" name="Line 21"/>
          <p:cNvSpPr>
            <a:spLocks noChangeShapeType="1"/>
          </p:cNvSpPr>
          <p:nvPr/>
        </p:nvSpPr>
        <p:spPr bwMode="auto">
          <a:xfrm>
            <a:off x="5146675" y="205581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795" name="Rectangle 23"/>
          <p:cNvSpPr>
            <a:spLocks noChangeArrowheads="1"/>
          </p:cNvSpPr>
          <p:nvPr/>
        </p:nvSpPr>
        <p:spPr bwMode="auto">
          <a:xfrm>
            <a:off x="2786063" y="3829050"/>
            <a:ext cx="3168650" cy="635000"/>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118796" name="Text Box 24"/>
          <p:cNvSpPr txBox="1">
            <a:spLocks noChangeArrowheads="1"/>
          </p:cNvSpPr>
          <p:nvPr/>
        </p:nvSpPr>
        <p:spPr bwMode="auto">
          <a:xfrm>
            <a:off x="2759075" y="4002088"/>
            <a:ext cx="31956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DRAM MEMORY CONTROLLER</a:t>
            </a:r>
          </a:p>
        </p:txBody>
      </p:sp>
      <p:sp>
        <p:nvSpPr>
          <p:cNvPr id="62" name="Rectangle 61"/>
          <p:cNvSpPr>
            <a:spLocks noChangeArrowheads="1"/>
          </p:cNvSpPr>
          <p:nvPr/>
        </p:nvSpPr>
        <p:spPr bwMode="auto">
          <a:xfrm>
            <a:off x="2614613" y="5200650"/>
            <a:ext cx="800100" cy="876300"/>
          </a:xfrm>
          <a:prstGeom prst="rect">
            <a:avLst/>
          </a:prstGeom>
          <a:solidFill>
            <a:schemeClr val="bg1"/>
          </a:solidFill>
          <a:ln w="9525">
            <a:solidFill>
              <a:schemeClr val="tx1"/>
            </a:solidFill>
            <a:round/>
            <a:headEnd/>
            <a:tailEnd/>
          </a:ln>
        </p:spPr>
        <p:txBody>
          <a:bodyPr wrap="none" anchor="ctr"/>
          <a:lstStyle/>
          <a:p>
            <a:pPr marL="381000" indent="-381000" algn="ctr">
              <a:spcBef>
                <a:spcPct val="20000"/>
              </a:spcBef>
            </a:pPr>
            <a:r>
              <a:rPr lang="en-US">
                <a:solidFill>
                  <a:srgbClr val="000000"/>
                </a:solidFill>
                <a:cs typeface="Arial" charset="0"/>
              </a:rPr>
              <a:t>DRAM </a:t>
            </a:r>
          </a:p>
          <a:p>
            <a:pPr marL="381000" indent="-381000" algn="ctr">
              <a:spcBef>
                <a:spcPct val="20000"/>
              </a:spcBef>
            </a:pPr>
            <a:r>
              <a:rPr lang="en-US">
                <a:solidFill>
                  <a:srgbClr val="000000"/>
                </a:solidFill>
                <a:cs typeface="Arial" charset="0"/>
              </a:rPr>
              <a:t>Bank 0</a:t>
            </a:r>
          </a:p>
        </p:txBody>
      </p:sp>
      <p:sp>
        <p:nvSpPr>
          <p:cNvPr id="63" name="Rectangle 62"/>
          <p:cNvSpPr>
            <a:spLocks noChangeArrowheads="1"/>
          </p:cNvSpPr>
          <p:nvPr/>
        </p:nvSpPr>
        <p:spPr bwMode="auto">
          <a:xfrm>
            <a:off x="3529013" y="5200650"/>
            <a:ext cx="762000" cy="876300"/>
          </a:xfrm>
          <a:prstGeom prst="rect">
            <a:avLst/>
          </a:prstGeom>
          <a:solidFill>
            <a:schemeClr val="bg1"/>
          </a:solidFill>
          <a:ln w="9525">
            <a:solidFill>
              <a:schemeClr val="tx1"/>
            </a:solidFill>
            <a:round/>
            <a:headEnd/>
            <a:tailEnd/>
          </a:ln>
        </p:spPr>
        <p:txBody>
          <a:bodyPr wrap="none" anchor="ctr"/>
          <a:lstStyle/>
          <a:p>
            <a:pPr marL="381000" indent="-381000" algn="ctr">
              <a:spcBef>
                <a:spcPct val="20000"/>
              </a:spcBef>
            </a:pPr>
            <a:r>
              <a:rPr lang="en-US">
                <a:solidFill>
                  <a:srgbClr val="000000"/>
                </a:solidFill>
                <a:cs typeface="Arial" charset="0"/>
              </a:rPr>
              <a:t>DRAM </a:t>
            </a:r>
          </a:p>
          <a:p>
            <a:pPr marL="381000" indent="-381000" algn="ctr">
              <a:spcBef>
                <a:spcPct val="20000"/>
              </a:spcBef>
            </a:pPr>
            <a:r>
              <a:rPr lang="en-US">
                <a:solidFill>
                  <a:srgbClr val="000000"/>
                </a:solidFill>
                <a:cs typeface="Arial" charset="0"/>
              </a:rPr>
              <a:t>Bank 1</a:t>
            </a:r>
          </a:p>
        </p:txBody>
      </p:sp>
      <p:sp>
        <p:nvSpPr>
          <p:cNvPr id="64" name="Rectangle 63"/>
          <p:cNvSpPr>
            <a:spLocks noChangeArrowheads="1"/>
          </p:cNvSpPr>
          <p:nvPr/>
        </p:nvSpPr>
        <p:spPr bwMode="auto">
          <a:xfrm>
            <a:off x="4405313" y="5200650"/>
            <a:ext cx="800100" cy="876300"/>
          </a:xfrm>
          <a:prstGeom prst="rect">
            <a:avLst/>
          </a:prstGeom>
          <a:solidFill>
            <a:schemeClr val="bg1"/>
          </a:solidFill>
          <a:ln w="9525">
            <a:solidFill>
              <a:schemeClr val="tx1"/>
            </a:solidFill>
            <a:round/>
            <a:headEnd/>
            <a:tailEnd/>
          </a:ln>
        </p:spPr>
        <p:txBody>
          <a:bodyPr wrap="none" anchor="ctr"/>
          <a:lstStyle/>
          <a:p>
            <a:pPr marL="381000" indent="-381000" algn="ctr">
              <a:spcBef>
                <a:spcPct val="20000"/>
              </a:spcBef>
            </a:pPr>
            <a:r>
              <a:rPr lang="en-US">
                <a:solidFill>
                  <a:srgbClr val="000000"/>
                </a:solidFill>
                <a:cs typeface="Arial" charset="0"/>
              </a:rPr>
              <a:t>DRAM </a:t>
            </a:r>
          </a:p>
          <a:p>
            <a:pPr marL="381000" indent="-381000" algn="ctr">
              <a:spcBef>
                <a:spcPct val="20000"/>
              </a:spcBef>
            </a:pPr>
            <a:r>
              <a:rPr lang="en-US">
                <a:solidFill>
                  <a:srgbClr val="000000"/>
                </a:solidFill>
                <a:cs typeface="Arial" charset="0"/>
              </a:rPr>
              <a:t>Bank 2</a:t>
            </a:r>
          </a:p>
        </p:txBody>
      </p:sp>
      <p:sp>
        <p:nvSpPr>
          <p:cNvPr id="118800" name="Line 40"/>
          <p:cNvSpPr>
            <a:spLocks noChangeShapeType="1"/>
          </p:cNvSpPr>
          <p:nvPr/>
        </p:nvSpPr>
        <p:spPr bwMode="auto">
          <a:xfrm>
            <a:off x="2946400" y="4867275"/>
            <a:ext cx="27717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1" name="Line 43"/>
          <p:cNvSpPr>
            <a:spLocks noChangeShapeType="1"/>
          </p:cNvSpPr>
          <p:nvPr/>
        </p:nvSpPr>
        <p:spPr bwMode="auto">
          <a:xfrm>
            <a:off x="2946400" y="4867275"/>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2" name="Line 44"/>
          <p:cNvSpPr>
            <a:spLocks noChangeShapeType="1"/>
          </p:cNvSpPr>
          <p:nvPr/>
        </p:nvSpPr>
        <p:spPr bwMode="auto">
          <a:xfrm>
            <a:off x="3925888" y="4867275"/>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3" name="Line 45"/>
          <p:cNvSpPr>
            <a:spLocks noChangeShapeType="1"/>
          </p:cNvSpPr>
          <p:nvPr/>
        </p:nvSpPr>
        <p:spPr bwMode="auto">
          <a:xfrm>
            <a:off x="4789488" y="4867275"/>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4" name="Line 48"/>
          <p:cNvSpPr>
            <a:spLocks noChangeShapeType="1"/>
          </p:cNvSpPr>
          <p:nvPr/>
        </p:nvSpPr>
        <p:spPr bwMode="auto">
          <a:xfrm flipV="1">
            <a:off x="4341813" y="4464050"/>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5" name="Text Box 50"/>
          <p:cNvSpPr txBox="1">
            <a:spLocks noChangeArrowheads="1"/>
          </p:cNvSpPr>
          <p:nvPr/>
        </p:nvSpPr>
        <p:spPr bwMode="auto">
          <a:xfrm>
            <a:off x="6737350" y="3613150"/>
            <a:ext cx="1835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Shared DRAM</a:t>
            </a:r>
          </a:p>
          <a:p>
            <a:pPr eaLnBrk="1" hangingPunct="1"/>
            <a:r>
              <a:rPr lang="en-US" sz="1800">
                <a:solidFill>
                  <a:srgbClr val="003399"/>
                </a:solidFill>
                <a:cs typeface="Arial" charset="0"/>
              </a:rPr>
              <a:t>Memory System</a:t>
            </a:r>
          </a:p>
        </p:txBody>
      </p:sp>
      <p:sp>
        <p:nvSpPr>
          <p:cNvPr id="118806" name="Rounded Rectangle 97"/>
          <p:cNvSpPr>
            <a:spLocks noChangeArrowheads="1"/>
          </p:cNvSpPr>
          <p:nvPr/>
        </p:nvSpPr>
        <p:spPr bwMode="auto">
          <a:xfrm>
            <a:off x="2493963" y="1143000"/>
            <a:ext cx="3760787" cy="35433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cs typeface="Arial" charset="0"/>
            </a:endParaRPr>
          </a:p>
        </p:txBody>
      </p:sp>
      <p:sp>
        <p:nvSpPr>
          <p:cNvPr id="118807" name="Text Box 52"/>
          <p:cNvSpPr txBox="1">
            <a:spLocks noChangeArrowheads="1"/>
          </p:cNvSpPr>
          <p:nvPr/>
        </p:nvSpPr>
        <p:spPr bwMode="auto">
          <a:xfrm>
            <a:off x="6350000" y="1412875"/>
            <a:ext cx="1238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Multi-Core</a:t>
            </a:r>
          </a:p>
          <a:p>
            <a:pPr eaLnBrk="1" hangingPunct="1"/>
            <a:r>
              <a:rPr lang="en-US" sz="1800">
                <a:solidFill>
                  <a:srgbClr val="3B812F"/>
                </a:solidFill>
                <a:cs typeface="Arial" charset="0"/>
              </a:rPr>
              <a:t>Chip</a:t>
            </a:r>
          </a:p>
        </p:txBody>
      </p:sp>
      <p:sp>
        <p:nvSpPr>
          <p:cNvPr id="118808" name="Line 54"/>
          <p:cNvSpPr>
            <a:spLocks noChangeShapeType="1"/>
          </p:cNvSpPr>
          <p:nvPr/>
        </p:nvSpPr>
        <p:spPr bwMode="auto">
          <a:xfrm>
            <a:off x="1230313" y="3371850"/>
            <a:ext cx="1555750" cy="633413"/>
          </a:xfrm>
          <a:prstGeom prst="line">
            <a:avLst/>
          </a:prstGeom>
          <a:noFill/>
          <a:ln w="50800">
            <a:solidFill>
              <a:srgbClr val="FF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18809" name="Text Box 55"/>
          <p:cNvSpPr txBox="1">
            <a:spLocks noChangeArrowheads="1"/>
          </p:cNvSpPr>
          <p:nvPr/>
        </p:nvSpPr>
        <p:spPr bwMode="auto">
          <a:xfrm>
            <a:off x="366713" y="3005138"/>
            <a:ext cx="1238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unfairness</a:t>
            </a:r>
          </a:p>
        </p:txBody>
      </p:sp>
      <p:sp>
        <p:nvSpPr>
          <p:cNvPr id="118810" name="Rectangle 56"/>
          <p:cNvSpPr>
            <a:spLocks noChangeArrowheads="1"/>
          </p:cNvSpPr>
          <p:nvPr/>
        </p:nvSpPr>
        <p:spPr bwMode="auto">
          <a:xfrm>
            <a:off x="2786063" y="3829050"/>
            <a:ext cx="3168650" cy="635000"/>
          </a:xfrm>
          <a:prstGeom prst="rect">
            <a:avLst/>
          </a:prstGeom>
          <a:noFill/>
          <a:ln w="508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18811" name="Rectangle 11"/>
          <p:cNvSpPr>
            <a:spLocks noChangeArrowheads="1"/>
          </p:cNvSpPr>
          <p:nvPr/>
        </p:nvSpPr>
        <p:spPr bwMode="auto">
          <a:xfrm>
            <a:off x="2686050" y="3376613"/>
            <a:ext cx="3465513"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18812" name="Text Box 6"/>
          <p:cNvSpPr txBox="1">
            <a:spLocks noChangeArrowheads="1"/>
          </p:cNvSpPr>
          <p:nvPr/>
        </p:nvSpPr>
        <p:spPr bwMode="auto">
          <a:xfrm>
            <a:off x="3505200" y="3319463"/>
            <a:ext cx="18097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INTERCONNECT</a:t>
            </a:r>
          </a:p>
        </p:txBody>
      </p:sp>
      <p:cxnSp>
        <p:nvCxnSpPr>
          <p:cNvPr id="118813" name="Straight Arrow Connector 53"/>
          <p:cNvCxnSpPr>
            <a:cxnSpLocks noChangeShapeType="1"/>
          </p:cNvCxnSpPr>
          <p:nvPr/>
        </p:nvCxnSpPr>
        <p:spPr bwMode="auto">
          <a:xfrm rot="5400000">
            <a:off x="3466307" y="3256756"/>
            <a:ext cx="228600" cy="15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8814" name="Straight Arrow Connector 54"/>
          <p:cNvCxnSpPr>
            <a:cxnSpLocks noChangeShapeType="1"/>
          </p:cNvCxnSpPr>
          <p:nvPr/>
        </p:nvCxnSpPr>
        <p:spPr bwMode="auto">
          <a:xfrm rot="5400000">
            <a:off x="5052219" y="3256756"/>
            <a:ext cx="228600" cy="158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8815" name="Straight Arrow Connector 57"/>
          <p:cNvCxnSpPr>
            <a:cxnSpLocks noChangeShapeType="1"/>
          </p:cNvCxnSpPr>
          <p:nvPr/>
        </p:nvCxnSpPr>
        <p:spPr bwMode="auto">
          <a:xfrm rot="5400000">
            <a:off x="3458369" y="3713956"/>
            <a:ext cx="228600" cy="158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8816" name="Straight Arrow Connector 58"/>
          <p:cNvCxnSpPr>
            <a:cxnSpLocks noChangeShapeType="1"/>
          </p:cNvCxnSpPr>
          <p:nvPr/>
        </p:nvCxnSpPr>
        <p:spPr bwMode="auto">
          <a:xfrm rot="5400000">
            <a:off x="5053807" y="3713956"/>
            <a:ext cx="228600" cy="15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66" name="Rectangle 5"/>
          <p:cNvSpPr>
            <a:spLocks noChangeArrowheads="1"/>
          </p:cNvSpPr>
          <p:nvPr/>
        </p:nvSpPr>
        <p:spPr bwMode="auto">
          <a:xfrm>
            <a:off x="4398963" y="1257300"/>
            <a:ext cx="1555750" cy="8080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18818" name="Rectangle 5"/>
          <p:cNvSpPr>
            <a:spLocks noChangeArrowheads="1"/>
          </p:cNvSpPr>
          <p:nvPr/>
        </p:nvSpPr>
        <p:spPr bwMode="auto">
          <a:xfrm>
            <a:off x="2801938" y="2344738"/>
            <a:ext cx="1555750" cy="8080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18819" name="Rectangle 5"/>
          <p:cNvSpPr>
            <a:spLocks noChangeArrowheads="1"/>
          </p:cNvSpPr>
          <p:nvPr/>
        </p:nvSpPr>
        <p:spPr bwMode="auto">
          <a:xfrm>
            <a:off x="4398963" y="2344738"/>
            <a:ext cx="1555750" cy="8080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69" name="Text Box 8"/>
          <p:cNvSpPr txBox="1">
            <a:spLocks noChangeArrowheads="1"/>
          </p:cNvSpPr>
          <p:nvPr/>
        </p:nvSpPr>
        <p:spPr bwMode="auto">
          <a:xfrm>
            <a:off x="3163888" y="1485900"/>
            <a:ext cx="811212" cy="338138"/>
          </a:xfrm>
          <a:prstGeom prst="rect">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FFFF"/>
                </a:solidFill>
                <a:cs typeface="Arial" charset="0"/>
              </a:rPr>
              <a:t>stream</a:t>
            </a:r>
          </a:p>
        </p:txBody>
      </p:sp>
      <p:sp>
        <p:nvSpPr>
          <p:cNvPr id="70" name="Text Box 8"/>
          <p:cNvSpPr txBox="1">
            <a:spLocks noChangeArrowheads="1"/>
          </p:cNvSpPr>
          <p:nvPr/>
        </p:nvSpPr>
        <p:spPr bwMode="auto">
          <a:xfrm>
            <a:off x="4716463" y="1468438"/>
            <a:ext cx="879475" cy="338137"/>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FFFF"/>
                </a:solidFill>
                <a:cs typeface="Arial" charset="0"/>
              </a:rPr>
              <a:t>random</a:t>
            </a:r>
          </a:p>
        </p:txBody>
      </p:sp>
      <p:sp>
        <p:nvSpPr>
          <p:cNvPr id="71" name="Rectangle 70"/>
          <p:cNvSpPr>
            <a:spLocks noChangeArrowheads="1"/>
          </p:cNvSpPr>
          <p:nvPr/>
        </p:nvSpPr>
        <p:spPr bwMode="auto">
          <a:xfrm>
            <a:off x="5334000" y="5200650"/>
            <a:ext cx="800100" cy="876300"/>
          </a:xfrm>
          <a:prstGeom prst="rect">
            <a:avLst/>
          </a:prstGeom>
          <a:solidFill>
            <a:schemeClr val="bg1"/>
          </a:solidFill>
          <a:ln w="9525">
            <a:solidFill>
              <a:schemeClr val="tx1"/>
            </a:solidFill>
            <a:round/>
            <a:headEnd/>
            <a:tailEnd/>
          </a:ln>
        </p:spPr>
        <p:txBody>
          <a:bodyPr wrap="none" anchor="ctr"/>
          <a:lstStyle/>
          <a:p>
            <a:pPr marL="381000" indent="-381000" algn="ctr">
              <a:spcBef>
                <a:spcPct val="20000"/>
              </a:spcBef>
            </a:pPr>
            <a:r>
              <a:rPr lang="en-US">
                <a:solidFill>
                  <a:srgbClr val="000000"/>
                </a:solidFill>
                <a:cs typeface="Arial" charset="0"/>
              </a:rPr>
              <a:t>DRAM </a:t>
            </a:r>
          </a:p>
          <a:p>
            <a:pPr marL="381000" indent="-381000" algn="ctr">
              <a:spcBef>
                <a:spcPct val="20000"/>
              </a:spcBef>
            </a:pPr>
            <a:r>
              <a:rPr lang="en-US">
                <a:solidFill>
                  <a:srgbClr val="000000"/>
                </a:solidFill>
                <a:cs typeface="Arial" charset="0"/>
              </a:rPr>
              <a:t>Bank 3</a:t>
            </a:r>
          </a:p>
        </p:txBody>
      </p:sp>
      <p:sp>
        <p:nvSpPr>
          <p:cNvPr id="118823" name="Line 45"/>
          <p:cNvSpPr>
            <a:spLocks noChangeShapeType="1"/>
          </p:cNvSpPr>
          <p:nvPr/>
        </p:nvSpPr>
        <p:spPr bwMode="auto">
          <a:xfrm>
            <a:off x="5718175" y="4867275"/>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grpSp>
        <p:nvGrpSpPr>
          <p:cNvPr id="2" name="Group 107"/>
          <p:cNvGrpSpPr>
            <a:grpSpLocks/>
          </p:cNvGrpSpPr>
          <p:nvPr/>
        </p:nvGrpSpPr>
        <p:grpSpPr bwMode="auto">
          <a:xfrm>
            <a:off x="3505200" y="1257300"/>
            <a:ext cx="176213" cy="779463"/>
            <a:chOff x="536864" y="1524322"/>
            <a:chExt cx="176645" cy="778674"/>
          </a:xfrm>
        </p:grpSpPr>
        <p:sp>
          <p:nvSpPr>
            <p:cNvPr id="118846" name="Rectangle 102"/>
            <p:cNvSpPr>
              <a:spLocks noChangeArrowheads="1"/>
            </p:cNvSpPr>
            <p:nvPr/>
          </p:nvSpPr>
          <p:spPr bwMode="auto">
            <a:xfrm>
              <a:off x="536864" y="1524322"/>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7" name="Rectangle 103"/>
            <p:cNvSpPr>
              <a:spLocks noChangeArrowheads="1"/>
            </p:cNvSpPr>
            <p:nvPr/>
          </p:nvSpPr>
          <p:spPr bwMode="auto">
            <a:xfrm>
              <a:off x="536864" y="1726339"/>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8" name="Rectangle 104"/>
            <p:cNvSpPr>
              <a:spLocks noChangeArrowheads="1"/>
            </p:cNvSpPr>
            <p:nvPr/>
          </p:nvSpPr>
          <p:spPr bwMode="auto">
            <a:xfrm>
              <a:off x="536864" y="1931907"/>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9" name="Rectangle 105"/>
            <p:cNvSpPr>
              <a:spLocks noChangeArrowheads="1"/>
            </p:cNvSpPr>
            <p:nvPr/>
          </p:nvSpPr>
          <p:spPr bwMode="auto">
            <a:xfrm>
              <a:off x="536864" y="2132390"/>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grpSp>
      <p:grpSp>
        <p:nvGrpSpPr>
          <p:cNvPr id="3" name="Group 119"/>
          <p:cNvGrpSpPr>
            <a:grpSpLocks/>
          </p:cNvGrpSpPr>
          <p:nvPr/>
        </p:nvGrpSpPr>
        <p:grpSpPr bwMode="auto">
          <a:xfrm>
            <a:off x="3702050" y="1255713"/>
            <a:ext cx="176213" cy="777875"/>
            <a:chOff x="536864" y="1524322"/>
            <a:chExt cx="176645" cy="778674"/>
          </a:xfrm>
        </p:grpSpPr>
        <p:sp>
          <p:nvSpPr>
            <p:cNvPr id="118842" name="Rectangle 120"/>
            <p:cNvSpPr>
              <a:spLocks noChangeArrowheads="1"/>
            </p:cNvSpPr>
            <p:nvPr/>
          </p:nvSpPr>
          <p:spPr bwMode="auto">
            <a:xfrm>
              <a:off x="536864" y="1524322"/>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3" name="Rectangle 121"/>
            <p:cNvSpPr>
              <a:spLocks noChangeArrowheads="1"/>
            </p:cNvSpPr>
            <p:nvPr/>
          </p:nvSpPr>
          <p:spPr bwMode="auto">
            <a:xfrm>
              <a:off x="536864" y="1726339"/>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4" name="Rectangle 122"/>
            <p:cNvSpPr>
              <a:spLocks noChangeArrowheads="1"/>
            </p:cNvSpPr>
            <p:nvPr/>
          </p:nvSpPr>
          <p:spPr bwMode="auto">
            <a:xfrm>
              <a:off x="536864" y="1931907"/>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5" name="Rectangle 123"/>
            <p:cNvSpPr>
              <a:spLocks noChangeArrowheads="1"/>
            </p:cNvSpPr>
            <p:nvPr/>
          </p:nvSpPr>
          <p:spPr bwMode="auto">
            <a:xfrm>
              <a:off x="536864" y="2132390"/>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grpSp>
      <p:grpSp>
        <p:nvGrpSpPr>
          <p:cNvPr id="4" name="Group 124"/>
          <p:cNvGrpSpPr>
            <a:grpSpLocks/>
          </p:cNvGrpSpPr>
          <p:nvPr/>
        </p:nvGrpSpPr>
        <p:grpSpPr bwMode="auto">
          <a:xfrm>
            <a:off x="3906838" y="1262063"/>
            <a:ext cx="176212" cy="779462"/>
            <a:chOff x="536864" y="1524322"/>
            <a:chExt cx="176645" cy="778674"/>
          </a:xfrm>
        </p:grpSpPr>
        <p:sp>
          <p:nvSpPr>
            <p:cNvPr id="118838" name="Rectangle 125"/>
            <p:cNvSpPr>
              <a:spLocks noChangeArrowheads="1"/>
            </p:cNvSpPr>
            <p:nvPr/>
          </p:nvSpPr>
          <p:spPr bwMode="auto">
            <a:xfrm>
              <a:off x="536864" y="1524322"/>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9" name="Rectangle 126"/>
            <p:cNvSpPr>
              <a:spLocks noChangeArrowheads="1"/>
            </p:cNvSpPr>
            <p:nvPr/>
          </p:nvSpPr>
          <p:spPr bwMode="auto">
            <a:xfrm>
              <a:off x="536864" y="1726339"/>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0" name="Rectangle 127"/>
            <p:cNvSpPr>
              <a:spLocks noChangeArrowheads="1"/>
            </p:cNvSpPr>
            <p:nvPr/>
          </p:nvSpPr>
          <p:spPr bwMode="auto">
            <a:xfrm>
              <a:off x="536864" y="1931907"/>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41" name="Rectangle 128"/>
            <p:cNvSpPr>
              <a:spLocks noChangeArrowheads="1"/>
            </p:cNvSpPr>
            <p:nvPr/>
          </p:nvSpPr>
          <p:spPr bwMode="auto">
            <a:xfrm>
              <a:off x="536864" y="2132390"/>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grpSp>
      <p:grpSp>
        <p:nvGrpSpPr>
          <p:cNvPr id="5" name="Group 129"/>
          <p:cNvGrpSpPr>
            <a:grpSpLocks/>
          </p:cNvGrpSpPr>
          <p:nvPr/>
        </p:nvGrpSpPr>
        <p:grpSpPr bwMode="auto">
          <a:xfrm>
            <a:off x="3303588" y="1262063"/>
            <a:ext cx="176212" cy="779462"/>
            <a:chOff x="536864" y="1524322"/>
            <a:chExt cx="176645" cy="778674"/>
          </a:xfrm>
        </p:grpSpPr>
        <p:sp>
          <p:nvSpPr>
            <p:cNvPr id="118834" name="Rectangle 130"/>
            <p:cNvSpPr>
              <a:spLocks noChangeArrowheads="1"/>
            </p:cNvSpPr>
            <p:nvPr/>
          </p:nvSpPr>
          <p:spPr bwMode="auto">
            <a:xfrm>
              <a:off x="536864" y="1524322"/>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5" name="Rectangle 131"/>
            <p:cNvSpPr>
              <a:spLocks noChangeArrowheads="1"/>
            </p:cNvSpPr>
            <p:nvPr/>
          </p:nvSpPr>
          <p:spPr bwMode="auto">
            <a:xfrm>
              <a:off x="536864" y="1726339"/>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6" name="Rectangle 132"/>
            <p:cNvSpPr>
              <a:spLocks noChangeArrowheads="1"/>
            </p:cNvSpPr>
            <p:nvPr/>
          </p:nvSpPr>
          <p:spPr bwMode="auto">
            <a:xfrm>
              <a:off x="536864" y="1931907"/>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7" name="Rectangle 133"/>
            <p:cNvSpPr>
              <a:spLocks noChangeArrowheads="1"/>
            </p:cNvSpPr>
            <p:nvPr/>
          </p:nvSpPr>
          <p:spPr bwMode="auto">
            <a:xfrm>
              <a:off x="536864" y="2132390"/>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grpSp>
      <p:grpSp>
        <p:nvGrpSpPr>
          <p:cNvPr id="6" name="Group 124"/>
          <p:cNvGrpSpPr>
            <a:grpSpLocks/>
          </p:cNvGrpSpPr>
          <p:nvPr/>
        </p:nvGrpSpPr>
        <p:grpSpPr bwMode="auto">
          <a:xfrm>
            <a:off x="4111625" y="1262063"/>
            <a:ext cx="176213" cy="779462"/>
            <a:chOff x="536864" y="1524322"/>
            <a:chExt cx="176645" cy="778674"/>
          </a:xfrm>
        </p:grpSpPr>
        <p:sp>
          <p:nvSpPr>
            <p:cNvPr id="118830" name="Rectangle 72"/>
            <p:cNvSpPr>
              <a:spLocks noChangeArrowheads="1"/>
            </p:cNvSpPr>
            <p:nvPr/>
          </p:nvSpPr>
          <p:spPr bwMode="auto">
            <a:xfrm>
              <a:off x="536864" y="1524322"/>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1" name="Rectangle 73"/>
            <p:cNvSpPr>
              <a:spLocks noChangeArrowheads="1"/>
            </p:cNvSpPr>
            <p:nvPr/>
          </p:nvSpPr>
          <p:spPr bwMode="auto">
            <a:xfrm>
              <a:off x="536864" y="1726339"/>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2" name="Rectangle 74"/>
            <p:cNvSpPr>
              <a:spLocks noChangeArrowheads="1"/>
            </p:cNvSpPr>
            <p:nvPr/>
          </p:nvSpPr>
          <p:spPr bwMode="auto">
            <a:xfrm>
              <a:off x="536864" y="1931907"/>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sp>
          <p:nvSpPr>
            <p:cNvPr id="118833" name="Rectangle 75"/>
            <p:cNvSpPr>
              <a:spLocks noChangeArrowheads="1"/>
            </p:cNvSpPr>
            <p:nvPr/>
          </p:nvSpPr>
          <p:spPr bwMode="auto">
            <a:xfrm>
              <a:off x="536864" y="2132390"/>
              <a:ext cx="176645" cy="170606"/>
            </a:xfrm>
            <a:prstGeom prst="rect">
              <a:avLst/>
            </a:prstGeom>
            <a:solidFill>
              <a:srgbClr val="0000FF"/>
            </a:solidFill>
            <a:ln w="9525">
              <a:solidFill>
                <a:schemeClr val="tx1"/>
              </a:solidFill>
              <a:round/>
              <a:headEnd/>
              <a:tailEnd/>
            </a:ln>
          </p:spPr>
          <p:txBody>
            <a:bodyPr/>
            <a:lstStyle/>
            <a:p>
              <a:endParaRPr lang="en-US">
                <a:solidFill>
                  <a:srgbClr val="000000"/>
                </a:solidFill>
                <a:cs typeface="Arial" charset="0"/>
              </a:endParaRPr>
            </a:p>
          </p:txBody>
        </p:sp>
      </p:grpSp>
      <p:grpSp>
        <p:nvGrpSpPr>
          <p:cNvPr id="67" name="Group 124"/>
          <p:cNvGrpSpPr>
            <a:grpSpLocks/>
          </p:cNvGrpSpPr>
          <p:nvPr/>
        </p:nvGrpSpPr>
        <p:grpSpPr bwMode="auto">
          <a:xfrm>
            <a:off x="5076056" y="1268760"/>
            <a:ext cx="176213" cy="779462"/>
            <a:chOff x="536864" y="1524322"/>
            <a:chExt cx="176645" cy="778674"/>
          </a:xfrm>
          <a:solidFill>
            <a:srgbClr val="FF0000"/>
          </a:solidFill>
        </p:grpSpPr>
        <p:sp>
          <p:nvSpPr>
            <p:cNvPr id="68" name="Rectangle 72"/>
            <p:cNvSpPr>
              <a:spLocks noChangeArrowheads="1"/>
            </p:cNvSpPr>
            <p:nvPr/>
          </p:nvSpPr>
          <p:spPr bwMode="auto">
            <a:xfrm>
              <a:off x="536864" y="1524322"/>
              <a:ext cx="176645" cy="170606"/>
            </a:xfrm>
            <a:prstGeom prst="rect">
              <a:avLst/>
            </a:prstGeom>
            <a:grpFill/>
            <a:ln w="9525">
              <a:solidFill>
                <a:schemeClr val="tx1"/>
              </a:solidFill>
              <a:round/>
              <a:headEnd/>
              <a:tailEnd/>
            </a:ln>
          </p:spPr>
          <p:txBody>
            <a:bodyPr/>
            <a:lstStyle/>
            <a:p>
              <a:pPr>
                <a:defRPr/>
              </a:pPr>
              <a:endParaRPr lang="en-US">
                <a:ln>
                  <a:solidFill>
                    <a:srgbClr val="FF0000"/>
                  </a:solidFill>
                </a:ln>
                <a:solidFill>
                  <a:srgbClr val="FF0000"/>
                </a:solidFill>
                <a:cs typeface="Arial" charset="0"/>
              </a:endParaRPr>
            </a:p>
          </p:txBody>
        </p:sp>
        <p:sp>
          <p:nvSpPr>
            <p:cNvPr id="72" name="Rectangle 73"/>
            <p:cNvSpPr>
              <a:spLocks noChangeArrowheads="1"/>
            </p:cNvSpPr>
            <p:nvPr/>
          </p:nvSpPr>
          <p:spPr bwMode="auto">
            <a:xfrm>
              <a:off x="536864" y="1726339"/>
              <a:ext cx="176645" cy="170606"/>
            </a:xfrm>
            <a:prstGeom prst="rect">
              <a:avLst/>
            </a:prstGeom>
            <a:grpFill/>
            <a:ln w="9525">
              <a:solidFill>
                <a:schemeClr val="tx1"/>
              </a:solidFill>
              <a:round/>
              <a:headEnd/>
              <a:tailEnd/>
            </a:ln>
          </p:spPr>
          <p:txBody>
            <a:bodyPr/>
            <a:lstStyle/>
            <a:p>
              <a:pPr>
                <a:defRPr/>
              </a:pPr>
              <a:endParaRPr lang="en-US">
                <a:ln>
                  <a:solidFill>
                    <a:srgbClr val="FF0000"/>
                  </a:solidFill>
                </a:ln>
                <a:solidFill>
                  <a:srgbClr val="FF0000"/>
                </a:solidFill>
                <a:cs typeface="Arial" charset="0"/>
              </a:endParaRPr>
            </a:p>
          </p:txBody>
        </p:sp>
        <p:sp>
          <p:nvSpPr>
            <p:cNvPr id="73" name="Rectangle 74"/>
            <p:cNvSpPr>
              <a:spLocks noChangeArrowheads="1"/>
            </p:cNvSpPr>
            <p:nvPr/>
          </p:nvSpPr>
          <p:spPr bwMode="auto">
            <a:xfrm>
              <a:off x="536864" y="1931907"/>
              <a:ext cx="176645" cy="170606"/>
            </a:xfrm>
            <a:prstGeom prst="rect">
              <a:avLst/>
            </a:prstGeom>
            <a:grpFill/>
            <a:ln w="9525">
              <a:solidFill>
                <a:schemeClr val="tx1"/>
              </a:solidFill>
              <a:round/>
              <a:headEnd/>
              <a:tailEnd/>
            </a:ln>
          </p:spPr>
          <p:txBody>
            <a:bodyPr/>
            <a:lstStyle/>
            <a:p>
              <a:pPr>
                <a:defRPr/>
              </a:pPr>
              <a:endParaRPr lang="en-US">
                <a:ln>
                  <a:solidFill>
                    <a:srgbClr val="FF0000"/>
                  </a:solidFill>
                </a:ln>
                <a:solidFill>
                  <a:srgbClr val="FF0000"/>
                </a:solidFill>
                <a:cs typeface="Arial" charset="0"/>
              </a:endParaRPr>
            </a:p>
          </p:txBody>
        </p:sp>
        <p:sp>
          <p:nvSpPr>
            <p:cNvPr id="74" name="Rectangle 75"/>
            <p:cNvSpPr>
              <a:spLocks noChangeArrowheads="1"/>
            </p:cNvSpPr>
            <p:nvPr/>
          </p:nvSpPr>
          <p:spPr bwMode="auto">
            <a:xfrm>
              <a:off x="536864" y="2132390"/>
              <a:ext cx="176645" cy="170606"/>
            </a:xfrm>
            <a:prstGeom prst="rect">
              <a:avLst/>
            </a:prstGeom>
            <a:grpFill/>
            <a:ln w="9525">
              <a:solidFill>
                <a:schemeClr val="tx1"/>
              </a:solidFill>
              <a:round/>
              <a:headEnd/>
              <a:tailEnd/>
            </a:ln>
          </p:spPr>
          <p:txBody>
            <a:bodyPr/>
            <a:lstStyle/>
            <a:p>
              <a:pPr>
                <a:defRPr/>
              </a:pPr>
              <a:endParaRPr lang="en-US">
                <a:ln>
                  <a:solidFill>
                    <a:srgbClr val="FF0000"/>
                  </a:solidFill>
                </a:ln>
                <a:solidFill>
                  <a:srgbClr val="FF0000"/>
                </a:solidFill>
                <a:cs typeface="Arial" charset="0"/>
              </a:endParaRPr>
            </a:p>
          </p:txBody>
        </p:sp>
      </p:grpSp>
    </p:spTree>
    <p:extLst>
      <p:ext uri="{BB962C8B-B14F-4D97-AF65-F5344CB8AC3E}">
        <p14:creationId xmlns:p14="http://schemas.microsoft.com/office/powerpoint/2010/main" val="1825563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432133"/>
                                        </p:tgtEl>
                                        <p:attrNameLst>
                                          <p:attrName>fillcolor</p:attrName>
                                        </p:attrNameLst>
                                      </p:cBhvr>
                                      <p:to>
                                        <a:srgbClr val="0000FF"/>
                                      </p:to>
                                    </p:animClr>
                                    <p:set>
                                      <p:cBhvr>
                                        <p:cTn id="7" dur="500" fill="hold"/>
                                        <p:tgtEl>
                                          <p:spTgt spid="432133"/>
                                        </p:tgtEl>
                                        <p:attrNameLst>
                                          <p:attrName>fill.type</p:attrName>
                                        </p:attrNameLst>
                                      </p:cBhvr>
                                      <p:to>
                                        <p:strVal val="solid"/>
                                      </p:to>
                                    </p:set>
                                    <p:set>
                                      <p:cBhvr>
                                        <p:cTn id="8" dur="500" fill="hold"/>
                                        <p:tgtEl>
                                          <p:spTgt spid="432133"/>
                                        </p:tgtEl>
                                        <p:attrNameLst>
                                          <p:attrName>fill.on</p:attrName>
                                        </p:attrNameLst>
                                      </p:cBhvr>
                                      <p:to>
                                        <p:strVal val="true"/>
                                      </p:to>
                                    </p:set>
                                  </p:childTnLst>
                                </p:cTn>
                              </p:par>
                              <p:par>
                                <p:cTn id="9" presetID="1" presetClass="exit" presetSubtype="0" fill="hold" grpId="0" nodeType="withEffect">
                                  <p:stCondLst>
                                    <p:cond delay="0"/>
                                  </p:stCondLst>
                                  <p:childTnLst>
                                    <p:set>
                                      <p:cBhvr>
                                        <p:cTn id="10" dur="1" fill="hold">
                                          <p:stCondLst>
                                            <p:cond delay="0"/>
                                          </p:stCondLst>
                                        </p:cTn>
                                        <p:tgtEl>
                                          <p:spTgt spid="432134"/>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blinds(horizontal)">
                                      <p:cBhvr>
                                        <p:cTn id="13" dur="500"/>
                                        <p:tgtEl>
                                          <p:spTgt spid="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blinds(horizontal)">
                                      <p:cBhvr>
                                        <p:cTn id="16" dur="500"/>
                                        <p:tgtEl>
                                          <p:spTgt spid="70"/>
                                        </p:tgtEl>
                                      </p:cBhvr>
                                    </p:animEffect>
                                  </p:childTnLst>
                                </p:cTn>
                              </p:par>
                              <p:par>
                                <p:cTn id="17" presetID="1" presetClass="emph" presetSubtype="2" fill="hold" nodeType="withEffect">
                                  <p:stCondLst>
                                    <p:cond delay="0"/>
                                  </p:stCondLst>
                                  <p:childTnLst>
                                    <p:animClr clrSpc="rgb" dir="cw">
                                      <p:cBhvr>
                                        <p:cTn id="18" dur="500" fill="hold"/>
                                        <p:tgtEl>
                                          <p:spTgt spid="66"/>
                                        </p:tgtEl>
                                        <p:attrNameLst>
                                          <p:attrName>fillcolor</p:attrName>
                                        </p:attrNameLst>
                                      </p:cBhvr>
                                      <p:to>
                                        <a:srgbClr val="FF0000"/>
                                      </p:to>
                                    </p:animClr>
                                    <p:set>
                                      <p:cBhvr>
                                        <p:cTn id="19" dur="500" fill="hold"/>
                                        <p:tgtEl>
                                          <p:spTgt spid="66"/>
                                        </p:tgtEl>
                                        <p:attrNameLst>
                                          <p:attrName>fill.type</p:attrName>
                                        </p:attrNameLst>
                                      </p:cBhvr>
                                      <p:to>
                                        <p:strVal val="solid"/>
                                      </p:to>
                                    </p:set>
                                    <p:set>
                                      <p:cBhvr>
                                        <p:cTn id="20" dur="500" fill="hold"/>
                                        <p:tgtEl>
                                          <p:spTgt spid="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1.94444E-6 3.7037E-6 L -1.94444E-6 0.36597 " pathEditMode="relative" rAng="0" ptsTypes="AA">
                                      <p:cBhvr>
                                        <p:cTn id="26" dur="1000" fill="hold"/>
                                        <p:tgtEl>
                                          <p:spTgt spid="2"/>
                                        </p:tgtEl>
                                        <p:attrNameLst>
                                          <p:attrName>ppt_x</p:attrName>
                                          <p:attrName>ppt_y</p:attrName>
                                        </p:attrNameLst>
                                      </p:cBhvr>
                                      <p:rCtr x="0" y="18300"/>
                                    </p:animMotion>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42" presetClass="path" presetSubtype="0" accel="50000" decel="50000" fill="hold" nodeType="withEffect">
                                  <p:stCondLst>
                                    <p:cond delay="0"/>
                                  </p:stCondLst>
                                  <p:childTnLst>
                                    <p:animMotion origin="layout" path="M -1.94444E-6 3.7037E-6 L -1.94444E-6 0.36597 " pathEditMode="relative" rAng="0" ptsTypes="AA">
                                      <p:cBhvr>
                                        <p:cTn id="30" dur="1000" fill="hold"/>
                                        <p:tgtEl>
                                          <p:spTgt spid="67"/>
                                        </p:tgtEl>
                                        <p:attrNameLst>
                                          <p:attrName>ppt_x</p:attrName>
                                          <p:attrName>ppt_y</p:attrName>
                                        </p:attrNameLst>
                                      </p:cBhvr>
                                      <p:rCtr x="0" y="1830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63"/>
                                        </p:tgtEl>
                                        <p:attrNameLst>
                                          <p:attrName>fillcolor</p:attrName>
                                        </p:attrNameLst>
                                      </p:cBhvr>
                                      <p:to>
                                        <a:srgbClr val="0000FF"/>
                                      </p:to>
                                    </p:animClr>
                                    <p:set>
                                      <p:cBhvr>
                                        <p:cTn id="35" dur="500" fill="hold"/>
                                        <p:tgtEl>
                                          <p:spTgt spid="63"/>
                                        </p:tgtEl>
                                        <p:attrNameLst>
                                          <p:attrName>fill.type</p:attrName>
                                        </p:attrNameLst>
                                      </p:cBhvr>
                                      <p:to>
                                        <p:strVal val="solid"/>
                                      </p:to>
                                    </p:set>
                                    <p:set>
                                      <p:cBhvr>
                                        <p:cTn id="36" dur="500" fill="hold"/>
                                        <p:tgtEl>
                                          <p:spTgt spid="6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62"/>
                                        </p:tgtEl>
                                        <p:attrNameLst>
                                          <p:attrName>fillcolor</p:attrName>
                                        </p:attrNameLst>
                                      </p:cBhvr>
                                      <p:to>
                                        <a:srgbClr val="0000FF"/>
                                      </p:to>
                                    </p:animClr>
                                    <p:set>
                                      <p:cBhvr>
                                        <p:cTn id="39" dur="500" fill="hold"/>
                                        <p:tgtEl>
                                          <p:spTgt spid="62"/>
                                        </p:tgtEl>
                                        <p:attrNameLst>
                                          <p:attrName>fill.type</p:attrName>
                                        </p:attrNameLst>
                                      </p:cBhvr>
                                      <p:to>
                                        <p:strVal val="solid"/>
                                      </p:to>
                                    </p:set>
                                    <p:set>
                                      <p:cBhvr>
                                        <p:cTn id="40" dur="500" fill="hold"/>
                                        <p:tgtEl>
                                          <p:spTgt spid="62"/>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64"/>
                                        </p:tgtEl>
                                        <p:attrNameLst>
                                          <p:attrName>fillcolor</p:attrName>
                                        </p:attrNameLst>
                                      </p:cBhvr>
                                      <p:to>
                                        <a:srgbClr val="0000FF"/>
                                      </p:to>
                                    </p:animClr>
                                    <p:set>
                                      <p:cBhvr>
                                        <p:cTn id="43" dur="500" fill="hold"/>
                                        <p:tgtEl>
                                          <p:spTgt spid="64"/>
                                        </p:tgtEl>
                                        <p:attrNameLst>
                                          <p:attrName>fill.type</p:attrName>
                                        </p:attrNameLst>
                                      </p:cBhvr>
                                      <p:to>
                                        <p:strVal val="solid"/>
                                      </p:to>
                                    </p:set>
                                    <p:set>
                                      <p:cBhvr>
                                        <p:cTn id="44" dur="500" fill="hold"/>
                                        <p:tgtEl>
                                          <p:spTgt spid="64"/>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500" fill="hold"/>
                                        <p:tgtEl>
                                          <p:spTgt spid="71"/>
                                        </p:tgtEl>
                                        <p:attrNameLst>
                                          <p:attrName>fillcolor</p:attrName>
                                        </p:attrNameLst>
                                      </p:cBhvr>
                                      <p:to>
                                        <a:srgbClr val="0000FF"/>
                                      </p:to>
                                    </p:animClr>
                                    <p:set>
                                      <p:cBhvr>
                                        <p:cTn id="47" dur="500" fill="hold"/>
                                        <p:tgtEl>
                                          <p:spTgt spid="71"/>
                                        </p:tgtEl>
                                        <p:attrNameLst>
                                          <p:attrName>fill.type</p:attrName>
                                        </p:attrNameLst>
                                      </p:cBhvr>
                                      <p:to>
                                        <p:strVal val="solid"/>
                                      </p:to>
                                    </p:set>
                                    <p:set>
                                      <p:cBhvr>
                                        <p:cTn id="48" dur="500" fill="hold"/>
                                        <p:tgtEl>
                                          <p:spTgt spid="71"/>
                                        </p:tgtEl>
                                        <p:attrNameLst>
                                          <p:attrName>fill.on</p:attrName>
                                        </p:attrNameLst>
                                      </p:cBhvr>
                                      <p:to>
                                        <p:strVal val="true"/>
                                      </p:to>
                                    </p:set>
                                  </p:childTnLst>
                                </p:cTn>
                              </p:par>
                              <p:par>
                                <p:cTn id="49" presetID="3" presetClass="exit" presetSubtype="10" fill="hold" nodeType="withEffect">
                                  <p:stCondLst>
                                    <p:cond delay="0"/>
                                  </p:stCondLst>
                                  <p:childTnLst>
                                    <p:animEffect transition="out" filter="blinds(horizontal)">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3"/>
                                        </p:tgtEl>
                                        <p:attrNameLst>
                                          <p:attrName>style.visibility</p:attrName>
                                        </p:attrNameLst>
                                      </p:cBhvr>
                                      <p:to>
                                        <p:strVal val="visible"/>
                                      </p:to>
                                    </p:set>
                                  </p:childTnLst>
                                </p:cTn>
                              </p:par>
                              <p:par>
                                <p:cTn id="54" presetID="42" presetClass="path" presetSubtype="0" accel="50000" decel="50000" fill="hold" nodeType="withEffect">
                                  <p:stCondLst>
                                    <p:cond delay="0"/>
                                  </p:stCondLst>
                                  <p:childTnLst>
                                    <p:animMotion origin="layout" path="M -1.94444E-6 3.7037E-6 L -1.94444E-6 0.36597 " pathEditMode="relative" rAng="0" ptsTypes="AA">
                                      <p:cBhvr>
                                        <p:cTn id="55" dur="1000" fill="hold"/>
                                        <p:tgtEl>
                                          <p:spTgt spid="3"/>
                                        </p:tgtEl>
                                        <p:attrNameLst>
                                          <p:attrName>ppt_x</p:attrName>
                                          <p:attrName>ppt_y</p:attrName>
                                        </p:attrNameLst>
                                      </p:cBhvr>
                                      <p:rCtr x="0" y="18300"/>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mph" presetSubtype="2" fill="hold" nodeType="clickEffect">
                                  <p:stCondLst>
                                    <p:cond delay="0"/>
                                  </p:stCondLst>
                                  <p:childTnLst>
                                    <p:animClr clrSpc="rgb" dir="cw">
                                      <p:cBhvr>
                                        <p:cTn id="59" dur="500" fill="hold"/>
                                        <p:tgtEl>
                                          <p:spTgt spid="62"/>
                                        </p:tgtEl>
                                        <p:attrNameLst>
                                          <p:attrName>fillcolor</p:attrName>
                                        </p:attrNameLst>
                                      </p:cBhvr>
                                      <p:to>
                                        <a:schemeClr val="bg1"/>
                                      </p:to>
                                    </p:animClr>
                                    <p:set>
                                      <p:cBhvr>
                                        <p:cTn id="60" dur="500" fill="hold"/>
                                        <p:tgtEl>
                                          <p:spTgt spid="62"/>
                                        </p:tgtEl>
                                        <p:attrNameLst>
                                          <p:attrName>fill.type</p:attrName>
                                        </p:attrNameLst>
                                      </p:cBhvr>
                                      <p:to>
                                        <p:strVal val="solid"/>
                                      </p:to>
                                    </p:set>
                                    <p:set>
                                      <p:cBhvr>
                                        <p:cTn id="61" dur="500" fill="hold"/>
                                        <p:tgtEl>
                                          <p:spTgt spid="62"/>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500" fill="hold"/>
                                        <p:tgtEl>
                                          <p:spTgt spid="63"/>
                                        </p:tgtEl>
                                        <p:attrNameLst>
                                          <p:attrName>fillcolor</p:attrName>
                                        </p:attrNameLst>
                                      </p:cBhvr>
                                      <p:to>
                                        <a:schemeClr val="bg1"/>
                                      </p:to>
                                    </p:animClr>
                                    <p:set>
                                      <p:cBhvr>
                                        <p:cTn id="64" dur="500" fill="hold"/>
                                        <p:tgtEl>
                                          <p:spTgt spid="63"/>
                                        </p:tgtEl>
                                        <p:attrNameLst>
                                          <p:attrName>fill.type</p:attrName>
                                        </p:attrNameLst>
                                      </p:cBhvr>
                                      <p:to>
                                        <p:strVal val="solid"/>
                                      </p:to>
                                    </p:set>
                                    <p:set>
                                      <p:cBhvr>
                                        <p:cTn id="65" dur="500" fill="hold"/>
                                        <p:tgtEl>
                                          <p:spTgt spid="63"/>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500" fill="hold"/>
                                        <p:tgtEl>
                                          <p:spTgt spid="64"/>
                                        </p:tgtEl>
                                        <p:attrNameLst>
                                          <p:attrName>fillcolor</p:attrName>
                                        </p:attrNameLst>
                                      </p:cBhvr>
                                      <p:to>
                                        <a:schemeClr val="bg1"/>
                                      </p:to>
                                    </p:animClr>
                                    <p:set>
                                      <p:cBhvr>
                                        <p:cTn id="68" dur="500" fill="hold"/>
                                        <p:tgtEl>
                                          <p:spTgt spid="64"/>
                                        </p:tgtEl>
                                        <p:attrNameLst>
                                          <p:attrName>fill.type</p:attrName>
                                        </p:attrNameLst>
                                      </p:cBhvr>
                                      <p:to>
                                        <p:strVal val="solid"/>
                                      </p:to>
                                    </p:set>
                                    <p:set>
                                      <p:cBhvr>
                                        <p:cTn id="69" dur="500" fill="hold"/>
                                        <p:tgtEl>
                                          <p:spTgt spid="64"/>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500" fill="hold"/>
                                        <p:tgtEl>
                                          <p:spTgt spid="71"/>
                                        </p:tgtEl>
                                        <p:attrNameLst>
                                          <p:attrName>fillcolor</p:attrName>
                                        </p:attrNameLst>
                                      </p:cBhvr>
                                      <p:to>
                                        <a:schemeClr val="bg1"/>
                                      </p:to>
                                    </p:animClr>
                                    <p:set>
                                      <p:cBhvr>
                                        <p:cTn id="72" dur="500" fill="hold"/>
                                        <p:tgtEl>
                                          <p:spTgt spid="71"/>
                                        </p:tgtEl>
                                        <p:attrNameLst>
                                          <p:attrName>fill.type</p:attrName>
                                        </p:attrNameLst>
                                      </p:cBhvr>
                                      <p:to>
                                        <p:strVal val="solid"/>
                                      </p:to>
                                    </p:set>
                                    <p:set>
                                      <p:cBhvr>
                                        <p:cTn id="73" dur="500" fill="hold"/>
                                        <p:tgtEl>
                                          <p:spTgt spid="71"/>
                                        </p:tgtEl>
                                        <p:attrNameLst>
                                          <p:attrName>fill.on</p:attrName>
                                        </p:attrNameLst>
                                      </p:cBhvr>
                                      <p:to>
                                        <p:strVal val="tru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xit" presetSubtype="10" fill="hold" nodeType="clickEffect">
                                  <p:stCondLst>
                                    <p:cond delay="0"/>
                                  </p:stCondLst>
                                  <p:childTnLst>
                                    <p:animEffect transition="out" filter="blinds(horizontal)">
                                      <p:cBhvr>
                                        <p:cTn id="77" dur="500"/>
                                        <p:tgtEl>
                                          <p:spTgt spid="3"/>
                                        </p:tgtEl>
                                      </p:cBhvr>
                                    </p:animEffect>
                                    <p:set>
                                      <p:cBhvr>
                                        <p:cTn id="78" dur="1" fill="hold">
                                          <p:stCondLst>
                                            <p:cond delay="499"/>
                                          </p:stCondLst>
                                        </p:cTn>
                                        <p:tgtEl>
                                          <p:spTgt spid="3"/>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62"/>
                                        </p:tgtEl>
                                        <p:attrNameLst>
                                          <p:attrName>fillcolor</p:attrName>
                                        </p:attrNameLst>
                                      </p:cBhvr>
                                      <p:to>
                                        <a:srgbClr val="0000FF"/>
                                      </p:to>
                                    </p:animClr>
                                    <p:set>
                                      <p:cBhvr>
                                        <p:cTn id="81" dur="500" fill="hold"/>
                                        <p:tgtEl>
                                          <p:spTgt spid="62"/>
                                        </p:tgtEl>
                                        <p:attrNameLst>
                                          <p:attrName>fill.type</p:attrName>
                                        </p:attrNameLst>
                                      </p:cBhvr>
                                      <p:to>
                                        <p:strVal val="solid"/>
                                      </p:to>
                                    </p:set>
                                    <p:set>
                                      <p:cBhvr>
                                        <p:cTn id="82" dur="500" fill="hold"/>
                                        <p:tgtEl>
                                          <p:spTgt spid="62"/>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63"/>
                                        </p:tgtEl>
                                        <p:attrNameLst>
                                          <p:attrName>fillcolor</p:attrName>
                                        </p:attrNameLst>
                                      </p:cBhvr>
                                      <p:to>
                                        <a:srgbClr val="0000FF"/>
                                      </p:to>
                                    </p:animClr>
                                    <p:set>
                                      <p:cBhvr>
                                        <p:cTn id="85" dur="500" fill="hold"/>
                                        <p:tgtEl>
                                          <p:spTgt spid="63"/>
                                        </p:tgtEl>
                                        <p:attrNameLst>
                                          <p:attrName>fill.type</p:attrName>
                                        </p:attrNameLst>
                                      </p:cBhvr>
                                      <p:to>
                                        <p:strVal val="solid"/>
                                      </p:to>
                                    </p:set>
                                    <p:set>
                                      <p:cBhvr>
                                        <p:cTn id="86" dur="500" fill="hold"/>
                                        <p:tgtEl>
                                          <p:spTgt spid="63"/>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64"/>
                                        </p:tgtEl>
                                        <p:attrNameLst>
                                          <p:attrName>fillcolor</p:attrName>
                                        </p:attrNameLst>
                                      </p:cBhvr>
                                      <p:to>
                                        <a:srgbClr val="0000FF"/>
                                      </p:to>
                                    </p:animClr>
                                    <p:set>
                                      <p:cBhvr>
                                        <p:cTn id="89" dur="500" fill="hold"/>
                                        <p:tgtEl>
                                          <p:spTgt spid="64"/>
                                        </p:tgtEl>
                                        <p:attrNameLst>
                                          <p:attrName>fill.type</p:attrName>
                                        </p:attrNameLst>
                                      </p:cBhvr>
                                      <p:to>
                                        <p:strVal val="solid"/>
                                      </p:to>
                                    </p:set>
                                    <p:set>
                                      <p:cBhvr>
                                        <p:cTn id="90" dur="500" fill="hold"/>
                                        <p:tgtEl>
                                          <p:spTgt spid="64"/>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500" fill="hold"/>
                                        <p:tgtEl>
                                          <p:spTgt spid="71"/>
                                        </p:tgtEl>
                                        <p:attrNameLst>
                                          <p:attrName>fillcolor</p:attrName>
                                        </p:attrNameLst>
                                      </p:cBhvr>
                                      <p:to>
                                        <a:srgbClr val="0000FF"/>
                                      </p:to>
                                    </p:animClr>
                                    <p:set>
                                      <p:cBhvr>
                                        <p:cTn id="93" dur="500" fill="hold"/>
                                        <p:tgtEl>
                                          <p:spTgt spid="71"/>
                                        </p:tgtEl>
                                        <p:attrNameLst>
                                          <p:attrName>fill.type</p:attrName>
                                        </p:attrNameLst>
                                      </p:cBhvr>
                                      <p:to>
                                        <p:strVal val="solid"/>
                                      </p:to>
                                    </p:set>
                                    <p:set>
                                      <p:cBhvr>
                                        <p:cTn id="94" dur="500" fill="hold"/>
                                        <p:tgtEl>
                                          <p:spTgt spid="71"/>
                                        </p:tgtEl>
                                        <p:attrNameLst>
                                          <p:attrName>fill.on</p:attrName>
                                        </p:attrNameLst>
                                      </p:cBhvr>
                                      <p:to>
                                        <p:strVal val="true"/>
                                      </p:to>
                                    </p:set>
                                  </p:childTnLst>
                                </p:cTn>
                              </p:par>
                              <p:par>
                                <p:cTn id="95" presetID="1"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childTnLst>
                                </p:cTn>
                              </p:par>
                              <p:par>
                                <p:cTn id="97" presetID="42" presetClass="path" presetSubtype="0" accel="50000" decel="50000" fill="hold" nodeType="withEffect">
                                  <p:stCondLst>
                                    <p:cond delay="0"/>
                                  </p:stCondLst>
                                  <p:childTnLst>
                                    <p:animMotion origin="layout" path="M -1.94444E-6 3.7037E-6 L -1.94444E-6 0.36597 " pathEditMode="relative" rAng="0" ptsTypes="AA">
                                      <p:cBhvr>
                                        <p:cTn id="98" dur="1000" fill="hold"/>
                                        <p:tgtEl>
                                          <p:spTgt spid="4"/>
                                        </p:tgtEl>
                                        <p:attrNameLst>
                                          <p:attrName>ppt_x</p:attrName>
                                          <p:attrName>ppt_y</p:attrName>
                                        </p:attrNameLst>
                                      </p:cBhvr>
                                      <p:rCtr x="0" y="18300"/>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chemeClr val="bg1"/>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63"/>
                                        </p:tgtEl>
                                        <p:attrNameLst>
                                          <p:attrName>fillcolor</p:attrName>
                                        </p:attrNameLst>
                                      </p:cBhvr>
                                      <p:to>
                                        <a:schemeClr val="bg1"/>
                                      </p:to>
                                    </p:animClr>
                                    <p:set>
                                      <p:cBhvr>
                                        <p:cTn id="107" dur="500" fill="hold"/>
                                        <p:tgtEl>
                                          <p:spTgt spid="63"/>
                                        </p:tgtEl>
                                        <p:attrNameLst>
                                          <p:attrName>fill.type</p:attrName>
                                        </p:attrNameLst>
                                      </p:cBhvr>
                                      <p:to>
                                        <p:strVal val="solid"/>
                                      </p:to>
                                    </p:set>
                                    <p:set>
                                      <p:cBhvr>
                                        <p:cTn id="108" dur="500" fill="hold"/>
                                        <p:tgtEl>
                                          <p:spTgt spid="63"/>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500" fill="hold"/>
                                        <p:tgtEl>
                                          <p:spTgt spid="64"/>
                                        </p:tgtEl>
                                        <p:attrNameLst>
                                          <p:attrName>fillcolor</p:attrName>
                                        </p:attrNameLst>
                                      </p:cBhvr>
                                      <p:to>
                                        <a:schemeClr val="bg1"/>
                                      </p:to>
                                    </p:animClr>
                                    <p:set>
                                      <p:cBhvr>
                                        <p:cTn id="111" dur="500" fill="hold"/>
                                        <p:tgtEl>
                                          <p:spTgt spid="64"/>
                                        </p:tgtEl>
                                        <p:attrNameLst>
                                          <p:attrName>fill.type</p:attrName>
                                        </p:attrNameLst>
                                      </p:cBhvr>
                                      <p:to>
                                        <p:strVal val="solid"/>
                                      </p:to>
                                    </p:set>
                                    <p:set>
                                      <p:cBhvr>
                                        <p:cTn id="112" dur="500" fill="hold"/>
                                        <p:tgtEl>
                                          <p:spTgt spid="64"/>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500" fill="hold"/>
                                        <p:tgtEl>
                                          <p:spTgt spid="71"/>
                                        </p:tgtEl>
                                        <p:attrNameLst>
                                          <p:attrName>fillcolor</p:attrName>
                                        </p:attrNameLst>
                                      </p:cBhvr>
                                      <p:to>
                                        <a:schemeClr val="bg1"/>
                                      </p:to>
                                    </p:animClr>
                                    <p:set>
                                      <p:cBhvr>
                                        <p:cTn id="115" dur="500" fill="hold"/>
                                        <p:tgtEl>
                                          <p:spTgt spid="71"/>
                                        </p:tgtEl>
                                        <p:attrNameLst>
                                          <p:attrName>fill.type</p:attrName>
                                        </p:attrNameLst>
                                      </p:cBhvr>
                                      <p:to>
                                        <p:strVal val="solid"/>
                                      </p:to>
                                    </p:set>
                                    <p:set>
                                      <p:cBhvr>
                                        <p:cTn id="116" dur="500" fill="hold"/>
                                        <p:tgtEl>
                                          <p:spTgt spid="71"/>
                                        </p:tgtEl>
                                        <p:attrNameLst>
                                          <p:attrName>fill.on</p:attrName>
                                        </p:attrNameLst>
                                      </p:cBhvr>
                                      <p:to>
                                        <p:strVal val="tru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xit" presetSubtype="10" fill="hold" nodeType="clickEffect">
                                  <p:stCondLst>
                                    <p:cond delay="0"/>
                                  </p:stCondLst>
                                  <p:childTnLst>
                                    <p:animEffect transition="out" filter="blinds(horizontal)">
                                      <p:cBhvr>
                                        <p:cTn id="120" dur="500"/>
                                        <p:tgtEl>
                                          <p:spTgt spid="4"/>
                                        </p:tgtEl>
                                      </p:cBhvr>
                                    </p:animEffect>
                                    <p:set>
                                      <p:cBhvr>
                                        <p:cTn id="121" dur="1" fill="hold">
                                          <p:stCondLst>
                                            <p:cond delay="499"/>
                                          </p:stCondLst>
                                        </p:cTn>
                                        <p:tgtEl>
                                          <p:spTgt spid="4"/>
                                        </p:tgtEl>
                                        <p:attrNameLst>
                                          <p:attrName>style.visibility</p:attrName>
                                        </p:attrNameLst>
                                      </p:cBhvr>
                                      <p:to>
                                        <p:strVal val="hidden"/>
                                      </p:to>
                                    </p:set>
                                  </p:childTnLst>
                                </p:cTn>
                              </p:par>
                              <p:par>
                                <p:cTn id="122" presetID="1" presetClass="emph" presetSubtype="2" fill="hold" nodeType="withEffect">
                                  <p:stCondLst>
                                    <p:cond delay="0"/>
                                  </p:stCondLst>
                                  <p:childTnLst>
                                    <p:animClr clrSpc="rgb" dir="cw">
                                      <p:cBhvr>
                                        <p:cTn id="123" dur="500" fill="hold"/>
                                        <p:tgtEl>
                                          <p:spTgt spid="62"/>
                                        </p:tgtEl>
                                        <p:attrNameLst>
                                          <p:attrName>fillcolor</p:attrName>
                                        </p:attrNameLst>
                                      </p:cBhvr>
                                      <p:to>
                                        <a:srgbClr val="0000FF"/>
                                      </p:to>
                                    </p:animClr>
                                    <p:set>
                                      <p:cBhvr>
                                        <p:cTn id="124" dur="500" fill="hold"/>
                                        <p:tgtEl>
                                          <p:spTgt spid="62"/>
                                        </p:tgtEl>
                                        <p:attrNameLst>
                                          <p:attrName>fill.type</p:attrName>
                                        </p:attrNameLst>
                                      </p:cBhvr>
                                      <p:to>
                                        <p:strVal val="solid"/>
                                      </p:to>
                                    </p:set>
                                    <p:set>
                                      <p:cBhvr>
                                        <p:cTn id="125" dur="500" fill="hold"/>
                                        <p:tgtEl>
                                          <p:spTgt spid="62"/>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500" fill="hold"/>
                                        <p:tgtEl>
                                          <p:spTgt spid="63"/>
                                        </p:tgtEl>
                                        <p:attrNameLst>
                                          <p:attrName>fillcolor</p:attrName>
                                        </p:attrNameLst>
                                      </p:cBhvr>
                                      <p:to>
                                        <a:srgbClr val="0000FF"/>
                                      </p:to>
                                    </p:animClr>
                                    <p:set>
                                      <p:cBhvr>
                                        <p:cTn id="128" dur="500" fill="hold"/>
                                        <p:tgtEl>
                                          <p:spTgt spid="63"/>
                                        </p:tgtEl>
                                        <p:attrNameLst>
                                          <p:attrName>fill.type</p:attrName>
                                        </p:attrNameLst>
                                      </p:cBhvr>
                                      <p:to>
                                        <p:strVal val="solid"/>
                                      </p:to>
                                    </p:set>
                                    <p:set>
                                      <p:cBhvr>
                                        <p:cTn id="129" dur="500" fill="hold"/>
                                        <p:tgtEl>
                                          <p:spTgt spid="63"/>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500" fill="hold"/>
                                        <p:tgtEl>
                                          <p:spTgt spid="64"/>
                                        </p:tgtEl>
                                        <p:attrNameLst>
                                          <p:attrName>fillcolor</p:attrName>
                                        </p:attrNameLst>
                                      </p:cBhvr>
                                      <p:to>
                                        <a:srgbClr val="0000FF"/>
                                      </p:to>
                                    </p:animClr>
                                    <p:set>
                                      <p:cBhvr>
                                        <p:cTn id="132" dur="500" fill="hold"/>
                                        <p:tgtEl>
                                          <p:spTgt spid="64"/>
                                        </p:tgtEl>
                                        <p:attrNameLst>
                                          <p:attrName>fill.type</p:attrName>
                                        </p:attrNameLst>
                                      </p:cBhvr>
                                      <p:to>
                                        <p:strVal val="solid"/>
                                      </p:to>
                                    </p:set>
                                    <p:set>
                                      <p:cBhvr>
                                        <p:cTn id="133" dur="500" fill="hold"/>
                                        <p:tgtEl>
                                          <p:spTgt spid="64"/>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500" fill="hold"/>
                                        <p:tgtEl>
                                          <p:spTgt spid="71"/>
                                        </p:tgtEl>
                                        <p:attrNameLst>
                                          <p:attrName>fillcolor</p:attrName>
                                        </p:attrNameLst>
                                      </p:cBhvr>
                                      <p:to>
                                        <a:srgbClr val="0000FF"/>
                                      </p:to>
                                    </p:animClr>
                                    <p:set>
                                      <p:cBhvr>
                                        <p:cTn id="136" dur="500" fill="hold"/>
                                        <p:tgtEl>
                                          <p:spTgt spid="71"/>
                                        </p:tgtEl>
                                        <p:attrNameLst>
                                          <p:attrName>fill.type</p:attrName>
                                        </p:attrNameLst>
                                      </p:cBhvr>
                                      <p:to>
                                        <p:strVal val="solid"/>
                                      </p:to>
                                    </p:set>
                                    <p:set>
                                      <p:cBhvr>
                                        <p:cTn id="137" dur="500" fill="hold"/>
                                        <p:tgtEl>
                                          <p:spTgt spid="71"/>
                                        </p:tgtEl>
                                        <p:attrNameLst>
                                          <p:attrName>fill.on</p:attrName>
                                        </p:attrNameLst>
                                      </p:cBhvr>
                                      <p:to>
                                        <p:strVal val="true"/>
                                      </p:to>
                                    </p:set>
                                  </p:childTnLst>
                                </p:cTn>
                              </p:par>
                              <p:par>
                                <p:cTn id="138" presetID="1" presetClass="entr" presetSubtype="0" fill="hold" nodeType="withEffect">
                                  <p:stCondLst>
                                    <p:cond delay="0"/>
                                  </p:stCondLst>
                                  <p:childTnLst>
                                    <p:set>
                                      <p:cBhvr>
                                        <p:cTn id="139" dur="1" fill="hold">
                                          <p:stCondLst>
                                            <p:cond delay="0"/>
                                          </p:stCondLst>
                                        </p:cTn>
                                        <p:tgtEl>
                                          <p:spTgt spid="6"/>
                                        </p:tgtEl>
                                        <p:attrNameLst>
                                          <p:attrName>style.visibility</p:attrName>
                                        </p:attrNameLst>
                                      </p:cBhvr>
                                      <p:to>
                                        <p:strVal val="visible"/>
                                      </p:to>
                                    </p:set>
                                  </p:childTnLst>
                                </p:cTn>
                              </p:par>
                              <p:par>
                                <p:cTn id="140" presetID="42" presetClass="path" presetSubtype="0" accel="50000" decel="50000" fill="hold" nodeType="withEffect">
                                  <p:stCondLst>
                                    <p:cond delay="0"/>
                                  </p:stCondLst>
                                  <p:childTnLst>
                                    <p:animMotion origin="layout" path="M -1.94444E-6 3.7037E-6 L -1.94444E-6 0.36597 " pathEditMode="relative" rAng="0" ptsTypes="AA">
                                      <p:cBhvr>
                                        <p:cTn id="141" dur="1000" fill="hold"/>
                                        <p:tgtEl>
                                          <p:spTgt spid="6"/>
                                        </p:tgtEl>
                                        <p:attrNameLst>
                                          <p:attrName>ppt_x</p:attrName>
                                          <p:attrName>ppt_y</p:attrName>
                                        </p:attrNameLst>
                                      </p:cBhvr>
                                      <p:rCtr x="0" y="18300"/>
                                    </p:animMotion>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mph" presetSubtype="2" fill="hold" nodeType="clickEffect">
                                  <p:stCondLst>
                                    <p:cond delay="0"/>
                                  </p:stCondLst>
                                  <p:childTnLst>
                                    <p:animClr clrSpc="rgb" dir="cw">
                                      <p:cBhvr>
                                        <p:cTn id="145" dur="500" fill="hold"/>
                                        <p:tgtEl>
                                          <p:spTgt spid="62"/>
                                        </p:tgtEl>
                                        <p:attrNameLst>
                                          <p:attrName>fillcolor</p:attrName>
                                        </p:attrNameLst>
                                      </p:cBhvr>
                                      <p:to>
                                        <a:schemeClr val="bg1"/>
                                      </p:to>
                                    </p:animClr>
                                    <p:set>
                                      <p:cBhvr>
                                        <p:cTn id="146" dur="500" fill="hold"/>
                                        <p:tgtEl>
                                          <p:spTgt spid="62"/>
                                        </p:tgtEl>
                                        <p:attrNameLst>
                                          <p:attrName>fill.type</p:attrName>
                                        </p:attrNameLst>
                                      </p:cBhvr>
                                      <p:to>
                                        <p:strVal val="solid"/>
                                      </p:to>
                                    </p:set>
                                    <p:set>
                                      <p:cBhvr>
                                        <p:cTn id="147" dur="500" fill="hold"/>
                                        <p:tgtEl>
                                          <p:spTgt spid="62"/>
                                        </p:tgtEl>
                                        <p:attrNameLst>
                                          <p:attrName>fill.on</p:attrName>
                                        </p:attrNameLst>
                                      </p:cBhvr>
                                      <p:to>
                                        <p:strVal val="true"/>
                                      </p:to>
                                    </p:set>
                                  </p:childTnLst>
                                </p:cTn>
                              </p:par>
                              <p:par>
                                <p:cTn id="148" presetID="1" presetClass="emph" presetSubtype="2" fill="hold" nodeType="withEffect">
                                  <p:stCondLst>
                                    <p:cond delay="0"/>
                                  </p:stCondLst>
                                  <p:childTnLst>
                                    <p:animClr clrSpc="rgb" dir="cw">
                                      <p:cBhvr>
                                        <p:cTn id="149" dur="500" fill="hold"/>
                                        <p:tgtEl>
                                          <p:spTgt spid="63"/>
                                        </p:tgtEl>
                                        <p:attrNameLst>
                                          <p:attrName>fillcolor</p:attrName>
                                        </p:attrNameLst>
                                      </p:cBhvr>
                                      <p:to>
                                        <a:schemeClr val="bg1"/>
                                      </p:to>
                                    </p:animClr>
                                    <p:set>
                                      <p:cBhvr>
                                        <p:cTn id="150" dur="500" fill="hold"/>
                                        <p:tgtEl>
                                          <p:spTgt spid="63"/>
                                        </p:tgtEl>
                                        <p:attrNameLst>
                                          <p:attrName>fill.type</p:attrName>
                                        </p:attrNameLst>
                                      </p:cBhvr>
                                      <p:to>
                                        <p:strVal val="solid"/>
                                      </p:to>
                                    </p:set>
                                    <p:set>
                                      <p:cBhvr>
                                        <p:cTn id="151" dur="500" fill="hold"/>
                                        <p:tgtEl>
                                          <p:spTgt spid="63"/>
                                        </p:tgtEl>
                                        <p:attrNameLst>
                                          <p:attrName>fill.on</p:attrName>
                                        </p:attrNameLst>
                                      </p:cBhvr>
                                      <p:to>
                                        <p:strVal val="true"/>
                                      </p:to>
                                    </p:set>
                                  </p:childTnLst>
                                </p:cTn>
                              </p:par>
                              <p:par>
                                <p:cTn id="152" presetID="1" presetClass="emph" presetSubtype="2" fill="hold" nodeType="withEffect">
                                  <p:stCondLst>
                                    <p:cond delay="0"/>
                                  </p:stCondLst>
                                  <p:childTnLst>
                                    <p:animClr clrSpc="rgb" dir="cw">
                                      <p:cBhvr>
                                        <p:cTn id="153" dur="500" fill="hold"/>
                                        <p:tgtEl>
                                          <p:spTgt spid="64"/>
                                        </p:tgtEl>
                                        <p:attrNameLst>
                                          <p:attrName>fillcolor</p:attrName>
                                        </p:attrNameLst>
                                      </p:cBhvr>
                                      <p:to>
                                        <a:schemeClr val="bg1"/>
                                      </p:to>
                                    </p:animClr>
                                    <p:set>
                                      <p:cBhvr>
                                        <p:cTn id="154" dur="500" fill="hold"/>
                                        <p:tgtEl>
                                          <p:spTgt spid="64"/>
                                        </p:tgtEl>
                                        <p:attrNameLst>
                                          <p:attrName>fill.type</p:attrName>
                                        </p:attrNameLst>
                                      </p:cBhvr>
                                      <p:to>
                                        <p:strVal val="solid"/>
                                      </p:to>
                                    </p:set>
                                    <p:set>
                                      <p:cBhvr>
                                        <p:cTn id="155" dur="500" fill="hold"/>
                                        <p:tgtEl>
                                          <p:spTgt spid="64"/>
                                        </p:tgtEl>
                                        <p:attrNameLst>
                                          <p:attrName>fill.on</p:attrName>
                                        </p:attrNameLst>
                                      </p:cBhvr>
                                      <p:to>
                                        <p:strVal val="true"/>
                                      </p:to>
                                    </p:set>
                                  </p:childTnLst>
                                </p:cTn>
                              </p:par>
                              <p:par>
                                <p:cTn id="156" presetID="1" presetClass="emph" presetSubtype="2" fill="hold" nodeType="withEffect">
                                  <p:stCondLst>
                                    <p:cond delay="0"/>
                                  </p:stCondLst>
                                  <p:childTnLst>
                                    <p:animClr clrSpc="rgb" dir="cw">
                                      <p:cBhvr>
                                        <p:cTn id="157" dur="500" fill="hold"/>
                                        <p:tgtEl>
                                          <p:spTgt spid="71"/>
                                        </p:tgtEl>
                                        <p:attrNameLst>
                                          <p:attrName>fillcolor</p:attrName>
                                        </p:attrNameLst>
                                      </p:cBhvr>
                                      <p:to>
                                        <a:schemeClr val="bg1"/>
                                      </p:to>
                                    </p:animClr>
                                    <p:set>
                                      <p:cBhvr>
                                        <p:cTn id="158" dur="500" fill="hold"/>
                                        <p:tgtEl>
                                          <p:spTgt spid="71"/>
                                        </p:tgtEl>
                                        <p:attrNameLst>
                                          <p:attrName>fill.type</p:attrName>
                                        </p:attrNameLst>
                                      </p:cBhvr>
                                      <p:to>
                                        <p:strVal val="solid"/>
                                      </p:to>
                                    </p:set>
                                    <p:set>
                                      <p:cBhvr>
                                        <p:cTn id="159" dur="500" fill="hold"/>
                                        <p:tgtEl>
                                          <p:spTgt spid="71"/>
                                        </p:tgtEl>
                                        <p:attrNameLst>
                                          <p:attrName>fill.on</p:attrName>
                                        </p:attrNameLst>
                                      </p:cBhvr>
                                      <p:to>
                                        <p:strVal val="tru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xit" presetSubtype="10" fill="hold" nodeType="clickEffect">
                                  <p:stCondLst>
                                    <p:cond delay="0"/>
                                  </p:stCondLst>
                                  <p:childTnLst>
                                    <p:animEffect transition="out" filter="blinds(horizontal)">
                                      <p:cBhvr>
                                        <p:cTn id="163" dur="500"/>
                                        <p:tgtEl>
                                          <p:spTgt spid="6"/>
                                        </p:tgtEl>
                                      </p:cBhvr>
                                    </p:animEffect>
                                    <p:set>
                                      <p:cBhvr>
                                        <p:cTn id="164" dur="1" fill="hold">
                                          <p:stCondLst>
                                            <p:cond delay="499"/>
                                          </p:stCondLst>
                                        </p:cTn>
                                        <p:tgtEl>
                                          <p:spTgt spid="6"/>
                                        </p:tgtEl>
                                        <p:attrNameLst>
                                          <p:attrName>style.visibility</p:attrName>
                                        </p:attrNameLst>
                                      </p:cBhvr>
                                      <p:to>
                                        <p:strVal val="hidden"/>
                                      </p:to>
                                    </p:set>
                                  </p:childTnLst>
                                </p:cTn>
                              </p:par>
                              <p:par>
                                <p:cTn id="165" presetID="1" presetClass="emph" presetSubtype="2" fill="hold" grpId="0" nodeType="withEffect">
                                  <p:stCondLst>
                                    <p:cond delay="0"/>
                                  </p:stCondLst>
                                  <p:childTnLst>
                                    <p:animClr clrSpc="rgb" dir="cw">
                                      <p:cBhvr>
                                        <p:cTn id="166" dur="500" fill="hold"/>
                                        <p:tgtEl>
                                          <p:spTgt spid="62"/>
                                        </p:tgtEl>
                                        <p:attrNameLst>
                                          <p:attrName>fillcolor</p:attrName>
                                        </p:attrNameLst>
                                      </p:cBhvr>
                                      <p:to>
                                        <a:srgbClr val="0033CC"/>
                                      </p:to>
                                    </p:animClr>
                                    <p:set>
                                      <p:cBhvr>
                                        <p:cTn id="167" dur="500" fill="hold"/>
                                        <p:tgtEl>
                                          <p:spTgt spid="62"/>
                                        </p:tgtEl>
                                        <p:attrNameLst>
                                          <p:attrName>fill.type</p:attrName>
                                        </p:attrNameLst>
                                      </p:cBhvr>
                                      <p:to>
                                        <p:strVal val="solid"/>
                                      </p:to>
                                    </p:set>
                                    <p:set>
                                      <p:cBhvr>
                                        <p:cTn id="168" dur="500" fill="hold"/>
                                        <p:tgtEl>
                                          <p:spTgt spid="62"/>
                                        </p:tgtEl>
                                        <p:attrNameLst>
                                          <p:attrName>fill.on</p:attrName>
                                        </p:attrNameLst>
                                      </p:cBhvr>
                                      <p:to>
                                        <p:strVal val="true"/>
                                      </p:to>
                                    </p:set>
                                  </p:childTnLst>
                                </p:cTn>
                              </p:par>
                              <p:par>
                                <p:cTn id="169" presetID="1" presetClass="emph" presetSubtype="2" fill="hold" grpId="0" nodeType="withEffect">
                                  <p:stCondLst>
                                    <p:cond delay="0"/>
                                  </p:stCondLst>
                                  <p:childTnLst>
                                    <p:animClr clrSpc="rgb" dir="cw">
                                      <p:cBhvr>
                                        <p:cTn id="170" dur="500" fill="hold"/>
                                        <p:tgtEl>
                                          <p:spTgt spid="63"/>
                                        </p:tgtEl>
                                        <p:attrNameLst>
                                          <p:attrName>fillcolor</p:attrName>
                                        </p:attrNameLst>
                                      </p:cBhvr>
                                      <p:to>
                                        <a:srgbClr val="0000FF"/>
                                      </p:to>
                                    </p:animClr>
                                    <p:set>
                                      <p:cBhvr>
                                        <p:cTn id="171" dur="500" fill="hold"/>
                                        <p:tgtEl>
                                          <p:spTgt spid="63"/>
                                        </p:tgtEl>
                                        <p:attrNameLst>
                                          <p:attrName>fill.type</p:attrName>
                                        </p:attrNameLst>
                                      </p:cBhvr>
                                      <p:to>
                                        <p:strVal val="solid"/>
                                      </p:to>
                                    </p:set>
                                    <p:set>
                                      <p:cBhvr>
                                        <p:cTn id="172" dur="500" fill="hold"/>
                                        <p:tgtEl>
                                          <p:spTgt spid="63"/>
                                        </p:tgtEl>
                                        <p:attrNameLst>
                                          <p:attrName>fill.on</p:attrName>
                                        </p:attrNameLst>
                                      </p:cBhvr>
                                      <p:to>
                                        <p:strVal val="true"/>
                                      </p:to>
                                    </p:set>
                                  </p:childTnLst>
                                </p:cTn>
                              </p:par>
                              <p:par>
                                <p:cTn id="173" presetID="1" presetClass="emph" presetSubtype="2" fill="hold" grpId="0" nodeType="withEffect">
                                  <p:stCondLst>
                                    <p:cond delay="0"/>
                                  </p:stCondLst>
                                  <p:childTnLst>
                                    <p:animClr clrSpc="rgb" dir="cw">
                                      <p:cBhvr>
                                        <p:cTn id="174" dur="500" fill="hold"/>
                                        <p:tgtEl>
                                          <p:spTgt spid="64"/>
                                        </p:tgtEl>
                                        <p:attrNameLst>
                                          <p:attrName>fillcolor</p:attrName>
                                        </p:attrNameLst>
                                      </p:cBhvr>
                                      <p:to>
                                        <a:srgbClr val="0033CC"/>
                                      </p:to>
                                    </p:animClr>
                                    <p:set>
                                      <p:cBhvr>
                                        <p:cTn id="175" dur="500" fill="hold"/>
                                        <p:tgtEl>
                                          <p:spTgt spid="64"/>
                                        </p:tgtEl>
                                        <p:attrNameLst>
                                          <p:attrName>fill.type</p:attrName>
                                        </p:attrNameLst>
                                      </p:cBhvr>
                                      <p:to>
                                        <p:strVal val="solid"/>
                                      </p:to>
                                    </p:set>
                                    <p:set>
                                      <p:cBhvr>
                                        <p:cTn id="176" dur="500" fill="hold"/>
                                        <p:tgtEl>
                                          <p:spTgt spid="64"/>
                                        </p:tgtEl>
                                        <p:attrNameLst>
                                          <p:attrName>fill.on</p:attrName>
                                        </p:attrNameLst>
                                      </p:cBhvr>
                                      <p:to>
                                        <p:strVal val="true"/>
                                      </p:to>
                                    </p:set>
                                  </p:childTnLst>
                                </p:cTn>
                              </p:par>
                              <p:par>
                                <p:cTn id="177" presetID="1" presetClass="emph" presetSubtype="2" fill="hold" grpId="0" nodeType="withEffect">
                                  <p:stCondLst>
                                    <p:cond delay="0"/>
                                  </p:stCondLst>
                                  <p:childTnLst>
                                    <p:animClr clrSpc="rgb" dir="cw">
                                      <p:cBhvr>
                                        <p:cTn id="178" dur="500" fill="hold"/>
                                        <p:tgtEl>
                                          <p:spTgt spid="71"/>
                                        </p:tgtEl>
                                        <p:attrNameLst>
                                          <p:attrName>fillcolor</p:attrName>
                                        </p:attrNameLst>
                                      </p:cBhvr>
                                      <p:to>
                                        <a:srgbClr val="0033CC"/>
                                      </p:to>
                                    </p:animClr>
                                    <p:set>
                                      <p:cBhvr>
                                        <p:cTn id="179" dur="500" fill="hold"/>
                                        <p:tgtEl>
                                          <p:spTgt spid="71"/>
                                        </p:tgtEl>
                                        <p:attrNameLst>
                                          <p:attrName>fill.type</p:attrName>
                                        </p:attrNameLst>
                                      </p:cBhvr>
                                      <p:to>
                                        <p:strVal val="solid"/>
                                      </p:to>
                                    </p:set>
                                    <p:set>
                                      <p:cBhvr>
                                        <p:cTn id="180" dur="500" fill="hold"/>
                                        <p:tgtEl>
                                          <p:spTgt spid="71"/>
                                        </p:tgtEl>
                                        <p:attrNameLst>
                                          <p:attrName>fill.on</p:attrName>
                                        </p:attrNameLst>
                                      </p:cBhvr>
                                      <p:to>
                                        <p:strVal val="true"/>
                                      </p:to>
                                    </p:set>
                                  </p:childTnLst>
                                </p:cTn>
                              </p:par>
                              <p:par>
                                <p:cTn id="181" presetID="1" presetClass="entr" presetSubtype="0" fill="hold" nodeType="withEffect">
                                  <p:stCondLst>
                                    <p:cond delay="0"/>
                                  </p:stCondLst>
                                  <p:childTnLst>
                                    <p:set>
                                      <p:cBhvr>
                                        <p:cTn id="182" dur="1" fill="hold">
                                          <p:stCondLst>
                                            <p:cond delay="0"/>
                                          </p:stCondLst>
                                        </p:cTn>
                                        <p:tgtEl>
                                          <p:spTgt spid="5"/>
                                        </p:tgtEl>
                                        <p:attrNameLst>
                                          <p:attrName>style.visibility</p:attrName>
                                        </p:attrNameLst>
                                      </p:cBhvr>
                                      <p:to>
                                        <p:strVal val="visible"/>
                                      </p:to>
                                    </p:set>
                                  </p:childTnLst>
                                </p:cTn>
                              </p:par>
                              <p:par>
                                <p:cTn id="183" presetID="42" presetClass="path" presetSubtype="0" accel="50000" decel="50000" fill="hold" nodeType="withEffect">
                                  <p:stCondLst>
                                    <p:cond delay="0"/>
                                  </p:stCondLst>
                                  <p:childTnLst>
                                    <p:animMotion origin="layout" path="M -1.94444E-6 3.7037E-6 L -1.94444E-6 0.36597 " pathEditMode="relative" rAng="0" ptsTypes="AA">
                                      <p:cBhvr>
                                        <p:cTn id="184" dur="1000" fill="hold"/>
                                        <p:tgtEl>
                                          <p:spTgt spid="5"/>
                                        </p:tgtEl>
                                        <p:attrNameLst>
                                          <p:attrName>ppt_x</p:attrName>
                                          <p:attrName>ppt_y</p:attrName>
                                        </p:attrNameLst>
                                      </p:cBhvr>
                                      <p:rCtr x="0" y="18300"/>
                                    </p:animMotion>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xit" presetSubtype="0" fill="hold" nodeType="clickEffect">
                                  <p:stCondLst>
                                    <p:cond delay="0"/>
                                  </p:stCondLst>
                                  <p:childTnLst>
                                    <p:set>
                                      <p:cBhvr>
                                        <p:cTn id="18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p:bldP spid="62" grpId="0" animBg="1"/>
      <p:bldP spid="63" grpId="0" animBg="1"/>
      <p:bldP spid="64" grpId="0" animBg="1"/>
      <p:bldP spid="69" grpId="0" animBg="1"/>
      <p:bldP spid="70"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Extra Credit</a:t>
            </a:r>
            <a:endParaRPr lang="en-US" dirty="0"/>
          </a:p>
        </p:txBody>
      </p:sp>
      <p:sp>
        <p:nvSpPr>
          <p:cNvPr id="3" name="Content Placeholder 2"/>
          <p:cNvSpPr>
            <a:spLocks noGrp="1"/>
          </p:cNvSpPr>
          <p:nvPr>
            <p:ph idx="1"/>
          </p:nvPr>
        </p:nvSpPr>
        <p:spPr/>
        <p:txBody>
          <a:bodyPr/>
          <a:lstStyle/>
          <a:p>
            <a:r>
              <a:rPr lang="en-US" dirty="0" smtClean="0"/>
              <a:t>Pete </a:t>
            </a:r>
            <a:r>
              <a:rPr lang="en-US" dirty="0" err="1" smtClean="0"/>
              <a:t>Ehrett</a:t>
            </a:r>
            <a:r>
              <a:rPr lang="en-US" dirty="0" smtClean="0"/>
              <a:t> (fastest) – 2%</a:t>
            </a:r>
          </a:p>
          <a:p>
            <a:r>
              <a:rPr lang="en-US" dirty="0" err="1" smtClean="0"/>
              <a:t>Navneet</a:t>
            </a:r>
            <a:r>
              <a:rPr lang="en-US" dirty="0" smtClean="0"/>
              <a:t> </a:t>
            </a:r>
            <a:r>
              <a:rPr lang="en-US" dirty="0" err="1" smtClean="0"/>
              <a:t>Saini</a:t>
            </a:r>
            <a:r>
              <a:rPr lang="en-US" dirty="0" smtClean="0"/>
              <a:t> (2</a:t>
            </a:r>
            <a:r>
              <a:rPr lang="en-US" baseline="30000" dirty="0" smtClean="0"/>
              <a:t>nd</a:t>
            </a:r>
            <a:r>
              <a:rPr lang="en-US" dirty="0" smtClean="0"/>
              <a:t> fastest) – 1%</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a:t>
            </a:fld>
            <a:endParaRPr lang="en-US"/>
          </a:p>
        </p:txBody>
      </p:sp>
    </p:spTree>
    <p:extLst>
      <p:ext uri="{BB962C8B-B14F-4D97-AF65-F5344CB8AC3E}">
        <p14:creationId xmlns:p14="http://schemas.microsoft.com/office/powerpoint/2010/main" val="286506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a:spLocks noChangeArrowheads="1"/>
          </p:cNvSpPr>
          <p:nvPr/>
        </p:nvSpPr>
        <p:spPr bwMode="auto">
          <a:xfrm>
            <a:off x="4789488" y="1196975"/>
            <a:ext cx="3482975" cy="2030413"/>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 initialize large arrays A, B</a:t>
            </a:r>
          </a:p>
          <a:p>
            <a:pPr eaLnBrk="1" hangingPunct="1"/>
            <a:endParaRPr lang="en-US" sz="1800">
              <a:solidFill>
                <a:srgbClr val="000000"/>
              </a:solidFill>
            </a:endParaRPr>
          </a:p>
          <a:p>
            <a:pPr eaLnBrk="1" hangingPunct="1"/>
            <a:r>
              <a:rPr lang="en-US" sz="1800">
                <a:solidFill>
                  <a:srgbClr val="000000"/>
                </a:solidFill>
              </a:rPr>
              <a:t>for (j=0; j&lt;N; j++) {</a:t>
            </a:r>
          </a:p>
          <a:p>
            <a:pPr eaLnBrk="1" hangingPunct="1"/>
            <a:r>
              <a:rPr lang="en-US" sz="1800">
                <a:solidFill>
                  <a:srgbClr val="000000"/>
                </a:solidFill>
              </a:rPr>
              <a:t>     index = rand();</a:t>
            </a:r>
          </a:p>
          <a:p>
            <a:pPr eaLnBrk="1" hangingPunct="1"/>
            <a:r>
              <a:rPr lang="en-US" sz="1800">
                <a:solidFill>
                  <a:srgbClr val="000000"/>
                </a:solidFill>
              </a:rPr>
              <a:t>     A[index] = B[index];</a:t>
            </a:r>
          </a:p>
          <a:p>
            <a:pPr eaLnBrk="1" hangingPunct="1"/>
            <a:r>
              <a:rPr lang="en-US" sz="1800">
                <a:solidFill>
                  <a:srgbClr val="000000"/>
                </a:solidFill>
              </a:rPr>
              <a:t>     …</a:t>
            </a:r>
          </a:p>
          <a:p>
            <a:pPr eaLnBrk="1" hangingPunct="1"/>
            <a:r>
              <a:rPr lang="en-US" sz="1800">
                <a:solidFill>
                  <a:srgbClr val="000000"/>
                </a:solidFill>
              </a:rPr>
              <a:t>}</a:t>
            </a:r>
          </a:p>
        </p:txBody>
      </p:sp>
      <p:sp>
        <p:nvSpPr>
          <p:cNvPr id="12083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159735-59A9-594C-BFCD-6F5300D5750A}" type="slidenum">
              <a:rPr lang="en-US" sz="1600">
                <a:solidFill>
                  <a:srgbClr val="000000"/>
                </a:solidFill>
                <a:latin typeface="Garamond" charset="0"/>
                <a:cs typeface="Arial" charset="0"/>
              </a:rPr>
              <a:pPr eaLnBrk="1" hangingPunct="1"/>
              <a:t>30</a:t>
            </a:fld>
            <a:endParaRPr lang="en-US" sz="1600">
              <a:solidFill>
                <a:srgbClr val="000000"/>
              </a:solidFill>
              <a:latin typeface="Garamond" charset="0"/>
              <a:cs typeface="Arial" charset="0"/>
            </a:endParaRPr>
          </a:p>
        </p:txBody>
      </p:sp>
      <p:sp>
        <p:nvSpPr>
          <p:cNvPr id="120835" name="Rectangle 2"/>
          <p:cNvSpPr>
            <a:spLocks noGrp="1" noChangeArrowheads="1"/>
          </p:cNvSpPr>
          <p:nvPr>
            <p:ph type="title"/>
          </p:nvPr>
        </p:nvSpPr>
        <p:spPr/>
        <p:txBody>
          <a:bodyPr/>
          <a:lstStyle/>
          <a:p>
            <a:r>
              <a:rPr lang="en-US">
                <a:latin typeface="Garamond" charset="0"/>
              </a:rPr>
              <a:t>A Memory Performance Hog</a:t>
            </a:r>
          </a:p>
        </p:txBody>
      </p:sp>
      <p:sp>
        <p:nvSpPr>
          <p:cNvPr id="120836" name="Text Box 5"/>
          <p:cNvSpPr txBox="1">
            <a:spLocks noChangeArrowheads="1"/>
          </p:cNvSpPr>
          <p:nvPr/>
        </p:nvSpPr>
        <p:spPr bwMode="auto">
          <a:xfrm>
            <a:off x="1576388" y="3654425"/>
            <a:ext cx="12588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003399"/>
                </a:solidFill>
              </a:rPr>
              <a:t>STREAM</a:t>
            </a:r>
          </a:p>
        </p:txBody>
      </p:sp>
      <p:sp>
        <p:nvSpPr>
          <p:cNvPr id="120837" name="Text Box 6"/>
          <p:cNvSpPr txBox="1">
            <a:spLocks noChangeArrowheads="1"/>
          </p:cNvSpPr>
          <p:nvPr/>
        </p:nvSpPr>
        <p:spPr bwMode="auto">
          <a:xfrm>
            <a:off x="142875" y="4171950"/>
            <a:ext cx="45656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Tx/>
              <a:buChar char="-"/>
            </a:pPr>
            <a:r>
              <a:rPr lang="en-US" sz="1800">
                <a:solidFill>
                  <a:srgbClr val="000000"/>
                </a:solidFill>
              </a:rPr>
              <a:t> Sequential memory access </a:t>
            </a:r>
          </a:p>
          <a:p>
            <a:pPr eaLnBrk="1" hangingPunct="1">
              <a:buFontTx/>
              <a:buChar char="-"/>
            </a:pPr>
            <a:r>
              <a:rPr lang="en-US" sz="1800">
                <a:solidFill>
                  <a:srgbClr val="000000"/>
                </a:solidFill>
              </a:rPr>
              <a:t> Very high row buffer locality (96% hit rate)</a:t>
            </a:r>
          </a:p>
          <a:p>
            <a:pPr eaLnBrk="1" hangingPunct="1">
              <a:buFontTx/>
              <a:buChar char="-"/>
            </a:pPr>
            <a:r>
              <a:rPr lang="en-US" sz="1800">
                <a:solidFill>
                  <a:srgbClr val="000000"/>
                </a:solidFill>
              </a:rPr>
              <a:t> Memory intensive</a:t>
            </a:r>
          </a:p>
        </p:txBody>
      </p:sp>
      <p:sp>
        <p:nvSpPr>
          <p:cNvPr id="11" name="Rectangle 8"/>
          <p:cNvSpPr>
            <a:spLocks noChangeArrowheads="1"/>
          </p:cNvSpPr>
          <p:nvPr/>
        </p:nvSpPr>
        <p:spPr bwMode="auto">
          <a:xfrm>
            <a:off x="5119688" y="2079625"/>
            <a:ext cx="1662112" cy="252413"/>
          </a:xfrm>
          <a:prstGeom prst="rect">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3" name="Text Box 6"/>
          <p:cNvSpPr txBox="1">
            <a:spLocks noChangeArrowheads="1"/>
          </p:cNvSpPr>
          <p:nvPr/>
        </p:nvSpPr>
        <p:spPr bwMode="auto">
          <a:xfrm>
            <a:off x="5883275" y="3654425"/>
            <a:ext cx="1339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FF0000"/>
                </a:solidFill>
              </a:rPr>
              <a:t>RANDOM</a:t>
            </a:r>
          </a:p>
        </p:txBody>
      </p:sp>
      <p:sp>
        <p:nvSpPr>
          <p:cNvPr id="14" name="Text Box 7"/>
          <p:cNvSpPr txBox="1">
            <a:spLocks noChangeArrowheads="1"/>
          </p:cNvSpPr>
          <p:nvPr/>
        </p:nvSpPr>
        <p:spPr bwMode="auto">
          <a:xfrm>
            <a:off x="4694238" y="4171950"/>
            <a:ext cx="43497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Tx/>
              <a:buChar char="-"/>
            </a:pPr>
            <a:r>
              <a:rPr lang="en-US" sz="1800">
                <a:solidFill>
                  <a:srgbClr val="000000"/>
                </a:solidFill>
              </a:rPr>
              <a:t> Random memory access</a:t>
            </a:r>
          </a:p>
          <a:p>
            <a:pPr eaLnBrk="1" hangingPunct="1">
              <a:buFontTx/>
              <a:buChar char="-"/>
            </a:pPr>
            <a:r>
              <a:rPr lang="en-US" sz="1800">
                <a:solidFill>
                  <a:srgbClr val="000000"/>
                </a:solidFill>
              </a:rPr>
              <a:t> Very low row buffer locality (3% hit rate)</a:t>
            </a:r>
          </a:p>
          <a:p>
            <a:pPr eaLnBrk="1" hangingPunct="1">
              <a:buFontTx/>
              <a:buChar char="-"/>
            </a:pPr>
            <a:r>
              <a:rPr lang="en-US" sz="1800">
                <a:solidFill>
                  <a:srgbClr val="000000"/>
                </a:solidFill>
              </a:rPr>
              <a:t> Similarly memory intensive</a:t>
            </a:r>
          </a:p>
        </p:txBody>
      </p:sp>
      <p:sp>
        <p:nvSpPr>
          <p:cNvPr id="18" name="Rectangle 8"/>
          <p:cNvSpPr>
            <a:spLocks noChangeArrowheads="1"/>
          </p:cNvSpPr>
          <p:nvPr/>
        </p:nvSpPr>
        <p:spPr bwMode="auto">
          <a:xfrm>
            <a:off x="877888" y="2079625"/>
            <a:ext cx="2011362" cy="252413"/>
          </a:xfrm>
          <a:prstGeom prst="rect">
            <a:avLst/>
          </a:prstGeom>
          <a:noFill/>
          <a:ln w="38100">
            <a:solidFill>
              <a:srgbClr val="003399"/>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20842" name="TextBox 14"/>
          <p:cNvSpPr txBox="1">
            <a:spLocks noChangeArrowheads="1"/>
          </p:cNvSpPr>
          <p:nvPr/>
        </p:nvSpPr>
        <p:spPr bwMode="auto">
          <a:xfrm>
            <a:off x="566738" y="1196975"/>
            <a:ext cx="3482975" cy="2030413"/>
          </a:xfrm>
          <a:prstGeom prst="rect">
            <a:avLst/>
          </a:prstGeom>
          <a:noFill/>
          <a:ln w="19050">
            <a:solidFill>
              <a:srgbClr val="003399"/>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 initialize large arrays A, B</a:t>
            </a:r>
          </a:p>
          <a:p>
            <a:pPr eaLnBrk="1" hangingPunct="1"/>
            <a:endParaRPr lang="en-US" sz="1800">
              <a:solidFill>
                <a:srgbClr val="000000"/>
              </a:solidFill>
            </a:endParaRPr>
          </a:p>
          <a:p>
            <a:pPr eaLnBrk="1" hangingPunct="1"/>
            <a:r>
              <a:rPr lang="en-US" sz="1800">
                <a:solidFill>
                  <a:srgbClr val="000000"/>
                </a:solidFill>
              </a:rPr>
              <a:t>for (j=0; j&lt;N; j++) {</a:t>
            </a:r>
          </a:p>
          <a:p>
            <a:pPr eaLnBrk="1" hangingPunct="1"/>
            <a:r>
              <a:rPr lang="en-US" sz="1800">
                <a:solidFill>
                  <a:srgbClr val="000000"/>
                </a:solidFill>
              </a:rPr>
              <a:t>     index = j*linesize;</a:t>
            </a:r>
          </a:p>
          <a:p>
            <a:pPr eaLnBrk="1" hangingPunct="1"/>
            <a:r>
              <a:rPr lang="en-US" sz="1800">
                <a:solidFill>
                  <a:srgbClr val="000000"/>
                </a:solidFill>
              </a:rPr>
              <a:t>     A[index] = B[index];</a:t>
            </a:r>
          </a:p>
          <a:p>
            <a:pPr eaLnBrk="1" hangingPunct="1"/>
            <a:r>
              <a:rPr lang="en-US" sz="1800">
                <a:solidFill>
                  <a:srgbClr val="000000"/>
                </a:solidFill>
              </a:rPr>
              <a:t>     …</a:t>
            </a:r>
          </a:p>
          <a:p>
            <a:pPr eaLnBrk="1" hangingPunct="1"/>
            <a:r>
              <a:rPr lang="en-US" sz="1800">
                <a:solidFill>
                  <a:srgbClr val="000000"/>
                </a:solidFill>
              </a:rPr>
              <a:t>}</a:t>
            </a:r>
          </a:p>
        </p:txBody>
      </p:sp>
      <p:sp>
        <p:nvSpPr>
          <p:cNvPr id="20" name="Text Box 5"/>
          <p:cNvSpPr txBox="1">
            <a:spLocks noChangeArrowheads="1"/>
          </p:cNvSpPr>
          <p:nvPr/>
        </p:nvSpPr>
        <p:spPr bwMode="auto">
          <a:xfrm>
            <a:off x="2889250" y="2057400"/>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003399"/>
                </a:solidFill>
              </a:rPr>
              <a:t>streaming</a:t>
            </a:r>
          </a:p>
        </p:txBody>
      </p:sp>
      <p:sp>
        <p:nvSpPr>
          <p:cNvPr id="21" name="Text Box 6"/>
          <p:cNvSpPr txBox="1">
            <a:spLocks noChangeArrowheads="1"/>
          </p:cNvSpPr>
          <p:nvPr/>
        </p:nvSpPr>
        <p:spPr bwMode="auto">
          <a:xfrm>
            <a:off x="6845300" y="2051050"/>
            <a:ext cx="9366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FF0000"/>
                </a:solidFill>
              </a:rPr>
              <a:t>random</a:t>
            </a:r>
          </a:p>
        </p:txBody>
      </p:sp>
      <p:sp>
        <p:nvSpPr>
          <p:cNvPr id="17" name="TextBox 16"/>
          <p:cNvSpPr txBox="1"/>
          <p:nvPr/>
        </p:nvSpPr>
        <p:spPr>
          <a:xfrm>
            <a:off x="233363" y="5791200"/>
            <a:ext cx="8683625" cy="661988"/>
          </a:xfrm>
          <a:prstGeom prst="rect">
            <a:avLst/>
          </a:prstGeom>
          <a:noFill/>
        </p:spPr>
        <p:txBody>
          <a:bodyPr wrap="none">
            <a:spAutoFit/>
          </a:bodyPr>
          <a:lstStyle/>
          <a:p>
            <a:pPr eaLnBrk="0" hangingPunct="0">
              <a:spcBef>
                <a:spcPct val="20000"/>
              </a:spcBef>
              <a:buClr>
                <a:srgbClr val="CC9900"/>
              </a:buClr>
              <a:buSzPct val="65000"/>
              <a:defRPr/>
            </a:pPr>
            <a:r>
              <a:rPr lang="en-US" sz="1900" kern="0" dirty="0" err="1">
                <a:solidFill>
                  <a:srgbClr val="000000"/>
                </a:solidFill>
                <a:latin typeface="Tahoma" charset="0"/>
              </a:rPr>
              <a:t>Moscibroda</a:t>
            </a:r>
            <a:r>
              <a:rPr lang="en-US" sz="1900" kern="0" dirty="0">
                <a:solidFill>
                  <a:srgbClr val="000000"/>
                </a:solidFill>
                <a:latin typeface="Tahoma" charset="0"/>
              </a:rPr>
              <a:t> and Mutlu, </a:t>
            </a:r>
            <a:r>
              <a:rPr lang="ja-JP" altLang="en-US" sz="1900" kern="0" dirty="0">
                <a:solidFill>
                  <a:srgbClr val="000000"/>
                </a:solidFill>
                <a:latin typeface="Tahoma" charset="0"/>
              </a:rPr>
              <a:t>“</a:t>
            </a:r>
            <a:r>
              <a:rPr lang="en-US" sz="1900" kern="0" dirty="0">
                <a:solidFill>
                  <a:srgbClr val="0000FF"/>
                </a:solidFill>
                <a:latin typeface="Tahoma" charset="0"/>
              </a:rPr>
              <a:t>Memory Performance Attacks</a:t>
            </a:r>
            <a:r>
              <a:rPr lang="en-US" sz="1900" kern="0" dirty="0">
                <a:solidFill>
                  <a:srgbClr val="000000"/>
                </a:solidFill>
                <a:latin typeface="Tahoma" charset="0"/>
              </a:rPr>
              <a:t>,</a:t>
            </a:r>
            <a:r>
              <a:rPr lang="ja-JP" altLang="en-US" sz="1900" kern="0" dirty="0">
                <a:solidFill>
                  <a:srgbClr val="000000"/>
                </a:solidFill>
                <a:latin typeface="Tahoma" charset="0"/>
              </a:rPr>
              <a:t>”</a:t>
            </a:r>
            <a:r>
              <a:rPr lang="en-US" sz="1900" kern="0" dirty="0">
                <a:solidFill>
                  <a:srgbClr val="000000"/>
                </a:solidFill>
                <a:latin typeface="Tahoma" charset="0"/>
              </a:rPr>
              <a:t> USENIX Security 2007.</a:t>
            </a:r>
          </a:p>
          <a:p>
            <a:pPr>
              <a:defRPr/>
            </a:pPr>
            <a:endParaRPr lang="en-US" dirty="0">
              <a:solidFill>
                <a:srgbClr val="000000"/>
              </a:solidFill>
            </a:endParaRPr>
          </a:p>
        </p:txBody>
      </p:sp>
    </p:spTree>
    <p:extLst>
      <p:ext uri="{BB962C8B-B14F-4D97-AF65-F5344CB8AC3E}">
        <p14:creationId xmlns:p14="http://schemas.microsoft.com/office/powerpoint/2010/main" val="4116552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3" grpId="0"/>
      <p:bldP spid="14" grpId="0"/>
      <p:bldP spid="18" grpId="0" animBg="1"/>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0B4440-3D71-F64F-A7DD-194636C3CF16}" type="slidenum">
              <a:rPr lang="en-US" sz="1600">
                <a:solidFill>
                  <a:srgbClr val="000000"/>
                </a:solidFill>
                <a:latin typeface="Garamond" charset="0"/>
                <a:cs typeface="Arial" charset="0"/>
              </a:rPr>
              <a:pPr eaLnBrk="1" hangingPunct="1"/>
              <a:t>31</a:t>
            </a:fld>
            <a:endParaRPr lang="en-US" sz="1600">
              <a:solidFill>
                <a:srgbClr val="000000"/>
              </a:solidFill>
              <a:latin typeface="Garamond" charset="0"/>
              <a:cs typeface="Arial" charset="0"/>
            </a:endParaRPr>
          </a:p>
        </p:txBody>
      </p:sp>
      <p:sp>
        <p:nvSpPr>
          <p:cNvPr id="122882" name="Rectangle 2"/>
          <p:cNvSpPr>
            <a:spLocks noGrp="1" noChangeArrowheads="1"/>
          </p:cNvSpPr>
          <p:nvPr>
            <p:ph type="title"/>
          </p:nvPr>
        </p:nvSpPr>
        <p:spPr/>
        <p:txBody>
          <a:bodyPr/>
          <a:lstStyle/>
          <a:p>
            <a:r>
              <a:rPr lang="en-US">
                <a:latin typeface="Garamond" charset="0"/>
              </a:rPr>
              <a:t>What Does the Memory Hog Do?</a:t>
            </a:r>
          </a:p>
        </p:txBody>
      </p:sp>
      <p:sp>
        <p:nvSpPr>
          <p:cNvPr id="122883" name="Rectangle 3"/>
          <p:cNvSpPr>
            <a:spLocks noChangeArrowheads="1"/>
          </p:cNvSpPr>
          <p:nvPr/>
        </p:nvSpPr>
        <p:spPr bwMode="auto">
          <a:xfrm>
            <a:off x="5319713" y="1125538"/>
            <a:ext cx="1612900" cy="2244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884" name="Line 4"/>
          <p:cNvSpPr>
            <a:spLocks noChangeShapeType="1"/>
          </p:cNvSpPr>
          <p:nvPr/>
        </p:nvSpPr>
        <p:spPr bwMode="auto">
          <a:xfrm>
            <a:off x="5319713" y="141446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85" name="Line 5"/>
          <p:cNvSpPr>
            <a:spLocks noChangeShapeType="1"/>
          </p:cNvSpPr>
          <p:nvPr/>
        </p:nvSpPr>
        <p:spPr bwMode="auto">
          <a:xfrm>
            <a:off x="5319713" y="170021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86" name="Line 6"/>
          <p:cNvSpPr>
            <a:spLocks noChangeShapeType="1"/>
          </p:cNvSpPr>
          <p:nvPr/>
        </p:nvSpPr>
        <p:spPr bwMode="auto">
          <a:xfrm>
            <a:off x="5319713" y="198913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87" name="Line 7"/>
          <p:cNvSpPr>
            <a:spLocks noChangeShapeType="1"/>
          </p:cNvSpPr>
          <p:nvPr/>
        </p:nvSpPr>
        <p:spPr bwMode="auto">
          <a:xfrm>
            <a:off x="5319713" y="227806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88" name="Line 8"/>
          <p:cNvSpPr>
            <a:spLocks noChangeShapeType="1"/>
          </p:cNvSpPr>
          <p:nvPr/>
        </p:nvSpPr>
        <p:spPr bwMode="auto">
          <a:xfrm>
            <a:off x="5319713" y="256381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89" name="Line 9"/>
          <p:cNvSpPr>
            <a:spLocks noChangeShapeType="1"/>
          </p:cNvSpPr>
          <p:nvPr/>
        </p:nvSpPr>
        <p:spPr bwMode="auto">
          <a:xfrm>
            <a:off x="5319713" y="285273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90" name="Rectangle 10"/>
          <p:cNvSpPr>
            <a:spLocks noChangeArrowheads="1"/>
          </p:cNvSpPr>
          <p:nvPr/>
        </p:nvSpPr>
        <p:spPr bwMode="auto">
          <a:xfrm>
            <a:off x="5319713" y="3948113"/>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891" name="Line 11"/>
          <p:cNvSpPr>
            <a:spLocks noChangeShapeType="1"/>
          </p:cNvSpPr>
          <p:nvPr/>
        </p:nvSpPr>
        <p:spPr bwMode="auto">
          <a:xfrm>
            <a:off x="6126163" y="3370263"/>
            <a:ext cx="0" cy="5778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92" name="Text Box 12"/>
          <p:cNvSpPr txBox="1">
            <a:spLocks noChangeArrowheads="1"/>
          </p:cNvSpPr>
          <p:nvPr/>
        </p:nvSpPr>
        <p:spPr bwMode="auto">
          <a:xfrm>
            <a:off x="6886575" y="3890963"/>
            <a:ext cx="13144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cs typeface="Arial" charset="0"/>
              </a:rPr>
              <a:t>Row Buffer</a:t>
            </a:r>
          </a:p>
        </p:txBody>
      </p:sp>
      <p:sp>
        <p:nvSpPr>
          <p:cNvPr id="122893" name="Rectangle 14"/>
          <p:cNvSpPr>
            <a:spLocks noChangeArrowheads="1"/>
          </p:cNvSpPr>
          <p:nvPr/>
        </p:nvSpPr>
        <p:spPr bwMode="auto">
          <a:xfrm>
            <a:off x="4397375" y="1125538"/>
            <a:ext cx="461963" cy="2244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894" name="Text Box 15"/>
          <p:cNvSpPr txBox="1">
            <a:spLocks noChangeArrowheads="1"/>
          </p:cNvSpPr>
          <p:nvPr/>
        </p:nvSpPr>
        <p:spPr bwMode="auto">
          <a:xfrm rot="-5400000">
            <a:off x="3853657" y="2078831"/>
            <a:ext cx="1530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decoder</a:t>
            </a:r>
          </a:p>
        </p:txBody>
      </p:sp>
      <p:sp>
        <p:nvSpPr>
          <p:cNvPr id="122895" name="Text Box 17"/>
          <p:cNvSpPr txBox="1">
            <a:spLocks noChangeArrowheads="1"/>
          </p:cNvSpPr>
          <p:nvPr/>
        </p:nvSpPr>
        <p:spPr bwMode="auto">
          <a:xfrm>
            <a:off x="5391150" y="4560888"/>
            <a:ext cx="147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mux</a:t>
            </a:r>
          </a:p>
        </p:txBody>
      </p:sp>
      <p:sp>
        <p:nvSpPr>
          <p:cNvPr id="122896" name="Line 18"/>
          <p:cNvSpPr>
            <a:spLocks noChangeShapeType="1"/>
          </p:cNvSpPr>
          <p:nvPr/>
        </p:nvSpPr>
        <p:spPr bwMode="auto">
          <a:xfrm>
            <a:off x="5549900"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97" name="Line 19"/>
          <p:cNvSpPr>
            <a:spLocks noChangeShapeType="1"/>
          </p:cNvSpPr>
          <p:nvPr/>
        </p:nvSpPr>
        <p:spPr bwMode="auto">
          <a:xfrm>
            <a:off x="5780088"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98" name="Line 20"/>
          <p:cNvSpPr>
            <a:spLocks noChangeShapeType="1"/>
          </p:cNvSpPr>
          <p:nvPr/>
        </p:nvSpPr>
        <p:spPr bwMode="auto">
          <a:xfrm>
            <a:off x="6011863"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899" name="Line 21"/>
          <p:cNvSpPr>
            <a:spLocks noChangeShapeType="1"/>
          </p:cNvSpPr>
          <p:nvPr/>
        </p:nvSpPr>
        <p:spPr bwMode="auto">
          <a:xfrm>
            <a:off x="6242050"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0" name="Line 22"/>
          <p:cNvSpPr>
            <a:spLocks noChangeShapeType="1"/>
          </p:cNvSpPr>
          <p:nvPr/>
        </p:nvSpPr>
        <p:spPr bwMode="auto">
          <a:xfrm>
            <a:off x="6472238"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1" name="Line 23"/>
          <p:cNvSpPr>
            <a:spLocks noChangeShapeType="1"/>
          </p:cNvSpPr>
          <p:nvPr/>
        </p:nvSpPr>
        <p:spPr bwMode="auto">
          <a:xfrm>
            <a:off x="6702425" y="1125538"/>
            <a:ext cx="0" cy="22447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2" name="Line 24"/>
          <p:cNvSpPr>
            <a:spLocks noChangeShapeType="1"/>
          </p:cNvSpPr>
          <p:nvPr/>
        </p:nvSpPr>
        <p:spPr bwMode="auto">
          <a:xfrm>
            <a:off x="5319713" y="311943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3" name="Line 25"/>
          <p:cNvSpPr>
            <a:spLocks noChangeShapeType="1"/>
          </p:cNvSpPr>
          <p:nvPr/>
        </p:nvSpPr>
        <p:spPr bwMode="auto">
          <a:xfrm>
            <a:off x="4859338" y="2278063"/>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4" name="Line 26"/>
          <p:cNvSpPr>
            <a:spLocks noChangeShapeType="1"/>
          </p:cNvSpPr>
          <p:nvPr/>
        </p:nvSpPr>
        <p:spPr bwMode="auto">
          <a:xfrm>
            <a:off x="6126163" y="4237038"/>
            <a:ext cx="0" cy="2857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5" name="Line 27"/>
          <p:cNvSpPr>
            <a:spLocks noChangeShapeType="1"/>
          </p:cNvSpPr>
          <p:nvPr/>
        </p:nvSpPr>
        <p:spPr bwMode="auto">
          <a:xfrm>
            <a:off x="3763963" y="2278063"/>
            <a:ext cx="6334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6" name="Line 30"/>
          <p:cNvSpPr>
            <a:spLocks noChangeShapeType="1"/>
          </p:cNvSpPr>
          <p:nvPr/>
        </p:nvSpPr>
        <p:spPr bwMode="auto">
          <a:xfrm>
            <a:off x="4919663" y="4754563"/>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7" name="Line 31"/>
          <p:cNvSpPr>
            <a:spLocks noChangeShapeType="1"/>
          </p:cNvSpPr>
          <p:nvPr/>
        </p:nvSpPr>
        <p:spPr bwMode="auto">
          <a:xfrm>
            <a:off x="6126163" y="4945063"/>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22908" name="Text Box 32"/>
          <p:cNvSpPr txBox="1">
            <a:spLocks noChangeArrowheads="1"/>
          </p:cNvSpPr>
          <p:nvPr/>
        </p:nvSpPr>
        <p:spPr bwMode="auto">
          <a:xfrm>
            <a:off x="5780088" y="5214938"/>
            <a:ext cx="6667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Data</a:t>
            </a:r>
          </a:p>
        </p:txBody>
      </p:sp>
      <p:sp>
        <p:nvSpPr>
          <p:cNvPr id="122909" name="Text Box 36"/>
          <p:cNvSpPr txBox="1">
            <a:spLocks noChangeArrowheads="1"/>
          </p:cNvSpPr>
          <p:nvPr/>
        </p:nvSpPr>
        <p:spPr bwMode="auto">
          <a:xfrm>
            <a:off x="5722938" y="3903663"/>
            <a:ext cx="8318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122910" name="Rectangle 56"/>
          <p:cNvSpPr>
            <a:spLocks noChangeArrowheads="1"/>
          </p:cNvSpPr>
          <p:nvPr/>
        </p:nvSpPr>
        <p:spPr bwMode="auto">
          <a:xfrm>
            <a:off x="654050" y="1354138"/>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911" name="Rectangle 57"/>
          <p:cNvSpPr>
            <a:spLocks noChangeArrowheads="1"/>
          </p:cNvSpPr>
          <p:nvPr/>
        </p:nvSpPr>
        <p:spPr bwMode="auto">
          <a:xfrm>
            <a:off x="654050" y="1757363"/>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912" name="Rectangle 58"/>
          <p:cNvSpPr>
            <a:spLocks noChangeArrowheads="1"/>
          </p:cNvSpPr>
          <p:nvPr/>
        </p:nvSpPr>
        <p:spPr bwMode="auto">
          <a:xfrm>
            <a:off x="654050" y="2160588"/>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913" name="Rectangle 59"/>
          <p:cNvSpPr>
            <a:spLocks noChangeArrowheads="1"/>
          </p:cNvSpPr>
          <p:nvPr/>
        </p:nvSpPr>
        <p:spPr bwMode="auto">
          <a:xfrm>
            <a:off x="654050" y="2563813"/>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914" name="Rectangle 60"/>
          <p:cNvSpPr>
            <a:spLocks noChangeArrowheads="1"/>
          </p:cNvSpPr>
          <p:nvPr/>
        </p:nvSpPr>
        <p:spPr bwMode="auto">
          <a:xfrm>
            <a:off x="654050" y="2967038"/>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122915" name="Rectangle 61"/>
          <p:cNvSpPr>
            <a:spLocks noChangeArrowheads="1"/>
          </p:cNvSpPr>
          <p:nvPr/>
        </p:nvSpPr>
        <p:spPr bwMode="auto">
          <a:xfrm>
            <a:off x="654050" y="3370263"/>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cs typeface="Arial" charset="0"/>
            </a:endParaRPr>
          </a:p>
        </p:txBody>
      </p:sp>
      <p:sp>
        <p:nvSpPr>
          <p:cNvPr id="477246" name="Text Box 62"/>
          <p:cNvSpPr txBox="1">
            <a:spLocks noChangeArrowheads="1"/>
          </p:cNvSpPr>
          <p:nvPr/>
        </p:nvSpPr>
        <p:spPr bwMode="auto">
          <a:xfrm>
            <a:off x="811213" y="3370263"/>
            <a:ext cx="1225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122917" name="Rectangle 64"/>
          <p:cNvSpPr>
            <a:spLocks noChangeArrowheads="1"/>
          </p:cNvSpPr>
          <p:nvPr/>
        </p:nvSpPr>
        <p:spPr bwMode="auto">
          <a:xfrm>
            <a:off x="5321300" y="3948113"/>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122918" name="Text Box 65"/>
          <p:cNvSpPr txBox="1">
            <a:spLocks noChangeArrowheads="1"/>
          </p:cNvSpPr>
          <p:nvPr/>
        </p:nvSpPr>
        <p:spPr bwMode="auto">
          <a:xfrm>
            <a:off x="5699125" y="3900488"/>
            <a:ext cx="831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477250" name="Text Box 66"/>
          <p:cNvSpPr txBox="1">
            <a:spLocks noChangeArrowheads="1"/>
          </p:cNvSpPr>
          <p:nvPr/>
        </p:nvSpPr>
        <p:spPr bwMode="auto">
          <a:xfrm>
            <a:off x="742950" y="3370263"/>
            <a:ext cx="1352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16</a:t>
            </a:r>
          </a:p>
        </p:txBody>
      </p:sp>
      <p:sp>
        <p:nvSpPr>
          <p:cNvPr id="477251" name="Text Box 67"/>
          <p:cNvSpPr txBox="1">
            <a:spLocks noChangeArrowheads="1"/>
          </p:cNvSpPr>
          <p:nvPr/>
        </p:nvSpPr>
        <p:spPr bwMode="auto">
          <a:xfrm>
            <a:off x="811213" y="3005138"/>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52" name="Text Box 68"/>
          <p:cNvSpPr txBox="1">
            <a:spLocks noChangeArrowheads="1"/>
          </p:cNvSpPr>
          <p:nvPr/>
        </p:nvSpPr>
        <p:spPr bwMode="auto">
          <a:xfrm>
            <a:off x="712788" y="3005138"/>
            <a:ext cx="1479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111</a:t>
            </a:r>
          </a:p>
        </p:txBody>
      </p:sp>
      <p:sp>
        <p:nvSpPr>
          <p:cNvPr id="477255" name="Text Box 71"/>
          <p:cNvSpPr txBox="1">
            <a:spLocks noChangeArrowheads="1"/>
          </p:cNvSpPr>
          <p:nvPr/>
        </p:nvSpPr>
        <p:spPr bwMode="auto">
          <a:xfrm>
            <a:off x="811213" y="2624138"/>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56" name="Text Box 72"/>
          <p:cNvSpPr txBox="1">
            <a:spLocks noChangeArrowheads="1"/>
          </p:cNvSpPr>
          <p:nvPr/>
        </p:nvSpPr>
        <p:spPr bwMode="auto">
          <a:xfrm>
            <a:off x="811213" y="2624138"/>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57" name="Text Box 73"/>
          <p:cNvSpPr txBox="1">
            <a:spLocks noChangeArrowheads="1"/>
          </p:cNvSpPr>
          <p:nvPr/>
        </p:nvSpPr>
        <p:spPr bwMode="auto">
          <a:xfrm>
            <a:off x="827088" y="2624138"/>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5</a:t>
            </a:r>
          </a:p>
        </p:txBody>
      </p:sp>
      <p:sp>
        <p:nvSpPr>
          <p:cNvPr id="477258" name="Text Box 74"/>
          <p:cNvSpPr txBox="1">
            <a:spLocks noChangeArrowheads="1"/>
          </p:cNvSpPr>
          <p:nvPr/>
        </p:nvSpPr>
        <p:spPr bwMode="auto">
          <a:xfrm>
            <a:off x="827088" y="2220913"/>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59" name="Text Box 75"/>
          <p:cNvSpPr txBox="1">
            <a:spLocks noChangeArrowheads="1"/>
          </p:cNvSpPr>
          <p:nvPr/>
        </p:nvSpPr>
        <p:spPr bwMode="auto">
          <a:xfrm>
            <a:off x="827088" y="2220913"/>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60" name="Text Box 76"/>
          <p:cNvSpPr txBox="1">
            <a:spLocks noChangeArrowheads="1"/>
          </p:cNvSpPr>
          <p:nvPr/>
        </p:nvSpPr>
        <p:spPr bwMode="auto">
          <a:xfrm>
            <a:off x="827088" y="2220913"/>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61" name="Text Box 77"/>
          <p:cNvSpPr txBox="1">
            <a:spLocks noChangeArrowheads="1"/>
          </p:cNvSpPr>
          <p:nvPr/>
        </p:nvSpPr>
        <p:spPr bwMode="auto">
          <a:xfrm>
            <a:off x="827088" y="2220913"/>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62" name="Text Box 78"/>
          <p:cNvSpPr txBox="1">
            <a:spLocks noChangeArrowheads="1"/>
          </p:cNvSpPr>
          <p:nvPr/>
        </p:nvSpPr>
        <p:spPr bwMode="auto">
          <a:xfrm>
            <a:off x="827088" y="2220913"/>
            <a:ext cx="12255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477263" name="Rectangle 79"/>
          <p:cNvSpPr>
            <a:spLocks noChangeArrowheads="1"/>
          </p:cNvSpPr>
          <p:nvPr/>
        </p:nvSpPr>
        <p:spPr bwMode="auto">
          <a:xfrm>
            <a:off x="5321300"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4" name="Rectangle 80"/>
          <p:cNvSpPr>
            <a:spLocks noChangeArrowheads="1"/>
          </p:cNvSpPr>
          <p:nvPr/>
        </p:nvSpPr>
        <p:spPr bwMode="auto">
          <a:xfrm>
            <a:off x="5435600"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5" name="Rectangle 81"/>
          <p:cNvSpPr>
            <a:spLocks noChangeArrowheads="1"/>
          </p:cNvSpPr>
          <p:nvPr/>
        </p:nvSpPr>
        <p:spPr bwMode="auto">
          <a:xfrm>
            <a:off x="5551488"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6" name="Rectangle 82"/>
          <p:cNvSpPr>
            <a:spLocks noChangeArrowheads="1"/>
          </p:cNvSpPr>
          <p:nvPr/>
        </p:nvSpPr>
        <p:spPr bwMode="auto">
          <a:xfrm>
            <a:off x="5665788"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7" name="Rectangle 83"/>
          <p:cNvSpPr>
            <a:spLocks noChangeArrowheads="1"/>
          </p:cNvSpPr>
          <p:nvPr/>
        </p:nvSpPr>
        <p:spPr bwMode="auto">
          <a:xfrm>
            <a:off x="5781675"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8" name="Rectangle 84"/>
          <p:cNvSpPr>
            <a:spLocks noChangeArrowheads="1"/>
          </p:cNvSpPr>
          <p:nvPr/>
        </p:nvSpPr>
        <p:spPr bwMode="auto">
          <a:xfrm>
            <a:off x="5897563"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69" name="Rectangle 85"/>
          <p:cNvSpPr>
            <a:spLocks noChangeArrowheads="1"/>
          </p:cNvSpPr>
          <p:nvPr/>
        </p:nvSpPr>
        <p:spPr bwMode="auto">
          <a:xfrm>
            <a:off x="6011863"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70" name="Rectangle 86"/>
          <p:cNvSpPr>
            <a:spLocks noChangeArrowheads="1"/>
          </p:cNvSpPr>
          <p:nvPr/>
        </p:nvSpPr>
        <p:spPr bwMode="auto">
          <a:xfrm>
            <a:off x="6127750"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477271" name="Rectangle 87"/>
          <p:cNvSpPr>
            <a:spLocks noChangeArrowheads="1"/>
          </p:cNvSpPr>
          <p:nvPr/>
        </p:nvSpPr>
        <p:spPr bwMode="auto">
          <a:xfrm>
            <a:off x="6242050" y="3948113"/>
            <a:ext cx="114300"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cs typeface="Arial" charset="0"/>
            </a:endParaRPr>
          </a:p>
        </p:txBody>
      </p:sp>
      <p:sp>
        <p:nvSpPr>
          <p:cNvPr id="122939" name="Text Box 89"/>
          <p:cNvSpPr txBox="1">
            <a:spLocks noChangeArrowheads="1"/>
          </p:cNvSpPr>
          <p:nvPr/>
        </p:nvSpPr>
        <p:spPr bwMode="auto">
          <a:xfrm>
            <a:off x="179388" y="3795713"/>
            <a:ext cx="26209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Memory Request Buffer</a:t>
            </a:r>
          </a:p>
        </p:txBody>
      </p:sp>
      <p:sp>
        <p:nvSpPr>
          <p:cNvPr id="122940" name="Text Box 91"/>
          <p:cNvSpPr txBox="1">
            <a:spLocks noChangeArrowheads="1"/>
          </p:cNvSpPr>
          <p:nvPr/>
        </p:nvSpPr>
        <p:spPr bwMode="auto">
          <a:xfrm>
            <a:off x="423863" y="4948238"/>
            <a:ext cx="154463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STREAM</a:t>
            </a:r>
          </a:p>
        </p:txBody>
      </p:sp>
      <p:sp>
        <p:nvSpPr>
          <p:cNvPr id="122941" name="Text Box 92"/>
          <p:cNvSpPr txBox="1">
            <a:spLocks noChangeArrowheads="1"/>
          </p:cNvSpPr>
          <p:nvPr/>
        </p:nvSpPr>
        <p:spPr bwMode="auto">
          <a:xfrm>
            <a:off x="423863" y="5214938"/>
            <a:ext cx="160813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RANDOM</a:t>
            </a:r>
          </a:p>
        </p:txBody>
      </p:sp>
      <p:sp>
        <p:nvSpPr>
          <p:cNvPr id="66" name="Trapezoid 65"/>
          <p:cNvSpPr/>
          <p:nvPr/>
        </p:nvSpPr>
        <p:spPr bwMode="auto">
          <a:xfrm rot="10800000">
            <a:off x="5314950" y="4506913"/>
            <a:ext cx="1617663"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latin typeface="Arial" pitchFamily="34" charset="0"/>
              <a:cs typeface="Arial" charset="0"/>
            </a:endParaRPr>
          </a:p>
        </p:txBody>
      </p:sp>
      <p:sp>
        <p:nvSpPr>
          <p:cNvPr id="477272" name="Rectangle 88"/>
          <p:cNvSpPr>
            <a:spLocks noChangeArrowheads="1"/>
          </p:cNvSpPr>
          <p:nvPr/>
        </p:nvSpPr>
        <p:spPr bwMode="auto">
          <a:xfrm>
            <a:off x="423863" y="4611688"/>
            <a:ext cx="7777162" cy="892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400">
                <a:solidFill>
                  <a:srgbClr val="FF0000"/>
                </a:solidFill>
                <a:cs typeface="Arial" charset="0"/>
              </a:rPr>
              <a:t>Row size: 8KB, cache block size: 64B</a:t>
            </a:r>
          </a:p>
          <a:p>
            <a:pPr algn="ctr"/>
            <a:r>
              <a:rPr lang="en-US" sz="2800">
                <a:solidFill>
                  <a:srgbClr val="FF0000"/>
                </a:solidFill>
                <a:cs typeface="Arial" charset="0"/>
                <a:sym typeface="Wingdings" charset="0"/>
              </a:rPr>
              <a:t>128 </a:t>
            </a:r>
            <a:r>
              <a:rPr lang="en-US" sz="2000">
                <a:solidFill>
                  <a:srgbClr val="FF0000"/>
                </a:solidFill>
                <a:cs typeface="Arial" charset="0"/>
                <a:sym typeface="Wingdings" charset="0"/>
              </a:rPr>
              <a:t>(8KB/64B) </a:t>
            </a:r>
            <a:r>
              <a:rPr lang="en-US" sz="2800">
                <a:solidFill>
                  <a:srgbClr val="FF0000"/>
                </a:solidFill>
                <a:cs typeface="Arial" charset="0"/>
                <a:sym typeface="Wingdings" charset="0"/>
              </a:rPr>
              <a:t>requests of T0 serviced before T1</a:t>
            </a:r>
          </a:p>
        </p:txBody>
      </p:sp>
      <p:sp>
        <p:nvSpPr>
          <p:cNvPr id="67" name="TextBox 66"/>
          <p:cNvSpPr txBox="1"/>
          <p:nvPr/>
        </p:nvSpPr>
        <p:spPr>
          <a:xfrm>
            <a:off x="233363" y="5791200"/>
            <a:ext cx="8683625" cy="661988"/>
          </a:xfrm>
          <a:prstGeom prst="rect">
            <a:avLst/>
          </a:prstGeom>
          <a:noFill/>
        </p:spPr>
        <p:txBody>
          <a:bodyPr wrap="none">
            <a:spAutoFit/>
          </a:bodyPr>
          <a:lstStyle/>
          <a:p>
            <a:pPr eaLnBrk="0" hangingPunct="0">
              <a:spcBef>
                <a:spcPct val="20000"/>
              </a:spcBef>
              <a:buClr>
                <a:srgbClr val="CC9900"/>
              </a:buClr>
              <a:buSzPct val="65000"/>
              <a:defRPr/>
            </a:pPr>
            <a:r>
              <a:rPr lang="en-US" sz="1900" kern="0" dirty="0" err="1">
                <a:solidFill>
                  <a:srgbClr val="000000"/>
                </a:solidFill>
                <a:latin typeface="Tahoma" charset="0"/>
              </a:rPr>
              <a:t>Moscibroda</a:t>
            </a:r>
            <a:r>
              <a:rPr lang="en-US" sz="1900" kern="0" dirty="0">
                <a:solidFill>
                  <a:srgbClr val="000000"/>
                </a:solidFill>
                <a:latin typeface="Tahoma" charset="0"/>
              </a:rPr>
              <a:t> and Mutlu, </a:t>
            </a:r>
            <a:r>
              <a:rPr lang="ja-JP" altLang="en-US" sz="1900" kern="0" dirty="0">
                <a:solidFill>
                  <a:srgbClr val="000000"/>
                </a:solidFill>
                <a:latin typeface="Tahoma" charset="0"/>
              </a:rPr>
              <a:t>“</a:t>
            </a:r>
            <a:r>
              <a:rPr lang="en-US" sz="1900" kern="0" dirty="0">
                <a:solidFill>
                  <a:srgbClr val="0000FF"/>
                </a:solidFill>
                <a:latin typeface="Tahoma" charset="0"/>
              </a:rPr>
              <a:t>Memory Performance Attacks</a:t>
            </a:r>
            <a:r>
              <a:rPr lang="en-US" sz="1900" kern="0" dirty="0">
                <a:solidFill>
                  <a:srgbClr val="000000"/>
                </a:solidFill>
                <a:latin typeface="Tahoma" charset="0"/>
              </a:rPr>
              <a:t>,</a:t>
            </a:r>
            <a:r>
              <a:rPr lang="ja-JP" altLang="en-US" sz="1900" kern="0" dirty="0">
                <a:solidFill>
                  <a:srgbClr val="000000"/>
                </a:solidFill>
                <a:latin typeface="Tahoma" charset="0"/>
              </a:rPr>
              <a:t>”</a:t>
            </a:r>
            <a:r>
              <a:rPr lang="en-US" sz="1900" kern="0" dirty="0">
                <a:solidFill>
                  <a:srgbClr val="000000"/>
                </a:solidFill>
                <a:latin typeface="Tahoma" charset="0"/>
              </a:rPr>
              <a:t> USENIX Security 2007.</a:t>
            </a:r>
          </a:p>
          <a:p>
            <a:pPr>
              <a:defRPr/>
            </a:pPr>
            <a:endParaRPr lang="en-US" dirty="0">
              <a:solidFill>
                <a:srgbClr val="000000"/>
              </a:solidFill>
            </a:endParaRPr>
          </a:p>
        </p:txBody>
      </p:sp>
    </p:spTree>
    <p:custDataLst>
      <p:tags r:id="rId1"/>
    </p:custDataLst>
    <p:extLst>
      <p:ext uri="{BB962C8B-B14F-4D97-AF65-F5344CB8AC3E}">
        <p14:creationId xmlns:p14="http://schemas.microsoft.com/office/powerpoint/2010/main" val="840215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7344 0.03218 L 0.30642 0.175 " pathEditMode="relative" rAng="0" ptsTypes="AA">
                                      <p:cBhvr>
                                        <p:cTn id="6" dur="500" fill="hold"/>
                                        <p:tgtEl>
                                          <p:spTgt spid="477246"/>
                                        </p:tgtEl>
                                        <p:attrNameLst>
                                          <p:attrName>ppt_x</p:attrName>
                                          <p:attrName>ppt_y</p:attrName>
                                        </p:attrNameLst>
                                      </p:cBhvr>
                                      <p:rCtr x="11600" y="7100"/>
                                    </p:animMotion>
                                  </p:childTnLst>
                                </p:cTn>
                              </p:par>
                              <p:par>
                                <p:cTn id="7" presetID="1" presetClass="entr" presetSubtype="0" fill="hold" grpId="0" nodeType="withEffect">
                                  <p:stCondLst>
                                    <p:cond delay="0"/>
                                  </p:stCondLst>
                                  <p:childTnLst>
                                    <p:set>
                                      <p:cBhvr>
                                        <p:cTn id="8" dur="1" fill="hold">
                                          <p:stCondLst>
                                            <p:cond delay="0"/>
                                          </p:stCondLst>
                                        </p:cTn>
                                        <p:tgtEl>
                                          <p:spTgt spid="4772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77250"/>
                                        </p:tgtEl>
                                        <p:attrNameLst>
                                          <p:attrName>style.visibility</p:attrName>
                                        </p:attrNameLst>
                                      </p:cBhvr>
                                      <p:to>
                                        <p:strVal val="visible"/>
                                      </p:to>
                                    </p:set>
                                    <p:anim calcmode="lin" valueType="num">
                                      <p:cBhvr additive="base">
                                        <p:cTn id="13" dur="500" fill="hold"/>
                                        <p:tgtEl>
                                          <p:spTgt spid="477250"/>
                                        </p:tgtEl>
                                        <p:attrNameLst>
                                          <p:attrName>ppt_x</p:attrName>
                                        </p:attrNameLst>
                                      </p:cBhvr>
                                      <p:tavLst>
                                        <p:tav tm="0">
                                          <p:val>
                                            <p:strVal val="#ppt_x"/>
                                          </p:val>
                                        </p:tav>
                                        <p:tav tm="100000">
                                          <p:val>
                                            <p:strVal val="#ppt_x"/>
                                          </p:val>
                                        </p:tav>
                                      </p:tavLst>
                                    </p:anim>
                                    <p:anim calcmode="lin" valueType="num">
                                      <p:cBhvr additive="base">
                                        <p:cTn id="14" dur="500" fill="hold"/>
                                        <p:tgtEl>
                                          <p:spTgt spid="47725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1" nodeType="clickEffect">
                                  <p:stCondLst>
                                    <p:cond delay="0"/>
                                  </p:stCondLst>
                                  <p:childTnLst>
                                    <p:set>
                                      <p:cBhvr>
                                        <p:cTn id="18" dur="1" fill="hold">
                                          <p:stCondLst>
                                            <p:cond delay="0"/>
                                          </p:stCondLst>
                                        </p:cTn>
                                        <p:tgtEl>
                                          <p:spTgt spid="477251"/>
                                        </p:tgtEl>
                                        <p:attrNameLst>
                                          <p:attrName>style.visibility</p:attrName>
                                        </p:attrNameLst>
                                      </p:cBhvr>
                                      <p:to>
                                        <p:strVal val="visible"/>
                                      </p:to>
                                    </p:set>
                                    <p:anim calcmode="lin" valueType="num">
                                      <p:cBhvr additive="base">
                                        <p:cTn id="19" dur="500" fill="hold"/>
                                        <p:tgtEl>
                                          <p:spTgt spid="477251"/>
                                        </p:tgtEl>
                                        <p:attrNameLst>
                                          <p:attrName>ppt_x</p:attrName>
                                        </p:attrNameLst>
                                      </p:cBhvr>
                                      <p:tavLst>
                                        <p:tav tm="0">
                                          <p:val>
                                            <p:strVal val="#ppt_x"/>
                                          </p:val>
                                        </p:tav>
                                        <p:tav tm="100000">
                                          <p:val>
                                            <p:strVal val="#ppt_x"/>
                                          </p:val>
                                        </p:tav>
                                      </p:tavLst>
                                    </p:anim>
                                    <p:anim calcmode="lin" valueType="num">
                                      <p:cBhvr additive="base">
                                        <p:cTn id="20" dur="500" fill="hold"/>
                                        <p:tgtEl>
                                          <p:spTgt spid="47725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7724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726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0.07344 0.03217 L 0.30642 0.22847 " pathEditMode="relative" rAng="0" ptsTypes="AA">
                                      <p:cBhvr>
                                        <p:cTn id="30" dur="500" fill="hold"/>
                                        <p:tgtEl>
                                          <p:spTgt spid="477251"/>
                                        </p:tgtEl>
                                        <p:attrNameLst>
                                          <p:attrName>ppt_x</p:attrName>
                                          <p:attrName>ppt_y</p:attrName>
                                        </p:attrNameLst>
                                      </p:cBhvr>
                                      <p:rCtr x="11600" y="9800"/>
                                    </p:animMotion>
                                  </p:childTnLst>
                                </p:cTn>
                              </p:par>
                              <p:par>
                                <p:cTn id="31" presetID="1" presetClass="entr" presetSubtype="0" fill="hold" grpId="0" nodeType="withEffect">
                                  <p:stCondLst>
                                    <p:cond delay="0"/>
                                  </p:stCondLst>
                                  <p:childTnLst>
                                    <p:set>
                                      <p:cBhvr>
                                        <p:cTn id="32" dur="1" fill="hold">
                                          <p:stCondLst>
                                            <p:cond delay="0"/>
                                          </p:stCondLst>
                                        </p:cTn>
                                        <p:tgtEl>
                                          <p:spTgt spid="4772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77252"/>
                                        </p:tgtEl>
                                        <p:attrNameLst>
                                          <p:attrName>style.visibility</p:attrName>
                                        </p:attrNameLst>
                                      </p:cBhvr>
                                      <p:to>
                                        <p:strVal val="visible"/>
                                      </p:to>
                                    </p:set>
                                    <p:anim calcmode="lin" valueType="num">
                                      <p:cBhvr additive="base">
                                        <p:cTn id="37" dur="500" fill="hold"/>
                                        <p:tgtEl>
                                          <p:spTgt spid="477252"/>
                                        </p:tgtEl>
                                        <p:attrNameLst>
                                          <p:attrName>ppt_x</p:attrName>
                                        </p:attrNameLst>
                                      </p:cBhvr>
                                      <p:tavLst>
                                        <p:tav tm="0">
                                          <p:val>
                                            <p:strVal val="#ppt_x"/>
                                          </p:val>
                                        </p:tav>
                                        <p:tav tm="100000">
                                          <p:val>
                                            <p:strVal val="#ppt_x"/>
                                          </p:val>
                                        </p:tav>
                                      </p:tavLst>
                                    </p:anim>
                                    <p:anim calcmode="lin" valueType="num">
                                      <p:cBhvr additive="base">
                                        <p:cTn id="38" dur="500" fill="hold"/>
                                        <p:tgtEl>
                                          <p:spTgt spid="47725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1" nodeType="clickEffect">
                                  <p:stCondLst>
                                    <p:cond delay="0"/>
                                  </p:stCondLst>
                                  <p:childTnLst>
                                    <p:set>
                                      <p:cBhvr>
                                        <p:cTn id="42" dur="1" fill="hold">
                                          <p:stCondLst>
                                            <p:cond delay="0"/>
                                          </p:stCondLst>
                                        </p:cTn>
                                        <p:tgtEl>
                                          <p:spTgt spid="477255"/>
                                        </p:tgtEl>
                                        <p:attrNameLst>
                                          <p:attrName>style.visibility</p:attrName>
                                        </p:attrNameLst>
                                      </p:cBhvr>
                                      <p:to>
                                        <p:strVal val="visible"/>
                                      </p:to>
                                    </p:set>
                                    <p:anim calcmode="lin" valueType="num">
                                      <p:cBhvr additive="base">
                                        <p:cTn id="43" dur="500" fill="hold"/>
                                        <p:tgtEl>
                                          <p:spTgt spid="477255"/>
                                        </p:tgtEl>
                                        <p:attrNameLst>
                                          <p:attrName>ppt_x</p:attrName>
                                        </p:attrNameLst>
                                      </p:cBhvr>
                                      <p:tavLst>
                                        <p:tav tm="0">
                                          <p:val>
                                            <p:strVal val="#ppt_x"/>
                                          </p:val>
                                        </p:tav>
                                        <p:tav tm="100000">
                                          <p:val>
                                            <p:strVal val="#ppt_x"/>
                                          </p:val>
                                        </p:tav>
                                      </p:tavLst>
                                    </p:anim>
                                    <p:anim calcmode="lin" valueType="num">
                                      <p:cBhvr additive="base">
                                        <p:cTn id="44" dur="500" fill="hold"/>
                                        <p:tgtEl>
                                          <p:spTgt spid="477255"/>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47725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7726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0" nodeType="clickEffect">
                                  <p:stCondLst>
                                    <p:cond delay="0"/>
                                  </p:stCondLst>
                                  <p:childTnLst>
                                    <p:animMotion origin="layout" path="M 0.07344 0.03218 L 0.30642 0.28403 " pathEditMode="relative" rAng="0" ptsTypes="AA">
                                      <p:cBhvr>
                                        <p:cTn id="54" dur="500" fill="hold"/>
                                        <p:tgtEl>
                                          <p:spTgt spid="477255"/>
                                        </p:tgtEl>
                                        <p:attrNameLst>
                                          <p:attrName>ppt_x</p:attrName>
                                          <p:attrName>ppt_y</p:attrName>
                                        </p:attrNameLst>
                                      </p:cBhvr>
                                      <p:rCtr x="11600" y="12600"/>
                                    </p:animMotion>
                                  </p:childTnLst>
                                </p:cTn>
                              </p:par>
                              <p:par>
                                <p:cTn id="55" presetID="1" presetClass="entr" presetSubtype="0" fill="hold" grpId="0" nodeType="withEffect">
                                  <p:stCondLst>
                                    <p:cond delay="0"/>
                                  </p:stCondLst>
                                  <p:childTnLst>
                                    <p:set>
                                      <p:cBhvr>
                                        <p:cTn id="56" dur="1" fill="hold">
                                          <p:stCondLst>
                                            <p:cond delay="0"/>
                                          </p:stCondLst>
                                        </p:cTn>
                                        <p:tgtEl>
                                          <p:spTgt spid="47726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1" nodeType="clickEffect">
                                  <p:stCondLst>
                                    <p:cond delay="0"/>
                                  </p:stCondLst>
                                  <p:childTnLst>
                                    <p:set>
                                      <p:cBhvr>
                                        <p:cTn id="60" dur="1" fill="hold">
                                          <p:stCondLst>
                                            <p:cond delay="0"/>
                                          </p:stCondLst>
                                        </p:cTn>
                                        <p:tgtEl>
                                          <p:spTgt spid="477256"/>
                                        </p:tgtEl>
                                        <p:attrNameLst>
                                          <p:attrName>style.visibility</p:attrName>
                                        </p:attrNameLst>
                                      </p:cBhvr>
                                      <p:to>
                                        <p:strVal val="visible"/>
                                      </p:to>
                                    </p:set>
                                    <p:anim calcmode="lin" valueType="num">
                                      <p:cBhvr additive="base">
                                        <p:cTn id="61" dur="500" fill="hold"/>
                                        <p:tgtEl>
                                          <p:spTgt spid="477256"/>
                                        </p:tgtEl>
                                        <p:attrNameLst>
                                          <p:attrName>ppt_x</p:attrName>
                                        </p:attrNameLst>
                                      </p:cBhvr>
                                      <p:tavLst>
                                        <p:tav tm="0">
                                          <p:val>
                                            <p:strVal val="#ppt_x"/>
                                          </p:val>
                                        </p:tav>
                                        <p:tav tm="100000">
                                          <p:val>
                                            <p:strVal val="#ppt_x"/>
                                          </p:val>
                                        </p:tav>
                                      </p:tavLst>
                                    </p:anim>
                                    <p:anim calcmode="lin" valueType="num">
                                      <p:cBhvr additive="base">
                                        <p:cTn id="62" dur="500" fill="hold"/>
                                        <p:tgtEl>
                                          <p:spTgt spid="477256"/>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77255"/>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77265"/>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0" presetClass="path" presetSubtype="0" accel="50000" decel="50000" fill="hold" grpId="0" nodeType="clickEffect">
                                  <p:stCondLst>
                                    <p:cond delay="0"/>
                                  </p:stCondLst>
                                  <p:childTnLst>
                                    <p:animMotion origin="layout" path="M 0.07344 0.03218 L 0.30642 0.28403 " pathEditMode="relative" rAng="0" ptsTypes="AA">
                                      <p:cBhvr>
                                        <p:cTn id="72" dur="500" fill="hold"/>
                                        <p:tgtEl>
                                          <p:spTgt spid="477256"/>
                                        </p:tgtEl>
                                        <p:attrNameLst>
                                          <p:attrName>ppt_x</p:attrName>
                                          <p:attrName>ppt_y</p:attrName>
                                        </p:attrNameLst>
                                      </p:cBhvr>
                                      <p:rCtr x="11600" y="12600"/>
                                    </p:animMotion>
                                  </p:childTnLst>
                                </p:cTn>
                              </p:par>
                              <p:par>
                                <p:cTn id="73" presetID="1" presetClass="entr" presetSubtype="0" fill="hold" grpId="0" nodeType="withEffect">
                                  <p:stCondLst>
                                    <p:cond delay="0"/>
                                  </p:stCondLst>
                                  <p:childTnLst>
                                    <p:set>
                                      <p:cBhvr>
                                        <p:cTn id="74" dur="1" fill="hold">
                                          <p:stCondLst>
                                            <p:cond delay="0"/>
                                          </p:stCondLst>
                                        </p:cTn>
                                        <p:tgtEl>
                                          <p:spTgt spid="47726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477257"/>
                                        </p:tgtEl>
                                        <p:attrNameLst>
                                          <p:attrName>style.visibility</p:attrName>
                                        </p:attrNameLst>
                                      </p:cBhvr>
                                      <p:to>
                                        <p:strVal val="visible"/>
                                      </p:to>
                                    </p:set>
                                    <p:anim calcmode="lin" valueType="num">
                                      <p:cBhvr additive="base">
                                        <p:cTn id="79" dur="500" fill="hold"/>
                                        <p:tgtEl>
                                          <p:spTgt spid="477257"/>
                                        </p:tgtEl>
                                        <p:attrNameLst>
                                          <p:attrName>ppt_x</p:attrName>
                                        </p:attrNameLst>
                                      </p:cBhvr>
                                      <p:tavLst>
                                        <p:tav tm="0">
                                          <p:val>
                                            <p:strVal val="#ppt_x"/>
                                          </p:val>
                                        </p:tav>
                                        <p:tav tm="100000">
                                          <p:val>
                                            <p:strVal val="#ppt_x"/>
                                          </p:val>
                                        </p:tav>
                                      </p:tavLst>
                                    </p:anim>
                                    <p:anim calcmode="lin" valueType="num">
                                      <p:cBhvr additive="base">
                                        <p:cTn id="80" dur="500" fill="hold"/>
                                        <p:tgtEl>
                                          <p:spTgt spid="47725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grpId="1" nodeType="clickEffect">
                                  <p:stCondLst>
                                    <p:cond delay="0"/>
                                  </p:stCondLst>
                                  <p:childTnLst>
                                    <p:set>
                                      <p:cBhvr>
                                        <p:cTn id="84" dur="1" fill="hold">
                                          <p:stCondLst>
                                            <p:cond delay="0"/>
                                          </p:stCondLst>
                                        </p:cTn>
                                        <p:tgtEl>
                                          <p:spTgt spid="477258"/>
                                        </p:tgtEl>
                                        <p:attrNameLst>
                                          <p:attrName>style.visibility</p:attrName>
                                        </p:attrNameLst>
                                      </p:cBhvr>
                                      <p:to>
                                        <p:strVal val="visible"/>
                                      </p:to>
                                    </p:set>
                                    <p:anim calcmode="lin" valueType="num">
                                      <p:cBhvr additive="base">
                                        <p:cTn id="85" dur="500" fill="hold"/>
                                        <p:tgtEl>
                                          <p:spTgt spid="477258"/>
                                        </p:tgtEl>
                                        <p:attrNameLst>
                                          <p:attrName>ppt_x</p:attrName>
                                        </p:attrNameLst>
                                      </p:cBhvr>
                                      <p:tavLst>
                                        <p:tav tm="0">
                                          <p:val>
                                            <p:strVal val="#ppt_x"/>
                                          </p:val>
                                        </p:tav>
                                        <p:tav tm="100000">
                                          <p:val>
                                            <p:strVal val="#ppt_x"/>
                                          </p:val>
                                        </p:tav>
                                      </p:tavLst>
                                    </p:anim>
                                    <p:anim calcmode="lin" valueType="num">
                                      <p:cBhvr additive="base">
                                        <p:cTn id="86" dur="500" fill="hold"/>
                                        <p:tgtEl>
                                          <p:spTgt spid="477258"/>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2" nodeType="clickEffect">
                                  <p:stCondLst>
                                    <p:cond delay="0"/>
                                  </p:stCondLst>
                                  <p:childTnLst>
                                    <p:set>
                                      <p:cBhvr>
                                        <p:cTn id="90" dur="1" fill="hold">
                                          <p:stCondLst>
                                            <p:cond delay="0"/>
                                          </p:stCondLst>
                                        </p:cTn>
                                        <p:tgtEl>
                                          <p:spTgt spid="47725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77266"/>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grpId="0" nodeType="clickEffect">
                                  <p:stCondLst>
                                    <p:cond delay="0"/>
                                  </p:stCondLst>
                                  <p:childTnLst>
                                    <p:animMotion origin="layout" path="M 0.07343 0.03217 L 0.30468 0.34282 " pathEditMode="relative" rAng="0" ptsTypes="AA">
                                      <p:cBhvr>
                                        <p:cTn id="96" dur="500" fill="hold"/>
                                        <p:tgtEl>
                                          <p:spTgt spid="477258"/>
                                        </p:tgtEl>
                                        <p:attrNameLst>
                                          <p:attrName>ppt_x</p:attrName>
                                          <p:attrName>ppt_y</p:attrName>
                                        </p:attrNameLst>
                                      </p:cBhvr>
                                      <p:rCtr x="11600" y="15500"/>
                                    </p:animMotion>
                                  </p:childTnLst>
                                </p:cTn>
                              </p:par>
                              <p:par>
                                <p:cTn id="97" presetID="1" presetClass="entr" presetSubtype="0" fill="hold" grpId="0" nodeType="withEffect">
                                  <p:stCondLst>
                                    <p:cond delay="0"/>
                                  </p:stCondLst>
                                  <p:childTnLst>
                                    <p:set>
                                      <p:cBhvr>
                                        <p:cTn id="98" dur="1" fill="hold">
                                          <p:stCondLst>
                                            <p:cond delay="0"/>
                                          </p:stCondLst>
                                        </p:cTn>
                                        <p:tgtEl>
                                          <p:spTgt spid="47726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1" fill="hold" grpId="1" nodeType="clickEffect">
                                  <p:stCondLst>
                                    <p:cond delay="0"/>
                                  </p:stCondLst>
                                  <p:childTnLst>
                                    <p:set>
                                      <p:cBhvr>
                                        <p:cTn id="102" dur="1" fill="hold">
                                          <p:stCondLst>
                                            <p:cond delay="0"/>
                                          </p:stCondLst>
                                        </p:cTn>
                                        <p:tgtEl>
                                          <p:spTgt spid="477259"/>
                                        </p:tgtEl>
                                        <p:attrNameLst>
                                          <p:attrName>style.visibility</p:attrName>
                                        </p:attrNameLst>
                                      </p:cBhvr>
                                      <p:to>
                                        <p:strVal val="visible"/>
                                      </p:to>
                                    </p:set>
                                    <p:anim calcmode="lin" valueType="num">
                                      <p:cBhvr additive="base">
                                        <p:cTn id="103" dur="500" fill="hold"/>
                                        <p:tgtEl>
                                          <p:spTgt spid="477259"/>
                                        </p:tgtEl>
                                        <p:attrNameLst>
                                          <p:attrName>ppt_x</p:attrName>
                                        </p:attrNameLst>
                                      </p:cBhvr>
                                      <p:tavLst>
                                        <p:tav tm="0">
                                          <p:val>
                                            <p:strVal val="#ppt_x"/>
                                          </p:val>
                                        </p:tav>
                                        <p:tav tm="100000">
                                          <p:val>
                                            <p:strVal val="#ppt_x"/>
                                          </p:val>
                                        </p:tav>
                                      </p:tavLst>
                                    </p:anim>
                                    <p:anim calcmode="lin" valueType="num">
                                      <p:cBhvr additive="base">
                                        <p:cTn id="104" dur="500" fill="hold"/>
                                        <p:tgtEl>
                                          <p:spTgt spid="477259"/>
                                        </p:tgtEl>
                                        <p:attrNameLst>
                                          <p:attrName>ppt_y</p:attrName>
                                        </p:attrNameLst>
                                      </p:cBhvr>
                                      <p:tavLst>
                                        <p:tav tm="0">
                                          <p:val>
                                            <p:strVal val="0-#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2" nodeType="clickEffect">
                                  <p:stCondLst>
                                    <p:cond delay="0"/>
                                  </p:stCondLst>
                                  <p:childTnLst>
                                    <p:set>
                                      <p:cBhvr>
                                        <p:cTn id="108" dur="1" fill="hold">
                                          <p:stCondLst>
                                            <p:cond delay="0"/>
                                          </p:stCondLst>
                                        </p:cTn>
                                        <p:tgtEl>
                                          <p:spTgt spid="477258"/>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77267"/>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0" presetClass="path" presetSubtype="0" accel="50000" decel="50000" fill="hold" grpId="0" nodeType="clickEffect">
                                  <p:stCondLst>
                                    <p:cond delay="0"/>
                                  </p:stCondLst>
                                  <p:childTnLst>
                                    <p:animMotion origin="layout" path="M 0.07343 0.03217 L 0.30468 0.34282 " pathEditMode="relative" rAng="0" ptsTypes="AA">
                                      <p:cBhvr>
                                        <p:cTn id="114" dur="500" fill="hold"/>
                                        <p:tgtEl>
                                          <p:spTgt spid="477259"/>
                                        </p:tgtEl>
                                        <p:attrNameLst>
                                          <p:attrName>ppt_x</p:attrName>
                                          <p:attrName>ppt_y</p:attrName>
                                        </p:attrNameLst>
                                      </p:cBhvr>
                                      <p:rCtr x="11600" y="15500"/>
                                    </p:animMotion>
                                  </p:childTnLst>
                                </p:cTn>
                              </p:par>
                              <p:par>
                                <p:cTn id="115" presetID="1" presetClass="entr" presetSubtype="0" fill="hold" grpId="0" nodeType="withEffect">
                                  <p:stCondLst>
                                    <p:cond delay="0"/>
                                  </p:stCondLst>
                                  <p:childTnLst>
                                    <p:set>
                                      <p:cBhvr>
                                        <p:cTn id="116" dur="1" fill="hold">
                                          <p:stCondLst>
                                            <p:cond delay="0"/>
                                          </p:stCondLst>
                                        </p:cTn>
                                        <p:tgtEl>
                                          <p:spTgt spid="4772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1" fill="hold" grpId="1" nodeType="clickEffect">
                                  <p:stCondLst>
                                    <p:cond delay="0"/>
                                  </p:stCondLst>
                                  <p:childTnLst>
                                    <p:set>
                                      <p:cBhvr>
                                        <p:cTn id="120" dur="1" fill="hold">
                                          <p:stCondLst>
                                            <p:cond delay="0"/>
                                          </p:stCondLst>
                                        </p:cTn>
                                        <p:tgtEl>
                                          <p:spTgt spid="477260"/>
                                        </p:tgtEl>
                                        <p:attrNameLst>
                                          <p:attrName>style.visibility</p:attrName>
                                        </p:attrNameLst>
                                      </p:cBhvr>
                                      <p:to>
                                        <p:strVal val="visible"/>
                                      </p:to>
                                    </p:set>
                                    <p:anim calcmode="lin" valueType="num">
                                      <p:cBhvr additive="base">
                                        <p:cTn id="121" dur="500" fill="hold"/>
                                        <p:tgtEl>
                                          <p:spTgt spid="477260"/>
                                        </p:tgtEl>
                                        <p:attrNameLst>
                                          <p:attrName>ppt_x</p:attrName>
                                        </p:attrNameLst>
                                      </p:cBhvr>
                                      <p:tavLst>
                                        <p:tav tm="0">
                                          <p:val>
                                            <p:strVal val="#ppt_x"/>
                                          </p:val>
                                        </p:tav>
                                        <p:tav tm="100000">
                                          <p:val>
                                            <p:strVal val="#ppt_x"/>
                                          </p:val>
                                        </p:tav>
                                      </p:tavLst>
                                    </p:anim>
                                    <p:anim calcmode="lin" valueType="num">
                                      <p:cBhvr additive="base">
                                        <p:cTn id="122" dur="500" fill="hold"/>
                                        <p:tgtEl>
                                          <p:spTgt spid="477260"/>
                                        </p:tgtEl>
                                        <p:attrNameLst>
                                          <p:attrName>ppt_y</p:attrName>
                                        </p:attrNameLst>
                                      </p:cBhvr>
                                      <p:tavLst>
                                        <p:tav tm="0">
                                          <p:val>
                                            <p:strVal val="0-#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2" nodeType="clickEffect">
                                  <p:stCondLst>
                                    <p:cond delay="0"/>
                                  </p:stCondLst>
                                  <p:childTnLst>
                                    <p:set>
                                      <p:cBhvr>
                                        <p:cTn id="126" dur="1" fill="hold">
                                          <p:stCondLst>
                                            <p:cond delay="0"/>
                                          </p:stCondLst>
                                        </p:cTn>
                                        <p:tgtEl>
                                          <p:spTgt spid="477259"/>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477268"/>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0" presetClass="path" presetSubtype="0" accel="50000" decel="50000" fill="hold" grpId="0" nodeType="clickEffect">
                                  <p:stCondLst>
                                    <p:cond delay="0"/>
                                  </p:stCondLst>
                                  <p:childTnLst>
                                    <p:animMotion origin="layout" path="M 0.07343 0.03217 L 0.30468 0.34282 " pathEditMode="relative" rAng="0" ptsTypes="AA">
                                      <p:cBhvr>
                                        <p:cTn id="132" dur="500" fill="hold"/>
                                        <p:tgtEl>
                                          <p:spTgt spid="477260"/>
                                        </p:tgtEl>
                                        <p:attrNameLst>
                                          <p:attrName>ppt_x</p:attrName>
                                          <p:attrName>ppt_y</p:attrName>
                                        </p:attrNameLst>
                                      </p:cBhvr>
                                      <p:rCtr x="11600" y="15500"/>
                                    </p:animMotion>
                                  </p:childTnLst>
                                </p:cTn>
                              </p:par>
                              <p:par>
                                <p:cTn id="133" presetID="1" presetClass="entr" presetSubtype="0" fill="hold" grpId="0" nodeType="withEffect">
                                  <p:stCondLst>
                                    <p:cond delay="0"/>
                                  </p:stCondLst>
                                  <p:childTnLst>
                                    <p:set>
                                      <p:cBhvr>
                                        <p:cTn id="134" dur="1" fill="hold">
                                          <p:stCondLst>
                                            <p:cond delay="0"/>
                                          </p:stCondLst>
                                        </p:cTn>
                                        <p:tgtEl>
                                          <p:spTgt spid="47726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1" nodeType="clickEffect">
                                  <p:stCondLst>
                                    <p:cond delay="0"/>
                                  </p:stCondLst>
                                  <p:childTnLst>
                                    <p:set>
                                      <p:cBhvr>
                                        <p:cTn id="138" dur="1" fill="hold">
                                          <p:stCondLst>
                                            <p:cond delay="0"/>
                                          </p:stCondLst>
                                        </p:cTn>
                                        <p:tgtEl>
                                          <p:spTgt spid="477261"/>
                                        </p:tgtEl>
                                        <p:attrNameLst>
                                          <p:attrName>style.visibility</p:attrName>
                                        </p:attrNameLst>
                                      </p:cBhvr>
                                      <p:to>
                                        <p:strVal val="visible"/>
                                      </p:to>
                                    </p:set>
                                    <p:anim calcmode="lin" valueType="num">
                                      <p:cBhvr additive="base">
                                        <p:cTn id="139" dur="500" fill="hold"/>
                                        <p:tgtEl>
                                          <p:spTgt spid="477261"/>
                                        </p:tgtEl>
                                        <p:attrNameLst>
                                          <p:attrName>ppt_x</p:attrName>
                                        </p:attrNameLst>
                                      </p:cBhvr>
                                      <p:tavLst>
                                        <p:tav tm="0">
                                          <p:val>
                                            <p:strVal val="#ppt_x"/>
                                          </p:val>
                                        </p:tav>
                                        <p:tav tm="100000">
                                          <p:val>
                                            <p:strVal val="#ppt_x"/>
                                          </p:val>
                                        </p:tav>
                                      </p:tavLst>
                                    </p:anim>
                                    <p:anim calcmode="lin" valueType="num">
                                      <p:cBhvr additive="base">
                                        <p:cTn id="140" dur="500" fill="hold"/>
                                        <p:tgtEl>
                                          <p:spTgt spid="477261"/>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2" nodeType="clickEffect">
                                  <p:stCondLst>
                                    <p:cond delay="0"/>
                                  </p:stCondLst>
                                  <p:childTnLst>
                                    <p:set>
                                      <p:cBhvr>
                                        <p:cTn id="144" dur="1" fill="hold">
                                          <p:stCondLst>
                                            <p:cond delay="0"/>
                                          </p:stCondLst>
                                        </p:cTn>
                                        <p:tgtEl>
                                          <p:spTgt spid="477260"/>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77269"/>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grpId="0" nodeType="clickEffect">
                                  <p:stCondLst>
                                    <p:cond delay="0"/>
                                  </p:stCondLst>
                                  <p:childTnLst>
                                    <p:animMotion origin="layout" path="M 0.07343 0.03217 L 0.30468 0.34282 " pathEditMode="relative" rAng="0" ptsTypes="AA">
                                      <p:cBhvr>
                                        <p:cTn id="150" dur="500" fill="hold"/>
                                        <p:tgtEl>
                                          <p:spTgt spid="477261"/>
                                        </p:tgtEl>
                                        <p:attrNameLst>
                                          <p:attrName>ppt_x</p:attrName>
                                          <p:attrName>ppt_y</p:attrName>
                                        </p:attrNameLst>
                                      </p:cBhvr>
                                      <p:rCtr x="11600" y="15500"/>
                                    </p:animMotion>
                                  </p:childTnLst>
                                </p:cTn>
                              </p:par>
                              <p:par>
                                <p:cTn id="151" presetID="1" presetClass="entr" presetSubtype="0" fill="hold" grpId="0" nodeType="withEffect">
                                  <p:stCondLst>
                                    <p:cond delay="0"/>
                                  </p:stCondLst>
                                  <p:childTnLst>
                                    <p:set>
                                      <p:cBhvr>
                                        <p:cTn id="152" dur="1" fill="hold">
                                          <p:stCondLst>
                                            <p:cond delay="0"/>
                                          </p:stCondLst>
                                        </p:cTn>
                                        <p:tgtEl>
                                          <p:spTgt spid="477270"/>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1" fill="hold" grpId="1" nodeType="clickEffect">
                                  <p:stCondLst>
                                    <p:cond delay="0"/>
                                  </p:stCondLst>
                                  <p:childTnLst>
                                    <p:set>
                                      <p:cBhvr>
                                        <p:cTn id="156" dur="1" fill="hold">
                                          <p:stCondLst>
                                            <p:cond delay="0"/>
                                          </p:stCondLst>
                                        </p:cTn>
                                        <p:tgtEl>
                                          <p:spTgt spid="477262"/>
                                        </p:tgtEl>
                                        <p:attrNameLst>
                                          <p:attrName>style.visibility</p:attrName>
                                        </p:attrNameLst>
                                      </p:cBhvr>
                                      <p:to>
                                        <p:strVal val="visible"/>
                                      </p:to>
                                    </p:set>
                                    <p:anim calcmode="lin" valueType="num">
                                      <p:cBhvr additive="base">
                                        <p:cTn id="157" dur="500" fill="hold"/>
                                        <p:tgtEl>
                                          <p:spTgt spid="477262"/>
                                        </p:tgtEl>
                                        <p:attrNameLst>
                                          <p:attrName>ppt_x</p:attrName>
                                        </p:attrNameLst>
                                      </p:cBhvr>
                                      <p:tavLst>
                                        <p:tav tm="0">
                                          <p:val>
                                            <p:strVal val="#ppt_x"/>
                                          </p:val>
                                        </p:tav>
                                        <p:tav tm="100000">
                                          <p:val>
                                            <p:strVal val="#ppt_x"/>
                                          </p:val>
                                        </p:tav>
                                      </p:tavLst>
                                    </p:anim>
                                    <p:anim calcmode="lin" valueType="num">
                                      <p:cBhvr additive="base">
                                        <p:cTn id="158" dur="500" fill="hold"/>
                                        <p:tgtEl>
                                          <p:spTgt spid="477262"/>
                                        </p:tgtEl>
                                        <p:attrNameLst>
                                          <p:attrName>ppt_y</p:attrName>
                                        </p:attrNameLst>
                                      </p:cBhvr>
                                      <p:tavLst>
                                        <p:tav tm="0">
                                          <p:val>
                                            <p:strVal val="0-#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2" nodeType="clickEffect">
                                  <p:stCondLst>
                                    <p:cond delay="0"/>
                                  </p:stCondLst>
                                  <p:childTnLst>
                                    <p:set>
                                      <p:cBhvr>
                                        <p:cTn id="162" dur="1" fill="hold">
                                          <p:stCondLst>
                                            <p:cond delay="0"/>
                                          </p:stCondLst>
                                        </p:cTn>
                                        <p:tgtEl>
                                          <p:spTgt spid="477261"/>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477270"/>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0" presetClass="path" presetSubtype="0" accel="50000" decel="50000" fill="hold" grpId="0" nodeType="clickEffect">
                                  <p:stCondLst>
                                    <p:cond delay="0"/>
                                  </p:stCondLst>
                                  <p:childTnLst>
                                    <p:animMotion origin="layout" path="M 0.07343 0.03217 L 0.30468 0.34282 " pathEditMode="relative" rAng="0" ptsTypes="AA">
                                      <p:cBhvr>
                                        <p:cTn id="168" dur="500" fill="hold"/>
                                        <p:tgtEl>
                                          <p:spTgt spid="477262"/>
                                        </p:tgtEl>
                                        <p:attrNameLst>
                                          <p:attrName>ppt_x</p:attrName>
                                          <p:attrName>ppt_y</p:attrName>
                                        </p:attrNameLst>
                                      </p:cBhvr>
                                      <p:rCtr x="11600" y="15500"/>
                                    </p:animMotion>
                                  </p:childTnLst>
                                </p:cTn>
                              </p:par>
                              <p:par>
                                <p:cTn id="169" presetID="1" presetClass="entr" presetSubtype="0" fill="hold" grpId="0" nodeType="withEffect">
                                  <p:stCondLst>
                                    <p:cond delay="0"/>
                                  </p:stCondLst>
                                  <p:childTnLst>
                                    <p:set>
                                      <p:cBhvr>
                                        <p:cTn id="170" dur="1" fill="hold">
                                          <p:stCondLst>
                                            <p:cond delay="0"/>
                                          </p:stCondLst>
                                        </p:cTn>
                                        <p:tgtEl>
                                          <p:spTgt spid="47727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2" nodeType="clickEffect">
                                  <p:stCondLst>
                                    <p:cond delay="0"/>
                                  </p:stCondLst>
                                  <p:childTnLst>
                                    <p:set>
                                      <p:cBhvr>
                                        <p:cTn id="174" dur="1" fill="hold">
                                          <p:stCondLst>
                                            <p:cond delay="0"/>
                                          </p:stCondLst>
                                        </p:cTn>
                                        <p:tgtEl>
                                          <p:spTgt spid="477262"/>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477271"/>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477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46" grpId="0"/>
      <p:bldP spid="477246" grpId="1"/>
      <p:bldP spid="477250" grpId="0"/>
      <p:bldP spid="477251" grpId="0"/>
      <p:bldP spid="477251" grpId="1"/>
      <p:bldP spid="477251" grpId="2"/>
      <p:bldP spid="477252" grpId="0"/>
      <p:bldP spid="477255" grpId="0"/>
      <p:bldP spid="477255" grpId="1"/>
      <p:bldP spid="477255" grpId="2"/>
      <p:bldP spid="477256" grpId="0"/>
      <p:bldP spid="477256" grpId="1"/>
      <p:bldP spid="477256" grpId="2"/>
      <p:bldP spid="477257" grpId="0"/>
      <p:bldP spid="477258" grpId="0"/>
      <p:bldP spid="477258" grpId="1"/>
      <p:bldP spid="477258" grpId="2"/>
      <p:bldP spid="477259" grpId="0"/>
      <p:bldP spid="477259" grpId="1"/>
      <p:bldP spid="477259" grpId="2"/>
      <p:bldP spid="477260" grpId="0"/>
      <p:bldP spid="477260" grpId="1"/>
      <p:bldP spid="477260" grpId="2"/>
      <p:bldP spid="477261" grpId="0"/>
      <p:bldP spid="477261" grpId="1"/>
      <p:bldP spid="477261" grpId="2"/>
      <p:bldP spid="477262" grpId="0"/>
      <p:bldP spid="477262" grpId="1"/>
      <p:bldP spid="477262" grpId="2"/>
      <p:bldP spid="477263" grpId="0" animBg="1"/>
      <p:bldP spid="477263" grpId="1" animBg="1"/>
      <p:bldP spid="477264" grpId="0" animBg="1"/>
      <p:bldP spid="477264" grpId="1" animBg="1"/>
      <p:bldP spid="477265" grpId="0" animBg="1"/>
      <p:bldP spid="477265" grpId="1" animBg="1"/>
      <p:bldP spid="477266" grpId="0" animBg="1"/>
      <p:bldP spid="477266" grpId="1" animBg="1"/>
      <p:bldP spid="477267" grpId="0" animBg="1"/>
      <p:bldP spid="477267" grpId="1" animBg="1"/>
      <p:bldP spid="477268" grpId="0" animBg="1"/>
      <p:bldP spid="477268" grpId="1" animBg="1"/>
      <p:bldP spid="477269" grpId="0" animBg="1"/>
      <p:bldP spid="477269" grpId="1" animBg="1"/>
      <p:bldP spid="477270" grpId="0" animBg="1"/>
      <p:bldP spid="477270" grpId="1" animBg="1"/>
      <p:bldP spid="477271" grpId="0" animBg="1"/>
      <p:bldP spid="477271" grpId="1" animBg="1"/>
      <p:bldP spid="4772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sz="3600">
                <a:solidFill>
                  <a:srgbClr val="006633"/>
                </a:solidFill>
                <a:latin typeface="Garamond" charset="0"/>
              </a:rPr>
              <a:t>Effect of the Memory Performance Hog</a:t>
            </a:r>
            <a:endParaRPr lang="en-US" sz="3600">
              <a:latin typeface="Garamond" charset="0"/>
            </a:endParaRPr>
          </a:p>
        </p:txBody>
      </p:sp>
      <p:graphicFrame>
        <p:nvGraphicFramePr>
          <p:cNvPr id="124930" name="Content Placeholder 4"/>
          <p:cNvGraphicFramePr>
            <a:graphicFrameLocks noGrp="1"/>
          </p:cNvGraphicFramePr>
          <p:nvPr>
            <p:ph idx="1"/>
          </p:nvPr>
        </p:nvGraphicFramePr>
        <p:xfrm>
          <a:off x="2251075" y="1108075"/>
          <a:ext cx="4419600" cy="3719513"/>
        </p:xfrm>
        <a:graphic>
          <a:graphicData uri="http://schemas.openxmlformats.org/presentationml/2006/ole">
            <mc:AlternateContent xmlns:mc="http://schemas.openxmlformats.org/markup-compatibility/2006">
              <mc:Choice xmlns:v="urn:schemas-microsoft-com:vml" Requires="v">
                <p:oleObj spid="_x0000_s301073" name="Worksheet" r:id="rId5" imgW="4419235" imgH="3718253" progId="Excel.Sheet.8">
                  <p:embed/>
                </p:oleObj>
              </mc:Choice>
              <mc:Fallback>
                <p:oleObj name="Worksheet" r:id="rId5" imgW="4419235" imgH="3718253" progId="Excel.Sheet.8">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1075" y="1108075"/>
                        <a:ext cx="4419600" cy="371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493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FAD010-4BFF-0B4E-8CE0-AF2339EEEAEA}" type="slidenum">
              <a:rPr lang="en-US" sz="1600">
                <a:solidFill>
                  <a:srgbClr val="000000"/>
                </a:solidFill>
                <a:latin typeface="Garamond" charset="0"/>
                <a:cs typeface="Arial" charset="0"/>
              </a:rPr>
              <a:pPr eaLnBrk="1" hangingPunct="1"/>
              <a:t>32</a:t>
            </a:fld>
            <a:endParaRPr lang="en-US" sz="1600">
              <a:solidFill>
                <a:srgbClr val="000000"/>
              </a:solidFill>
              <a:latin typeface="Garamond" charset="0"/>
              <a:cs typeface="Arial" charset="0"/>
            </a:endParaRPr>
          </a:p>
        </p:txBody>
      </p:sp>
      <p:sp>
        <p:nvSpPr>
          <p:cNvPr id="124932" name="Line 14"/>
          <p:cNvSpPr>
            <a:spLocks noChangeShapeType="1"/>
          </p:cNvSpPr>
          <p:nvPr/>
        </p:nvSpPr>
        <p:spPr bwMode="auto">
          <a:xfrm>
            <a:off x="2792413" y="3297238"/>
            <a:ext cx="3860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 name="Oval 5"/>
          <p:cNvSpPr>
            <a:spLocks noChangeArrowheads="1"/>
          </p:cNvSpPr>
          <p:nvPr/>
        </p:nvSpPr>
        <p:spPr bwMode="auto">
          <a:xfrm>
            <a:off x="3271838" y="2898775"/>
            <a:ext cx="1008062" cy="519113"/>
          </a:xfrm>
          <a:prstGeom prst="ellipse">
            <a:avLst/>
          </a:prstGeom>
          <a:solidFill>
            <a:schemeClr val="accent1">
              <a:alpha val="0"/>
            </a:schemeClr>
          </a:solidFill>
          <a:ln w="34925">
            <a:solidFill>
              <a:srgbClr val="CC0000"/>
            </a:solidFill>
            <a:round/>
            <a:headEnd/>
            <a:tailEnd/>
          </a:ln>
        </p:spPr>
        <p:txBody>
          <a:bodyPr wrap="none" anchor="ctr"/>
          <a:lstStyle/>
          <a:p>
            <a:endParaRPr lang="en-US">
              <a:solidFill>
                <a:srgbClr val="000000"/>
              </a:solidFill>
            </a:endParaRPr>
          </a:p>
        </p:txBody>
      </p:sp>
      <p:sp>
        <p:nvSpPr>
          <p:cNvPr id="10" name="Text Box 7"/>
          <p:cNvSpPr txBox="1">
            <a:spLocks noChangeArrowheads="1"/>
          </p:cNvSpPr>
          <p:nvPr/>
        </p:nvSpPr>
        <p:spPr bwMode="auto">
          <a:xfrm>
            <a:off x="2974975" y="2516188"/>
            <a:ext cx="184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rPr>
              <a:t>1.18X slowdown</a:t>
            </a:r>
          </a:p>
        </p:txBody>
      </p:sp>
      <p:sp>
        <p:nvSpPr>
          <p:cNvPr id="11" name="Text Box 8"/>
          <p:cNvSpPr txBox="1">
            <a:spLocks noChangeArrowheads="1"/>
          </p:cNvSpPr>
          <p:nvPr/>
        </p:nvSpPr>
        <p:spPr bwMode="auto">
          <a:xfrm>
            <a:off x="6172200" y="1304925"/>
            <a:ext cx="1847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rPr>
              <a:t>2.82X slowdown</a:t>
            </a:r>
          </a:p>
        </p:txBody>
      </p:sp>
      <p:sp>
        <p:nvSpPr>
          <p:cNvPr id="14" name="Oval 5"/>
          <p:cNvSpPr>
            <a:spLocks noChangeArrowheads="1"/>
          </p:cNvSpPr>
          <p:nvPr/>
        </p:nvSpPr>
        <p:spPr bwMode="auto">
          <a:xfrm>
            <a:off x="5146675" y="1214438"/>
            <a:ext cx="1009650" cy="519112"/>
          </a:xfrm>
          <a:prstGeom prst="ellipse">
            <a:avLst/>
          </a:prstGeom>
          <a:solidFill>
            <a:schemeClr val="accent1">
              <a:alpha val="0"/>
            </a:schemeClr>
          </a:solidFill>
          <a:ln w="34925">
            <a:solidFill>
              <a:srgbClr val="CC0000"/>
            </a:solidFill>
            <a:round/>
            <a:headEnd/>
            <a:tailEnd/>
          </a:ln>
        </p:spPr>
        <p:txBody>
          <a:bodyPr wrap="none" anchor="ctr"/>
          <a:lstStyle/>
          <a:p>
            <a:endParaRPr lang="en-US">
              <a:solidFill>
                <a:srgbClr val="000000"/>
              </a:solidFill>
            </a:endParaRPr>
          </a:p>
        </p:txBody>
      </p:sp>
      <p:sp>
        <p:nvSpPr>
          <p:cNvPr id="124937" name="Text Box 9"/>
          <p:cNvSpPr txBox="1">
            <a:spLocks noChangeArrowheads="1"/>
          </p:cNvSpPr>
          <p:nvPr/>
        </p:nvSpPr>
        <p:spPr bwMode="auto">
          <a:xfrm>
            <a:off x="250825" y="4941888"/>
            <a:ext cx="7700963" cy="116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Results on Intel Pentium D running Windows XP</a:t>
            </a:r>
          </a:p>
          <a:p>
            <a:pPr eaLnBrk="1" hangingPunct="1"/>
            <a:r>
              <a:rPr lang="en-US" sz="1800">
                <a:solidFill>
                  <a:srgbClr val="000000"/>
                </a:solidFill>
              </a:rPr>
              <a:t>(Similar results for Intel Core Duo and AMD Turion, and on Fedora Linux) </a:t>
            </a:r>
          </a:p>
          <a:p>
            <a:pPr eaLnBrk="1" hangingPunct="1"/>
            <a:endParaRPr lang="en-US" sz="1800">
              <a:solidFill>
                <a:srgbClr val="000000"/>
              </a:solidFill>
            </a:endParaRPr>
          </a:p>
          <a:p>
            <a:pPr eaLnBrk="1" hangingPunct="1"/>
            <a:endParaRPr lang="en-US" sz="1600">
              <a:solidFill>
                <a:srgbClr val="000000"/>
              </a:solidFill>
            </a:endParaRPr>
          </a:p>
        </p:txBody>
      </p:sp>
      <p:sp>
        <p:nvSpPr>
          <p:cNvPr id="124938" name="TextBox 17"/>
          <p:cNvSpPr txBox="1">
            <a:spLocks noChangeArrowheads="1"/>
          </p:cNvSpPr>
          <p:nvPr/>
        </p:nvSpPr>
        <p:spPr bwMode="auto">
          <a:xfrm rot="-5400000">
            <a:off x="858044" y="2628107"/>
            <a:ext cx="26812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solidFill>
                  <a:srgbClr val="000000"/>
                </a:solidFill>
              </a:rPr>
              <a:t>Slowdown</a:t>
            </a:r>
          </a:p>
        </p:txBody>
      </p:sp>
      <p:graphicFrame>
        <p:nvGraphicFramePr>
          <p:cNvPr id="16" name="Content Placeholder 4"/>
          <p:cNvGraphicFramePr>
            <a:graphicFrameLocks/>
          </p:cNvGraphicFramePr>
          <p:nvPr/>
        </p:nvGraphicFramePr>
        <p:xfrm>
          <a:off x="2152650" y="1009650"/>
          <a:ext cx="4622800" cy="3922713"/>
        </p:xfrm>
        <a:graphic>
          <a:graphicData uri="http://schemas.openxmlformats.org/drawingml/2006/chart">
            <c:chart xmlns:c="http://schemas.openxmlformats.org/drawingml/2006/chart" xmlns:r="http://schemas.openxmlformats.org/officeDocument/2006/relationships" r:id="rId7"/>
          </a:graphicData>
        </a:graphic>
      </p:graphicFrame>
      <p:sp>
        <p:nvSpPr>
          <p:cNvPr id="17" name="Line 14"/>
          <p:cNvSpPr>
            <a:spLocks noChangeShapeType="1"/>
          </p:cNvSpPr>
          <p:nvPr/>
        </p:nvSpPr>
        <p:spPr bwMode="auto">
          <a:xfrm>
            <a:off x="2797175" y="3300413"/>
            <a:ext cx="3860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graphicFrame>
        <p:nvGraphicFramePr>
          <p:cNvPr id="19" name="Content Placeholder 4"/>
          <p:cNvGraphicFramePr>
            <a:graphicFrameLocks/>
          </p:cNvGraphicFramePr>
          <p:nvPr/>
        </p:nvGraphicFramePr>
        <p:xfrm>
          <a:off x="2149475" y="1009650"/>
          <a:ext cx="4622800" cy="3922713"/>
        </p:xfrm>
        <a:graphic>
          <a:graphicData uri="http://schemas.openxmlformats.org/drawingml/2006/chart">
            <c:chart xmlns:c="http://schemas.openxmlformats.org/drawingml/2006/chart" xmlns:r="http://schemas.openxmlformats.org/officeDocument/2006/relationships" r:id="rId8"/>
          </a:graphicData>
        </a:graphic>
      </p:graphicFrame>
      <p:sp>
        <p:nvSpPr>
          <p:cNvPr id="20" name="Line 14"/>
          <p:cNvSpPr>
            <a:spLocks noChangeShapeType="1"/>
          </p:cNvSpPr>
          <p:nvPr/>
        </p:nvSpPr>
        <p:spPr bwMode="auto">
          <a:xfrm>
            <a:off x="2800350" y="3305175"/>
            <a:ext cx="3860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1" name="TextBox 20"/>
          <p:cNvSpPr txBox="1"/>
          <p:nvPr/>
        </p:nvSpPr>
        <p:spPr>
          <a:xfrm>
            <a:off x="233363" y="5805488"/>
            <a:ext cx="8683625" cy="661987"/>
          </a:xfrm>
          <a:prstGeom prst="rect">
            <a:avLst/>
          </a:prstGeom>
          <a:noFill/>
        </p:spPr>
        <p:txBody>
          <a:bodyPr wrap="none">
            <a:spAutoFit/>
          </a:bodyPr>
          <a:lstStyle/>
          <a:p>
            <a:pPr eaLnBrk="0" hangingPunct="0">
              <a:spcBef>
                <a:spcPct val="20000"/>
              </a:spcBef>
              <a:buClr>
                <a:srgbClr val="CC9900"/>
              </a:buClr>
              <a:buSzPct val="65000"/>
              <a:defRPr/>
            </a:pPr>
            <a:r>
              <a:rPr lang="en-US" sz="1900" kern="0" dirty="0" err="1">
                <a:solidFill>
                  <a:srgbClr val="000000"/>
                </a:solidFill>
                <a:latin typeface="Tahoma" charset="0"/>
              </a:rPr>
              <a:t>Moscibroda</a:t>
            </a:r>
            <a:r>
              <a:rPr lang="en-US" sz="1900" kern="0" dirty="0">
                <a:solidFill>
                  <a:srgbClr val="000000"/>
                </a:solidFill>
                <a:latin typeface="Tahoma" charset="0"/>
              </a:rPr>
              <a:t> and Mutlu, </a:t>
            </a:r>
            <a:r>
              <a:rPr lang="ja-JP" altLang="en-US" sz="1900" kern="0" dirty="0">
                <a:solidFill>
                  <a:srgbClr val="000000"/>
                </a:solidFill>
                <a:latin typeface="Tahoma" charset="0"/>
              </a:rPr>
              <a:t>“</a:t>
            </a:r>
            <a:r>
              <a:rPr lang="en-US" sz="1900" kern="0" dirty="0">
                <a:solidFill>
                  <a:srgbClr val="0000FF"/>
                </a:solidFill>
                <a:latin typeface="Tahoma" charset="0"/>
              </a:rPr>
              <a:t>Memory Performance Attacks</a:t>
            </a:r>
            <a:r>
              <a:rPr lang="en-US" sz="1900" kern="0" dirty="0">
                <a:solidFill>
                  <a:srgbClr val="000000"/>
                </a:solidFill>
                <a:latin typeface="Tahoma" charset="0"/>
              </a:rPr>
              <a:t>,</a:t>
            </a:r>
            <a:r>
              <a:rPr lang="ja-JP" altLang="en-US" sz="1900" kern="0" dirty="0">
                <a:solidFill>
                  <a:srgbClr val="000000"/>
                </a:solidFill>
                <a:latin typeface="Tahoma" charset="0"/>
              </a:rPr>
              <a:t>”</a:t>
            </a:r>
            <a:r>
              <a:rPr lang="en-US" sz="1900" kern="0" dirty="0">
                <a:solidFill>
                  <a:srgbClr val="000000"/>
                </a:solidFill>
                <a:latin typeface="Tahoma" charset="0"/>
              </a:rPr>
              <a:t> USENIX Security 2007.</a:t>
            </a:r>
          </a:p>
          <a:p>
            <a:pPr>
              <a:defRPr/>
            </a:pPr>
            <a:endParaRPr lang="en-US" dirty="0">
              <a:solidFill>
                <a:srgbClr val="000000"/>
              </a:solidFill>
            </a:endParaRPr>
          </a:p>
        </p:txBody>
      </p:sp>
    </p:spTree>
    <p:extLst>
      <p:ext uri="{BB962C8B-B14F-4D97-AF65-F5344CB8AC3E}">
        <p14:creationId xmlns:p14="http://schemas.microsoft.com/office/powerpoint/2010/main" val="27797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P spid="11" grpId="0"/>
      <p:bldP spid="11" grpId="1"/>
      <p:bldP spid="14" grpId="0" animBg="1"/>
      <p:bldP spid="14" grpId="1" animBg="1"/>
      <p:bldGraphic spid="16" grpId="0">
        <p:bldAsOne/>
      </p:bldGraphic>
      <p:bldP spid="17" grpId="0" animBg="1"/>
      <p:bldGraphic spid="19" grpId="0">
        <p:bldAsOne/>
      </p:bldGraphic>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7" name="Content Placeholder 4"/>
          <p:cNvGraphicFramePr>
            <a:graphicFrameLocks/>
          </p:cNvGraphicFramePr>
          <p:nvPr/>
        </p:nvGraphicFramePr>
        <p:xfrm>
          <a:off x="962025" y="984250"/>
          <a:ext cx="6715125" cy="3194050"/>
        </p:xfrm>
        <a:graphic>
          <a:graphicData uri="http://schemas.openxmlformats.org/presentationml/2006/ole">
            <mc:AlternateContent xmlns:mc="http://schemas.openxmlformats.org/markup-compatibility/2006">
              <mc:Choice xmlns:v="urn:schemas-microsoft-com:vml" Requires="v">
                <p:oleObj spid="_x0000_s302097" name="Worksheet" r:id="rId6" imgW="6712278" imgH="3194581" progId="Excel.Sheet.8">
                  <p:embed/>
                </p:oleObj>
              </mc:Choice>
              <mc:Fallback>
                <p:oleObj name="Worksheet" r:id="rId6" imgW="6712278" imgH="3194581"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025" y="984250"/>
                        <a:ext cx="6715125" cy="319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6978" name="Rectangle 2"/>
          <p:cNvSpPr>
            <a:spLocks noGrp="1" noChangeArrowheads="1"/>
          </p:cNvSpPr>
          <p:nvPr>
            <p:ph type="title"/>
          </p:nvPr>
        </p:nvSpPr>
        <p:spPr>
          <a:xfrm>
            <a:off x="228600" y="152400"/>
            <a:ext cx="8915400" cy="1066800"/>
          </a:xfrm>
        </p:spPr>
        <p:txBody>
          <a:bodyPr/>
          <a:lstStyle/>
          <a:p>
            <a:pPr eaLnBrk="1" hangingPunct="1"/>
            <a:r>
              <a:rPr lang="en-US">
                <a:latin typeface="Garamond" charset="0"/>
              </a:rPr>
              <a:t>Problems due to Uncontrolled Interference</a:t>
            </a:r>
          </a:p>
        </p:txBody>
      </p:sp>
      <p:sp>
        <p:nvSpPr>
          <p:cNvPr id="12697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D1BF58-EFDD-0E4C-A36A-7125B116869A}" type="slidenum">
              <a:rPr lang="en-US" sz="1600">
                <a:solidFill>
                  <a:srgbClr val="000000"/>
                </a:solidFill>
                <a:latin typeface="Garamond" charset="0"/>
                <a:cs typeface="Arial" charset="0"/>
              </a:rPr>
              <a:pPr eaLnBrk="1" hangingPunct="1"/>
              <a:t>33</a:t>
            </a:fld>
            <a:endParaRPr lang="en-US" sz="1600">
              <a:solidFill>
                <a:srgbClr val="000000"/>
              </a:solidFill>
              <a:latin typeface="Garamond" charset="0"/>
              <a:cs typeface="Arial" charset="0"/>
            </a:endParaRPr>
          </a:p>
        </p:txBody>
      </p:sp>
      <p:sp>
        <p:nvSpPr>
          <p:cNvPr id="126980" name="Rectangle 3"/>
          <p:cNvSpPr>
            <a:spLocks noGrp="1" noChangeArrowheads="1"/>
          </p:cNvSpPr>
          <p:nvPr>
            <p:ph type="body" idx="1"/>
          </p:nvPr>
        </p:nvSpPr>
        <p:spPr>
          <a:xfrm>
            <a:off x="127000" y="4178300"/>
            <a:ext cx="8915400" cy="2070100"/>
          </a:xfrm>
        </p:spPr>
        <p:txBody>
          <a:bodyPr/>
          <a:lstStyle/>
          <a:p>
            <a:pPr eaLnBrk="1" hangingPunct="1"/>
            <a:r>
              <a:rPr lang="en-US" sz="2200" dirty="0">
                <a:solidFill>
                  <a:srgbClr val="0000FF"/>
                </a:solidFill>
                <a:latin typeface="Tahoma" charset="0"/>
              </a:rPr>
              <a:t>Unfair slowdown </a:t>
            </a:r>
            <a:r>
              <a:rPr lang="en-US" sz="2200" dirty="0">
                <a:latin typeface="Tahoma" charset="0"/>
              </a:rPr>
              <a:t>of different threads </a:t>
            </a:r>
          </a:p>
          <a:p>
            <a:pPr eaLnBrk="1" hangingPunct="1"/>
            <a:r>
              <a:rPr lang="en-US" sz="2200" dirty="0">
                <a:solidFill>
                  <a:srgbClr val="0000FF"/>
                </a:solidFill>
                <a:latin typeface="Tahoma" charset="0"/>
              </a:rPr>
              <a:t>Low system performance </a:t>
            </a:r>
          </a:p>
          <a:p>
            <a:pPr eaLnBrk="1" hangingPunct="1"/>
            <a:r>
              <a:rPr lang="en-US" sz="2200" dirty="0">
                <a:solidFill>
                  <a:srgbClr val="0000FF"/>
                </a:solidFill>
                <a:latin typeface="Tahoma" charset="0"/>
              </a:rPr>
              <a:t>Vulnerability to denial of service </a:t>
            </a:r>
          </a:p>
          <a:p>
            <a:pPr eaLnBrk="1" hangingPunct="1"/>
            <a:r>
              <a:rPr lang="en-US" sz="2200" dirty="0">
                <a:solidFill>
                  <a:srgbClr val="0000FF"/>
                </a:solidFill>
                <a:latin typeface="Tahoma" charset="0"/>
              </a:rPr>
              <a:t>Priority inversion: </a:t>
            </a:r>
            <a:r>
              <a:rPr lang="en-US" sz="2200" dirty="0">
                <a:solidFill>
                  <a:srgbClr val="000000"/>
                </a:solidFill>
                <a:latin typeface="Tahoma" charset="0"/>
              </a:rPr>
              <a:t>unable to enforce priorities/SLAs </a:t>
            </a:r>
          </a:p>
          <a:p>
            <a:pPr eaLnBrk="1" hangingPunct="1"/>
            <a:endParaRPr lang="en-US" dirty="0">
              <a:latin typeface="Tahoma" charset="0"/>
            </a:endParaRPr>
          </a:p>
        </p:txBody>
      </p:sp>
      <p:sp>
        <p:nvSpPr>
          <p:cNvPr id="15" name="Oval 9"/>
          <p:cNvSpPr>
            <a:spLocks noChangeArrowheads="1"/>
          </p:cNvSpPr>
          <p:nvPr/>
        </p:nvSpPr>
        <p:spPr bwMode="auto">
          <a:xfrm>
            <a:off x="2135188" y="2909888"/>
            <a:ext cx="690562" cy="346075"/>
          </a:xfrm>
          <a:prstGeom prst="ellipse">
            <a:avLst/>
          </a:prstGeom>
          <a:noFill/>
          <a:ln w="317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6" name="Oval 9"/>
          <p:cNvSpPr>
            <a:spLocks noChangeArrowheads="1"/>
          </p:cNvSpPr>
          <p:nvPr/>
        </p:nvSpPr>
        <p:spPr bwMode="auto">
          <a:xfrm>
            <a:off x="6443663" y="984250"/>
            <a:ext cx="690562" cy="346075"/>
          </a:xfrm>
          <a:prstGeom prst="ellipse">
            <a:avLst/>
          </a:prstGeom>
          <a:noFill/>
          <a:ln w="317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8" name="Text Box 11"/>
          <p:cNvSpPr txBox="1">
            <a:spLocks noChangeArrowheads="1"/>
          </p:cNvSpPr>
          <p:nvPr/>
        </p:nvSpPr>
        <p:spPr bwMode="auto">
          <a:xfrm>
            <a:off x="7713663" y="3255963"/>
            <a:ext cx="140335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003399"/>
                </a:solidFill>
              </a:rPr>
              <a:t>Cores make </a:t>
            </a:r>
          </a:p>
          <a:p>
            <a:pPr eaLnBrk="1" hangingPunct="1"/>
            <a:r>
              <a:rPr lang="en-US" sz="1600" b="1">
                <a:solidFill>
                  <a:srgbClr val="003399"/>
                </a:solidFill>
              </a:rPr>
              <a:t>very slow </a:t>
            </a:r>
          </a:p>
          <a:p>
            <a:pPr eaLnBrk="1" hangingPunct="1"/>
            <a:r>
              <a:rPr lang="en-US" sz="1600" b="1">
                <a:solidFill>
                  <a:srgbClr val="003399"/>
                </a:solidFill>
              </a:rPr>
              <a:t>progress</a:t>
            </a:r>
          </a:p>
        </p:txBody>
      </p:sp>
      <p:sp>
        <p:nvSpPr>
          <p:cNvPr id="25" name="Text Box 11"/>
          <p:cNvSpPr txBox="1">
            <a:spLocks noChangeArrowheads="1"/>
          </p:cNvSpPr>
          <p:nvPr/>
        </p:nvSpPr>
        <p:spPr bwMode="auto">
          <a:xfrm>
            <a:off x="1906588" y="1944688"/>
            <a:ext cx="2703512" cy="338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FF0000"/>
                </a:solidFill>
              </a:rPr>
              <a:t>Memory performance hog</a:t>
            </a:r>
          </a:p>
        </p:txBody>
      </p:sp>
      <p:cxnSp>
        <p:nvCxnSpPr>
          <p:cNvPr id="26" name="Straight Arrow Connector 25"/>
          <p:cNvCxnSpPr>
            <a:cxnSpLocks noChangeShapeType="1"/>
          </p:cNvCxnSpPr>
          <p:nvPr/>
        </p:nvCxnSpPr>
        <p:spPr bwMode="auto">
          <a:xfrm rot="5400000">
            <a:off x="2537618" y="2415382"/>
            <a:ext cx="627063" cy="361950"/>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30" name="Text Box 11"/>
          <p:cNvSpPr txBox="1">
            <a:spLocks noChangeArrowheads="1"/>
          </p:cNvSpPr>
          <p:nvPr/>
        </p:nvSpPr>
        <p:spPr bwMode="auto">
          <a:xfrm>
            <a:off x="2520950" y="1944688"/>
            <a:ext cx="1360488" cy="338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FF0000"/>
                </a:solidFill>
              </a:rPr>
              <a:t>Low priority</a:t>
            </a:r>
          </a:p>
        </p:txBody>
      </p:sp>
      <p:sp>
        <p:nvSpPr>
          <p:cNvPr id="31" name="Text Box 11"/>
          <p:cNvSpPr txBox="1">
            <a:spLocks noChangeArrowheads="1"/>
          </p:cNvSpPr>
          <p:nvPr/>
        </p:nvSpPr>
        <p:spPr bwMode="auto">
          <a:xfrm>
            <a:off x="7612063" y="1049338"/>
            <a:ext cx="1404937"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rgbClr val="FF0000"/>
                </a:solidFill>
              </a:rPr>
              <a:t>High priority</a:t>
            </a:r>
          </a:p>
        </p:txBody>
      </p:sp>
      <p:cxnSp>
        <p:nvCxnSpPr>
          <p:cNvPr id="32" name="Straight Arrow Connector 31"/>
          <p:cNvCxnSpPr>
            <a:cxnSpLocks noChangeShapeType="1"/>
          </p:cNvCxnSpPr>
          <p:nvPr/>
        </p:nvCxnSpPr>
        <p:spPr bwMode="auto">
          <a:xfrm rot="10800000" flipV="1">
            <a:off x="7251700" y="1330325"/>
            <a:ext cx="823913" cy="614363"/>
          </a:xfrm>
          <a:prstGeom prst="straightConnector1">
            <a:avLst/>
          </a:prstGeom>
          <a:noFill/>
          <a:ln w="3175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126989" name="Line 14"/>
          <p:cNvSpPr>
            <a:spLocks noChangeShapeType="1"/>
          </p:cNvSpPr>
          <p:nvPr/>
        </p:nvSpPr>
        <p:spPr bwMode="auto">
          <a:xfrm>
            <a:off x="1666875" y="3298825"/>
            <a:ext cx="5943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cxnSp>
        <p:nvCxnSpPr>
          <p:cNvPr id="9" name="Straight Arrow Connector 8"/>
          <p:cNvCxnSpPr>
            <a:cxnSpLocks noChangeShapeType="1"/>
          </p:cNvCxnSpPr>
          <p:nvPr/>
        </p:nvCxnSpPr>
        <p:spPr bwMode="auto">
          <a:xfrm rot="10800000">
            <a:off x="5341938" y="3159125"/>
            <a:ext cx="2335212" cy="254000"/>
          </a:xfrm>
          <a:prstGeom prst="straightConnector1">
            <a:avLst/>
          </a:prstGeom>
          <a:noFill/>
          <a:ln w="31750">
            <a:solidFill>
              <a:srgbClr val="003399"/>
            </a:solidFill>
            <a:round/>
            <a:headEnd/>
            <a:tailEnd type="arrow" w="med" len="med"/>
          </a:ln>
          <a:extLst>
            <a:ext uri="{909E8E84-426E-40dd-AFC4-6F175D3DCCD1}">
              <a14:hiddenFill xmlns:a14="http://schemas.microsoft.com/office/drawing/2010/main" xmlns="">
                <a:noFill/>
              </a14:hiddenFill>
            </a:ext>
          </a:extLst>
        </p:spPr>
      </p:cxnSp>
      <p:cxnSp>
        <p:nvCxnSpPr>
          <p:cNvPr id="12" name="Straight Arrow Connector 11"/>
          <p:cNvCxnSpPr>
            <a:cxnSpLocks noChangeShapeType="1"/>
          </p:cNvCxnSpPr>
          <p:nvPr/>
        </p:nvCxnSpPr>
        <p:spPr bwMode="auto">
          <a:xfrm rot="16200000" flipV="1">
            <a:off x="6723063" y="2459038"/>
            <a:ext cx="976312" cy="931862"/>
          </a:xfrm>
          <a:prstGeom prst="straightConnector1">
            <a:avLst/>
          </a:prstGeom>
          <a:noFill/>
          <a:ln w="31750">
            <a:solidFill>
              <a:srgbClr val="003399"/>
            </a:solidFill>
            <a:round/>
            <a:headEnd/>
            <a:tailEnd type="arrow" w="med" len="med"/>
          </a:ln>
          <a:extLst>
            <a:ext uri="{909E8E84-426E-40dd-AFC4-6F175D3DCCD1}">
              <a14:hiddenFill xmlns:a14="http://schemas.microsoft.com/office/drawing/2010/main" xmlns="">
                <a:noFill/>
              </a14:hiddenFill>
            </a:ext>
          </a:extLst>
        </p:spPr>
      </p:cxnSp>
      <p:sp>
        <p:nvSpPr>
          <p:cNvPr id="126992" name="TextBox 16"/>
          <p:cNvSpPr txBox="1">
            <a:spLocks noChangeArrowheads="1"/>
          </p:cNvSpPr>
          <p:nvPr/>
        </p:nvSpPr>
        <p:spPr bwMode="auto">
          <a:xfrm rot="-5400000">
            <a:off x="675481" y="2191545"/>
            <a:ext cx="1044575" cy="3222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500">
                <a:solidFill>
                  <a:srgbClr val="000000"/>
                </a:solidFill>
              </a:rPr>
              <a:t>Slowdown</a:t>
            </a:r>
          </a:p>
        </p:txBody>
      </p:sp>
      <p:sp>
        <p:nvSpPr>
          <p:cNvPr id="126993" name="Text Box 11"/>
          <p:cNvSpPr txBox="1">
            <a:spLocks noChangeArrowheads="1"/>
          </p:cNvSpPr>
          <p:nvPr/>
        </p:nvSpPr>
        <p:spPr bwMode="auto">
          <a:xfrm>
            <a:off x="1749425" y="949325"/>
            <a:ext cx="3898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000000"/>
                </a:solidFill>
              </a:rPr>
              <a:t>Main memory is the only shared resource</a:t>
            </a:r>
          </a:p>
        </p:txBody>
      </p:sp>
    </p:spTree>
    <p:custDataLst>
      <p:tags r:id="rId2"/>
    </p:custDataLst>
    <p:extLst>
      <p:ext uri="{BB962C8B-B14F-4D97-AF65-F5344CB8AC3E}">
        <p14:creationId xmlns:p14="http://schemas.microsoft.com/office/powerpoint/2010/main" val="3156846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698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6980">
                                            <p:txEl>
                                              <p:pRg st="2" end="2"/>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69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8" grpId="0"/>
      <p:bldP spid="8" grpId="1"/>
      <p:bldP spid="25" grpId="0" animBg="1"/>
      <p:bldP spid="25" grpId="1"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2"/>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47800" y="1001713"/>
            <a:ext cx="6038850" cy="328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6" name="Rectangle 2"/>
          <p:cNvSpPr>
            <a:spLocks noGrp="1" noChangeArrowheads="1"/>
          </p:cNvSpPr>
          <p:nvPr>
            <p:ph type="title"/>
          </p:nvPr>
        </p:nvSpPr>
        <p:spPr>
          <a:xfrm>
            <a:off x="228600" y="152400"/>
            <a:ext cx="8915400" cy="1066800"/>
          </a:xfrm>
        </p:spPr>
        <p:txBody>
          <a:bodyPr/>
          <a:lstStyle/>
          <a:p>
            <a:pPr eaLnBrk="1" hangingPunct="1"/>
            <a:r>
              <a:rPr lang="en-US">
                <a:latin typeface="Garamond" charset="0"/>
              </a:rPr>
              <a:t>Problems due to Uncontrolled Interference</a:t>
            </a:r>
          </a:p>
        </p:txBody>
      </p:sp>
      <p:sp>
        <p:nvSpPr>
          <p:cNvPr id="129027"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829A8-1971-1047-AF72-4AA29702C92B}" type="slidenum">
              <a:rPr lang="en-US" sz="1600">
                <a:solidFill>
                  <a:srgbClr val="000000"/>
                </a:solidFill>
                <a:latin typeface="Garamond" charset="0"/>
                <a:cs typeface="Arial" charset="0"/>
              </a:rPr>
              <a:pPr eaLnBrk="1" hangingPunct="1"/>
              <a:t>34</a:t>
            </a:fld>
            <a:endParaRPr lang="en-US" sz="1600">
              <a:solidFill>
                <a:srgbClr val="000000"/>
              </a:solidFill>
              <a:latin typeface="Garamond" charset="0"/>
              <a:cs typeface="Arial" charset="0"/>
            </a:endParaRPr>
          </a:p>
        </p:txBody>
      </p:sp>
      <p:sp>
        <p:nvSpPr>
          <p:cNvPr id="129028" name="Content Placeholder 1"/>
          <p:cNvSpPr>
            <a:spLocks noGrp="1"/>
          </p:cNvSpPr>
          <p:nvPr>
            <p:ph idx="1"/>
          </p:nvPr>
        </p:nvSpPr>
        <p:spPr>
          <a:xfrm>
            <a:off x="228600" y="996950"/>
            <a:ext cx="8610600" cy="5194300"/>
          </a:xfrm>
        </p:spPr>
        <p:txBody>
          <a:bodyPr/>
          <a:lstStyle/>
          <a:p>
            <a:endParaRPr lang="en-US" dirty="0">
              <a:latin typeface="Tahoma" charset="0"/>
            </a:endParaRPr>
          </a:p>
        </p:txBody>
      </p:sp>
      <p:sp>
        <p:nvSpPr>
          <p:cNvPr id="129029" name="Rectangle 3"/>
          <p:cNvSpPr txBox="1">
            <a:spLocks noChangeArrowheads="1"/>
          </p:cNvSpPr>
          <p:nvPr/>
        </p:nvSpPr>
        <p:spPr bwMode="auto">
          <a:xfrm>
            <a:off x="127000" y="4178300"/>
            <a:ext cx="8915400" cy="207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Unfair slowdown </a:t>
            </a:r>
            <a:r>
              <a:rPr lang="en-US" sz="2200" dirty="0">
                <a:solidFill>
                  <a:srgbClr val="000000"/>
                </a:solidFill>
                <a:latin typeface="Tahoma" charset="0"/>
              </a:rPr>
              <a:t>of different threads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Low system performance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Vulnerability to denial of service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Priority inversion: </a:t>
            </a:r>
            <a:r>
              <a:rPr lang="en-US" sz="2200" dirty="0">
                <a:solidFill>
                  <a:srgbClr val="000000"/>
                </a:solidFill>
                <a:latin typeface="Tahoma" charset="0"/>
              </a:rPr>
              <a:t>unable to enforce priorities/SLAs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Poor performance predictability </a:t>
            </a:r>
            <a:r>
              <a:rPr lang="en-US" sz="2200" dirty="0">
                <a:solidFill>
                  <a:srgbClr val="000000"/>
                </a:solidFill>
                <a:latin typeface="Tahoma" charset="0"/>
              </a:rPr>
              <a:t>(no performance isolation)</a:t>
            </a:r>
          </a:p>
          <a:p>
            <a:pPr eaLnBrk="1" hangingPunct="1">
              <a:spcBef>
                <a:spcPct val="20000"/>
              </a:spcBef>
              <a:buClr>
                <a:srgbClr val="CC9900"/>
              </a:buClr>
              <a:buSzPct val="65000"/>
              <a:buFont typeface="Wingdings" charset="0"/>
              <a:buChar char="n"/>
            </a:pPr>
            <a:endParaRPr lang="en-US" dirty="0">
              <a:solidFill>
                <a:srgbClr val="000000"/>
              </a:solidFill>
              <a:latin typeface="Tahoma" charset="0"/>
            </a:endParaRPr>
          </a:p>
        </p:txBody>
      </p:sp>
      <p:sp>
        <p:nvSpPr>
          <p:cNvPr id="7" name="Rectangle 6"/>
          <p:cNvSpPr/>
          <p:nvPr/>
        </p:nvSpPr>
        <p:spPr>
          <a:xfrm>
            <a:off x="1752306" y="6324600"/>
            <a:ext cx="5217106" cy="402674"/>
          </a:xfrm>
          <a:prstGeom prst="rect">
            <a:avLst/>
          </a:prstGeom>
          <a:solidFill>
            <a:schemeClr val="bg1"/>
          </a:solidFill>
          <a:ln>
            <a:solidFill>
              <a:schemeClr val="tx1"/>
            </a:solidFill>
          </a:ln>
        </p:spPr>
        <p:txBody>
          <a:bodyPr wrap="none">
            <a:spAutoFit/>
          </a:bodyPr>
          <a:lstStyle/>
          <a:p>
            <a:pPr algn="ctr">
              <a:lnSpc>
                <a:spcPct val="90000"/>
              </a:lnSpc>
              <a:defRPr/>
            </a:pPr>
            <a:r>
              <a:rPr lang="en-US" sz="2200" b="1" dirty="0">
                <a:solidFill>
                  <a:srgbClr val="FF0000"/>
                </a:solidFill>
                <a:sym typeface="Wingdings"/>
              </a:rPr>
              <a:t>Uncontrollable, unpredictable system</a:t>
            </a:r>
            <a:endParaRPr lang="en-US" sz="2200" b="1" dirty="0">
              <a:solidFill>
                <a:srgbClr val="FF0000"/>
              </a:solidFill>
            </a:endParaRPr>
          </a:p>
        </p:txBody>
      </p:sp>
    </p:spTree>
    <p:custDataLst>
      <p:tags r:id="rId1"/>
    </p:custDataLst>
    <p:extLst>
      <p:ext uri="{BB962C8B-B14F-4D97-AF65-F5344CB8AC3E}">
        <p14:creationId xmlns:p14="http://schemas.microsoft.com/office/powerpoint/2010/main" val="1096021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sz="3800" dirty="0" smtClean="0">
                <a:latin typeface="Garamond" charset="0"/>
              </a:rPr>
              <a:t>Recap: Inter</a:t>
            </a:r>
            <a:r>
              <a:rPr lang="en-US" sz="3800" dirty="0">
                <a:latin typeface="Garamond" charset="0"/>
              </a:rPr>
              <a:t>-Thread Interference in </a:t>
            </a:r>
            <a:r>
              <a:rPr lang="en-US" sz="3800" dirty="0" smtClean="0">
                <a:latin typeface="Garamond" charset="0"/>
              </a:rPr>
              <a:t>Memory</a:t>
            </a:r>
            <a:endParaRPr lang="en-US" sz="3800" dirty="0">
              <a:latin typeface="Garamond" charset="0"/>
            </a:endParaRPr>
          </a:p>
        </p:txBody>
      </p:sp>
      <p:sp>
        <p:nvSpPr>
          <p:cNvPr id="131074" name="Content Placeholder 2"/>
          <p:cNvSpPr>
            <a:spLocks noGrp="1"/>
          </p:cNvSpPr>
          <p:nvPr>
            <p:ph idx="1"/>
          </p:nvPr>
        </p:nvSpPr>
        <p:spPr>
          <a:xfrm>
            <a:off x="228600" y="996950"/>
            <a:ext cx="8610600" cy="5194300"/>
          </a:xfrm>
        </p:spPr>
        <p:txBody>
          <a:bodyPr/>
          <a:lstStyle/>
          <a:p>
            <a:r>
              <a:rPr lang="en-US" dirty="0">
                <a:latin typeface="Tahoma" charset="0"/>
              </a:rPr>
              <a:t>Memory controllers, pins, and memory banks are shared</a:t>
            </a:r>
          </a:p>
          <a:p>
            <a:endParaRPr lang="en-US" dirty="0">
              <a:latin typeface="Tahoma" charset="0"/>
            </a:endParaRPr>
          </a:p>
          <a:p>
            <a:r>
              <a:rPr lang="en-US" dirty="0">
                <a:latin typeface="Tahoma" charset="0"/>
              </a:rPr>
              <a:t>Pin bandwidth is not increasing as fast as number of cores</a:t>
            </a:r>
          </a:p>
          <a:p>
            <a:pPr lvl="1"/>
            <a:r>
              <a:rPr lang="en-US" dirty="0">
                <a:solidFill>
                  <a:srgbClr val="FF0000"/>
                </a:solidFill>
                <a:latin typeface="Tahoma" charset="0"/>
                <a:ea typeface="ＭＳ Ｐゴシック" charset="0"/>
              </a:rPr>
              <a:t>Bandwidth per core reducing</a:t>
            </a:r>
          </a:p>
          <a:p>
            <a:endParaRPr lang="en-US" dirty="0">
              <a:latin typeface="Tahoma" charset="0"/>
            </a:endParaRPr>
          </a:p>
          <a:p>
            <a:r>
              <a:rPr lang="en-US" dirty="0">
                <a:latin typeface="Tahoma" charset="0"/>
              </a:rPr>
              <a:t>Different threads executing on different cores interfere with each other in the main memory system</a:t>
            </a:r>
          </a:p>
          <a:p>
            <a:endParaRPr lang="en-US" dirty="0">
              <a:latin typeface="Tahoma" charset="0"/>
            </a:endParaRPr>
          </a:p>
          <a:p>
            <a:pPr eaLnBrk="1" hangingPunct="1"/>
            <a:r>
              <a:rPr lang="en-US" dirty="0">
                <a:latin typeface="Tahoma" charset="0"/>
              </a:rPr>
              <a:t>Threads delay each other by causing resource contention:</a:t>
            </a:r>
          </a:p>
          <a:p>
            <a:pPr lvl="1" eaLnBrk="1" hangingPunct="1"/>
            <a:r>
              <a:rPr lang="en-US" sz="2000" dirty="0">
                <a:latin typeface="Tahoma" charset="0"/>
                <a:ea typeface="ＭＳ Ｐゴシック" charset="0"/>
              </a:rPr>
              <a:t>Bank, bus, row-buffer conflicts </a:t>
            </a:r>
            <a:r>
              <a:rPr lang="en-US" sz="2000" dirty="0">
                <a:latin typeface="Tahoma" charset="0"/>
                <a:ea typeface="ＭＳ Ｐゴシック" charset="0"/>
                <a:sym typeface="Wingdings" charset="0"/>
              </a:rPr>
              <a:t> reduced DRAM throughput</a:t>
            </a:r>
            <a:endParaRPr lang="en-US" sz="1800" dirty="0">
              <a:latin typeface="Tahoma" charset="0"/>
              <a:ea typeface="ＭＳ Ｐゴシック" charset="0"/>
            </a:endParaRPr>
          </a:p>
          <a:p>
            <a:pPr eaLnBrk="1" hangingPunct="1"/>
            <a:r>
              <a:rPr lang="en-US" dirty="0">
                <a:latin typeface="Tahoma" charset="0"/>
              </a:rPr>
              <a:t>Threads can also destroy each other</a:t>
            </a:r>
            <a:r>
              <a:rPr lang="ja-JP" altLang="en-US" dirty="0">
                <a:latin typeface="Tahoma" charset="0"/>
              </a:rPr>
              <a:t>’</a:t>
            </a:r>
            <a:r>
              <a:rPr lang="en-US" altLang="ja-JP" dirty="0">
                <a:latin typeface="Tahoma" charset="0"/>
              </a:rPr>
              <a:t>s </a:t>
            </a:r>
            <a:r>
              <a:rPr lang="en-US" altLang="ja-JP" dirty="0">
                <a:solidFill>
                  <a:srgbClr val="FF0000"/>
                </a:solidFill>
                <a:latin typeface="Tahoma" charset="0"/>
              </a:rPr>
              <a:t>DRAM bank parallelism </a:t>
            </a:r>
            <a:endParaRPr lang="en-US" altLang="ja-JP" dirty="0">
              <a:latin typeface="Tahoma" charset="0"/>
            </a:endParaRPr>
          </a:p>
          <a:p>
            <a:pPr lvl="1" eaLnBrk="1" hangingPunct="1"/>
            <a:r>
              <a:rPr lang="en-US" sz="2000" dirty="0">
                <a:latin typeface="Tahoma" charset="0"/>
                <a:ea typeface="ＭＳ Ｐゴシック" charset="0"/>
              </a:rPr>
              <a:t>Otherwise parallel requests can become serialized </a:t>
            </a:r>
          </a:p>
          <a:p>
            <a:endParaRPr lang="en-US" dirty="0">
              <a:latin typeface="Tahoma" charset="0"/>
            </a:endParaRP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30169F-F3B2-604F-BFCB-49DF05E12298}" type="slidenum">
              <a:rPr lang="en-US" sz="1600">
                <a:solidFill>
                  <a:srgbClr val="000000"/>
                </a:solidFill>
                <a:latin typeface="Garamond" charset="0"/>
                <a:cs typeface="Arial" charset="0"/>
              </a:rPr>
              <a:pPr eaLnBrk="1" hangingPunct="1"/>
              <a:t>35</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021424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152400" y="152400"/>
            <a:ext cx="9144000" cy="1066800"/>
          </a:xfrm>
        </p:spPr>
        <p:txBody>
          <a:bodyPr/>
          <a:lstStyle/>
          <a:p>
            <a:r>
              <a:rPr lang="en-US" sz="3800">
                <a:latin typeface="Garamond" charset="0"/>
              </a:rPr>
              <a:t>Effects of Inter-Thread Interference in DRAM</a:t>
            </a:r>
          </a:p>
        </p:txBody>
      </p:sp>
      <p:sp>
        <p:nvSpPr>
          <p:cNvPr id="132098" name="Content Placeholder 2"/>
          <p:cNvSpPr>
            <a:spLocks noGrp="1"/>
          </p:cNvSpPr>
          <p:nvPr>
            <p:ph idx="1"/>
          </p:nvPr>
        </p:nvSpPr>
        <p:spPr>
          <a:xfrm>
            <a:off x="228600" y="996950"/>
            <a:ext cx="8610600" cy="5194300"/>
          </a:xfrm>
        </p:spPr>
        <p:txBody>
          <a:bodyPr/>
          <a:lstStyle/>
          <a:p>
            <a:r>
              <a:rPr lang="en-US" dirty="0" err="1">
                <a:latin typeface="Tahoma" charset="0"/>
              </a:rPr>
              <a:t>Queueing</a:t>
            </a:r>
            <a:r>
              <a:rPr lang="en-US" dirty="0">
                <a:latin typeface="Tahoma" charset="0"/>
              </a:rPr>
              <a:t>/contention delays</a:t>
            </a:r>
          </a:p>
          <a:p>
            <a:pPr lvl="1"/>
            <a:r>
              <a:rPr lang="en-US" dirty="0">
                <a:latin typeface="Tahoma" charset="0"/>
                <a:ea typeface="ＭＳ Ｐゴシック" charset="0"/>
              </a:rPr>
              <a:t>Bank conflict, bus conflict, channel conflict, …</a:t>
            </a:r>
          </a:p>
          <a:p>
            <a:endParaRPr lang="en-US" dirty="0">
              <a:latin typeface="Tahoma" charset="0"/>
            </a:endParaRPr>
          </a:p>
          <a:p>
            <a:r>
              <a:rPr lang="en-US" dirty="0">
                <a:latin typeface="Tahoma" charset="0"/>
              </a:rPr>
              <a:t>Additional delays due to DRAM constraints</a:t>
            </a:r>
          </a:p>
          <a:p>
            <a:pPr lvl="1"/>
            <a:r>
              <a:rPr lang="en-US" dirty="0">
                <a:latin typeface="Tahoma" charset="0"/>
                <a:ea typeface="ＭＳ Ｐゴシック" charset="0"/>
              </a:rPr>
              <a:t>Called </a:t>
            </a:r>
            <a:r>
              <a:rPr lang="ja-JP" altLang="en-US" dirty="0">
                <a:latin typeface="Tahoma" charset="0"/>
                <a:ea typeface="ＭＳ Ｐゴシック" charset="0"/>
              </a:rPr>
              <a:t>“</a:t>
            </a:r>
            <a:r>
              <a:rPr lang="en-US" altLang="ja-JP" dirty="0">
                <a:latin typeface="Tahoma" charset="0"/>
                <a:ea typeface="ＭＳ Ｐゴシック" charset="0"/>
              </a:rPr>
              <a:t>protocol overhead</a:t>
            </a:r>
            <a:r>
              <a:rPr lang="ja-JP" altLang="en-US" dirty="0">
                <a:latin typeface="Tahoma" charset="0"/>
                <a:ea typeface="ＭＳ Ｐゴシック" charset="0"/>
              </a:rPr>
              <a:t>”</a:t>
            </a:r>
            <a:endParaRPr lang="en-US" altLang="ja-JP" dirty="0">
              <a:latin typeface="Tahoma" charset="0"/>
              <a:ea typeface="ＭＳ Ｐゴシック" charset="0"/>
            </a:endParaRPr>
          </a:p>
          <a:p>
            <a:pPr lvl="1"/>
            <a:r>
              <a:rPr lang="en-US" dirty="0">
                <a:latin typeface="Tahoma" charset="0"/>
                <a:ea typeface="ＭＳ Ｐゴシック" charset="0"/>
              </a:rPr>
              <a:t>Examples</a:t>
            </a:r>
          </a:p>
          <a:p>
            <a:pPr lvl="2"/>
            <a:r>
              <a:rPr lang="en-US" dirty="0">
                <a:latin typeface="Tahoma" charset="0"/>
                <a:ea typeface="ＭＳ Ｐゴシック" charset="0"/>
              </a:rPr>
              <a:t>Row conflicts</a:t>
            </a:r>
          </a:p>
          <a:p>
            <a:pPr lvl="2"/>
            <a:r>
              <a:rPr lang="en-US" dirty="0">
                <a:latin typeface="Tahoma" charset="0"/>
                <a:ea typeface="ＭＳ Ｐゴシック" charset="0"/>
              </a:rPr>
              <a:t>Read-to-write and write-to-read delays</a:t>
            </a:r>
          </a:p>
          <a:p>
            <a:pPr lvl="2"/>
            <a:endParaRPr lang="en-US" dirty="0">
              <a:latin typeface="Tahoma" charset="0"/>
              <a:ea typeface="ＭＳ Ｐゴシック" charset="0"/>
            </a:endParaRPr>
          </a:p>
          <a:p>
            <a:r>
              <a:rPr lang="en-US" dirty="0">
                <a:latin typeface="Tahoma" charset="0"/>
              </a:rPr>
              <a:t>Loss of intra-thread </a:t>
            </a:r>
            <a:r>
              <a:rPr lang="en-US" dirty="0" smtClean="0">
                <a:latin typeface="Tahoma" charset="0"/>
              </a:rPr>
              <a:t>parallelism</a:t>
            </a:r>
          </a:p>
          <a:p>
            <a:pPr lvl="1"/>
            <a:r>
              <a:rPr lang="en-US" dirty="0" smtClean="0">
                <a:latin typeface="Tahoma" charset="0"/>
              </a:rPr>
              <a:t>A thread’s concurrent requests are serviced serially instead of in parallel</a:t>
            </a:r>
            <a:endParaRPr lang="en-US" dirty="0">
              <a:latin typeface="Tahoma"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13209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28F12D-F35C-E049-8674-D45E75E45E61}" type="slidenum">
              <a:rPr lang="en-US" sz="1600">
                <a:solidFill>
                  <a:srgbClr val="000000"/>
                </a:solidFill>
                <a:latin typeface="Garamond" charset="0"/>
                <a:cs typeface="Arial" charset="0"/>
              </a:rPr>
              <a:pPr eaLnBrk="1" hangingPunct="1"/>
              <a:t>36</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77567147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dirty="0" smtClean="0">
                <a:latin typeface="Garamond" charset="0"/>
              </a:rPr>
              <a:t>Problem: QoS-Unaware Memory Control </a:t>
            </a:r>
            <a:endParaRPr lang="en-US" dirty="0">
              <a:latin typeface="Garamond" charset="0"/>
            </a:endParaRPr>
          </a:p>
        </p:txBody>
      </p:sp>
      <p:sp>
        <p:nvSpPr>
          <p:cNvPr id="133122" name="Content Placeholder 2"/>
          <p:cNvSpPr>
            <a:spLocks noGrp="1"/>
          </p:cNvSpPr>
          <p:nvPr>
            <p:ph idx="1"/>
          </p:nvPr>
        </p:nvSpPr>
        <p:spPr>
          <a:xfrm>
            <a:off x="228600" y="996950"/>
            <a:ext cx="8610600" cy="5194300"/>
          </a:xfrm>
        </p:spPr>
        <p:txBody>
          <a:bodyPr/>
          <a:lstStyle/>
          <a:p>
            <a:pPr eaLnBrk="1" hangingPunct="1"/>
            <a:r>
              <a:rPr lang="en-US" dirty="0">
                <a:latin typeface="Tahoma" charset="0"/>
              </a:rPr>
              <a:t>Existing DRAM controllers are unaware of inter-thread interference in DRAM system</a:t>
            </a:r>
          </a:p>
          <a:p>
            <a:pPr eaLnBrk="1" hangingPunct="1"/>
            <a:endParaRPr lang="en-US" dirty="0">
              <a:latin typeface="Tahoma" charset="0"/>
            </a:endParaRPr>
          </a:p>
          <a:p>
            <a:pPr eaLnBrk="1" hangingPunct="1"/>
            <a:r>
              <a:rPr lang="en-US" dirty="0">
                <a:latin typeface="Tahoma" charset="0"/>
              </a:rPr>
              <a:t>They simply aim to maximize DRAM throughput</a:t>
            </a:r>
          </a:p>
          <a:p>
            <a:pPr lvl="1" eaLnBrk="1" hangingPunct="1"/>
            <a:r>
              <a:rPr lang="en-US" sz="2000" dirty="0">
                <a:latin typeface="Tahoma" charset="0"/>
                <a:ea typeface="ＭＳ Ｐゴシック" charset="0"/>
              </a:rPr>
              <a:t>Thread-unaware and thread-unfair</a:t>
            </a:r>
          </a:p>
          <a:p>
            <a:pPr lvl="1" eaLnBrk="1" hangingPunct="1"/>
            <a:r>
              <a:rPr lang="en-US" sz="2000" dirty="0">
                <a:solidFill>
                  <a:srgbClr val="FF0000"/>
                </a:solidFill>
                <a:latin typeface="Tahoma" charset="0"/>
                <a:ea typeface="ＭＳ Ｐゴシック" charset="0"/>
              </a:rPr>
              <a:t>No intent to service each thread</a:t>
            </a:r>
            <a:r>
              <a:rPr lang="ja-JP" altLang="en-US" sz="2000" dirty="0">
                <a:solidFill>
                  <a:srgbClr val="FF0000"/>
                </a:solidFill>
                <a:latin typeface="Tahoma" charset="0"/>
                <a:ea typeface="ＭＳ Ｐゴシック" charset="0"/>
              </a:rPr>
              <a:t>’</a:t>
            </a:r>
            <a:r>
              <a:rPr lang="en-US" altLang="ja-JP" sz="2000" dirty="0">
                <a:solidFill>
                  <a:srgbClr val="FF0000"/>
                </a:solidFill>
                <a:latin typeface="Tahoma" charset="0"/>
                <a:ea typeface="ＭＳ Ｐゴシック" charset="0"/>
              </a:rPr>
              <a:t>s requests in parallel</a:t>
            </a:r>
          </a:p>
          <a:p>
            <a:pPr lvl="1" eaLnBrk="1" hangingPunct="1"/>
            <a:r>
              <a:rPr lang="en-US" sz="2000" dirty="0">
                <a:latin typeface="Tahoma" charset="0"/>
                <a:ea typeface="ＭＳ Ｐゴシック" charset="0"/>
              </a:rPr>
              <a:t>FR-FCFS policy: 1) row-hit first, 2) oldest first</a:t>
            </a:r>
          </a:p>
          <a:p>
            <a:pPr lvl="2" eaLnBrk="1" hangingPunct="1"/>
            <a:r>
              <a:rPr lang="en-US" sz="1800" dirty="0">
                <a:latin typeface="Tahoma" charset="0"/>
                <a:ea typeface="ＭＳ Ｐゴシック" charset="0"/>
              </a:rPr>
              <a:t>Unfairly prioritizes threads with high row-buffer locality </a:t>
            </a:r>
            <a:endParaRPr lang="en-US" sz="1800" dirty="0" smtClean="0">
              <a:latin typeface="Tahoma" charset="0"/>
              <a:ea typeface="ＭＳ Ｐゴシック" charset="0"/>
            </a:endParaRPr>
          </a:p>
          <a:p>
            <a:pPr lvl="2" eaLnBrk="1" hangingPunct="1"/>
            <a:r>
              <a:rPr lang="en-US" sz="1800" dirty="0" smtClean="0">
                <a:latin typeface="Tahoma" charset="0"/>
                <a:ea typeface="ＭＳ Ｐゴシック" charset="0"/>
              </a:rPr>
              <a:t>Unfairly prioritizes threads that are memory intensive (many outstanding memory accesses)</a:t>
            </a:r>
            <a:endParaRPr lang="en-US" sz="1800" dirty="0">
              <a:latin typeface="Tahoma" charset="0"/>
              <a:ea typeface="ＭＳ Ｐゴシック" charset="0"/>
            </a:endParaRPr>
          </a:p>
          <a:p>
            <a:endParaRPr lang="en-US" dirty="0">
              <a:latin typeface="Tahoma" charset="0"/>
            </a:endParaRPr>
          </a:p>
        </p:txBody>
      </p:sp>
      <p:sp>
        <p:nvSpPr>
          <p:cNvPr id="1331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AEBDBE-A8DB-514B-97E4-CB409D0AFBA1}" type="slidenum">
              <a:rPr lang="en-US" sz="1600">
                <a:solidFill>
                  <a:srgbClr val="000000"/>
                </a:solidFill>
                <a:latin typeface="Garamond" charset="0"/>
                <a:cs typeface="Arial" charset="0"/>
              </a:rPr>
              <a:pPr eaLnBrk="1" hangingPunct="1"/>
              <a:t>37</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43149578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sz="3300" dirty="0" smtClean="0">
                <a:latin typeface="Garamond" charset="0"/>
              </a:rPr>
              <a:t>Solution: QoS</a:t>
            </a:r>
            <a:r>
              <a:rPr lang="en-US" sz="3300" dirty="0">
                <a:latin typeface="Garamond" charset="0"/>
              </a:rPr>
              <a:t>-Aware Memory Request Scheduling</a:t>
            </a:r>
          </a:p>
        </p:txBody>
      </p:sp>
      <p:sp>
        <p:nvSpPr>
          <p:cNvPr id="3" name="Content Placeholder 2"/>
          <p:cNvSpPr>
            <a:spLocks noGrp="1"/>
          </p:cNvSpPr>
          <p:nvPr>
            <p:ph idx="1"/>
          </p:nvPr>
        </p:nvSpPr>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r>
              <a:rPr lang="en-US">
                <a:latin typeface="Tahoma" charset="0"/>
              </a:rPr>
              <a:t>How to schedule requests to provide</a:t>
            </a:r>
          </a:p>
          <a:p>
            <a:pPr lvl="1"/>
            <a:r>
              <a:rPr lang="en-US">
                <a:latin typeface="Tahoma" charset="0"/>
              </a:rPr>
              <a:t>High system performance</a:t>
            </a:r>
          </a:p>
          <a:p>
            <a:pPr lvl="1"/>
            <a:r>
              <a:rPr lang="en-US">
                <a:latin typeface="Tahoma" charset="0"/>
              </a:rPr>
              <a:t>High fairness to applications</a:t>
            </a:r>
          </a:p>
          <a:p>
            <a:pPr lvl="1"/>
            <a:r>
              <a:rPr lang="en-US">
                <a:latin typeface="Tahoma" charset="0"/>
              </a:rPr>
              <a:t>Configurability to system software </a:t>
            </a:r>
          </a:p>
          <a:p>
            <a:pPr lvl="1"/>
            <a:endParaRPr lang="en-US">
              <a:latin typeface="Tahoma" charset="0"/>
            </a:endParaRPr>
          </a:p>
          <a:p>
            <a:r>
              <a:rPr lang="en-US">
                <a:latin typeface="Tahoma" charset="0"/>
              </a:rPr>
              <a:t>Memory controller needs to be aware of threads</a:t>
            </a: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92E3B0E-F0EA-4546-85CB-5FB715CA416B}" type="slidenum">
              <a:rPr lang="en-US" sz="1600">
                <a:solidFill>
                  <a:srgbClr val="000000"/>
                </a:solidFill>
                <a:latin typeface="Garamond" charset="0"/>
              </a:rPr>
              <a:pPr eaLnBrk="1" hangingPunct="1"/>
              <a:t>38</a:t>
            </a:fld>
            <a:endParaRPr lang="en-US" sz="1600">
              <a:solidFill>
                <a:srgbClr val="000000"/>
              </a:solidFill>
              <a:latin typeface="Garamond" charset="0"/>
            </a:endParaRPr>
          </a:p>
        </p:txBody>
      </p:sp>
      <p:sp>
        <p:nvSpPr>
          <p:cNvPr id="15" name="Rounded Rectangle 14"/>
          <p:cNvSpPr/>
          <p:nvPr/>
        </p:nvSpPr>
        <p:spPr>
          <a:xfrm>
            <a:off x="2209800" y="1981200"/>
            <a:ext cx="1447800" cy="838200"/>
          </a:xfrm>
          <a:prstGeom prst="roundRect">
            <a:avLst/>
          </a:prstGeom>
          <a:noFill/>
          <a:ln w="31750" cap="flat" cmpd="sng" algn="ctr">
            <a:solidFill>
              <a:sysClr val="windowText" lastClr="000000"/>
            </a:solidFill>
            <a:prstDash val="sysDot"/>
          </a:ln>
          <a:effectLst/>
        </p:spPr>
        <p:txBody>
          <a:bodyPr anchor="ctr"/>
          <a:lstStyle/>
          <a:p>
            <a:pPr algn="ctr" fontAlgn="auto">
              <a:spcBef>
                <a:spcPts val="0"/>
              </a:spcBef>
              <a:spcAft>
                <a:spcPts val="0"/>
              </a:spcAft>
              <a:defRPr/>
            </a:pPr>
            <a:endParaRPr lang="en-US" kern="0">
              <a:solidFill>
                <a:sysClr val="window" lastClr="FFFFFF"/>
              </a:solidFill>
              <a:latin typeface="Calibri"/>
            </a:endParaRPr>
          </a:p>
        </p:txBody>
      </p:sp>
      <p:sp>
        <p:nvSpPr>
          <p:cNvPr id="16" name="Rectangle 15"/>
          <p:cNvSpPr/>
          <p:nvPr/>
        </p:nvSpPr>
        <p:spPr>
          <a:xfrm>
            <a:off x="2286000" y="2095500"/>
            <a:ext cx="1295400" cy="6096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rIns="0" anchor="ctr"/>
          <a:lstStyle/>
          <a:p>
            <a:pPr algn="ctr" fontAlgn="auto">
              <a:lnSpc>
                <a:spcPct val="90000"/>
              </a:lnSpc>
              <a:spcBef>
                <a:spcPts val="0"/>
              </a:spcBef>
              <a:spcAft>
                <a:spcPts val="0"/>
              </a:spcAft>
              <a:defRPr/>
            </a:pPr>
            <a:r>
              <a:rPr lang="en-US" sz="2200" kern="0" dirty="0">
                <a:solidFill>
                  <a:sysClr val="window" lastClr="FFFFFF"/>
                </a:solidFill>
                <a:latin typeface="Calibri"/>
              </a:rPr>
              <a:t>Memory Controller</a:t>
            </a:r>
          </a:p>
        </p:txBody>
      </p:sp>
      <p:sp>
        <p:nvSpPr>
          <p:cNvPr id="17" name="Rectangle 16"/>
          <p:cNvSpPr/>
          <p:nvPr/>
        </p:nvSpPr>
        <p:spPr>
          <a:xfrm>
            <a:off x="762000" y="1828800"/>
            <a:ext cx="609600" cy="533400"/>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tIns="0" rIns="0" bIns="0" anchor="ctr"/>
          <a:lstStyle/>
          <a:p>
            <a:pPr algn="ctr" fontAlgn="auto">
              <a:spcBef>
                <a:spcPts val="0"/>
              </a:spcBef>
              <a:spcAft>
                <a:spcPts val="0"/>
              </a:spcAft>
              <a:defRPr/>
            </a:pPr>
            <a:r>
              <a:rPr lang="en-US" sz="2200" kern="0" dirty="0">
                <a:solidFill>
                  <a:sysClr val="window" lastClr="FFFFFF"/>
                </a:solidFill>
                <a:latin typeface="Calibri"/>
              </a:rPr>
              <a:t>Core</a:t>
            </a:r>
          </a:p>
        </p:txBody>
      </p:sp>
      <p:sp>
        <p:nvSpPr>
          <p:cNvPr id="18" name="Rectangle 17"/>
          <p:cNvSpPr/>
          <p:nvPr/>
        </p:nvSpPr>
        <p:spPr>
          <a:xfrm>
            <a:off x="1447800" y="1828800"/>
            <a:ext cx="609600" cy="533400"/>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tIns="0" rIns="0" bIns="0" anchor="ctr"/>
          <a:lstStyle/>
          <a:p>
            <a:pPr algn="ctr" fontAlgn="auto">
              <a:spcBef>
                <a:spcPts val="0"/>
              </a:spcBef>
              <a:spcAft>
                <a:spcPts val="0"/>
              </a:spcAft>
              <a:defRPr/>
            </a:pPr>
            <a:r>
              <a:rPr lang="en-US" sz="2200" kern="0" dirty="0">
                <a:solidFill>
                  <a:sysClr val="window" lastClr="FFFFFF"/>
                </a:solidFill>
                <a:latin typeface="Calibri"/>
              </a:rPr>
              <a:t>Core</a:t>
            </a:r>
          </a:p>
        </p:txBody>
      </p:sp>
      <p:sp>
        <p:nvSpPr>
          <p:cNvPr id="19" name="Rectangle 18"/>
          <p:cNvSpPr/>
          <p:nvPr/>
        </p:nvSpPr>
        <p:spPr>
          <a:xfrm>
            <a:off x="762000" y="2438400"/>
            <a:ext cx="609600" cy="533400"/>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tIns="0" rIns="0" bIns="0" anchor="ctr"/>
          <a:lstStyle/>
          <a:p>
            <a:pPr algn="ctr" fontAlgn="auto">
              <a:spcBef>
                <a:spcPts val="0"/>
              </a:spcBef>
              <a:spcAft>
                <a:spcPts val="0"/>
              </a:spcAft>
              <a:defRPr/>
            </a:pPr>
            <a:r>
              <a:rPr lang="en-US" sz="2200" kern="0" dirty="0">
                <a:solidFill>
                  <a:sysClr val="window" lastClr="FFFFFF"/>
                </a:solidFill>
                <a:latin typeface="Calibri"/>
              </a:rPr>
              <a:t>Core</a:t>
            </a:r>
          </a:p>
        </p:txBody>
      </p:sp>
      <p:sp>
        <p:nvSpPr>
          <p:cNvPr id="20" name="Rectangle 19"/>
          <p:cNvSpPr/>
          <p:nvPr/>
        </p:nvSpPr>
        <p:spPr>
          <a:xfrm>
            <a:off x="1447800" y="2438400"/>
            <a:ext cx="609600" cy="533400"/>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tIns="0" rIns="0" bIns="0" anchor="ctr"/>
          <a:lstStyle/>
          <a:p>
            <a:pPr algn="ctr" fontAlgn="auto">
              <a:spcBef>
                <a:spcPts val="0"/>
              </a:spcBef>
              <a:spcAft>
                <a:spcPts val="0"/>
              </a:spcAft>
              <a:defRPr/>
            </a:pPr>
            <a:r>
              <a:rPr lang="en-US" sz="2200" kern="0" dirty="0">
                <a:solidFill>
                  <a:sysClr val="window" lastClr="FFFFFF"/>
                </a:solidFill>
                <a:latin typeface="Calibri"/>
              </a:rPr>
              <a:t>Core</a:t>
            </a:r>
          </a:p>
        </p:txBody>
      </p:sp>
      <p:grpSp>
        <p:nvGrpSpPr>
          <p:cNvPr id="134164" name="Group 20"/>
          <p:cNvGrpSpPr>
            <a:grpSpLocks/>
          </p:cNvGrpSpPr>
          <p:nvPr/>
        </p:nvGrpSpPr>
        <p:grpSpPr bwMode="auto">
          <a:xfrm>
            <a:off x="3759200" y="2133600"/>
            <a:ext cx="1676400" cy="457200"/>
            <a:chOff x="5105400" y="1866900"/>
            <a:chExt cx="1676400" cy="457200"/>
          </a:xfrm>
        </p:grpSpPr>
        <p:sp>
          <p:nvSpPr>
            <p:cNvPr id="22" name="Left-Right Arrow 21"/>
            <p:cNvSpPr/>
            <p:nvPr/>
          </p:nvSpPr>
          <p:spPr>
            <a:xfrm>
              <a:off x="5105400" y="1978025"/>
              <a:ext cx="457200" cy="234950"/>
            </a:xfrm>
            <a:prstGeom prst="leftRightArrow">
              <a:avLst/>
            </a:prstGeom>
            <a:solidFill>
              <a:sysClr val="window" lastClr="FFFFFF">
                <a:lumMod val="50000"/>
              </a:sysClr>
            </a:solidFill>
            <a:ln w="25400" cap="flat" cmpd="sng" algn="ctr">
              <a:solidFill>
                <a:sysClr val="window" lastClr="FFFFFF">
                  <a:lumMod val="50000"/>
                </a:sysClr>
              </a:solid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endParaRPr>
            </a:p>
          </p:txBody>
        </p:sp>
        <p:sp>
          <p:nvSpPr>
            <p:cNvPr id="23" name="Rectangle 22"/>
            <p:cNvSpPr/>
            <p:nvPr/>
          </p:nvSpPr>
          <p:spPr>
            <a:xfrm>
              <a:off x="5715000" y="1866900"/>
              <a:ext cx="1066800" cy="45720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tIns="0" rIns="0" bIns="0" anchor="ctr"/>
            <a:lstStyle/>
            <a:p>
              <a:pPr algn="ctr" fontAlgn="auto">
                <a:spcBef>
                  <a:spcPts val="0"/>
                </a:spcBef>
                <a:spcAft>
                  <a:spcPts val="0"/>
                </a:spcAft>
                <a:defRPr/>
              </a:pPr>
              <a:r>
                <a:rPr lang="en-US" sz="2000" kern="0" dirty="0">
                  <a:solidFill>
                    <a:sysClr val="window" lastClr="FFFFFF"/>
                  </a:solidFill>
                  <a:latin typeface="Calibri"/>
                </a:rPr>
                <a:t>Memory</a:t>
              </a:r>
            </a:p>
          </p:txBody>
        </p:sp>
      </p:grpSp>
      <p:cxnSp>
        <p:nvCxnSpPr>
          <p:cNvPr id="24" name="Curved Connector 23"/>
          <p:cNvCxnSpPr>
            <a:cxnSpLocks noChangeShapeType="1"/>
          </p:cNvCxnSpPr>
          <p:nvPr/>
        </p:nvCxnSpPr>
        <p:spPr bwMode="auto">
          <a:xfrm rot="5400000" flipH="1" flipV="1">
            <a:off x="3010694" y="1524794"/>
            <a:ext cx="493712" cy="647700"/>
          </a:xfrm>
          <a:prstGeom prst="curvedConnector2">
            <a:avLst/>
          </a:prstGeom>
          <a:noFill/>
          <a:ln w="19050">
            <a:solidFill>
              <a:srgbClr val="FF0000"/>
            </a:solidFill>
            <a:round/>
            <a:headEnd/>
            <a:tailEnd type="arrow" w="lg" len="lg"/>
          </a:ln>
          <a:extLst>
            <a:ext uri="{909E8E84-426E-40dd-AFC4-6F175D3DCCD1}">
              <a14:hiddenFill xmlns:a14="http://schemas.microsoft.com/office/drawing/2010/main" xmlns="">
                <a:noFill/>
              </a14:hiddenFill>
            </a:ext>
          </a:extLst>
        </p:spPr>
      </p:cxnSp>
      <p:sp>
        <p:nvSpPr>
          <p:cNvPr id="26" name="TextBox 25"/>
          <p:cNvSpPr txBox="1"/>
          <p:nvPr/>
        </p:nvSpPr>
        <p:spPr>
          <a:xfrm>
            <a:off x="3635375" y="1196975"/>
            <a:ext cx="4087813" cy="830263"/>
          </a:xfrm>
          <a:prstGeom prst="rect">
            <a:avLst/>
          </a:prstGeom>
          <a:noFill/>
        </p:spPr>
        <p:txBody>
          <a:bodyPr>
            <a:spAutoFit/>
          </a:bodyPr>
          <a:lstStyle/>
          <a:p>
            <a:pPr fontAlgn="auto">
              <a:spcBef>
                <a:spcPts val="0"/>
              </a:spcBef>
              <a:spcAft>
                <a:spcPts val="0"/>
              </a:spcAft>
              <a:defRPr/>
            </a:pPr>
            <a:r>
              <a:rPr lang="en-US" sz="2400" i="1" kern="0" dirty="0">
                <a:solidFill>
                  <a:srgbClr val="FF0000"/>
                </a:solidFill>
                <a:latin typeface="Tahoma"/>
              </a:rPr>
              <a:t>Resolves memory contention by scheduling requests</a:t>
            </a:r>
          </a:p>
        </p:txBody>
      </p:sp>
    </p:spTree>
    <p:extLst>
      <p:ext uri="{BB962C8B-B14F-4D97-AF65-F5344CB8AC3E}">
        <p14:creationId xmlns:p14="http://schemas.microsoft.com/office/powerpoint/2010/main" val="1355010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4"/>
          <p:cNvSpPr>
            <a:spLocks noGrp="1" noChangeArrowheads="1"/>
          </p:cNvSpPr>
          <p:nvPr>
            <p:ph type="ctrTitle"/>
          </p:nvPr>
        </p:nvSpPr>
        <p:spPr>
          <a:xfrm>
            <a:off x="366713" y="1828800"/>
            <a:ext cx="8428037" cy="822325"/>
          </a:xfrm>
        </p:spPr>
        <p:txBody>
          <a:bodyPr/>
          <a:lstStyle/>
          <a:p>
            <a:pPr algn="ctr" eaLnBrk="1" hangingPunct="1"/>
            <a:r>
              <a:rPr lang="en-US" sz="4000" dirty="0" smtClean="0">
                <a:latin typeface="Garamond" charset="0"/>
              </a:rPr>
              <a:t>Stall-Time Fair Memory Scheduling</a:t>
            </a:r>
            <a:endParaRPr lang="en-US" sz="4000" dirty="0">
              <a:latin typeface="Garamond" charset="0"/>
            </a:endParaRPr>
          </a:p>
        </p:txBody>
      </p:sp>
      <p:sp>
        <p:nvSpPr>
          <p:cNvPr id="49154" name="Rectangle 5"/>
          <p:cNvSpPr>
            <a:spLocks noGrp="1" noChangeArrowheads="1"/>
          </p:cNvSpPr>
          <p:nvPr>
            <p:ph type="subTitle" idx="1"/>
          </p:nvPr>
        </p:nvSpPr>
        <p:spPr>
          <a:xfrm>
            <a:off x="3131840" y="3501008"/>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
        <p:nvSpPr>
          <p:cNvPr id="4" name="TextBox 3"/>
          <p:cNvSpPr txBox="1"/>
          <p:nvPr/>
        </p:nvSpPr>
        <p:spPr>
          <a:xfrm>
            <a:off x="467544" y="4293096"/>
            <a:ext cx="8188622" cy="1200329"/>
          </a:xfrm>
          <a:prstGeom prst="rect">
            <a:avLst/>
          </a:prstGeom>
          <a:noFill/>
        </p:spPr>
        <p:txBody>
          <a:bodyPr wrap="none" rtlCol="0">
            <a:spAutoFit/>
          </a:bodyPr>
          <a:lstStyle/>
          <a:p>
            <a:pPr algn="ctr"/>
            <a:r>
              <a:rPr lang="en-US" u="sng" dirty="0">
                <a:solidFill>
                  <a:srgbClr val="000000"/>
                </a:solidFill>
              </a:rPr>
              <a:t>Onur Mutlu</a:t>
            </a:r>
            <a:r>
              <a:rPr lang="en-US" dirty="0">
                <a:solidFill>
                  <a:srgbClr val="000000"/>
                </a:solidFill>
              </a:rPr>
              <a:t> and Thomas Moscibroda, </a:t>
            </a:r>
            <a:br>
              <a:rPr lang="en-US" dirty="0">
                <a:solidFill>
                  <a:srgbClr val="000000"/>
                </a:solidFill>
              </a:rPr>
            </a:br>
            <a:r>
              <a:rPr lang="en-US" b="1" dirty="0">
                <a:solidFill>
                  <a:srgbClr val="000000"/>
                </a:solidFill>
                <a:hlinkClick r:id="rId3"/>
              </a:rPr>
              <a:t>"Stall-Time Fair Memory Access Scheduling for Chip Multiprocessors"</a:t>
            </a:r>
            <a:r>
              <a:rPr lang="en-US" dirty="0">
                <a:solidFill>
                  <a:srgbClr val="000000"/>
                </a:solidFill>
              </a:rPr>
              <a:t> </a:t>
            </a:r>
            <a:br>
              <a:rPr lang="en-US" dirty="0">
                <a:solidFill>
                  <a:srgbClr val="000000"/>
                </a:solidFill>
              </a:rPr>
            </a:br>
            <a:r>
              <a:rPr lang="en-US" i="1" dirty="0" smtClean="0">
                <a:solidFill>
                  <a:srgbClr val="000000"/>
                </a:solidFill>
                <a:hlinkClick r:id="rId4"/>
              </a:rPr>
              <a:t>40th </a:t>
            </a:r>
            <a:r>
              <a:rPr lang="en-US" i="1" dirty="0">
                <a:solidFill>
                  <a:srgbClr val="000000"/>
                </a:solidFill>
                <a:hlinkClick r:id="rId4"/>
              </a:rPr>
              <a:t>International Symposium on Microarchitecture</a:t>
            </a:r>
            <a:r>
              <a:rPr lang="en-US" i="1" dirty="0">
                <a:solidFill>
                  <a:srgbClr val="000000"/>
                </a:solidFill>
              </a:rPr>
              <a:t> (</a:t>
            </a:r>
            <a:r>
              <a:rPr lang="en-US" b="1" i="1" dirty="0">
                <a:solidFill>
                  <a:srgbClr val="000000"/>
                </a:solidFill>
              </a:rPr>
              <a:t>MICRO</a:t>
            </a:r>
            <a:r>
              <a:rPr lang="en-US" i="1" dirty="0">
                <a:solidFill>
                  <a:srgbClr val="000000"/>
                </a:solidFill>
              </a:rPr>
              <a:t>)</a:t>
            </a:r>
            <a:r>
              <a:rPr lang="en-US" dirty="0">
                <a:solidFill>
                  <a:srgbClr val="000000"/>
                </a:solidFill>
              </a:rPr>
              <a:t>, </a:t>
            </a:r>
            <a:endParaRPr lang="en-US" dirty="0" smtClean="0">
              <a:solidFill>
                <a:srgbClr val="000000"/>
              </a:solidFill>
            </a:endParaRPr>
          </a:p>
          <a:p>
            <a:pPr algn="ctr"/>
            <a:r>
              <a:rPr lang="en-US" dirty="0" smtClean="0">
                <a:solidFill>
                  <a:srgbClr val="000000"/>
                </a:solidFill>
              </a:rPr>
              <a:t>pages </a:t>
            </a:r>
            <a:r>
              <a:rPr lang="en-US" dirty="0">
                <a:solidFill>
                  <a:srgbClr val="000000"/>
                </a:solidFill>
              </a:rPr>
              <a:t>146-158, Chicago, IL, December 2007. </a:t>
            </a:r>
            <a:r>
              <a:rPr lang="en-US" dirty="0">
                <a:solidFill>
                  <a:srgbClr val="000000"/>
                </a:solidFill>
                <a:hlinkClick r:id="rId5"/>
              </a:rPr>
              <a:t>Slides (ppt)</a:t>
            </a:r>
            <a:r>
              <a:rPr lang="en-US" dirty="0">
                <a:solidFill>
                  <a:srgbClr val="000000"/>
                </a:solidFill>
              </a:rPr>
              <a:t> </a:t>
            </a:r>
          </a:p>
        </p:txBody>
      </p:sp>
      <p:sp>
        <p:nvSpPr>
          <p:cNvPr id="5" name="TextBox 4"/>
          <p:cNvSpPr txBox="1"/>
          <p:nvPr/>
        </p:nvSpPr>
        <p:spPr>
          <a:xfrm>
            <a:off x="6516216" y="6381328"/>
            <a:ext cx="2416046" cy="369332"/>
          </a:xfrm>
          <a:prstGeom prst="rect">
            <a:avLst/>
          </a:prstGeom>
          <a:noFill/>
        </p:spPr>
        <p:txBody>
          <a:bodyPr wrap="none" rtlCol="0">
            <a:spAutoFit/>
          </a:bodyPr>
          <a:lstStyle/>
          <a:p>
            <a:r>
              <a:rPr lang="en-US" dirty="0" smtClean="0">
                <a:solidFill>
                  <a:srgbClr val="000000"/>
                </a:solidFill>
                <a:hlinkClick r:id="rId6" action="ppaction://hlinkpres?slideindex=1&amp;slidetitle="/>
              </a:rPr>
              <a:t>STFM Micro 2007 Talk</a:t>
            </a:r>
            <a:endParaRPr lang="en-US" dirty="0">
              <a:solidFill>
                <a:srgbClr val="000000"/>
              </a:solidFill>
            </a:endParaRPr>
          </a:p>
        </p:txBody>
      </p:sp>
    </p:spTree>
    <p:extLst>
      <p:ext uri="{BB962C8B-B14F-4D97-AF65-F5344CB8AC3E}">
        <p14:creationId xmlns:p14="http://schemas.microsoft.com/office/powerpoint/2010/main" val="215966320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(I)</a:t>
            </a:r>
            <a:endParaRPr lang="en-US" dirty="0"/>
          </a:p>
        </p:txBody>
      </p:sp>
      <p:sp>
        <p:nvSpPr>
          <p:cNvPr id="3" name="Content Placeholder 2"/>
          <p:cNvSpPr>
            <a:spLocks noGrp="1"/>
          </p:cNvSpPr>
          <p:nvPr>
            <p:ph idx="1"/>
          </p:nvPr>
        </p:nvSpPr>
        <p:spPr>
          <a:xfrm>
            <a:off x="228600" y="914400"/>
            <a:ext cx="8610600" cy="5193723"/>
          </a:xfrm>
        </p:spPr>
        <p:txBody>
          <a:bodyPr/>
          <a:lstStyle/>
          <a:p>
            <a:r>
              <a:rPr lang="en-US" dirty="0" smtClean="0"/>
              <a:t>No office hours today</a:t>
            </a:r>
          </a:p>
          <a:p>
            <a:pPr lvl="1"/>
            <a:r>
              <a:rPr lang="en-US" dirty="0" smtClean="0"/>
              <a:t>Hosting a seminar in this room right after this lecture</a:t>
            </a:r>
          </a:p>
          <a:p>
            <a:pPr lvl="1"/>
            <a:r>
              <a:rPr lang="en-US" dirty="0" err="1" smtClean="0"/>
              <a:t>Swarun</a:t>
            </a:r>
            <a:r>
              <a:rPr lang="en-US" dirty="0" smtClean="0"/>
              <a:t> Kumar, MIT, “</a:t>
            </a:r>
            <a:r>
              <a:rPr lang="en-US" dirty="0" smtClean="0">
                <a:solidFill>
                  <a:srgbClr val="0000FF"/>
                </a:solidFill>
              </a:rPr>
              <a:t>Pushing the Limits of Wireless Networks: Interference Management and Indoor Positioning</a:t>
            </a:r>
            <a:r>
              <a:rPr lang="en-US" dirty="0" smtClean="0"/>
              <a:t>”</a:t>
            </a:r>
          </a:p>
          <a:p>
            <a:pPr lvl="1"/>
            <a:r>
              <a:rPr lang="en-US" dirty="0" smtClean="0"/>
              <a:t>March 25, 2:30-3:30pm, HH 1107</a:t>
            </a:r>
          </a:p>
          <a:p>
            <a:pPr lvl="1"/>
            <a:endParaRPr lang="en-US" dirty="0"/>
          </a:p>
          <a:p>
            <a:r>
              <a:rPr lang="en-US" sz="2000" dirty="0" smtClean="0"/>
              <a:t>From talk abstract:</a:t>
            </a:r>
          </a:p>
          <a:p>
            <a:pPr marL="344487" lvl="1" indent="0">
              <a:buNone/>
            </a:pPr>
            <a:r>
              <a:rPr lang="en-US" sz="1800" dirty="0" smtClean="0"/>
              <a:t>(…) perhaps </a:t>
            </a:r>
            <a:r>
              <a:rPr lang="en-US" sz="1800" dirty="0"/>
              <a:t>our biggest expectation from modern wireless networks is faster communication speeds. However, state-of-the-art Wi-Fi networks continue to struggle in crowded environments — airports and hotel lobbies. The core reason is interference — Wi-Fi access points today avoid transmitting at the same time on the same frequency, since they would otherwise interfere with each other.  I describe </a:t>
            </a:r>
            <a:r>
              <a:rPr lang="en-US" sz="1800" dirty="0" err="1"/>
              <a:t>OpenRF</a:t>
            </a:r>
            <a:r>
              <a:rPr lang="en-US" sz="1800" dirty="0"/>
              <a:t>, a novel system that enables today’s Wi-Fi access points to directly combat this interference and demonstrate significantly </a:t>
            </a:r>
            <a:r>
              <a:rPr lang="en-US" sz="1800" dirty="0" smtClean="0"/>
              <a:t>faster data</a:t>
            </a:r>
            <a:r>
              <a:rPr lang="en-US" sz="1800" dirty="0"/>
              <a:t>-rates for real applications.</a:t>
            </a:r>
          </a:p>
          <a:p>
            <a:pPr lvl="1"/>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4</a:t>
            </a:fld>
            <a:endParaRPr lang="en-US"/>
          </a:p>
        </p:txBody>
      </p:sp>
    </p:spTree>
    <p:extLst>
      <p:ext uri="{BB962C8B-B14F-4D97-AF65-F5344CB8AC3E}">
        <p14:creationId xmlns:p14="http://schemas.microsoft.com/office/powerpoint/2010/main" val="3335907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Content Placeholder 1"/>
          <p:cNvSpPr>
            <a:spLocks noGrp="1"/>
          </p:cNvSpPr>
          <p:nvPr>
            <p:ph idx="1"/>
          </p:nvPr>
        </p:nvSpPr>
        <p:spPr>
          <a:xfrm>
            <a:off x="228600" y="996950"/>
            <a:ext cx="8610600" cy="5194300"/>
          </a:xfrm>
        </p:spPr>
        <p:txBody>
          <a:bodyPr/>
          <a:lstStyle/>
          <a:p>
            <a:endParaRPr lang="en-US" dirty="0">
              <a:latin typeface="Tahoma" charset="0"/>
            </a:endParaRPr>
          </a:p>
        </p:txBody>
      </p:sp>
      <p:sp>
        <p:nvSpPr>
          <p:cNvPr id="129026" name="Rectangle 2"/>
          <p:cNvSpPr>
            <a:spLocks noGrp="1" noChangeArrowheads="1"/>
          </p:cNvSpPr>
          <p:nvPr>
            <p:ph type="title"/>
          </p:nvPr>
        </p:nvSpPr>
        <p:spPr>
          <a:xfrm>
            <a:off x="228600" y="152400"/>
            <a:ext cx="8915400" cy="1066800"/>
          </a:xfrm>
        </p:spPr>
        <p:txBody>
          <a:bodyPr/>
          <a:lstStyle/>
          <a:p>
            <a:pPr eaLnBrk="1" hangingPunct="1"/>
            <a:r>
              <a:rPr lang="en-US" dirty="0" smtClean="0">
                <a:latin typeface="Garamond" charset="0"/>
              </a:rPr>
              <a:t>The Problem: Unfairness</a:t>
            </a:r>
            <a:endParaRPr lang="en-US" dirty="0">
              <a:latin typeface="Garamond" charset="0"/>
            </a:endParaRPr>
          </a:p>
        </p:txBody>
      </p:sp>
      <p:sp>
        <p:nvSpPr>
          <p:cNvPr id="129027"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829A8-1971-1047-AF72-4AA29702C92B}" type="slidenum">
              <a:rPr lang="en-US" sz="1600">
                <a:solidFill>
                  <a:srgbClr val="000000"/>
                </a:solidFill>
                <a:latin typeface="Garamond" charset="0"/>
                <a:cs typeface="Arial" charset="0"/>
              </a:rPr>
              <a:pPr eaLnBrk="1" hangingPunct="1"/>
              <a:t>40</a:t>
            </a:fld>
            <a:endParaRPr lang="en-US" sz="1600">
              <a:solidFill>
                <a:srgbClr val="000000"/>
              </a:solidFill>
              <a:latin typeface="Garamond" charset="0"/>
              <a:cs typeface="Arial" charset="0"/>
            </a:endParaRPr>
          </a:p>
        </p:txBody>
      </p:sp>
      <p:sp>
        <p:nvSpPr>
          <p:cNvPr id="129029" name="Rectangle 3"/>
          <p:cNvSpPr txBox="1">
            <a:spLocks noChangeArrowheads="1"/>
          </p:cNvSpPr>
          <p:nvPr/>
        </p:nvSpPr>
        <p:spPr bwMode="auto">
          <a:xfrm>
            <a:off x="127000" y="4178300"/>
            <a:ext cx="8915400" cy="207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Unfair slowdown </a:t>
            </a:r>
            <a:r>
              <a:rPr lang="en-US" sz="2200" dirty="0">
                <a:solidFill>
                  <a:srgbClr val="000000"/>
                </a:solidFill>
                <a:latin typeface="Tahoma" charset="0"/>
              </a:rPr>
              <a:t>of different threads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Low system performance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Vulnerability to denial of service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Priority inversion: </a:t>
            </a:r>
            <a:r>
              <a:rPr lang="en-US" sz="2200" dirty="0">
                <a:solidFill>
                  <a:srgbClr val="000000"/>
                </a:solidFill>
                <a:latin typeface="Tahoma" charset="0"/>
              </a:rPr>
              <a:t>unable to enforce priorities/SLAs </a:t>
            </a:r>
          </a:p>
          <a:p>
            <a:pPr eaLnBrk="1" hangingPunct="1">
              <a:spcBef>
                <a:spcPct val="20000"/>
              </a:spcBef>
              <a:buClr>
                <a:srgbClr val="CC9900"/>
              </a:buClr>
              <a:buSzPct val="65000"/>
              <a:buFont typeface="Wingdings" charset="0"/>
              <a:buChar char="n"/>
            </a:pPr>
            <a:r>
              <a:rPr lang="en-US" sz="2200" dirty="0">
                <a:solidFill>
                  <a:srgbClr val="0000FF"/>
                </a:solidFill>
                <a:latin typeface="Tahoma" charset="0"/>
              </a:rPr>
              <a:t>Poor performance predictability </a:t>
            </a:r>
            <a:r>
              <a:rPr lang="en-US" sz="2200" dirty="0">
                <a:solidFill>
                  <a:srgbClr val="000000"/>
                </a:solidFill>
                <a:latin typeface="Tahoma" charset="0"/>
              </a:rPr>
              <a:t>(no performance isolation)</a:t>
            </a:r>
          </a:p>
          <a:p>
            <a:pPr eaLnBrk="1" hangingPunct="1">
              <a:spcBef>
                <a:spcPct val="20000"/>
              </a:spcBef>
              <a:buClr>
                <a:srgbClr val="CC9900"/>
              </a:buClr>
              <a:buSzPct val="65000"/>
              <a:buFont typeface="Wingdings" charset="0"/>
              <a:buChar char="n"/>
            </a:pPr>
            <a:endParaRPr lang="en-US" dirty="0">
              <a:solidFill>
                <a:srgbClr val="000000"/>
              </a:solidFill>
              <a:latin typeface="Tahoma" charset="0"/>
            </a:endParaRPr>
          </a:p>
        </p:txBody>
      </p:sp>
      <p:sp>
        <p:nvSpPr>
          <p:cNvPr id="7" name="Rectangle 6"/>
          <p:cNvSpPr/>
          <p:nvPr/>
        </p:nvSpPr>
        <p:spPr>
          <a:xfrm>
            <a:off x="1752306" y="6324600"/>
            <a:ext cx="5217106" cy="402674"/>
          </a:xfrm>
          <a:prstGeom prst="rect">
            <a:avLst/>
          </a:prstGeom>
          <a:solidFill>
            <a:schemeClr val="bg1"/>
          </a:solidFill>
          <a:ln>
            <a:solidFill>
              <a:schemeClr val="tx1"/>
            </a:solidFill>
          </a:ln>
        </p:spPr>
        <p:txBody>
          <a:bodyPr wrap="none">
            <a:spAutoFit/>
          </a:bodyPr>
          <a:lstStyle/>
          <a:p>
            <a:pPr algn="ctr">
              <a:lnSpc>
                <a:spcPct val="90000"/>
              </a:lnSpc>
              <a:defRPr/>
            </a:pPr>
            <a:r>
              <a:rPr lang="en-US" sz="2200" b="1" dirty="0">
                <a:solidFill>
                  <a:srgbClr val="FF0000"/>
                </a:solidFill>
                <a:sym typeface="Wingdings"/>
              </a:rPr>
              <a:t>Uncontrollable, unpredictable system</a:t>
            </a:r>
            <a:endParaRPr lang="en-US" sz="2200" b="1" dirty="0">
              <a:solidFill>
                <a:srgbClr val="FF0000"/>
              </a:solidFill>
            </a:endParaRPr>
          </a:p>
        </p:txBody>
      </p:sp>
      <p:graphicFrame>
        <p:nvGraphicFramePr>
          <p:cNvPr id="8" name="Content Placeholder 4"/>
          <p:cNvGraphicFramePr>
            <a:graphicFrameLocks/>
          </p:cNvGraphicFramePr>
          <p:nvPr/>
        </p:nvGraphicFramePr>
        <p:xfrm>
          <a:off x="911225" y="933450"/>
          <a:ext cx="6816725" cy="3295650"/>
        </p:xfrm>
        <a:graphic>
          <a:graphicData uri="http://schemas.openxmlformats.org/presentationml/2006/ole">
            <mc:AlternateContent xmlns:mc="http://schemas.openxmlformats.org/markup-compatibility/2006">
              <mc:Choice xmlns:v="urn:schemas-microsoft-com:vml" Requires="v">
                <p:oleObj spid="_x0000_s308232" name="Worksheet" r:id="rId6" imgW="6814765" imgH="3297663" progId="Excel.Sheet.8">
                  <p:embed/>
                </p:oleObj>
              </mc:Choice>
              <mc:Fallback>
                <p:oleObj name="Worksheet" r:id="rId6" imgW="6814765" imgH="3297663"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225" y="933450"/>
                        <a:ext cx="6816725" cy="3295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27483770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atin typeface="Garamond" charset="0"/>
              </a:rPr>
              <a:t>How Do We Solve the Problem?</a:t>
            </a:r>
          </a:p>
        </p:txBody>
      </p:sp>
      <p:sp>
        <p:nvSpPr>
          <p:cNvPr id="73730" name="Content Placeholder 2"/>
          <p:cNvSpPr>
            <a:spLocks noGrp="1"/>
          </p:cNvSpPr>
          <p:nvPr>
            <p:ph idx="1"/>
          </p:nvPr>
        </p:nvSpPr>
        <p:spPr>
          <a:xfrm>
            <a:off x="228600" y="996950"/>
            <a:ext cx="8610600" cy="5194300"/>
          </a:xfrm>
        </p:spPr>
        <p:txBody>
          <a:bodyPr/>
          <a:lstStyle/>
          <a:p>
            <a:r>
              <a:rPr lang="en-US">
                <a:solidFill>
                  <a:srgbClr val="0000FF"/>
                </a:solidFill>
                <a:latin typeface="Tahoma" charset="0"/>
              </a:rPr>
              <a:t>Stall-time fair memory scheduling </a:t>
            </a:r>
            <a:r>
              <a:rPr lang="en-US" sz="1800">
                <a:solidFill>
                  <a:srgbClr val="008000"/>
                </a:solidFill>
                <a:latin typeface="Tahoma" charset="0"/>
              </a:rPr>
              <a:t>[Mutlu+ MICRO’07]</a:t>
            </a:r>
          </a:p>
          <a:p>
            <a:pPr lvl="1"/>
            <a:endParaRPr lang="en-US" sz="2000">
              <a:latin typeface="Tahoma" charset="0"/>
              <a:ea typeface="ＭＳ Ｐゴシック" charset="0"/>
            </a:endParaRPr>
          </a:p>
          <a:p>
            <a:r>
              <a:rPr lang="en-US">
                <a:latin typeface="Tahoma" charset="0"/>
              </a:rPr>
              <a:t>Goal: Threads sharing main memory should experience similar slowdowns compared to when they are run alone </a:t>
            </a:r>
            <a:r>
              <a:rPr lang="en-US">
                <a:latin typeface="Tahoma" charset="0"/>
                <a:sym typeface="Wingdings" charset="0"/>
              </a:rPr>
              <a:t> fair scheduling</a:t>
            </a:r>
          </a:p>
          <a:p>
            <a:pPr lvl="1"/>
            <a:r>
              <a:rPr lang="en-US">
                <a:latin typeface="Tahoma" charset="0"/>
                <a:ea typeface="ＭＳ Ｐゴシック" charset="0"/>
                <a:sym typeface="Wingdings" charset="0"/>
              </a:rPr>
              <a:t>Also improves overall system performance by ensuring cores make “proportional” progress</a:t>
            </a:r>
          </a:p>
          <a:p>
            <a:pPr lvl="2"/>
            <a:endParaRPr lang="en-US" sz="1800">
              <a:latin typeface="Tahoma" charset="0"/>
              <a:ea typeface="ＭＳ Ｐゴシック" charset="0"/>
            </a:endParaRPr>
          </a:p>
          <a:p>
            <a:r>
              <a:rPr lang="en-US">
                <a:latin typeface="Tahoma" charset="0"/>
              </a:rPr>
              <a:t>Idea: Memory controller estimates each thread’s slowdown due to interference and schedules requests in a way to balance the slowdowns</a:t>
            </a:r>
          </a:p>
          <a:p>
            <a:pPr lvl="1"/>
            <a:endParaRPr lang="en-US" sz="2000">
              <a:latin typeface="Tahoma" charset="0"/>
              <a:ea typeface="ＭＳ Ｐゴシック" charset="0"/>
            </a:endParaRPr>
          </a:p>
          <a:p>
            <a:r>
              <a:rPr lang="en-US" sz="2000">
                <a:latin typeface="Tahoma" charset="0"/>
              </a:rPr>
              <a:t>Mutlu and Moscibroda, </a:t>
            </a:r>
            <a:r>
              <a:rPr lang="ja-JP" altLang="en-US" sz="2000">
                <a:latin typeface="Tahoma" charset="0"/>
              </a:rPr>
              <a:t>“</a:t>
            </a:r>
            <a:r>
              <a:rPr lang="en-US" altLang="ja-JP" sz="2000">
                <a:solidFill>
                  <a:srgbClr val="0000FF"/>
                </a:solidFill>
                <a:latin typeface="Tahoma" charset="0"/>
              </a:rPr>
              <a:t>Stall-Time Fair Memory Access Scheduling for Chip Multiprocessors,</a:t>
            </a:r>
            <a:r>
              <a:rPr lang="ja-JP" altLang="en-US" sz="2000">
                <a:latin typeface="Tahoma" charset="0"/>
              </a:rPr>
              <a:t>”</a:t>
            </a:r>
            <a:r>
              <a:rPr lang="en-US" altLang="ja-JP" sz="2000">
                <a:latin typeface="Tahoma" charset="0"/>
              </a:rPr>
              <a:t> MICRO 2007. </a:t>
            </a:r>
            <a:endParaRPr lang="en-US" sz="2000">
              <a:latin typeface="Tahoma" charset="0"/>
            </a:endParaRPr>
          </a:p>
        </p:txBody>
      </p:sp>
      <p:sp>
        <p:nvSpPr>
          <p:cNvPr id="13517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F3B2BB-404A-4944-9288-3665C3F5FE3D}" type="slidenum">
              <a:rPr lang="en-US" sz="1600">
                <a:solidFill>
                  <a:srgbClr val="000000"/>
                </a:solidFill>
                <a:latin typeface="Garamond" charset="0"/>
                <a:cs typeface="Arial" charset="0"/>
              </a:rPr>
              <a:pPr eaLnBrk="1" hangingPunct="1"/>
              <a:t>41</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683932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BDE231-D1C7-4F4D-A363-DA074F9F7269}" type="slidenum">
              <a:rPr lang="en-US" sz="1600">
                <a:solidFill>
                  <a:srgbClr val="000000"/>
                </a:solidFill>
                <a:latin typeface="Garamond" charset="0"/>
                <a:cs typeface="Arial" charset="0"/>
              </a:rPr>
              <a:pPr eaLnBrk="1" hangingPunct="1"/>
              <a:t>42</a:t>
            </a:fld>
            <a:endParaRPr lang="en-US" sz="1600">
              <a:solidFill>
                <a:srgbClr val="000000"/>
              </a:solidFill>
              <a:latin typeface="Garamond" charset="0"/>
              <a:cs typeface="Arial" charset="0"/>
            </a:endParaRPr>
          </a:p>
        </p:txBody>
      </p:sp>
      <p:sp>
        <p:nvSpPr>
          <p:cNvPr id="136194" name="Rectangle 2"/>
          <p:cNvSpPr>
            <a:spLocks noGrp="1" noChangeArrowheads="1"/>
          </p:cNvSpPr>
          <p:nvPr>
            <p:ph type="title"/>
          </p:nvPr>
        </p:nvSpPr>
        <p:spPr/>
        <p:txBody>
          <a:bodyPr/>
          <a:lstStyle/>
          <a:p>
            <a:pPr eaLnBrk="1" hangingPunct="1"/>
            <a:r>
              <a:rPr lang="en-US" sz="3600">
                <a:latin typeface="Garamond" charset="0"/>
              </a:rPr>
              <a:t>Stall-Time Fairness in Shared DRAM Systems</a:t>
            </a:r>
          </a:p>
        </p:txBody>
      </p:sp>
      <p:sp>
        <p:nvSpPr>
          <p:cNvPr id="500739" name="Rectangle 3"/>
          <p:cNvSpPr>
            <a:spLocks noGrp="1" noChangeArrowheads="1"/>
          </p:cNvSpPr>
          <p:nvPr>
            <p:ph type="body" idx="1"/>
          </p:nvPr>
        </p:nvSpPr>
        <p:spPr>
          <a:xfrm>
            <a:off x="96838" y="1279525"/>
            <a:ext cx="9021762" cy="4876800"/>
          </a:xfrm>
        </p:spPr>
        <p:txBody>
          <a:bodyPr/>
          <a:lstStyle/>
          <a:p>
            <a:pPr eaLnBrk="1" hangingPunct="1"/>
            <a:r>
              <a:rPr lang="en-US" sz="2000">
                <a:solidFill>
                  <a:srgbClr val="FF0000"/>
                </a:solidFill>
                <a:latin typeface="Tahoma" charset="0"/>
              </a:rPr>
              <a:t>A DRAM system is fair if it equalizes the slowdown of equal-priority threads  </a:t>
            </a:r>
            <a:r>
              <a:rPr lang="en-US" sz="2000">
                <a:latin typeface="Tahoma" charset="0"/>
              </a:rPr>
              <a:t>relative to when each thread is run alone on the same system</a:t>
            </a:r>
          </a:p>
          <a:p>
            <a:pPr lvl="1" eaLnBrk="1" hangingPunct="1"/>
            <a:endParaRPr lang="en-US" sz="2000">
              <a:latin typeface="Tahoma" charset="0"/>
              <a:ea typeface="ＭＳ Ｐゴシック" charset="0"/>
            </a:endParaRPr>
          </a:p>
          <a:p>
            <a:pPr eaLnBrk="1" hangingPunct="1"/>
            <a:r>
              <a:rPr lang="en-US" sz="1800">
                <a:latin typeface="Tahoma" charset="0"/>
              </a:rPr>
              <a:t>DRAM-related stall-time: The time a thread spends waiting for DRAM memory</a:t>
            </a:r>
          </a:p>
          <a:p>
            <a:pPr eaLnBrk="1" hangingPunct="1"/>
            <a:r>
              <a:rPr lang="en-US" sz="2000">
                <a:solidFill>
                  <a:schemeClr val="accent2"/>
                </a:solidFill>
                <a:latin typeface="Tahoma" charset="0"/>
              </a:rPr>
              <a:t>ST</a:t>
            </a:r>
            <a:r>
              <a:rPr lang="en-US" baseline="-25000">
                <a:solidFill>
                  <a:schemeClr val="accent2"/>
                </a:solidFill>
                <a:latin typeface="Tahoma" charset="0"/>
              </a:rPr>
              <a:t>shared</a:t>
            </a:r>
            <a:r>
              <a:rPr lang="en-US" sz="2000">
                <a:latin typeface="Tahoma" charset="0"/>
              </a:rPr>
              <a:t>: DRAM-related stall-time when the thread runs with other threads</a:t>
            </a:r>
          </a:p>
          <a:p>
            <a:pPr eaLnBrk="1" hangingPunct="1"/>
            <a:r>
              <a:rPr lang="en-US" sz="2000">
                <a:solidFill>
                  <a:schemeClr val="accent2"/>
                </a:solidFill>
                <a:latin typeface="Tahoma" charset="0"/>
              </a:rPr>
              <a:t>ST</a:t>
            </a:r>
            <a:r>
              <a:rPr lang="en-US" baseline="-25000">
                <a:solidFill>
                  <a:schemeClr val="accent2"/>
                </a:solidFill>
                <a:latin typeface="Tahoma" charset="0"/>
              </a:rPr>
              <a:t>alone</a:t>
            </a:r>
            <a:r>
              <a:rPr lang="en-US" sz="2000">
                <a:latin typeface="Tahoma" charset="0"/>
              </a:rPr>
              <a:t>:  DRAM-related stall-time when the thread runs alone</a:t>
            </a:r>
            <a:endParaRPr lang="en-US" sz="1800">
              <a:latin typeface="Tahoma" charset="0"/>
            </a:endParaRPr>
          </a:p>
          <a:p>
            <a:pPr eaLnBrk="1" hangingPunct="1"/>
            <a:r>
              <a:rPr lang="en-US" sz="2000" b="1">
                <a:solidFill>
                  <a:schemeClr val="accent2"/>
                </a:solidFill>
                <a:latin typeface="Tahoma" charset="0"/>
              </a:rPr>
              <a:t>Memory-slowdown = ST</a:t>
            </a:r>
            <a:r>
              <a:rPr lang="en-US" b="1" baseline="-25000">
                <a:solidFill>
                  <a:schemeClr val="accent2"/>
                </a:solidFill>
                <a:latin typeface="Tahoma" charset="0"/>
              </a:rPr>
              <a:t>shared</a:t>
            </a:r>
            <a:r>
              <a:rPr lang="en-US" sz="2000" b="1">
                <a:solidFill>
                  <a:schemeClr val="accent2"/>
                </a:solidFill>
                <a:latin typeface="Tahoma" charset="0"/>
              </a:rPr>
              <a:t>/ST</a:t>
            </a:r>
            <a:r>
              <a:rPr lang="en-US" b="1" baseline="-25000">
                <a:solidFill>
                  <a:schemeClr val="accent2"/>
                </a:solidFill>
                <a:latin typeface="Tahoma" charset="0"/>
              </a:rPr>
              <a:t>alone   </a:t>
            </a:r>
            <a:endParaRPr lang="en-US" sz="2000">
              <a:latin typeface="Tahoma" charset="0"/>
            </a:endParaRPr>
          </a:p>
          <a:p>
            <a:pPr lvl="1" eaLnBrk="1" hangingPunct="1"/>
            <a:r>
              <a:rPr lang="en-US" sz="1800">
                <a:latin typeface="Tahoma" charset="0"/>
                <a:ea typeface="ＭＳ Ｐゴシック" charset="0"/>
              </a:rPr>
              <a:t>Relative increase in stall-time</a:t>
            </a:r>
          </a:p>
          <a:p>
            <a:pPr eaLnBrk="1" hangingPunct="1">
              <a:buFont typeface="Wingdings" charset="0"/>
              <a:buNone/>
            </a:pPr>
            <a:endParaRPr lang="en-US" sz="2000">
              <a:latin typeface="Tahoma" charset="0"/>
            </a:endParaRPr>
          </a:p>
          <a:p>
            <a:pPr eaLnBrk="1" hangingPunct="1"/>
            <a:r>
              <a:rPr lang="en-US" sz="2000" i="1">
                <a:latin typeface="Tahoma" charset="0"/>
              </a:rPr>
              <a:t>Stall-Time Fair Memory scheduler (STFM)</a:t>
            </a:r>
            <a:r>
              <a:rPr lang="en-US" sz="2000">
                <a:latin typeface="Tahoma" charset="0"/>
              </a:rPr>
              <a:t> aims to </a:t>
            </a:r>
            <a:r>
              <a:rPr lang="en-US" sz="2000">
                <a:solidFill>
                  <a:srgbClr val="35742A"/>
                </a:solidFill>
                <a:latin typeface="Tahoma" charset="0"/>
              </a:rPr>
              <a:t>equalize</a:t>
            </a:r>
            <a:r>
              <a:rPr lang="en-US" sz="2000">
                <a:latin typeface="Tahoma" charset="0"/>
              </a:rPr>
              <a:t>             </a:t>
            </a:r>
            <a:r>
              <a:rPr lang="en-US" sz="2000">
                <a:solidFill>
                  <a:schemeClr val="accent2"/>
                </a:solidFill>
                <a:latin typeface="Tahoma" charset="0"/>
              </a:rPr>
              <a:t>Memory-slowdown</a:t>
            </a:r>
            <a:r>
              <a:rPr lang="en-US" sz="2000">
                <a:latin typeface="Tahoma" charset="0"/>
              </a:rPr>
              <a:t> for interfering threads, without sacrificing performance</a:t>
            </a:r>
          </a:p>
          <a:p>
            <a:pPr lvl="1" eaLnBrk="1" hangingPunct="1"/>
            <a:r>
              <a:rPr lang="en-US" sz="1800">
                <a:solidFill>
                  <a:srgbClr val="003399"/>
                </a:solidFill>
                <a:latin typeface="Tahoma" charset="0"/>
                <a:ea typeface="ＭＳ Ｐゴシック" charset="0"/>
              </a:rPr>
              <a:t>Considers inherent DRAM performance of each thread</a:t>
            </a:r>
          </a:p>
          <a:p>
            <a:pPr lvl="1" eaLnBrk="1" hangingPunct="1"/>
            <a:r>
              <a:rPr lang="en-US" sz="1800">
                <a:solidFill>
                  <a:srgbClr val="003399"/>
                </a:solidFill>
                <a:latin typeface="Tahoma" charset="0"/>
                <a:ea typeface="ＭＳ Ｐゴシック" charset="0"/>
              </a:rPr>
              <a:t>Aims to allow proportional progress of threads</a:t>
            </a:r>
          </a:p>
          <a:p>
            <a:pPr eaLnBrk="1" hangingPunct="1"/>
            <a:endParaRPr lang="en-US" sz="2000">
              <a:solidFill>
                <a:srgbClr val="003399"/>
              </a:solidFill>
              <a:latin typeface="Tahoma" charset="0"/>
            </a:endParaRPr>
          </a:p>
          <a:p>
            <a:pPr lvl="1" eaLnBrk="1" hangingPunct="1"/>
            <a:endParaRPr lang="en-US" sz="2400">
              <a:solidFill>
                <a:srgbClr val="003399"/>
              </a:solidFill>
              <a:latin typeface="Tahoma" charset="0"/>
              <a:ea typeface="ＭＳ Ｐゴシック" charset="0"/>
            </a:endParaRPr>
          </a:p>
          <a:p>
            <a:pPr lvl="1" eaLnBrk="1" hangingPunct="1"/>
            <a:endParaRPr lang="en-US" sz="2400">
              <a:latin typeface="Tahoma" charset="0"/>
              <a:ea typeface="ＭＳ Ｐゴシック"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p:txBody>
      </p:sp>
    </p:spTree>
    <p:custDataLst>
      <p:tags r:id="rId1"/>
    </p:custDataLst>
    <p:extLst>
      <p:ext uri="{BB962C8B-B14F-4D97-AF65-F5344CB8AC3E}">
        <p14:creationId xmlns:p14="http://schemas.microsoft.com/office/powerpoint/2010/main" val="179598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73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07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073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4DCE62-E9C8-AA4E-895B-172FEDE436F2}" type="slidenum">
              <a:rPr lang="en-US" sz="1600">
                <a:solidFill>
                  <a:srgbClr val="000000"/>
                </a:solidFill>
                <a:latin typeface="Garamond" charset="0"/>
                <a:cs typeface="Arial" charset="0"/>
              </a:rPr>
              <a:pPr eaLnBrk="1" hangingPunct="1"/>
              <a:t>43</a:t>
            </a:fld>
            <a:endParaRPr lang="en-US" sz="1600">
              <a:solidFill>
                <a:srgbClr val="000000"/>
              </a:solidFill>
              <a:latin typeface="Garamond" charset="0"/>
              <a:cs typeface="Arial" charset="0"/>
            </a:endParaRPr>
          </a:p>
        </p:txBody>
      </p:sp>
      <p:sp>
        <p:nvSpPr>
          <p:cNvPr id="138242" name="Rectangle 2"/>
          <p:cNvSpPr>
            <a:spLocks noGrp="1" noChangeArrowheads="1"/>
          </p:cNvSpPr>
          <p:nvPr>
            <p:ph type="title"/>
          </p:nvPr>
        </p:nvSpPr>
        <p:spPr/>
        <p:txBody>
          <a:bodyPr/>
          <a:lstStyle/>
          <a:p>
            <a:pPr eaLnBrk="1" hangingPunct="1"/>
            <a:r>
              <a:rPr lang="en-US">
                <a:latin typeface="Garamond" charset="0"/>
              </a:rPr>
              <a:t>STFM Scheduling Algorithm </a:t>
            </a:r>
            <a:r>
              <a:rPr lang="en-US" sz="2000">
                <a:latin typeface="Garamond" charset="0"/>
              </a:rPr>
              <a:t>[MICRO</a:t>
            </a:r>
            <a:r>
              <a:rPr lang="ja-JP" altLang="en-US" sz="2000">
                <a:latin typeface="Garamond" charset="0"/>
              </a:rPr>
              <a:t>’</a:t>
            </a:r>
            <a:r>
              <a:rPr lang="en-US" altLang="ja-JP" sz="2000">
                <a:latin typeface="Garamond" charset="0"/>
              </a:rPr>
              <a:t>07]</a:t>
            </a:r>
            <a:br>
              <a:rPr lang="en-US" altLang="ja-JP" sz="2000">
                <a:latin typeface="Garamond" charset="0"/>
              </a:rPr>
            </a:br>
            <a:endParaRPr lang="en-US" sz="2000">
              <a:latin typeface="Garamond" charset="0"/>
            </a:endParaRPr>
          </a:p>
        </p:txBody>
      </p:sp>
      <p:sp>
        <p:nvSpPr>
          <p:cNvPr id="505859" name="Rectangle 3"/>
          <p:cNvSpPr>
            <a:spLocks noGrp="1" noChangeArrowheads="1"/>
          </p:cNvSpPr>
          <p:nvPr>
            <p:ph type="body" idx="1"/>
          </p:nvPr>
        </p:nvSpPr>
        <p:spPr>
          <a:xfrm>
            <a:off x="228600" y="903288"/>
            <a:ext cx="9124950" cy="5116512"/>
          </a:xfrm>
        </p:spPr>
        <p:txBody>
          <a:bodyPr/>
          <a:lstStyle/>
          <a:p>
            <a:pPr eaLnBrk="1" hangingPunct="1"/>
            <a:r>
              <a:rPr lang="en-US" sz="2000">
                <a:latin typeface="Tahoma" charset="0"/>
              </a:rPr>
              <a:t>For each thread, the DRAM controller</a:t>
            </a:r>
          </a:p>
          <a:p>
            <a:pPr lvl="1" eaLnBrk="1" hangingPunct="1"/>
            <a:r>
              <a:rPr lang="en-US" sz="2000">
                <a:latin typeface="Tahoma" charset="0"/>
                <a:ea typeface="ＭＳ Ｐゴシック" charset="0"/>
              </a:rPr>
              <a:t>Tracks ST</a:t>
            </a:r>
            <a:r>
              <a:rPr lang="en-US" sz="2400" baseline="-25000">
                <a:latin typeface="Tahoma" charset="0"/>
                <a:ea typeface="ＭＳ Ｐゴシック" charset="0"/>
              </a:rPr>
              <a:t>shared</a:t>
            </a:r>
            <a:r>
              <a:rPr lang="en-US" sz="2000">
                <a:latin typeface="Tahoma" charset="0"/>
                <a:ea typeface="ＭＳ Ｐゴシック" charset="0"/>
              </a:rPr>
              <a:t> </a:t>
            </a:r>
          </a:p>
          <a:p>
            <a:pPr lvl="1" eaLnBrk="1" hangingPunct="1"/>
            <a:r>
              <a:rPr lang="en-US" sz="2000">
                <a:latin typeface="Tahoma" charset="0"/>
                <a:ea typeface="ＭＳ Ｐゴシック" charset="0"/>
              </a:rPr>
              <a:t>Estimates ST</a:t>
            </a:r>
            <a:r>
              <a:rPr lang="en-US" sz="2400" baseline="-25000">
                <a:latin typeface="Tahoma" charset="0"/>
                <a:ea typeface="ＭＳ Ｐゴシック" charset="0"/>
              </a:rPr>
              <a:t>alone</a:t>
            </a:r>
            <a:r>
              <a:rPr lang="en-US" sz="2000">
                <a:latin typeface="Tahoma" charset="0"/>
                <a:ea typeface="ＭＳ Ｐゴシック" charset="0"/>
              </a:rPr>
              <a:t> </a:t>
            </a:r>
          </a:p>
          <a:p>
            <a:pPr lvl="1" eaLnBrk="1" hangingPunct="1"/>
            <a:endParaRPr lang="en-US" sz="2000">
              <a:latin typeface="Tahoma" charset="0"/>
              <a:ea typeface="ＭＳ Ｐゴシック" charset="0"/>
            </a:endParaRPr>
          </a:p>
          <a:p>
            <a:pPr eaLnBrk="1" hangingPunct="1"/>
            <a:r>
              <a:rPr lang="en-US" sz="2000">
                <a:latin typeface="Tahoma" charset="0"/>
              </a:rPr>
              <a:t>Each cycle, the DRAM controller</a:t>
            </a:r>
          </a:p>
          <a:p>
            <a:pPr lvl="1" eaLnBrk="1" hangingPunct="1"/>
            <a:r>
              <a:rPr lang="en-US" sz="2000">
                <a:latin typeface="Tahoma" charset="0"/>
                <a:ea typeface="ＭＳ Ｐゴシック" charset="0"/>
              </a:rPr>
              <a:t>Computes Slowdown = ST</a:t>
            </a:r>
            <a:r>
              <a:rPr lang="en-US" sz="2400" baseline="-25000">
                <a:latin typeface="Tahoma" charset="0"/>
                <a:ea typeface="ＭＳ Ｐゴシック" charset="0"/>
              </a:rPr>
              <a:t>shared</a:t>
            </a:r>
            <a:r>
              <a:rPr lang="en-US" sz="2000">
                <a:latin typeface="Tahoma" charset="0"/>
                <a:ea typeface="ＭＳ Ｐゴシック" charset="0"/>
              </a:rPr>
              <a:t>/ST</a:t>
            </a:r>
            <a:r>
              <a:rPr lang="en-US" sz="2400" baseline="-25000">
                <a:latin typeface="Tahoma" charset="0"/>
                <a:ea typeface="ＭＳ Ｐゴシック" charset="0"/>
              </a:rPr>
              <a:t>alone</a:t>
            </a:r>
            <a:r>
              <a:rPr lang="en-US" sz="2000">
                <a:latin typeface="Tahoma" charset="0"/>
                <a:ea typeface="ＭＳ Ｐゴシック" charset="0"/>
              </a:rPr>
              <a:t> for threads with legal requests</a:t>
            </a:r>
          </a:p>
          <a:p>
            <a:pPr lvl="1" eaLnBrk="1" hangingPunct="1"/>
            <a:r>
              <a:rPr lang="en-US" sz="2000">
                <a:latin typeface="Tahoma" charset="0"/>
                <a:ea typeface="ＭＳ Ｐゴシック" charset="0"/>
              </a:rPr>
              <a:t>Computes </a:t>
            </a:r>
            <a:r>
              <a:rPr lang="en-US" sz="2000">
                <a:solidFill>
                  <a:srgbClr val="FF0000"/>
                </a:solidFill>
                <a:latin typeface="Tahoma" charset="0"/>
                <a:ea typeface="ＭＳ Ｐゴシック" charset="0"/>
              </a:rPr>
              <a:t>unfairness = MAX Slowdown / MIN Slowdown</a:t>
            </a:r>
          </a:p>
          <a:p>
            <a:pPr eaLnBrk="1" hangingPunct="1"/>
            <a:endParaRPr lang="en-US" sz="2000">
              <a:latin typeface="Tahoma" charset="0"/>
            </a:endParaRPr>
          </a:p>
          <a:p>
            <a:pPr eaLnBrk="1" hangingPunct="1"/>
            <a:r>
              <a:rPr lang="en-US" sz="2000">
                <a:latin typeface="Tahoma" charset="0"/>
              </a:rPr>
              <a:t>If unfairness &lt; </a:t>
            </a:r>
            <a:r>
              <a:rPr lang="en-US" sz="2000">
                <a:latin typeface="Tahoma" charset="0"/>
                <a:cs typeface="Tahoma" charset="0"/>
                <a:sym typeface="Symbol" charset="0"/>
              </a:rPr>
              <a:t></a:t>
            </a:r>
          </a:p>
          <a:p>
            <a:pPr lvl="1" eaLnBrk="1" hangingPunct="1"/>
            <a:r>
              <a:rPr lang="en-US" sz="2000">
                <a:latin typeface="Tahoma" charset="0"/>
                <a:ea typeface="ＭＳ Ｐゴシック" charset="0"/>
                <a:cs typeface="Tahoma" charset="0"/>
              </a:rPr>
              <a:t>Use DRAM throughput oriented scheduling policy</a:t>
            </a:r>
          </a:p>
          <a:p>
            <a:pPr eaLnBrk="1" hangingPunct="1"/>
            <a:r>
              <a:rPr lang="en-US" sz="2000">
                <a:solidFill>
                  <a:srgbClr val="FF0000"/>
                </a:solidFill>
                <a:latin typeface="Tahoma" charset="0"/>
                <a:cs typeface="Tahoma" charset="0"/>
              </a:rPr>
              <a:t>If unfairness ≥ </a:t>
            </a:r>
            <a:r>
              <a:rPr lang="en-US" sz="2000">
                <a:solidFill>
                  <a:srgbClr val="FF0000"/>
                </a:solidFill>
                <a:latin typeface="Tahoma" charset="0"/>
                <a:cs typeface="Tahoma" charset="0"/>
                <a:sym typeface="Symbol" charset="0"/>
              </a:rPr>
              <a:t></a:t>
            </a:r>
            <a:endParaRPr lang="en-US" sz="2000">
              <a:solidFill>
                <a:srgbClr val="FF0000"/>
              </a:solidFill>
              <a:latin typeface="Tahoma" charset="0"/>
              <a:cs typeface="Tahoma" charset="0"/>
            </a:endParaRPr>
          </a:p>
          <a:p>
            <a:pPr lvl="1" eaLnBrk="1" hangingPunct="1"/>
            <a:r>
              <a:rPr lang="en-US" sz="2000">
                <a:latin typeface="Tahoma" charset="0"/>
                <a:ea typeface="ＭＳ Ｐゴシック" charset="0"/>
                <a:cs typeface="Tahoma" charset="0"/>
              </a:rPr>
              <a:t>Use fairness-oriented scheduling policy </a:t>
            </a:r>
          </a:p>
          <a:p>
            <a:pPr lvl="2"/>
            <a:r>
              <a:rPr lang="en-US" sz="1800">
                <a:solidFill>
                  <a:srgbClr val="FF0000"/>
                </a:solidFill>
                <a:latin typeface="Tahoma" charset="0"/>
                <a:ea typeface="ＭＳ Ｐゴシック" charset="0"/>
                <a:cs typeface="Tahoma" charset="0"/>
              </a:rPr>
              <a:t>(1) requests from thread with MAX Slowdown first</a:t>
            </a:r>
            <a:r>
              <a:rPr lang="en-US" sz="1800">
                <a:latin typeface="Tahoma" charset="0"/>
                <a:ea typeface="ＭＳ Ｐゴシック" charset="0"/>
                <a:cs typeface="Tahoma" charset="0"/>
              </a:rPr>
              <a:t> </a:t>
            </a:r>
          </a:p>
          <a:p>
            <a:pPr lvl="2"/>
            <a:r>
              <a:rPr lang="en-US" sz="1800">
                <a:latin typeface="Tahoma" charset="0"/>
                <a:ea typeface="ＭＳ Ｐゴシック" charset="0"/>
                <a:cs typeface="Tahoma" charset="0"/>
              </a:rPr>
              <a:t>(2) row-hit first , (3) oldest-first</a:t>
            </a:r>
          </a:p>
          <a:p>
            <a:pPr lvl="1" eaLnBrk="1" hangingPunct="1"/>
            <a:endParaRPr lang="en-US" sz="2000">
              <a:latin typeface="Tahoma" charset="0"/>
              <a:ea typeface="ＭＳ Ｐゴシック" charset="0"/>
            </a:endParaRPr>
          </a:p>
        </p:txBody>
      </p:sp>
    </p:spTree>
    <p:custDataLst>
      <p:tags r:id="rId1"/>
    </p:custDataLst>
    <p:extLst>
      <p:ext uri="{BB962C8B-B14F-4D97-AF65-F5344CB8AC3E}">
        <p14:creationId xmlns:p14="http://schemas.microsoft.com/office/powerpoint/2010/main" val="2429474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58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58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5859">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0585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585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5859">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58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2B78AD-99C8-414A-AEEF-D59AC78FF749}" type="slidenum">
              <a:rPr lang="en-US" sz="1600">
                <a:solidFill>
                  <a:srgbClr val="000000"/>
                </a:solidFill>
                <a:latin typeface="Garamond" charset="0"/>
                <a:cs typeface="Arial" charset="0"/>
              </a:rPr>
              <a:pPr eaLnBrk="1" hangingPunct="1"/>
              <a:t>44</a:t>
            </a:fld>
            <a:endParaRPr lang="en-US" sz="1600">
              <a:solidFill>
                <a:srgbClr val="000000"/>
              </a:solidFill>
              <a:latin typeface="Garamond" charset="0"/>
              <a:cs typeface="Arial" charset="0"/>
            </a:endParaRPr>
          </a:p>
        </p:txBody>
      </p:sp>
      <p:sp>
        <p:nvSpPr>
          <p:cNvPr id="140290" name="Rectangle 2"/>
          <p:cNvSpPr>
            <a:spLocks noGrp="1" noChangeArrowheads="1"/>
          </p:cNvSpPr>
          <p:nvPr>
            <p:ph type="title"/>
          </p:nvPr>
        </p:nvSpPr>
        <p:spPr/>
        <p:txBody>
          <a:bodyPr/>
          <a:lstStyle/>
          <a:p>
            <a:r>
              <a:rPr lang="en-US">
                <a:latin typeface="Garamond" charset="0"/>
              </a:rPr>
              <a:t>How Does STFM Prevent Unfairness?</a:t>
            </a:r>
          </a:p>
        </p:txBody>
      </p:sp>
      <p:sp>
        <p:nvSpPr>
          <p:cNvPr id="140291" name="Rectangle 3"/>
          <p:cNvSpPr>
            <a:spLocks noChangeArrowheads="1"/>
          </p:cNvSpPr>
          <p:nvPr/>
        </p:nvSpPr>
        <p:spPr bwMode="auto">
          <a:xfrm>
            <a:off x="5319713" y="1506538"/>
            <a:ext cx="1612900" cy="22463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292" name="Line 4"/>
          <p:cNvSpPr>
            <a:spLocks noChangeShapeType="1"/>
          </p:cNvSpPr>
          <p:nvPr/>
        </p:nvSpPr>
        <p:spPr bwMode="auto">
          <a:xfrm>
            <a:off x="5319713" y="179546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3" name="Line 5"/>
          <p:cNvSpPr>
            <a:spLocks noChangeShapeType="1"/>
          </p:cNvSpPr>
          <p:nvPr/>
        </p:nvSpPr>
        <p:spPr bwMode="auto">
          <a:xfrm>
            <a:off x="5319713" y="208280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4" name="Line 6"/>
          <p:cNvSpPr>
            <a:spLocks noChangeShapeType="1"/>
          </p:cNvSpPr>
          <p:nvPr/>
        </p:nvSpPr>
        <p:spPr bwMode="auto">
          <a:xfrm>
            <a:off x="5319713" y="23717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5" name="Line 7"/>
          <p:cNvSpPr>
            <a:spLocks noChangeShapeType="1"/>
          </p:cNvSpPr>
          <p:nvPr/>
        </p:nvSpPr>
        <p:spPr bwMode="auto">
          <a:xfrm>
            <a:off x="5319713" y="2659063"/>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6" name="Line 8"/>
          <p:cNvSpPr>
            <a:spLocks noChangeShapeType="1"/>
          </p:cNvSpPr>
          <p:nvPr/>
        </p:nvSpPr>
        <p:spPr bwMode="auto">
          <a:xfrm>
            <a:off x="5319713" y="294640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7" name="Line 9"/>
          <p:cNvSpPr>
            <a:spLocks noChangeShapeType="1"/>
          </p:cNvSpPr>
          <p:nvPr/>
        </p:nvSpPr>
        <p:spPr bwMode="auto">
          <a:xfrm>
            <a:off x="5319713" y="32353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298" name="Rectangle 10"/>
          <p:cNvSpPr>
            <a:spLocks noChangeArrowheads="1"/>
          </p:cNvSpPr>
          <p:nvPr/>
        </p:nvSpPr>
        <p:spPr bwMode="auto">
          <a:xfrm>
            <a:off x="5319713" y="4329113"/>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299" name="Line 11"/>
          <p:cNvSpPr>
            <a:spLocks noChangeShapeType="1"/>
          </p:cNvSpPr>
          <p:nvPr/>
        </p:nvSpPr>
        <p:spPr bwMode="auto">
          <a:xfrm>
            <a:off x="6126163" y="3752850"/>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0" name="Text Box 12"/>
          <p:cNvSpPr txBox="1">
            <a:spLocks noChangeArrowheads="1"/>
          </p:cNvSpPr>
          <p:nvPr/>
        </p:nvSpPr>
        <p:spPr bwMode="auto">
          <a:xfrm>
            <a:off x="6886575" y="4271963"/>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cs typeface="Arial" charset="0"/>
              </a:rPr>
              <a:t>Row Buffer</a:t>
            </a:r>
          </a:p>
        </p:txBody>
      </p:sp>
      <p:sp>
        <p:nvSpPr>
          <p:cNvPr id="140301" name="Rectangle 13"/>
          <p:cNvSpPr>
            <a:spLocks noChangeArrowheads="1"/>
          </p:cNvSpPr>
          <p:nvPr/>
        </p:nvSpPr>
        <p:spPr bwMode="auto">
          <a:xfrm>
            <a:off x="4397375" y="1506538"/>
            <a:ext cx="461963" cy="22463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02" name="Line 15"/>
          <p:cNvSpPr>
            <a:spLocks noChangeShapeType="1"/>
          </p:cNvSpPr>
          <p:nvPr/>
        </p:nvSpPr>
        <p:spPr bwMode="auto">
          <a:xfrm>
            <a:off x="5549900"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3" name="Line 16"/>
          <p:cNvSpPr>
            <a:spLocks noChangeShapeType="1"/>
          </p:cNvSpPr>
          <p:nvPr/>
        </p:nvSpPr>
        <p:spPr bwMode="auto">
          <a:xfrm>
            <a:off x="5780088"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4" name="Line 17"/>
          <p:cNvSpPr>
            <a:spLocks noChangeShapeType="1"/>
          </p:cNvSpPr>
          <p:nvPr/>
        </p:nvSpPr>
        <p:spPr bwMode="auto">
          <a:xfrm>
            <a:off x="6011863"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5" name="Line 18"/>
          <p:cNvSpPr>
            <a:spLocks noChangeShapeType="1"/>
          </p:cNvSpPr>
          <p:nvPr/>
        </p:nvSpPr>
        <p:spPr bwMode="auto">
          <a:xfrm>
            <a:off x="6242050"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6" name="Line 19"/>
          <p:cNvSpPr>
            <a:spLocks noChangeShapeType="1"/>
          </p:cNvSpPr>
          <p:nvPr/>
        </p:nvSpPr>
        <p:spPr bwMode="auto">
          <a:xfrm>
            <a:off x="6472238"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7" name="Line 20"/>
          <p:cNvSpPr>
            <a:spLocks noChangeShapeType="1"/>
          </p:cNvSpPr>
          <p:nvPr/>
        </p:nvSpPr>
        <p:spPr bwMode="auto">
          <a:xfrm>
            <a:off x="6702425" y="1506538"/>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8" name="Line 21"/>
          <p:cNvSpPr>
            <a:spLocks noChangeShapeType="1"/>
          </p:cNvSpPr>
          <p:nvPr/>
        </p:nvSpPr>
        <p:spPr bwMode="auto">
          <a:xfrm>
            <a:off x="5319713" y="3500438"/>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09" name="Line 22"/>
          <p:cNvSpPr>
            <a:spLocks noChangeShapeType="1"/>
          </p:cNvSpPr>
          <p:nvPr/>
        </p:nvSpPr>
        <p:spPr bwMode="auto">
          <a:xfrm>
            <a:off x="4859338" y="2659063"/>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10" name="Line 23"/>
          <p:cNvSpPr>
            <a:spLocks noChangeShapeType="1"/>
          </p:cNvSpPr>
          <p:nvPr/>
        </p:nvSpPr>
        <p:spPr bwMode="auto">
          <a:xfrm>
            <a:off x="6126163" y="4618038"/>
            <a:ext cx="0" cy="2873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11" name="Line 24"/>
          <p:cNvSpPr>
            <a:spLocks noChangeShapeType="1"/>
          </p:cNvSpPr>
          <p:nvPr/>
        </p:nvSpPr>
        <p:spPr bwMode="auto">
          <a:xfrm>
            <a:off x="3763963" y="2659063"/>
            <a:ext cx="6334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12" name="Line 25"/>
          <p:cNvSpPr>
            <a:spLocks noChangeShapeType="1"/>
          </p:cNvSpPr>
          <p:nvPr/>
        </p:nvSpPr>
        <p:spPr bwMode="auto">
          <a:xfrm>
            <a:off x="4911725" y="5135563"/>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13" name="Line 26"/>
          <p:cNvSpPr>
            <a:spLocks noChangeShapeType="1"/>
          </p:cNvSpPr>
          <p:nvPr/>
        </p:nvSpPr>
        <p:spPr bwMode="auto">
          <a:xfrm>
            <a:off x="6126163" y="5316538"/>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0314" name="Text Box 27"/>
          <p:cNvSpPr txBox="1">
            <a:spLocks noChangeArrowheads="1"/>
          </p:cNvSpPr>
          <p:nvPr/>
        </p:nvSpPr>
        <p:spPr bwMode="auto">
          <a:xfrm>
            <a:off x="5780088" y="5597525"/>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Data</a:t>
            </a:r>
          </a:p>
        </p:txBody>
      </p:sp>
      <p:sp>
        <p:nvSpPr>
          <p:cNvPr id="140315" name="Text Box 28"/>
          <p:cNvSpPr txBox="1">
            <a:spLocks noChangeArrowheads="1"/>
          </p:cNvSpPr>
          <p:nvPr/>
        </p:nvSpPr>
        <p:spPr bwMode="auto">
          <a:xfrm>
            <a:off x="5722938" y="4284663"/>
            <a:ext cx="831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140316" name="Rectangle 29"/>
          <p:cNvSpPr>
            <a:spLocks noChangeArrowheads="1"/>
          </p:cNvSpPr>
          <p:nvPr/>
        </p:nvSpPr>
        <p:spPr bwMode="auto">
          <a:xfrm>
            <a:off x="654050" y="1736725"/>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17" name="Rectangle 30"/>
          <p:cNvSpPr>
            <a:spLocks noChangeArrowheads="1"/>
          </p:cNvSpPr>
          <p:nvPr/>
        </p:nvSpPr>
        <p:spPr bwMode="auto">
          <a:xfrm>
            <a:off x="654050" y="2139950"/>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18" name="Rectangle 31"/>
          <p:cNvSpPr>
            <a:spLocks noChangeArrowheads="1"/>
          </p:cNvSpPr>
          <p:nvPr/>
        </p:nvSpPr>
        <p:spPr bwMode="auto">
          <a:xfrm>
            <a:off x="654050" y="2543175"/>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19" name="Rectangle 32"/>
          <p:cNvSpPr>
            <a:spLocks noChangeArrowheads="1"/>
          </p:cNvSpPr>
          <p:nvPr/>
        </p:nvSpPr>
        <p:spPr bwMode="auto">
          <a:xfrm>
            <a:off x="654050" y="2946400"/>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20" name="Rectangle 33"/>
          <p:cNvSpPr>
            <a:spLocks noChangeArrowheads="1"/>
          </p:cNvSpPr>
          <p:nvPr/>
        </p:nvSpPr>
        <p:spPr bwMode="auto">
          <a:xfrm>
            <a:off x="654050" y="3349625"/>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21" name="Rectangle 34"/>
          <p:cNvSpPr>
            <a:spLocks noChangeArrowheads="1"/>
          </p:cNvSpPr>
          <p:nvPr/>
        </p:nvSpPr>
        <p:spPr bwMode="auto">
          <a:xfrm>
            <a:off x="654050" y="3752850"/>
            <a:ext cx="15557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508963" name="Text Box 35"/>
          <p:cNvSpPr txBox="1">
            <a:spLocks noChangeArrowheads="1"/>
          </p:cNvSpPr>
          <p:nvPr/>
        </p:nvSpPr>
        <p:spPr bwMode="auto">
          <a:xfrm>
            <a:off x="811213" y="3752850"/>
            <a:ext cx="1225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64" name="Rectangle 36"/>
          <p:cNvSpPr>
            <a:spLocks noChangeArrowheads="1"/>
          </p:cNvSpPr>
          <p:nvPr/>
        </p:nvSpPr>
        <p:spPr bwMode="auto">
          <a:xfrm>
            <a:off x="5321300" y="4329113"/>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08965" name="Text Box 37"/>
          <p:cNvSpPr txBox="1">
            <a:spLocks noChangeArrowheads="1"/>
          </p:cNvSpPr>
          <p:nvPr/>
        </p:nvSpPr>
        <p:spPr bwMode="auto">
          <a:xfrm>
            <a:off x="5699125" y="4283075"/>
            <a:ext cx="831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508966" name="Text Box 38"/>
          <p:cNvSpPr txBox="1">
            <a:spLocks noChangeArrowheads="1"/>
          </p:cNvSpPr>
          <p:nvPr/>
        </p:nvSpPr>
        <p:spPr bwMode="auto">
          <a:xfrm>
            <a:off x="812800" y="3752850"/>
            <a:ext cx="1352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16</a:t>
            </a:r>
          </a:p>
        </p:txBody>
      </p:sp>
      <p:sp>
        <p:nvSpPr>
          <p:cNvPr id="508967" name="Text Box 39"/>
          <p:cNvSpPr txBox="1">
            <a:spLocks noChangeArrowheads="1"/>
          </p:cNvSpPr>
          <p:nvPr/>
        </p:nvSpPr>
        <p:spPr bwMode="auto">
          <a:xfrm>
            <a:off x="811213" y="3386138"/>
            <a:ext cx="1225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68" name="Text Box 40"/>
          <p:cNvSpPr txBox="1">
            <a:spLocks noChangeArrowheads="1"/>
          </p:cNvSpPr>
          <p:nvPr/>
        </p:nvSpPr>
        <p:spPr bwMode="auto">
          <a:xfrm>
            <a:off x="812800" y="2979738"/>
            <a:ext cx="1479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111</a:t>
            </a:r>
          </a:p>
        </p:txBody>
      </p:sp>
      <p:sp>
        <p:nvSpPr>
          <p:cNvPr id="508969" name="Text Box 41"/>
          <p:cNvSpPr txBox="1">
            <a:spLocks noChangeArrowheads="1"/>
          </p:cNvSpPr>
          <p:nvPr/>
        </p:nvSpPr>
        <p:spPr bwMode="auto">
          <a:xfrm>
            <a:off x="811213" y="3386138"/>
            <a:ext cx="1225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70" name="Text Box 42"/>
          <p:cNvSpPr txBox="1">
            <a:spLocks noChangeArrowheads="1"/>
          </p:cNvSpPr>
          <p:nvPr/>
        </p:nvSpPr>
        <p:spPr bwMode="auto">
          <a:xfrm>
            <a:off x="814388" y="3394075"/>
            <a:ext cx="1225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71" name="Text Box 43"/>
          <p:cNvSpPr txBox="1">
            <a:spLocks noChangeArrowheads="1"/>
          </p:cNvSpPr>
          <p:nvPr/>
        </p:nvSpPr>
        <p:spPr bwMode="auto">
          <a:xfrm>
            <a:off x="838200" y="2162175"/>
            <a:ext cx="1225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Row 5</a:t>
            </a:r>
          </a:p>
        </p:txBody>
      </p:sp>
      <p:sp>
        <p:nvSpPr>
          <p:cNvPr id="508972" name="Text Box 44"/>
          <p:cNvSpPr txBox="1">
            <a:spLocks noChangeArrowheads="1"/>
          </p:cNvSpPr>
          <p:nvPr/>
        </p:nvSpPr>
        <p:spPr bwMode="auto">
          <a:xfrm>
            <a:off x="827088" y="2601913"/>
            <a:ext cx="1225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73" name="Text Box 45"/>
          <p:cNvSpPr txBox="1">
            <a:spLocks noChangeArrowheads="1"/>
          </p:cNvSpPr>
          <p:nvPr/>
        </p:nvSpPr>
        <p:spPr bwMode="auto">
          <a:xfrm>
            <a:off x="827088" y="2601913"/>
            <a:ext cx="1225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508974" name="Text Box 46"/>
          <p:cNvSpPr txBox="1">
            <a:spLocks noChangeArrowheads="1"/>
          </p:cNvSpPr>
          <p:nvPr/>
        </p:nvSpPr>
        <p:spPr bwMode="auto">
          <a:xfrm>
            <a:off x="827088" y="1758950"/>
            <a:ext cx="1225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Row 0</a:t>
            </a:r>
          </a:p>
        </p:txBody>
      </p:sp>
      <p:sp>
        <p:nvSpPr>
          <p:cNvPr id="140334" name="Rectangle 47"/>
          <p:cNvSpPr>
            <a:spLocks noChangeArrowheads="1"/>
          </p:cNvSpPr>
          <p:nvPr/>
        </p:nvSpPr>
        <p:spPr bwMode="auto">
          <a:xfrm>
            <a:off x="1806575" y="4465638"/>
            <a:ext cx="8064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35" name="Rectangle 48"/>
          <p:cNvSpPr>
            <a:spLocks noChangeArrowheads="1"/>
          </p:cNvSpPr>
          <p:nvPr/>
        </p:nvSpPr>
        <p:spPr bwMode="auto">
          <a:xfrm>
            <a:off x="1806575" y="4868863"/>
            <a:ext cx="8064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36" name="Text Box 49"/>
          <p:cNvSpPr txBox="1">
            <a:spLocks noChangeArrowheads="1"/>
          </p:cNvSpPr>
          <p:nvPr/>
        </p:nvSpPr>
        <p:spPr bwMode="auto">
          <a:xfrm>
            <a:off x="307975" y="4486275"/>
            <a:ext cx="1555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T0 Slowdown</a:t>
            </a:r>
          </a:p>
        </p:txBody>
      </p:sp>
      <p:sp>
        <p:nvSpPr>
          <p:cNvPr id="140337" name="Text Box 50"/>
          <p:cNvSpPr txBox="1">
            <a:spLocks noChangeArrowheads="1"/>
          </p:cNvSpPr>
          <p:nvPr/>
        </p:nvSpPr>
        <p:spPr bwMode="auto">
          <a:xfrm>
            <a:off x="307975" y="4868863"/>
            <a:ext cx="1555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T1 Slowdown</a:t>
            </a:r>
          </a:p>
        </p:txBody>
      </p:sp>
      <p:sp>
        <p:nvSpPr>
          <p:cNvPr id="508979" name="Text Box 51"/>
          <p:cNvSpPr txBox="1">
            <a:spLocks noChangeArrowheads="1"/>
          </p:cNvSpPr>
          <p:nvPr/>
        </p:nvSpPr>
        <p:spPr bwMode="auto">
          <a:xfrm>
            <a:off x="1863725" y="487997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1.00</a:t>
            </a:r>
          </a:p>
        </p:txBody>
      </p:sp>
      <p:sp>
        <p:nvSpPr>
          <p:cNvPr id="508980" name="Text Box 52"/>
          <p:cNvSpPr txBox="1">
            <a:spLocks noChangeArrowheads="1"/>
          </p:cNvSpPr>
          <p:nvPr/>
        </p:nvSpPr>
        <p:spPr bwMode="auto">
          <a:xfrm>
            <a:off x="186372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1.00</a:t>
            </a:r>
          </a:p>
        </p:txBody>
      </p:sp>
      <p:sp>
        <p:nvSpPr>
          <p:cNvPr id="140340" name="Rectangle 53"/>
          <p:cNvSpPr>
            <a:spLocks noChangeArrowheads="1"/>
          </p:cNvSpPr>
          <p:nvPr/>
        </p:nvSpPr>
        <p:spPr bwMode="auto">
          <a:xfrm>
            <a:off x="1806575" y="5330825"/>
            <a:ext cx="8064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508982" name="Text Box 54"/>
          <p:cNvSpPr txBox="1">
            <a:spLocks noChangeArrowheads="1"/>
          </p:cNvSpPr>
          <p:nvPr/>
        </p:nvSpPr>
        <p:spPr bwMode="auto">
          <a:xfrm>
            <a:off x="1863725" y="53403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1.00</a:t>
            </a:r>
          </a:p>
        </p:txBody>
      </p:sp>
      <p:sp>
        <p:nvSpPr>
          <p:cNvPr id="140342" name="Text Box 55"/>
          <p:cNvSpPr txBox="1">
            <a:spLocks noChangeArrowheads="1"/>
          </p:cNvSpPr>
          <p:nvPr/>
        </p:nvSpPr>
        <p:spPr bwMode="auto">
          <a:xfrm>
            <a:off x="307975" y="5308600"/>
            <a:ext cx="1276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Unfairness</a:t>
            </a:r>
          </a:p>
        </p:txBody>
      </p:sp>
      <p:sp>
        <p:nvSpPr>
          <p:cNvPr id="508984" name="Text Box 56"/>
          <p:cNvSpPr txBox="1">
            <a:spLocks noChangeArrowheads="1"/>
          </p:cNvSpPr>
          <p:nvPr/>
        </p:nvSpPr>
        <p:spPr bwMode="auto">
          <a:xfrm>
            <a:off x="186372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1.03</a:t>
            </a:r>
          </a:p>
        </p:txBody>
      </p:sp>
      <p:sp>
        <p:nvSpPr>
          <p:cNvPr id="508985" name="Text Box 57"/>
          <p:cNvSpPr txBox="1">
            <a:spLocks noChangeArrowheads="1"/>
          </p:cNvSpPr>
          <p:nvPr/>
        </p:nvSpPr>
        <p:spPr bwMode="auto">
          <a:xfrm>
            <a:off x="1863725" y="532923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1.03</a:t>
            </a:r>
          </a:p>
        </p:txBody>
      </p:sp>
      <p:sp>
        <p:nvSpPr>
          <p:cNvPr id="508986" name="Text Box 58"/>
          <p:cNvSpPr txBox="1">
            <a:spLocks noChangeArrowheads="1"/>
          </p:cNvSpPr>
          <p:nvPr/>
        </p:nvSpPr>
        <p:spPr bwMode="auto">
          <a:xfrm>
            <a:off x="186372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1.06</a:t>
            </a:r>
          </a:p>
        </p:txBody>
      </p:sp>
      <p:sp>
        <p:nvSpPr>
          <p:cNvPr id="508987" name="Text Box 59"/>
          <p:cNvSpPr txBox="1">
            <a:spLocks noChangeArrowheads="1"/>
          </p:cNvSpPr>
          <p:nvPr/>
        </p:nvSpPr>
        <p:spPr bwMode="auto">
          <a:xfrm>
            <a:off x="1863725" y="532923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1.06</a:t>
            </a:r>
          </a:p>
        </p:txBody>
      </p:sp>
      <p:sp>
        <p:nvSpPr>
          <p:cNvPr id="140347" name="Rectangle 60"/>
          <p:cNvSpPr>
            <a:spLocks noChangeArrowheads="1"/>
          </p:cNvSpPr>
          <p:nvPr/>
        </p:nvSpPr>
        <p:spPr bwMode="auto">
          <a:xfrm>
            <a:off x="1346200" y="5791200"/>
            <a:ext cx="3286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sym typeface="Symbol" charset="0"/>
              </a:rPr>
              <a:t></a:t>
            </a:r>
          </a:p>
        </p:txBody>
      </p:sp>
      <p:sp>
        <p:nvSpPr>
          <p:cNvPr id="140348" name="Rectangle 61"/>
          <p:cNvSpPr>
            <a:spLocks noChangeArrowheads="1"/>
          </p:cNvSpPr>
          <p:nvPr/>
        </p:nvSpPr>
        <p:spPr bwMode="auto">
          <a:xfrm>
            <a:off x="1806575" y="5791200"/>
            <a:ext cx="806450" cy="403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0349" name="Text Box 62"/>
          <p:cNvSpPr txBox="1">
            <a:spLocks noChangeArrowheads="1"/>
          </p:cNvSpPr>
          <p:nvPr/>
        </p:nvSpPr>
        <p:spPr bwMode="auto">
          <a:xfrm>
            <a:off x="1863725" y="581660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1.05</a:t>
            </a:r>
          </a:p>
        </p:txBody>
      </p:sp>
      <p:sp>
        <p:nvSpPr>
          <p:cNvPr id="508991" name="Oval 63"/>
          <p:cNvSpPr>
            <a:spLocks noChangeArrowheads="1"/>
          </p:cNvSpPr>
          <p:nvPr/>
        </p:nvSpPr>
        <p:spPr bwMode="auto">
          <a:xfrm>
            <a:off x="1749425" y="5272088"/>
            <a:ext cx="979488" cy="517525"/>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508992" name="Text Box 64"/>
          <p:cNvSpPr txBox="1">
            <a:spLocks noChangeArrowheads="1"/>
          </p:cNvSpPr>
          <p:nvPr/>
        </p:nvSpPr>
        <p:spPr bwMode="auto">
          <a:xfrm>
            <a:off x="1863725" y="53308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1.03</a:t>
            </a:r>
          </a:p>
        </p:txBody>
      </p:sp>
      <p:sp>
        <p:nvSpPr>
          <p:cNvPr id="508993" name="Text Box 65"/>
          <p:cNvSpPr txBox="1">
            <a:spLocks noChangeArrowheads="1"/>
          </p:cNvSpPr>
          <p:nvPr/>
        </p:nvSpPr>
        <p:spPr bwMode="auto">
          <a:xfrm>
            <a:off x="187007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1.06</a:t>
            </a:r>
          </a:p>
        </p:txBody>
      </p:sp>
      <p:sp>
        <p:nvSpPr>
          <p:cNvPr id="508994" name="Text Box 66"/>
          <p:cNvSpPr txBox="1">
            <a:spLocks noChangeArrowheads="1"/>
          </p:cNvSpPr>
          <p:nvPr/>
        </p:nvSpPr>
        <p:spPr bwMode="auto">
          <a:xfrm>
            <a:off x="187007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1.03</a:t>
            </a:r>
          </a:p>
        </p:txBody>
      </p:sp>
      <p:sp>
        <p:nvSpPr>
          <p:cNvPr id="508995" name="Text Box 67"/>
          <p:cNvSpPr txBox="1">
            <a:spLocks noChangeArrowheads="1"/>
          </p:cNvSpPr>
          <p:nvPr/>
        </p:nvSpPr>
        <p:spPr bwMode="auto">
          <a:xfrm>
            <a:off x="186372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1.04</a:t>
            </a:r>
          </a:p>
        </p:txBody>
      </p:sp>
      <p:sp>
        <p:nvSpPr>
          <p:cNvPr id="508996" name="Text Box 68"/>
          <p:cNvSpPr txBox="1">
            <a:spLocks noChangeArrowheads="1"/>
          </p:cNvSpPr>
          <p:nvPr/>
        </p:nvSpPr>
        <p:spPr bwMode="auto">
          <a:xfrm>
            <a:off x="186372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1.08</a:t>
            </a:r>
          </a:p>
        </p:txBody>
      </p:sp>
      <p:sp>
        <p:nvSpPr>
          <p:cNvPr id="508997" name="Text Box 69"/>
          <p:cNvSpPr txBox="1">
            <a:spLocks noChangeArrowheads="1"/>
          </p:cNvSpPr>
          <p:nvPr/>
        </p:nvSpPr>
        <p:spPr bwMode="auto">
          <a:xfrm>
            <a:off x="1863725" y="53308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1.04</a:t>
            </a:r>
          </a:p>
        </p:txBody>
      </p:sp>
      <p:sp>
        <p:nvSpPr>
          <p:cNvPr id="508998" name="Text Box 70"/>
          <p:cNvSpPr txBox="1">
            <a:spLocks noChangeArrowheads="1"/>
          </p:cNvSpPr>
          <p:nvPr/>
        </p:nvSpPr>
        <p:spPr bwMode="auto">
          <a:xfrm>
            <a:off x="186372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1.04</a:t>
            </a:r>
          </a:p>
        </p:txBody>
      </p:sp>
      <p:sp>
        <p:nvSpPr>
          <p:cNvPr id="508999" name="Text Box 71"/>
          <p:cNvSpPr txBox="1">
            <a:spLocks noChangeArrowheads="1"/>
          </p:cNvSpPr>
          <p:nvPr/>
        </p:nvSpPr>
        <p:spPr bwMode="auto">
          <a:xfrm>
            <a:off x="187007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1.11</a:t>
            </a:r>
          </a:p>
        </p:txBody>
      </p:sp>
      <p:sp>
        <p:nvSpPr>
          <p:cNvPr id="509000" name="Text Box 72"/>
          <p:cNvSpPr txBox="1">
            <a:spLocks noChangeArrowheads="1"/>
          </p:cNvSpPr>
          <p:nvPr/>
        </p:nvSpPr>
        <p:spPr bwMode="auto">
          <a:xfrm>
            <a:off x="1863725" y="53308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1.06</a:t>
            </a:r>
          </a:p>
        </p:txBody>
      </p:sp>
      <p:sp>
        <p:nvSpPr>
          <p:cNvPr id="509001" name="Text Box 73"/>
          <p:cNvSpPr txBox="1">
            <a:spLocks noChangeArrowheads="1"/>
          </p:cNvSpPr>
          <p:nvPr/>
        </p:nvSpPr>
        <p:spPr bwMode="auto">
          <a:xfrm>
            <a:off x="186372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1.07</a:t>
            </a:r>
          </a:p>
        </p:txBody>
      </p:sp>
      <p:sp>
        <p:nvSpPr>
          <p:cNvPr id="509002" name="Text Box 74"/>
          <p:cNvSpPr txBox="1">
            <a:spLocks noChangeArrowheads="1"/>
          </p:cNvSpPr>
          <p:nvPr/>
        </p:nvSpPr>
        <p:spPr bwMode="auto">
          <a:xfrm>
            <a:off x="1863725" y="53308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1.04</a:t>
            </a:r>
          </a:p>
        </p:txBody>
      </p:sp>
      <p:sp>
        <p:nvSpPr>
          <p:cNvPr id="509003" name="Text Box 75"/>
          <p:cNvSpPr txBox="1">
            <a:spLocks noChangeArrowheads="1"/>
          </p:cNvSpPr>
          <p:nvPr/>
        </p:nvSpPr>
        <p:spPr bwMode="auto">
          <a:xfrm>
            <a:off x="1863725" y="45021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1.10</a:t>
            </a:r>
          </a:p>
        </p:txBody>
      </p:sp>
      <p:sp>
        <p:nvSpPr>
          <p:cNvPr id="509004" name="Text Box 76"/>
          <p:cNvSpPr txBox="1">
            <a:spLocks noChangeArrowheads="1"/>
          </p:cNvSpPr>
          <p:nvPr/>
        </p:nvSpPr>
        <p:spPr bwMode="auto">
          <a:xfrm>
            <a:off x="1863725" y="48688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1.14</a:t>
            </a:r>
          </a:p>
        </p:txBody>
      </p:sp>
      <p:sp>
        <p:nvSpPr>
          <p:cNvPr id="509005" name="Text Box 77"/>
          <p:cNvSpPr txBox="1">
            <a:spLocks noChangeArrowheads="1"/>
          </p:cNvSpPr>
          <p:nvPr/>
        </p:nvSpPr>
        <p:spPr bwMode="auto">
          <a:xfrm>
            <a:off x="1863725" y="53308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6633"/>
                </a:solidFill>
                <a:cs typeface="Arial" charset="0"/>
              </a:rPr>
              <a:t>1.03</a:t>
            </a:r>
          </a:p>
        </p:txBody>
      </p:sp>
      <p:sp>
        <p:nvSpPr>
          <p:cNvPr id="509006" name="Rectangle 78"/>
          <p:cNvSpPr>
            <a:spLocks noChangeArrowheads="1"/>
          </p:cNvSpPr>
          <p:nvPr/>
        </p:nvSpPr>
        <p:spPr bwMode="auto">
          <a:xfrm>
            <a:off x="5321300" y="4329113"/>
            <a:ext cx="1612900" cy="288925"/>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509007" name="Text Box 79"/>
          <p:cNvSpPr txBox="1">
            <a:spLocks noChangeArrowheads="1"/>
          </p:cNvSpPr>
          <p:nvPr/>
        </p:nvSpPr>
        <p:spPr bwMode="auto">
          <a:xfrm>
            <a:off x="5667375" y="4273550"/>
            <a:ext cx="958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16</a:t>
            </a:r>
          </a:p>
        </p:txBody>
      </p:sp>
      <p:sp>
        <p:nvSpPr>
          <p:cNvPr id="509008" name="Text Box 80"/>
          <p:cNvSpPr txBox="1">
            <a:spLocks noChangeArrowheads="1"/>
          </p:cNvSpPr>
          <p:nvPr/>
        </p:nvSpPr>
        <p:spPr bwMode="auto">
          <a:xfrm>
            <a:off x="5667375" y="4273550"/>
            <a:ext cx="1085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111</a:t>
            </a:r>
          </a:p>
        </p:txBody>
      </p:sp>
      <p:sp>
        <p:nvSpPr>
          <p:cNvPr id="83" name="Trapezoid 82"/>
          <p:cNvSpPr/>
          <p:nvPr/>
        </p:nvSpPr>
        <p:spPr bwMode="auto">
          <a:xfrm rot="10800000">
            <a:off x="5314950" y="4889500"/>
            <a:ext cx="1617663"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latin typeface="Arial" pitchFamily="34" charset="0"/>
              <a:ea typeface="Arial" pitchFamily="-111" charset="0"/>
              <a:cs typeface="Arial" pitchFamily="-111" charset="0"/>
            </a:endParaRPr>
          </a:p>
        </p:txBody>
      </p:sp>
    </p:spTree>
    <p:custDataLst>
      <p:tags r:id="rId1"/>
    </p:custDataLst>
    <p:extLst>
      <p:ext uri="{BB962C8B-B14F-4D97-AF65-F5344CB8AC3E}">
        <p14:creationId xmlns:p14="http://schemas.microsoft.com/office/powerpoint/2010/main" val="2695536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7344 0.03218 L 0.30642 0.175 " pathEditMode="relative" rAng="0" ptsTypes="AA">
                                      <p:cBhvr>
                                        <p:cTn id="6" dur="500" fill="hold"/>
                                        <p:tgtEl>
                                          <p:spTgt spid="508963"/>
                                        </p:tgtEl>
                                        <p:attrNameLst>
                                          <p:attrName>ppt_x</p:attrName>
                                          <p:attrName>ppt_y</p:attrName>
                                        </p:attrNameLst>
                                      </p:cBhvr>
                                      <p:rCtr x="11600" y="71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508966"/>
                                        </p:tgtEl>
                                        <p:attrNameLst>
                                          <p:attrName>style.visibility</p:attrName>
                                        </p:attrNameLst>
                                      </p:cBhvr>
                                      <p:to>
                                        <p:strVal val="visible"/>
                                      </p:to>
                                    </p:set>
                                    <p:anim calcmode="lin" valueType="num">
                                      <p:cBhvr additive="base">
                                        <p:cTn id="11" dur="500" fill="hold"/>
                                        <p:tgtEl>
                                          <p:spTgt spid="508966"/>
                                        </p:tgtEl>
                                        <p:attrNameLst>
                                          <p:attrName>ppt_x</p:attrName>
                                        </p:attrNameLst>
                                      </p:cBhvr>
                                      <p:tavLst>
                                        <p:tav tm="0">
                                          <p:val>
                                            <p:strVal val="#ppt_x"/>
                                          </p:val>
                                        </p:tav>
                                        <p:tav tm="100000">
                                          <p:val>
                                            <p:strVal val="#ppt_x"/>
                                          </p:val>
                                        </p:tav>
                                      </p:tavLst>
                                    </p:anim>
                                    <p:anim calcmode="lin" valueType="num">
                                      <p:cBhvr additive="base">
                                        <p:cTn id="12" dur="500" fill="hold"/>
                                        <p:tgtEl>
                                          <p:spTgt spid="508966"/>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1" nodeType="clickEffect">
                                  <p:stCondLst>
                                    <p:cond delay="0"/>
                                  </p:stCondLst>
                                  <p:childTnLst>
                                    <p:set>
                                      <p:cBhvr>
                                        <p:cTn id="16" dur="1" fill="hold">
                                          <p:stCondLst>
                                            <p:cond delay="0"/>
                                          </p:stCondLst>
                                        </p:cTn>
                                        <p:tgtEl>
                                          <p:spTgt spid="508967"/>
                                        </p:tgtEl>
                                        <p:attrNameLst>
                                          <p:attrName>style.visibility</p:attrName>
                                        </p:attrNameLst>
                                      </p:cBhvr>
                                      <p:to>
                                        <p:strVal val="visible"/>
                                      </p:to>
                                    </p:set>
                                    <p:anim calcmode="lin" valueType="num">
                                      <p:cBhvr additive="base">
                                        <p:cTn id="17" dur="500" fill="hold"/>
                                        <p:tgtEl>
                                          <p:spTgt spid="508967"/>
                                        </p:tgtEl>
                                        <p:attrNameLst>
                                          <p:attrName>ppt_x</p:attrName>
                                        </p:attrNameLst>
                                      </p:cBhvr>
                                      <p:tavLst>
                                        <p:tav tm="0">
                                          <p:val>
                                            <p:strVal val="#ppt_x"/>
                                          </p:val>
                                        </p:tav>
                                        <p:tav tm="100000">
                                          <p:val>
                                            <p:strVal val="#ppt_x"/>
                                          </p:val>
                                        </p:tav>
                                      </p:tavLst>
                                    </p:anim>
                                    <p:anim calcmode="lin" valueType="num">
                                      <p:cBhvr additive="base">
                                        <p:cTn id="18" dur="500" fill="hold"/>
                                        <p:tgtEl>
                                          <p:spTgt spid="50896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0896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0" nodeType="clickEffect">
                                  <p:stCondLst>
                                    <p:cond delay="0"/>
                                  </p:stCondLst>
                                  <p:childTnLst>
                                    <p:animMotion origin="layout" path="M 0.07344 0.03217 L 0.30642 0.22847 " pathEditMode="relative" rAng="0" ptsTypes="AA">
                                      <p:cBhvr>
                                        <p:cTn id="26" dur="500" fill="hold"/>
                                        <p:tgtEl>
                                          <p:spTgt spid="508967"/>
                                        </p:tgtEl>
                                        <p:attrNameLst>
                                          <p:attrName>ppt_x</p:attrName>
                                          <p:attrName>ppt_y</p:attrName>
                                        </p:attrNameLst>
                                      </p:cBhvr>
                                      <p:rCtr x="11600" y="98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0897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508984"/>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50898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0898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1" nodeType="clickEffect">
                                  <p:stCondLst>
                                    <p:cond delay="0"/>
                                  </p:stCondLst>
                                  <p:childTnLst>
                                    <p:set>
                                      <p:cBhvr>
                                        <p:cTn id="40" dur="1" fill="hold">
                                          <p:stCondLst>
                                            <p:cond delay="0"/>
                                          </p:stCondLst>
                                        </p:cTn>
                                        <p:tgtEl>
                                          <p:spTgt spid="508969"/>
                                        </p:tgtEl>
                                        <p:attrNameLst>
                                          <p:attrName>style.visibility</p:attrName>
                                        </p:attrNameLst>
                                      </p:cBhvr>
                                      <p:to>
                                        <p:strVal val="visible"/>
                                      </p:to>
                                    </p:set>
                                    <p:anim calcmode="lin" valueType="num">
                                      <p:cBhvr additive="base">
                                        <p:cTn id="41" dur="500" fill="hold"/>
                                        <p:tgtEl>
                                          <p:spTgt spid="508969"/>
                                        </p:tgtEl>
                                        <p:attrNameLst>
                                          <p:attrName>ppt_x</p:attrName>
                                        </p:attrNameLst>
                                      </p:cBhvr>
                                      <p:tavLst>
                                        <p:tav tm="0">
                                          <p:val>
                                            <p:strVal val="#ppt_x"/>
                                          </p:val>
                                        </p:tav>
                                        <p:tav tm="100000">
                                          <p:val>
                                            <p:strVal val="#ppt_x"/>
                                          </p:val>
                                        </p:tav>
                                      </p:tavLst>
                                    </p:anim>
                                    <p:anim calcmode="lin" valueType="num">
                                      <p:cBhvr additive="base">
                                        <p:cTn id="42" dur="500" fill="hold"/>
                                        <p:tgtEl>
                                          <p:spTgt spid="508969"/>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508967"/>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0" nodeType="clickEffect">
                                  <p:stCondLst>
                                    <p:cond delay="0"/>
                                  </p:stCondLst>
                                  <p:childTnLst>
                                    <p:animMotion origin="layout" path="M 0.07344 0.03215 L 0.30642 0.22299 " pathEditMode="relative" rAng="0" ptsTypes="AA">
                                      <p:cBhvr>
                                        <p:cTn id="50" dur="500" fill="hold"/>
                                        <p:tgtEl>
                                          <p:spTgt spid="508969"/>
                                        </p:tgtEl>
                                        <p:attrNameLst>
                                          <p:attrName>ppt_x</p:attrName>
                                          <p:attrName>ppt_y</p:attrName>
                                        </p:attrNameLst>
                                      </p:cBhvr>
                                      <p:rCtr x="11600" y="9500"/>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0898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0898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089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89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899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grpId="1" nodeType="clickEffect">
                                  <p:stCondLst>
                                    <p:cond delay="0"/>
                                  </p:stCondLst>
                                  <p:childTnLst>
                                    <p:set>
                                      <p:cBhvr>
                                        <p:cTn id="66" dur="1" fill="hold">
                                          <p:stCondLst>
                                            <p:cond delay="0"/>
                                          </p:stCondLst>
                                        </p:cTn>
                                        <p:tgtEl>
                                          <p:spTgt spid="508970"/>
                                        </p:tgtEl>
                                        <p:attrNameLst>
                                          <p:attrName>style.visibility</p:attrName>
                                        </p:attrNameLst>
                                      </p:cBhvr>
                                      <p:to>
                                        <p:strVal val="visible"/>
                                      </p:to>
                                    </p:set>
                                    <p:anim calcmode="lin" valueType="num">
                                      <p:cBhvr additive="base">
                                        <p:cTn id="67" dur="500" fill="hold"/>
                                        <p:tgtEl>
                                          <p:spTgt spid="508970"/>
                                        </p:tgtEl>
                                        <p:attrNameLst>
                                          <p:attrName>ppt_x</p:attrName>
                                        </p:attrNameLst>
                                      </p:cBhvr>
                                      <p:tavLst>
                                        <p:tav tm="0">
                                          <p:val>
                                            <p:strVal val="#ppt_x"/>
                                          </p:val>
                                        </p:tav>
                                        <p:tav tm="100000">
                                          <p:val>
                                            <p:strVal val="#ppt_x"/>
                                          </p:val>
                                        </p:tav>
                                      </p:tavLst>
                                    </p:anim>
                                    <p:anim calcmode="lin" valueType="num">
                                      <p:cBhvr additive="base">
                                        <p:cTn id="68" dur="500" fill="hold"/>
                                        <p:tgtEl>
                                          <p:spTgt spid="508970"/>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508968"/>
                                        </p:tgtEl>
                                        <p:attrNameLst>
                                          <p:attrName>style.visibility</p:attrName>
                                        </p:attrNameLst>
                                      </p:cBhvr>
                                      <p:to>
                                        <p:strVal val="visible"/>
                                      </p:to>
                                    </p:set>
                                    <p:anim calcmode="lin" valueType="num">
                                      <p:cBhvr additive="base">
                                        <p:cTn id="73" dur="500" fill="hold"/>
                                        <p:tgtEl>
                                          <p:spTgt spid="508968"/>
                                        </p:tgtEl>
                                        <p:attrNameLst>
                                          <p:attrName>ppt_x</p:attrName>
                                        </p:attrNameLst>
                                      </p:cBhvr>
                                      <p:tavLst>
                                        <p:tav tm="0">
                                          <p:val>
                                            <p:strVal val="#ppt_x"/>
                                          </p:val>
                                        </p:tav>
                                        <p:tav tm="100000">
                                          <p:val>
                                            <p:strVal val="#ppt_x"/>
                                          </p:val>
                                        </p:tav>
                                      </p:tavLst>
                                    </p:anim>
                                    <p:anim calcmode="lin" valueType="num">
                                      <p:cBhvr additive="base">
                                        <p:cTn id="74" dur="500" fill="hold"/>
                                        <p:tgtEl>
                                          <p:spTgt spid="508968"/>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50896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0" presetClass="path" presetSubtype="0" accel="50000" decel="50000" fill="hold" grpId="1" nodeType="clickEffect">
                                  <p:stCondLst>
                                    <p:cond delay="0"/>
                                  </p:stCondLst>
                                  <p:childTnLst>
                                    <p:animMotion origin="layout" path="M 0.06632 0.03542 L 0.29305 0.16968 " pathEditMode="relative" rAng="0" ptsTypes="AA">
                                      <p:cBhvr>
                                        <p:cTn id="82" dur="500" fill="hold"/>
                                        <p:tgtEl>
                                          <p:spTgt spid="508966"/>
                                        </p:tgtEl>
                                        <p:attrNameLst>
                                          <p:attrName>ppt_x</p:attrName>
                                          <p:attrName>ppt_y</p:attrName>
                                        </p:attrNameLst>
                                      </p:cBhvr>
                                      <p:rCtr x="11300" y="670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508965"/>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508964"/>
                                        </p:tgtEl>
                                        <p:attrNameLst>
                                          <p:attrName>style.visibility</p:attrName>
                                        </p:attrNameLst>
                                      </p:cBhvr>
                                      <p:to>
                                        <p:strVal val="hidden"/>
                                      </p:to>
                                    </p:set>
                                  </p:childTnLst>
                                </p:cTn>
                              </p:par>
                            </p:childTnLst>
                          </p:cTn>
                        </p:par>
                        <p:par>
                          <p:cTn id="89" fill="hold" nodeType="afterGroup">
                            <p:stCondLst>
                              <p:cond delay="0"/>
                            </p:stCondLst>
                            <p:childTnLst>
                              <p:par>
                                <p:cTn id="90" presetID="1" presetClass="entr" presetSubtype="0" fill="hold" grpId="0" nodeType="afterEffect">
                                  <p:stCondLst>
                                    <p:cond delay="0"/>
                                  </p:stCondLst>
                                  <p:childTnLst>
                                    <p:set>
                                      <p:cBhvr>
                                        <p:cTn id="91" dur="1" fill="hold">
                                          <p:stCondLst>
                                            <p:cond delay="0"/>
                                          </p:stCondLst>
                                        </p:cTn>
                                        <p:tgtEl>
                                          <p:spTgt spid="50900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09007"/>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508986"/>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50898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50899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08993"/>
                                        </p:tgtEl>
                                        <p:attrNameLst>
                                          <p:attrName>style.visibility</p:attrName>
                                        </p:attrNameLst>
                                      </p:cBhvr>
                                      <p:to>
                                        <p:strVal val="visible"/>
                                      </p:to>
                                    </p:set>
                                  </p:childTnLst>
                                </p:cTn>
                              </p:par>
                              <p:par>
                                <p:cTn id="104" presetID="1" presetClass="exit" presetSubtype="0" fill="hold" grpId="1" nodeType="withEffect">
                                  <p:stCondLst>
                                    <p:cond delay="0"/>
                                  </p:stCondLst>
                                  <p:childTnLst>
                                    <p:set>
                                      <p:cBhvr>
                                        <p:cTn id="105" dur="1" fill="hold">
                                          <p:stCondLst>
                                            <p:cond delay="0"/>
                                          </p:stCondLst>
                                        </p:cTn>
                                        <p:tgtEl>
                                          <p:spTgt spid="508991"/>
                                        </p:tgtEl>
                                        <p:attrNameLst>
                                          <p:attrName>style.visibility</p:attrName>
                                        </p:attrNameLst>
                                      </p:cBhvr>
                                      <p:to>
                                        <p:strVal val="hidden"/>
                                      </p:to>
                                    </p:set>
                                  </p:childTnLst>
                                </p:cTn>
                              </p:par>
                              <p:par>
                                <p:cTn id="106" presetID="1" presetClass="exit" presetSubtype="0" fill="hold" grpId="0" nodeType="withEffect">
                                  <p:stCondLst>
                                    <p:cond delay="0"/>
                                  </p:stCondLst>
                                  <p:childTnLst>
                                    <p:set>
                                      <p:cBhvr>
                                        <p:cTn id="107" dur="1" fill="hold">
                                          <p:stCondLst>
                                            <p:cond delay="0"/>
                                          </p:stCondLst>
                                        </p:cTn>
                                        <p:tgtEl>
                                          <p:spTgt spid="508980"/>
                                        </p:tgtEl>
                                        <p:attrNameLst>
                                          <p:attrName>style.visibility</p:attrName>
                                        </p:attrNameLst>
                                      </p:cBhvr>
                                      <p:to>
                                        <p:strVal val="hidden"/>
                                      </p:to>
                                    </p:set>
                                  </p:childTnLst>
                                </p:cTn>
                              </p:par>
                              <p:par>
                                <p:cTn id="108" presetID="1" presetClass="entr" presetSubtype="0" fill="hold" grpId="1" nodeType="withEffect">
                                  <p:stCondLst>
                                    <p:cond delay="0"/>
                                  </p:stCondLst>
                                  <p:childTnLst>
                                    <p:set>
                                      <p:cBhvr>
                                        <p:cTn id="109" dur="1" fill="hold">
                                          <p:stCondLst>
                                            <p:cond delay="0"/>
                                          </p:stCondLst>
                                        </p:cTn>
                                        <p:tgtEl>
                                          <p:spTgt spid="508994"/>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2" nodeType="clickEffect">
                                  <p:stCondLst>
                                    <p:cond delay="0"/>
                                  </p:stCondLst>
                                  <p:childTnLst>
                                    <p:set>
                                      <p:cBhvr>
                                        <p:cTn id="113" dur="1" fill="hold">
                                          <p:stCondLst>
                                            <p:cond delay="0"/>
                                          </p:stCondLst>
                                        </p:cTn>
                                        <p:tgtEl>
                                          <p:spTgt spid="508966"/>
                                        </p:tgtEl>
                                        <p:attrNameLst>
                                          <p:attrName>style.visibility</p:attrName>
                                        </p:attrNameLst>
                                      </p:cBhvr>
                                      <p:to>
                                        <p:strVal val="hidden"/>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0" presetClass="path" presetSubtype="0" accel="50000" decel="50000" fill="hold" grpId="0" nodeType="clickEffect">
                                  <p:stCondLst>
                                    <p:cond delay="0"/>
                                  </p:stCondLst>
                                  <p:childTnLst>
                                    <p:animMotion origin="layout" path="M 0.07343 0.03215 L 0.30607 0.22183 " pathEditMode="relative" rAng="0" ptsTypes="AA">
                                      <p:cBhvr>
                                        <p:cTn id="117" dur="500" fill="hold"/>
                                        <p:tgtEl>
                                          <p:spTgt spid="508970"/>
                                        </p:tgtEl>
                                        <p:attrNameLst>
                                          <p:attrName>ppt_x</p:attrName>
                                          <p:attrName>ppt_y</p:attrName>
                                        </p:attrNameLst>
                                      </p:cBhvr>
                                      <p:rCtr x="11600" y="9500"/>
                                    </p:animMotion>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509007"/>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509006"/>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grpId="1" nodeType="afterEffect">
                                  <p:stCondLst>
                                    <p:cond delay="0"/>
                                  </p:stCondLst>
                                  <p:childTnLst>
                                    <p:set>
                                      <p:cBhvr>
                                        <p:cTn id="126" dur="1" fill="hold">
                                          <p:stCondLst>
                                            <p:cond delay="0"/>
                                          </p:stCondLst>
                                        </p:cTn>
                                        <p:tgtEl>
                                          <p:spTgt spid="508965"/>
                                        </p:tgtEl>
                                        <p:attrNameLst>
                                          <p:attrName>style.visibility</p:attrName>
                                        </p:attrNameLst>
                                      </p:cBhvr>
                                      <p:to>
                                        <p:strVal val="visible"/>
                                      </p:to>
                                    </p:set>
                                  </p:childTnLst>
                                </p:cTn>
                              </p:par>
                              <p:par>
                                <p:cTn id="127" presetID="1" presetClass="entr" presetSubtype="0" fill="hold" grpId="1" nodeType="withEffect">
                                  <p:stCondLst>
                                    <p:cond delay="0"/>
                                  </p:stCondLst>
                                  <p:childTnLst>
                                    <p:set>
                                      <p:cBhvr>
                                        <p:cTn id="128" dur="1" fill="hold">
                                          <p:stCondLst>
                                            <p:cond delay="0"/>
                                          </p:stCondLst>
                                        </p:cTn>
                                        <p:tgtEl>
                                          <p:spTgt spid="508964"/>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508993"/>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08994"/>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508992"/>
                                        </p:tgtEl>
                                        <p:attrNameLst>
                                          <p:attrName>style.visibility</p:attrName>
                                        </p:attrNameLst>
                                      </p:cBhvr>
                                      <p:to>
                                        <p:strVal val="hidden"/>
                                      </p:to>
                                    </p:set>
                                  </p:childTnLst>
                                </p:cTn>
                              </p:par>
                              <p:par>
                                <p:cTn id="137" presetID="1" presetClass="entr" presetSubtype="0" fill="hold" grpId="1" nodeType="withEffect">
                                  <p:stCondLst>
                                    <p:cond delay="0"/>
                                  </p:stCondLst>
                                  <p:childTnLst>
                                    <p:set>
                                      <p:cBhvr>
                                        <p:cTn id="138" dur="1" fill="hold">
                                          <p:stCondLst>
                                            <p:cond delay="0"/>
                                          </p:stCondLst>
                                        </p:cTn>
                                        <p:tgtEl>
                                          <p:spTgt spid="50899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0899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08997"/>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1" fill="hold" grpId="1" nodeType="clickEffect">
                                  <p:stCondLst>
                                    <p:cond delay="0"/>
                                  </p:stCondLst>
                                  <p:childTnLst>
                                    <p:set>
                                      <p:cBhvr>
                                        <p:cTn id="146" dur="1" fill="hold">
                                          <p:stCondLst>
                                            <p:cond delay="0"/>
                                          </p:stCondLst>
                                        </p:cTn>
                                        <p:tgtEl>
                                          <p:spTgt spid="508972"/>
                                        </p:tgtEl>
                                        <p:attrNameLst>
                                          <p:attrName>style.visibility</p:attrName>
                                        </p:attrNameLst>
                                      </p:cBhvr>
                                      <p:to>
                                        <p:strVal val="visible"/>
                                      </p:to>
                                    </p:set>
                                    <p:anim calcmode="lin" valueType="num">
                                      <p:cBhvr additive="base">
                                        <p:cTn id="147" dur="500" fill="hold"/>
                                        <p:tgtEl>
                                          <p:spTgt spid="508972"/>
                                        </p:tgtEl>
                                        <p:attrNameLst>
                                          <p:attrName>ppt_x</p:attrName>
                                        </p:attrNameLst>
                                      </p:cBhvr>
                                      <p:tavLst>
                                        <p:tav tm="0">
                                          <p:val>
                                            <p:strVal val="#ppt_x"/>
                                          </p:val>
                                        </p:tav>
                                        <p:tav tm="100000">
                                          <p:val>
                                            <p:strVal val="#ppt_x"/>
                                          </p:val>
                                        </p:tav>
                                      </p:tavLst>
                                    </p:anim>
                                    <p:anim calcmode="lin" valueType="num">
                                      <p:cBhvr additive="base">
                                        <p:cTn id="148" dur="500" fill="hold"/>
                                        <p:tgtEl>
                                          <p:spTgt spid="508972"/>
                                        </p:tgtEl>
                                        <p:attrNameLst>
                                          <p:attrName>ppt_y</p:attrName>
                                        </p:attrNameLst>
                                      </p:cBhvr>
                                      <p:tavLst>
                                        <p:tav tm="0">
                                          <p:val>
                                            <p:strVal val="0-#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2" nodeType="clickEffect">
                                  <p:stCondLst>
                                    <p:cond delay="0"/>
                                  </p:stCondLst>
                                  <p:childTnLst>
                                    <p:set>
                                      <p:cBhvr>
                                        <p:cTn id="152" dur="1" fill="hold">
                                          <p:stCondLst>
                                            <p:cond delay="0"/>
                                          </p:stCondLst>
                                        </p:cTn>
                                        <p:tgtEl>
                                          <p:spTgt spid="508970"/>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0" presetClass="path" presetSubtype="0" accel="50000" decel="50000" fill="hold" grpId="0" nodeType="clickEffect">
                                  <p:stCondLst>
                                    <p:cond delay="0"/>
                                  </p:stCondLst>
                                  <p:childTnLst>
                                    <p:animMotion origin="layout" path="M 0.07343 0.03217 L 0.30468 0.34282 " pathEditMode="relative" rAng="0" ptsTypes="AA">
                                      <p:cBhvr>
                                        <p:cTn id="156" dur="500" fill="hold"/>
                                        <p:tgtEl>
                                          <p:spTgt spid="508972"/>
                                        </p:tgtEl>
                                        <p:attrNameLst>
                                          <p:attrName>ppt_x</p:attrName>
                                          <p:attrName>ppt_y</p:attrName>
                                        </p:attrNameLst>
                                      </p:cBhvr>
                                      <p:rCtr x="11600" y="15500"/>
                                    </p:animMotion>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0" nodeType="clickEffect">
                                  <p:stCondLst>
                                    <p:cond delay="0"/>
                                  </p:stCondLst>
                                  <p:childTnLst>
                                    <p:set>
                                      <p:cBhvr>
                                        <p:cTn id="160" dur="1" fill="hold">
                                          <p:stCondLst>
                                            <p:cond delay="0"/>
                                          </p:stCondLst>
                                        </p:cTn>
                                        <p:tgtEl>
                                          <p:spTgt spid="50899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508996"/>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508997"/>
                                        </p:tgtEl>
                                        <p:attrNameLst>
                                          <p:attrName>style.visibility</p:attrName>
                                        </p:attrNameLst>
                                      </p:cBhvr>
                                      <p:to>
                                        <p:strVal val="hidden"/>
                                      </p:to>
                                    </p:set>
                                  </p:childTnLst>
                                </p:cTn>
                              </p:par>
                              <p:par>
                                <p:cTn id="165" presetID="1" presetClass="entr" presetSubtype="0" fill="hold" grpId="1" nodeType="withEffect">
                                  <p:stCondLst>
                                    <p:cond delay="0"/>
                                  </p:stCondLst>
                                  <p:childTnLst>
                                    <p:set>
                                      <p:cBhvr>
                                        <p:cTn id="166" dur="1" fill="hold">
                                          <p:stCondLst>
                                            <p:cond delay="0"/>
                                          </p:stCondLst>
                                        </p:cTn>
                                        <p:tgtEl>
                                          <p:spTgt spid="50899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0899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09000"/>
                                        </p:tgtEl>
                                        <p:attrNameLst>
                                          <p:attrName>style.visibility</p:attrName>
                                        </p:attrNameLst>
                                      </p:cBhvr>
                                      <p:to>
                                        <p:strVal val="visible"/>
                                      </p:to>
                                    </p:set>
                                  </p:childTnLst>
                                </p:cTn>
                              </p:par>
                              <p:par>
                                <p:cTn id="171" presetID="1" presetClass="entr" presetSubtype="0" fill="hold" grpId="2" nodeType="withEffect">
                                  <p:stCondLst>
                                    <p:cond delay="0"/>
                                  </p:stCondLst>
                                  <p:childTnLst>
                                    <p:set>
                                      <p:cBhvr>
                                        <p:cTn id="172" dur="1" fill="hold">
                                          <p:stCondLst>
                                            <p:cond delay="0"/>
                                          </p:stCondLst>
                                        </p:cTn>
                                        <p:tgtEl>
                                          <p:spTgt spid="508991"/>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1" fill="hold" grpId="1" nodeType="clickEffect">
                                  <p:stCondLst>
                                    <p:cond delay="0"/>
                                  </p:stCondLst>
                                  <p:childTnLst>
                                    <p:set>
                                      <p:cBhvr>
                                        <p:cTn id="176" dur="1" fill="hold">
                                          <p:stCondLst>
                                            <p:cond delay="0"/>
                                          </p:stCondLst>
                                        </p:cTn>
                                        <p:tgtEl>
                                          <p:spTgt spid="508973"/>
                                        </p:tgtEl>
                                        <p:attrNameLst>
                                          <p:attrName>style.visibility</p:attrName>
                                        </p:attrNameLst>
                                      </p:cBhvr>
                                      <p:to>
                                        <p:strVal val="visible"/>
                                      </p:to>
                                    </p:set>
                                    <p:anim calcmode="lin" valueType="num">
                                      <p:cBhvr additive="base">
                                        <p:cTn id="177" dur="500" fill="hold"/>
                                        <p:tgtEl>
                                          <p:spTgt spid="508973"/>
                                        </p:tgtEl>
                                        <p:attrNameLst>
                                          <p:attrName>ppt_x</p:attrName>
                                        </p:attrNameLst>
                                      </p:cBhvr>
                                      <p:tavLst>
                                        <p:tav tm="0">
                                          <p:val>
                                            <p:strVal val="#ppt_x"/>
                                          </p:val>
                                        </p:tav>
                                        <p:tav tm="100000">
                                          <p:val>
                                            <p:strVal val="#ppt_x"/>
                                          </p:val>
                                        </p:tav>
                                      </p:tavLst>
                                    </p:anim>
                                    <p:anim calcmode="lin" valueType="num">
                                      <p:cBhvr additive="base">
                                        <p:cTn id="178" dur="500" fill="hold"/>
                                        <p:tgtEl>
                                          <p:spTgt spid="508973"/>
                                        </p:tgtEl>
                                        <p:attrNameLst>
                                          <p:attrName>ppt_y</p:attrName>
                                        </p:attrNameLst>
                                      </p:cBhvr>
                                      <p:tavLst>
                                        <p:tav tm="0">
                                          <p:val>
                                            <p:strVal val="0-#ppt_h/2"/>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508971"/>
                                        </p:tgtEl>
                                        <p:attrNameLst>
                                          <p:attrName>style.visibility</p:attrName>
                                        </p:attrNameLst>
                                      </p:cBhvr>
                                      <p:to>
                                        <p:strVal val="visible"/>
                                      </p:to>
                                    </p:set>
                                    <p:anim calcmode="lin" valueType="num">
                                      <p:cBhvr additive="base">
                                        <p:cTn id="183" dur="500" fill="hold"/>
                                        <p:tgtEl>
                                          <p:spTgt spid="508971"/>
                                        </p:tgtEl>
                                        <p:attrNameLst>
                                          <p:attrName>ppt_x</p:attrName>
                                        </p:attrNameLst>
                                      </p:cBhvr>
                                      <p:tavLst>
                                        <p:tav tm="0">
                                          <p:val>
                                            <p:strVal val="#ppt_x"/>
                                          </p:val>
                                        </p:tav>
                                        <p:tav tm="100000">
                                          <p:val>
                                            <p:strVal val="#ppt_x"/>
                                          </p:val>
                                        </p:tav>
                                      </p:tavLst>
                                    </p:anim>
                                    <p:anim calcmode="lin" valueType="num">
                                      <p:cBhvr additive="base">
                                        <p:cTn id="184" dur="500" fill="hold"/>
                                        <p:tgtEl>
                                          <p:spTgt spid="508971"/>
                                        </p:tgtEl>
                                        <p:attrNameLst>
                                          <p:attrName>ppt_y</p:attrName>
                                        </p:attrNameLst>
                                      </p:cBhvr>
                                      <p:tavLst>
                                        <p:tav tm="0">
                                          <p:val>
                                            <p:strVal val="0-#ppt_h/2"/>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xit" presetSubtype="0" fill="hold" grpId="2" nodeType="clickEffect">
                                  <p:stCondLst>
                                    <p:cond delay="0"/>
                                  </p:stCondLst>
                                  <p:childTnLst>
                                    <p:set>
                                      <p:cBhvr>
                                        <p:cTn id="188" dur="1" fill="hold">
                                          <p:stCondLst>
                                            <p:cond delay="0"/>
                                          </p:stCondLst>
                                        </p:cTn>
                                        <p:tgtEl>
                                          <p:spTgt spid="508972"/>
                                        </p:tgtEl>
                                        <p:attrNameLst>
                                          <p:attrName>style.visibility</p:attrName>
                                        </p:attrNameLst>
                                      </p:cBhvr>
                                      <p:to>
                                        <p:strVal val="hidden"/>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1" fill="hold" grpId="1" nodeType="clickEffect">
                                  <p:stCondLst>
                                    <p:cond delay="0"/>
                                  </p:stCondLst>
                                  <p:childTnLst>
                                    <p:set>
                                      <p:cBhvr>
                                        <p:cTn id="192" dur="1" fill="hold">
                                          <p:stCondLst>
                                            <p:cond delay="0"/>
                                          </p:stCondLst>
                                        </p:cTn>
                                        <p:tgtEl>
                                          <p:spTgt spid="508974"/>
                                        </p:tgtEl>
                                        <p:attrNameLst>
                                          <p:attrName>style.visibility</p:attrName>
                                        </p:attrNameLst>
                                      </p:cBhvr>
                                      <p:to>
                                        <p:strVal val="visible"/>
                                      </p:to>
                                    </p:set>
                                    <p:anim calcmode="lin" valueType="num">
                                      <p:cBhvr additive="base">
                                        <p:cTn id="193" dur="500" fill="hold"/>
                                        <p:tgtEl>
                                          <p:spTgt spid="508974"/>
                                        </p:tgtEl>
                                        <p:attrNameLst>
                                          <p:attrName>ppt_x</p:attrName>
                                        </p:attrNameLst>
                                      </p:cBhvr>
                                      <p:tavLst>
                                        <p:tav tm="0">
                                          <p:val>
                                            <p:strVal val="#ppt_x"/>
                                          </p:val>
                                        </p:tav>
                                        <p:tav tm="100000">
                                          <p:val>
                                            <p:strVal val="#ppt_x"/>
                                          </p:val>
                                        </p:tav>
                                      </p:tavLst>
                                    </p:anim>
                                    <p:anim calcmode="lin" valueType="num">
                                      <p:cBhvr additive="base">
                                        <p:cTn id="194" dur="500" fill="hold"/>
                                        <p:tgtEl>
                                          <p:spTgt spid="508974"/>
                                        </p:tgtEl>
                                        <p:attrNameLst>
                                          <p:attrName>ppt_y</p:attrName>
                                        </p:attrNameLst>
                                      </p:cBhvr>
                                      <p:tavLst>
                                        <p:tav tm="0">
                                          <p:val>
                                            <p:strVal val="0-#ppt_h/2"/>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0" presetClass="path" presetSubtype="0" accel="50000" decel="50000" fill="hold" grpId="1" nodeType="clickEffect">
                                  <p:stCondLst>
                                    <p:cond delay="0"/>
                                  </p:stCondLst>
                                  <p:childTnLst>
                                    <p:animMotion origin="layout" path="M 0.0599 0.01342 L 0.29236 0.28221 " pathEditMode="relative" rAng="0" ptsTypes="AA">
                                      <p:cBhvr>
                                        <p:cTn id="198" dur="500" fill="hold"/>
                                        <p:tgtEl>
                                          <p:spTgt spid="508968"/>
                                        </p:tgtEl>
                                        <p:attrNameLst>
                                          <p:attrName>ppt_x</p:attrName>
                                          <p:attrName>ppt_y</p:attrName>
                                        </p:attrNameLst>
                                      </p:cBhvr>
                                      <p:rCtr x="11600" y="13400"/>
                                    </p:animMotion>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xit" presetSubtype="0" fill="hold" grpId="2" nodeType="clickEffect">
                                  <p:stCondLst>
                                    <p:cond delay="0"/>
                                  </p:stCondLst>
                                  <p:childTnLst>
                                    <p:set>
                                      <p:cBhvr>
                                        <p:cTn id="202" dur="1" fill="hold">
                                          <p:stCondLst>
                                            <p:cond delay="0"/>
                                          </p:stCondLst>
                                        </p:cTn>
                                        <p:tgtEl>
                                          <p:spTgt spid="508965"/>
                                        </p:tgtEl>
                                        <p:attrNameLst>
                                          <p:attrName>style.visibility</p:attrName>
                                        </p:attrNameLst>
                                      </p:cBhvr>
                                      <p:to>
                                        <p:strVal val="hidden"/>
                                      </p:to>
                                    </p:set>
                                  </p:childTnLst>
                                </p:cTn>
                              </p:par>
                              <p:par>
                                <p:cTn id="203" presetID="1" presetClass="exit" presetSubtype="0" fill="hold" grpId="2" nodeType="withEffect">
                                  <p:stCondLst>
                                    <p:cond delay="0"/>
                                  </p:stCondLst>
                                  <p:childTnLst>
                                    <p:set>
                                      <p:cBhvr>
                                        <p:cTn id="204" dur="1" fill="hold">
                                          <p:stCondLst>
                                            <p:cond delay="0"/>
                                          </p:stCondLst>
                                        </p:cTn>
                                        <p:tgtEl>
                                          <p:spTgt spid="508964"/>
                                        </p:tgtEl>
                                        <p:attrNameLst>
                                          <p:attrName>style.visibility</p:attrName>
                                        </p:attrNameLst>
                                      </p:cBhvr>
                                      <p:to>
                                        <p:strVal val="hidden"/>
                                      </p:to>
                                    </p:set>
                                  </p:childTnLst>
                                </p:cTn>
                              </p:par>
                            </p:childTnLst>
                          </p:cTn>
                        </p:par>
                        <p:par>
                          <p:cTn id="205" fill="hold" nodeType="afterGroup">
                            <p:stCondLst>
                              <p:cond delay="0"/>
                            </p:stCondLst>
                            <p:childTnLst>
                              <p:par>
                                <p:cTn id="206" presetID="1" presetClass="entr" presetSubtype="0" fill="hold" grpId="2" nodeType="afterEffect">
                                  <p:stCondLst>
                                    <p:cond delay="0"/>
                                  </p:stCondLst>
                                  <p:childTnLst>
                                    <p:set>
                                      <p:cBhvr>
                                        <p:cTn id="207" dur="1" fill="hold">
                                          <p:stCondLst>
                                            <p:cond delay="0"/>
                                          </p:stCondLst>
                                        </p:cTn>
                                        <p:tgtEl>
                                          <p:spTgt spid="509006"/>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509008"/>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509002"/>
                                        </p:tgtEl>
                                        <p:attrNameLst>
                                          <p:attrName>style.visibility</p:attrName>
                                        </p:attrNameLst>
                                      </p:cBhvr>
                                      <p:to>
                                        <p:strVal val="visible"/>
                                      </p:to>
                                    </p:set>
                                  </p:childTnLst>
                                </p:cTn>
                              </p:par>
                              <p:par>
                                <p:cTn id="214" presetID="1" presetClass="exit" presetSubtype="0" fill="hold" grpId="3" nodeType="withEffect">
                                  <p:stCondLst>
                                    <p:cond delay="0"/>
                                  </p:stCondLst>
                                  <p:childTnLst>
                                    <p:set>
                                      <p:cBhvr>
                                        <p:cTn id="215" dur="1" fill="hold">
                                          <p:stCondLst>
                                            <p:cond delay="0"/>
                                          </p:stCondLst>
                                        </p:cTn>
                                        <p:tgtEl>
                                          <p:spTgt spid="508991"/>
                                        </p:tgtEl>
                                        <p:attrNameLst>
                                          <p:attrName>style.visibility</p:attrName>
                                        </p:attrNameLst>
                                      </p:cBhvr>
                                      <p:to>
                                        <p:strVal val="hidden"/>
                                      </p:to>
                                    </p:set>
                                  </p:childTnLst>
                                </p:cTn>
                              </p:par>
                              <p:par>
                                <p:cTn id="216" presetID="1" presetClass="entr" presetSubtype="0" fill="hold" grpId="1" nodeType="withEffect">
                                  <p:stCondLst>
                                    <p:cond delay="0"/>
                                  </p:stCondLst>
                                  <p:childTnLst>
                                    <p:set>
                                      <p:cBhvr>
                                        <p:cTn id="217" dur="1" fill="hold">
                                          <p:stCondLst>
                                            <p:cond delay="0"/>
                                          </p:stCondLst>
                                        </p:cTn>
                                        <p:tgtEl>
                                          <p:spTgt spid="509001"/>
                                        </p:tgtEl>
                                        <p:attrNameLst>
                                          <p:attrName>style.visibility</p:attrName>
                                        </p:attrNameLst>
                                      </p:cBhvr>
                                      <p:to>
                                        <p:strVal val="visible"/>
                                      </p:to>
                                    </p:set>
                                  </p:childTnLst>
                                </p:cTn>
                              </p:par>
                              <p:par>
                                <p:cTn id="218" presetID="1" presetClass="exit" presetSubtype="0" fill="hold" grpId="0" nodeType="withEffect">
                                  <p:stCondLst>
                                    <p:cond delay="0"/>
                                  </p:stCondLst>
                                  <p:childTnLst>
                                    <p:set>
                                      <p:cBhvr>
                                        <p:cTn id="219" dur="1" fill="hold">
                                          <p:stCondLst>
                                            <p:cond delay="0"/>
                                          </p:stCondLst>
                                        </p:cTn>
                                        <p:tgtEl>
                                          <p:spTgt spid="508998"/>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509000"/>
                                        </p:tgtEl>
                                        <p:attrNameLst>
                                          <p:attrName>style.visibility</p:attrName>
                                        </p:attrNameLst>
                                      </p:cBhvr>
                                      <p:to>
                                        <p:strVal val="hidden"/>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xit" presetSubtype="0" fill="hold" grpId="2" nodeType="clickEffect">
                                  <p:stCondLst>
                                    <p:cond delay="0"/>
                                  </p:stCondLst>
                                  <p:childTnLst>
                                    <p:set>
                                      <p:cBhvr>
                                        <p:cTn id="225" dur="1" fill="hold">
                                          <p:stCondLst>
                                            <p:cond delay="0"/>
                                          </p:stCondLst>
                                        </p:cTn>
                                        <p:tgtEl>
                                          <p:spTgt spid="508968"/>
                                        </p:tgtEl>
                                        <p:attrNameLst>
                                          <p:attrName>style.visibility</p:attrName>
                                        </p:attrNameLst>
                                      </p:cBhvr>
                                      <p:to>
                                        <p:strVal val="hidden"/>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0" presetClass="path" presetSubtype="0" accel="50000" decel="50000" fill="hold" grpId="0" nodeType="clickEffect">
                                  <p:stCondLst>
                                    <p:cond delay="0"/>
                                  </p:stCondLst>
                                  <p:childTnLst>
                                    <p:animMotion origin="layout" path="M 0.07343 0.03217 L 0.30468 0.34282 " pathEditMode="relative" rAng="0" ptsTypes="AA">
                                      <p:cBhvr>
                                        <p:cTn id="229" dur="500" fill="hold"/>
                                        <p:tgtEl>
                                          <p:spTgt spid="508973"/>
                                        </p:tgtEl>
                                        <p:attrNameLst>
                                          <p:attrName>ppt_x</p:attrName>
                                          <p:attrName>ppt_y</p:attrName>
                                        </p:attrNameLst>
                                      </p:cBhvr>
                                      <p:rCtr x="11600" y="15500"/>
                                    </p:animMotion>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 presetClass="exit" presetSubtype="0" fill="hold" grpId="1" nodeType="clickEffect">
                                  <p:stCondLst>
                                    <p:cond delay="0"/>
                                  </p:stCondLst>
                                  <p:childTnLst>
                                    <p:set>
                                      <p:cBhvr>
                                        <p:cTn id="233" dur="1" fill="hold">
                                          <p:stCondLst>
                                            <p:cond delay="0"/>
                                          </p:stCondLst>
                                        </p:cTn>
                                        <p:tgtEl>
                                          <p:spTgt spid="509008"/>
                                        </p:tgtEl>
                                        <p:attrNameLst>
                                          <p:attrName>style.visibility</p:attrName>
                                        </p:attrNameLst>
                                      </p:cBhvr>
                                      <p:to>
                                        <p:strVal val="hidden"/>
                                      </p:to>
                                    </p:set>
                                  </p:childTnLst>
                                </p:cTn>
                              </p:par>
                              <p:par>
                                <p:cTn id="234" presetID="1" presetClass="exit" presetSubtype="0" fill="hold" grpId="3" nodeType="withEffect">
                                  <p:stCondLst>
                                    <p:cond delay="0"/>
                                  </p:stCondLst>
                                  <p:childTnLst>
                                    <p:set>
                                      <p:cBhvr>
                                        <p:cTn id="235" dur="1" fill="hold">
                                          <p:stCondLst>
                                            <p:cond delay="0"/>
                                          </p:stCondLst>
                                        </p:cTn>
                                        <p:tgtEl>
                                          <p:spTgt spid="509006"/>
                                        </p:tgtEl>
                                        <p:attrNameLst>
                                          <p:attrName>style.visibility</p:attrName>
                                        </p:attrNameLst>
                                      </p:cBhvr>
                                      <p:to>
                                        <p:strVal val="hidden"/>
                                      </p:to>
                                    </p:set>
                                  </p:childTnLst>
                                </p:cTn>
                              </p:par>
                            </p:childTnLst>
                          </p:cTn>
                        </p:par>
                        <p:par>
                          <p:cTn id="236" fill="hold" nodeType="afterGroup">
                            <p:stCondLst>
                              <p:cond delay="0"/>
                            </p:stCondLst>
                            <p:childTnLst>
                              <p:par>
                                <p:cTn id="237" presetID="1" presetClass="entr" presetSubtype="0" fill="hold" grpId="3" nodeType="afterEffect">
                                  <p:stCondLst>
                                    <p:cond delay="0"/>
                                  </p:stCondLst>
                                  <p:childTnLst>
                                    <p:set>
                                      <p:cBhvr>
                                        <p:cTn id="238" dur="1" fill="hold">
                                          <p:stCondLst>
                                            <p:cond delay="0"/>
                                          </p:stCondLst>
                                        </p:cTn>
                                        <p:tgtEl>
                                          <p:spTgt spid="508965"/>
                                        </p:tgtEl>
                                        <p:attrNameLst>
                                          <p:attrName>style.visibility</p:attrName>
                                        </p:attrNameLst>
                                      </p:cBhvr>
                                      <p:to>
                                        <p:strVal val="visible"/>
                                      </p:to>
                                    </p:set>
                                  </p:childTnLst>
                                </p:cTn>
                              </p:par>
                              <p:par>
                                <p:cTn id="239" presetID="1" presetClass="entr" presetSubtype="0" fill="hold" grpId="3" nodeType="withEffect">
                                  <p:stCondLst>
                                    <p:cond delay="0"/>
                                  </p:stCondLst>
                                  <p:childTnLst>
                                    <p:set>
                                      <p:cBhvr>
                                        <p:cTn id="240" dur="1" fill="hold">
                                          <p:stCondLst>
                                            <p:cond delay="0"/>
                                          </p:stCondLst>
                                        </p:cTn>
                                        <p:tgtEl>
                                          <p:spTgt spid="508964"/>
                                        </p:tgtEl>
                                        <p:attrNameLst>
                                          <p:attrName>style.visibility</p:attrName>
                                        </p:attrNameLst>
                                      </p:cBhvr>
                                      <p:to>
                                        <p:strVal val="visible"/>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508999"/>
                                        </p:tgtEl>
                                        <p:attrNameLst>
                                          <p:attrName>style.visibility</p:attrName>
                                        </p:attrNameLst>
                                      </p:cBhvr>
                                      <p:to>
                                        <p:strVal val="hidden"/>
                                      </p:to>
                                    </p:set>
                                  </p:childTnLst>
                                </p:cTn>
                              </p:par>
                              <p:par>
                                <p:cTn id="245" presetID="1" presetClass="exit" presetSubtype="0" fill="hold" grpId="0" nodeType="withEffect">
                                  <p:stCondLst>
                                    <p:cond delay="0"/>
                                  </p:stCondLst>
                                  <p:childTnLst>
                                    <p:set>
                                      <p:cBhvr>
                                        <p:cTn id="246" dur="1" fill="hold">
                                          <p:stCondLst>
                                            <p:cond delay="0"/>
                                          </p:stCondLst>
                                        </p:cTn>
                                        <p:tgtEl>
                                          <p:spTgt spid="509001"/>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509002"/>
                                        </p:tgtEl>
                                        <p:attrNameLst>
                                          <p:attrName>style.visibility</p:attrName>
                                        </p:attrNameLst>
                                      </p:cBhvr>
                                      <p:to>
                                        <p:strVal val="hidden"/>
                                      </p:to>
                                    </p:set>
                                  </p:childTnLst>
                                </p:cTn>
                              </p:par>
                              <p:par>
                                <p:cTn id="249" presetID="1" presetClass="entr" presetSubtype="0" fill="hold" grpId="0" nodeType="withEffect">
                                  <p:stCondLst>
                                    <p:cond delay="0"/>
                                  </p:stCondLst>
                                  <p:childTnLst>
                                    <p:set>
                                      <p:cBhvr>
                                        <p:cTn id="250" dur="1" fill="hold">
                                          <p:stCondLst>
                                            <p:cond delay="0"/>
                                          </p:stCondLst>
                                        </p:cTn>
                                        <p:tgtEl>
                                          <p:spTgt spid="509005"/>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509003"/>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509004"/>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 presetClass="exit" presetSubtype="0" fill="hold" grpId="2" nodeType="clickEffect">
                                  <p:stCondLst>
                                    <p:cond delay="0"/>
                                  </p:stCondLst>
                                  <p:childTnLst>
                                    <p:set>
                                      <p:cBhvr>
                                        <p:cTn id="258" dur="1" fill="hold">
                                          <p:stCondLst>
                                            <p:cond delay="0"/>
                                          </p:stCondLst>
                                        </p:cTn>
                                        <p:tgtEl>
                                          <p:spTgt spid="508973"/>
                                        </p:tgtEl>
                                        <p:attrNameLst>
                                          <p:attrName>style.visibility</p:attrName>
                                        </p:attrNameLst>
                                      </p:cBhvr>
                                      <p:to>
                                        <p:strVal val="hidden"/>
                                      </p:to>
                                    </p:se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0" presetClass="path" presetSubtype="0" accel="50000" decel="50000" fill="hold" grpId="0" nodeType="clickEffect">
                                  <p:stCondLst>
                                    <p:cond delay="0"/>
                                  </p:stCondLst>
                                  <p:childTnLst>
                                    <p:animMotion origin="layout" path="M 0.07343 0.03215 L 0.30468 0.46009 " pathEditMode="relative" rAng="0" ptsTypes="AA">
                                      <p:cBhvr>
                                        <p:cTn id="262" dur="500" fill="hold"/>
                                        <p:tgtEl>
                                          <p:spTgt spid="508974"/>
                                        </p:tgtEl>
                                        <p:attrNameLst>
                                          <p:attrName>ppt_x</p:attrName>
                                          <p:attrName>ppt_y</p:attrName>
                                        </p:attrNameLst>
                                      </p:cBhvr>
                                      <p:rCtr x="11600" y="21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63" grpId="0"/>
      <p:bldP spid="508963" grpId="1"/>
      <p:bldP spid="508964" grpId="0" animBg="1"/>
      <p:bldP spid="508964" grpId="1" animBg="1"/>
      <p:bldP spid="508964" grpId="2" animBg="1"/>
      <p:bldP spid="508964" grpId="3" animBg="1"/>
      <p:bldP spid="508965" grpId="0"/>
      <p:bldP spid="508965" grpId="1"/>
      <p:bldP spid="508965" grpId="2"/>
      <p:bldP spid="508965" grpId="3"/>
      <p:bldP spid="508966" grpId="0"/>
      <p:bldP spid="508966" grpId="1"/>
      <p:bldP spid="508966" grpId="2"/>
      <p:bldP spid="508967" grpId="0"/>
      <p:bldP spid="508967" grpId="1"/>
      <p:bldP spid="508967" grpId="2"/>
      <p:bldP spid="508968" grpId="0"/>
      <p:bldP spid="508968" grpId="1"/>
      <p:bldP spid="508968" grpId="2"/>
      <p:bldP spid="508969" grpId="0"/>
      <p:bldP spid="508969" grpId="1"/>
      <p:bldP spid="508969" grpId="2"/>
      <p:bldP spid="508970" grpId="0"/>
      <p:bldP spid="508970" grpId="1"/>
      <p:bldP spid="508970" grpId="2"/>
      <p:bldP spid="508971" grpId="0"/>
      <p:bldP spid="508972" grpId="0"/>
      <p:bldP spid="508972" grpId="1"/>
      <p:bldP spid="508972" grpId="2"/>
      <p:bldP spid="508973" grpId="0"/>
      <p:bldP spid="508973" grpId="1"/>
      <p:bldP spid="508973" grpId="2"/>
      <p:bldP spid="508974" grpId="0"/>
      <p:bldP spid="508974" grpId="1"/>
      <p:bldP spid="508979" grpId="0"/>
      <p:bldP spid="508980" grpId="0"/>
      <p:bldP spid="508982" grpId="0"/>
      <p:bldP spid="508984" grpId="0"/>
      <p:bldP spid="508984" grpId="1"/>
      <p:bldP spid="508985" grpId="0"/>
      <p:bldP spid="508985" grpId="1"/>
      <p:bldP spid="508986" grpId="0"/>
      <p:bldP spid="508986" grpId="1"/>
      <p:bldP spid="508987" grpId="0"/>
      <p:bldP spid="508987" grpId="1"/>
      <p:bldP spid="508991" grpId="0" animBg="1"/>
      <p:bldP spid="508991" grpId="1" animBg="1"/>
      <p:bldP spid="508991" grpId="2" animBg="1"/>
      <p:bldP spid="508991" grpId="3" animBg="1"/>
      <p:bldP spid="508992" grpId="0"/>
      <p:bldP spid="508992" grpId="1"/>
      <p:bldP spid="508993" grpId="0"/>
      <p:bldP spid="508993" grpId="1"/>
      <p:bldP spid="508994" grpId="0"/>
      <p:bldP spid="508994" grpId="1"/>
      <p:bldP spid="508995" grpId="0"/>
      <p:bldP spid="508995" grpId="1"/>
      <p:bldP spid="508996" grpId="0"/>
      <p:bldP spid="508996" grpId="1"/>
      <p:bldP spid="508997" grpId="0"/>
      <p:bldP spid="508997" grpId="1"/>
      <p:bldP spid="508998" grpId="0"/>
      <p:bldP spid="508998" grpId="1"/>
      <p:bldP spid="508999" grpId="0"/>
      <p:bldP spid="508999" grpId="1"/>
      <p:bldP spid="509000" grpId="0"/>
      <p:bldP spid="509000" grpId="1"/>
      <p:bldP spid="509001" grpId="0"/>
      <p:bldP spid="509001" grpId="1"/>
      <p:bldP spid="509002" grpId="0"/>
      <p:bldP spid="509002" grpId="1"/>
      <p:bldP spid="509003" grpId="0"/>
      <p:bldP spid="509004" grpId="0"/>
      <p:bldP spid="509005" grpId="0"/>
      <p:bldP spid="509006" grpId="0" animBg="1"/>
      <p:bldP spid="509006" grpId="1" animBg="1"/>
      <p:bldP spid="509006" grpId="2" animBg="1"/>
      <p:bldP spid="509006" grpId="3" animBg="1"/>
      <p:bldP spid="509007" grpId="0"/>
      <p:bldP spid="509007" grpId="1"/>
      <p:bldP spid="509008" grpId="0"/>
      <p:bldP spid="50900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STFM Pros and Cons</a:t>
            </a:r>
            <a:endParaRPr lang="en-US" dirty="0"/>
          </a:p>
        </p:txBody>
      </p:sp>
      <p:sp>
        <p:nvSpPr>
          <p:cNvPr id="3" name="Content Placeholder 2"/>
          <p:cNvSpPr>
            <a:spLocks noGrp="1"/>
          </p:cNvSpPr>
          <p:nvPr>
            <p:ph idx="1"/>
          </p:nvPr>
        </p:nvSpPr>
        <p:spPr/>
        <p:txBody>
          <a:bodyPr/>
          <a:lstStyle/>
          <a:p>
            <a:r>
              <a:rPr lang="en-US" dirty="0" smtClean="0"/>
              <a:t>Upsides: </a:t>
            </a:r>
          </a:p>
          <a:p>
            <a:pPr lvl="1"/>
            <a:r>
              <a:rPr lang="en-US" dirty="0" smtClean="0"/>
              <a:t>First algorithm for fair multi-core memory scheduling</a:t>
            </a:r>
          </a:p>
          <a:p>
            <a:pPr lvl="1"/>
            <a:r>
              <a:rPr lang="en-US" dirty="0" smtClean="0"/>
              <a:t>Provides a mechanism to estimate memory slowdown of a thread</a:t>
            </a:r>
          </a:p>
          <a:p>
            <a:pPr lvl="1"/>
            <a:r>
              <a:rPr lang="en-US" dirty="0" smtClean="0"/>
              <a:t>Good at providing fairness</a:t>
            </a:r>
          </a:p>
          <a:p>
            <a:pPr lvl="1"/>
            <a:r>
              <a:rPr lang="en-US" dirty="0" smtClean="0"/>
              <a:t>Being fair can improve performance </a:t>
            </a:r>
          </a:p>
          <a:p>
            <a:endParaRPr lang="en-US" dirty="0" smtClean="0"/>
          </a:p>
          <a:p>
            <a:r>
              <a:rPr lang="en-US" dirty="0" smtClean="0"/>
              <a:t>Downsides:</a:t>
            </a:r>
          </a:p>
          <a:p>
            <a:pPr lvl="1"/>
            <a:r>
              <a:rPr lang="en-US" dirty="0" smtClean="0"/>
              <a:t>Does not handle all types of interference</a:t>
            </a:r>
          </a:p>
          <a:p>
            <a:pPr lvl="1"/>
            <a:r>
              <a:rPr lang="en-US" dirty="0" smtClean="0"/>
              <a:t>(Somewhat) complex to implement</a:t>
            </a:r>
          </a:p>
          <a:p>
            <a:pPr lvl="1"/>
            <a:r>
              <a:rPr lang="en-US" dirty="0" smtClean="0"/>
              <a:t>Slowdown estimations can be incorrect</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0001C7A6-1A12-9941-AC8E-888EB46A5B1C}" type="slidenum">
              <a:rPr lang="en-US" smtClean="0"/>
              <a:pPr>
                <a:defRPr/>
              </a:pPr>
              <a:t>45</a:t>
            </a:fld>
            <a:endParaRPr lang="en-US"/>
          </a:p>
        </p:txBody>
      </p:sp>
    </p:spTree>
    <p:extLst>
      <p:ext uri="{BB962C8B-B14F-4D97-AF65-F5344CB8AC3E}">
        <p14:creationId xmlns:p14="http://schemas.microsoft.com/office/powerpoint/2010/main" val="1538983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4"/>
          <p:cNvSpPr>
            <a:spLocks noGrp="1" noChangeArrowheads="1"/>
          </p:cNvSpPr>
          <p:nvPr>
            <p:ph type="ctrTitle"/>
          </p:nvPr>
        </p:nvSpPr>
        <p:spPr>
          <a:xfrm>
            <a:off x="366713" y="1828800"/>
            <a:ext cx="8428037" cy="822325"/>
          </a:xfrm>
        </p:spPr>
        <p:txBody>
          <a:bodyPr/>
          <a:lstStyle/>
          <a:p>
            <a:pPr algn="ctr" eaLnBrk="1" hangingPunct="1"/>
            <a:r>
              <a:rPr lang="en-US" sz="4000" dirty="0" smtClean="0">
                <a:latin typeface="Garamond" charset="0"/>
              </a:rPr>
              <a:t>Parallelism-Aware Batch Scheduling</a:t>
            </a:r>
            <a:endParaRPr lang="en-US" sz="4000" dirty="0">
              <a:latin typeface="Garamond" charset="0"/>
            </a:endParaRPr>
          </a:p>
        </p:txBody>
      </p:sp>
      <p:sp>
        <p:nvSpPr>
          <p:cNvPr id="49154" name="Rectangle 5"/>
          <p:cNvSpPr>
            <a:spLocks noGrp="1" noChangeArrowheads="1"/>
          </p:cNvSpPr>
          <p:nvPr>
            <p:ph type="subTitle" idx="1"/>
          </p:nvPr>
        </p:nvSpPr>
        <p:spPr>
          <a:xfrm>
            <a:off x="3131840" y="3501008"/>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
        <p:nvSpPr>
          <p:cNvPr id="4" name="TextBox 3"/>
          <p:cNvSpPr txBox="1"/>
          <p:nvPr/>
        </p:nvSpPr>
        <p:spPr>
          <a:xfrm>
            <a:off x="1138243" y="4293096"/>
            <a:ext cx="6847223" cy="1477328"/>
          </a:xfrm>
          <a:prstGeom prst="rect">
            <a:avLst/>
          </a:prstGeom>
          <a:noFill/>
        </p:spPr>
        <p:txBody>
          <a:bodyPr wrap="none" rtlCol="0">
            <a:spAutoFit/>
          </a:bodyPr>
          <a:lstStyle/>
          <a:p>
            <a:pPr algn="ctr"/>
            <a:r>
              <a:rPr lang="en-US" u="sng" dirty="0">
                <a:solidFill>
                  <a:srgbClr val="000000"/>
                </a:solidFill>
              </a:rPr>
              <a:t>Onur Mutlu</a:t>
            </a:r>
            <a:r>
              <a:rPr lang="en-US" dirty="0">
                <a:solidFill>
                  <a:srgbClr val="000000"/>
                </a:solidFill>
              </a:rPr>
              <a:t> and Thomas Moscibroda, </a:t>
            </a:r>
            <a:br>
              <a:rPr lang="en-US" dirty="0">
                <a:solidFill>
                  <a:srgbClr val="000000"/>
                </a:solidFill>
              </a:rPr>
            </a:br>
            <a:r>
              <a:rPr lang="en-US" b="1" dirty="0">
                <a:solidFill>
                  <a:srgbClr val="000000"/>
                </a:solidFill>
                <a:hlinkClick r:id="rId3"/>
              </a:rPr>
              <a:t>"Parallelism-Aware Batch Scheduling: Enhancing both </a:t>
            </a:r>
            <a:endParaRPr lang="en-US" b="1" dirty="0" smtClean="0">
              <a:solidFill>
                <a:srgbClr val="000000"/>
              </a:solidFill>
              <a:hlinkClick r:id=""/>
            </a:endParaRPr>
          </a:p>
          <a:p>
            <a:pPr algn="ctr"/>
            <a:r>
              <a:rPr lang="en-US" b="1" dirty="0" smtClean="0">
                <a:solidFill>
                  <a:srgbClr val="000000"/>
                </a:solidFill>
                <a:hlinkClick r:id=""/>
              </a:rPr>
              <a:t>Performance </a:t>
            </a:r>
            <a:r>
              <a:rPr lang="en-US" b="1" dirty="0">
                <a:solidFill>
                  <a:srgbClr val="000000"/>
                </a:solidFill>
                <a:hlinkClick r:id="rId3"/>
              </a:rPr>
              <a:t>and Fairness of Shared DRAM </a:t>
            </a:r>
            <a:r>
              <a:rPr lang="en-US" b="1" dirty="0" smtClean="0">
                <a:solidFill>
                  <a:srgbClr val="000000"/>
                </a:solidFill>
                <a:hlinkClick r:id="rId3"/>
              </a:rPr>
              <a:t>Systems</a:t>
            </a:r>
            <a:r>
              <a:rPr lang="en-US" b="1" dirty="0" smtClean="0">
                <a:solidFill>
                  <a:srgbClr val="000000"/>
                </a:solidFill>
                <a:hlinkClick r:id="rId4"/>
              </a:rPr>
              <a:t>”</a:t>
            </a:r>
            <a:r>
              <a:rPr lang="en-US" dirty="0">
                <a:solidFill>
                  <a:srgbClr val="000000"/>
                </a:solidFill>
              </a:rPr>
              <a:t/>
            </a:r>
            <a:br>
              <a:rPr lang="en-US" dirty="0">
                <a:solidFill>
                  <a:srgbClr val="000000"/>
                </a:solidFill>
              </a:rPr>
            </a:br>
            <a:r>
              <a:rPr lang="en-US" i="1" dirty="0" smtClean="0">
                <a:solidFill>
                  <a:srgbClr val="000000"/>
                </a:solidFill>
                <a:hlinkClick r:id="rId4"/>
              </a:rPr>
              <a:t>35th </a:t>
            </a:r>
            <a:r>
              <a:rPr lang="en-US" i="1" dirty="0">
                <a:solidFill>
                  <a:srgbClr val="000000"/>
                </a:solidFill>
                <a:hlinkClick r:id="rId4"/>
              </a:rPr>
              <a:t>International Symposium on Computer Architecture</a:t>
            </a:r>
            <a:r>
              <a:rPr lang="en-US" i="1" dirty="0">
                <a:solidFill>
                  <a:srgbClr val="000000"/>
                </a:solidFill>
              </a:rPr>
              <a:t> (</a:t>
            </a:r>
            <a:r>
              <a:rPr lang="en-US" b="1" i="1" dirty="0">
                <a:solidFill>
                  <a:srgbClr val="000000"/>
                </a:solidFill>
              </a:rPr>
              <a:t>ISCA</a:t>
            </a:r>
            <a:r>
              <a:rPr lang="en-US" i="1" dirty="0">
                <a:solidFill>
                  <a:srgbClr val="000000"/>
                </a:solidFill>
              </a:rPr>
              <a:t>)</a:t>
            </a:r>
            <a:r>
              <a:rPr lang="en-US" dirty="0">
                <a:solidFill>
                  <a:srgbClr val="000000"/>
                </a:solidFill>
              </a:rPr>
              <a:t>, </a:t>
            </a:r>
            <a:endParaRPr lang="en-US" dirty="0" smtClean="0">
              <a:solidFill>
                <a:srgbClr val="000000"/>
              </a:solidFill>
            </a:endParaRPr>
          </a:p>
          <a:p>
            <a:pPr algn="ctr"/>
            <a:r>
              <a:rPr lang="en-US" dirty="0" smtClean="0">
                <a:solidFill>
                  <a:srgbClr val="000000"/>
                </a:solidFill>
              </a:rPr>
              <a:t>pages </a:t>
            </a:r>
            <a:r>
              <a:rPr lang="en-US" dirty="0">
                <a:solidFill>
                  <a:srgbClr val="000000"/>
                </a:solidFill>
              </a:rPr>
              <a:t>63-74, Beijing, China, June 2008. </a:t>
            </a:r>
            <a:r>
              <a:rPr lang="en-US" dirty="0">
                <a:solidFill>
                  <a:srgbClr val="000000"/>
                </a:solidFill>
                <a:hlinkClick r:id="rId5"/>
              </a:rPr>
              <a:t>Slides (ppt)</a:t>
            </a:r>
            <a:endParaRPr lang="en-US" dirty="0">
              <a:solidFill>
                <a:srgbClr val="000000"/>
              </a:solidFill>
            </a:endParaRPr>
          </a:p>
        </p:txBody>
      </p:sp>
    </p:spTree>
    <p:extLst>
      <p:ext uri="{BB962C8B-B14F-4D97-AF65-F5344CB8AC3E}">
        <p14:creationId xmlns:p14="http://schemas.microsoft.com/office/powerpoint/2010/main" val="49967113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pPr eaLnBrk="1" hangingPunct="1"/>
            <a:r>
              <a:rPr lang="en-US">
                <a:latin typeface="Garamond" charset="0"/>
              </a:rPr>
              <a:t>Another Problem due to Interference</a:t>
            </a:r>
          </a:p>
        </p:txBody>
      </p:sp>
      <p:sp>
        <p:nvSpPr>
          <p:cNvPr id="14339" name="Content Placeholder 2"/>
          <p:cNvSpPr>
            <a:spLocks noGrp="1"/>
          </p:cNvSpPr>
          <p:nvPr>
            <p:ph idx="1"/>
          </p:nvPr>
        </p:nvSpPr>
        <p:spPr>
          <a:xfrm>
            <a:off x="228600" y="1371600"/>
            <a:ext cx="8801100" cy="4876800"/>
          </a:xfrm>
        </p:spPr>
        <p:txBody>
          <a:bodyPr/>
          <a:lstStyle/>
          <a:p>
            <a:pPr eaLnBrk="1" hangingPunct="1"/>
            <a:r>
              <a:rPr lang="en-US">
                <a:latin typeface="Tahoma" charset="0"/>
              </a:rPr>
              <a:t>Processors try to </a:t>
            </a:r>
            <a:r>
              <a:rPr lang="en-US">
                <a:solidFill>
                  <a:srgbClr val="0000FF"/>
                </a:solidFill>
                <a:latin typeface="Tahoma" charset="0"/>
              </a:rPr>
              <a:t>tolerate the latency of DRAM requests </a:t>
            </a:r>
            <a:r>
              <a:rPr lang="en-US">
                <a:latin typeface="Tahoma" charset="0"/>
              </a:rPr>
              <a:t>by generating </a:t>
            </a:r>
            <a:r>
              <a:rPr lang="en-US">
                <a:solidFill>
                  <a:srgbClr val="0000FF"/>
                </a:solidFill>
                <a:latin typeface="Tahoma" charset="0"/>
              </a:rPr>
              <a:t>multiple outstanding requests</a:t>
            </a:r>
          </a:p>
          <a:p>
            <a:pPr lvl="1" eaLnBrk="1" hangingPunct="1"/>
            <a:r>
              <a:rPr lang="en-US" sz="2000">
                <a:latin typeface="Tahoma" charset="0"/>
                <a:ea typeface="ＭＳ Ｐゴシック" charset="0"/>
              </a:rPr>
              <a:t>Memory-Level Parallelism (MLP) </a:t>
            </a:r>
            <a:endParaRPr lang="en-US" sz="2000">
              <a:solidFill>
                <a:srgbClr val="0000FF"/>
              </a:solidFill>
              <a:latin typeface="Tahoma" charset="0"/>
              <a:ea typeface="ＭＳ Ｐゴシック" charset="0"/>
            </a:endParaRPr>
          </a:p>
          <a:p>
            <a:pPr lvl="1" eaLnBrk="1" hangingPunct="1"/>
            <a:r>
              <a:rPr lang="en-US" sz="2000">
                <a:latin typeface="Tahoma" charset="0"/>
                <a:ea typeface="ＭＳ Ｐゴシック" charset="0"/>
              </a:rPr>
              <a:t>Out-of-order execution, non-blocking caches, runahead execution</a:t>
            </a:r>
          </a:p>
          <a:p>
            <a:pPr lvl="1" eaLnBrk="1" hangingPunct="1">
              <a:buFont typeface="Wingdings" charset="0"/>
              <a:buNone/>
            </a:pPr>
            <a:endParaRPr lang="en-US">
              <a:latin typeface="Tahoma" charset="0"/>
              <a:ea typeface="ＭＳ Ｐゴシック" charset="0"/>
            </a:endParaRPr>
          </a:p>
          <a:p>
            <a:pPr eaLnBrk="1" hangingPunct="1"/>
            <a:r>
              <a:rPr lang="en-US">
                <a:latin typeface="Tahoma" charset="0"/>
              </a:rPr>
              <a:t>Effective </a:t>
            </a:r>
            <a:r>
              <a:rPr lang="en-US">
                <a:solidFill>
                  <a:srgbClr val="0000FF"/>
                </a:solidFill>
                <a:latin typeface="Tahoma" charset="0"/>
              </a:rPr>
              <a:t>only if the DRAM controller actually services </a:t>
            </a:r>
            <a:r>
              <a:rPr lang="en-US">
                <a:latin typeface="Tahoma" charset="0"/>
              </a:rPr>
              <a:t>the multiple requests </a:t>
            </a:r>
            <a:r>
              <a:rPr lang="en-US">
                <a:solidFill>
                  <a:srgbClr val="0000FF"/>
                </a:solidFill>
                <a:latin typeface="Tahoma" charset="0"/>
              </a:rPr>
              <a:t>in parallel in DRAM banks</a:t>
            </a:r>
          </a:p>
          <a:p>
            <a:pPr eaLnBrk="1" hangingPunct="1">
              <a:buFont typeface="Wingdings" charset="0"/>
              <a:buNone/>
            </a:pPr>
            <a:endParaRPr lang="en-US">
              <a:latin typeface="Tahoma" charset="0"/>
            </a:endParaRPr>
          </a:p>
          <a:p>
            <a:pPr eaLnBrk="1" hangingPunct="1"/>
            <a:r>
              <a:rPr lang="en-US">
                <a:latin typeface="Tahoma" charset="0"/>
              </a:rPr>
              <a:t>Multiple threads share the DRAM controller</a:t>
            </a:r>
          </a:p>
          <a:p>
            <a:pPr eaLnBrk="1" hangingPunct="1"/>
            <a:r>
              <a:rPr lang="en-US">
                <a:latin typeface="Tahoma" charset="0"/>
              </a:rPr>
              <a:t>DRAM controllers are not aware of a thread</a:t>
            </a:r>
            <a:r>
              <a:rPr lang="ja-JP" altLang="en-US">
                <a:latin typeface="Tahoma" charset="0"/>
              </a:rPr>
              <a:t>’</a:t>
            </a:r>
            <a:r>
              <a:rPr lang="en-US" altLang="ja-JP">
                <a:latin typeface="Tahoma" charset="0"/>
              </a:rPr>
              <a:t>s MLP</a:t>
            </a:r>
          </a:p>
          <a:p>
            <a:pPr lvl="1" eaLnBrk="1" hangingPunct="1"/>
            <a:r>
              <a:rPr lang="en-US" sz="2000">
                <a:latin typeface="Tahoma" charset="0"/>
                <a:ea typeface="ＭＳ Ｐゴシック" charset="0"/>
              </a:rPr>
              <a:t>Can service</a:t>
            </a:r>
            <a:r>
              <a:rPr lang="en-US" sz="2000">
                <a:solidFill>
                  <a:srgbClr val="FF0000"/>
                </a:solidFill>
                <a:latin typeface="Tahoma" charset="0"/>
                <a:ea typeface="ＭＳ Ｐゴシック" charset="0"/>
              </a:rPr>
              <a:t> </a:t>
            </a:r>
            <a:r>
              <a:rPr lang="en-US" sz="2000">
                <a:latin typeface="Tahoma" charset="0"/>
                <a:ea typeface="ＭＳ Ｐゴシック" charset="0"/>
              </a:rPr>
              <a:t>each thread</a:t>
            </a:r>
            <a:r>
              <a:rPr lang="ja-JP" altLang="en-US" sz="2000">
                <a:latin typeface="Tahoma" charset="0"/>
                <a:ea typeface="ＭＳ Ｐゴシック" charset="0"/>
              </a:rPr>
              <a:t>’</a:t>
            </a:r>
            <a:r>
              <a:rPr lang="en-US" altLang="ja-JP" sz="2000">
                <a:latin typeface="Tahoma" charset="0"/>
                <a:ea typeface="ＭＳ Ｐゴシック" charset="0"/>
              </a:rPr>
              <a:t>s outstanding requests </a:t>
            </a:r>
            <a:r>
              <a:rPr lang="en-US" altLang="ja-JP" sz="2000">
                <a:solidFill>
                  <a:srgbClr val="FF0000"/>
                </a:solidFill>
                <a:latin typeface="Tahoma" charset="0"/>
                <a:ea typeface="ＭＳ Ｐゴシック" charset="0"/>
              </a:rPr>
              <a:t>serially, not in parallel</a:t>
            </a:r>
          </a:p>
          <a:p>
            <a:pPr lvl="1" eaLnBrk="1" hangingPunct="1">
              <a:buFont typeface="Wingdings" charset="0"/>
              <a:buNone/>
            </a:pPr>
            <a:endParaRPr lang="en-US">
              <a:latin typeface="Tahoma" charset="0"/>
              <a:ea typeface="ＭＳ Ｐゴシック" charset="0"/>
            </a:endParaRPr>
          </a:p>
          <a:p>
            <a:pPr lvl="1" eaLnBrk="1" hangingPunct="1"/>
            <a:endParaRPr lang="en-US">
              <a:latin typeface="Tahoma" charset="0"/>
              <a:ea typeface="ＭＳ Ｐゴシック" charset="0"/>
            </a:endParaRPr>
          </a:p>
        </p:txBody>
      </p:sp>
      <p:sp>
        <p:nvSpPr>
          <p:cNvPr id="14233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7C023E-4D5C-9141-8733-B3F8FB7A3048}" type="slidenum">
              <a:rPr lang="en-US" sz="1600">
                <a:solidFill>
                  <a:srgbClr val="000000"/>
                </a:solidFill>
                <a:latin typeface="Garamond" charset="0"/>
                <a:cs typeface="Arial" charset="0"/>
              </a:rPr>
              <a:pPr eaLnBrk="1" hangingPunct="1"/>
              <a:t>47</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78388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pPr eaLnBrk="1" hangingPunct="1"/>
            <a:r>
              <a:rPr lang="en-US">
                <a:latin typeface="Garamond" charset="0"/>
              </a:rPr>
              <a:t>Bank Parallelism of a Thread</a:t>
            </a:r>
          </a:p>
        </p:txBody>
      </p:sp>
      <p:sp>
        <p:nvSpPr>
          <p:cNvPr id="14438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9943B7-C147-CC4E-9C71-11E94D87EE6B}" type="slidenum">
              <a:rPr lang="en-US" sz="1600">
                <a:solidFill>
                  <a:srgbClr val="000000"/>
                </a:solidFill>
                <a:latin typeface="Garamond" charset="0"/>
                <a:cs typeface="Arial" charset="0"/>
              </a:rPr>
              <a:pPr eaLnBrk="1" hangingPunct="1"/>
              <a:t>48</a:t>
            </a:fld>
            <a:endParaRPr lang="en-US" sz="1600">
              <a:solidFill>
                <a:srgbClr val="000000"/>
              </a:solidFill>
              <a:latin typeface="Garamond" charset="0"/>
              <a:cs typeface="Arial" charset="0"/>
            </a:endParaRPr>
          </a:p>
        </p:txBody>
      </p:sp>
      <p:sp>
        <p:nvSpPr>
          <p:cNvPr id="13" name="Text Box 80"/>
          <p:cNvSpPr txBox="1">
            <a:spLocks noChangeArrowheads="1"/>
          </p:cNvSpPr>
          <p:nvPr/>
        </p:nvSpPr>
        <p:spPr bwMode="auto">
          <a:xfrm>
            <a:off x="6172200" y="2262188"/>
            <a:ext cx="2749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0, Row 1</a:t>
            </a:r>
          </a:p>
        </p:txBody>
      </p:sp>
      <p:sp>
        <p:nvSpPr>
          <p:cNvPr id="14" name="Text Box 80"/>
          <p:cNvSpPr txBox="1">
            <a:spLocks noChangeArrowheads="1"/>
          </p:cNvSpPr>
          <p:nvPr/>
        </p:nvSpPr>
        <p:spPr bwMode="auto">
          <a:xfrm>
            <a:off x="6178550" y="2676525"/>
            <a:ext cx="274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1, Row 1</a:t>
            </a:r>
          </a:p>
        </p:txBody>
      </p:sp>
      <p:sp>
        <p:nvSpPr>
          <p:cNvPr id="25" name="Text Box 80"/>
          <p:cNvSpPr txBox="1">
            <a:spLocks noChangeArrowheads="1"/>
          </p:cNvSpPr>
          <p:nvPr/>
        </p:nvSpPr>
        <p:spPr bwMode="auto">
          <a:xfrm>
            <a:off x="762000" y="3624263"/>
            <a:ext cx="7527925" cy="8318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solidFill>
                  <a:srgbClr val="FF0000"/>
                </a:solidFill>
                <a:cs typeface="Arial" charset="0"/>
              </a:rPr>
              <a:t>Bank access latencies of the two requests overlapped</a:t>
            </a:r>
          </a:p>
          <a:p>
            <a:pPr algn="ctr" eaLnBrk="1" hangingPunct="1"/>
            <a:r>
              <a:rPr lang="en-US">
                <a:solidFill>
                  <a:srgbClr val="FF0000"/>
                </a:solidFill>
                <a:cs typeface="Arial" charset="0"/>
              </a:rPr>
              <a:t>Thread stalls for ~ONE bank access latency</a:t>
            </a:r>
          </a:p>
        </p:txBody>
      </p:sp>
      <p:sp>
        <p:nvSpPr>
          <p:cNvPr id="144390" name="Text Box 80"/>
          <p:cNvSpPr txBox="1">
            <a:spLocks noChangeArrowheads="1"/>
          </p:cNvSpPr>
          <p:nvPr/>
        </p:nvSpPr>
        <p:spPr bwMode="auto">
          <a:xfrm>
            <a:off x="176213" y="1622425"/>
            <a:ext cx="12366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a:t>
            </a:r>
          </a:p>
        </p:txBody>
      </p:sp>
      <p:sp>
        <p:nvSpPr>
          <p:cNvPr id="43" name="Rectangle 16"/>
          <p:cNvSpPr>
            <a:spLocks noChangeArrowheads="1"/>
          </p:cNvSpPr>
          <p:nvPr/>
        </p:nvSpPr>
        <p:spPr bwMode="auto">
          <a:xfrm>
            <a:off x="6178550" y="2262188"/>
            <a:ext cx="2736850" cy="369887"/>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44" name="Rectangle 16"/>
          <p:cNvSpPr>
            <a:spLocks noChangeArrowheads="1"/>
          </p:cNvSpPr>
          <p:nvPr/>
        </p:nvSpPr>
        <p:spPr bwMode="auto">
          <a:xfrm>
            <a:off x="6176963" y="2657475"/>
            <a:ext cx="2736850" cy="368300"/>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8" name="Rectangle 3"/>
          <p:cNvSpPr>
            <a:spLocks noChangeArrowheads="1"/>
          </p:cNvSpPr>
          <p:nvPr/>
        </p:nvSpPr>
        <p:spPr bwMode="auto">
          <a:xfrm>
            <a:off x="65532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4394" name="Text Box 80"/>
          <p:cNvSpPr txBox="1">
            <a:spLocks noChangeArrowheads="1"/>
          </p:cNvSpPr>
          <p:nvPr/>
        </p:nvSpPr>
        <p:spPr bwMode="auto">
          <a:xfrm>
            <a:off x="6553200" y="901700"/>
            <a:ext cx="8223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30" name="Rectangle 3"/>
          <p:cNvSpPr>
            <a:spLocks noChangeArrowheads="1"/>
          </p:cNvSpPr>
          <p:nvPr/>
        </p:nvSpPr>
        <p:spPr bwMode="auto">
          <a:xfrm>
            <a:off x="74676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4396" name="Text Box 80"/>
          <p:cNvSpPr txBox="1">
            <a:spLocks noChangeArrowheads="1"/>
          </p:cNvSpPr>
          <p:nvPr/>
        </p:nvSpPr>
        <p:spPr bwMode="auto">
          <a:xfrm>
            <a:off x="7467600" y="8858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54" name="Rectangle 4"/>
          <p:cNvSpPr>
            <a:spLocks noChangeArrowheads="1"/>
          </p:cNvSpPr>
          <p:nvPr/>
        </p:nvSpPr>
        <p:spPr bwMode="auto">
          <a:xfrm>
            <a:off x="1528763" y="1644650"/>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55" name="Text Box 5"/>
          <p:cNvSpPr txBox="1">
            <a:spLocks noChangeArrowheads="1"/>
          </p:cNvSpPr>
          <p:nvPr/>
        </p:nvSpPr>
        <p:spPr bwMode="auto">
          <a:xfrm>
            <a:off x="1509713" y="16065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56" name="Rectangle 8"/>
          <p:cNvSpPr>
            <a:spLocks noChangeArrowheads="1"/>
          </p:cNvSpPr>
          <p:nvPr/>
        </p:nvSpPr>
        <p:spPr bwMode="auto">
          <a:xfrm>
            <a:off x="2747963" y="1644650"/>
            <a:ext cx="1350962"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57" name="Rectangle 9" descr="Large checker board"/>
          <p:cNvSpPr>
            <a:spLocks noChangeArrowheads="1"/>
          </p:cNvSpPr>
          <p:nvPr/>
        </p:nvSpPr>
        <p:spPr bwMode="auto">
          <a:xfrm>
            <a:off x="2736850" y="2001838"/>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58" name="Line 10"/>
          <p:cNvSpPr>
            <a:spLocks noChangeShapeType="1"/>
          </p:cNvSpPr>
          <p:nvPr/>
        </p:nvSpPr>
        <p:spPr bwMode="auto">
          <a:xfrm>
            <a:off x="2595563" y="1263650"/>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59" name="Text Box 11"/>
          <p:cNvSpPr txBox="1">
            <a:spLocks noChangeArrowheads="1"/>
          </p:cNvSpPr>
          <p:nvPr/>
        </p:nvSpPr>
        <p:spPr bwMode="auto">
          <a:xfrm>
            <a:off x="1731963" y="958850"/>
            <a:ext cx="18811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60" name="Text Box 12"/>
          <p:cNvSpPr txBox="1">
            <a:spLocks noChangeArrowheads="1"/>
          </p:cNvSpPr>
          <p:nvPr/>
        </p:nvSpPr>
        <p:spPr bwMode="auto">
          <a:xfrm>
            <a:off x="1985963" y="1947863"/>
            <a:ext cx="663575"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62" name="Text Box 14"/>
          <p:cNvSpPr txBox="1">
            <a:spLocks noChangeArrowheads="1"/>
          </p:cNvSpPr>
          <p:nvPr/>
        </p:nvSpPr>
        <p:spPr bwMode="auto">
          <a:xfrm>
            <a:off x="3122613" y="162560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65" name="Rectangle 69"/>
          <p:cNvSpPr>
            <a:spLocks noChangeArrowheads="1"/>
          </p:cNvSpPr>
          <p:nvPr/>
        </p:nvSpPr>
        <p:spPr bwMode="auto">
          <a:xfrm>
            <a:off x="2595563" y="1646238"/>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66" name="Rectangle 70" descr="Large checker board"/>
          <p:cNvSpPr>
            <a:spLocks noChangeArrowheads="1"/>
          </p:cNvSpPr>
          <p:nvPr/>
        </p:nvSpPr>
        <p:spPr bwMode="auto">
          <a:xfrm>
            <a:off x="2600325" y="2001838"/>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67" name="Rectangle 9" descr="Large checker board"/>
          <p:cNvSpPr>
            <a:spLocks noChangeArrowheads="1"/>
          </p:cNvSpPr>
          <p:nvPr/>
        </p:nvSpPr>
        <p:spPr bwMode="auto">
          <a:xfrm>
            <a:off x="2741613" y="2230438"/>
            <a:ext cx="1360487"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68" name="Rectangle 70" descr="Large checker board"/>
          <p:cNvSpPr>
            <a:spLocks noChangeArrowheads="1"/>
          </p:cNvSpPr>
          <p:nvPr/>
        </p:nvSpPr>
        <p:spPr bwMode="auto">
          <a:xfrm>
            <a:off x="4102100" y="2230438"/>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69" name="Rectangle 69"/>
          <p:cNvSpPr>
            <a:spLocks noChangeArrowheads="1"/>
          </p:cNvSpPr>
          <p:nvPr/>
        </p:nvSpPr>
        <p:spPr bwMode="auto">
          <a:xfrm>
            <a:off x="4098925" y="1644650"/>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70" name="Rectangle 4"/>
          <p:cNvSpPr>
            <a:spLocks noChangeArrowheads="1"/>
          </p:cNvSpPr>
          <p:nvPr/>
        </p:nvSpPr>
        <p:spPr bwMode="auto">
          <a:xfrm>
            <a:off x="4240213" y="164147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71" name="Text Box 5"/>
          <p:cNvSpPr txBox="1">
            <a:spLocks noChangeArrowheads="1"/>
          </p:cNvSpPr>
          <p:nvPr/>
        </p:nvSpPr>
        <p:spPr bwMode="auto">
          <a:xfrm>
            <a:off x="4210050" y="1603375"/>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72" name="Text Box 12"/>
          <p:cNvSpPr txBox="1">
            <a:spLocks noChangeArrowheads="1"/>
          </p:cNvSpPr>
          <p:nvPr/>
        </p:nvSpPr>
        <p:spPr bwMode="auto">
          <a:xfrm>
            <a:off x="2138363" y="2178050"/>
            <a:ext cx="6635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44413" name="Text Box 66"/>
          <p:cNvSpPr txBox="1">
            <a:spLocks noChangeArrowheads="1"/>
          </p:cNvSpPr>
          <p:nvPr/>
        </p:nvSpPr>
        <p:spPr bwMode="auto">
          <a:xfrm>
            <a:off x="146050" y="1200150"/>
            <a:ext cx="22256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a:solidFill>
                  <a:srgbClr val="000000"/>
                </a:solidFill>
                <a:cs typeface="Arial" charset="0"/>
              </a:rPr>
              <a:t>Single Thread:</a:t>
            </a:r>
          </a:p>
        </p:txBody>
      </p:sp>
    </p:spTree>
    <p:extLst>
      <p:ext uri="{BB962C8B-B14F-4D97-AF65-F5344CB8AC3E}">
        <p14:creationId xmlns:p14="http://schemas.microsoft.com/office/powerpoint/2010/main" val="487585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Left)">
                                      <p:cBhvr>
                                        <p:cTn id="7" dur="500"/>
                                        <p:tgtEl>
                                          <p:spTgt spid="54"/>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slide(fromLeft)">
                                      <p:cBhvr>
                                        <p:cTn id="10" dur="500"/>
                                        <p:tgtEl>
                                          <p:spTgt spid="5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slide(fromTop)">
                                      <p:cBhvr>
                                        <p:cTn id="15" dur="500"/>
                                        <p:tgtEl>
                                          <p:spTgt spid="58"/>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slide(fromTop)">
                                      <p:cBhvr>
                                        <p:cTn id="18" dur="500"/>
                                        <p:tgtEl>
                                          <p:spTgt spid="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mph" presetSubtype="2" fill="hold" nodeType="withEffect">
                                  <p:stCondLst>
                                    <p:cond delay="0"/>
                                  </p:stCondLst>
                                  <p:childTnLst>
                                    <p:animClr clrSpc="rgb" dir="cw">
                                      <p:cBhvr>
                                        <p:cTn id="30" dur="500" fill="hold"/>
                                        <p:tgtEl>
                                          <p:spTgt spid="28"/>
                                        </p:tgtEl>
                                        <p:attrNameLst>
                                          <p:attrName>fillcolor</p:attrName>
                                        </p:attrNameLst>
                                      </p:cBhvr>
                                      <p:to>
                                        <a:srgbClr val="0000FF"/>
                                      </p:to>
                                    </p:animClr>
                                    <p:set>
                                      <p:cBhvr>
                                        <p:cTn id="31" dur="500" fill="hold"/>
                                        <p:tgtEl>
                                          <p:spTgt spid="28"/>
                                        </p:tgtEl>
                                        <p:attrNameLst>
                                          <p:attrName>fill.type</p:attrName>
                                        </p:attrNameLst>
                                      </p:cBhvr>
                                      <p:to>
                                        <p:strVal val="solid"/>
                                      </p:to>
                                    </p:set>
                                    <p:set>
                                      <p:cBhvr>
                                        <p:cTn id="32" dur="500" fill="hold"/>
                                        <p:tgtEl>
                                          <p:spTgt spid="28"/>
                                        </p:tgtEl>
                                        <p:attrNameLst>
                                          <p:attrName>fill.on</p:attrName>
                                        </p:attrNameLst>
                                      </p:cBhvr>
                                      <p:to>
                                        <p:strVal val="tru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slide(fromLeft)">
                                      <p:cBhvr>
                                        <p:cTn id="37" dur="500"/>
                                        <p:tgtEl>
                                          <p:spTgt spid="6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slide(fromLeft)">
                                      <p:cBhvr>
                                        <p:cTn id="40" dur="500"/>
                                        <p:tgtEl>
                                          <p:spTgt spid="66"/>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slide(fromLeft)">
                                      <p:cBhvr>
                                        <p:cTn id="43" dur="500"/>
                                        <p:tgtEl>
                                          <p:spTgt spid="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par>
                                <p:cTn id="48" presetID="1" presetClass="emph" presetSubtype="2" fill="hold" nodeType="withEffect">
                                  <p:stCondLst>
                                    <p:cond delay="0"/>
                                  </p:stCondLst>
                                  <p:childTnLst>
                                    <p:animClr clrSpc="rgb" dir="cw">
                                      <p:cBhvr>
                                        <p:cTn id="49" dur="500" fill="hold"/>
                                        <p:tgtEl>
                                          <p:spTgt spid="30"/>
                                        </p:tgtEl>
                                        <p:attrNameLst>
                                          <p:attrName>fillcolor</p:attrName>
                                        </p:attrNameLst>
                                      </p:cBhvr>
                                      <p:to>
                                        <a:srgbClr val="0000FF"/>
                                      </p:to>
                                    </p:animClr>
                                    <p:set>
                                      <p:cBhvr>
                                        <p:cTn id="50" dur="500" fill="hold"/>
                                        <p:tgtEl>
                                          <p:spTgt spid="30"/>
                                        </p:tgtEl>
                                        <p:attrNameLst>
                                          <p:attrName>fill.type</p:attrName>
                                        </p:attrNameLst>
                                      </p:cBhvr>
                                      <p:to>
                                        <p:strVal val="solid"/>
                                      </p:to>
                                    </p:set>
                                    <p:set>
                                      <p:cBhvr>
                                        <p:cTn id="51" dur="500" fill="hold"/>
                                        <p:tgtEl>
                                          <p:spTgt spid="30"/>
                                        </p:tgtEl>
                                        <p:attrNameLst>
                                          <p:attrName>fill.on</p:attrName>
                                        </p:attrNameLst>
                                      </p:cBhvr>
                                      <p:to>
                                        <p:strVal val="tru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slide(fromLeft)">
                                      <p:cBhvr>
                                        <p:cTn id="56" dur="500"/>
                                        <p:tgtEl>
                                          <p:spTgt spid="72"/>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slide(fromLeft)">
                                      <p:cBhvr>
                                        <p:cTn id="59" dur="500"/>
                                        <p:tgtEl>
                                          <p:spTgt spid="56"/>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slide(fromLeft)">
                                      <p:cBhvr>
                                        <p:cTn id="62" dur="500"/>
                                        <p:tgtEl>
                                          <p:spTgt spid="62"/>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slide(fromLeft)">
                                      <p:cBhvr>
                                        <p:cTn id="65" dur="500"/>
                                        <p:tgtEl>
                                          <p:spTgt spid="57"/>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slide(fromLeft)">
                                      <p:cBhvr>
                                        <p:cTn id="68" dur="500"/>
                                        <p:tgtEl>
                                          <p:spTgt spid="6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3"/>
                                        </p:tgtEl>
                                        <p:attrNameLst>
                                          <p:attrName>style.visibility</p:attrName>
                                        </p:attrNameLst>
                                      </p:cBhvr>
                                      <p:to>
                                        <p:strVal val="hidden"/>
                                      </p:to>
                                    </p:set>
                                  </p:childTnLst>
                                </p:cTn>
                              </p:par>
                              <p:par>
                                <p:cTn id="73" presetID="3" presetClass="emph" presetSubtype="2" fill="hold" nodeType="withEffect">
                                  <p:stCondLst>
                                    <p:cond delay="0"/>
                                  </p:stCondLst>
                                  <p:childTnLst>
                                    <p:animClr clrSpc="rgb" dir="cw">
                                      <p:cBhvr override="childStyle">
                                        <p:cTn id="74" dur="500" fill="hold"/>
                                        <p:tgtEl>
                                          <p:spTgt spid="13">
                                            <p:txEl>
                                              <p:pRg st="0" end="0"/>
                                            </p:txEl>
                                          </p:spTgt>
                                        </p:tgtEl>
                                        <p:attrNameLst>
                                          <p:attrName>style.color</p:attrName>
                                        </p:attrNameLst>
                                      </p:cBhvr>
                                      <p:to>
                                        <a:srgbClr val="C0C0C0"/>
                                      </p:to>
                                    </p:animClr>
                                  </p:childTnLst>
                                </p:cTn>
                              </p:par>
                              <p:par>
                                <p:cTn id="75" presetID="1" presetClass="emph" presetSubtype="2" fill="hold" nodeType="withEffect">
                                  <p:stCondLst>
                                    <p:cond delay="0"/>
                                  </p:stCondLst>
                                  <p:childTnLst>
                                    <p:animClr clrSpc="rgb" dir="cw">
                                      <p:cBhvr>
                                        <p:cTn id="76" dur="500" fill="hold"/>
                                        <p:tgtEl>
                                          <p:spTgt spid="28"/>
                                        </p:tgtEl>
                                        <p:attrNameLst>
                                          <p:attrName>fillcolor</p:attrName>
                                        </p:attrNameLst>
                                      </p:cBhvr>
                                      <p:to>
                                        <a:schemeClr val="bg1"/>
                                      </p:to>
                                    </p:animClr>
                                    <p:set>
                                      <p:cBhvr>
                                        <p:cTn id="77" dur="500" fill="hold"/>
                                        <p:tgtEl>
                                          <p:spTgt spid="28"/>
                                        </p:tgtEl>
                                        <p:attrNameLst>
                                          <p:attrName>fill.type</p:attrName>
                                        </p:attrNameLst>
                                      </p:cBhvr>
                                      <p:to>
                                        <p:strVal val="solid"/>
                                      </p:to>
                                    </p:set>
                                    <p:set>
                                      <p:cBhvr>
                                        <p:cTn id="78" dur="500" fill="hold"/>
                                        <p:tgtEl>
                                          <p:spTgt spid="28"/>
                                        </p:tgtEl>
                                        <p:attrNameLst>
                                          <p:attrName>fill.on</p:attrName>
                                        </p:attrNameLst>
                                      </p:cBhvr>
                                      <p:to>
                                        <p:strVal val="tru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slide(fromLeft)">
                                      <p:cBhvr>
                                        <p:cTn id="83" dur="500"/>
                                        <p:tgtEl>
                                          <p:spTgt spid="68"/>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slide(fromLeft)">
                                      <p:cBhvr>
                                        <p:cTn id="86" dur="500"/>
                                        <p:tgtEl>
                                          <p:spTgt spid="6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4"/>
                                        </p:tgtEl>
                                        <p:attrNameLst>
                                          <p:attrName>style.visibility</p:attrName>
                                        </p:attrNameLst>
                                      </p:cBhvr>
                                      <p:to>
                                        <p:strVal val="hidden"/>
                                      </p:to>
                                    </p:set>
                                  </p:childTnLst>
                                </p:cTn>
                              </p:par>
                              <p:par>
                                <p:cTn id="91" presetID="3" presetClass="emph" presetSubtype="2" fill="hold" nodeType="withEffect">
                                  <p:stCondLst>
                                    <p:cond delay="0"/>
                                  </p:stCondLst>
                                  <p:childTnLst>
                                    <p:animClr clrSpc="rgb" dir="cw">
                                      <p:cBhvr override="childStyle">
                                        <p:cTn id="92" dur="500" fill="hold"/>
                                        <p:tgtEl>
                                          <p:spTgt spid="14">
                                            <p:txEl>
                                              <p:pRg st="0" end="0"/>
                                            </p:txEl>
                                          </p:spTgt>
                                        </p:tgtEl>
                                        <p:attrNameLst>
                                          <p:attrName>style.color</p:attrName>
                                        </p:attrNameLst>
                                      </p:cBhvr>
                                      <p:to>
                                        <a:srgbClr val="C0C0C0"/>
                                      </p:to>
                                    </p:animClr>
                                  </p:childTnLst>
                                </p:cTn>
                              </p:par>
                              <p:par>
                                <p:cTn id="93" presetID="1" presetClass="emph" presetSubtype="2" fill="hold" nodeType="withEffect">
                                  <p:stCondLst>
                                    <p:cond delay="0"/>
                                  </p:stCondLst>
                                  <p:childTnLst>
                                    <p:animClr clrSpc="rgb" dir="cw">
                                      <p:cBhvr>
                                        <p:cTn id="94" dur="500" fill="hold"/>
                                        <p:tgtEl>
                                          <p:spTgt spid="30"/>
                                        </p:tgtEl>
                                        <p:attrNameLst>
                                          <p:attrName>fillcolor</p:attrName>
                                        </p:attrNameLst>
                                      </p:cBhvr>
                                      <p:to>
                                        <a:schemeClr val="bg1"/>
                                      </p:to>
                                    </p:animClr>
                                    <p:set>
                                      <p:cBhvr>
                                        <p:cTn id="95" dur="500" fill="hold"/>
                                        <p:tgtEl>
                                          <p:spTgt spid="30"/>
                                        </p:tgtEl>
                                        <p:attrNameLst>
                                          <p:attrName>fill.type</p:attrName>
                                        </p:attrNameLst>
                                      </p:cBhvr>
                                      <p:to>
                                        <p:strVal val="solid"/>
                                      </p:to>
                                    </p:set>
                                    <p:set>
                                      <p:cBhvr>
                                        <p:cTn id="96" dur="500" fill="hold"/>
                                        <p:tgtEl>
                                          <p:spTgt spid="30"/>
                                        </p:tgtEl>
                                        <p:attrNameLst>
                                          <p:attrName>fill.on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slide(fromLeft)">
                                      <p:cBhvr>
                                        <p:cTn id="101" dur="500"/>
                                        <p:tgtEl>
                                          <p:spTgt spid="70"/>
                                        </p:tgtEl>
                                      </p:cBhvr>
                                    </p:animEffect>
                                  </p:childTnLst>
                                </p:cTn>
                              </p:par>
                              <p:par>
                                <p:cTn id="102" presetID="12" presetClass="entr" presetSubtype="8"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slide(fromLeft)">
                                      <p:cBhvr>
                                        <p:cTn id="104" dur="500"/>
                                        <p:tgtEl>
                                          <p:spTgt spid="7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4" grpId="0" build="allAtOnce"/>
      <p:bldP spid="25" grpId="0" animBg="1"/>
      <p:bldP spid="43" grpId="0" animBg="1"/>
      <p:bldP spid="43" grpId="1" animBg="1"/>
      <p:bldP spid="44" grpId="0" animBg="1"/>
      <p:bldP spid="44" grpId="1" animBg="1"/>
      <p:bldP spid="54" grpId="0" animBg="1"/>
      <p:bldP spid="55" grpId="0"/>
      <p:bldP spid="56" grpId="0" animBg="1"/>
      <p:bldP spid="57" grpId="0" animBg="1"/>
      <p:bldP spid="58" grpId="0" animBg="1"/>
      <p:bldP spid="59" grpId="0"/>
      <p:bldP spid="60" grpId="0"/>
      <p:bldP spid="62" grpId="0"/>
      <p:bldP spid="65" grpId="0" animBg="1"/>
      <p:bldP spid="66" grpId="0" animBg="1"/>
      <p:bldP spid="67" grpId="0" animBg="1"/>
      <p:bldP spid="68" grpId="0" animBg="1"/>
      <p:bldP spid="69" grpId="0" animBg="1"/>
      <p:bldP spid="70" grpId="0" animBg="1"/>
      <p:bldP spid="71" grpId="0"/>
      <p:bldP spid="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4"/>
          <p:cNvSpPr>
            <a:spLocks noChangeArrowheads="1"/>
          </p:cNvSpPr>
          <p:nvPr/>
        </p:nvSpPr>
        <p:spPr bwMode="auto">
          <a:xfrm>
            <a:off x="4754563" y="2770188"/>
            <a:ext cx="1066800" cy="301625"/>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4" name="Text Box 5"/>
          <p:cNvSpPr txBox="1">
            <a:spLocks noChangeArrowheads="1"/>
          </p:cNvSpPr>
          <p:nvPr/>
        </p:nvSpPr>
        <p:spPr bwMode="auto">
          <a:xfrm>
            <a:off x="4735513" y="2722563"/>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75" name="Rectangle 4"/>
          <p:cNvSpPr>
            <a:spLocks noChangeArrowheads="1"/>
          </p:cNvSpPr>
          <p:nvPr/>
        </p:nvSpPr>
        <p:spPr bwMode="auto">
          <a:xfrm>
            <a:off x="4767263" y="1682750"/>
            <a:ext cx="1066800" cy="301625"/>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76" name="Text Box 5"/>
          <p:cNvSpPr txBox="1">
            <a:spLocks noChangeArrowheads="1"/>
          </p:cNvSpPr>
          <p:nvPr/>
        </p:nvSpPr>
        <p:spPr bwMode="auto">
          <a:xfrm>
            <a:off x="4737100" y="1635125"/>
            <a:ext cx="11112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85" name="Text Box 11"/>
          <p:cNvSpPr txBox="1">
            <a:spLocks noChangeArrowheads="1"/>
          </p:cNvSpPr>
          <p:nvPr/>
        </p:nvSpPr>
        <p:spPr bwMode="auto">
          <a:xfrm>
            <a:off x="758825" y="2309813"/>
            <a:ext cx="18811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146438" name="Title 1"/>
          <p:cNvSpPr>
            <a:spLocks noGrp="1"/>
          </p:cNvSpPr>
          <p:nvPr>
            <p:ph type="title"/>
          </p:nvPr>
        </p:nvSpPr>
        <p:spPr/>
        <p:txBody>
          <a:bodyPr/>
          <a:lstStyle/>
          <a:p>
            <a:pPr eaLnBrk="1" hangingPunct="1"/>
            <a:r>
              <a:rPr lang="en-US">
                <a:latin typeface="Garamond" charset="0"/>
              </a:rPr>
              <a:t>Bank Parallelism Interference in DRAM</a:t>
            </a:r>
          </a:p>
        </p:txBody>
      </p:sp>
      <p:sp>
        <p:nvSpPr>
          <p:cNvPr id="14643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251F36-A220-B24C-B6F3-7101F18D5C67}" type="slidenum">
              <a:rPr lang="en-US" sz="1600">
                <a:solidFill>
                  <a:srgbClr val="000000"/>
                </a:solidFill>
                <a:latin typeface="Garamond" charset="0"/>
                <a:cs typeface="Arial" charset="0"/>
              </a:rPr>
              <a:pPr eaLnBrk="1" hangingPunct="1"/>
              <a:t>49</a:t>
            </a:fld>
            <a:endParaRPr lang="en-US" sz="1600">
              <a:solidFill>
                <a:srgbClr val="000000"/>
              </a:solidFill>
              <a:latin typeface="Garamond" charset="0"/>
              <a:cs typeface="Arial" charset="0"/>
            </a:endParaRPr>
          </a:p>
        </p:txBody>
      </p:sp>
      <p:sp>
        <p:nvSpPr>
          <p:cNvPr id="28" name="Rectangle 3"/>
          <p:cNvSpPr>
            <a:spLocks noChangeArrowheads="1"/>
          </p:cNvSpPr>
          <p:nvPr/>
        </p:nvSpPr>
        <p:spPr bwMode="auto">
          <a:xfrm>
            <a:off x="65532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6441" name="Text Box 80"/>
          <p:cNvSpPr txBox="1">
            <a:spLocks noChangeArrowheads="1"/>
          </p:cNvSpPr>
          <p:nvPr/>
        </p:nvSpPr>
        <p:spPr bwMode="auto">
          <a:xfrm>
            <a:off x="6553200" y="901700"/>
            <a:ext cx="8223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30" name="Rectangle 3"/>
          <p:cNvSpPr>
            <a:spLocks noChangeArrowheads="1"/>
          </p:cNvSpPr>
          <p:nvPr/>
        </p:nvSpPr>
        <p:spPr bwMode="auto">
          <a:xfrm>
            <a:off x="74676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6443" name="Text Box 80"/>
          <p:cNvSpPr txBox="1">
            <a:spLocks noChangeArrowheads="1"/>
          </p:cNvSpPr>
          <p:nvPr/>
        </p:nvSpPr>
        <p:spPr bwMode="auto">
          <a:xfrm>
            <a:off x="7467600" y="8858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33" name="Text Box 80"/>
          <p:cNvSpPr txBox="1">
            <a:spLocks noChangeArrowheads="1"/>
          </p:cNvSpPr>
          <p:nvPr/>
        </p:nvSpPr>
        <p:spPr bwMode="auto">
          <a:xfrm>
            <a:off x="6172200" y="2239963"/>
            <a:ext cx="274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0, Row 1</a:t>
            </a:r>
          </a:p>
        </p:txBody>
      </p:sp>
      <p:sp>
        <p:nvSpPr>
          <p:cNvPr id="34" name="Text Box 80"/>
          <p:cNvSpPr txBox="1">
            <a:spLocks noChangeArrowheads="1"/>
          </p:cNvSpPr>
          <p:nvPr/>
        </p:nvSpPr>
        <p:spPr bwMode="auto">
          <a:xfrm>
            <a:off x="6178550" y="2652713"/>
            <a:ext cx="2890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Thread B: Bank 1, Row 99</a:t>
            </a:r>
          </a:p>
        </p:txBody>
      </p:sp>
      <p:sp>
        <p:nvSpPr>
          <p:cNvPr id="35" name="Text Box 80"/>
          <p:cNvSpPr txBox="1">
            <a:spLocks noChangeArrowheads="1"/>
          </p:cNvSpPr>
          <p:nvPr/>
        </p:nvSpPr>
        <p:spPr bwMode="auto">
          <a:xfrm>
            <a:off x="6172200" y="3059113"/>
            <a:ext cx="2890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Thread B: Bank 0, Row 99</a:t>
            </a:r>
          </a:p>
        </p:txBody>
      </p:sp>
      <p:sp>
        <p:nvSpPr>
          <p:cNvPr id="36" name="Text Box 80"/>
          <p:cNvSpPr txBox="1">
            <a:spLocks noChangeArrowheads="1"/>
          </p:cNvSpPr>
          <p:nvPr/>
        </p:nvSpPr>
        <p:spPr bwMode="auto">
          <a:xfrm>
            <a:off x="6172200" y="3444875"/>
            <a:ext cx="274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1, Row 1</a:t>
            </a:r>
          </a:p>
        </p:txBody>
      </p:sp>
      <p:sp>
        <p:nvSpPr>
          <p:cNvPr id="37" name="Rectangle 16"/>
          <p:cNvSpPr>
            <a:spLocks noChangeArrowheads="1"/>
          </p:cNvSpPr>
          <p:nvPr/>
        </p:nvSpPr>
        <p:spPr bwMode="auto">
          <a:xfrm>
            <a:off x="6211888" y="2195513"/>
            <a:ext cx="2736850" cy="368300"/>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38" name="Rectangle 16"/>
          <p:cNvSpPr>
            <a:spLocks noChangeArrowheads="1"/>
          </p:cNvSpPr>
          <p:nvPr/>
        </p:nvSpPr>
        <p:spPr bwMode="auto">
          <a:xfrm>
            <a:off x="6221413" y="2611438"/>
            <a:ext cx="2736850" cy="369887"/>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39" name="Rectangle 16"/>
          <p:cNvSpPr>
            <a:spLocks noChangeArrowheads="1"/>
          </p:cNvSpPr>
          <p:nvPr/>
        </p:nvSpPr>
        <p:spPr bwMode="auto">
          <a:xfrm>
            <a:off x="6219825" y="3040063"/>
            <a:ext cx="2735263" cy="368300"/>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40" name="Rectangle 16"/>
          <p:cNvSpPr>
            <a:spLocks noChangeArrowheads="1"/>
          </p:cNvSpPr>
          <p:nvPr/>
        </p:nvSpPr>
        <p:spPr bwMode="auto">
          <a:xfrm>
            <a:off x="6227763" y="3455988"/>
            <a:ext cx="2736850" cy="369887"/>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6452" name="Text Box 80"/>
          <p:cNvSpPr txBox="1">
            <a:spLocks noChangeArrowheads="1"/>
          </p:cNvSpPr>
          <p:nvPr/>
        </p:nvSpPr>
        <p:spPr bwMode="auto">
          <a:xfrm>
            <a:off x="107950" y="1654175"/>
            <a:ext cx="4540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A :</a:t>
            </a:r>
          </a:p>
        </p:txBody>
      </p:sp>
      <p:sp>
        <p:nvSpPr>
          <p:cNvPr id="45" name="Rectangle 4"/>
          <p:cNvSpPr>
            <a:spLocks noChangeArrowheads="1"/>
          </p:cNvSpPr>
          <p:nvPr/>
        </p:nvSpPr>
        <p:spPr bwMode="auto">
          <a:xfrm>
            <a:off x="547688" y="1674813"/>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46" name="Text Box 5"/>
          <p:cNvSpPr txBox="1">
            <a:spLocks noChangeArrowheads="1"/>
          </p:cNvSpPr>
          <p:nvPr/>
        </p:nvSpPr>
        <p:spPr bwMode="auto">
          <a:xfrm>
            <a:off x="528638" y="1636713"/>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47" name="Rectangle 8"/>
          <p:cNvSpPr>
            <a:spLocks noChangeArrowheads="1"/>
          </p:cNvSpPr>
          <p:nvPr/>
        </p:nvSpPr>
        <p:spPr bwMode="auto">
          <a:xfrm>
            <a:off x="1765300" y="1674813"/>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48" name="Rectangle 9" descr="Large checker board"/>
          <p:cNvSpPr>
            <a:spLocks noChangeArrowheads="1"/>
          </p:cNvSpPr>
          <p:nvPr/>
        </p:nvSpPr>
        <p:spPr bwMode="auto">
          <a:xfrm>
            <a:off x="1754188" y="2033588"/>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49" name="Line 10"/>
          <p:cNvSpPr>
            <a:spLocks noChangeShapeType="1"/>
          </p:cNvSpPr>
          <p:nvPr/>
        </p:nvSpPr>
        <p:spPr bwMode="auto">
          <a:xfrm>
            <a:off x="1614488" y="1514475"/>
            <a:ext cx="0" cy="182563"/>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50" name="Text Box 11"/>
          <p:cNvSpPr txBox="1">
            <a:spLocks noChangeArrowheads="1"/>
          </p:cNvSpPr>
          <p:nvPr/>
        </p:nvSpPr>
        <p:spPr bwMode="auto">
          <a:xfrm>
            <a:off x="749300" y="1231900"/>
            <a:ext cx="18811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51" name="Text Box 12"/>
          <p:cNvSpPr txBox="1">
            <a:spLocks noChangeArrowheads="1"/>
          </p:cNvSpPr>
          <p:nvPr/>
        </p:nvSpPr>
        <p:spPr bwMode="auto">
          <a:xfrm>
            <a:off x="993775" y="1979613"/>
            <a:ext cx="66198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52" name="Text Box 14"/>
          <p:cNvSpPr txBox="1">
            <a:spLocks noChangeArrowheads="1"/>
          </p:cNvSpPr>
          <p:nvPr/>
        </p:nvSpPr>
        <p:spPr bwMode="auto">
          <a:xfrm>
            <a:off x="2141538" y="16557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53" name="Rectangle 69"/>
          <p:cNvSpPr>
            <a:spLocks noChangeArrowheads="1"/>
          </p:cNvSpPr>
          <p:nvPr/>
        </p:nvSpPr>
        <p:spPr bwMode="auto">
          <a:xfrm>
            <a:off x="1614488" y="1676400"/>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61" name="Rectangle 70" descr="Large checker board"/>
          <p:cNvSpPr>
            <a:spLocks noChangeArrowheads="1"/>
          </p:cNvSpPr>
          <p:nvPr/>
        </p:nvSpPr>
        <p:spPr bwMode="auto">
          <a:xfrm>
            <a:off x="1617663" y="2033588"/>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63" name="Rectangle 9" descr="Large checker board"/>
          <p:cNvSpPr>
            <a:spLocks noChangeArrowheads="1"/>
          </p:cNvSpPr>
          <p:nvPr/>
        </p:nvSpPr>
        <p:spPr bwMode="auto">
          <a:xfrm>
            <a:off x="3257550" y="2217738"/>
            <a:ext cx="1360488"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64" name="Rectangle 70" descr="Large checker board"/>
          <p:cNvSpPr>
            <a:spLocks noChangeArrowheads="1"/>
          </p:cNvSpPr>
          <p:nvPr/>
        </p:nvSpPr>
        <p:spPr bwMode="auto">
          <a:xfrm>
            <a:off x="4618038" y="2217738"/>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74" name="Rectangle 69"/>
          <p:cNvSpPr>
            <a:spLocks noChangeArrowheads="1"/>
          </p:cNvSpPr>
          <p:nvPr/>
        </p:nvSpPr>
        <p:spPr bwMode="auto">
          <a:xfrm>
            <a:off x="3116263" y="1674813"/>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77" name="Text Box 12"/>
          <p:cNvSpPr txBox="1">
            <a:spLocks noChangeArrowheads="1"/>
          </p:cNvSpPr>
          <p:nvPr/>
        </p:nvSpPr>
        <p:spPr bwMode="auto">
          <a:xfrm>
            <a:off x="2633663" y="2165350"/>
            <a:ext cx="6619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46467" name="Text Box 66"/>
          <p:cNvSpPr txBox="1">
            <a:spLocks noChangeArrowheads="1"/>
          </p:cNvSpPr>
          <p:nvPr/>
        </p:nvSpPr>
        <p:spPr bwMode="auto">
          <a:xfrm>
            <a:off x="55563" y="958850"/>
            <a:ext cx="2489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a:solidFill>
                  <a:srgbClr val="000000"/>
                </a:solidFill>
                <a:cs typeface="Arial" charset="0"/>
              </a:rPr>
              <a:t>Baseline Scheduler:</a:t>
            </a:r>
          </a:p>
        </p:txBody>
      </p:sp>
      <p:sp>
        <p:nvSpPr>
          <p:cNvPr id="146468" name="Text Box 80"/>
          <p:cNvSpPr txBox="1">
            <a:spLocks noChangeArrowheads="1"/>
          </p:cNvSpPr>
          <p:nvPr/>
        </p:nvSpPr>
        <p:spPr bwMode="auto">
          <a:xfrm>
            <a:off x="117475" y="2743200"/>
            <a:ext cx="4032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B:</a:t>
            </a:r>
          </a:p>
        </p:txBody>
      </p:sp>
      <p:sp>
        <p:nvSpPr>
          <p:cNvPr id="80" name="Rectangle 4"/>
          <p:cNvSpPr>
            <a:spLocks noChangeArrowheads="1"/>
          </p:cNvSpPr>
          <p:nvPr/>
        </p:nvSpPr>
        <p:spPr bwMode="auto">
          <a:xfrm>
            <a:off x="555625" y="2763838"/>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81" name="Text Box 5"/>
          <p:cNvSpPr txBox="1">
            <a:spLocks noChangeArrowheads="1"/>
          </p:cNvSpPr>
          <p:nvPr/>
        </p:nvSpPr>
        <p:spPr bwMode="auto">
          <a:xfrm>
            <a:off x="536575" y="2725738"/>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82" name="Rectangle 8"/>
          <p:cNvSpPr>
            <a:spLocks noChangeArrowheads="1"/>
          </p:cNvSpPr>
          <p:nvPr/>
        </p:nvSpPr>
        <p:spPr bwMode="auto">
          <a:xfrm>
            <a:off x="1774825" y="2763838"/>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83" name="Rectangle 9" descr="Large checker board"/>
          <p:cNvSpPr>
            <a:spLocks noChangeArrowheads="1"/>
          </p:cNvSpPr>
          <p:nvPr/>
        </p:nvSpPr>
        <p:spPr bwMode="auto">
          <a:xfrm>
            <a:off x="3282950" y="3332163"/>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84" name="Line 10"/>
          <p:cNvSpPr>
            <a:spLocks noChangeShapeType="1"/>
          </p:cNvSpPr>
          <p:nvPr/>
        </p:nvSpPr>
        <p:spPr bwMode="auto">
          <a:xfrm>
            <a:off x="1622425" y="2603500"/>
            <a:ext cx="0" cy="182563"/>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86" name="Text Box 12"/>
          <p:cNvSpPr txBox="1">
            <a:spLocks noChangeArrowheads="1"/>
          </p:cNvSpPr>
          <p:nvPr/>
        </p:nvSpPr>
        <p:spPr bwMode="auto">
          <a:xfrm>
            <a:off x="2544763" y="3276600"/>
            <a:ext cx="661987"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87" name="Text Box 14"/>
          <p:cNvSpPr txBox="1">
            <a:spLocks noChangeArrowheads="1"/>
          </p:cNvSpPr>
          <p:nvPr/>
        </p:nvSpPr>
        <p:spPr bwMode="auto">
          <a:xfrm>
            <a:off x="2149475" y="27447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88" name="Rectangle 69"/>
          <p:cNvSpPr>
            <a:spLocks noChangeArrowheads="1"/>
          </p:cNvSpPr>
          <p:nvPr/>
        </p:nvSpPr>
        <p:spPr bwMode="auto">
          <a:xfrm>
            <a:off x="1622425" y="2765425"/>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89" name="Rectangle 70" descr="Large checker board"/>
          <p:cNvSpPr>
            <a:spLocks noChangeArrowheads="1"/>
          </p:cNvSpPr>
          <p:nvPr/>
        </p:nvSpPr>
        <p:spPr bwMode="auto">
          <a:xfrm>
            <a:off x="3138488" y="3332163"/>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2" name="Rectangle 69"/>
          <p:cNvSpPr>
            <a:spLocks noChangeArrowheads="1"/>
          </p:cNvSpPr>
          <p:nvPr/>
        </p:nvSpPr>
        <p:spPr bwMode="auto">
          <a:xfrm>
            <a:off x="3125788" y="2763838"/>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97" name="Rectangle 9" descr="Large checker board"/>
          <p:cNvSpPr>
            <a:spLocks noChangeArrowheads="1"/>
          </p:cNvSpPr>
          <p:nvPr/>
        </p:nvSpPr>
        <p:spPr bwMode="auto">
          <a:xfrm>
            <a:off x="1770063" y="3130550"/>
            <a:ext cx="1360487"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8" name="Rectangle 70" descr="Large checker board"/>
          <p:cNvSpPr>
            <a:spLocks noChangeArrowheads="1"/>
          </p:cNvSpPr>
          <p:nvPr/>
        </p:nvSpPr>
        <p:spPr bwMode="auto">
          <a:xfrm>
            <a:off x="3130550" y="3130550"/>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9" name="Text Box 12"/>
          <p:cNvSpPr txBox="1">
            <a:spLocks noChangeArrowheads="1"/>
          </p:cNvSpPr>
          <p:nvPr/>
        </p:nvSpPr>
        <p:spPr bwMode="auto">
          <a:xfrm>
            <a:off x="1155700" y="3076575"/>
            <a:ext cx="661988"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00" name="Rectangle 8"/>
          <p:cNvSpPr>
            <a:spLocks noChangeArrowheads="1"/>
          </p:cNvSpPr>
          <p:nvPr/>
        </p:nvSpPr>
        <p:spPr bwMode="auto">
          <a:xfrm>
            <a:off x="3263900" y="2770188"/>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1" name="Text Box 14"/>
          <p:cNvSpPr txBox="1">
            <a:spLocks noChangeArrowheads="1"/>
          </p:cNvSpPr>
          <p:nvPr/>
        </p:nvSpPr>
        <p:spPr bwMode="auto">
          <a:xfrm>
            <a:off x="3657600" y="274320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02" name="Rectangle 8"/>
          <p:cNvSpPr>
            <a:spLocks noChangeArrowheads="1"/>
          </p:cNvSpPr>
          <p:nvPr/>
        </p:nvSpPr>
        <p:spPr bwMode="auto">
          <a:xfrm>
            <a:off x="3262313" y="1682750"/>
            <a:ext cx="1349375"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3" name="Text Box 14"/>
          <p:cNvSpPr txBox="1">
            <a:spLocks noChangeArrowheads="1"/>
          </p:cNvSpPr>
          <p:nvPr/>
        </p:nvSpPr>
        <p:spPr bwMode="auto">
          <a:xfrm>
            <a:off x="3636963" y="165417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04" name="Rectangle 69"/>
          <p:cNvSpPr>
            <a:spLocks noChangeArrowheads="1"/>
          </p:cNvSpPr>
          <p:nvPr/>
        </p:nvSpPr>
        <p:spPr bwMode="auto">
          <a:xfrm>
            <a:off x="4611688" y="1676400"/>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05" name="Rectangle 69"/>
          <p:cNvSpPr>
            <a:spLocks noChangeArrowheads="1"/>
          </p:cNvSpPr>
          <p:nvPr/>
        </p:nvSpPr>
        <p:spPr bwMode="auto">
          <a:xfrm>
            <a:off x="4608513" y="27654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FF0000"/>
              </a:solidFill>
            </a:endParaRPr>
          </a:p>
        </p:txBody>
      </p:sp>
      <p:sp>
        <p:nvSpPr>
          <p:cNvPr id="106" name="Text Box 80"/>
          <p:cNvSpPr txBox="1">
            <a:spLocks noChangeArrowheads="1"/>
          </p:cNvSpPr>
          <p:nvPr/>
        </p:nvSpPr>
        <p:spPr bwMode="auto">
          <a:xfrm>
            <a:off x="842963" y="4337050"/>
            <a:ext cx="7156450" cy="8302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solidFill>
                  <a:srgbClr val="FF0000"/>
                </a:solidFill>
                <a:cs typeface="Arial" charset="0"/>
              </a:rPr>
              <a:t>Bank access latencies of each thread serialized</a:t>
            </a:r>
          </a:p>
          <a:p>
            <a:pPr algn="ctr" eaLnBrk="1" hangingPunct="1"/>
            <a:r>
              <a:rPr lang="en-US">
                <a:solidFill>
                  <a:srgbClr val="FF0000"/>
                </a:solidFill>
                <a:cs typeface="Arial" charset="0"/>
              </a:rPr>
              <a:t>Each thread stalls for ~TWO bank access latencies</a:t>
            </a:r>
          </a:p>
        </p:txBody>
      </p:sp>
    </p:spTree>
    <p:extLst>
      <p:ext uri="{BB962C8B-B14F-4D97-AF65-F5344CB8AC3E}">
        <p14:creationId xmlns:p14="http://schemas.microsoft.com/office/powerpoint/2010/main" val="16080731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lide(fromLeft)">
                                      <p:cBhvr>
                                        <p:cTn id="7" dur="500"/>
                                        <p:tgtEl>
                                          <p:spTgt spid="45"/>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slide(fromLeft)">
                                      <p:cBhvr>
                                        <p:cTn id="10" dur="500"/>
                                        <p:tgtEl>
                                          <p:spTgt spid="46"/>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slide(fromLeft)">
                                      <p:cBhvr>
                                        <p:cTn id="13" dur="500"/>
                                        <p:tgtEl>
                                          <p:spTgt spid="8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slide(fromLeft)">
                                      <p:cBhvr>
                                        <p:cTn id="16" dur="500"/>
                                        <p:tgtEl>
                                          <p:spTgt spid="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slide(fromTop)">
                                      <p:cBhvr>
                                        <p:cTn id="21" dur="500"/>
                                        <p:tgtEl>
                                          <p:spTgt spid="4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slide(fromTop)">
                                      <p:cBhvr>
                                        <p:cTn id="24" dur="500"/>
                                        <p:tgtEl>
                                          <p:spTgt spid="50"/>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slide(fromTop)">
                                      <p:cBhvr>
                                        <p:cTn id="27" dur="500"/>
                                        <p:tgtEl>
                                          <p:spTgt spid="84"/>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slide(fromTop)">
                                      <p:cBhvr>
                                        <p:cTn id="30" dur="500"/>
                                        <p:tgtEl>
                                          <p:spTgt spid="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500" fill="hold"/>
                                        <p:tgtEl>
                                          <p:spTgt spid="28"/>
                                        </p:tgtEl>
                                        <p:attrNameLst>
                                          <p:attrName>fillcolor</p:attrName>
                                        </p:attrNameLst>
                                      </p:cBhvr>
                                      <p:to>
                                        <a:srgbClr val="0000FF"/>
                                      </p:to>
                                    </p:animClr>
                                    <p:set>
                                      <p:cBhvr>
                                        <p:cTn id="45" dur="500" fill="hold"/>
                                        <p:tgtEl>
                                          <p:spTgt spid="28"/>
                                        </p:tgtEl>
                                        <p:attrNameLst>
                                          <p:attrName>fill.type</p:attrName>
                                        </p:attrNameLst>
                                      </p:cBhvr>
                                      <p:to>
                                        <p:strVal val="solid"/>
                                      </p:to>
                                    </p:set>
                                    <p:set>
                                      <p:cBhvr>
                                        <p:cTn id="46" dur="500" fill="hold"/>
                                        <p:tgtEl>
                                          <p:spTgt spid="28"/>
                                        </p:tgtEl>
                                        <p:attrNameLst>
                                          <p:attrName>fill.on</p:attrName>
                                        </p:attrNameLst>
                                      </p:cBhvr>
                                      <p:to>
                                        <p:strVal val="tru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slide(fromLeft)">
                                      <p:cBhvr>
                                        <p:cTn id="53" dur="500"/>
                                        <p:tgtEl>
                                          <p:spTgt spid="53"/>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slide(fromLeft)">
                                      <p:cBhvr>
                                        <p:cTn id="56" dur="500"/>
                                        <p:tgtEl>
                                          <p:spTgt spid="61"/>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slide(fromLeft)">
                                      <p:cBhvr>
                                        <p:cTn id="59" dur="500"/>
                                        <p:tgtEl>
                                          <p:spTgt spid="51"/>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slide(fromLeft)">
                                      <p:cBhvr>
                                        <p:cTn id="62" dur="500"/>
                                        <p:tgtEl>
                                          <p:spTgt spid="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mph" presetSubtype="2" fill="hold" nodeType="withEffect">
                                  <p:stCondLst>
                                    <p:cond delay="0"/>
                                  </p:stCondLst>
                                  <p:childTnLst>
                                    <p:animClr clrSpc="rgb" dir="cw">
                                      <p:cBhvr>
                                        <p:cTn id="68" dur="500" fill="hold"/>
                                        <p:tgtEl>
                                          <p:spTgt spid="30"/>
                                        </p:tgtEl>
                                        <p:attrNameLst>
                                          <p:attrName>fillcolor</p:attrName>
                                        </p:attrNameLst>
                                      </p:cBhvr>
                                      <p:to>
                                        <a:srgbClr val="FF0000"/>
                                      </p:to>
                                    </p:animClr>
                                    <p:set>
                                      <p:cBhvr>
                                        <p:cTn id="69" dur="500" fill="hold"/>
                                        <p:tgtEl>
                                          <p:spTgt spid="30"/>
                                        </p:tgtEl>
                                        <p:attrNameLst>
                                          <p:attrName>fill.type</p:attrName>
                                        </p:attrNameLst>
                                      </p:cBhvr>
                                      <p:to>
                                        <p:strVal val="solid"/>
                                      </p:to>
                                    </p:set>
                                    <p:set>
                                      <p:cBhvr>
                                        <p:cTn id="70" dur="500" fill="hold"/>
                                        <p:tgtEl>
                                          <p:spTgt spid="30"/>
                                        </p:tgtEl>
                                        <p:attrNameLst>
                                          <p:attrName>fill.on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slide(fromLeft)">
                                      <p:cBhvr>
                                        <p:cTn id="75" dur="500"/>
                                        <p:tgtEl>
                                          <p:spTgt spid="47"/>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slide(fromLeft)">
                                      <p:cBhvr>
                                        <p:cTn id="78" dur="500"/>
                                        <p:tgtEl>
                                          <p:spTgt spid="52"/>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slide(fromLeft)">
                                      <p:cBhvr>
                                        <p:cTn id="81" dur="500"/>
                                        <p:tgtEl>
                                          <p:spTgt spid="48"/>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slide(fromLeft)">
                                      <p:cBhvr>
                                        <p:cTn id="84" dur="500"/>
                                        <p:tgtEl>
                                          <p:spTgt spid="82"/>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slide(fromLeft)">
                                      <p:cBhvr>
                                        <p:cTn id="87" dur="500"/>
                                        <p:tgtEl>
                                          <p:spTgt spid="87"/>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slide(fromLeft)">
                                      <p:cBhvr>
                                        <p:cTn id="90" dur="500"/>
                                        <p:tgtEl>
                                          <p:spTgt spid="97"/>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slide(fromLeft)">
                                      <p:cBhvr>
                                        <p:cTn id="93" dur="500"/>
                                        <p:tgtEl>
                                          <p:spTgt spid="9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7"/>
                                        </p:tgtEl>
                                        <p:attrNameLst>
                                          <p:attrName>style.visibility</p:attrName>
                                        </p:attrNameLst>
                                      </p:cBhvr>
                                      <p:to>
                                        <p:strVal val="hidden"/>
                                      </p:to>
                                    </p:set>
                                  </p:childTnLst>
                                </p:cTn>
                              </p:par>
                              <p:par>
                                <p:cTn id="98" presetID="1" presetClass="emph" presetSubtype="2" fill="hold" nodeType="withEffect">
                                  <p:stCondLst>
                                    <p:cond delay="0"/>
                                  </p:stCondLst>
                                  <p:childTnLst>
                                    <p:animClr clrSpc="rgb" dir="cw">
                                      <p:cBhvr>
                                        <p:cTn id="99" dur="500" fill="hold"/>
                                        <p:tgtEl>
                                          <p:spTgt spid="28"/>
                                        </p:tgtEl>
                                        <p:attrNameLst>
                                          <p:attrName>fillcolor</p:attrName>
                                        </p:attrNameLst>
                                      </p:cBhvr>
                                      <p:to>
                                        <a:schemeClr val="bg1"/>
                                      </p:to>
                                    </p:animClr>
                                    <p:set>
                                      <p:cBhvr>
                                        <p:cTn id="100" dur="500" fill="hold"/>
                                        <p:tgtEl>
                                          <p:spTgt spid="28"/>
                                        </p:tgtEl>
                                        <p:attrNameLst>
                                          <p:attrName>fill.type</p:attrName>
                                        </p:attrNameLst>
                                      </p:cBhvr>
                                      <p:to>
                                        <p:strVal val="solid"/>
                                      </p:to>
                                    </p:set>
                                    <p:set>
                                      <p:cBhvr>
                                        <p:cTn id="101" dur="500" fill="hold"/>
                                        <p:tgtEl>
                                          <p:spTgt spid="28"/>
                                        </p:tgtEl>
                                        <p:attrNameLst>
                                          <p:attrName>fill.on</p:attrName>
                                        </p:attrNameLst>
                                      </p:cBhvr>
                                      <p:to>
                                        <p:strVal val="true"/>
                                      </p:to>
                                    </p:set>
                                  </p:childTnLst>
                                </p:cTn>
                              </p:par>
                              <p:par>
                                <p:cTn id="102" presetID="3" presetClass="emph" presetSubtype="2" fill="hold" nodeType="withEffect">
                                  <p:stCondLst>
                                    <p:cond delay="0"/>
                                  </p:stCondLst>
                                  <p:childTnLst>
                                    <p:animClr clrSpc="rgb" dir="cw">
                                      <p:cBhvr override="childStyle">
                                        <p:cTn id="103" dur="500" fill="hold"/>
                                        <p:tgtEl>
                                          <p:spTgt spid="33">
                                            <p:txEl>
                                              <p:pRg st="0" end="0"/>
                                            </p:txEl>
                                          </p:spTgt>
                                        </p:tgtEl>
                                        <p:attrNameLst>
                                          <p:attrName>style.color</p:attrName>
                                        </p:attrNameLst>
                                      </p:cBhvr>
                                      <p:to>
                                        <a:srgbClr val="B2B2B2"/>
                                      </p:to>
                                    </p:animClr>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9"/>
                                        </p:tgtEl>
                                        <p:attrNameLst>
                                          <p:attrName>style.visibility</p:attrName>
                                        </p:attrNameLst>
                                      </p:cBhvr>
                                      <p:to>
                                        <p:strVal val="visible"/>
                                      </p:to>
                                    </p:set>
                                  </p:childTnLst>
                                </p:cTn>
                              </p:par>
                              <p:par>
                                <p:cTn id="108" presetID="1" presetClass="emph" presetSubtype="2" fill="hold" nodeType="withEffect">
                                  <p:stCondLst>
                                    <p:cond delay="0"/>
                                  </p:stCondLst>
                                  <p:childTnLst>
                                    <p:animClr clrSpc="rgb" dir="cw">
                                      <p:cBhvr>
                                        <p:cTn id="109" dur="500" fill="hold"/>
                                        <p:tgtEl>
                                          <p:spTgt spid="28"/>
                                        </p:tgtEl>
                                        <p:attrNameLst>
                                          <p:attrName>fillcolor</p:attrName>
                                        </p:attrNameLst>
                                      </p:cBhvr>
                                      <p:to>
                                        <a:srgbClr val="FF0000"/>
                                      </p:to>
                                    </p:animClr>
                                    <p:set>
                                      <p:cBhvr>
                                        <p:cTn id="110" dur="500" fill="hold"/>
                                        <p:tgtEl>
                                          <p:spTgt spid="28"/>
                                        </p:tgtEl>
                                        <p:attrNameLst>
                                          <p:attrName>fill.type</p:attrName>
                                        </p:attrNameLst>
                                      </p:cBhvr>
                                      <p:to>
                                        <p:strVal val="solid"/>
                                      </p:to>
                                    </p:set>
                                    <p:set>
                                      <p:cBhvr>
                                        <p:cTn id="111" dur="500" fill="hold"/>
                                        <p:tgtEl>
                                          <p:spTgt spid="28"/>
                                        </p:tgtEl>
                                        <p:attrNameLst>
                                          <p:attrName>fill.on</p:attrName>
                                        </p:attrNameLst>
                                      </p:cBhvr>
                                      <p:to>
                                        <p:strVal val="tru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slide(fromLeft)">
                                      <p:cBhvr>
                                        <p:cTn id="116" dur="500"/>
                                        <p:tgtEl>
                                          <p:spTgt spid="74"/>
                                        </p:tgtEl>
                                      </p:cBhvr>
                                    </p:animEffect>
                                  </p:childTnLst>
                                </p:cTn>
                              </p:par>
                              <p:par>
                                <p:cTn id="117" presetID="12" presetClass="entr" presetSubtype="8" fill="hold" grpId="0" nodeType="with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slide(fromLeft)">
                                      <p:cBhvr>
                                        <p:cTn id="119" dur="500"/>
                                        <p:tgtEl>
                                          <p:spTgt spid="92"/>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98"/>
                                        </p:tgtEl>
                                        <p:attrNameLst>
                                          <p:attrName>style.visibility</p:attrName>
                                        </p:attrNameLst>
                                      </p:cBhvr>
                                      <p:to>
                                        <p:strVal val="visible"/>
                                      </p:to>
                                    </p:set>
                                    <p:animEffect transition="in" filter="slide(fromLeft)">
                                      <p:cBhvr>
                                        <p:cTn id="122" dur="500"/>
                                        <p:tgtEl>
                                          <p:spTgt spid="98"/>
                                        </p:tgtEl>
                                      </p:cBhvr>
                                    </p:animEffect>
                                  </p:childTnLst>
                                </p:cTn>
                              </p:par>
                              <p:par>
                                <p:cTn id="123" presetID="12" presetClass="entr" presetSubtype="8"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animEffect transition="in" filter="slide(fromLeft)">
                                      <p:cBhvr>
                                        <p:cTn id="125" dur="500"/>
                                        <p:tgtEl>
                                          <p:spTgt spid="89"/>
                                        </p:tgtEl>
                                      </p:cBhvr>
                                    </p:animEffect>
                                  </p:childTnLst>
                                </p:cTn>
                              </p:par>
                              <p:par>
                                <p:cTn id="126" presetID="12" presetClass="entr" presetSubtype="8" fill="hold" grpId="0" nodeType="with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slide(fromLeft)">
                                      <p:cBhvr>
                                        <p:cTn id="128" dur="500"/>
                                        <p:tgtEl>
                                          <p:spTgt spid="8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38"/>
                                        </p:tgtEl>
                                        <p:attrNameLst>
                                          <p:attrName>style.visibility</p:attrName>
                                        </p:attrNameLst>
                                      </p:cBhvr>
                                      <p:to>
                                        <p:strVal val="hidden"/>
                                      </p:to>
                                    </p:set>
                                  </p:childTnLst>
                                </p:cTn>
                              </p:par>
                              <p:par>
                                <p:cTn id="133" presetID="1" presetClass="emph" presetSubtype="2" fill="hold" nodeType="withEffect">
                                  <p:stCondLst>
                                    <p:cond delay="0"/>
                                  </p:stCondLst>
                                  <p:childTnLst>
                                    <p:animClr clrSpc="rgb" dir="cw">
                                      <p:cBhvr>
                                        <p:cTn id="134" dur="500" fill="hold"/>
                                        <p:tgtEl>
                                          <p:spTgt spid="30"/>
                                        </p:tgtEl>
                                        <p:attrNameLst>
                                          <p:attrName>fillcolor</p:attrName>
                                        </p:attrNameLst>
                                      </p:cBhvr>
                                      <p:to>
                                        <a:schemeClr val="bg1"/>
                                      </p:to>
                                    </p:animClr>
                                    <p:set>
                                      <p:cBhvr>
                                        <p:cTn id="135" dur="500" fill="hold"/>
                                        <p:tgtEl>
                                          <p:spTgt spid="30"/>
                                        </p:tgtEl>
                                        <p:attrNameLst>
                                          <p:attrName>fill.type</p:attrName>
                                        </p:attrNameLst>
                                      </p:cBhvr>
                                      <p:to>
                                        <p:strVal val="solid"/>
                                      </p:to>
                                    </p:set>
                                    <p:set>
                                      <p:cBhvr>
                                        <p:cTn id="136" dur="500" fill="hold"/>
                                        <p:tgtEl>
                                          <p:spTgt spid="30"/>
                                        </p:tgtEl>
                                        <p:attrNameLst>
                                          <p:attrName>fill.on</p:attrName>
                                        </p:attrNameLst>
                                      </p:cBhvr>
                                      <p:to>
                                        <p:strVal val="true"/>
                                      </p:to>
                                    </p:set>
                                  </p:childTnLst>
                                </p:cTn>
                              </p:par>
                              <p:par>
                                <p:cTn id="137" presetID="3" presetClass="emph" presetSubtype="2" fill="hold" nodeType="withEffect">
                                  <p:stCondLst>
                                    <p:cond delay="0"/>
                                  </p:stCondLst>
                                  <p:childTnLst>
                                    <p:animClr clrSpc="rgb" dir="cw">
                                      <p:cBhvr override="childStyle">
                                        <p:cTn id="138" dur="500" fill="hold"/>
                                        <p:tgtEl>
                                          <p:spTgt spid="34">
                                            <p:txEl>
                                              <p:pRg st="0" end="0"/>
                                            </p:txEl>
                                          </p:spTgt>
                                        </p:tgtEl>
                                        <p:attrNameLst>
                                          <p:attrName>style.color</p:attrName>
                                        </p:attrNameLst>
                                      </p:cBhvr>
                                      <p:to>
                                        <a:srgbClr val="B2B2B2"/>
                                      </p:to>
                                    </p:animClr>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par>
                                <p:cTn id="143" presetID="1" presetClass="emph" presetSubtype="2" fill="hold" nodeType="withEffect">
                                  <p:stCondLst>
                                    <p:cond delay="0"/>
                                  </p:stCondLst>
                                  <p:childTnLst>
                                    <p:animClr clrSpc="rgb" dir="cw">
                                      <p:cBhvr>
                                        <p:cTn id="144" dur="500" fill="hold"/>
                                        <p:tgtEl>
                                          <p:spTgt spid="30"/>
                                        </p:tgtEl>
                                        <p:attrNameLst>
                                          <p:attrName>fillcolor</p:attrName>
                                        </p:attrNameLst>
                                      </p:cBhvr>
                                      <p:to>
                                        <a:srgbClr val="0000FF"/>
                                      </p:to>
                                    </p:animClr>
                                    <p:set>
                                      <p:cBhvr>
                                        <p:cTn id="145" dur="500" fill="hold"/>
                                        <p:tgtEl>
                                          <p:spTgt spid="30"/>
                                        </p:tgtEl>
                                        <p:attrNameLst>
                                          <p:attrName>fill.type</p:attrName>
                                        </p:attrNameLst>
                                      </p:cBhvr>
                                      <p:to>
                                        <p:strVal val="solid"/>
                                      </p:to>
                                    </p:set>
                                    <p:set>
                                      <p:cBhvr>
                                        <p:cTn id="146" dur="500" fill="hold"/>
                                        <p:tgtEl>
                                          <p:spTgt spid="30"/>
                                        </p:tgtEl>
                                        <p:attrNameLst>
                                          <p:attrName>fill.on</p:attrName>
                                        </p:attrNameLst>
                                      </p:cBhvr>
                                      <p:to>
                                        <p:strVal val="tru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2" presetClass="entr" presetSubtype="8" fill="hold" grpId="0" nodeType="click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slide(fromLeft)">
                                      <p:cBhvr>
                                        <p:cTn id="151" dur="500"/>
                                        <p:tgtEl>
                                          <p:spTgt spid="63"/>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slide(fromLeft)">
                                      <p:cBhvr>
                                        <p:cTn id="154" dur="500"/>
                                        <p:tgtEl>
                                          <p:spTgt spid="77"/>
                                        </p:tgtEl>
                                      </p:cBhvr>
                                    </p:animEffect>
                                  </p:childTnLst>
                                </p:cTn>
                              </p:par>
                              <p:par>
                                <p:cTn id="155" presetID="12" presetClass="entr" presetSubtype="8" fill="hold" grpId="0" nodeType="withEffect">
                                  <p:stCondLst>
                                    <p:cond delay="0"/>
                                  </p:stCondLst>
                                  <p:childTnLst>
                                    <p:set>
                                      <p:cBhvr>
                                        <p:cTn id="156" dur="1" fill="hold">
                                          <p:stCondLst>
                                            <p:cond delay="0"/>
                                          </p:stCondLst>
                                        </p:cTn>
                                        <p:tgtEl>
                                          <p:spTgt spid="102"/>
                                        </p:tgtEl>
                                        <p:attrNameLst>
                                          <p:attrName>style.visibility</p:attrName>
                                        </p:attrNameLst>
                                      </p:cBhvr>
                                      <p:to>
                                        <p:strVal val="visible"/>
                                      </p:to>
                                    </p:set>
                                    <p:animEffect transition="in" filter="slide(fromLeft)">
                                      <p:cBhvr>
                                        <p:cTn id="157" dur="500"/>
                                        <p:tgtEl>
                                          <p:spTgt spid="102"/>
                                        </p:tgtEl>
                                      </p:cBhvr>
                                    </p:animEffect>
                                  </p:childTnLst>
                                </p:cTn>
                              </p:par>
                              <p:par>
                                <p:cTn id="158" presetID="12" presetClass="entr" presetSubtype="8" fill="hold" grpId="0" nodeType="withEffect">
                                  <p:stCondLst>
                                    <p:cond delay="0"/>
                                  </p:stCondLst>
                                  <p:childTnLst>
                                    <p:set>
                                      <p:cBhvr>
                                        <p:cTn id="159" dur="1" fill="hold">
                                          <p:stCondLst>
                                            <p:cond delay="0"/>
                                          </p:stCondLst>
                                        </p:cTn>
                                        <p:tgtEl>
                                          <p:spTgt spid="103"/>
                                        </p:tgtEl>
                                        <p:attrNameLst>
                                          <p:attrName>style.visibility</p:attrName>
                                        </p:attrNameLst>
                                      </p:cBhvr>
                                      <p:to>
                                        <p:strVal val="visible"/>
                                      </p:to>
                                    </p:set>
                                    <p:animEffect transition="in" filter="slide(fromLeft)">
                                      <p:cBhvr>
                                        <p:cTn id="160" dur="500"/>
                                        <p:tgtEl>
                                          <p:spTgt spid="103"/>
                                        </p:tgtEl>
                                      </p:cBhvr>
                                    </p:animEffect>
                                  </p:childTnLst>
                                </p:cTn>
                              </p:par>
                              <p:par>
                                <p:cTn id="161" presetID="12" presetClass="entr" presetSubtype="8"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slide(fromLeft)">
                                      <p:cBhvr>
                                        <p:cTn id="163" dur="500"/>
                                        <p:tgtEl>
                                          <p:spTgt spid="83"/>
                                        </p:tgtEl>
                                      </p:cBhvr>
                                    </p:animEffect>
                                  </p:childTnLst>
                                </p:cTn>
                              </p:par>
                              <p:par>
                                <p:cTn id="164" presetID="12" presetClass="entr" presetSubtype="8" fill="hold" grpId="0" nodeType="withEffect">
                                  <p:stCondLst>
                                    <p:cond delay="0"/>
                                  </p:stCondLst>
                                  <p:childTnLst>
                                    <p:set>
                                      <p:cBhvr>
                                        <p:cTn id="165" dur="1" fill="hold">
                                          <p:stCondLst>
                                            <p:cond delay="0"/>
                                          </p:stCondLst>
                                        </p:cTn>
                                        <p:tgtEl>
                                          <p:spTgt spid="100"/>
                                        </p:tgtEl>
                                        <p:attrNameLst>
                                          <p:attrName>style.visibility</p:attrName>
                                        </p:attrNameLst>
                                      </p:cBhvr>
                                      <p:to>
                                        <p:strVal val="visible"/>
                                      </p:to>
                                    </p:set>
                                    <p:animEffect transition="in" filter="slide(fromLeft)">
                                      <p:cBhvr>
                                        <p:cTn id="166" dur="500"/>
                                        <p:tgtEl>
                                          <p:spTgt spid="100"/>
                                        </p:tgtEl>
                                      </p:cBhvr>
                                    </p:animEffect>
                                  </p:childTnLst>
                                </p:cTn>
                              </p:par>
                              <p:par>
                                <p:cTn id="167" presetID="12" presetClass="entr" presetSubtype="8" fill="hold" grpId="0" nodeType="withEffect">
                                  <p:stCondLst>
                                    <p:cond delay="0"/>
                                  </p:stCondLst>
                                  <p:childTnLst>
                                    <p:set>
                                      <p:cBhvr>
                                        <p:cTn id="168" dur="1" fill="hold">
                                          <p:stCondLst>
                                            <p:cond delay="0"/>
                                          </p:stCondLst>
                                        </p:cTn>
                                        <p:tgtEl>
                                          <p:spTgt spid="101"/>
                                        </p:tgtEl>
                                        <p:attrNameLst>
                                          <p:attrName>style.visibility</p:attrName>
                                        </p:attrNameLst>
                                      </p:cBhvr>
                                      <p:to>
                                        <p:strVal val="visible"/>
                                      </p:to>
                                    </p:set>
                                    <p:animEffect transition="in" filter="slide(fromLeft)">
                                      <p:cBhvr>
                                        <p:cTn id="169" dur="500"/>
                                        <p:tgtEl>
                                          <p:spTgt spid="10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39"/>
                                        </p:tgtEl>
                                        <p:attrNameLst>
                                          <p:attrName>style.visibility</p:attrName>
                                        </p:attrNameLst>
                                      </p:cBhvr>
                                      <p:to>
                                        <p:strVal val="hidden"/>
                                      </p:to>
                                    </p:set>
                                  </p:childTnLst>
                                </p:cTn>
                              </p:par>
                              <p:par>
                                <p:cTn id="174" presetID="3" presetClass="emph" presetSubtype="2" fill="hold" nodeType="withEffect">
                                  <p:stCondLst>
                                    <p:cond delay="0"/>
                                  </p:stCondLst>
                                  <p:childTnLst>
                                    <p:animClr clrSpc="rgb" dir="cw">
                                      <p:cBhvr override="childStyle">
                                        <p:cTn id="175" dur="500" fill="hold"/>
                                        <p:tgtEl>
                                          <p:spTgt spid="35">
                                            <p:txEl>
                                              <p:pRg st="0" end="0"/>
                                            </p:txEl>
                                          </p:spTgt>
                                        </p:tgtEl>
                                        <p:attrNameLst>
                                          <p:attrName>style.color</p:attrName>
                                        </p:attrNameLst>
                                      </p:cBhvr>
                                      <p:to>
                                        <a:srgbClr val="B2B2B2"/>
                                      </p:to>
                                    </p:animClr>
                                  </p:childTnLst>
                                </p:cTn>
                              </p:par>
                              <p:par>
                                <p:cTn id="176" presetID="1" presetClass="emph" presetSubtype="2" fill="hold" nodeType="withEffect">
                                  <p:stCondLst>
                                    <p:cond delay="0"/>
                                  </p:stCondLst>
                                  <p:childTnLst>
                                    <p:animClr clrSpc="rgb" dir="cw">
                                      <p:cBhvr>
                                        <p:cTn id="177" dur="500" fill="hold"/>
                                        <p:tgtEl>
                                          <p:spTgt spid="28"/>
                                        </p:tgtEl>
                                        <p:attrNameLst>
                                          <p:attrName>fillcolor</p:attrName>
                                        </p:attrNameLst>
                                      </p:cBhvr>
                                      <p:to>
                                        <a:schemeClr val="bg1"/>
                                      </p:to>
                                    </p:animClr>
                                    <p:set>
                                      <p:cBhvr>
                                        <p:cTn id="178" dur="500" fill="hold"/>
                                        <p:tgtEl>
                                          <p:spTgt spid="28"/>
                                        </p:tgtEl>
                                        <p:attrNameLst>
                                          <p:attrName>fill.type</p:attrName>
                                        </p:attrNameLst>
                                      </p:cBhvr>
                                      <p:to>
                                        <p:strVal val="solid"/>
                                      </p:to>
                                    </p:set>
                                    <p:set>
                                      <p:cBhvr>
                                        <p:cTn id="179" dur="500" fill="hold"/>
                                        <p:tgtEl>
                                          <p:spTgt spid="28"/>
                                        </p:tgtEl>
                                        <p:attrNameLst>
                                          <p:attrName>fill.on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8" fill="hold" grpId="0" nodeType="clickEffect">
                                  <p:stCondLst>
                                    <p:cond delay="0"/>
                                  </p:stCondLst>
                                  <p:childTnLst>
                                    <p:set>
                                      <p:cBhvr>
                                        <p:cTn id="183" dur="1" fill="hold">
                                          <p:stCondLst>
                                            <p:cond delay="0"/>
                                          </p:stCondLst>
                                        </p:cTn>
                                        <p:tgtEl>
                                          <p:spTgt spid="104"/>
                                        </p:tgtEl>
                                        <p:attrNameLst>
                                          <p:attrName>style.visibility</p:attrName>
                                        </p:attrNameLst>
                                      </p:cBhvr>
                                      <p:to>
                                        <p:strVal val="visible"/>
                                      </p:to>
                                    </p:set>
                                    <p:animEffect transition="in" filter="slide(fromLeft)">
                                      <p:cBhvr>
                                        <p:cTn id="184" dur="500"/>
                                        <p:tgtEl>
                                          <p:spTgt spid="104"/>
                                        </p:tgtEl>
                                      </p:cBhvr>
                                    </p:animEffect>
                                  </p:childTnLst>
                                </p:cTn>
                              </p:par>
                              <p:par>
                                <p:cTn id="185" presetID="12" presetClass="entr" presetSubtype="8"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slide(fromLeft)">
                                      <p:cBhvr>
                                        <p:cTn id="187" dur="500"/>
                                        <p:tgtEl>
                                          <p:spTgt spid="64"/>
                                        </p:tgtEl>
                                      </p:cBhvr>
                                    </p:animEffect>
                                  </p:childTnLst>
                                </p:cTn>
                              </p:par>
                              <p:par>
                                <p:cTn id="188" presetID="12" presetClass="entr" presetSubtype="8" fill="hold" grpId="0" nodeType="withEffect">
                                  <p:stCondLst>
                                    <p:cond delay="0"/>
                                  </p:stCondLst>
                                  <p:childTnLst>
                                    <p:set>
                                      <p:cBhvr>
                                        <p:cTn id="189" dur="1" fill="hold">
                                          <p:stCondLst>
                                            <p:cond delay="0"/>
                                          </p:stCondLst>
                                        </p:cTn>
                                        <p:tgtEl>
                                          <p:spTgt spid="105"/>
                                        </p:tgtEl>
                                        <p:attrNameLst>
                                          <p:attrName>style.visibility</p:attrName>
                                        </p:attrNameLst>
                                      </p:cBhvr>
                                      <p:to>
                                        <p:strVal val="visible"/>
                                      </p:to>
                                    </p:set>
                                    <p:animEffect transition="in" filter="slide(fromLeft)">
                                      <p:cBhvr>
                                        <p:cTn id="190" dur="500"/>
                                        <p:tgtEl>
                                          <p:spTgt spid="105"/>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3" presetClass="emph" presetSubtype="2" fill="hold" nodeType="clickEffect">
                                  <p:stCondLst>
                                    <p:cond delay="0"/>
                                  </p:stCondLst>
                                  <p:childTnLst>
                                    <p:animClr clrSpc="rgb" dir="cw">
                                      <p:cBhvr override="childStyle">
                                        <p:cTn id="194" dur="500" fill="hold"/>
                                        <p:tgtEl>
                                          <p:spTgt spid="36">
                                            <p:txEl>
                                              <p:pRg st="0" end="0"/>
                                            </p:txEl>
                                          </p:spTgt>
                                        </p:tgtEl>
                                        <p:attrNameLst>
                                          <p:attrName>style.color</p:attrName>
                                        </p:attrNameLst>
                                      </p:cBhvr>
                                      <p:to>
                                        <a:srgbClr val="B2B2B2"/>
                                      </p:to>
                                    </p:animClr>
                                  </p:childTnLst>
                                </p:cTn>
                              </p:par>
                              <p:par>
                                <p:cTn id="195" presetID="1" presetClass="exit" presetSubtype="0" fill="hold" nodeType="withEffect">
                                  <p:stCondLst>
                                    <p:cond delay="0"/>
                                  </p:stCondLst>
                                  <p:childTnLst>
                                    <p:set>
                                      <p:cBhvr>
                                        <p:cTn id="196" dur="1" fill="hold">
                                          <p:stCondLst>
                                            <p:cond delay="0"/>
                                          </p:stCondLst>
                                        </p:cTn>
                                        <p:tgtEl>
                                          <p:spTgt spid="40"/>
                                        </p:tgtEl>
                                        <p:attrNameLst>
                                          <p:attrName>style.visibility</p:attrName>
                                        </p:attrNameLst>
                                      </p:cBhvr>
                                      <p:to>
                                        <p:strVal val="hidden"/>
                                      </p:to>
                                    </p:set>
                                  </p:childTnLst>
                                </p:cTn>
                              </p:par>
                              <p:par>
                                <p:cTn id="197" presetID="1" presetClass="emph" presetSubtype="2" fill="hold" nodeType="withEffect">
                                  <p:stCondLst>
                                    <p:cond delay="0"/>
                                  </p:stCondLst>
                                  <p:childTnLst>
                                    <p:animClr clrSpc="rgb" dir="cw">
                                      <p:cBhvr>
                                        <p:cTn id="198" dur="500" fill="hold"/>
                                        <p:tgtEl>
                                          <p:spTgt spid="30"/>
                                        </p:tgtEl>
                                        <p:attrNameLst>
                                          <p:attrName>fillcolor</p:attrName>
                                        </p:attrNameLst>
                                      </p:cBhvr>
                                      <p:to>
                                        <a:schemeClr val="bg1"/>
                                      </p:to>
                                    </p:animClr>
                                    <p:set>
                                      <p:cBhvr>
                                        <p:cTn id="199" dur="500" fill="hold"/>
                                        <p:tgtEl>
                                          <p:spTgt spid="30"/>
                                        </p:tgtEl>
                                        <p:attrNameLst>
                                          <p:attrName>fill.type</p:attrName>
                                        </p:attrNameLst>
                                      </p:cBhvr>
                                      <p:to>
                                        <p:strVal val="solid"/>
                                      </p:to>
                                    </p:set>
                                    <p:set>
                                      <p:cBhvr>
                                        <p:cTn id="200" dur="500" fill="hold"/>
                                        <p:tgtEl>
                                          <p:spTgt spid="30"/>
                                        </p:tgtEl>
                                        <p:attrNameLst>
                                          <p:attrName>fill.on</p:attrName>
                                        </p:attrNameLst>
                                      </p:cBhvr>
                                      <p:to>
                                        <p:strVal val="tru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2" presetClass="entr" presetSubtype="8" fill="hold" grpId="0" nodeType="clickEffect">
                                  <p:stCondLst>
                                    <p:cond delay="0"/>
                                  </p:stCondLst>
                                  <p:childTnLst>
                                    <p:set>
                                      <p:cBhvr>
                                        <p:cTn id="204" dur="1" fill="hold">
                                          <p:stCondLst>
                                            <p:cond delay="0"/>
                                          </p:stCondLst>
                                        </p:cTn>
                                        <p:tgtEl>
                                          <p:spTgt spid="75"/>
                                        </p:tgtEl>
                                        <p:attrNameLst>
                                          <p:attrName>style.visibility</p:attrName>
                                        </p:attrNameLst>
                                      </p:cBhvr>
                                      <p:to>
                                        <p:strVal val="visible"/>
                                      </p:to>
                                    </p:set>
                                    <p:animEffect transition="in" filter="slide(fromLeft)">
                                      <p:cBhvr>
                                        <p:cTn id="205" dur="500"/>
                                        <p:tgtEl>
                                          <p:spTgt spid="75"/>
                                        </p:tgtEl>
                                      </p:cBhvr>
                                    </p:animEffect>
                                  </p:childTnLst>
                                </p:cTn>
                              </p:par>
                              <p:par>
                                <p:cTn id="206" presetID="12" presetClass="entr" presetSubtype="8" fill="hold" grpId="0" nodeType="withEffect">
                                  <p:stCondLst>
                                    <p:cond delay="0"/>
                                  </p:stCondLst>
                                  <p:childTnLst>
                                    <p:set>
                                      <p:cBhvr>
                                        <p:cTn id="207" dur="1" fill="hold">
                                          <p:stCondLst>
                                            <p:cond delay="0"/>
                                          </p:stCondLst>
                                        </p:cTn>
                                        <p:tgtEl>
                                          <p:spTgt spid="76"/>
                                        </p:tgtEl>
                                        <p:attrNameLst>
                                          <p:attrName>style.visibility</p:attrName>
                                        </p:attrNameLst>
                                      </p:cBhvr>
                                      <p:to>
                                        <p:strVal val="visible"/>
                                      </p:to>
                                    </p:set>
                                    <p:animEffect transition="in" filter="slide(fromLeft)">
                                      <p:cBhvr>
                                        <p:cTn id="208" dur="500"/>
                                        <p:tgtEl>
                                          <p:spTgt spid="76"/>
                                        </p:tgtEl>
                                      </p:cBhvr>
                                    </p:animEffect>
                                  </p:childTnLst>
                                </p:cTn>
                              </p:par>
                              <p:par>
                                <p:cTn id="209" presetID="12" presetClass="entr" presetSubtype="8" fill="hold" grpId="0" nodeType="withEffect">
                                  <p:stCondLst>
                                    <p:cond delay="0"/>
                                  </p:stCondLst>
                                  <p:childTnLst>
                                    <p:set>
                                      <p:cBhvr>
                                        <p:cTn id="210" dur="1" fill="hold">
                                          <p:stCondLst>
                                            <p:cond delay="0"/>
                                          </p:stCondLst>
                                        </p:cTn>
                                        <p:tgtEl>
                                          <p:spTgt spid="93"/>
                                        </p:tgtEl>
                                        <p:attrNameLst>
                                          <p:attrName>style.visibility</p:attrName>
                                        </p:attrNameLst>
                                      </p:cBhvr>
                                      <p:to>
                                        <p:strVal val="visible"/>
                                      </p:to>
                                    </p:set>
                                    <p:animEffect transition="in" filter="slide(fromLeft)">
                                      <p:cBhvr>
                                        <p:cTn id="211" dur="500"/>
                                        <p:tgtEl>
                                          <p:spTgt spid="93"/>
                                        </p:tgtEl>
                                      </p:cBhvr>
                                    </p:animEffect>
                                  </p:childTnLst>
                                </p:cTn>
                              </p:par>
                              <p:par>
                                <p:cTn id="212" presetID="12" presetClass="entr" presetSubtype="8" fill="hold" grpId="0" nodeType="withEffect">
                                  <p:stCondLst>
                                    <p:cond delay="0"/>
                                  </p:stCondLst>
                                  <p:childTnLst>
                                    <p:set>
                                      <p:cBhvr>
                                        <p:cTn id="213" dur="1" fill="hold">
                                          <p:stCondLst>
                                            <p:cond delay="0"/>
                                          </p:stCondLst>
                                        </p:cTn>
                                        <p:tgtEl>
                                          <p:spTgt spid="94"/>
                                        </p:tgtEl>
                                        <p:attrNameLst>
                                          <p:attrName>style.visibility</p:attrName>
                                        </p:attrNameLst>
                                      </p:cBhvr>
                                      <p:to>
                                        <p:strVal val="visible"/>
                                      </p:to>
                                    </p:set>
                                    <p:animEffect transition="in" filter="slide(fromLeft)">
                                      <p:cBhvr>
                                        <p:cTn id="214" dur="500"/>
                                        <p:tgtEl>
                                          <p:spTgt spid="94"/>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p:bldP spid="75" grpId="0" animBg="1"/>
      <p:bldP spid="76" grpId="0"/>
      <p:bldP spid="85" grpId="0"/>
      <p:bldP spid="33" grpId="0" build="allAtOnce"/>
      <p:bldP spid="34" grpId="0" build="allAtOnce"/>
      <p:bldP spid="35" grpId="0" build="allAtOnce"/>
      <p:bldP spid="36" grpId="0" build="allAtOnce"/>
      <p:bldP spid="37" grpId="0" animBg="1"/>
      <p:bldP spid="37" grpId="1" animBg="1"/>
      <p:bldP spid="38" grpId="0" animBg="1"/>
      <p:bldP spid="38" grpId="1" animBg="1"/>
      <p:bldP spid="39" grpId="0" animBg="1"/>
      <p:bldP spid="39" grpId="1" animBg="1"/>
      <p:bldP spid="40" grpId="0" animBg="1"/>
      <p:bldP spid="45" grpId="0" animBg="1"/>
      <p:bldP spid="46" grpId="0"/>
      <p:bldP spid="47" grpId="0" animBg="1"/>
      <p:bldP spid="48" grpId="0" animBg="1"/>
      <p:bldP spid="49" grpId="0" animBg="1"/>
      <p:bldP spid="50" grpId="0"/>
      <p:bldP spid="51" grpId="0"/>
      <p:bldP spid="52" grpId="0"/>
      <p:bldP spid="53" grpId="0" animBg="1"/>
      <p:bldP spid="61" grpId="0" animBg="1"/>
      <p:bldP spid="63" grpId="0" animBg="1"/>
      <p:bldP spid="64" grpId="0" animBg="1"/>
      <p:bldP spid="74" grpId="0" animBg="1"/>
      <p:bldP spid="77" grpId="0"/>
      <p:bldP spid="80" grpId="0" animBg="1"/>
      <p:bldP spid="81" grpId="0"/>
      <p:bldP spid="82" grpId="0" animBg="1"/>
      <p:bldP spid="83" grpId="0" animBg="1"/>
      <p:bldP spid="84" grpId="0" animBg="1"/>
      <p:bldP spid="86" grpId="0"/>
      <p:bldP spid="87" grpId="0"/>
      <p:bldP spid="88" grpId="0" animBg="1"/>
      <p:bldP spid="89" grpId="0" animBg="1"/>
      <p:bldP spid="92" grpId="0" animBg="1"/>
      <p:bldP spid="97" grpId="0" animBg="1"/>
      <p:bldP spid="98" grpId="0" animBg="1"/>
      <p:bldP spid="99" grpId="0"/>
      <p:bldP spid="100" grpId="0" animBg="1"/>
      <p:bldP spid="101" grpId="0"/>
      <p:bldP spid="102" grpId="0" animBg="1"/>
      <p:bldP spid="103" grpId="0"/>
      <p:bldP spid="104" grpId="0" animBg="1"/>
      <p:bldP spid="105" grpId="0" animBg="1"/>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Today’s Seminar </a:t>
            </a:r>
            <a:r>
              <a:rPr lang="en-US" sz="3400" dirty="0"/>
              <a:t>on </a:t>
            </a:r>
            <a:r>
              <a:rPr lang="en-US" sz="3400" dirty="0" smtClean="0"/>
              <a:t>Flash Memory (4-5pm)</a:t>
            </a:r>
            <a:endParaRPr lang="en-US" sz="3400" dirty="0"/>
          </a:p>
        </p:txBody>
      </p:sp>
      <p:sp>
        <p:nvSpPr>
          <p:cNvPr id="3" name="Content Placeholder 2"/>
          <p:cNvSpPr>
            <a:spLocks noGrp="1"/>
          </p:cNvSpPr>
          <p:nvPr>
            <p:ph idx="1"/>
          </p:nvPr>
        </p:nvSpPr>
        <p:spPr/>
        <p:txBody>
          <a:bodyPr/>
          <a:lstStyle/>
          <a:p>
            <a:r>
              <a:rPr lang="en-US" dirty="0" smtClean="0"/>
              <a:t>March 25, Wednesday, CIC Panther Hollow Room, 4-5pm</a:t>
            </a:r>
          </a:p>
          <a:p>
            <a:r>
              <a:rPr lang="en-US" dirty="0" err="1" smtClean="0"/>
              <a:t>Yixin</a:t>
            </a:r>
            <a:r>
              <a:rPr lang="en-US" dirty="0" smtClean="0"/>
              <a:t> </a:t>
            </a:r>
            <a:r>
              <a:rPr lang="en-US" dirty="0" err="1" smtClean="0"/>
              <a:t>Luo</a:t>
            </a:r>
            <a:r>
              <a:rPr lang="en-US" dirty="0" smtClean="0"/>
              <a:t>, PhD Student, CMU</a:t>
            </a:r>
          </a:p>
          <a:p>
            <a:r>
              <a:rPr lang="en-US" dirty="0">
                <a:solidFill>
                  <a:srgbClr val="0000FF"/>
                </a:solidFill>
              </a:rPr>
              <a:t>Data Retention in MLC NAND Flash Memory: Characterization, Optimization and </a:t>
            </a:r>
            <a:r>
              <a:rPr lang="en-US" dirty="0" smtClean="0">
                <a:solidFill>
                  <a:srgbClr val="0000FF"/>
                </a:solidFill>
              </a:rPr>
              <a:t>Recovery</a:t>
            </a:r>
          </a:p>
          <a:p>
            <a:endParaRPr lang="en-US" dirty="0" smtClean="0"/>
          </a:p>
          <a:p>
            <a:r>
              <a:rPr lang="en-US" sz="2100" dirty="0"/>
              <a:t>Yu </a:t>
            </a:r>
            <a:r>
              <a:rPr lang="en-US" sz="2100" dirty="0" err="1"/>
              <a:t>Cai</a:t>
            </a:r>
            <a:r>
              <a:rPr lang="en-US" sz="2100" dirty="0"/>
              <a:t>, </a:t>
            </a:r>
            <a:r>
              <a:rPr lang="en-US" sz="2100" dirty="0" err="1"/>
              <a:t>Yixin</a:t>
            </a:r>
            <a:r>
              <a:rPr lang="en-US" sz="2100" dirty="0"/>
              <a:t> </a:t>
            </a:r>
            <a:r>
              <a:rPr lang="en-US" sz="2100" dirty="0" err="1"/>
              <a:t>Luo</a:t>
            </a:r>
            <a:r>
              <a:rPr lang="en-US" sz="2100" dirty="0"/>
              <a:t>, Erich F. </a:t>
            </a:r>
            <a:r>
              <a:rPr lang="en-US" sz="2100" dirty="0" err="1"/>
              <a:t>Haratsch</a:t>
            </a:r>
            <a:r>
              <a:rPr lang="en-US" sz="2100" dirty="0"/>
              <a:t>, Ken Mai, and Onur Mutlu,</a:t>
            </a:r>
            <a:br>
              <a:rPr lang="en-US" sz="2100" dirty="0"/>
            </a:br>
            <a:r>
              <a:rPr lang="en-US" sz="2100" b="1" dirty="0">
                <a:solidFill>
                  <a:srgbClr val="0000FF"/>
                </a:solidFill>
              </a:rPr>
              <a:t>"Data Retention in MLC NAND Flash Memory: Characterization, Optimization and Recovery"</a:t>
            </a:r>
            <a:r>
              <a:rPr lang="en-US" sz="2100" dirty="0">
                <a:solidFill>
                  <a:srgbClr val="0000FF"/>
                </a:solidFill>
              </a:rPr>
              <a:t> </a:t>
            </a:r>
            <a:r>
              <a:rPr lang="en-US" sz="2100" dirty="0"/>
              <a:t/>
            </a:r>
            <a:br>
              <a:rPr lang="en-US" sz="2100" dirty="0"/>
            </a:br>
            <a:r>
              <a:rPr lang="en-US" sz="2100" i="1" dirty="0"/>
              <a:t>Proceedings of the </a:t>
            </a:r>
            <a:r>
              <a:rPr lang="en-US" sz="2100" i="1" dirty="0">
                <a:hlinkClick r:id="rId2"/>
              </a:rPr>
              <a:t>21st International Symposium on High-Performance Computer Architecture</a:t>
            </a:r>
            <a:r>
              <a:rPr lang="en-US" sz="2100" i="1" dirty="0"/>
              <a:t> (</a:t>
            </a:r>
            <a:r>
              <a:rPr lang="en-US" sz="2100" b="1" i="1" dirty="0"/>
              <a:t>HPCA</a:t>
            </a:r>
            <a:r>
              <a:rPr lang="en-US" sz="2100" i="1" dirty="0"/>
              <a:t>)</a:t>
            </a:r>
            <a:r>
              <a:rPr lang="en-US" sz="2100" dirty="0"/>
              <a:t>, Bay Area, CA, February 2015. </a:t>
            </a:r>
            <a:br>
              <a:rPr lang="en-US" sz="2100" dirty="0"/>
            </a:br>
            <a:r>
              <a:rPr lang="en-US" sz="2100" dirty="0"/>
              <a:t>[</a:t>
            </a:r>
            <a:r>
              <a:rPr lang="en-US" sz="2100" dirty="0">
                <a:hlinkClick r:id="rId3"/>
              </a:rPr>
              <a:t>Slides (pptx)</a:t>
            </a:r>
            <a:r>
              <a:rPr lang="en-US" sz="2100" dirty="0"/>
              <a:t> </a:t>
            </a:r>
            <a:r>
              <a:rPr lang="en-US" sz="2100" dirty="0">
                <a:hlinkClick r:id="rId4"/>
              </a:rPr>
              <a:t>(pdf)</a:t>
            </a:r>
            <a:r>
              <a:rPr lang="en-US" sz="2100" dirty="0"/>
              <a:t>] </a:t>
            </a:r>
            <a:br>
              <a:rPr lang="en-US" sz="2100" dirty="0"/>
            </a:br>
            <a:r>
              <a:rPr lang="en-US" sz="2100" b="1" i="1" dirty="0">
                <a:solidFill>
                  <a:srgbClr val="FF0000"/>
                </a:solidFill>
              </a:rPr>
              <a:t>Best paper session.</a:t>
            </a:r>
            <a:endParaRPr lang="en-US" sz="2100" dirty="0" smtClean="0">
              <a:solidFill>
                <a:srgbClr val="FF0000"/>
              </a:solidFill>
            </a:endParaRPr>
          </a:p>
          <a:p>
            <a:pPr lvl="1"/>
            <a:r>
              <a:rPr lang="en-US" sz="1900" dirty="0">
                <a:hlinkClick r:id="rId5"/>
              </a:rPr>
              <a:t>http://users.ece.cmu.edu/~omutlu/pub/flash-memory-data-retention_hpca15.</a:t>
            </a:r>
            <a:r>
              <a:rPr lang="en-US" sz="1900" dirty="0" smtClean="0">
                <a:hlinkClick r:id="rId5"/>
              </a:rPr>
              <a:t>pdf</a:t>
            </a:r>
            <a:r>
              <a:rPr lang="en-US" sz="1900" dirty="0" smtClean="0"/>
              <a:t> </a:t>
            </a:r>
            <a:endParaRPr lang="en-US" sz="1900"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5</a:t>
            </a:fld>
            <a:endParaRPr lang="en-US"/>
          </a:p>
        </p:txBody>
      </p:sp>
    </p:spTree>
    <p:extLst>
      <p:ext uri="{BB962C8B-B14F-4D97-AF65-F5344CB8AC3E}">
        <p14:creationId xmlns:p14="http://schemas.microsoft.com/office/powerpoint/2010/main" val="2530245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1"/>
          <p:cNvSpPr txBox="1">
            <a:spLocks noChangeArrowheads="1"/>
          </p:cNvSpPr>
          <p:nvPr/>
        </p:nvSpPr>
        <p:spPr bwMode="auto">
          <a:xfrm>
            <a:off x="758825" y="5041900"/>
            <a:ext cx="18811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148482" name="Title 1"/>
          <p:cNvSpPr>
            <a:spLocks noGrp="1"/>
          </p:cNvSpPr>
          <p:nvPr>
            <p:ph type="title"/>
          </p:nvPr>
        </p:nvSpPr>
        <p:spPr/>
        <p:txBody>
          <a:bodyPr/>
          <a:lstStyle/>
          <a:p>
            <a:pPr eaLnBrk="1" hangingPunct="1"/>
            <a:r>
              <a:rPr lang="en-US">
                <a:latin typeface="Garamond" charset="0"/>
              </a:rPr>
              <a:t>Parallelism-Aware Scheduler</a:t>
            </a:r>
          </a:p>
        </p:txBody>
      </p:sp>
      <p:sp>
        <p:nvSpPr>
          <p:cNvPr id="14848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59F3F1-0E44-1349-A00E-9C774C6DF437}" type="slidenum">
              <a:rPr lang="en-US" sz="1600">
                <a:solidFill>
                  <a:srgbClr val="000000"/>
                </a:solidFill>
                <a:latin typeface="Garamond" charset="0"/>
                <a:cs typeface="Arial" charset="0"/>
              </a:rPr>
              <a:pPr eaLnBrk="1" hangingPunct="1"/>
              <a:t>50</a:t>
            </a:fld>
            <a:endParaRPr lang="en-US" sz="1600">
              <a:solidFill>
                <a:srgbClr val="000000"/>
              </a:solidFill>
              <a:latin typeface="Garamond" charset="0"/>
              <a:cs typeface="Arial" charset="0"/>
            </a:endParaRPr>
          </a:p>
        </p:txBody>
      </p:sp>
      <p:sp>
        <p:nvSpPr>
          <p:cNvPr id="28" name="Rectangle 3"/>
          <p:cNvSpPr>
            <a:spLocks noChangeArrowheads="1"/>
          </p:cNvSpPr>
          <p:nvPr/>
        </p:nvSpPr>
        <p:spPr bwMode="auto">
          <a:xfrm>
            <a:off x="65532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8485" name="Text Box 80"/>
          <p:cNvSpPr txBox="1">
            <a:spLocks noChangeArrowheads="1"/>
          </p:cNvSpPr>
          <p:nvPr/>
        </p:nvSpPr>
        <p:spPr bwMode="auto">
          <a:xfrm>
            <a:off x="6553200" y="901700"/>
            <a:ext cx="8223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30" name="Rectangle 3"/>
          <p:cNvSpPr>
            <a:spLocks noChangeArrowheads="1"/>
          </p:cNvSpPr>
          <p:nvPr/>
        </p:nvSpPr>
        <p:spPr bwMode="auto">
          <a:xfrm>
            <a:off x="7467600" y="1209675"/>
            <a:ext cx="762000" cy="938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48487" name="Text Box 80"/>
          <p:cNvSpPr txBox="1">
            <a:spLocks noChangeArrowheads="1"/>
          </p:cNvSpPr>
          <p:nvPr/>
        </p:nvSpPr>
        <p:spPr bwMode="auto">
          <a:xfrm>
            <a:off x="7467600" y="8858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33" name="Text Box 80"/>
          <p:cNvSpPr txBox="1">
            <a:spLocks noChangeArrowheads="1"/>
          </p:cNvSpPr>
          <p:nvPr/>
        </p:nvSpPr>
        <p:spPr bwMode="auto">
          <a:xfrm>
            <a:off x="6172200" y="2239963"/>
            <a:ext cx="274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0, Row 1</a:t>
            </a:r>
          </a:p>
        </p:txBody>
      </p:sp>
      <p:sp>
        <p:nvSpPr>
          <p:cNvPr id="34" name="Text Box 80"/>
          <p:cNvSpPr txBox="1">
            <a:spLocks noChangeArrowheads="1"/>
          </p:cNvSpPr>
          <p:nvPr/>
        </p:nvSpPr>
        <p:spPr bwMode="auto">
          <a:xfrm>
            <a:off x="6178550" y="2652713"/>
            <a:ext cx="2890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Thread B: Bank 1, Row 99</a:t>
            </a:r>
          </a:p>
        </p:txBody>
      </p:sp>
      <p:sp>
        <p:nvSpPr>
          <p:cNvPr id="35" name="Text Box 80"/>
          <p:cNvSpPr txBox="1">
            <a:spLocks noChangeArrowheads="1"/>
          </p:cNvSpPr>
          <p:nvPr/>
        </p:nvSpPr>
        <p:spPr bwMode="auto">
          <a:xfrm>
            <a:off x="6172200" y="3059113"/>
            <a:ext cx="28908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Thread B: Bank 0, Row 99</a:t>
            </a:r>
          </a:p>
        </p:txBody>
      </p:sp>
      <p:sp>
        <p:nvSpPr>
          <p:cNvPr id="36" name="Text Box 80"/>
          <p:cNvSpPr txBox="1">
            <a:spLocks noChangeArrowheads="1"/>
          </p:cNvSpPr>
          <p:nvPr/>
        </p:nvSpPr>
        <p:spPr bwMode="auto">
          <a:xfrm>
            <a:off x="6172200" y="3444875"/>
            <a:ext cx="27495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Thread A: Bank 1, Row 1</a:t>
            </a:r>
          </a:p>
        </p:txBody>
      </p:sp>
      <p:sp>
        <p:nvSpPr>
          <p:cNvPr id="37" name="Rectangle 16"/>
          <p:cNvSpPr>
            <a:spLocks noChangeArrowheads="1"/>
          </p:cNvSpPr>
          <p:nvPr/>
        </p:nvSpPr>
        <p:spPr bwMode="auto">
          <a:xfrm>
            <a:off x="6211888" y="2195513"/>
            <a:ext cx="2736850" cy="368300"/>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38" name="Rectangle 16"/>
          <p:cNvSpPr>
            <a:spLocks noChangeArrowheads="1"/>
          </p:cNvSpPr>
          <p:nvPr/>
        </p:nvSpPr>
        <p:spPr bwMode="auto">
          <a:xfrm>
            <a:off x="6221413" y="2611438"/>
            <a:ext cx="2736850" cy="369887"/>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39" name="Rectangle 16"/>
          <p:cNvSpPr>
            <a:spLocks noChangeArrowheads="1"/>
          </p:cNvSpPr>
          <p:nvPr/>
        </p:nvSpPr>
        <p:spPr bwMode="auto">
          <a:xfrm>
            <a:off x="6219825" y="3040063"/>
            <a:ext cx="2735263" cy="368300"/>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40" name="Rectangle 16"/>
          <p:cNvSpPr>
            <a:spLocks noChangeArrowheads="1"/>
          </p:cNvSpPr>
          <p:nvPr/>
        </p:nvSpPr>
        <p:spPr bwMode="auto">
          <a:xfrm>
            <a:off x="6227763" y="3455988"/>
            <a:ext cx="2736850" cy="369887"/>
          </a:xfrm>
          <a:prstGeom prst="rect">
            <a:avLst/>
          </a:prstGeom>
          <a:noFill/>
          <a:ln w="317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48496" name="Text Box 80"/>
          <p:cNvSpPr txBox="1">
            <a:spLocks noChangeArrowheads="1"/>
          </p:cNvSpPr>
          <p:nvPr/>
        </p:nvSpPr>
        <p:spPr bwMode="auto">
          <a:xfrm>
            <a:off x="107950" y="4276725"/>
            <a:ext cx="4540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A :</a:t>
            </a:r>
          </a:p>
        </p:txBody>
      </p:sp>
      <p:sp>
        <p:nvSpPr>
          <p:cNvPr id="49" name="Line 10"/>
          <p:cNvSpPr>
            <a:spLocks noChangeShapeType="1"/>
          </p:cNvSpPr>
          <p:nvPr/>
        </p:nvSpPr>
        <p:spPr bwMode="auto">
          <a:xfrm>
            <a:off x="1614488" y="4125913"/>
            <a:ext cx="0" cy="182562"/>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50" name="Text Box 11"/>
          <p:cNvSpPr txBox="1">
            <a:spLocks noChangeArrowheads="1"/>
          </p:cNvSpPr>
          <p:nvPr/>
        </p:nvSpPr>
        <p:spPr bwMode="auto">
          <a:xfrm>
            <a:off x="762000" y="3863975"/>
            <a:ext cx="18827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148499" name="Text Box 66"/>
          <p:cNvSpPr txBox="1">
            <a:spLocks noChangeArrowheads="1"/>
          </p:cNvSpPr>
          <p:nvPr/>
        </p:nvSpPr>
        <p:spPr bwMode="auto">
          <a:xfrm>
            <a:off x="66675" y="3559175"/>
            <a:ext cx="34147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a:solidFill>
                  <a:srgbClr val="000000"/>
                </a:solidFill>
                <a:cs typeface="Arial" charset="0"/>
              </a:rPr>
              <a:t>Parallelism-aware Scheduler:</a:t>
            </a:r>
          </a:p>
        </p:txBody>
      </p:sp>
      <p:sp>
        <p:nvSpPr>
          <p:cNvPr id="148500" name="Text Box 80"/>
          <p:cNvSpPr txBox="1">
            <a:spLocks noChangeArrowheads="1"/>
          </p:cNvSpPr>
          <p:nvPr/>
        </p:nvSpPr>
        <p:spPr bwMode="auto">
          <a:xfrm>
            <a:off x="117475" y="5397500"/>
            <a:ext cx="403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B:</a:t>
            </a:r>
          </a:p>
        </p:txBody>
      </p:sp>
      <p:sp>
        <p:nvSpPr>
          <p:cNvPr id="80" name="Rectangle 4"/>
          <p:cNvSpPr>
            <a:spLocks noChangeArrowheads="1"/>
          </p:cNvSpPr>
          <p:nvPr/>
        </p:nvSpPr>
        <p:spPr bwMode="auto">
          <a:xfrm>
            <a:off x="555625" y="541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81" name="Text Box 5"/>
          <p:cNvSpPr txBox="1">
            <a:spLocks noChangeArrowheads="1"/>
          </p:cNvSpPr>
          <p:nvPr/>
        </p:nvSpPr>
        <p:spPr bwMode="auto">
          <a:xfrm>
            <a:off x="536575" y="5381625"/>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82" name="Rectangle 8"/>
          <p:cNvSpPr>
            <a:spLocks noChangeArrowheads="1"/>
          </p:cNvSpPr>
          <p:nvPr/>
        </p:nvSpPr>
        <p:spPr bwMode="auto">
          <a:xfrm>
            <a:off x="1774825" y="5419725"/>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83" name="Rectangle 9" descr="Large checker board"/>
          <p:cNvSpPr>
            <a:spLocks noChangeArrowheads="1"/>
          </p:cNvSpPr>
          <p:nvPr/>
        </p:nvSpPr>
        <p:spPr bwMode="auto">
          <a:xfrm>
            <a:off x="3271838" y="5776913"/>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84" name="Line 10"/>
          <p:cNvSpPr>
            <a:spLocks noChangeShapeType="1"/>
          </p:cNvSpPr>
          <p:nvPr/>
        </p:nvSpPr>
        <p:spPr bwMode="auto">
          <a:xfrm>
            <a:off x="1622425" y="5257800"/>
            <a:ext cx="0" cy="18415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86" name="Text Box 12"/>
          <p:cNvSpPr txBox="1">
            <a:spLocks noChangeArrowheads="1"/>
          </p:cNvSpPr>
          <p:nvPr/>
        </p:nvSpPr>
        <p:spPr bwMode="auto">
          <a:xfrm>
            <a:off x="2544763" y="5722938"/>
            <a:ext cx="661987"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87" name="Text Box 14"/>
          <p:cNvSpPr txBox="1">
            <a:spLocks noChangeArrowheads="1"/>
          </p:cNvSpPr>
          <p:nvPr/>
        </p:nvSpPr>
        <p:spPr bwMode="auto">
          <a:xfrm>
            <a:off x="2149475" y="540067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88" name="Rectangle 69"/>
          <p:cNvSpPr>
            <a:spLocks noChangeArrowheads="1"/>
          </p:cNvSpPr>
          <p:nvPr/>
        </p:nvSpPr>
        <p:spPr bwMode="auto">
          <a:xfrm>
            <a:off x="1622425" y="5421313"/>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89" name="Rectangle 70" descr="Large checker board"/>
          <p:cNvSpPr>
            <a:spLocks noChangeArrowheads="1"/>
          </p:cNvSpPr>
          <p:nvPr/>
        </p:nvSpPr>
        <p:spPr bwMode="auto">
          <a:xfrm>
            <a:off x="3135313" y="5776913"/>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2" name="Rectangle 69"/>
          <p:cNvSpPr>
            <a:spLocks noChangeArrowheads="1"/>
          </p:cNvSpPr>
          <p:nvPr/>
        </p:nvSpPr>
        <p:spPr bwMode="auto">
          <a:xfrm>
            <a:off x="3125788" y="5419725"/>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93" name="Rectangle 4"/>
          <p:cNvSpPr>
            <a:spLocks noChangeArrowheads="1"/>
          </p:cNvSpPr>
          <p:nvPr/>
        </p:nvSpPr>
        <p:spPr bwMode="auto">
          <a:xfrm>
            <a:off x="4765675" y="5416550"/>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4" name="Text Box 5"/>
          <p:cNvSpPr txBox="1">
            <a:spLocks noChangeArrowheads="1"/>
          </p:cNvSpPr>
          <p:nvPr/>
        </p:nvSpPr>
        <p:spPr bwMode="auto">
          <a:xfrm>
            <a:off x="4735513" y="53784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97" name="Rectangle 9" descr="Large checker board"/>
          <p:cNvSpPr>
            <a:spLocks noChangeArrowheads="1"/>
          </p:cNvSpPr>
          <p:nvPr/>
        </p:nvSpPr>
        <p:spPr bwMode="auto">
          <a:xfrm>
            <a:off x="3276600" y="5994400"/>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8" name="Rectangle 70" descr="Large checker board"/>
          <p:cNvSpPr>
            <a:spLocks noChangeArrowheads="1"/>
          </p:cNvSpPr>
          <p:nvPr/>
        </p:nvSpPr>
        <p:spPr bwMode="auto">
          <a:xfrm>
            <a:off x="4638675" y="5994400"/>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9" name="Text Box 12"/>
          <p:cNvSpPr txBox="1">
            <a:spLocks noChangeArrowheads="1"/>
          </p:cNvSpPr>
          <p:nvPr/>
        </p:nvSpPr>
        <p:spPr bwMode="auto">
          <a:xfrm>
            <a:off x="2652713" y="5930900"/>
            <a:ext cx="6635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00" name="Rectangle 8"/>
          <p:cNvSpPr>
            <a:spLocks noChangeArrowheads="1"/>
          </p:cNvSpPr>
          <p:nvPr/>
        </p:nvSpPr>
        <p:spPr bwMode="auto">
          <a:xfrm>
            <a:off x="3273425" y="5416550"/>
            <a:ext cx="1362075"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1" name="Text Box 14"/>
          <p:cNvSpPr txBox="1">
            <a:spLocks noChangeArrowheads="1"/>
          </p:cNvSpPr>
          <p:nvPr/>
        </p:nvSpPr>
        <p:spPr bwMode="auto">
          <a:xfrm>
            <a:off x="3657600" y="539750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05" name="Rectangle 69"/>
          <p:cNvSpPr>
            <a:spLocks noChangeArrowheads="1"/>
          </p:cNvSpPr>
          <p:nvPr/>
        </p:nvSpPr>
        <p:spPr bwMode="auto">
          <a:xfrm>
            <a:off x="4621213" y="5422900"/>
            <a:ext cx="155575"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19" name="Text Box 11"/>
          <p:cNvSpPr txBox="1">
            <a:spLocks noChangeArrowheads="1"/>
          </p:cNvSpPr>
          <p:nvPr/>
        </p:nvSpPr>
        <p:spPr bwMode="auto">
          <a:xfrm>
            <a:off x="758825" y="2198688"/>
            <a:ext cx="1881188"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148520" name="Text Box 80"/>
          <p:cNvSpPr txBox="1">
            <a:spLocks noChangeArrowheads="1"/>
          </p:cNvSpPr>
          <p:nvPr/>
        </p:nvSpPr>
        <p:spPr bwMode="auto">
          <a:xfrm>
            <a:off x="107950" y="1544638"/>
            <a:ext cx="4540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A :</a:t>
            </a:r>
          </a:p>
        </p:txBody>
      </p:sp>
      <p:sp>
        <p:nvSpPr>
          <p:cNvPr id="148521" name="Rectangle 4"/>
          <p:cNvSpPr>
            <a:spLocks noChangeArrowheads="1"/>
          </p:cNvSpPr>
          <p:nvPr/>
        </p:nvSpPr>
        <p:spPr bwMode="auto">
          <a:xfrm>
            <a:off x="547688" y="156527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48522" name="Text Box 5"/>
          <p:cNvSpPr txBox="1">
            <a:spLocks noChangeArrowheads="1"/>
          </p:cNvSpPr>
          <p:nvPr/>
        </p:nvSpPr>
        <p:spPr bwMode="auto">
          <a:xfrm>
            <a:off x="528638" y="1527175"/>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48523" name="Rectangle 8"/>
          <p:cNvSpPr>
            <a:spLocks noChangeArrowheads="1"/>
          </p:cNvSpPr>
          <p:nvPr/>
        </p:nvSpPr>
        <p:spPr bwMode="auto">
          <a:xfrm>
            <a:off x="1765300" y="1565275"/>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48524" name="Rectangle 9" descr="Large checker board"/>
          <p:cNvSpPr>
            <a:spLocks noChangeArrowheads="1"/>
          </p:cNvSpPr>
          <p:nvPr/>
        </p:nvSpPr>
        <p:spPr bwMode="auto">
          <a:xfrm>
            <a:off x="1754188" y="1922463"/>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25" name="Line 10"/>
          <p:cNvSpPr>
            <a:spLocks noChangeShapeType="1"/>
          </p:cNvSpPr>
          <p:nvPr/>
        </p:nvSpPr>
        <p:spPr bwMode="auto">
          <a:xfrm>
            <a:off x="1614488" y="1404938"/>
            <a:ext cx="0" cy="182562"/>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8526" name="Text Box 11"/>
          <p:cNvSpPr txBox="1">
            <a:spLocks noChangeArrowheads="1"/>
          </p:cNvSpPr>
          <p:nvPr/>
        </p:nvSpPr>
        <p:spPr bwMode="auto">
          <a:xfrm>
            <a:off x="749300" y="1100138"/>
            <a:ext cx="18811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cs typeface="Arial" charset="0"/>
              </a:rPr>
              <a:t>2 DRAM Requests</a:t>
            </a:r>
          </a:p>
        </p:txBody>
      </p:sp>
      <p:sp>
        <p:nvSpPr>
          <p:cNvPr id="148527" name="Text Box 12"/>
          <p:cNvSpPr txBox="1">
            <a:spLocks noChangeArrowheads="1"/>
          </p:cNvSpPr>
          <p:nvPr/>
        </p:nvSpPr>
        <p:spPr bwMode="auto">
          <a:xfrm>
            <a:off x="993775" y="1901825"/>
            <a:ext cx="661988"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148528" name="Text Box 14"/>
          <p:cNvSpPr txBox="1">
            <a:spLocks noChangeArrowheads="1"/>
          </p:cNvSpPr>
          <p:nvPr/>
        </p:nvSpPr>
        <p:spPr bwMode="auto">
          <a:xfrm>
            <a:off x="2141538" y="1546225"/>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48529" name="Rectangle 69"/>
          <p:cNvSpPr>
            <a:spLocks noChangeArrowheads="1"/>
          </p:cNvSpPr>
          <p:nvPr/>
        </p:nvSpPr>
        <p:spPr bwMode="auto">
          <a:xfrm>
            <a:off x="1614488" y="1566863"/>
            <a:ext cx="152400"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30" name="Rectangle 70" descr="Large checker board"/>
          <p:cNvSpPr>
            <a:spLocks noChangeArrowheads="1"/>
          </p:cNvSpPr>
          <p:nvPr/>
        </p:nvSpPr>
        <p:spPr bwMode="auto">
          <a:xfrm>
            <a:off x="1617663" y="1922463"/>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31" name="Rectangle 9" descr="Large checker board"/>
          <p:cNvSpPr>
            <a:spLocks noChangeArrowheads="1"/>
          </p:cNvSpPr>
          <p:nvPr/>
        </p:nvSpPr>
        <p:spPr bwMode="auto">
          <a:xfrm>
            <a:off x="3257550" y="2108200"/>
            <a:ext cx="1360488"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32" name="Rectangle 70" descr="Large checker board"/>
          <p:cNvSpPr>
            <a:spLocks noChangeArrowheads="1"/>
          </p:cNvSpPr>
          <p:nvPr/>
        </p:nvSpPr>
        <p:spPr bwMode="auto">
          <a:xfrm>
            <a:off x="4618038" y="2108200"/>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33" name="Rectangle 69"/>
          <p:cNvSpPr>
            <a:spLocks noChangeArrowheads="1"/>
          </p:cNvSpPr>
          <p:nvPr/>
        </p:nvSpPr>
        <p:spPr bwMode="auto">
          <a:xfrm>
            <a:off x="3116263" y="1565275"/>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34" name="Rectangle 4"/>
          <p:cNvSpPr>
            <a:spLocks noChangeArrowheads="1"/>
          </p:cNvSpPr>
          <p:nvPr/>
        </p:nvSpPr>
        <p:spPr bwMode="auto">
          <a:xfrm>
            <a:off x="4767263" y="1562100"/>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48535" name="Text Box 5"/>
          <p:cNvSpPr txBox="1">
            <a:spLocks noChangeArrowheads="1"/>
          </p:cNvSpPr>
          <p:nvPr/>
        </p:nvSpPr>
        <p:spPr bwMode="auto">
          <a:xfrm>
            <a:off x="4737100" y="152400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48536" name="Text Box 12"/>
          <p:cNvSpPr txBox="1">
            <a:spLocks noChangeArrowheads="1"/>
          </p:cNvSpPr>
          <p:nvPr/>
        </p:nvSpPr>
        <p:spPr bwMode="auto">
          <a:xfrm>
            <a:off x="2633663" y="2054225"/>
            <a:ext cx="661987"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48537" name="Text Box 80"/>
          <p:cNvSpPr txBox="1">
            <a:spLocks noChangeArrowheads="1"/>
          </p:cNvSpPr>
          <p:nvPr/>
        </p:nvSpPr>
        <p:spPr bwMode="auto">
          <a:xfrm>
            <a:off x="117475" y="2632075"/>
            <a:ext cx="403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B:</a:t>
            </a:r>
          </a:p>
        </p:txBody>
      </p:sp>
      <p:sp>
        <p:nvSpPr>
          <p:cNvPr id="148538" name="Rectangle 4"/>
          <p:cNvSpPr>
            <a:spLocks noChangeArrowheads="1"/>
          </p:cNvSpPr>
          <p:nvPr/>
        </p:nvSpPr>
        <p:spPr bwMode="auto">
          <a:xfrm>
            <a:off x="555625" y="2654300"/>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48539" name="Text Box 5"/>
          <p:cNvSpPr txBox="1">
            <a:spLocks noChangeArrowheads="1"/>
          </p:cNvSpPr>
          <p:nvPr/>
        </p:nvSpPr>
        <p:spPr bwMode="auto">
          <a:xfrm>
            <a:off x="536575" y="261620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48540" name="Rectangle 8"/>
          <p:cNvSpPr>
            <a:spLocks noChangeArrowheads="1"/>
          </p:cNvSpPr>
          <p:nvPr/>
        </p:nvSpPr>
        <p:spPr bwMode="auto">
          <a:xfrm>
            <a:off x="1774825" y="2654300"/>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48541" name="Rectangle 9" descr="Large checker board"/>
          <p:cNvSpPr>
            <a:spLocks noChangeArrowheads="1"/>
          </p:cNvSpPr>
          <p:nvPr/>
        </p:nvSpPr>
        <p:spPr bwMode="auto">
          <a:xfrm>
            <a:off x="3282950" y="3221038"/>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42" name="Line 10"/>
          <p:cNvSpPr>
            <a:spLocks noChangeShapeType="1"/>
          </p:cNvSpPr>
          <p:nvPr/>
        </p:nvSpPr>
        <p:spPr bwMode="auto">
          <a:xfrm>
            <a:off x="1622425" y="2493963"/>
            <a:ext cx="0" cy="182562"/>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8543" name="Text Box 12"/>
          <p:cNvSpPr txBox="1">
            <a:spLocks noChangeArrowheads="1"/>
          </p:cNvSpPr>
          <p:nvPr/>
        </p:nvSpPr>
        <p:spPr bwMode="auto">
          <a:xfrm>
            <a:off x="2544763" y="3200400"/>
            <a:ext cx="6619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148544" name="Text Box 14"/>
          <p:cNvSpPr txBox="1">
            <a:spLocks noChangeArrowheads="1"/>
          </p:cNvSpPr>
          <p:nvPr/>
        </p:nvSpPr>
        <p:spPr bwMode="auto">
          <a:xfrm>
            <a:off x="2149475" y="2635250"/>
            <a:ext cx="62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48545" name="Rectangle 69"/>
          <p:cNvSpPr>
            <a:spLocks noChangeArrowheads="1"/>
          </p:cNvSpPr>
          <p:nvPr/>
        </p:nvSpPr>
        <p:spPr bwMode="auto">
          <a:xfrm>
            <a:off x="1622425" y="2655888"/>
            <a:ext cx="152400"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46" name="Rectangle 70" descr="Large checker board"/>
          <p:cNvSpPr>
            <a:spLocks noChangeArrowheads="1"/>
          </p:cNvSpPr>
          <p:nvPr/>
        </p:nvSpPr>
        <p:spPr bwMode="auto">
          <a:xfrm>
            <a:off x="3146425" y="3221038"/>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47" name="Rectangle 69"/>
          <p:cNvSpPr>
            <a:spLocks noChangeArrowheads="1"/>
          </p:cNvSpPr>
          <p:nvPr/>
        </p:nvSpPr>
        <p:spPr bwMode="auto">
          <a:xfrm>
            <a:off x="3125788" y="2654300"/>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48" name="Rectangle 4"/>
          <p:cNvSpPr>
            <a:spLocks noChangeArrowheads="1"/>
          </p:cNvSpPr>
          <p:nvPr/>
        </p:nvSpPr>
        <p:spPr bwMode="auto">
          <a:xfrm>
            <a:off x="4765675" y="2651125"/>
            <a:ext cx="1066800" cy="301625"/>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48549" name="Text Box 5"/>
          <p:cNvSpPr txBox="1">
            <a:spLocks noChangeArrowheads="1"/>
          </p:cNvSpPr>
          <p:nvPr/>
        </p:nvSpPr>
        <p:spPr bwMode="auto">
          <a:xfrm>
            <a:off x="4735513" y="2624138"/>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48550" name="Rectangle 9" descr="Large checker board"/>
          <p:cNvSpPr>
            <a:spLocks noChangeArrowheads="1"/>
          </p:cNvSpPr>
          <p:nvPr/>
        </p:nvSpPr>
        <p:spPr bwMode="auto">
          <a:xfrm>
            <a:off x="1779588" y="3019425"/>
            <a:ext cx="1360487"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51" name="Rectangle 70" descr="Large checker board"/>
          <p:cNvSpPr>
            <a:spLocks noChangeArrowheads="1"/>
          </p:cNvSpPr>
          <p:nvPr/>
        </p:nvSpPr>
        <p:spPr bwMode="auto">
          <a:xfrm>
            <a:off x="3140075" y="30194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8552" name="Text Box 12"/>
          <p:cNvSpPr txBox="1">
            <a:spLocks noChangeArrowheads="1"/>
          </p:cNvSpPr>
          <p:nvPr/>
        </p:nvSpPr>
        <p:spPr bwMode="auto">
          <a:xfrm>
            <a:off x="1155700" y="2967038"/>
            <a:ext cx="66198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48553" name="Rectangle 8"/>
          <p:cNvSpPr>
            <a:spLocks noChangeArrowheads="1"/>
          </p:cNvSpPr>
          <p:nvPr/>
        </p:nvSpPr>
        <p:spPr bwMode="auto">
          <a:xfrm>
            <a:off x="3273425" y="2651125"/>
            <a:ext cx="1350963"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48554" name="Text Box 14"/>
          <p:cNvSpPr txBox="1">
            <a:spLocks noChangeArrowheads="1"/>
          </p:cNvSpPr>
          <p:nvPr/>
        </p:nvSpPr>
        <p:spPr bwMode="auto">
          <a:xfrm>
            <a:off x="3657600" y="2633663"/>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48555" name="Rectangle 8"/>
          <p:cNvSpPr>
            <a:spLocks noChangeArrowheads="1"/>
          </p:cNvSpPr>
          <p:nvPr/>
        </p:nvSpPr>
        <p:spPr bwMode="auto">
          <a:xfrm>
            <a:off x="3262313" y="1563688"/>
            <a:ext cx="1349375"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48556" name="Text Box 14"/>
          <p:cNvSpPr txBox="1">
            <a:spLocks noChangeArrowheads="1"/>
          </p:cNvSpPr>
          <p:nvPr/>
        </p:nvSpPr>
        <p:spPr bwMode="auto">
          <a:xfrm>
            <a:off x="3636963" y="154463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48557" name="Rectangle 69"/>
          <p:cNvSpPr>
            <a:spLocks noChangeArrowheads="1"/>
          </p:cNvSpPr>
          <p:nvPr/>
        </p:nvSpPr>
        <p:spPr bwMode="auto">
          <a:xfrm>
            <a:off x="4611688" y="1566863"/>
            <a:ext cx="152400"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8558" name="Rectangle 69"/>
          <p:cNvSpPr>
            <a:spLocks noChangeArrowheads="1"/>
          </p:cNvSpPr>
          <p:nvPr/>
        </p:nvSpPr>
        <p:spPr bwMode="auto">
          <a:xfrm>
            <a:off x="4621213" y="2655888"/>
            <a:ext cx="152400" cy="301625"/>
          </a:xfrm>
          <a:prstGeom prst="rect">
            <a:avLst/>
          </a:prstGeom>
          <a:solidFill>
            <a:srgbClr val="00FF00"/>
          </a:solidFill>
          <a:ln w="9525">
            <a:solidFill>
              <a:schemeClr val="tx1"/>
            </a:solidFill>
            <a:miter lim="800000"/>
            <a:headEnd/>
            <a:tailEnd/>
          </a:ln>
        </p:spPr>
        <p:txBody>
          <a:bodyPr wrap="none" anchor="ctr"/>
          <a:lstStyle/>
          <a:p>
            <a:endParaRPr lang="en-US">
              <a:solidFill>
                <a:srgbClr val="FF0000"/>
              </a:solidFill>
            </a:endParaRPr>
          </a:p>
        </p:txBody>
      </p:sp>
      <p:sp>
        <p:nvSpPr>
          <p:cNvPr id="148559" name="Text Box 66"/>
          <p:cNvSpPr txBox="1">
            <a:spLocks noChangeArrowheads="1"/>
          </p:cNvSpPr>
          <p:nvPr/>
        </p:nvSpPr>
        <p:spPr bwMode="auto">
          <a:xfrm>
            <a:off x="77788" y="871538"/>
            <a:ext cx="25527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a:solidFill>
                  <a:srgbClr val="000000"/>
                </a:solidFill>
                <a:cs typeface="Arial" charset="0"/>
              </a:rPr>
              <a:t>Baseline Scheduler:</a:t>
            </a:r>
          </a:p>
        </p:txBody>
      </p:sp>
      <p:sp>
        <p:nvSpPr>
          <p:cNvPr id="132" name="Rectangle 4"/>
          <p:cNvSpPr>
            <a:spLocks noChangeArrowheads="1"/>
          </p:cNvSpPr>
          <p:nvPr/>
        </p:nvSpPr>
        <p:spPr bwMode="auto">
          <a:xfrm>
            <a:off x="549275" y="4287838"/>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33" name="Text Box 5"/>
          <p:cNvSpPr txBox="1">
            <a:spLocks noChangeArrowheads="1"/>
          </p:cNvSpPr>
          <p:nvPr/>
        </p:nvSpPr>
        <p:spPr bwMode="auto">
          <a:xfrm>
            <a:off x="530225" y="4249738"/>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34" name="Rectangle 8"/>
          <p:cNvSpPr>
            <a:spLocks noChangeArrowheads="1"/>
          </p:cNvSpPr>
          <p:nvPr/>
        </p:nvSpPr>
        <p:spPr bwMode="auto">
          <a:xfrm>
            <a:off x="1766888" y="4287838"/>
            <a:ext cx="1350962"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35" name="Rectangle 9" descr="Large checker board"/>
          <p:cNvSpPr>
            <a:spLocks noChangeArrowheads="1"/>
          </p:cNvSpPr>
          <p:nvPr/>
        </p:nvSpPr>
        <p:spPr bwMode="auto">
          <a:xfrm>
            <a:off x="1755775" y="4646613"/>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36" name="Text Box 12"/>
          <p:cNvSpPr txBox="1">
            <a:spLocks noChangeArrowheads="1"/>
          </p:cNvSpPr>
          <p:nvPr/>
        </p:nvSpPr>
        <p:spPr bwMode="auto">
          <a:xfrm>
            <a:off x="1006475" y="4603750"/>
            <a:ext cx="66198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0</a:t>
            </a:r>
          </a:p>
        </p:txBody>
      </p:sp>
      <p:sp>
        <p:nvSpPr>
          <p:cNvPr id="137" name="Text Box 14"/>
          <p:cNvSpPr txBox="1">
            <a:spLocks noChangeArrowheads="1"/>
          </p:cNvSpPr>
          <p:nvPr/>
        </p:nvSpPr>
        <p:spPr bwMode="auto">
          <a:xfrm>
            <a:off x="2143125" y="42687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Stall</a:t>
            </a:r>
          </a:p>
        </p:txBody>
      </p:sp>
      <p:sp>
        <p:nvSpPr>
          <p:cNvPr id="138" name="Rectangle 69"/>
          <p:cNvSpPr>
            <a:spLocks noChangeArrowheads="1"/>
          </p:cNvSpPr>
          <p:nvPr/>
        </p:nvSpPr>
        <p:spPr bwMode="auto">
          <a:xfrm>
            <a:off x="1616075" y="4289425"/>
            <a:ext cx="152400" cy="301625"/>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39" name="Rectangle 70" descr="Large checker board"/>
          <p:cNvSpPr>
            <a:spLocks noChangeArrowheads="1"/>
          </p:cNvSpPr>
          <p:nvPr/>
        </p:nvSpPr>
        <p:spPr bwMode="auto">
          <a:xfrm>
            <a:off x="1619250" y="4646613"/>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0" name="Rectangle 9" descr="Large checker board"/>
          <p:cNvSpPr>
            <a:spLocks noChangeArrowheads="1"/>
          </p:cNvSpPr>
          <p:nvPr/>
        </p:nvSpPr>
        <p:spPr bwMode="auto">
          <a:xfrm>
            <a:off x="1760538" y="4875213"/>
            <a:ext cx="1362075"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1" name="Rectangle 70" descr="Large checker board"/>
          <p:cNvSpPr>
            <a:spLocks noChangeArrowheads="1"/>
          </p:cNvSpPr>
          <p:nvPr/>
        </p:nvSpPr>
        <p:spPr bwMode="auto">
          <a:xfrm>
            <a:off x="3122613" y="4875213"/>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42" name="Rectangle 69"/>
          <p:cNvSpPr>
            <a:spLocks noChangeArrowheads="1"/>
          </p:cNvSpPr>
          <p:nvPr/>
        </p:nvSpPr>
        <p:spPr bwMode="auto">
          <a:xfrm>
            <a:off x="3117850" y="4287838"/>
            <a:ext cx="152400" cy="304800"/>
          </a:xfrm>
          <a:prstGeom prst="rect">
            <a:avLst/>
          </a:prstGeom>
          <a:solidFill>
            <a:srgbClr val="FF0000"/>
          </a:solidFill>
          <a:ln w="9525">
            <a:solidFill>
              <a:schemeClr val="tx1"/>
            </a:solidFill>
            <a:miter lim="800000"/>
            <a:headEnd/>
            <a:tailEnd/>
          </a:ln>
        </p:spPr>
        <p:txBody>
          <a:bodyPr wrap="none" anchor="ctr"/>
          <a:lstStyle/>
          <a:p>
            <a:endParaRPr lang="en-US">
              <a:solidFill>
                <a:srgbClr val="FF0000"/>
              </a:solidFill>
            </a:endParaRPr>
          </a:p>
        </p:txBody>
      </p:sp>
      <p:sp>
        <p:nvSpPr>
          <p:cNvPr id="143" name="Rectangle 4"/>
          <p:cNvSpPr>
            <a:spLocks noChangeArrowheads="1"/>
          </p:cNvSpPr>
          <p:nvPr/>
        </p:nvSpPr>
        <p:spPr bwMode="auto">
          <a:xfrm>
            <a:off x="3260725" y="4284663"/>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44" name="Text Box 5"/>
          <p:cNvSpPr txBox="1">
            <a:spLocks noChangeArrowheads="1"/>
          </p:cNvSpPr>
          <p:nvPr/>
        </p:nvSpPr>
        <p:spPr bwMode="auto">
          <a:xfrm>
            <a:off x="3230563" y="4246563"/>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45" name="Text Box 12"/>
          <p:cNvSpPr txBox="1">
            <a:spLocks noChangeArrowheads="1"/>
          </p:cNvSpPr>
          <p:nvPr/>
        </p:nvSpPr>
        <p:spPr bwMode="auto">
          <a:xfrm>
            <a:off x="1158875" y="4832350"/>
            <a:ext cx="661988"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Bank 1</a:t>
            </a:r>
          </a:p>
        </p:txBody>
      </p:sp>
      <p:sp>
        <p:nvSpPr>
          <p:cNvPr id="146" name="Line 62"/>
          <p:cNvSpPr>
            <a:spLocks noChangeShapeType="1"/>
          </p:cNvSpPr>
          <p:nvPr/>
        </p:nvSpPr>
        <p:spPr bwMode="auto">
          <a:xfrm>
            <a:off x="4327525" y="4022725"/>
            <a:ext cx="0" cy="823913"/>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7" name="Line 63"/>
          <p:cNvSpPr>
            <a:spLocks noChangeShapeType="1"/>
          </p:cNvSpPr>
          <p:nvPr/>
        </p:nvSpPr>
        <p:spPr bwMode="auto">
          <a:xfrm>
            <a:off x="5851525" y="1371600"/>
            <a:ext cx="0" cy="3475038"/>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8" name="Line 64"/>
          <p:cNvSpPr>
            <a:spLocks noChangeShapeType="1"/>
          </p:cNvSpPr>
          <p:nvPr/>
        </p:nvSpPr>
        <p:spPr bwMode="auto">
          <a:xfrm>
            <a:off x="4327525" y="4429125"/>
            <a:ext cx="1554163" cy="0"/>
          </a:xfrm>
          <a:prstGeom prst="line">
            <a:avLst/>
          </a:prstGeom>
          <a:noFill/>
          <a:ln w="25400">
            <a:solidFill>
              <a:srgbClr val="800000"/>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9" name="Text Box 65"/>
          <p:cNvSpPr txBox="1">
            <a:spLocks noChangeArrowheads="1"/>
          </p:cNvSpPr>
          <p:nvPr/>
        </p:nvSpPr>
        <p:spPr bwMode="auto">
          <a:xfrm>
            <a:off x="4406900" y="4418013"/>
            <a:ext cx="16764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b="1">
                <a:solidFill>
                  <a:srgbClr val="990000"/>
                </a:solidFill>
                <a:cs typeface="Arial" charset="0"/>
              </a:rPr>
              <a:t>Saved Cycles</a:t>
            </a:r>
          </a:p>
        </p:txBody>
      </p:sp>
      <p:sp>
        <p:nvSpPr>
          <p:cNvPr id="150" name="Text Box 80"/>
          <p:cNvSpPr txBox="1">
            <a:spLocks noChangeArrowheads="1"/>
          </p:cNvSpPr>
          <p:nvPr/>
        </p:nvSpPr>
        <p:spPr bwMode="auto">
          <a:xfrm>
            <a:off x="6002338" y="4441825"/>
            <a:ext cx="3067050" cy="12001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solidFill>
                  <a:srgbClr val="FF0000"/>
                </a:solidFill>
                <a:cs typeface="Arial" charset="0"/>
              </a:rPr>
              <a:t>Average stall-time: ~1.5 bank access latencies</a:t>
            </a:r>
          </a:p>
        </p:txBody>
      </p:sp>
    </p:spTree>
    <p:extLst>
      <p:ext uri="{BB962C8B-B14F-4D97-AF65-F5344CB8AC3E}">
        <p14:creationId xmlns:p14="http://schemas.microsoft.com/office/powerpoint/2010/main" val="25692651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slide(fromLeft)">
                                      <p:cBhvr>
                                        <p:cTn id="7" dur="500"/>
                                        <p:tgtEl>
                                          <p:spTgt spid="8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slide(fromLeft)">
                                      <p:cBhvr>
                                        <p:cTn id="10" dur="500"/>
                                        <p:tgtEl>
                                          <p:spTgt spid="81"/>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slide(fromLeft)">
                                      <p:cBhvr>
                                        <p:cTn id="13" dur="500"/>
                                        <p:tgtEl>
                                          <p:spTgt spid="132"/>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slide(fromLeft)">
                                      <p:cBhvr>
                                        <p:cTn id="16" dur="500"/>
                                        <p:tgtEl>
                                          <p:spTgt spid="1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slide(fromTop)">
                                      <p:cBhvr>
                                        <p:cTn id="21" dur="500"/>
                                        <p:tgtEl>
                                          <p:spTgt spid="4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slide(fromTop)">
                                      <p:cBhvr>
                                        <p:cTn id="24" dur="500"/>
                                        <p:tgtEl>
                                          <p:spTgt spid="50"/>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slide(fromTop)">
                                      <p:cBhvr>
                                        <p:cTn id="27" dur="500"/>
                                        <p:tgtEl>
                                          <p:spTgt spid="84"/>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slide(fromTop)">
                                      <p:cBhvr>
                                        <p:cTn id="30" dur="500"/>
                                        <p:tgtEl>
                                          <p:spTgt spid="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500" fill="hold"/>
                                        <p:tgtEl>
                                          <p:spTgt spid="28"/>
                                        </p:tgtEl>
                                        <p:attrNameLst>
                                          <p:attrName>fillcolor</p:attrName>
                                        </p:attrNameLst>
                                      </p:cBhvr>
                                      <p:to>
                                        <a:srgbClr val="0000FF"/>
                                      </p:to>
                                    </p:animClr>
                                    <p:set>
                                      <p:cBhvr>
                                        <p:cTn id="45" dur="500" fill="hold"/>
                                        <p:tgtEl>
                                          <p:spTgt spid="28"/>
                                        </p:tgtEl>
                                        <p:attrNameLst>
                                          <p:attrName>fill.type</p:attrName>
                                        </p:attrNameLst>
                                      </p:cBhvr>
                                      <p:to>
                                        <p:strVal val="solid"/>
                                      </p:to>
                                    </p:set>
                                    <p:set>
                                      <p:cBhvr>
                                        <p:cTn id="46" dur="500" fill="hold"/>
                                        <p:tgtEl>
                                          <p:spTgt spid="28"/>
                                        </p:tgtEl>
                                        <p:attrNameLst>
                                          <p:attrName>fill.on</p:attrName>
                                        </p:attrNameLst>
                                      </p:cBhvr>
                                      <p:to>
                                        <p:strVal val="tru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slide(fromLeft)">
                                      <p:cBhvr>
                                        <p:cTn id="53" dur="500"/>
                                        <p:tgtEl>
                                          <p:spTgt spid="138"/>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slide(fromLeft)">
                                      <p:cBhvr>
                                        <p:cTn id="56" dur="500"/>
                                        <p:tgtEl>
                                          <p:spTgt spid="88"/>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slide(fromLeft)">
                                      <p:cBhvr>
                                        <p:cTn id="59" dur="500"/>
                                        <p:tgtEl>
                                          <p:spTgt spid="139"/>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136"/>
                                        </p:tgtEl>
                                        <p:attrNameLst>
                                          <p:attrName>style.visibility</p:attrName>
                                        </p:attrNameLst>
                                      </p:cBhvr>
                                      <p:to>
                                        <p:strVal val="visible"/>
                                      </p:to>
                                    </p:set>
                                    <p:animEffect transition="in" filter="slide(fromLeft)">
                                      <p:cBhvr>
                                        <p:cTn id="62" dur="500"/>
                                        <p:tgtEl>
                                          <p:spTgt spid="1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mph" presetSubtype="2" fill="hold" nodeType="withEffect">
                                  <p:stCondLst>
                                    <p:cond delay="0"/>
                                  </p:stCondLst>
                                  <p:childTnLst>
                                    <p:animClr clrSpc="rgb" dir="cw">
                                      <p:cBhvr>
                                        <p:cTn id="68" dur="500" fill="hold"/>
                                        <p:tgtEl>
                                          <p:spTgt spid="30"/>
                                        </p:tgtEl>
                                        <p:attrNameLst>
                                          <p:attrName>fillcolor</p:attrName>
                                        </p:attrNameLst>
                                      </p:cBhvr>
                                      <p:to>
                                        <a:srgbClr val="0000FF"/>
                                      </p:to>
                                    </p:animClr>
                                    <p:set>
                                      <p:cBhvr>
                                        <p:cTn id="69" dur="500" fill="hold"/>
                                        <p:tgtEl>
                                          <p:spTgt spid="30"/>
                                        </p:tgtEl>
                                        <p:attrNameLst>
                                          <p:attrName>fill.type</p:attrName>
                                        </p:attrNameLst>
                                      </p:cBhvr>
                                      <p:to>
                                        <p:strVal val="solid"/>
                                      </p:to>
                                    </p:set>
                                    <p:set>
                                      <p:cBhvr>
                                        <p:cTn id="70" dur="500" fill="hold"/>
                                        <p:tgtEl>
                                          <p:spTgt spid="30"/>
                                        </p:tgtEl>
                                        <p:attrNameLst>
                                          <p:attrName>fill.on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145"/>
                                        </p:tgtEl>
                                        <p:attrNameLst>
                                          <p:attrName>style.visibility</p:attrName>
                                        </p:attrNameLst>
                                      </p:cBhvr>
                                      <p:to>
                                        <p:strVal val="visible"/>
                                      </p:to>
                                    </p:set>
                                    <p:animEffect transition="in" filter="slide(fromLeft)">
                                      <p:cBhvr>
                                        <p:cTn id="75" dur="500"/>
                                        <p:tgtEl>
                                          <p:spTgt spid="145"/>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slide(fromLeft)">
                                      <p:cBhvr>
                                        <p:cTn id="78" dur="500"/>
                                        <p:tgtEl>
                                          <p:spTgt spid="134"/>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slide(fromLeft)">
                                      <p:cBhvr>
                                        <p:cTn id="81" dur="500"/>
                                        <p:tgtEl>
                                          <p:spTgt spid="13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slide(fromLeft)">
                                      <p:cBhvr>
                                        <p:cTn id="84" dur="500"/>
                                        <p:tgtEl>
                                          <p:spTgt spid="135"/>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slide(fromLeft)">
                                      <p:cBhvr>
                                        <p:cTn id="87" dur="500"/>
                                        <p:tgtEl>
                                          <p:spTgt spid="140"/>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slide(fromLeft)">
                                      <p:cBhvr>
                                        <p:cTn id="90" dur="500"/>
                                        <p:tgtEl>
                                          <p:spTgt spid="82"/>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slide(fromLeft)">
                                      <p:cBhvr>
                                        <p:cTn id="93" dur="500"/>
                                        <p:tgtEl>
                                          <p:spTgt spid="8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7"/>
                                        </p:tgtEl>
                                        <p:attrNameLst>
                                          <p:attrName>style.visibility</p:attrName>
                                        </p:attrNameLst>
                                      </p:cBhvr>
                                      <p:to>
                                        <p:strVal val="hidden"/>
                                      </p:to>
                                    </p:set>
                                  </p:childTnLst>
                                </p:cTn>
                              </p:par>
                              <p:par>
                                <p:cTn id="98" presetID="1" presetClass="emph" presetSubtype="2" fill="hold" nodeType="withEffect">
                                  <p:stCondLst>
                                    <p:cond delay="0"/>
                                  </p:stCondLst>
                                  <p:childTnLst>
                                    <p:animClr clrSpc="rgb" dir="cw">
                                      <p:cBhvr>
                                        <p:cTn id="99" dur="500" fill="hold"/>
                                        <p:tgtEl>
                                          <p:spTgt spid="28"/>
                                        </p:tgtEl>
                                        <p:attrNameLst>
                                          <p:attrName>fillcolor</p:attrName>
                                        </p:attrNameLst>
                                      </p:cBhvr>
                                      <p:to>
                                        <a:schemeClr val="bg1"/>
                                      </p:to>
                                    </p:animClr>
                                    <p:set>
                                      <p:cBhvr>
                                        <p:cTn id="100" dur="500" fill="hold"/>
                                        <p:tgtEl>
                                          <p:spTgt spid="28"/>
                                        </p:tgtEl>
                                        <p:attrNameLst>
                                          <p:attrName>fill.type</p:attrName>
                                        </p:attrNameLst>
                                      </p:cBhvr>
                                      <p:to>
                                        <p:strVal val="solid"/>
                                      </p:to>
                                    </p:set>
                                    <p:set>
                                      <p:cBhvr>
                                        <p:cTn id="101" dur="500" fill="hold"/>
                                        <p:tgtEl>
                                          <p:spTgt spid="28"/>
                                        </p:tgtEl>
                                        <p:attrNameLst>
                                          <p:attrName>fill.on</p:attrName>
                                        </p:attrNameLst>
                                      </p:cBhvr>
                                      <p:to>
                                        <p:strVal val="true"/>
                                      </p:to>
                                    </p:set>
                                  </p:childTnLst>
                                </p:cTn>
                              </p:par>
                              <p:par>
                                <p:cTn id="102" presetID="3" presetClass="emph" presetSubtype="2" fill="hold" nodeType="withEffect">
                                  <p:stCondLst>
                                    <p:cond delay="0"/>
                                  </p:stCondLst>
                                  <p:childTnLst>
                                    <p:animClr clrSpc="rgb" dir="cw">
                                      <p:cBhvr override="childStyle">
                                        <p:cTn id="103" dur="500" fill="hold"/>
                                        <p:tgtEl>
                                          <p:spTgt spid="33">
                                            <p:txEl>
                                              <p:pRg st="0" end="0"/>
                                            </p:txEl>
                                          </p:spTgt>
                                        </p:tgtEl>
                                        <p:attrNameLst>
                                          <p:attrName>style.color</p:attrName>
                                        </p:attrNameLst>
                                      </p:cBhvr>
                                      <p:to>
                                        <a:srgbClr val="B2B2B2"/>
                                      </p:to>
                                    </p:animClr>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9"/>
                                        </p:tgtEl>
                                        <p:attrNameLst>
                                          <p:attrName>style.visibility</p:attrName>
                                        </p:attrNameLst>
                                      </p:cBhvr>
                                      <p:to>
                                        <p:strVal val="visible"/>
                                      </p:to>
                                    </p:set>
                                  </p:childTnLst>
                                </p:cTn>
                              </p:par>
                              <p:par>
                                <p:cTn id="108" presetID="1" presetClass="emph" presetSubtype="2" fill="hold" nodeType="withEffect">
                                  <p:stCondLst>
                                    <p:cond delay="0"/>
                                  </p:stCondLst>
                                  <p:childTnLst>
                                    <p:animClr clrSpc="rgb" dir="cw">
                                      <p:cBhvr>
                                        <p:cTn id="109" dur="500" fill="hold"/>
                                        <p:tgtEl>
                                          <p:spTgt spid="28"/>
                                        </p:tgtEl>
                                        <p:attrNameLst>
                                          <p:attrName>fillcolor</p:attrName>
                                        </p:attrNameLst>
                                      </p:cBhvr>
                                      <p:to>
                                        <a:srgbClr val="FF0000"/>
                                      </p:to>
                                    </p:animClr>
                                    <p:set>
                                      <p:cBhvr>
                                        <p:cTn id="110" dur="500" fill="hold"/>
                                        <p:tgtEl>
                                          <p:spTgt spid="28"/>
                                        </p:tgtEl>
                                        <p:attrNameLst>
                                          <p:attrName>fill.type</p:attrName>
                                        </p:attrNameLst>
                                      </p:cBhvr>
                                      <p:to>
                                        <p:strVal val="solid"/>
                                      </p:to>
                                    </p:set>
                                    <p:set>
                                      <p:cBhvr>
                                        <p:cTn id="111" dur="500" fill="hold"/>
                                        <p:tgtEl>
                                          <p:spTgt spid="28"/>
                                        </p:tgtEl>
                                        <p:attrNameLst>
                                          <p:attrName>fill.on</p:attrName>
                                        </p:attrNameLst>
                                      </p:cBhvr>
                                      <p:to>
                                        <p:strVal val="tru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8" fill="hold" nodeType="click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slide(fromLeft)">
                                      <p:cBhvr>
                                        <p:cTn id="116" dur="500"/>
                                        <p:tgtEl>
                                          <p:spTgt spid="92"/>
                                        </p:tgtEl>
                                      </p:cBhvr>
                                    </p:animEffect>
                                  </p:childTnLst>
                                </p:cTn>
                              </p:par>
                              <p:par>
                                <p:cTn id="117" presetID="12" presetClass="entr" presetSubtype="8" fill="hold" nodeType="withEffect">
                                  <p:stCondLst>
                                    <p:cond delay="0"/>
                                  </p:stCondLst>
                                  <p:childTnLst>
                                    <p:set>
                                      <p:cBhvr>
                                        <p:cTn id="118" dur="1" fill="hold">
                                          <p:stCondLst>
                                            <p:cond delay="0"/>
                                          </p:stCondLst>
                                        </p:cTn>
                                        <p:tgtEl>
                                          <p:spTgt spid="89"/>
                                        </p:tgtEl>
                                        <p:attrNameLst>
                                          <p:attrName>style.visibility</p:attrName>
                                        </p:attrNameLst>
                                      </p:cBhvr>
                                      <p:to>
                                        <p:strVal val="visible"/>
                                      </p:to>
                                    </p:set>
                                    <p:animEffect transition="in" filter="slide(fromLeft)">
                                      <p:cBhvr>
                                        <p:cTn id="119" dur="500"/>
                                        <p:tgtEl>
                                          <p:spTgt spid="89"/>
                                        </p:tgtEl>
                                      </p:cBhvr>
                                    </p:animEffect>
                                  </p:childTnLst>
                                </p:cTn>
                              </p:par>
                              <p:par>
                                <p:cTn id="120" presetID="12" presetClass="entr" presetSubtype="8" fill="hold" nodeType="with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slide(fromLeft)">
                                      <p:cBhvr>
                                        <p:cTn id="122" dur="500"/>
                                        <p:tgtEl>
                                          <p:spTgt spid="86"/>
                                        </p:tgtEl>
                                      </p:cBhvr>
                                    </p:animEffect>
                                  </p:childTnLst>
                                </p:cTn>
                              </p:par>
                              <p:par>
                                <p:cTn id="123" presetID="12" presetClass="entr" presetSubtype="8" fill="hold" grpId="0" nodeType="withEffect">
                                  <p:stCondLst>
                                    <p:cond delay="0"/>
                                  </p:stCondLst>
                                  <p:childTnLst>
                                    <p:set>
                                      <p:cBhvr>
                                        <p:cTn id="124" dur="1" fill="hold">
                                          <p:stCondLst>
                                            <p:cond delay="0"/>
                                          </p:stCondLst>
                                        </p:cTn>
                                        <p:tgtEl>
                                          <p:spTgt spid="141"/>
                                        </p:tgtEl>
                                        <p:attrNameLst>
                                          <p:attrName>style.visibility</p:attrName>
                                        </p:attrNameLst>
                                      </p:cBhvr>
                                      <p:to>
                                        <p:strVal val="visible"/>
                                      </p:to>
                                    </p:set>
                                    <p:animEffect transition="in" filter="slide(fromLeft)">
                                      <p:cBhvr>
                                        <p:cTn id="125" dur="500"/>
                                        <p:tgtEl>
                                          <p:spTgt spid="141"/>
                                        </p:tgtEl>
                                      </p:cBhvr>
                                    </p:animEffect>
                                  </p:childTnLst>
                                </p:cTn>
                              </p:par>
                              <p:par>
                                <p:cTn id="126" presetID="12" presetClass="entr" presetSubtype="8" fill="hold" grpId="0" nodeType="withEffect">
                                  <p:stCondLst>
                                    <p:cond delay="0"/>
                                  </p:stCondLst>
                                  <p:childTnLst>
                                    <p:set>
                                      <p:cBhvr>
                                        <p:cTn id="127" dur="1" fill="hold">
                                          <p:stCondLst>
                                            <p:cond delay="0"/>
                                          </p:stCondLst>
                                        </p:cTn>
                                        <p:tgtEl>
                                          <p:spTgt spid="142"/>
                                        </p:tgtEl>
                                        <p:attrNameLst>
                                          <p:attrName>style.visibility</p:attrName>
                                        </p:attrNameLst>
                                      </p:cBhvr>
                                      <p:to>
                                        <p:strVal val="visible"/>
                                      </p:to>
                                    </p:set>
                                    <p:animEffect transition="in" filter="slide(fromLeft)">
                                      <p:cBhvr>
                                        <p:cTn id="128" dur="500"/>
                                        <p:tgtEl>
                                          <p:spTgt spid="14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nodeType="clickEffect">
                                  <p:stCondLst>
                                    <p:cond delay="0"/>
                                  </p:stCondLst>
                                  <p:childTnLst>
                                    <p:set>
                                      <p:cBhvr>
                                        <p:cTn id="132" dur="1" fill="hold">
                                          <p:stCondLst>
                                            <p:cond delay="0"/>
                                          </p:stCondLst>
                                        </p:cTn>
                                        <p:tgtEl>
                                          <p:spTgt spid="40"/>
                                        </p:tgtEl>
                                        <p:attrNameLst>
                                          <p:attrName>style.visibility</p:attrName>
                                        </p:attrNameLst>
                                      </p:cBhvr>
                                      <p:to>
                                        <p:strVal val="hidden"/>
                                      </p:to>
                                    </p:set>
                                  </p:childTnLst>
                                </p:cTn>
                              </p:par>
                              <p:par>
                                <p:cTn id="133" presetID="3" presetClass="emph" presetSubtype="2" fill="hold" nodeType="withEffect">
                                  <p:stCondLst>
                                    <p:cond delay="0"/>
                                  </p:stCondLst>
                                  <p:childTnLst>
                                    <p:animClr clrSpc="rgb" dir="cw">
                                      <p:cBhvr override="childStyle">
                                        <p:cTn id="134" dur="500" fill="hold"/>
                                        <p:tgtEl>
                                          <p:spTgt spid="36">
                                            <p:txEl>
                                              <p:pRg st="0" end="0"/>
                                            </p:txEl>
                                          </p:spTgt>
                                        </p:tgtEl>
                                        <p:attrNameLst>
                                          <p:attrName>style.color</p:attrName>
                                        </p:attrNameLst>
                                      </p:cBhvr>
                                      <p:to>
                                        <a:srgbClr val="B2B2B2"/>
                                      </p:to>
                                    </p:animClr>
                                  </p:childTnLst>
                                </p:cTn>
                              </p:par>
                              <p:par>
                                <p:cTn id="135" presetID="1" presetClass="emph" presetSubtype="2" fill="hold" nodeType="withEffect">
                                  <p:stCondLst>
                                    <p:cond delay="0"/>
                                  </p:stCondLst>
                                  <p:childTnLst>
                                    <p:animClr clrSpc="rgb" dir="cw">
                                      <p:cBhvr>
                                        <p:cTn id="136" dur="500" fill="hold"/>
                                        <p:tgtEl>
                                          <p:spTgt spid="30"/>
                                        </p:tgtEl>
                                        <p:attrNameLst>
                                          <p:attrName>fillcolor</p:attrName>
                                        </p:attrNameLst>
                                      </p:cBhvr>
                                      <p:to>
                                        <a:schemeClr val="bg1"/>
                                      </p:to>
                                    </p:animClr>
                                    <p:set>
                                      <p:cBhvr>
                                        <p:cTn id="137" dur="500" fill="hold"/>
                                        <p:tgtEl>
                                          <p:spTgt spid="30"/>
                                        </p:tgtEl>
                                        <p:attrNameLst>
                                          <p:attrName>fill.type</p:attrName>
                                        </p:attrNameLst>
                                      </p:cBhvr>
                                      <p:to>
                                        <p:strVal val="solid"/>
                                      </p:to>
                                    </p:set>
                                    <p:set>
                                      <p:cBhvr>
                                        <p:cTn id="138" dur="500" fill="hold"/>
                                        <p:tgtEl>
                                          <p:spTgt spid="30"/>
                                        </p:tgtEl>
                                        <p:attrNameLst>
                                          <p:attrName>fill.on</p:attrName>
                                        </p:attrNameLst>
                                      </p:cBhvr>
                                      <p:to>
                                        <p:strVal val="tru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38"/>
                                        </p:tgtEl>
                                        <p:attrNameLst>
                                          <p:attrName>style.visibility</p:attrName>
                                        </p:attrNameLst>
                                      </p:cBhvr>
                                      <p:to>
                                        <p:strVal val="visible"/>
                                      </p:to>
                                    </p:set>
                                  </p:childTnLst>
                                </p:cTn>
                              </p:par>
                              <p:par>
                                <p:cTn id="143" presetID="1" presetClass="emph" presetSubtype="2" fill="hold" nodeType="withEffect">
                                  <p:stCondLst>
                                    <p:cond delay="0"/>
                                  </p:stCondLst>
                                  <p:childTnLst>
                                    <p:animClr clrSpc="rgb" dir="cw">
                                      <p:cBhvr>
                                        <p:cTn id="144" dur="500" fill="hold"/>
                                        <p:tgtEl>
                                          <p:spTgt spid="30"/>
                                        </p:tgtEl>
                                        <p:attrNameLst>
                                          <p:attrName>fillcolor</p:attrName>
                                        </p:attrNameLst>
                                      </p:cBhvr>
                                      <p:to>
                                        <a:srgbClr val="FF0000"/>
                                      </p:to>
                                    </p:animClr>
                                    <p:set>
                                      <p:cBhvr>
                                        <p:cTn id="145" dur="500" fill="hold"/>
                                        <p:tgtEl>
                                          <p:spTgt spid="30"/>
                                        </p:tgtEl>
                                        <p:attrNameLst>
                                          <p:attrName>fill.type</p:attrName>
                                        </p:attrNameLst>
                                      </p:cBhvr>
                                      <p:to>
                                        <p:strVal val="solid"/>
                                      </p:to>
                                    </p:set>
                                    <p:set>
                                      <p:cBhvr>
                                        <p:cTn id="146" dur="500" fill="hold"/>
                                        <p:tgtEl>
                                          <p:spTgt spid="30"/>
                                        </p:tgtEl>
                                        <p:attrNameLst>
                                          <p:attrName>fill.on</p:attrName>
                                        </p:attrNameLst>
                                      </p:cBhvr>
                                      <p:to>
                                        <p:strVal val="tru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2" presetClass="entr" presetSubtype="8" fill="hold" grpId="0" nodeType="clickEffect">
                                  <p:stCondLst>
                                    <p:cond delay="0"/>
                                  </p:stCondLst>
                                  <p:childTnLst>
                                    <p:set>
                                      <p:cBhvr>
                                        <p:cTn id="150" dur="1" fill="hold">
                                          <p:stCondLst>
                                            <p:cond delay="0"/>
                                          </p:stCondLst>
                                        </p:cTn>
                                        <p:tgtEl>
                                          <p:spTgt spid="143"/>
                                        </p:tgtEl>
                                        <p:attrNameLst>
                                          <p:attrName>style.visibility</p:attrName>
                                        </p:attrNameLst>
                                      </p:cBhvr>
                                      <p:to>
                                        <p:strVal val="visible"/>
                                      </p:to>
                                    </p:set>
                                    <p:animEffect transition="in" filter="slide(fromLeft)">
                                      <p:cBhvr>
                                        <p:cTn id="151" dur="500"/>
                                        <p:tgtEl>
                                          <p:spTgt spid="143"/>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slide(fromLeft)">
                                      <p:cBhvr>
                                        <p:cTn id="154" dur="500"/>
                                        <p:tgtEl>
                                          <p:spTgt spid="144"/>
                                        </p:tgtEl>
                                      </p:cBhvr>
                                    </p:animEffect>
                                  </p:childTnLst>
                                </p:cTn>
                              </p:par>
                              <p:par>
                                <p:cTn id="155" presetID="12" presetClass="entr" presetSubtype="8"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slide(fromLeft)">
                                      <p:cBhvr>
                                        <p:cTn id="157" dur="500"/>
                                        <p:tgtEl>
                                          <p:spTgt spid="97"/>
                                        </p:tgtEl>
                                      </p:cBhvr>
                                    </p:animEffect>
                                  </p:childTnLst>
                                </p:cTn>
                              </p:par>
                              <p:par>
                                <p:cTn id="158" presetID="12" presetClass="entr" presetSubtype="8" fill="hold"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slide(fromLeft)">
                                      <p:cBhvr>
                                        <p:cTn id="160" dur="500"/>
                                        <p:tgtEl>
                                          <p:spTgt spid="99"/>
                                        </p:tgtEl>
                                      </p:cBhvr>
                                    </p:animEffect>
                                  </p:childTnLst>
                                </p:cTn>
                              </p:par>
                              <p:par>
                                <p:cTn id="161" presetID="12" presetClass="entr" presetSubtype="8" fill="hold" grpId="0" nodeType="withEffect">
                                  <p:stCondLst>
                                    <p:cond delay="0"/>
                                  </p:stCondLst>
                                  <p:childTnLst>
                                    <p:set>
                                      <p:cBhvr>
                                        <p:cTn id="162" dur="1" fill="hold">
                                          <p:stCondLst>
                                            <p:cond delay="0"/>
                                          </p:stCondLst>
                                        </p:cTn>
                                        <p:tgtEl>
                                          <p:spTgt spid="100"/>
                                        </p:tgtEl>
                                        <p:attrNameLst>
                                          <p:attrName>style.visibility</p:attrName>
                                        </p:attrNameLst>
                                      </p:cBhvr>
                                      <p:to>
                                        <p:strVal val="visible"/>
                                      </p:to>
                                    </p:set>
                                    <p:animEffect transition="in" filter="slide(fromLeft)">
                                      <p:cBhvr>
                                        <p:cTn id="163" dur="500"/>
                                        <p:tgtEl>
                                          <p:spTgt spid="100"/>
                                        </p:tgtEl>
                                      </p:cBhvr>
                                    </p:animEffect>
                                  </p:childTnLst>
                                </p:cTn>
                              </p:par>
                              <p:par>
                                <p:cTn id="164" presetID="12" presetClass="entr" presetSubtype="8" fill="hold" grpId="0" nodeType="withEffect">
                                  <p:stCondLst>
                                    <p:cond delay="0"/>
                                  </p:stCondLst>
                                  <p:childTnLst>
                                    <p:set>
                                      <p:cBhvr>
                                        <p:cTn id="165" dur="1" fill="hold">
                                          <p:stCondLst>
                                            <p:cond delay="0"/>
                                          </p:stCondLst>
                                        </p:cTn>
                                        <p:tgtEl>
                                          <p:spTgt spid="101"/>
                                        </p:tgtEl>
                                        <p:attrNameLst>
                                          <p:attrName>style.visibility</p:attrName>
                                        </p:attrNameLst>
                                      </p:cBhvr>
                                      <p:to>
                                        <p:strVal val="visible"/>
                                      </p:to>
                                    </p:set>
                                    <p:animEffect transition="in" filter="slide(fromLeft)">
                                      <p:cBhvr>
                                        <p:cTn id="166" dur="500"/>
                                        <p:tgtEl>
                                          <p:spTgt spid="101"/>
                                        </p:tgtEl>
                                      </p:cBhvr>
                                    </p:animEffect>
                                  </p:childTnLst>
                                </p:cTn>
                              </p:par>
                              <p:par>
                                <p:cTn id="167" presetID="12" presetClass="entr" presetSubtype="8" fill="hold" grpId="0" nodeType="withEffect">
                                  <p:stCondLst>
                                    <p:cond delay="0"/>
                                  </p:stCondLst>
                                  <p:childTnLst>
                                    <p:set>
                                      <p:cBhvr>
                                        <p:cTn id="168" dur="1" fill="hold">
                                          <p:stCondLst>
                                            <p:cond delay="0"/>
                                          </p:stCondLst>
                                        </p:cTn>
                                        <p:tgtEl>
                                          <p:spTgt spid="83"/>
                                        </p:tgtEl>
                                        <p:attrNameLst>
                                          <p:attrName>style.visibility</p:attrName>
                                        </p:attrNameLst>
                                      </p:cBhvr>
                                      <p:to>
                                        <p:strVal val="visible"/>
                                      </p:to>
                                    </p:set>
                                    <p:animEffect transition="in" filter="slide(fromLeft)">
                                      <p:cBhvr>
                                        <p:cTn id="169" dur="500"/>
                                        <p:tgtEl>
                                          <p:spTgt spid="83"/>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39"/>
                                        </p:tgtEl>
                                        <p:attrNameLst>
                                          <p:attrName>style.visibility</p:attrName>
                                        </p:attrNameLst>
                                      </p:cBhvr>
                                      <p:to>
                                        <p:strVal val="hidden"/>
                                      </p:to>
                                    </p:set>
                                  </p:childTnLst>
                                </p:cTn>
                              </p:par>
                              <p:par>
                                <p:cTn id="174" presetID="3" presetClass="emph" presetSubtype="2" fill="hold" nodeType="withEffect">
                                  <p:stCondLst>
                                    <p:cond delay="0"/>
                                  </p:stCondLst>
                                  <p:childTnLst>
                                    <p:animClr clrSpc="rgb" dir="cw">
                                      <p:cBhvr override="childStyle">
                                        <p:cTn id="175" dur="500" fill="hold"/>
                                        <p:tgtEl>
                                          <p:spTgt spid="35">
                                            <p:txEl>
                                              <p:pRg st="0" end="0"/>
                                            </p:txEl>
                                          </p:spTgt>
                                        </p:tgtEl>
                                        <p:attrNameLst>
                                          <p:attrName>style.color</p:attrName>
                                        </p:attrNameLst>
                                      </p:cBhvr>
                                      <p:to>
                                        <a:srgbClr val="B2B2B2"/>
                                      </p:to>
                                    </p:animClr>
                                  </p:childTnLst>
                                </p:cTn>
                              </p:par>
                              <p:par>
                                <p:cTn id="176" presetID="1" presetClass="emph" presetSubtype="2" fill="hold" nodeType="withEffect">
                                  <p:stCondLst>
                                    <p:cond delay="0"/>
                                  </p:stCondLst>
                                  <p:childTnLst>
                                    <p:animClr clrSpc="rgb" dir="cw">
                                      <p:cBhvr>
                                        <p:cTn id="177" dur="500" fill="hold"/>
                                        <p:tgtEl>
                                          <p:spTgt spid="28"/>
                                        </p:tgtEl>
                                        <p:attrNameLst>
                                          <p:attrName>fillcolor</p:attrName>
                                        </p:attrNameLst>
                                      </p:cBhvr>
                                      <p:to>
                                        <a:schemeClr val="bg1"/>
                                      </p:to>
                                    </p:animClr>
                                    <p:set>
                                      <p:cBhvr>
                                        <p:cTn id="178" dur="500" fill="hold"/>
                                        <p:tgtEl>
                                          <p:spTgt spid="28"/>
                                        </p:tgtEl>
                                        <p:attrNameLst>
                                          <p:attrName>fill.type</p:attrName>
                                        </p:attrNameLst>
                                      </p:cBhvr>
                                      <p:to>
                                        <p:strVal val="solid"/>
                                      </p:to>
                                    </p:set>
                                    <p:set>
                                      <p:cBhvr>
                                        <p:cTn id="179" dur="500" fill="hold"/>
                                        <p:tgtEl>
                                          <p:spTgt spid="28"/>
                                        </p:tgtEl>
                                        <p:attrNameLst>
                                          <p:attrName>fill.on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8" fill="hold" grpId="0" nodeType="clickEffect">
                                  <p:stCondLst>
                                    <p:cond delay="0"/>
                                  </p:stCondLst>
                                  <p:childTnLst>
                                    <p:set>
                                      <p:cBhvr>
                                        <p:cTn id="183" dur="1" fill="hold">
                                          <p:stCondLst>
                                            <p:cond delay="0"/>
                                          </p:stCondLst>
                                        </p:cTn>
                                        <p:tgtEl>
                                          <p:spTgt spid="105"/>
                                        </p:tgtEl>
                                        <p:attrNameLst>
                                          <p:attrName>style.visibility</p:attrName>
                                        </p:attrNameLst>
                                      </p:cBhvr>
                                      <p:to>
                                        <p:strVal val="visible"/>
                                      </p:to>
                                    </p:set>
                                    <p:animEffect transition="in" filter="slide(fromLeft)">
                                      <p:cBhvr>
                                        <p:cTn id="184" dur="500"/>
                                        <p:tgtEl>
                                          <p:spTgt spid="105"/>
                                        </p:tgtEl>
                                      </p:cBhvr>
                                    </p:animEffect>
                                  </p:childTnLst>
                                </p:cTn>
                              </p:par>
                              <p:par>
                                <p:cTn id="185" presetID="12" presetClass="entr" presetSubtype="8" fill="hold"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slide(fromLeft)">
                                      <p:cBhvr>
                                        <p:cTn id="187" dur="500"/>
                                        <p:tgtEl>
                                          <p:spTgt spid="9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xit" presetSubtype="0" fill="hold" grpId="0" nodeType="clickEffect">
                                  <p:stCondLst>
                                    <p:cond delay="0"/>
                                  </p:stCondLst>
                                  <p:childTnLst>
                                    <p:set>
                                      <p:cBhvr>
                                        <p:cTn id="191" dur="1" fill="hold">
                                          <p:stCondLst>
                                            <p:cond delay="0"/>
                                          </p:stCondLst>
                                        </p:cTn>
                                        <p:tgtEl>
                                          <p:spTgt spid="38"/>
                                        </p:tgtEl>
                                        <p:attrNameLst>
                                          <p:attrName>style.visibility</p:attrName>
                                        </p:attrNameLst>
                                      </p:cBhvr>
                                      <p:to>
                                        <p:strVal val="hidden"/>
                                      </p:to>
                                    </p:set>
                                  </p:childTnLst>
                                </p:cTn>
                              </p:par>
                              <p:par>
                                <p:cTn id="192" presetID="3" presetClass="emph" presetSubtype="2" fill="hold" nodeType="withEffect">
                                  <p:stCondLst>
                                    <p:cond delay="0"/>
                                  </p:stCondLst>
                                  <p:childTnLst>
                                    <p:animClr clrSpc="rgb" dir="cw">
                                      <p:cBhvr override="childStyle">
                                        <p:cTn id="193" dur="500" fill="hold"/>
                                        <p:tgtEl>
                                          <p:spTgt spid="34">
                                            <p:txEl>
                                              <p:pRg st="0" end="0"/>
                                            </p:txEl>
                                          </p:spTgt>
                                        </p:tgtEl>
                                        <p:attrNameLst>
                                          <p:attrName>style.color</p:attrName>
                                        </p:attrNameLst>
                                      </p:cBhvr>
                                      <p:to>
                                        <a:srgbClr val="B2B2B2"/>
                                      </p:to>
                                    </p:animClr>
                                  </p:childTnLst>
                                </p:cTn>
                              </p:par>
                              <p:par>
                                <p:cTn id="194" presetID="1" presetClass="emph" presetSubtype="2" fill="hold" nodeType="withEffect">
                                  <p:stCondLst>
                                    <p:cond delay="0"/>
                                  </p:stCondLst>
                                  <p:childTnLst>
                                    <p:animClr clrSpc="rgb" dir="cw">
                                      <p:cBhvr>
                                        <p:cTn id="195" dur="500" fill="hold"/>
                                        <p:tgtEl>
                                          <p:spTgt spid="30"/>
                                        </p:tgtEl>
                                        <p:attrNameLst>
                                          <p:attrName>fillcolor</p:attrName>
                                        </p:attrNameLst>
                                      </p:cBhvr>
                                      <p:to>
                                        <a:schemeClr val="bg1"/>
                                      </p:to>
                                    </p:animClr>
                                    <p:set>
                                      <p:cBhvr>
                                        <p:cTn id="196" dur="500" fill="hold"/>
                                        <p:tgtEl>
                                          <p:spTgt spid="30"/>
                                        </p:tgtEl>
                                        <p:attrNameLst>
                                          <p:attrName>fill.type</p:attrName>
                                        </p:attrNameLst>
                                      </p:cBhvr>
                                      <p:to>
                                        <p:strVal val="solid"/>
                                      </p:to>
                                    </p:set>
                                    <p:set>
                                      <p:cBhvr>
                                        <p:cTn id="197" dur="500" fill="hold"/>
                                        <p:tgtEl>
                                          <p:spTgt spid="30"/>
                                        </p:tgtEl>
                                        <p:attrNameLst>
                                          <p:attrName>fill.on</p:attrName>
                                        </p:attrNameLst>
                                      </p:cBhvr>
                                      <p:to>
                                        <p:strVal val="tru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8" fill="hold" grpId="0" nodeType="clickEffect">
                                  <p:stCondLst>
                                    <p:cond delay="0"/>
                                  </p:stCondLst>
                                  <p:childTnLst>
                                    <p:set>
                                      <p:cBhvr>
                                        <p:cTn id="201" dur="1" fill="hold">
                                          <p:stCondLst>
                                            <p:cond delay="0"/>
                                          </p:stCondLst>
                                        </p:cTn>
                                        <p:tgtEl>
                                          <p:spTgt spid="93"/>
                                        </p:tgtEl>
                                        <p:attrNameLst>
                                          <p:attrName>style.visibility</p:attrName>
                                        </p:attrNameLst>
                                      </p:cBhvr>
                                      <p:to>
                                        <p:strVal val="visible"/>
                                      </p:to>
                                    </p:set>
                                    <p:animEffect transition="in" filter="slide(fromLeft)">
                                      <p:cBhvr>
                                        <p:cTn id="202" dur="500"/>
                                        <p:tgtEl>
                                          <p:spTgt spid="93"/>
                                        </p:tgtEl>
                                      </p:cBhvr>
                                    </p:animEffect>
                                  </p:childTnLst>
                                </p:cTn>
                              </p:par>
                              <p:par>
                                <p:cTn id="203" presetID="12" presetClass="entr" presetSubtype="8" fill="hold" grpId="0" nodeType="withEffect">
                                  <p:stCondLst>
                                    <p:cond delay="0"/>
                                  </p:stCondLst>
                                  <p:childTnLst>
                                    <p:set>
                                      <p:cBhvr>
                                        <p:cTn id="204" dur="1" fill="hold">
                                          <p:stCondLst>
                                            <p:cond delay="0"/>
                                          </p:stCondLst>
                                        </p:cTn>
                                        <p:tgtEl>
                                          <p:spTgt spid="94"/>
                                        </p:tgtEl>
                                        <p:attrNameLst>
                                          <p:attrName>style.visibility</p:attrName>
                                        </p:attrNameLst>
                                      </p:cBhvr>
                                      <p:to>
                                        <p:strVal val="visible"/>
                                      </p:to>
                                    </p:set>
                                    <p:animEffect transition="in" filter="slide(fromLeft)">
                                      <p:cBhvr>
                                        <p:cTn id="205" dur="500"/>
                                        <p:tgtEl>
                                          <p:spTgt spid="94"/>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10" fill="hold" grpId="0" nodeType="clickEffect">
                                  <p:stCondLst>
                                    <p:cond delay="0"/>
                                  </p:stCondLst>
                                  <p:childTnLst>
                                    <p:set>
                                      <p:cBhvr>
                                        <p:cTn id="209" dur="1" fill="hold">
                                          <p:stCondLst>
                                            <p:cond delay="0"/>
                                          </p:stCondLst>
                                        </p:cTn>
                                        <p:tgtEl>
                                          <p:spTgt spid="147"/>
                                        </p:tgtEl>
                                        <p:attrNameLst>
                                          <p:attrName>style.visibility</p:attrName>
                                        </p:attrNameLst>
                                      </p:cBhvr>
                                      <p:to>
                                        <p:strVal val="visible"/>
                                      </p:to>
                                    </p:set>
                                    <p:anim calcmode="lin" valueType="num">
                                      <p:cBhvr>
                                        <p:cTn id="210" dur="500" fill="hold"/>
                                        <p:tgtEl>
                                          <p:spTgt spid="147"/>
                                        </p:tgtEl>
                                        <p:attrNameLst>
                                          <p:attrName>ppt_w</p:attrName>
                                        </p:attrNameLst>
                                      </p:cBhvr>
                                      <p:tavLst>
                                        <p:tav tm="0">
                                          <p:val>
                                            <p:fltVal val="0"/>
                                          </p:val>
                                        </p:tav>
                                        <p:tav tm="100000">
                                          <p:val>
                                            <p:strVal val="#ppt_w"/>
                                          </p:val>
                                        </p:tav>
                                      </p:tavLst>
                                    </p:anim>
                                    <p:anim calcmode="lin" valueType="num">
                                      <p:cBhvr>
                                        <p:cTn id="211" dur="500" fill="hold"/>
                                        <p:tgtEl>
                                          <p:spTgt spid="147"/>
                                        </p:tgtEl>
                                        <p:attrNameLst>
                                          <p:attrName>ppt_h</p:attrName>
                                        </p:attrNameLst>
                                      </p:cBhvr>
                                      <p:tavLst>
                                        <p:tav tm="0">
                                          <p:val>
                                            <p:strVal val="#ppt_h"/>
                                          </p:val>
                                        </p:tav>
                                        <p:tav tm="100000">
                                          <p:val>
                                            <p:strVal val="#ppt_h"/>
                                          </p:val>
                                        </p:tav>
                                      </p:tavLst>
                                    </p:anim>
                                  </p:childTnLst>
                                </p:cTn>
                              </p:par>
                              <p:par>
                                <p:cTn id="212" presetID="17" presetClass="entr" presetSubtype="10" fill="hold" grpId="0" nodeType="withEffect">
                                  <p:stCondLst>
                                    <p:cond delay="0"/>
                                  </p:stCondLst>
                                  <p:childTnLst>
                                    <p:set>
                                      <p:cBhvr>
                                        <p:cTn id="213" dur="1" fill="hold">
                                          <p:stCondLst>
                                            <p:cond delay="0"/>
                                          </p:stCondLst>
                                        </p:cTn>
                                        <p:tgtEl>
                                          <p:spTgt spid="146"/>
                                        </p:tgtEl>
                                        <p:attrNameLst>
                                          <p:attrName>style.visibility</p:attrName>
                                        </p:attrNameLst>
                                      </p:cBhvr>
                                      <p:to>
                                        <p:strVal val="visible"/>
                                      </p:to>
                                    </p:set>
                                    <p:anim calcmode="lin" valueType="num">
                                      <p:cBhvr>
                                        <p:cTn id="214" dur="500" fill="hold"/>
                                        <p:tgtEl>
                                          <p:spTgt spid="146"/>
                                        </p:tgtEl>
                                        <p:attrNameLst>
                                          <p:attrName>ppt_w</p:attrName>
                                        </p:attrNameLst>
                                      </p:cBhvr>
                                      <p:tavLst>
                                        <p:tav tm="0">
                                          <p:val>
                                            <p:fltVal val="0"/>
                                          </p:val>
                                        </p:tav>
                                        <p:tav tm="100000">
                                          <p:val>
                                            <p:strVal val="#ppt_w"/>
                                          </p:val>
                                        </p:tav>
                                      </p:tavLst>
                                    </p:anim>
                                    <p:anim calcmode="lin" valueType="num">
                                      <p:cBhvr>
                                        <p:cTn id="215" dur="500" fill="hold"/>
                                        <p:tgtEl>
                                          <p:spTgt spid="146"/>
                                        </p:tgtEl>
                                        <p:attrNameLst>
                                          <p:attrName>ppt_h</p:attrName>
                                        </p:attrNameLst>
                                      </p:cBhvr>
                                      <p:tavLst>
                                        <p:tav tm="0">
                                          <p:val>
                                            <p:strVal val="#ppt_h"/>
                                          </p:val>
                                        </p:tav>
                                        <p:tav tm="100000">
                                          <p:val>
                                            <p:strVal val="#ppt_h"/>
                                          </p:val>
                                        </p:tav>
                                      </p:tavLst>
                                    </p:anim>
                                  </p:childTnLst>
                                </p:cTn>
                              </p:par>
                              <p:par>
                                <p:cTn id="216" presetID="17" presetClass="entr" presetSubtype="10" fill="hold" grpId="0" nodeType="withEffect">
                                  <p:stCondLst>
                                    <p:cond delay="0"/>
                                  </p:stCondLst>
                                  <p:childTnLst>
                                    <p:set>
                                      <p:cBhvr>
                                        <p:cTn id="217" dur="1" fill="hold">
                                          <p:stCondLst>
                                            <p:cond delay="0"/>
                                          </p:stCondLst>
                                        </p:cTn>
                                        <p:tgtEl>
                                          <p:spTgt spid="148"/>
                                        </p:tgtEl>
                                        <p:attrNameLst>
                                          <p:attrName>style.visibility</p:attrName>
                                        </p:attrNameLst>
                                      </p:cBhvr>
                                      <p:to>
                                        <p:strVal val="visible"/>
                                      </p:to>
                                    </p:set>
                                    <p:anim calcmode="lin" valueType="num">
                                      <p:cBhvr>
                                        <p:cTn id="218" dur="500" fill="hold"/>
                                        <p:tgtEl>
                                          <p:spTgt spid="148"/>
                                        </p:tgtEl>
                                        <p:attrNameLst>
                                          <p:attrName>ppt_w</p:attrName>
                                        </p:attrNameLst>
                                      </p:cBhvr>
                                      <p:tavLst>
                                        <p:tav tm="0">
                                          <p:val>
                                            <p:fltVal val="0"/>
                                          </p:val>
                                        </p:tav>
                                        <p:tav tm="100000">
                                          <p:val>
                                            <p:strVal val="#ppt_w"/>
                                          </p:val>
                                        </p:tav>
                                      </p:tavLst>
                                    </p:anim>
                                    <p:anim calcmode="lin" valueType="num">
                                      <p:cBhvr>
                                        <p:cTn id="219" dur="500" fill="hold"/>
                                        <p:tgtEl>
                                          <p:spTgt spid="148"/>
                                        </p:tgtEl>
                                        <p:attrNameLst>
                                          <p:attrName>ppt_h</p:attrName>
                                        </p:attrNameLst>
                                      </p:cBhvr>
                                      <p:tavLst>
                                        <p:tav tm="0">
                                          <p:val>
                                            <p:strVal val="#ppt_h"/>
                                          </p:val>
                                        </p:tav>
                                        <p:tav tm="100000">
                                          <p:val>
                                            <p:strVal val="#ppt_h"/>
                                          </p:val>
                                        </p:tav>
                                      </p:tavLst>
                                    </p:anim>
                                  </p:childTnLst>
                                </p:cTn>
                              </p:par>
                              <p:par>
                                <p:cTn id="220" presetID="3" presetClass="entr" presetSubtype="10" fill="hold" grpId="0" nodeType="withEffect">
                                  <p:stCondLst>
                                    <p:cond delay="0"/>
                                  </p:stCondLst>
                                  <p:childTnLst>
                                    <p:set>
                                      <p:cBhvr>
                                        <p:cTn id="221" dur="1" fill="hold">
                                          <p:stCondLst>
                                            <p:cond delay="0"/>
                                          </p:stCondLst>
                                        </p:cTn>
                                        <p:tgtEl>
                                          <p:spTgt spid="149"/>
                                        </p:tgtEl>
                                        <p:attrNameLst>
                                          <p:attrName>style.visibility</p:attrName>
                                        </p:attrNameLst>
                                      </p:cBhvr>
                                      <p:to>
                                        <p:strVal val="visible"/>
                                      </p:to>
                                    </p:set>
                                    <p:animEffect transition="in" filter="blinds(horizontal)">
                                      <p:cBhvr>
                                        <p:cTn id="222" dur="500"/>
                                        <p:tgtEl>
                                          <p:spTgt spid="14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33" grpId="0" build="allAtOnce"/>
      <p:bldP spid="34" grpId="0" build="allAtOnce"/>
      <p:bldP spid="35" grpId="0" build="allAtOnce"/>
      <p:bldP spid="36" grpId="0" build="allAtOnce"/>
      <p:bldP spid="37" grpId="0" animBg="1"/>
      <p:bldP spid="37" grpId="1" animBg="1"/>
      <p:bldP spid="38" grpId="0" animBg="1"/>
      <p:bldP spid="39" grpId="0" animBg="1"/>
      <p:bldP spid="39" grpId="1" animBg="1"/>
      <p:bldP spid="40" grpId="0" animBg="1"/>
      <p:bldP spid="49" grpId="0" animBg="1"/>
      <p:bldP spid="50" grpId="0"/>
      <p:bldP spid="80" grpId="0" animBg="1"/>
      <p:bldP spid="81" grpId="0"/>
      <p:bldP spid="82" grpId="0" animBg="1"/>
      <p:bldP spid="83" grpId="0" animBg="1"/>
      <p:bldP spid="84" grpId="0" animBg="1"/>
      <p:bldP spid="87" grpId="0"/>
      <p:bldP spid="88" grpId="0" animBg="1"/>
      <p:bldP spid="93" grpId="0" animBg="1"/>
      <p:bldP spid="94" grpId="0"/>
      <p:bldP spid="100" grpId="0" animBg="1"/>
      <p:bldP spid="101" grpId="0"/>
      <p:bldP spid="105" grpId="0" animBg="1"/>
      <p:bldP spid="132" grpId="0" animBg="1"/>
      <p:bldP spid="133" grpId="0"/>
      <p:bldP spid="134" grpId="0" animBg="1"/>
      <p:bldP spid="135" grpId="0" animBg="1"/>
      <p:bldP spid="136" grpId="0"/>
      <p:bldP spid="137" grpId="0"/>
      <p:bldP spid="138" grpId="0" animBg="1"/>
      <p:bldP spid="139" grpId="0" animBg="1"/>
      <p:bldP spid="140" grpId="0" animBg="1"/>
      <p:bldP spid="141" grpId="0" animBg="1"/>
      <p:bldP spid="142" grpId="0" animBg="1"/>
      <p:bldP spid="143" grpId="0" animBg="1"/>
      <p:bldP spid="144" grpId="0"/>
      <p:bldP spid="145" grpId="0"/>
      <p:bldP spid="146" grpId="0" animBg="1"/>
      <p:bldP spid="147" grpId="0" animBg="1"/>
      <p:bldP spid="148" grpId="0" animBg="1"/>
      <p:bldP spid="149" grpId="0"/>
      <p:bldP spid="1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pPr eaLnBrk="1" hangingPunct="1"/>
            <a:r>
              <a:rPr lang="en-US" sz="3600">
                <a:latin typeface="Garamond" charset="0"/>
              </a:rPr>
              <a:t>Parallelism-Aware Batch Scheduling (PAR-BS)</a:t>
            </a:r>
          </a:p>
        </p:txBody>
      </p:sp>
      <p:sp>
        <p:nvSpPr>
          <p:cNvPr id="3" name="Content Placeholder 2"/>
          <p:cNvSpPr>
            <a:spLocks noGrp="1"/>
          </p:cNvSpPr>
          <p:nvPr>
            <p:ph idx="1"/>
          </p:nvPr>
        </p:nvSpPr>
        <p:spPr>
          <a:xfrm>
            <a:off x="57150" y="1185863"/>
            <a:ext cx="6126163" cy="4554537"/>
          </a:xfrm>
        </p:spPr>
        <p:txBody>
          <a:bodyPr/>
          <a:lstStyle/>
          <a:p>
            <a:pPr eaLnBrk="1" hangingPunct="1"/>
            <a:r>
              <a:rPr lang="en-US" sz="2200">
                <a:latin typeface="Tahoma" charset="0"/>
              </a:rPr>
              <a:t>Principle 1: Parallelism-awareness</a:t>
            </a:r>
          </a:p>
          <a:p>
            <a:pPr lvl="1" eaLnBrk="1" hangingPunct="1"/>
            <a:r>
              <a:rPr lang="en-US">
                <a:solidFill>
                  <a:srgbClr val="FF0000"/>
                </a:solidFill>
                <a:latin typeface="Tahoma" charset="0"/>
                <a:ea typeface="ＭＳ Ｐゴシック" charset="0"/>
              </a:rPr>
              <a:t>Schedule</a:t>
            </a:r>
            <a:r>
              <a:rPr lang="en-US">
                <a:latin typeface="Tahoma" charset="0"/>
                <a:ea typeface="ＭＳ Ｐゴシック" charset="0"/>
              </a:rPr>
              <a:t> </a:t>
            </a:r>
            <a:r>
              <a:rPr lang="en-US">
                <a:solidFill>
                  <a:srgbClr val="FF0000"/>
                </a:solidFill>
                <a:latin typeface="Tahoma" charset="0"/>
                <a:ea typeface="ＭＳ Ｐゴシック" charset="0"/>
              </a:rPr>
              <a:t>requests from a thread (to different banks) back to back</a:t>
            </a:r>
          </a:p>
          <a:p>
            <a:pPr lvl="1" eaLnBrk="1" hangingPunct="1"/>
            <a:r>
              <a:rPr lang="en-US" sz="1800">
                <a:solidFill>
                  <a:srgbClr val="003399"/>
                </a:solidFill>
                <a:latin typeface="Tahoma" charset="0"/>
                <a:ea typeface="ＭＳ Ｐゴシック" charset="0"/>
              </a:rPr>
              <a:t>Preserves each thread</a:t>
            </a:r>
            <a:r>
              <a:rPr lang="ja-JP" altLang="en-US" sz="1800">
                <a:solidFill>
                  <a:srgbClr val="003399"/>
                </a:solidFill>
                <a:latin typeface="Tahoma" charset="0"/>
                <a:ea typeface="ＭＳ Ｐゴシック" charset="0"/>
              </a:rPr>
              <a:t>’</a:t>
            </a:r>
            <a:r>
              <a:rPr lang="en-US" altLang="ja-JP" sz="1800">
                <a:solidFill>
                  <a:srgbClr val="003399"/>
                </a:solidFill>
                <a:latin typeface="Tahoma" charset="0"/>
                <a:ea typeface="ＭＳ Ｐゴシック" charset="0"/>
              </a:rPr>
              <a:t>s bank parallelism</a:t>
            </a:r>
          </a:p>
          <a:p>
            <a:pPr lvl="1" eaLnBrk="1" hangingPunct="1"/>
            <a:r>
              <a:rPr lang="en-US" sz="1800">
                <a:latin typeface="Tahoma" charset="0"/>
                <a:ea typeface="ＭＳ Ｐゴシック" charset="0"/>
              </a:rPr>
              <a:t>But, this can cause starvation…</a:t>
            </a:r>
          </a:p>
          <a:p>
            <a:pPr lvl="1" eaLnBrk="1" hangingPunct="1"/>
            <a:endParaRPr lang="en-US">
              <a:latin typeface="Tahoma" charset="0"/>
              <a:ea typeface="ＭＳ Ｐゴシック" charset="0"/>
            </a:endParaRPr>
          </a:p>
          <a:p>
            <a:pPr eaLnBrk="1" hangingPunct="1"/>
            <a:r>
              <a:rPr lang="en-US" sz="2200">
                <a:latin typeface="Tahoma" charset="0"/>
              </a:rPr>
              <a:t>Principle 2: Request Batching</a:t>
            </a:r>
          </a:p>
          <a:p>
            <a:pPr lvl="1" eaLnBrk="1" hangingPunct="1"/>
            <a:r>
              <a:rPr lang="en-US">
                <a:latin typeface="Tahoma" charset="0"/>
                <a:ea typeface="ＭＳ Ｐゴシック" charset="0"/>
              </a:rPr>
              <a:t>Group a fixed number of oldest requests from each thread into a </a:t>
            </a:r>
            <a:r>
              <a:rPr lang="ja-JP" altLang="en-US">
                <a:latin typeface="Tahoma" charset="0"/>
                <a:ea typeface="ＭＳ Ｐゴシック" charset="0"/>
              </a:rPr>
              <a:t>“</a:t>
            </a:r>
            <a:r>
              <a:rPr lang="en-US" altLang="ja-JP">
                <a:latin typeface="Tahoma" charset="0"/>
                <a:ea typeface="ＭＳ Ｐゴシック" charset="0"/>
              </a:rPr>
              <a:t>batch</a:t>
            </a:r>
            <a:r>
              <a:rPr lang="ja-JP" altLang="en-US">
                <a:latin typeface="Tahoma" charset="0"/>
                <a:ea typeface="ＭＳ Ｐゴシック" charset="0"/>
              </a:rPr>
              <a:t>”</a:t>
            </a:r>
            <a:endParaRPr lang="en-US" altLang="ja-JP">
              <a:latin typeface="Tahoma" charset="0"/>
              <a:ea typeface="ＭＳ Ｐゴシック" charset="0"/>
            </a:endParaRPr>
          </a:p>
          <a:p>
            <a:pPr lvl="1" eaLnBrk="1" hangingPunct="1"/>
            <a:r>
              <a:rPr lang="en-US">
                <a:solidFill>
                  <a:srgbClr val="FF0000"/>
                </a:solidFill>
                <a:latin typeface="Tahoma" charset="0"/>
                <a:ea typeface="ＭＳ Ｐゴシック" charset="0"/>
              </a:rPr>
              <a:t>Service the batch before all other requests</a:t>
            </a:r>
          </a:p>
          <a:p>
            <a:pPr lvl="1" eaLnBrk="1" hangingPunct="1"/>
            <a:r>
              <a:rPr lang="en-US" sz="1800">
                <a:latin typeface="Tahoma" charset="0"/>
                <a:ea typeface="ＭＳ Ｐゴシック" charset="0"/>
              </a:rPr>
              <a:t>Form a new batch when the current one is done</a:t>
            </a:r>
          </a:p>
          <a:p>
            <a:pPr lvl="1" eaLnBrk="1" hangingPunct="1"/>
            <a:r>
              <a:rPr lang="en-US" sz="1800">
                <a:solidFill>
                  <a:srgbClr val="003399"/>
                </a:solidFill>
                <a:latin typeface="Tahoma" charset="0"/>
                <a:ea typeface="ＭＳ Ｐゴシック" charset="0"/>
              </a:rPr>
              <a:t>Eliminates starvation, provides fairness</a:t>
            </a:r>
            <a:endParaRPr lang="en-US" sz="1800">
              <a:latin typeface="Tahoma" charset="0"/>
              <a:ea typeface="ＭＳ Ｐゴシック" charset="0"/>
            </a:endParaRPr>
          </a:p>
          <a:p>
            <a:pPr lvl="1" eaLnBrk="1" hangingPunct="1"/>
            <a:r>
              <a:rPr lang="en-US" sz="1800">
                <a:solidFill>
                  <a:srgbClr val="003399"/>
                </a:solidFill>
                <a:latin typeface="Tahoma" charset="0"/>
                <a:ea typeface="ＭＳ Ｐゴシック" charset="0"/>
              </a:rPr>
              <a:t>Allows parallelism-awareness within a batch</a:t>
            </a:r>
          </a:p>
          <a:p>
            <a:pPr lvl="1" eaLnBrk="1" hangingPunct="1"/>
            <a:endParaRPr lang="en-US">
              <a:solidFill>
                <a:srgbClr val="003399"/>
              </a:solidFill>
              <a:latin typeface="Tahoma" charset="0"/>
              <a:ea typeface="ＭＳ Ｐゴシック" charset="0"/>
            </a:endParaRPr>
          </a:p>
          <a:p>
            <a:pPr eaLnBrk="1" hangingPunct="1"/>
            <a:endParaRPr lang="en-US">
              <a:latin typeface="Tahoma" charset="0"/>
            </a:endParaRPr>
          </a:p>
          <a:p>
            <a:pPr lvl="1" eaLnBrk="1" hangingPunct="1"/>
            <a:endParaRPr lang="en-US">
              <a:latin typeface="Tahoma" charset="0"/>
              <a:ea typeface="ＭＳ Ｐゴシック" charset="0"/>
            </a:endParaRPr>
          </a:p>
          <a:p>
            <a:pPr lvl="1" eaLnBrk="1" hangingPunct="1"/>
            <a:endParaRPr lang="en-US">
              <a:latin typeface="Tahoma" charset="0"/>
              <a:ea typeface="ＭＳ Ｐゴシック" charset="0"/>
            </a:endParaRPr>
          </a:p>
        </p:txBody>
      </p:sp>
      <p:sp>
        <p:nvSpPr>
          <p:cNvPr id="15053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A10778-F18D-6947-B735-38B16175311C}" type="slidenum">
              <a:rPr lang="en-US" sz="1600">
                <a:solidFill>
                  <a:srgbClr val="000000"/>
                </a:solidFill>
                <a:latin typeface="Garamond" charset="0"/>
                <a:cs typeface="Arial" charset="0"/>
              </a:rPr>
              <a:pPr eaLnBrk="1" hangingPunct="1"/>
              <a:t>51</a:t>
            </a:fld>
            <a:endParaRPr lang="en-US" sz="1600">
              <a:solidFill>
                <a:srgbClr val="000000"/>
              </a:solidFill>
              <a:latin typeface="Garamond" charset="0"/>
              <a:cs typeface="Arial" charset="0"/>
            </a:endParaRPr>
          </a:p>
        </p:txBody>
      </p:sp>
      <p:sp>
        <p:nvSpPr>
          <p:cNvPr id="5" name="Rectangle 3"/>
          <p:cNvSpPr>
            <a:spLocks noChangeArrowheads="1"/>
          </p:cNvSpPr>
          <p:nvPr/>
        </p:nvSpPr>
        <p:spPr bwMode="auto">
          <a:xfrm>
            <a:off x="6569075" y="48006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6" name="Text Box 80"/>
          <p:cNvSpPr txBox="1">
            <a:spLocks noChangeArrowheads="1"/>
          </p:cNvSpPr>
          <p:nvPr/>
        </p:nvSpPr>
        <p:spPr bwMode="auto">
          <a:xfrm>
            <a:off x="6542088" y="507047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7" name="Rectangle 3"/>
          <p:cNvSpPr>
            <a:spLocks noChangeArrowheads="1"/>
          </p:cNvSpPr>
          <p:nvPr/>
        </p:nvSpPr>
        <p:spPr bwMode="auto">
          <a:xfrm>
            <a:off x="7483475" y="48006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8" name="Text Box 80"/>
          <p:cNvSpPr txBox="1">
            <a:spLocks noChangeArrowheads="1"/>
          </p:cNvSpPr>
          <p:nvPr/>
        </p:nvSpPr>
        <p:spPr bwMode="auto">
          <a:xfrm>
            <a:off x="7483475" y="5070475"/>
            <a:ext cx="8239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9" name="Rectangle 8"/>
          <p:cNvSpPr>
            <a:spLocks noChangeArrowheads="1"/>
          </p:cNvSpPr>
          <p:nvPr/>
        </p:nvSpPr>
        <p:spPr bwMode="auto">
          <a:xfrm>
            <a:off x="6569075" y="4224338"/>
            <a:ext cx="762000" cy="254000"/>
          </a:xfrm>
          <a:prstGeom prst="rect">
            <a:avLst/>
          </a:prstGeom>
          <a:solidFill>
            <a:srgbClr val="FF0000"/>
          </a:solidFill>
          <a:ln w="9525">
            <a:solidFill>
              <a:schemeClr val="tx1"/>
            </a:solidFill>
            <a:round/>
            <a:headEnd/>
            <a:tailEnd/>
          </a:ln>
        </p:spPr>
        <p:txBody>
          <a:bodyPr/>
          <a:lstStyle/>
          <a:p>
            <a:r>
              <a:rPr lang="en-US" sz="1400">
                <a:solidFill>
                  <a:srgbClr val="FFFFFF"/>
                </a:solidFill>
              </a:rPr>
              <a:t>T1</a:t>
            </a:r>
          </a:p>
        </p:txBody>
      </p:sp>
      <p:sp>
        <p:nvSpPr>
          <p:cNvPr id="10" name="Rectangle 9"/>
          <p:cNvSpPr>
            <a:spLocks noChangeArrowheads="1"/>
          </p:cNvSpPr>
          <p:nvPr/>
        </p:nvSpPr>
        <p:spPr bwMode="auto">
          <a:xfrm>
            <a:off x="7483475" y="382905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T1</a:t>
            </a:r>
          </a:p>
        </p:txBody>
      </p:sp>
      <p:sp>
        <p:nvSpPr>
          <p:cNvPr id="11" name="Rectangle 10"/>
          <p:cNvSpPr>
            <a:spLocks noChangeArrowheads="1"/>
          </p:cNvSpPr>
          <p:nvPr/>
        </p:nvSpPr>
        <p:spPr bwMode="auto">
          <a:xfrm>
            <a:off x="7483475" y="4224338"/>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T0</a:t>
            </a:r>
          </a:p>
        </p:txBody>
      </p:sp>
      <p:sp>
        <p:nvSpPr>
          <p:cNvPr id="12" name="Rectangle 11"/>
          <p:cNvSpPr>
            <a:spLocks noChangeArrowheads="1"/>
          </p:cNvSpPr>
          <p:nvPr/>
        </p:nvSpPr>
        <p:spPr bwMode="auto">
          <a:xfrm>
            <a:off x="6569075" y="3429000"/>
            <a:ext cx="762000" cy="252413"/>
          </a:xfrm>
          <a:prstGeom prst="rect">
            <a:avLst/>
          </a:prstGeom>
          <a:solidFill>
            <a:srgbClr val="0000FF"/>
          </a:solidFill>
          <a:ln w="9525">
            <a:solidFill>
              <a:schemeClr val="tx1"/>
            </a:solidFill>
            <a:round/>
            <a:headEnd/>
            <a:tailEnd/>
          </a:ln>
        </p:spPr>
        <p:txBody>
          <a:bodyPr/>
          <a:lstStyle/>
          <a:p>
            <a:r>
              <a:rPr lang="en-US" sz="1400">
                <a:solidFill>
                  <a:srgbClr val="FFFFFF"/>
                </a:solidFill>
              </a:rPr>
              <a:t>T0</a:t>
            </a:r>
          </a:p>
        </p:txBody>
      </p:sp>
      <p:sp>
        <p:nvSpPr>
          <p:cNvPr id="13" name="Rectangle 12"/>
          <p:cNvSpPr>
            <a:spLocks noChangeArrowheads="1"/>
          </p:cNvSpPr>
          <p:nvPr/>
        </p:nvSpPr>
        <p:spPr bwMode="auto">
          <a:xfrm>
            <a:off x="6569075" y="3829050"/>
            <a:ext cx="762000" cy="252413"/>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T2</a:t>
            </a:r>
          </a:p>
        </p:txBody>
      </p:sp>
      <p:sp>
        <p:nvSpPr>
          <p:cNvPr id="14" name="Rectangle 13"/>
          <p:cNvSpPr>
            <a:spLocks noChangeArrowheads="1"/>
          </p:cNvSpPr>
          <p:nvPr/>
        </p:nvSpPr>
        <p:spPr bwMode="auto">
          <a:xfrm>
            <a:off x="7483475" y="3013075"/>
            <a:ext cx="762000" cy="252413"/>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T2</a:t>
            </a:r>
          </a:p>
        </p:txBody>
      </p:sp>
      <p:sp>
        <p:nvSpPr>
          <p:cNvPr id="15" name="Rectangle 14"/>
          <p:cNvSpPr>
            <a:spLocks noChangeArrowheads="1"/>
          </p:cNvSpPr>
          <p:nvPr/>
        </p:nvSpPr>
        <p:spPr bwMode="auto">
          <a:xfrm>
            <a:off x="7483475" y="34290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T3</a:t>
            </a:r>
          </a:p>
        </p:txBody>
      </p:sp>
      <p:sp>
        <p:nvSpPr>
          <p:cNvPr id="16" name="Rectangle 15"/>
          <p:cNvSpPr>
            <a:spLocks noChangeArrowheads="1"/>
          </p:cNvSpPr>
          <p:nvPr/>
        </p:nvSpPr>
        <p:spPr bwMode="auto">
          <a:xfrm>
            <a:off x="6569075" y="3013075"/>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T3</a:t>
            </a:r>
          </a:p>
        </p:txBody>
      </p:sp>
      <p:sp>
        <p:nvSpPr>
          <p:cNvPr id="17" name="Rectangle 16"/>
          <p:cNvSpPr>
            <a:spLocks noChangeArrowheads="1"/>
          </p:cNvSpPr>
          <p:nvPr/>
        </p:nvSpPr>
        <p:spPr bwMode="auto">
          <a:xfrm>
            <a:off x="6569075" y="2566988"/>
            <a:ext cx="762000" cy="252412"/>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T2</a:t>
            </a:r>
          </a:p>
        </p:txBody>
      </p:sp>
      <p:sp>
        <p:nvSpPr>
          <p:cNvPr id="18" name="Rectangle 17"/>
          <p:cNvSpPr>
            <a:spLocks noChangeArrowheads="1"/>
          </p:cNvSpPr>
          <p:nvPr/>
        </p:nvSpPr>
        <p:spPr bwMode="auto">
          <a:xfrm>
            <a:off x="7483475" y="2566988"/>
            <a:ext cx="762000" cy="252412"/>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T2</a:t>
            </a:r>
          </a:p>
        </p:txBody>
      </p:sp>
      <p:sp>
        <p:nvSpPr>
          <p:cNvPr id="19" name="Rectangle 18"/>
          <p:cNvSpPr>
            <a:spLocks noChangeArrowheads="1"/>
          </p:cNvSpPr>
          <p:nvPr/>
        </p:nvSpPr>
        <p:spPr bwMode="auto">
          <a:xfrm>
            <a:off x="6569075" y="2119313"/>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T2</a:t>
            </a:r>
          </a:p>
        </p:txBody>
      </p:sp>
      <p:sp>
        <p:nvSpPr>
          <p:cNvPr id="20" name="Rounded Rectangle 19"/>
          <p:cNvSpPr>
            <a:spLocks noChangeArrowheads="1"/>
          </p:cNvSpPr>
          <p:nvPr/>
        </p:nvSpPr>
        <p:spPr bwMode="auto">
          <a:xfrm>
            <a:off x="6286500" y="2917825"/>
            <a:ext cx="2187575" cy="1674813"/>
          </a:xfrm>
          <a:prstGeom prst="roundRect">
            <a:avLst>
              <a:gd name="adj" fmla="val 16667"/>
            </a:avLst>
          </a:prstGeom>
          <a:noFill/>
          <a:ln w="25400">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FF6600"/>
              </a:solidFill>
            </a:endParaRPr>
          </a:p>
        </p:txBody>
      </p:sp>
      <p:sp>
        <p:nvSpPr>
          <p:cNvPr id="21" name="TextBox 20"/>
          <p:cNvSpPr txBox="1">
            <a:spLocks noChangeArrowheads="1"/>
          </p:cNvSpPr>
          <p:nvPr/>
        </p:nvSpPr>
        <p:spPr bwMode="auto">
          <a:xfrm>
            <a:off x="8448675" y="2917825"/>
            <a:ext cx="7747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Batch</a:t>
            </a:r>
          </a:p>
        </p:txBody>
      </p:sp>
      <p:sp>
        <p:nvSpPr>
          <p:cNvPr id="22" name="Rectangle 21"/>
          <p:cNvSpPr>
            <a:spLocks noChangeArrowheads="1"/>
          </p:cNvSpPr>
          <p:nvPr/>
        </p:nvSpPr>
        <p:spPr bwMode="auto">
          <a:xfrm>
            <a:off x="7483475" y="2119313"/>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T0</a:t>
            </a:r>
          </a:p>
        </p:txBody>
      </p:sp>
      <p:sp>
        <p:nvSpPr>
          <p:cNvPr id="23" name="Rectangle 22"/>
          <p:cNvSpPr>
            <a:spLocks noChangeArrowheads="1"/>
          </p:cNvSpPr>
          <p:nvPr/>
        </p:nvSpPr>
        <p:spPr bwMode="auto">
          <a:xfrm>
            <a:off x="6569075" y="171450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T1</a:t>
            </a:r>
          </a:p>
        </p:txBody>
      </p:sp>
      <p:sp>
        <p:nvSpPr>
          <p:cNvPr id="24" name="Rectangle 23"/>
          <p:cNvSpPr>
            <a:spLocks noChangeArrowheads="1"/>
          </p:cNvSpPr>
          <p:nvPr/>
        </p:nvSpPr>
        <p:spPr bwMode="auto">
          <a:xfrm>
            <a:off x="7483475" y="171450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T1</a:t>
            </a:r>
          </a:p>
        </p:txBody>
      </p:sp>
      <p:sp>
        <p:nvSpPr>
          <p:cNvPr id="150552" name="Rectangle 1"/>
          <p:cNvSpPr>
            <a:spLocks noChangeArrowheads="1"/>
          </p:cNvSpPr>
          <p:nvPr/>
        </p:nvSpPr>
        <p:spPr bwMode="auto">
          <a:xfrm>
            <a:off x="-304800" y="6096000"/>
            <a:ext cx="88820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r>
              <a:rPr lang="en-US" sz="1500">
                <a:solidFill>
                  <a:srgbClr val="000000"/>
                </a:solidFill>
                <a:latin typeface="Tahoma" charset="0"/>
              </a:rPr>
              <a:t>Mutlu and Moscibroda, </a:t>
            </a:r>
            <a:r>
              <a:rPr lang="ja-JP" altLang="en-US" sz="1500">
                <a:solidFill>
                  <a:srgbClr val="000000"/>
                </a:solidFill>
                <a:latin typeface="Tahoma" charset="0"/>
              </a:rPr>
              <a:t>“</a:t>
            </a:r>
            <a:r>
              <a:rPr lang="en-US" altLang="ja-JP" sz="1500">
                <a:solidFill>
                  <a:srgbClr val="0000FF"/>
                </a:solidFill>
                <a:latin typeface="Tahoma" charset="0"/>
              </a:rPr>
              <a:t>Parallelism-Aware Batch Scheduling,</a:t>
            </a:r>
            <a:r>
              <a:rPr lang="ja-JP" altLang="en-US" sz="1500">
                <a:solidFill>
                  <a:srgbClr val="000000"/>
                </a:solidFill>
                <a:latin typeface="Tahoma" charset="0"/>
              </a:rPr>
              <a:t>”</a:t>
            </a:r>
            <a:r>
              <a:rPr lang="en-US" altLang="ja-JP" sz="1500">
                <a:solidFill>
                  <a:srgbClr val="000000"/>
                </a:solidFill>
                <a:latin typeface="Tahoma" charset="0"/>
              </a:rPr>
              <a:t> ISCA 2008.</a:t>
            </a:r>
            <a:endParaRPr lang="en-US" sz="1500">
              <a:solidFill>
                <a:srgbClr val="000000"/>
              </a:solidFill>
              <a:latin typeface="Tahoma" charset="0"/>
            </a:endParaRPr>
          </a:p>
        </p:txBody>
      </p:sp>
    </p:spTree>
    <p:extLst>
      <p:ext uri="{BB962C8B-B14F-4D97-AF65-F5344CB8AC3E}">
        <p14:creationId xmlns:p14="http://schemas.microsoft.com/office/powerpoint/2010/main" val="1512526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path" presetSubtype="0" accel="50000" decel="50000" fill="hold" nodeType="clickEffect">
                                  <p:stCondLst>
                                    <p:cond delay="0"/>
                                  </p:stCondLst>
                                  <p:childTnLst>
                                    <p:animMotion origin="layout" path="M 4.72222E-6 -7.40741E-7 L 4.72222E-6 0.16227 " pathEditMode="relative" rAng="0" ptsTypes="AA">
                                      <p:cBhvr>
                                        <p:cTn id="78" dur="500" fill="hold"/>
                                        <p:tgtEl>
                                          <p:spTgt spid="11"/>
                                        </p:tgtEl>
                                        <p:attrNameLst>
                                          <p:attrName>ppt_x</p:attrName>
                                          <p:attrName>ppt_y</p:attrName>
                                        </p:attrNameLst>
                                      </p:cBhvr>
                                      <p:rCtr x="0" y="8100"/>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path" presetSubtype="0" accel="50000" decel="50000" fill="hold" grpId="1" nodeType="clickEffect">
                                  <p:stCondLst>
                                    <p:cond delay="0"/>
                                  </p:stCondLst>
                                  <p:childTnLst>
                                    <p:animMotion origin="layout" path="M 4.72222E-6 2.96296E-6 L 4.72222E-6 0.27847 " pathEditMode="relative" rAng="0" ptsTypes="AA">
                                      <p:cBhvr>
                                        <p:cTn id="82" dur="500" fill="hold"/>
                                        <p:tgtEl>
                                          <p:spTgt spid="12"/>
                                        </p:tgtEl>
                                        <p:attrNameLst>
                                          <p:attrName>ppt_x</p:attrName>
                                          <p:attrName>ppt_y</p:attrName>
                                        </p:attrNameLst>
                                      </p:cBhvr>
                                      <p:rCtr x="0" y="13900"/>
                                    </p:animMotion>
                                  </p:childTnLst>
                                </p:cTn>
                              </p:par>
                              <p:par>
                                <p:cTn id="83" presetID="2" presetClass="entr" presetSubtype="1"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2"/>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2" presetClass="path" presetSubtype="0" accel="50000" decel="50000" fill="hold" grpId="1" nodeType="clickEffect">
                                  <p:stCondLst>
                                    <p:cond delay="0"/>
                                  </p:stCondLst>
                                  <p:childTnLst>
                                    <p:animMotion origin="layout" path="M 4.72222E-6 -7.40741E-7 L 4.72222E-6 0.16227 " pathEditMode="relative" rAng="0" ptsTypes="AA">
                                      <p:cBhvr>
                                        <p:cTn id="106" dur="500" fill="hold"/>
                                        <p:tgtEl>
                                          <p:spTgt spid="9"/>
                                        </p:tgtEl>
                                        <p:attrNameLst>
                                          <p:attrName>ppt_x</p:attrName>
                                          <p:attrName>ppt_y</p:attrName>
                                        </p:attrNameLst>
                                      </p:cBhvr>
                                      <p:rCtr x="0" y="8100"/>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2" presetClass="path" presetSubtype="0" accel="50000" decel="50000" fill="hold" grpId="1" nodeType="clickEffect">
                                  <p:stCondLst>
                                    <p:cond delay="0"/>
                                  </p:stCondLst>
                                  <p:childTnLst>
                                    <p:animMotion origin="layout" path="M 4.72222E-6 -3.7037E-7 L 4.72222E-6 0.22014 " pathEditMode="relative" rAng="0" ptsTypes="AA">
                                      <p:cBhvr>
                                        <p:cTn id="110" dur="500" fill="hold"/>
                                        <p:tgtEl>
                                          <p:spTgt spid="10"/>
                                        </p:tgtEl>
                                        <p:attrNameLst>
                                          <p:attrName>ppt_x</p:attrName>
                                          <p:attrName>ppt_y</p:attrName>
                                        </p:attrNameLst>
                                      </p:cBhvr>
                                      <p:rCtr x="0" y="11000"/>
                                    </p:animMotion>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ppt_x"/>
                                          </p:val>
                                        </p:tav>
                                        <p:tav tm="100000">
                                          <p:val>
                                            <p:strVal val="#ppt_x"/>
                                          </p:val>
                                        </p:tav>
                                      </p:tavLst>
                                    </p:anim>
                                    <p:anim calcmode="lin" valueType="num">
                                      <p:cBhvr additive="base">
                                        <p:cTn id="11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2" nodeType="clickEffect">
                                  <p:stCondLst>
                                    <p:cond delay="0"/>
                                  </p:stCondLst>
                                  <p:childTnLst>
                                    <p:set>
                                      <p:cBhvr>
                                        <p:cTn id="120" dur="1" fill="hold">
                                          <p:stCondLst>
                                            <p:cond delay="0"/>
                                          </p:stCondLst>
                                        </p:cTn>
                                        <p:tgtEl>
                                          <p:spTgt spid="9"/>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0"/>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grpId="1" nodeType="clickEffect">
                                  <p:stCondLst>
                                    <p:cond delay="0"/>
                                  </p:stCondLst>
                                  <p:childTnLst>
                                    <p:animMotion origin="layout" path="M 4.72222E-6 -3.7037E-7 L 4.72222E-6 0.22014 " pathEditMode="relative" rAng="0" ptsTypes="AA">
                                      <p:cBhvr>
                                        <p:cTn id="126" dur="500" fill="hold"/>
                                        <p:tgtEl>
                                          <p:spTgt spid="13"/>
                                        </p:tgtEl>
                                        <p:attrNameLst>
                                          <p:attrName>ppt_x</p:attrName>
                                          <p:attrName>ppt_y</p:attrName>
                                        </p:attrNameLst>
                                      </p:cBhvr>
                                      <p:rCtr x="0" y="1100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grpId="1" nodeType="clickEffect">
                                  <p:stCondLst>
                                    <p:cond delay="0"/>
                                  </p:stCondLst>
                                  <p:childTnLst>
                                    <p:animMotion origin="layout" path="M 4.72222E-6 0.00347 L 4.72222E-6 0.3368 " pathEditMode="relative" rAng="0" ptsTypes="AA">
                                      <p:cBhvr>
                                        <p:cTn id="130" dur="500" fill="hold"/>
                                        <p:tgtEl>
                                          <p:spTgt spid="14"/>
                                        </p:tgtEl>
                                        <p:attrNameLst>
                                          <p:attrName>ppt_x</p:attrName>
                                          <p:attrName>ppt_y</p:attrName>
                                        </p:attrNameLst>
                                      </p:cBhvr>
                                      <p:rCtr x="0" y="16700"/>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2" nodeType="clickEffect">
                                  <p:stCondLst>
                                    <p:cond delay="0"/>
                                  </p:stCondLst>
                                  <p:childTnLst>
                                    <p:set>
                                      <p:cBhvr>
                                        <p:cTn id="134" dur="1" fill="hold">
                                          <p:stCondLst>
                                            <p:cond delay="0"/>
                                          </p:stCondLst>
                                        </p:cTn>
                                        <p:tgtEl>
                                          <p:spTgt spid="13"/>
                                        </p:tgtEl>
                                        <p:attrNameLst>
                                          <p:attrName>style.visibility</p:attrName>
                                        </p:attrNameLst>
                                      </p:cBhvr>
                                      <p:to>
                                        <p:strVal val="hidden"/>
                                      </p:to>
                                    </p:set>
                                  </p:childTnLst>
                                </p:cTn>
                              </p:par>
                              <p:par>
                                <p:cTn id="135" presetID="1" presetClass="exit" presetSubtype="0" fill="hold" grpId="2" nodeType="withEffect">
                                  <p:stCondLst>
                                    <p:cond delay="0"/>
                                  </p:stCondLst>
                                  <p:childTnLst>
                                    <p:set>
                                      <p:cBhvr>
                                        <p:cTn id="136" dur="1" fill="hold">
                                          <p:stCondLst>
                                            <p:cond delay="0"/>
                                          </p:stCondLst>
                                        </p:cTn>
                                        <p:tgtEl>
                                          <p:spTgt spid="14"/>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 calcmode="lin" valueType="num">
                                      <p:cBhvr additive="base">
                                        <p:cTn id="141" dur="500" fill="hold"/>
                                        <p:tgtEl>
                                          <p:spTgt spid="23"/>
                                        </p:tgtEl>
                                        <p:attrNameLst>
                                          <p:attrName>ppt_x</p:attrName>
                                        </p:attrNameLst>
                                      </p:cBhvr>
                                      <p:tavLst>
                                        <p:tav tm="0">
                                          <p:val>
                                            <p:strVal val="#ppt_x"/>
                                          </p:val>
                                        </p:tav>
                                        <p:tav tm="100000">
                                          <p:val>
                                            <p:strVal val="#ppt_x"/>
                                          </p:val>
                                        </p:tav>
                                      </p:tavLst>
                                    </p:anim>
                                    <p:anim calcmode="lin" valueType="num">
                                      <p:cBhvr additive="base">
                                        <p:cTn id="142"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42" presetClass="path" presetSubtype="0" accel="50000" decel="50000" fill="hold" grpId="1" nodeType="clickEffect">
                                  <p:stCondLst>
                                    <p:cond delay="0"/>
                                  </p:stCondLst>
                                  <p:childTnLst>
                                    <p:animMotion origin="layout" path="M 4.72222E-6 1.11111E-6 L 4.72222E-6 0.33912 " pathEditMode="relative" rAng="0" ptsTypes="AA">
                                      <p:cBhvr>
                                        <p:cTn id="146" dur="500" fill="hold"/>
                                        <p:tgtEl>
                                          <p:spTgt spid="16"/>
                                        </p:tgtEl>
                                        <p:attrNameLst>
                                          <p:attrName>ppt_x</p:attrName>
                                          <p:attrName>ppt_y</p:attrName>
                                        </p:attrNameLst>
                                      </p:cBhvr>
                                      <p:rCtr x="0" y="16900"/>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1" fill="hold" grpId="0" nodeType="clickEffect">
                                  <p:stCondLst>
                                    <p:cond delay="0"/>
                                  </p:stCondLst>
                                  <p:childTnLst>
                                    <p:set>
                                      <p:cBhvr>
                                        <p:cTn id="150" dur="1" fill="hold">
                                          <p:stCondLst>
                                            <p:cond delay="0"/>
                                          </p:stCondLst>
                                        </p:cTn>
                                        <p:tgtEl>
                                          <p:spTgt spid="24"/>
                                        </p:tgtEl>
                                        <p:attrNameLst>
                                          <p:attrName>style.visibility</p:attrName>
                                        </p:attrNameLst>
                                      </p:cBhvr>
                                      <p:to>
                                        <p:strVal val="visible"/>
                                      </p:to>
                                    </p:set>
                                    <p:anim calcmode="lin" valueType="num">
                                      <p:cBhvr additive="base">
                                        <p:cTn id="151" dur="500" fill="hold"/>
                                        <p:tgtEl>
                                          <p:spTgt spid="24"/>
                                        </p:tgtEl>
                                        <p:attrNameLst>
                                          <p:attrName>ppt_x</p:attrName>
                                        </p:attrNameLst>
                                      </p:cBhvr>
                                      <p:tavLst>
                                        <p:tav tm="0">
                                          <p:val>
                                            <p:strVal val="#ppt_x"/>
                                          </p:val>
                                        </p:tav>
                                        <p:tav tm="100000">
                                          <p:val>
                                            <p:strVal val="#ppt_x"/>
                                          </p:val>
                                        </p:tav>
                                      </p:tavLst>
                                    </p:anim>
                                    <p:anim calcmode="lin" valueType="num">
                                      <p:cBhvr additive="base">
                                        <p:cTn id="15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42" presetClass="path" presetSubtype="0" accel="50000" decel="50000" fill="hold" grpId="1" nodeType="clickEffect">
                                  <p:stCondLst>
                                    <p:cond delay="0"/>
                                  </p:stCondLst>
                                  <p:childTnLst>
                                    <p:animMotion origin="layout" path="M 4.72222E-6 2.96296E-6 L 4.72222E-6 0.27615 " pathEditMode="relative" rAng="0" ptsTypes="AA">
                                      <p:cBhvr>
                                        <p:cTn id="156" dur="500" fill="hold"/>
                                        <p:tgtEl>
                                          <p:spTgt spid="15"/>
                                        </p:tgtEl>
                                        <p:attrNameLst>
                                          <p:attrName>ppt_x</p:attrName>
                                          <p:attrName>ppt_y</p:attrName>
                                        </p:attrNameLst>
                                      </p:cBhvr>
                                      <p:rCtr x="0" y="13800"/>
                                    </p:animMotion>
                                  </p:childTnLst>
                                </p:cTn>
                              </p:par>
                              <p:par>
                                <p:cTn id="157" presetID="64" presetClass="path" presetSubtype="0" accel="50000" decel="50000" fill="hold" grpId="1" nodeType="withEffect">
                                  <p:stCondLst>
                                    <p:cond delay="0"/>
                                  </p:stCondLst>
                                  <p:childTnLst>
                                    <p:animMotion origin="layout" path="M 0.00035 -3.7037E-6 L 0.00035 -0.22546 " pathEditMode="relative" rAng="0" ptsTypes="AA">
                                      <p:cBhvr>
                                        <p:cTn id="158" dur="1000" fill="hold"/>
                                        <p:tgtEl>
                                          <p:spTgt spid="20"/>
                                        </p:tgtEl>
                                        <p:attrNameLst>
                                          <p:attrName>ppt_x</p:attrName>
                                          <p:attrName>ppt_y</p:attrName>
                                        </p:attrNameLst>
                                      </p:cBhvr>
                                      <p:rCtr x="0" y="-11300"/>
                                    </p:animMotion>
                                  </p:childTnLst>
                                </p:cTn>
                              </p:par>
                              <p:par>
                                <p:cTn id="159" presetID="64" presetClass="path" presetSubtype="0" accel="50000" decel="50000" fill="hold" grpId="1" nodeType="withEffect">
                                  <p:stCondLst>
                                    <p:cond delay="0"/>
                                  </p:stCondLst>
                                  <p:childTnLst>
                                    <p:animMotion origin="layout" path="M 0.00087 -4.81481E-6 L 0.00087 -0.22592 " pathEditMode="relative" rAng="0" ptsTypes="AA">
                                      <p:cBhvr>
                                        <p:cTn id="160" dur="1000" fill="hold"/>
                                        <p:tgtEl>
                                          <p:spTgt spid="21"/>
                                        </p:tgtEl>
                                        <p:attrNameLst>
                                          <p:attrName>ppt_x</p:attrName>
                                          <p:attrName>ppt_y</p:attrName>
                                        </p:attrNameLst>
                                      </p:cBhvr>
                                      <p:rCtr x="0" y="-11300"/>
                                    </p:animMotion>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grpId="2" nodeType="clickEffect">
                                  <p:stCondLst>
                                    <p:cond delay="0"/>
                                  </p:stCondLst>
                                  <p:childTnLst>
                                    <p:set>
                                      <p:cBhvr>
                                        <p:cTn id="164" dur="1" fill="hold">
                                          <p:stCondLst>
                                            <p:cond delay="0"/>
                                          </p:stCondLst>
                                        </p:cTn>
                                        <p:tgtEl>
                                          <p:spTgt spid="16"/>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9" grpId="1" animBg="1"/>
      <p:bldP spid="9" grpId="2" animBg="1"/>
      <p:bldP spid="10" grpId="0" animBg="1"/>
      <p:bldP spid="10" grpId="1" animBg="1"/>
      <p:bldP spid="10" grpId="2" animBg="1"/>
      <p:bldP spid="11" grpId="0" animBg="1"/>
      <p:bldP spid="11" grpId="1"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9" grpId="0" animBg="1"/>
      <p:bldP spid="20" grpId="0" animBg="1"/>
      <p:bldP spid="20" grpId="1" animBg="1"/>
      <p:bldP spid="21" grpId="0"/>
      <p:bldP spid="21" grpId="1"/>
      <p:bldP spid="22" grpId="0" animBg="1"/>
      <p:bldP spid="23"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atin typeface="Garamond" charset="0"/>
              </a:rPr>
              <a:t>PAR-BS Components</a:t>
            </a:r>
          </a:p>
        </p:txBody>
      </p:sp>
      <p:sp>
        <p:nvSpPr>
          <p:cNvPr id="20483" name="Content Placeholder 2"/>
          <p:cNvSpPr>
            <a:spLocks noGrp="1"/>
          </p:cNvSpPr>
          <p:nvPr>
            <p:ph idx="1"/>
          </p:nvPr>
        </p:nvSpPr>
        <p:spPr>
          <a:xfrm>
            <a:off x="228600" y="1371600"/>
            <a:ext cx="8915400" cy="4876800"/>
          </a:xfrm>
        </p:spPr>
        <p:txBody>
          <a:bodyPr/>
          <a:lstStyle/>
          <a:p>
            <a:r>
              <a:rPr lang="en-US" sz="3200">
                <a:latin typeface="Tahoma" charset="0"/>
              </a:rPr>
              <a:t>Request batching</a:t>
            </a:r>
          </a:p>
          <a:p>
            <a:pPr>
              <a:buFont typeface="Wingdings" charset="0"/>
              <a:buNone/>
            </a:pPr>
            <a:endParaRPr lang="en-US">
              <a:latin typeface="Tahoma" charset="0"/>
            </a:endParaRPr>
          </a:p>
          <a:p>
            <a:pPr>
              <a:buFont typeface="Wingdings" charset="0"/>
              <a:buNone/>
            </a:pPr>
            <a:endParaRPr lang="en-US">
              <a:latin typeface="Tahoma" charset="0"/>
            </a:endParaRPr>
          </a:p>
          <a:p>
            <a:pPr>
              <a:buFont typeface="Wingdings" charset="0"/>
              <a:buNone/>
            </a:pPr>
            <a:endParaRPr lang="en-US">
              <a:latin typeface="Tahoma" charset="0"/>
            </a:endParaRPr>
          </a:p>
          <a:p>
            <a:r>
              <a:rPr lang="en-US" sz="3200">
                <a:latin typeface="Tahoma" charset="0"/>
              </a:rPr>
              <a:t>Within-batch scheduling</a:t>
            </a:r>
          </a:p>
          <a:p>
            <a:pPr lvl="1"/>
            <a:r>
              <a:rPr lang="en-US">
                <a:latin typeface="Tahoma" charset="0"/>
              </a:rPr>
              <a:t>Parallelism aware</a:t>
            </a:r>
          </a:p>
          <a:p>
            <a:pPr lvl="1"/>
            <a:endParaRPr lang="en-US">
              <a:latin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562A48-EE0C-F14F-9A28-D70FD8EDF973}" type="slidenum">
              <a:rPr lang="en-US">
                <a:solidFill>
                  <a:srgbClr val="000000"/>
                </a:solidFill>
                <a:latin typeface="Garamond" charset="0"/>
              </a:rPr>
              <a:pPr eaLnBrk="1" hangingPunct="1"/>
              <a:t>52</a:t>
            </a:fld>
            <a:endParaRPr lang="en-US">
              <a:solidFill>
                <a:srgbClr val="000000"/>
              </a:solidFill>
              <a:latin typeface="Garamond" charset="0"/>
            </a:endParaRPr>
          </a:p>
        </p:txBody>
      </p:sp>
    </p:spTree>
    <p:extLst>
      <p:ext uri="{BB962C8B-B14F-4D97-AF65-F5344CB8AC3E}">
        <p14:creationId xmlns:p14="http://schemas.microsoft.com/office/powerpoint/2010/main" val="23773996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pPr eaLnBrk="1" hangingPunct="1"/>
            <a:r>
              <a:rPr lang="en-US">
                <a:latin typeface="Garamond" charset="0"/>
              </a:rPr>
              <a:t>Request Batching</a:t>
            </a:r>
          </a:p>
        </p:txBody>
      </p:sp>
      <p:sp>
        <p:nvSpPr>
          <p:cNvPr id="3" name="Content Placeholder 2"/>
          <p:cNvSpPr>
            <a:spLocks noGrp="1"/>
          </p:cNvSpPr>
          <p:nvPr>
            <p:ph idx="1"/>
          </p:nvPr>
        </p:nvSpPr>
        <p:spPr>
          <a:xfrm>
            <a:off x="228600" y="1371600"/>
            <a:ext cx="8915400" cy="4876800"/>
          </a:xfrm>
        </p:spPr>
        <p:txBody>
          <a:bodyPr/>
          <a:lstStyle/>
          <a:p>
            <a:pPr eaLnBrk="1" hangingPunct="1"/>
            <a:r>
              <a:rPr lang="en-US">
                <a:latin typeface="Tahoma" charset="0"/>
              </a:rPr>
              <a:t>Each memory request has a bit (</a:t>
            </a:r>
            <a:r>
              <a:rPr lang="en-US" i="1">
                <a:latin typeface="Tahoma" charset="0"/>
              </a:rPr>
              <a:t>marked)</a:t>
            </a:r>
            <a:r>
              <a:rPr lang="en-US">
                <a:latin typeface="Tahoma" charset="0"/>
              </a:rPr>
              <a:t> associated with it</a:t>
            </a:r>
          </a:p>
          <a:p>
            <a:pPr eaLnBrk="1" hangingPunct="1"/>
            <a:endParaRPr lang="en-US">
              <a:latin typeface="Tahoma" charset="0"/>
            </a:endParaRPr>
          </a:p>
          <a:p>
            <a:pPr eaLnBrk="1" hangingPunct="1"/>
            <a:r>
              <a:rPr lang="en-US">
                <a:latin typeface="Tahoma" charset="0"/>
              </a:rPr>
              <a:t>Batch formation:</a:t>
            </a:r>
          </a:p>
          <a:p>
            <a:pPr lvl="1" eaLnBrk="1" hangingPunct="1"/>
            <a:r>
              <a:rPr lang="en-US" sz="2000">
                <a:latin typeface="Tahoma" charset="0"/>
                <a:ea typeface="ＭＳ Ｐゴシック" charset="0"/>
              </a:rPr>
              <a:t>Mark up to </a:t>
            </a:r>
            <a:r>
              <a:rPr lang="en-US" sz="2000" i="1">
                <a:latin typeface="Tahoma" charset="0"/>
                <a:ea typeface="ＭＳ Ｐゴシック" charset="0"/>
              </a:rPr>
              <a:t>Marking-Cap</a:t>
            </a:r>
            <a:r>
              <a:rPr lang="en-US" sz="2000">
                <a:latin typeface="Tahoma" charset="0"/>
                <a:ea typeface="ＭＳ Ｐゴシック" charset="0"/>
              </a:rPr>
              <a:t> oldest requests per bank for each thread</a:t>
            </a:r>
          </a:p>
          <a:p>
            <a:pPr lvl="1" eaLnBrk="1" hangingPunct="1"/>
            <a:r>
              <a:rPr lang="en-US" sz="2000">
                <a:latin typeface="Tahoma" charset="0"/>
                <a:ea typeface="ＭＳ Ｐゴシック" charset="0"/>
              </a:rPr>
              <a:t>Marked requests constitute the batch</a:t>
            </a:r>
          </a:p>
          <a:p>
            <a:pPr lvl="1" eaLnBrk="1" hangingPunct="1"/>
            <a:r>
              <a:rPr lang="en-US" sz="2000">
                <a:latin typeface="Tahoma" charset="0"/>
                <a:ea typeface="ＭＳ Ｐゴシック" charset="0"/>
              </a:rPr>
              <a:t>Form a new batch when no marked requests are left</a:t>
            </a:r>
          </a:p>
          <a:p>
            <a:pPr lvl="1" eaLnBrk="1" hangingPunct="1"/>
            <a:endParaRPr lang="en-US">
              <a:latin typeface="Tahoma" charset="0"/>
              <a:ea typeface="ＭＳ Ｐゴシック" charset="0"/>
            </a:endParaRPr>
          </a:p>
          <a:p>
            <a:pPr eaLnBrk="1" hangingPunct="1"/>
            <a:r>
              <a:rPr lang="en-US">
                <a:solidFill>
                  <a:srgbClr val="003399"/>
                </a:solidFill>
                <a:latin typeface="Tahoma" charset="0"/>
              </a:rPr>
              <a:t>Marked requests are prioritized over unmarked ones</a:t>
            </a:r>
          </a:p>
          <a:p>
            <a:pPr lvl="1" eaLnBrk="1" hangingPunct="1"/>
            <a:r>
              <a:rPr lang="en-US" sz="2000">
                <a:latin typeface="Tahoma" charset="0"/>
                <a:ea typeface="ＭＳ Ｐゴシック" charset="0"/>
              </a:rPr>
              <a:t>No reordering of requests across batches: </a:t>
            </a:r>
            <a:r>
              <a:rPr lang="en-US" sz="2000">
                <a:solidFill>
                  <a:srgbClr val="FF0000"/>
                </a:solidFill>
                <a:latin typeface="Tahoma" charset="0"/>
                <a:ea typeface="ＭＳ Ｐゴシック" charset="0"/>
              </a:rPr>
              <a:t>no starvation, high fairness</a:t>
            </a:r>
          </a:p>
          <a:p>
            <a:pPr lvl="1" eaLnBrk="1" hangingPunct="1"/>
            <a:endParaRPr lang="en-US">
              <a:latin typeface="Tahoma" charset="0"/>
              <a:ea typeface="ＭＳ Ｐゴシック" charset="0"/>
            </a:endParaRPr>
          </a:p>
          <a:p>
            <a:pPr eaLnBrk="1" hangingPunct="1"/>
            <a:r>
              <a:rPr lang="en-US">
                <a:solidFill>
                  <a:srgbClr val="FF0000"/>
                </a:solidFill>
                <a:latin typeface="Tahoma" charset="0"/>
              </a:rPr>
              <a:t>How to prioritize requests within a batch?</a:t>
            </a:r>
            <a:endParaRPr lang="en-US" sz="2000">
              <a:solidFill>
                <a:srgbClr val="FF0000"/>
              </a:solidFill>
              <a:latin typeface="Tahoma" charset="0"/>
            </a:endParaRPr>
          </a:p>
          <a:p>
            <a:pPr lvl="1" eaLnBrk="1" hangingPunct="1"/>
            <a:endParaRPr lang="en-US">
              <a:latin typeface="Tahoma" charset="0"/>
              <a:ea typeface="ＭＳ Ｐゴシック" charset="0"/>
            </a:endParaRPr>
          </a:p>
        </p:txBody>
      </p:sp>
      <p:sp>
        <p:nvSpPr>
          <p:cNvPr id="1525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93B30E-7E40-6E46-80F2-7BA1DA74A792}" type="slidenum">
              <a:rPr lang="en-US" sz="1600">
                <a:solidFill>
                  <a:srgbClr val="000000"/>
                </a:solidFill>
                <a:latin typeface="Garamond" charset="0"/>
                <a:cs typeface="Arial" charset="0"/>
              </a:rPr>
              <a:pPr eaLnBrk="1" hangingPunct="1"/>
              <a:t>53</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288750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228600" y="173038"/>
            <a:ext cx="8610600" cy="1066800"/>
          </a:xfrm>
        </p:spPr>
        <p:txBody>
          <a:bodyPr/>
          <a:lstStyle/>
          <a:p>
            <a:pPr eaLnBrk="1" hangingPunct="1"/>
            <a:r>
              <a:rPr lang="en-US">
                <a:latin typeface="Garamond" charset="0"/>
              </a:rPr>
              <a:t>Within-Batch Scheduling</a:t>
            </a:r>
          </a:p>
        </p:txBody>
      </p:sp>
      <p:sp>
        <p:nvSpPr>
          <p:cNvPr id="3" name="Content Placeholder 2"/>
          <p:cNvSpPr>
            <a:spLocks noGrp="1"/>
          </p:cNvSpPr>
          <p:nvPr>
            <p:ph idx="1"/>
          </p:nvPr>
        </p:nvSpPr>
        <p:spPr>
          <a:xfrm>
            <a:off x="228600" y="996950"/>
            <a:ext cx="8610600" cy="5194300"/>
          </a:xfrm>
        </p:spPr>
        <p:txBody>
          <a:bodyPr/>
          <a:lstStyle/>
          <a:p>
            <a:pPr eaLnBrk="1" hangingPunct="1"/>
            <a:r>
              <a:rPr lang="en-US" dirty="0">
                <a:latin typeface="Tahoma" charset="0"/>
              </a:rPr>
              <a:t>Can use any </a:t>
            </a:r>
            <a:r>
              <a:rPr lang="en-US" dirty="0" smtClean="0">
                <a:latin typeface="Tahoma" charset="0"/>
              </a:rPr>
              <a:t>DRAM </a:t>
            </a:r>
            <a:r>
              <a:rPr lang="en-US" dirty="0">
                <a:latin typeface="Tahoma" charset="0"/>
              </a:rPr>
              <a:t>scheduling policy</a:t>
            </a:r>
          </a:p>
          <a:p>
            <a:pPr lvl="1" eaLnBrk="1" hangingPunct="1"/>
            <a:r>
              <a:rPr lang="en-US" sz="2000" dirty="0">
                <a:latin typeface="Tahoma" charset="0"/>
                <a:ea typeface="ＭＳ Ｐゴシック" charset="0"/>
              </a:rPr>
              <a:t>FR-FCFS (row-hit first, then oldest-first) exploits row-buffer locality</a:t>
            </a:r>
          </a:p>
          <a:p>
            <a:pPr eaLnBrk="1" hangingPunct="1"/>
            <a:r>
              <a:rPr lang="en-US" dirty="0">
                <a:latin typeface="Tahoma" charset="0"/>
              </a:rPr>
              <a:t>But, we also want to preserve intra-thread bank parallelism</a:t>
            </a:r>
          </a:p>
          <a:p>
            <a:pPr lvl="1" eaLnBrk="1" hangingPunct="1"/>
            <a:r>
              <a:rPr lang="en-US" dirty="0">
                <a:latin typeface="Tahoma" charset="0"/>
                <a:ea typeface="ＭＳ Ｐゴシック" charset="0"/>
              </a:rPr>
              <a:t>Service each thread</a:t>
            </a:r>
            <a:r>
              <a:rPr lang="ja-JP" altLang="en-US" dirty="0">
                <a:latin typeface="Tahoma" charset="0"/>
                <a:ea typeface="ＭＳ Ｐゴシック" charset="0"/>
              </a:rPr>
              <a:t>’</a:t>
            </a:r>
            <a:r>
              <a:rPr lang="en-US" altLang="ja-JP" dirty="0">
                <a:latin typeface="Tahoma" charset="0"/>
                <a:ea typeface="ＭＳ Ｐゴシック" charset="0"/>
              </a:rPr>
              <a:t>s requests back to back</a:t>
            </a:r>
          </a:p>
          <a:p>
            <a:pPr lvl="1" eaLnBrk="1" hangingPunct="1"/>
            <a:endParaRPr lang="en-US" dirty="0">
              <a:latin typeface="Tahoma" charset="0"/>
              <a:ea typeface="ＭＳ Ｐゴシック" charset="0"/>
            </a:endParaRPr>
          </a:p>
          <a:p>
            <a:pPr eaLnBrk="1" hangingPunct="1"/>
            <a:endParaRPr lang="en-US" dirty="0">
              <a:latin typeface="Tahoma" charset="0"/>
            </a:endParaRPr>
          </a:p>
          <a:p>
            <a:pPr eaLnBrk="1" hangingPunct="1"/>
            <a:r>
              <a:rPr lang="en-US" dirty="0">
                <a:latin typeface="Tahoma" charset="0"/>
              </a:rPr>
              <a:t>Scheduler computes a </a:t>
            </a:r>
            <a:r>
              <a:rPr lang="en-US" dirty="0">
                <a:solidFill>
                  <a:srgbClr val="003399"/>
                </a:solidFill>
                <a:latin typeface="Tahoma" charset="0"/>
              </a:rPr>
              <a:t>ranking of threads </a:t>
            </a:r>
            <a:r>
              <a:rPr lang="en-US" dirty="0">
                <a:latin typeface="Tahoma" charset="0"/>
              </a:rPr>
              <a:t>when the batch is formed</a:t>
            </a:r>
          </a:p>
          <a:p>
            <a:pPr lvl="1" eaLnBrk="1" hangingPunct="1"/>
            <a:r>
              <a:rPr lang="en-US" sz="2000" dirty="0">
                <a:solidFill>
                  <a:srgbClr val="003399"/>
                </a:solidFill>
                <a:latin typeface="Tahoma" charset="0"/>
                <a:ea typeface="ＭＳ Ｐゴシック" charset="0"/>
              </a:rPr>
              <a:t>Higher-ranked threads are prioritized over lower-ranked ones</a:t>
            </a:r>
          </a:p>
          <a:p>
            <a:pPr lvl="1" eaLnBrk="1" hangingPunct="1"/>
            <a:r>
              <a:rPr lang="en-US" sz="2000" dirty="0">
                <a:latin typeface="Tahoma" charset="0"/>
                <a:ea typeface="ＭＳ Ｐゴシック" charset="0"/>
              </a:rPr>
              <a:t>Improves the likelihood that requests from a thread are serviced in parallel by different banks</a:t>
            </a:r>
          </a:p>
          <a:p>
            <a:pPr lvl="2" eaLnBrk="1" hangingPunct="1"/>
            <a:r>
              <a:rPr lang="en-US" sz="1800" dirty="0">
                <a:latin typeface="Tahoma" charset="0"/>
                <a:ea typeface="ＭＳ Ｐゴシック" charset="0"/>
              </a:rPr>
              <a:t>Different threads prioritized in the same order across ALL banks</a:t>
            </a:r>
          </a:p>
          <a:p>
            <a:pPr lvl="1" eaLnBrk="1" hangingPunct="1">
              <a:buFont typeface="Wingdings" charset="0"/>
              <a:buNone/>
            </a:pPr>
            <a:endParaRPr lang="en-US" dirty="0">
              <a:solidFill>
                <a:srgbClr val="003399"/>
              </a:solidFill>
              <a:latin typeface="Tahoma" charset="0"/>
              <a:ea typeface="ＭＳ Ｐゴシック" charset="0"/>
            </a:endParaRPr>
          </a:p>
          <a:p>
            <a:pPr lvl="1" eaLnBrk="1" hangingPunct="1"/>
            <a:endParaRPr lang="en-US" dirty="0">
              <a:solidFill>
                <a:srgbClr val="003399"/>
              </a:solidFill>
              <a:latin typeface="Tahoma" charset="0"/>
              <a:ea typeface="ＭＳ Ｐゴシック" charset="0"/>
            </a:endParaRPr>
          </a:p>
        </p:txBody>
      </p:sp>
      <p:sp>
        <p:nvSpPr>
          <p:cNvPr id="15462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DE3775-58B7-4C4C-8FDE-CA6559E7DFC2}" type="slidenum">
              <a:rPr lang="en-US" sz="1600">
                <a:solidFill>
                  <a:srgbClr val="000000"/>
                </a:solidFill>
                <a:latin typeface="Garamond" charset="0"/>
                <a:cs typeface="Arial" charset="0"/>
              </a:rPr>
              <a:pPr eaLnBrk="1" hangingPunct="1"/>
              <a:t>54</a:t>
            </a:fld>
            <a:endParaRPr lang="en-US" sz="1600">
              <a:solidFill>
                <a:srgbClr val="000000"/>
              </a:solidFill>
              <a:latin typeface="Garamond" charset="0"/>
              <a:cs typeface="Arial" charset="0"/>
            </a:endParaRPr>
          </a:p>
        </p:txBody>
      </p:sp>
      <p:sp>
        <p:nvSpPr>
          <p:cNvPr id="5" name="TextBox 4"/>
          <p:cNvSpPr txBox="1">
            <a:spLocks noChangeArrowheads="1"/>
          </p:cNvSpPr>
          <p:nvPr/>
        </p:nvSpPr>
        <p:spPr bwMode="auto">
          <a:xfrm>
            <a:off x="3962400" y="3138488"/>
            <a:ext cx="10048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FF0000"/>
                </a:solidFill>
                <a:cs typeface="Arial" charset="0"/>
              </a:rPr>
              <a:t>HOW?</a:t>
            </a:r>
          </a:p>
        </p:txBody>
      </p:sp>
      <p:sp>
        <p:nvSpPr>
          <p:cNvPr id="6" name="Rectangle 16"/>
          <p:cNvSpPr>
            <a:spLocks noChangeArrowheads="1"/>
          </p:cNvSpPr>
          <p:nvPr/>
        </p:nvSpPr>
        <p:spPr bwMode="auto">
          <a:xfrm>
            <a:off x="2019300" y="3529013"/>
            <a:ext cx="4229100" cy="369887"/>
          </a:xfrm>
          <a:prstGeom prst="rect">
            <a:avLst/>
          </a:prstGeom>
          <a:noFill/>
          <a:ln w="317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878340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pPr eaLnBrk="1" hangingPunct="1"/>
            <a:r>
              <a:rPr lang="en-US">
                <a:latin typeface="Garamond" charset="0"/>
              </a:rPr>
              <a:t>How to Rank Threads within a Batch</a:t>
            </a:r>
          </a:p>
        </p:txBody>
      </p:sp>
      <p:sp>
        <p:nvSpPr>
          <p:cNvPr id="3" name="Content Placeholder 2"/>
          <p:cNvSpPr>
            <a:spLocks noGrp="1"/>
          </p:cNvSpPr>
          <p:nvPr>
            <p:ph idx="1"/>
          </p:nvPr>
        </p:nvSpPr>
        <p:spPr>
          <a:xfrm>
            <a:off x="228600" y="1085850"/>
            <a:ext cx="8801100" cy="5372100"/>
          </a:xfrm>
        </p:spPr>
        <p:txBody>
          <a:bodyPr/>
          <a:lstStyle/>
          <a:p>
            <a:pPr eaLnBrk="1" hangingPunct="1"/>
            <a:r>
              <a:rPr lang="en-US">
                <a:latin typeface="Tahoma" charset="0"/>
              </a:rPr>
              <a:t>Ranking scheme affects system throughput and fairness</a:t>
            </a:r>
          </a:p>
          <a:p>
            <a:pPr eaLnBrk="1" hangingPunct="1"/>
            <a:endParaRPr lang="en-US" sz="1800">
              <a:solidFill>
                <a:srgbClr val="0000FF"/>
              </a:solidFill>
              <a:latin typeface="Tahoma" charset="0"/>
            </a:endParaRPr>
          </a:p>
          <a:p>
            <a:pPr eaLnBrk="1" hangingPunct="1"/>
            <a:r>
              <a:rPr lang="en-US">
                <a:solidFill>
                  <a:srgbClr val="0000FF"/>
                </a:solidFill>
                <a:latin typeface="Tahoma" charset="0"/>
              </a:rPr>
              <a:t>Maximize system throughput</a:t>
            </a:r>
          </a:p>
          <a:p>
            <a:pPr lvl="1" eaLnBrk="1" hangingPunct="1"/>
            <a:r>
              <a:rPr lang="en-US" sz="2100">
                <a:latin typeface="Tahoma" charset="0"/>
                <a:ea typeface="ＭＳ Ｐゴシック" charset="0"/>
              </a:rPr>
              <a:t>Minimize average stall-time of threads within the batch</a:t>
            </a:r>
          </a:p>
          <a:p>
            <a:pPr eaLnBrk="1" hangingPunct="1"/>
            <a:r>
              <a:rPr lang="en-US">
                <a:solidFill>
                  <a:srgbClr val="0000FF"/>
                </a:solidFill>
                <a:latin typeface="Tahoma" charset="0"/>
              </a:rPr>
              <a:t>Minimize unfairness (Equalize the slowdown of threads)</a:t>
            </a:r>
          </a:p>
          <a:p>
            <a:pPr lvl="1" eaLnBrk="1" hangingPunct="1"/>
            <a:r>
              <a:rPr lang="en-US" sz="2100">
                <a:latin typeface="Tahoma" charset="0"/>
                <a:ea typeface="ＭＳ Ｐゴシック" charset="0"/>
              </a:rPr>
              <a:t>Service threads with inherently low stall-time early in the batch</a:t>
            </a:r>
          </a:p>
          <a:p>
            <a:pPr lvl="1" eaLnBrk="1" hangingPunct="1"/>
            <a:r>
              <a:rPr lang="en-US" sz="2100">
                <a:latin typeface="Tahoma" charset="0"/>
                <a:ea typeface="ＭＳ Ｐゴシック" charset="0"/>
              </a:rPr>
              <a:t>Insight: delaying memory non-intensive threads results in high slowdown</a:t>
            </a:r>
          </a:p>
          <a:p>
            <a:pPr eaLnBrk="1" hangingPunct="1"/>
            <a:endParaRPr lang="en-US" sz="1800">
              <a:latin typeface="Tahoma" charset="0"/>
            </a:endParaRPr>
          </a:p>
          <a:p>
            <a:pPr eaLnBrk="1" hangingPunct="1"/>
            <a:r>
              <a:rPr lang="en-US">
                <a:solidFill>
                  <a:srgbClr val="FF0000"/>
                </a:solidFill>
                <a:latin typeface="Tahoma" charset="0"/>
              </a:rPr>
              <a:t>Shortest stall-time first </a:t>
            </a:r>
            <a:r>
              <a:rPr lang="en-US">
                <a:latin typeface="Tahoma" charset="0"/>
              </a:rPr>
              <a:t>(</a:t>
            </a:r>
            <a:r>
              <a:rPr lang="en-US">
                <a:solidFill>
                  <a:srgbClr val="0000FF"/>
                </a:solidFill>
                <a:latin typeface="Tahoma" charset="0"/>
              </a:rPr>
              <a:t>shortest job first</a:t>
            </a:r>
            <a:r>
              <a:rPr lang="en-US">
                <a:latin typeface="Tahoma" charset="0"/>
              </a:rPr>
              <a:t>)</a:t>
            </a:r>
            <a:r>
              <a:rPr lang="en-US">
                <a:solidFill>
                  <a:srgbClr val="0000FF"/>
                </a:solidFill>
                <a:latin typeface="Tahoma" charset="0"/>
              </a:rPr>
              <a:t> </a:t>
            </a:r>
            <a:r>
              <a:rPr lang="en-US">
                <a:solidFill>
                  <a:srgbClr val="FF0000"/>
                </a:solidFill>
                <a:latin typeface="Tahoma" charset="0"/>
              </a:rPr>
              <a:t>ranking</a:t>
            </a:r>
          </a:p>
          <a:p>
            <a:pPr lvl="1" eaLnBrk="1" hangingPunct="1"/>
            <a:r>
              <a:rPr lang="en-US" sz="2100">
                <a:latin typeface="Tahoma" charset="0"/>
                <a:ea typeface="ＭＳ Ｐゴシック" charset="0"/>
              </a:rPr>
              <a:t>Provides optimal system throughput </a:t>
            </a:r>
            <a:r>
              <a:rPr lang="en-US" sz="1600">
                <a:solidFill>
                  <a:srgbClr val="000000"/>
                </a:solidFill>
                <a:latin typeface="Tahoma" charset="0"/>
                <a:ea typeface="ＭＳ Ｐゴシック" charset="0"/>
              </a:rPr>
              <a:t>[Smith, 1956]*</a:t>
            </a:r>
            <a:endParaRPr lang="en-US" sz="1600">
              <a:solidFill>
                <a:srgbClr val="FF0000"/>
              </a:solidFill>
              <a:latin typeface="Tahoma" charset="0"/>
              <a:ea typeface="ＭＳ Ｐゴシック" charset="0"/>
            </a:endParaRPr>
          </a:p>
          <a:p>
            <a:pPr lvl="1" eaLnBrk="1" hangingPunct="1"/>
            <a:r>
              <a:rPr lang="en-US" sz="2100">
                <a:latin typeface="Tahoma" charset="0"/>
                <a:ea typeface="ＭＳ Ｐゴシック" charset="0"/>
              </a:rPr>
              <a:t>Controller estimates each thread</a:t>
            </a:r>
            <a:r>
              <a:rPr lang="ja-JP" altLang="en-US" sz="2100">
                <a:latin typeface="Tahoma" charset="0"/>
                <a:ea typeface="ＭＳ Ｐゴシック" charset="0"/>
              </a:rPr>
              <a:t>’</a:t>
            </a:r>
            <a:r>
              <a:rPr lang="en-US" altLang="ja-JP" sz="2100">
                <a:latin typeface="Tahoma" charset="0"/>
                <a:ea typeface="ＭＳ Ｐゴシック" charset="0"/>
              </a:rPr>
              <a:t>s stall-time within the batch</a:t>
            </a:r>
          </a:p>
          <a:p>
            <a:pPr lvl="1" eaLnBrk="1" hangingPunct="1"/>
            <a:r>
              <a:rPr lang="en-US" sz="2100">
                <a:latin typeface="Tahoma" charset="0"/>
                <a:ea typeface="ＭＳ Ｐゴシック" charset="0"/>
              </a:rPr>
              <a:t>Ranks threads with shorter stall-time higher</a:t>
            </a:r>
          </a:p>
          <a:p>
            <a:pPr eaLnBrk="1" hangingPunct="1"/>
            <a:endParaRPr lang="en-US">
              <a:latin typeface="Tahoma" charset="0"/>
            </a:endParaRPr>
          </a:p>
        </p:txBody>
      </p:sp>
      <p:sp>
        <p:nvSpPr>
          <p:cNvPr id="1566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7F72A7-C114-9B41-BB7B-ED0C76198EC9}" type="slidenum">
              <a:rPr lang="en-US" sz="1600">
                <a:solidFill>
                  <a:srgbClr val="000000"/>
                </a:solidFill>
                <a:latin typeface="Garamond" charset="0"/>
                <a:cs typeface="Arial" charset="0"/>
              </a:rPr>
              <a:pPr eaLnBrk="1" hangingPunct="1"/>
              <a:t>55</a:t>
            </a:fld>
            <a:endParaRPr lang="en-US" sz="1600">
              <a:solidFill>
                <a:srgbClr val="000000"/>
              </a:solidFill>
              <a:latin typeface="Garamond" charset="0"/>
              <a:cs typeface="Arial" charset="0"/>
            </a:endParaRPr>
          </a:p>
        </p:txBody>
      </p:sp>
      <p:sp>
        <p:nvSpPr>
          <p:cNvPr id="5" name="TextBox 4"/>
          <p:cNvSpPr txBox="1">
            <a:spLocks noChangeArrowheads="1"/>
          </p:cNvSpPr>
          <p:nvPr/>
        </p:nvSpPr>
        <p:spPr bwMode="auto">
          <a:xfrm>
            <a:off x="271463" y="6243638"/>
            <a:ext cx="82327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 W.E. Smith, </a:t>
            </a:r>
            <a:r>
              <a:rPr lang="ja-JP" altLang="en-US" sz="1200">
                <a:solidFill>
                  <a:srgbClr val="000000"/>
                </a:solidFill>
                <a:cs typeface="Arial" charset="0"/>
              </a:rPr>
              <a:t>“</a:t>
            </a:r>
            <a:r>
              <a:rPr lang="en-US" altLang="ja-JP" sz="1200">
                <a:solidFill>
                  <a:srgbClr val="000000"/>
                </a:solidFill>
                <a:cs typeface="Arial" charset="0"/>
              </a:rPr>
              <a:t>Various optimizers for single stage production,</a:t>
            </a:r>
            <a:r>
              <a:rPr lang="ja-JP" altLang="en-US" sz="1200">
                <a:solidFill>
                  <a:srgbClr val="000000"/>
                </a:solidFill>
                <a:cs typeface="Arial" charset="0"/>
              </a:rPr>
              <a:t>”</a:t>
            </a:r>
            <a:r>
              <a:rPr lang="en-US" altLang="ja-JP" sz="1200">
                <a:solidFill>
                  <a:srgbClr val="000000"/>
                </a:solidFill>
                <a:cs typeface="Arial" charset="0"/>
              </a:rPr>
              <a:t> Naval Research Logistics Quarterly, 1956.</a:t>
            </a:r>
            <a:endParaRPr lang="en-US" sz="1200">
              <a:solidFill>
                <a:srgbClr val="000000"/>
              </a:solidFill>
              <a:cs typeface="Arial" charset="0"/>
            </a:endParaRPr>
          </a:p>
        </p:txBody>
      </p:sp>
    </p:spTree>
    <p:extLst>
      <p:ext uri="{BB962C8B-B14F-4D97-AF65-F5344CB8AC3E}">
        <p14:creationId xmlns:p14="http://schemas.microsoft.com/office/powerpoint/2010/main" val="2338961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6"/>
          <p:cNvSpPr>
            <a:spLocks noGrp="1"/>
          </p:cNvSpPr>
          <p:nvPr>
            <p:ph idx="1"/>
          </p:nvPr>
        </p:nvSpPr>
        <p:spPr>
          <a:xfrm>
            <a:off x="228600" y="984250"/>
            <a:ext cx="8778875" cy="1816100"/>
          </a:xfrm>
        </p:spPr>
        <p:txBody>
          <a:bodyPr/>
          <a:lstStyle/>
          <a:p>
            <a:pPr eaLnBrk="1" hangingPunct="1"/>
            <a:r>
              <a:rPr lang="en-US" sz="2000">
                <a:solidFill>
                  <a:srgbClr val="0033CC"/>
                </a:solidFill>
                <a:latin typeface="Tahoma" charset="0"/>
              </a:rPr>
              <a:t>Maximum number of marked requests to any bank</a:t>
            </a:r>
            <a:r>
              <a:rPr lang="en-US" sz="2000">
                <a:latin typeface="Tahoma" charset="0"/>
              </a:rPr>
              <a:t> (max-bank-load)</a:t>
            </a:r>
          </a:p>
          <a:p>
            <a:pPr lvl="1" eaLnBrk="1" hangingPunct="1"/>
            <a:r>
              <a:rPr lang="en-US" sz="1800">
                <a:latin typeface="Tahoma" charset="0"/>
                <a:ea typeface="ＭＳ Ｐゴシック" charset="0"/>
              </a:rPr>
              <a:t>Rank thread with lower max-bank-load higher (~ low stall-time)</a:t>
            </a:r>
            <a:endParaRPr lang="en-US">
              <a:latin typeface="Tahoma" charset="0"/>
              <a:ea typeface="ＭＳ Ｐゴシック" charset="0"/>
            </a:endParaRPr>
          </a:p>
          <a:p>
            <a:pPr eaLnBrk="1" hangingPunct="1"/>
            <a:r>
              <a:rPr lang="en-US" sz="2000">
                <a:solidFill>
                  <a:srgbClr val="0033CC"/>
                </a:solidFill>
                <a:latin typeface="Tahoma" charset="0"/>
              </a:rPr>
              <a:t>Total number of marked requests </a:t>
            </a:r>
            <a:r>
              <a:rPr lang="en-US" sz="2000">
                <a:latin typeface="Tahoma" charset="0"/>
              </a:rPr>
              <a:t>(total-load)</a:t>
            </a:r>
          </a:p>
          <a:p>
            <a:pPr lvl="1" eaLnBrk="1" hangingPunct="1"/>
            <a:r>
              <a:rPr lang="en-US" sz="1800">
                <a:latin typeface="Tahoma" charset="0"/>
                <a:ea typeface="ＭＳ Ｐゴシック" charset="0"/>
              </a:rPr>
              <a:t>Breaks ties: rank thread with lower total-load higher</a:t>
            </a:r>
          </a:p>
          <a:p>
            <a:pPr lvl="1" eaLnBrk="1" hangingPunct="1"/>
            <a:endParaRPr lang="en-US" sz="1800">
              <a:latin typeface="Tahoma" charset="0"/>
              <a:ea typeface="ＭＳ Ｐゴシック" charset="0"/>
            </a:endParaRPr>
          </a:p>
        </p:txBody>
      </p:sp>
      <p:sp>
        <p:nvSpPr>
          <p:cNvPr id="158722" name="Title 1"/>
          <p:cNvSpPr>
            <a:spLocks noGrp="1"/>
          </p:cNvSpPr>
          <p:nvPr>
            <p:ph type="title"/>
          </p:nvPr>
        </p:nvSpPr>
        <p:spPr>
          <a:xfrm>
            <a:off x="228600" y="152400"/>
            <a:ext cx="8610600" cy="819150"/>
          </a:xfrm>
        </p:spPr>
        <p:txBody>
          <a:bodyPr/>
          <a:lstStyle/>
          <a:p>
            <a:pPr eaLnBrk="1" hangingPunct="1"/>
            <a:r>
              <a:rPr lang="en-US">
                <a:latin typeface="Garamond" charset="0"/>
              </a:rPr>
              <a:t>Shortest Stall-Time First Ranking</a:t>
            </a:r>
          </a:p>
        </p:txBody>
      </p:sp>
      <p:sp>
        <p:nvSpPr>
          <p:cNvPr id="1587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650AE9C-8787-834C-A9C4-A3779458E3DA}" type="slidenum">
              <a:rPr lang="en-US" sz="1600">
                <a:solidFill>
                  <a:srgbClr val="000000"/>
                </a:solidFill>
                <a:latin typeface="Garamond" charset="0"/>
                <a:cs typeface="Arial" charset="0"/>
              </a:rPr>
              <a:pPr eaLnBrk="1" hangingPunct="1"/>
              <a:t>56</a:t>
            </a:fld>
            <a:endParaRPr lang="en-US" sz="1600">
              <a:solidFill>
                <a:srgbClr val="000000"/>
              </a:solidFill>
              <a:latin typeface="Garamond" charset="0"/>
              <a:cs typeface="Arial" charset="0"/>
            </a:endParaRPr>
          </a:p>
        </p:txBody>
      </p:sp>
      <p:sp>
        <p:nvSpPr>
          <p:cNvPr id="37" name="Rectangle 36"/>
          <p:cNvSpPr>
            <a:spLocks noChangeArrowheads="1"/>
          </p:cNvSpPr>
          <p:nvPr/>
        </p:nvSpPr>
        <p:spPr bwMode="auto">
          <a:xfrm>
            <a:off x="2378075" y="48895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38" name="Rectangle 37"/>
          <p:cNvSpPr>
            <a:spLocks noChangeArrowheads="1"/>
          </p:cNvSpPr>
          <p:nvPr/>
        </p:nvSpPr>
        <p:spPr bwMode="auto">
          <a:xfrm>
            <a:off x="1463675" y="48895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39" name="Rectangle 38"/>
          <p:cNvSpPr>
            <a:spLocks noChangeArrowheads="1"/>
          </p:cNvSpPr>
          <p:nvPr/>
        </p:nvSpPr>
        <p:spPr bwMode="auto">
          <a:xfrm>
            <a:off x="549275" y="488950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40" name="Rectangle 39"/>
          <p:cNvSpPr>
            <a:spLocks noChangeArrowheads="1"/>
          </p:cNvSpPr>
          <p:nvPr/>
        </p:nvSpPr>
        <p:spPr bwMode="auto">
          <a:xfrm>
            <a:off x="2378075" y="454660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42" name="Rectangle 3"/>
          <p:cNvSpPr>
            <a:spLocks noChangeArrowheads="1"/>
          </p:cNvSpPr>
          <p:nvPr/>
        </p:nvSpPr>
        <p:spPr bwMode="auto">
          <a:xfrm>
            <a:off x="549275" y="52324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3" name="Text Box 80"/>
          <p:cNvSpPr txBox="1">
            <a:spLocks noChangeArrowheads="1"/>
          </p:cNvSpPr>
          <p:nvPr/>
        </p:nvSpPr>
        <p:spPr bwMode="auto">
          <a:xfrm>
            <a:off x="522288" y="550227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44" name="Rectangle 3"/>
          <p:cNvSpPr>
            <a:spLocks noChangeArrowheads="1"/>
          </p:cNvSpPr>
          <p:nvPr/>
        </p:nvSpPr>
        <p:spPr bwMode="auto">
          <a:xfrm>
            <a:off x="1463675" y="52324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5" name="Text Box 80"/>
          <p:cNvSpPr txBox="1">
            <a:spLocks noChangeArrowheads="1"/>
          </p:cNvSpPr>
          <p:nvPr/>
        </p:nvSpPr>
        <p:spPr bwMode="auto">
          <a:xfrm>
            <a:off x="1463675" y="5502275"/>
            <a:ext cx="8239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46" name="Rectangle 3"/>
          <p:cNvSpPr>
            <a:spLocks noChangeArrowheads="1"/>
          </p:cNvSpPr>
          <p:nvPr/>
        </p:nvSpPr>
        <p:spPr bwMode="auto">
          <a:xfrm>
            <a:off x="2378075" y="52324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7" name="Text Box 80"/>
          <p:cNvSpPr txBox="1">
            <a:spLocks noChangeArrowheads="1"/>
          </p:cNvSpPr>
          <p:nvPr/>
        </p:nvSpPr>
        <p:spPr bwMode="auto">
          <a:xfrm>
            <a:off x="2351088" y="550227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2</a:t>
            </a:r>
          </a:p>
        </p:txBody>
      </p:sp>
      <p:sp>
        <p:nvSpPr>
          <p:cNvPr id="48" name="Rectangle 3"/>
          <p:cNvSpPr>
            <a:spLocks noChangeArrowheads="1"/>
          </p:cNvSpPr>
          <p:nvPr/>
        </p:nvSpPr>
        <p:spPr bwMode="auto">
          <a:xfrm>
            <a:off x="3292475" y="523240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9" name="Text Box 80"/>
          <p:cNvSpPr txBox="1">
            <a:spLocks noChangeArrowheads="1"/>
          </p:cNvSpPr>
          <p:nvPr/>
        </p:nvSpPr>
        <p:spPr bwMode="auto">
          <a:xfrm>
            <a:off x="3292475" y="550227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3</a:t>
            </a:r>
          </a:p>
        </p:txBody>
      </p:sp>
      <p:sp>
        <p:nvSpPr>
          <p:cNvPr id="50" name="Rectangle 49"/>
          <p:cNvSpPr>
            <a:spLocks noChangeArrowheads="1"/>
          </p:cNvSpPr>
          <p:nvPr/>
        </p:nvSpPr>
        <p:spPr bwMode="auto">
          <a:xfrm>
            <a:off x="3292475" y="48895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1" name="Rectangle 50"/>
          <p:cNvSpPr>
            <a:spLocks noChangeArrowheads="1"/>
          </p:cNvSpPr>
          <p:nvPr/>
        </p:nvSpPr>
        <p:spPr bwMode="auto">
          <a:xfrm>
            <a:off x="549275" y="45466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2" name="Rectangle 51"/>
          <p:cNvSpPr>
            <a:spLocks noChangeArrowheads="1"/>
          </p:cNvSpPr>
          <p:nvPr/>
        </p:nvSpPr>
        <p:spPr bwMode="auto">
          <a:xfrm>
            <a:off x="1463675" y="454660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3" name="Rectangle 52"/>
          <p:cNvSpPr>
            <a:spLocks noChangeArrowheads="1"/>
          </p:cNvSpPr>
          <p:nvPr/>
        </p:nvSpPr>
        <p:spPr bwMode="auto">
          <a:xfrm>
            <a:off x="3292475" y="45466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4" name="Rectangle 53"/>
          <p:cNvSpPr>
            <a:spLocks noChangeArrowheads="1"/>
          </p:cNvSpPr>
          <p:nvPr/>
        </p:nvSpPr>
        <p:spPr bwMode="auto">
          <a:xfrm>
            <a:off x="549275" y="42037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5" name="Rectangle 54"/>
          <p:cNvSpPr>
            <a:spLocks noChangeArrowheads="1"/>
          </p:cNvSpPr>
          <p:nvPr/>
        </p:nvSpPr>
        <p:spPr bwMode="auto">
          <a:xfrm>
            <a:off x="1463675" y="42037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6" name="Rectangle 55"/>
          <p:cNvSpPr>
            <a:spLocks noChangeArrowheads="1"/>
          </p:cNvSpPr>
          <p:nvPr/>
        </p:nvSpPr>
        <p:spPr bwMode="auto">
          <a:xfrm>
            <a:off x="2378075" y="420370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7" name="Rectangle 56"/>
          <p:cNvSpPr>
            <a:spLocks noChangeArrowheads="1"/>
          </p:cNvSpPr>
          <p:nvPr/>
        </p:nvSpPr>
        <p:spPr bwMode="auto">
          <a:xfrm>
            <a:off x="3292475" y="42037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8" name="Rectangle 57"/>
          <p:cNvSpPr>
            <a:spLocks noChangeArrowheads="1"/>
          </p:cNvSpPr>
          <p:nvPr/>
        </p:nvSpPr>
        <p:spPr bwMode="auto">
          <a:xfrm>
            <a:off x="549275" y="386080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9" name="Rectangle 58"/>
          <p:cNvSpPr>
            <a:spLocks noChangeArrowheads="1"/>
          </p:cNvSpPr>
          <p:nvPr/>
        </p:nvSpPr>
        <p:spPr bwMode="auto">
          <a:xfrm>
            <a:off x="1463675" y="386080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60" name="Rectangle 59"/>
          <p:cNvSpPr>
            <a:spLocks noChangeArrowheads="1"/>
          </p:cNvSpPr>
          <p:nvPr/>
        </p:nvSpPr>
        <p:spPr bwMode="auto">
          <a:xfrm>
            <a:off x="2378075" y="38608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61" name="Rectangle 60"/>
          <p:cNvSpPr>
            <a:spLocks noChangeArrowheads="1"/>
          </p:cNvSpPr>
          <p:nvPr/>
        </p:nvSpPr>
        <p:spPr bwMode="auto">
          <a:xfrm>
            <a:off x="3292475" y="386080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62" name="Rectangle 61"/>
          <p:cNvSpPr>
            <a:spLocks noChangeArrowheads="1"/>
          </p:cNvSpPr>
          <p:nvPr/>
        </p:nvSpPr>
        <p:spPr bwMode="auto">
          <a:xfrm>
            <a:off x="549275" y="35179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3" name="Rectangle 62"/>
          <p:cNvSpPr>
            <a:spLocks noChangeArrowheads="1"/>
          </p:cNvSpPr>
          <p:nvPr/>
        </p:nvSpPr>
        <p:spPr bwMode="auto">
          <a:xfrm>
            <a:off x="1463675" y="351790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64" name="Rectangle 63"/>
          <p:cNvSpPr>
            <a:spLocks noChangeArrowheads="1"/>
          </p:cNvSpPr>
          <p:nvPr/>
        </p:nvSpPr>
        <p:spPr bwMode="auto">
          <a:xfrm>
            <a:off x="3292475" y="35179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5" name="Rectangle 64"/>
          <p:cNvSpPr>
            <a:spLocks noChangeArrowheads="1"/>
          </p:cNvSpPr>
          <p:nvPr/>
        </p:nvSpPr>
        <p:spPr bwMode="auto">
          <a:xfrm>
            <a:off x="3292475" y="31750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6" name="Rectangle 65"/>
          <p:cNvSpPr>
            <a:spLocks noChangeArrowheads="1"/>
          </p:cNvSpPr>
          <p:nvPr/>
        </p:nvSpPr>
        <p:spPr bwMode="auto">
          <a:xfrm>
            <a:off x="2378075" y="351790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7" name="Rectangle 66"/>
          <p:cNvSpPr>
            <a:spLocks noChangeArrowheads="1"/>
          </p:cNvSpPr>
          <p:nvPr/>
        </p:nvSpPr>
        <p:spPr bwMode="auto">
          <a:xfrm>
            <a:off x="3292475" y="2836863"/>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graphicFrame>
        <p:nvGraphicFramePr>
          <p:cNvPr id="73" name="Table 72"/>
          <p:cNvGraphicFramePr>
            <a:graphicFrameLocks noGrp="1"/>
          </p:cNvGraphicFramePr>
          <p:nvPr/>
        </p:nvGraphicFramePr>
        <p:xfrm>
          <a:off x="4914900" y="2971800"/>
          <a:ext cx="3543300" cy="2111375"/>
        </p:xfrm>
        <a:graphic>
          <a:graphicData uri="http://schemas.openxmlformats.org/drawingml/2006/table">
            <a:tbl>
              <a:tblPr/>
              <a:tblGrid>
                <a:gridCol w="492125"/>
                <a:gridCol w="1709738"/>
                <a:gridCol w="1341437"/>
              </a:tblGrid>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ＭＳ Ｐゴシック" charset="0"/>
                          <a:cs typeface="Arial" charset="0"/>
                        </a:rPr>
                        <a:t>max-bank-load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ＭＳ Ｐゴシック" charset="0"/>
                          <a:cs typeface="Arial" charset="0"/>
                        </a:rPr>
                        <a:t>total-load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Tahoma" charset="0"/>
                          <a:ea typeface="ＭＳ Ｐゴシック" charset="0"/>
                          <a:cs typeface="Arial" charset="0"/>
                        </a:rPr>
                        <a:t>T0</a:t>
                      </a:r>
                      <a:endParaRPr kumimoji="0" lang="en-US" sz="1800" b="0" i="0" u="none" strike="noStrike" cap="none" normalizeH="0" baseline="0">
                        <a:ln>
                          <a:noFill/>
                        </a:ln>
                        <a:solidFill>
                          <a:srgbClr val="000000"/>
                        </a:solidFill>
                        <a:effectLst/>
                        <a:latin typeface="Tahoma"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Tahoma" charset="0"/>
                          <a:ea typeface="ＭＳ Ｐゴシック"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Tahoma" charset="0"/>
                          <a:ea typeface="ＭＳ Ｐゴシック"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Tahoma" charset="0"/>
                          <a:ea typeface="ＭＳ Ｐゴシック" charset="0"/>
                          <a:cs typeface="Arial"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Tahoma" charset="0"/>
                          <a:ea typeface="ＭＳ Ｐゴシック"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Tahoma" charset="0"/>
                          <a:ea typeface="ＭＳ Ｐゴシック"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ＭＳ Ｐゴシック" charset="0"/>
                          <a:cs typeface="Arial"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ＭＳ Ｐゴシック"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charset="0"/>
                          <a:ea typeface="ＭＳ Ｐゴシック"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997300"/>
                          </a:solidFill>
                          <a:effectLst/>
                          <a:latin typeface="Tahoma" charset="0"/>
                          <a:ea typeface="ＭＳ Ｐゴシック" charset="0"/>
                          <a:cs typeface="Arial"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Tahoma" charset="0"/>
                          <a:ea typeface="ＭＳ Ｐゴシック"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Tahoma" charset="0"/>
                          <a:ea typeface="ＭＳ Ｐゴシック"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 name="TextBox 73"/>
          <p:cNvSpPr txBox="1">
            <a:spLocks noChangeArrowheads="1"/>
          </p:cNvSpPr>
          <p:nvPr/>
        </p:nvSpPr>
        <p:spPr bwMode="auto">
          <a:xfrm>
            <a:off x="5600700" y="5429250"/>
            <a:ext cx="20383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F0000"/>
                </a:solidFill>
                <a:cs typeface="Arial" charset="0"/>
              </a:rPr>
              <a:t>Ranking:</a:t>
            </a:r>
          </a:p>
          <a:p>
            <a:pPr algn="ctr" eaLnBrk="1" hangingPunct="1"/>
            <a:r>
              <a:rPr lang="en-US" sz="1800" b="1">
                <a:solidFill>
                  <a:srgbClr val="FF0000"/>
                </a:solidFill>
                <a:cs typeface="Arial" charset="0"/>
              </a:rPr>
              <a:t>T0 &gt; T1 &gt; T2 &gt; T3</a:t>
            </a:r>
          </a:p>
        </p:txBody>
      </p:sp>
      <p:sp>
        <p:nvSpPr>
          <p:cNvPr id="75" name="Rectangle 74"/>
          <p:cNvSpPr/>
          <p:nvPr/>
        </p:nvSpPr>
        <p:spPr>
          <a:xfrm>
            <a:off x="4972050" y="34290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77" name="Rectangle 76"/>
          <p:cNvSpPr/>
          <p:nvPr/>
        </p:nvSpPr>
        <p:spPr>
          <a:xfrm>
            <a:off x="6057900" y="34290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78" name="Rectangle 77"/>
          <p:cNvSpPr/>
          <p:nvPr/>
        </p:nvSpPr>
        <p:spPr>
          <a:xfrm>
            <a:off x="7600950" y="34290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79" name="Rectangle 78"/>
          <p:cNvSpPr/>
          <p:nvPr/>
        </p:nvSpPr>
        <p:spPr>
          <a:xfrm>
            <a:off x="4972050" y="38290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0" name="Rectangle 79"/>
          <p:cNvSpPr/>
          <p:nvPr/>
        </p:nvSpPr>
        <p:spPr>
          <a:xfrm>
            <a:off x="6057900" y="38290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1" name="Rectangle 80"/>
          <p:cNvSpPr/>
          <p:nvPr/>
        </p:nvSpPr>
        <p:spPr>
          <a:xfrm>
            <a:off x="7600950" y="38290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2" name="Rectangle 81"/>
          <p:cNvSpPr/>
          <p:nvPr/>
        </p:nvSpPr>
        <p:spPr>
          <a:xfrm>
            <a:off x="4972050" y="42862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3" name="Rectangle 82"/>
          <p:cNvSpPr/>
          <p:nvPr/>
        </p:nvSpPr>
        <p:spPr>
          <a:xfrm>
            <a:off x="6057900" y="42862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4" name="Rectangle 83"/>
          <p:cNvSpPr/>
          <p:nvPr/>
        </p:nvSpPr>
        <p:spPr>
          <a:xfrm>
            <a:off x="7600950" y="428625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5" name="Rectangle 84"/>
          <p:cNvSpPr/>
          <p:nvPr/>
        </p:nvSpPr>
        <p:spPr>
          <a:xfrm>
            <a:off x="4972050" y="46863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6" name="Rectangle 85"/>
          <p:cNvSpPr/>
          <p:nvPr/>
        </p:nvSpPr>
        <p:spPr>
          <a:xfrm>
            <a:off x="6057900" y="46863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7" name="Rectangle 86"/>
          <p:cNvSpPr/>
          <p:nvPr/>
        </p:nvSpPr>
        <p:spPr>
          <a:xfrm>
            <a:off x="7600950" y="4686300"/>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Tree>
    <p:extLst>
      <p:ext uri="{BB962C8B-B14F-4D97-AF65-F5344CB8AC3E}">
        <p14:creationId xmlns:p14="http://schemas.microsoft.com/office/powerpoint/2010/main" val="4188998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75"/>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1"/>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63"/>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6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0"/>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6"/>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7"/>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2" nodeType="withEffect">
                                  <p:stCondLst>
                                    <p:cond delay="0"/>
                                  </p:stCondLst>
                                  <p:childTnLst>
                                    <p:set>
                                      <p:cBhvr>
                                        <p:cTn id="128" dur="1" fill="hold">
                                          <p:stCondLst>
                                            <p:cond delay="0"/>
                                          </p:stCondLst>
                                        </p:cTn>
                                        <p:tgtEl>
                                          <p:spTgt spid="51"/>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39"/>
                                        </p:tgtEl>
                                        <p:attrNameLst>
                                          <p:attrName>style.visibility</p:attrName>
                                        </p:attrNameLst>
                                      </p:cBhvr>
                                      <p:to>
                                        <p:strVal val="visible"/>
                                      </p:to>
                                    </p:set>
                                  </p:childTnLst>
                                </p:cTn>
                              </p:par>
                              <p:par>
                                <p:cTn id="131" presetID="1" presetClass="entr" presetSubtype="0" fill="hold" grpId="2" nodeType="with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par>
                                <p:cTn id="133" presetID="1" presetClass="entr" presetSubtype="0" fill="hold" grpId="2" nodeType="withEffect">
                                  <p:stCondLst>
                                    <p:cond delay="0"/>
                                  </p:stCondLst>
                                  <p:childTnLst>
                                    <p:set>
                                      <p:cBhvr>
                                        <p:cTn id="134" dur="1" fill="hold">
                                          <p:stCondLst>
                                            <p:cond delay="0"/>
                                          </p:stCondLst>
                                        </p:cTn>
                                        <p:tgtEl>
                                          <p:spTgt spid="52"/>
                                        </p:tgtEl>
                                        <p:attrNameLst>
                                          <p:attrName>style.visibility</p:attrName>
                                        </p:attrNameLst>
                                      </p:cBhvr>
                                      <p:to>
                                        <p:strVal val="visible"/>
                                      </p:to>
                                    </p:set>
                                  </p:childTnLst>
                                </p:cTn>
                              </p:par>
                              <p:par>
                                <p:cTn id="135" presetID="1" presetClass="entr" presetSubtype="0" fill="hold" grpId="2" nodeType="withEffect">
                                  <p:stCondLst>
                                    <p:cond delay="0"/>
                                  </p:stCondLst>
                                  <p:childTnLst>
                                    <p:set>
                                      <p:cBhvr>
                                        <p:cTn id="136" dur="1" fill="hold">
                                          <p:stCondLst>
                                            <p:cond delay="0"/>
                                          </p:stCondLst>
                                        </p:cTn>
                                        <p:tgtEl>
                                          <p:spTgt spid="55"/>
                                        </p:tgtEl>
                                        <p:attrNameLst>
                                          <p:attrName>style.visibility</p:attrName>
                                        </p:attrNameLst>
                                      </p:cBhvr>
                                      <p:to>
                                        <p:strVal val="visible"/>
                                      </p:to>
                                    </p:set>
                                  </p:childTnLst>
                                </p:cTn>
                              </p:par>
                              <p:par>
                                <p:cTn id="137" presetID="1" presetClass="entr" presetSubtype="0" fill="hold" grpId="2"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grpId="2" nodeType="withEffect">
                                  <p:stCondLst>
                                    <p:cond delay="0"/>
                                  </p:stCondLst>
                                  <p:childTnLst>
                                    <p:set>
                                      <p:cBhvr>
                                        <p:cTn id="144" dur="1" fill="hold">
                                          <p:stCondLst>
                                            <p:cond delay="0"/>
                                          </p:stCondLst>
                                        </p:cTn>
                                        <p:tgtEl>
                                          <p:spTgt spid="56"/>
                                        </p:tgtEl>
                                        <p:attrNameLst>
                                          <p:attrName>style.visibility</p:attrName>
                                        </p:attrNameLst>
                                      </p:cBhvr>
                                      <p:to>
                                        <p:strVal val="visible"/>
                                      </p:to>
                                    </p:set>
                                  </p:childTnLst>
                                </p:cTn>
                              </p:par>
                              <p:par>
                                <p:cTn id="145" presetID="1" presetClass="entr" presetSubtype="0" fill="hold" grpId="2" nodeType="withEffect">
                                  <p:stCondLst>
                                    <p:cond delay="0"/>
                                  </p:stCondLst>
                                  <p:childTnLst>
                                    <p:set>
                                      <p:cBhvr>
                                        <p:cTn id="146" dur="1" fill="hold">
                                          <p:stCondLst>
                                            <p:cond delay="0"/>
                                          </p:stCondLst>
                                        </p:cTn>
                                        <p:tgtEl>
                                          <p:spTgt spid="37"/>
                                        </p:tgtEl>
                                        <p:attrNameLst>
                                          <p:attrName>style.visibility</p:attrName>
                                        </p:attrNameLst>
                                      </p:cBhvr>
                                      <p:to>
                                        <p:strVal val="visible"/>
                                      </p:to>
                                    </p:set>
                                  </p:childTnLst>
                                </p:cTn>
                              </p:par>
                              <p:par>
                                <p:cTn id="147" presetID="1" presetClass="entr" presetSubtype="0" fill="hold" grpId="2" nodeType="withEffect">
                                  <p:stCondLst>
                                    <p:cond delay="0"/>
                                  </p:stCondLst>
                                  <p:childTnLst>
                                    <p:set>
                                      <p:cBhvr>
                                        <p:cTn id="148" dur="1" fill="hold">
                                          <p:stCondLst>
                                            <p:cond delay="0"/>
                                          </p:stCondLst>
                                        </p:cTn>
                                        <p:tgtEl>
                                          <p:spTgt spid="50"/>
                                        </p:tgtEl>
                                        <p:attrNameLst>
                                          <p:attrName>style.visibility</p:attrName>
                                        </p:attrNameLst>
                                      </p:cBhvr>
                                      <p:to>
                                        <p:strVal val="visible"/>
                                      </p:to>
                                    </p:set>
                                  </p:childTnLst>
                                </p:cTn>
                              </p:par>
                              <p:par>
                                <p:cTn id="149" presetID="1" presetClass="entr" presetSubtype="0" fill="hold" grpId="2"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2"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64"/>
                                        </p:tgtEl>
                                        <p:attrNameLst>
                                          <p:attrName>style.visibility</p:attrName>
                                        </p:attrNameLst>
                                      </p:cBhvr>
                                      <p:to>
                                        <p:strVal val="visible"/>
                                      </p:to>
                                    </p:set>
                                  </p:childTnLst>
                                </p:cTn>
                              </p:par>
                              <p:par>
                                <p:cTn id="155" presetID="1" presetClass="entr" presetSubtype="0" fill="hold" grpId="2" nodeType="withEffect">
                                  <p:stCondLst>
                                    <p:cond delay="0"/>
                                  </p:stCondLst>
                                  <p:childTnLst>
                                    <p:set>
                                      <p:cBhvr>
                                        <p:cTn id="156" dur="1" fill="hold">
                                          <p:stCondLst>
                                            <p:cond delay="0"/>
                                          </p:stCondLst>
                                        </p:cTn>
                                        <p:tgtEl>
                                          <p:spTgt spid="65"/>
                                        </p:tgtEl>
                                        <p:attrNameLst>
                                          <p:attrName>style.visibility</p:attrName>
                                        </p:attrNameLst>
                                      </p:cBhvr>
                                      <p:to>
                                        <p:strVal val="visible"/>
                                      </p:to>
                                    </p:set>
                                  </p:childTnLst>
                                </p:cTn>
                              </p:par>
                              <p:par>
                                <p:cTn id="157" presetID="1" presetClass="entr" presetSubtype="0" fill="hold" grpId="2" nodeType="withEffect">
                                  <p:stCondLst>
                                    <p:cond delay="0"/>
                                  </p:stCondLst>
                                  <p:childTnLst>
                                    <p:set>
                                      <p:cBhvr>
                                        <p:cTn id="158" dur="1" fill="hold">
                                          <p:stCondLst>
                                            <p:cond delay="0"/>
                                          </p:stCondLst>
                                        </p:cTn>
                                        <p:tgtEl>
                                          <p:spTgt spid="6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79"/>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xit" presetSubtype="0" fill="hold" grpId="3" nodeType="clickEffect">
                                  <p:stCondLst>
                                    <p:cond delay="0"/>
                                  </p:stCondLst>
                                  <p:childTnLst>
                                    <p:set>
                                      <p:cBhvr>
                                        <p:cTn id="166" dur="1" fill="hold">
                                          <p:stCondLst>
                                            <p:cond delay="0"/>
                                          </p:stCondLst>
                                        </p:cTn>
                                        <p:tgtEl>
                                          <p:spTgt spid="51"/>
                                        </p:tgtEl>
                                        <p:attrNameLst>
                                          <p:attrName>style.visibility</p:attrName>
                                        </p:attrNameLst>
                                      </p:cBhvr>
                                      <p:to>
                                        <p:strVal val="hidden"/>
                                      </p:to>
                                    </p:set>
                                  </p:childTnLst>
                                </p:cTn>
                              </p:par>
                              <p:par>
                                <p:cTn id="167" presetID="1" presetClass="exit" presetSubtype="0" fill="hold" grpId="3" nodeType="withEffect">
                                  <p:stCondLst>
                                    <p:cond delay="0"/>
                                  </p:stCondLst>
                                  <p:childTnLst>
                                    <p:set>
                                      <p:cBhvr>
                                        <p:cTn id="168" dur="1" fill="hold">
                                          <p:stCondLst>
                                            <p:cond delay="0"/>
                                          </p:stCondLst>
                                        </p:cTn>
                                        <p:tgtEl>
                                          <p:spTgt spid="54"/>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62"/>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63"/>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59"/>
                                        </p:tgtEl>
                                        <p:attrNameLst>
                                          <p:attrName>style.visibility</p:attrName>
                                        </p:attrNameLst>
                                      </p:cBhvr>
                                      <p:to>
                                        <p:strVal val="hidden"/>
                                      </p:to>
                                    </p:set>
                                  </p:childTnLst>
                                </p:cTn>
                              </p:par>
                              <p:par>
                                <p:cTn id="175" presetID="1" presetClass="exit" presetSubtype="0" fill="hold" grpId="3" nodeType="withEffect">
                                  <p:stCondLst>
                                    <p:cond delay="0"/>
                                  </p:stCondLst>
                                  <p:childTnLst>
                                    <p:set>
                                      <p:cBhvr>
                                        <p:cTn id="176" dur="1" fill="hold">
                                          <p:stCondLst>
                                            <p:cond delay="0"/>
                                          </p:stCondLst>
                                        </p:cTn>
                                        <p:tgtEl>
                                          <p:spTgt spid="55"/>
                                        </p:tgtEl>
                                        <p:attrNameLst>
                                          <p:attrName>style.visibility</p:attrName>
                                        </p:attrNameLst>
                                      </p:cBhvr>
                                      <p:to>
                                        <p:strVal val="hidden"/>
                                      </p:to>
                                    </p:set>
                                  </p:childTnLst>
                                </p:cTn>
                              </p:par>
                              <p:par>
                                <p:cTn id="177" presetID="1" presetClass="exit" presetSubtype="0" fill="hold" grpId="3" nodeType="withEffect">
                                  <p:stCondLst>
                                    <p:cond delay="0"/>
                                  </p:stCondLst>
                                  <p:childTnLst>
                                    <p:set>
                                      <p:cBhvr>
                                        <p:cTn id="178" dur="1" fill="hold">
                                          <p:stCondLst>
                                            <p:cond delay="0"/>
                                          </p:stCondLst>
                                        </p:cTn>
                                        <p:tgtEl>
                                          <p:spTgt spid="38"/>
                                        </p:tgtEl>
                                        <p:attrNameLst>
                                          <p:attrName>style.visibility</p:attrName>
                                        </p:attrNameLst>
                                      </p:cBhvr>
                                      <p:to>
                                        <p:strVal val="hidden"/>
                                      </p:to>
                                    </p:set>
                                  </p:childTnLst>
                                </p:cTn>
                              </p:par>
                              <p:par>
                                <p:cTn id="179" presetID="1" presetClass="exit" presetSubtype="0" fill="hold" grpId="3" nodeType="withEffect">
                                  <p:stCondLst>
                                    <p:cond delay="0"/>
                                  </p:stCondLst>
                                  <p:childTnLst>
                                    <p:set>
                                      <p:cBhvr>
                                        <p:cTn id="180" dur="1" fill="hold">
                                          <p:stCondLst>
                                            <p:cond delay="0"/>
                                          </p:stCondLst>
                                        </p:cTn>
                                        <p:tgtEl>
                                          <p:spTgt spid="37"/>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0"/>
                                        </p:tgtEl>
                                        <p:attrNameLst>
                                          <p:attrName>style.visibility</p:attrName>
                                        </p:attrNameLst>
                                      </p:cBhvr>
                                      <p:to>
                                        <p:strVal val="hidden"/>
                                      </p:to>
                                    </p:set>
                                  </p:childTnLst>
                                </p:cTn>
                              </p:par>
                              <p:par>
                                <p:cTn id="183" presetID="1" presetClass="exit" presetSubtype="0" fill="hold" grpId="3" nodeType="withEffect">
                                  <p:stCondLst>
                                    <p:cond delay="0"/>
                                  </p:stCondLst>
                                  <p:childTnLst>
                                    <p:set>
                                      <p:cBhvr>
                                        <p:cTn id="184" dur="1" fill="hold">
                                          <p:stCondLst>
                                            <p:cond delay="0"/>
                                          </p:stCondLst>
                                        </p:cTn>
                                        <p:tgtEl>
                                          <p:spTgt spid="60"/>
                                        </p:tgtEl>
                                        <p:attrNameLst>
                                          <p:attrName>style.visibility</p:attrName>
                                        </p:attrNameLst>
                                      </p:cBhvr>
                                      <p:to>
                                        <p:strVal val="hidden"/>
                                      </p:to>
                                    </p:set>
                                  </p:childTnLst>
                                </p:cTn>
                              </p:par>
                              <p:par>
                                <p:cTn id="185" presetID="1" presetClass="exit" presetSubtype="0" fill="hold" grpId="3" nodeType="withEffect">
                                  <p:stCondLst>
                                    <p:cond delay="0"/>
                                  </p:stCondLst>
                                  <p:childTnLst>
                                    <p:set>
                                      <p:cBhvr>
                                        <p:cTn id="186" dur="1" fill="hold">
                                          <p:stCondLst>
                                            <p:cond delay="0"/>
                                          </p:stCondLst>
                                        </p:cTn>
                                        <p:tgtEl>
                                          <p:spTgt spid="66"/>
                                        </p:tgtEl>
                                        <p:attrNameLst>
                                          <p:attrName>style.visibility</p:attrName>
                                        </p:attrNameLst>
                                      </p:cBhvr>
                                      <p:to>
                                        <p:strVal val="hidden"/>
                                      </p:to>
                                    </p:set>
                                  </p:childTnLst>
                                </p:cTn>
                              </p:par>
                              <p:par>
                                <p:cTn id="187" presetID="1" presetClass="exit" presetSubtype="0" fill="hold" grpId="3" nodeType="withEffect">
                                  <p:stCondLst>
                                    <p:cond delay="0"/>
                                  </p:stCondLst>
                                  <p:childTnLst>
                                    <p:set>
                                      <p:cBhvr>
                                        <p:cTn id="188" dur="1" fill="hold">
                                          <p:stCondLst>
                                            <p:cond delay="0"/>
                                          </p:stCondLst>
                                        </p:cTn>
                                        <p:tgtEl>
                                          <p:spTgt spid="67"/>
                                        </p:tgtEl>
                                        <p:attrNameLst>
                                          <p:attrName>style.visibility</p:attrName>
                                        </p:attrNameLst>
                                      </p:cBhvr>
                                      <p:to>
                                        <p:strVal val="hidden"/>
                                      </p:to>
                                    </p:set>
                                  </p:childTnLst>
                                </p:cTn>
                              </p:par>
                              <p:par>
                                <p:cTn id="189" presetID="1" presetClass="exit" presetSubtype="0" fill="hold" grpId="3" nodeType="withEffect">
                                  <p:stCondLst>
                                    <p:cond delay="0"/>
                                  </p:stCondLst>
                                  <p:childTnLst>
                                    <p:set>
                                      <p:cBhvr>
                                        <p:cTn id="190" dur="1" fill="hold">
                                          <p:stCondLst>
                                            <p:cond delay="0"/>
                                          </p:stCondLst>
                                        </p:cTn>
                                        <p:tgtEl>
                                          <p:spTgt spid="65"/>
                                        </p:tgtEl>
                                        <p:attrNameLst>
                                          <p:attrName>style.visibility</p:attrName>
                                        </p:attrNameLst>
                                      </p:cBhvr>
                                      <p:to>
                                        <p:strVal val="hidden"/>
                                      </p:to>
                                    </p:set>
                                  </p:childTnLst>
                                </p:cTn>
                              </p:par>
                              <p:par>
                                <p:cTn id="191" presetID="1" presetClass="exit" presetSubtype="0" fill="hold" grpId="3" nodeType="withEffect">
                                  <p:stCondLst>
                                    <p:cond delay="0"/>
                                  </p:stCondLst>
                                  <p:childTnLst>
                                    <p:set>
                                      <p:cBhvr>
                                        <p:cTn id="192" dur="1" fill="hold">
                                          <p:stCondLst>
                                            <p:cond delay="0"/>
                                          </p:stCondLst>
                                        </p:cTn>
                                        <p:tgtEl>
                                          <p:spTgt spid="64"/>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61"/>
                                        </p:tgtEl>
                                        <p:attrNameLst>
                                          <p:attrName>style.visibility</p:attrName>
                                        </p:attrNameLst>
                                      </p:cBhvr>
                                      <p:to>
                                        <p:strVal val="hidden"/>
                                      </p:to>
                                    </p:set>
                                  </p:childTnLst>
                                </p:cTn>
                              </p:par>
                              <p:par>
                                <p:cTn id="195" presetID="1" presetClass="exit" presetSubtype="0" fill="hold" grpId="3" nodeType="withEffect">
                                  <p:stCondLst>
                                    <p:cond delay="0"/>
                                  </p:stCondLst>
                                  <p:childTnLst>
                                    <p:set>
                                      <p:cBhvr>
                                        <p:cTn id="196" dur="1" fill="hold">
                                          <p:stCondLst>
                                            <p:cond delay="0"/>
                                          </p:stCondLst>
                                        </p:cTn>
                                        <p:tgtEl>
                                          <p:spTgt spid="57"/>
                                        </p:tgtEl>
                                        <p:attrNameLst>
                                          <p:attrName>style.visibility</p:attrName>
                                        </p:attrNameLst>
                                      </p:cBhvr>
                                      <p:to>
                                        <p:strVal val="hidden"/>
                                      </p:to>
                                    </p:set>
                                  </p:childTnLst>
                                </p:cTn>
                              </p:par>
                              <p:par>
                                <p:cTn id="197" presetID="1" presetClass="exit" presetSubtype="0" fill="hold" grpId="3" nodeType="withEffect">
                                  <p:stCondLst>
                                    <p:cond delay="0"/>
                                  </p:stCondLst>
                                  <p:childTnLst>
                                    <p:set>
                                      <p:cBhvr>
                                        <p:cTn id="198" dur="1" fill="hold">
                                          <p:stCondLst>
                                            <p:cond delay="0"/>
                                          </p:stCondLst>
                                        </p:cTn>
                                        <p:tgtEl>
                                          <p:spTgt spid="53"/>
                                        </p:tgtEl>
                                        <p:attrNameLst>
                                          <p:attrName>style.visibility</p:attrName>
                                        </p:attrNameLst>
                                      </p:cBhvr>
                                      <p:to>
                                        <p:strVal val="hidden"/>
                                      </p:to>
                                    </p:set>
                                  </p:childTnLst>
                                </p:cTn>
                              </p:par>
                              <p:par>
                                <p:cTn id="199" presetID="1" presetClass="exit" presetSubtype="0" fill="hold" grpId="3" nodeType="withEffect">
                                  <p:stCondLst>
                                    <p:cond delay="0"/>
                                  </p:stCondLst>
                                  <p:childTnLst>
                                    <p:set>
                                      <p:cBhvr>
                                        <p:cTn id="200" dur="1" fill="hold">
                                          <p:stCondLst>
                                            <p:cond delay="0"/>
                                          </p:stCondLst>
                                        </p:cTn>
                                        <p:tgtEl>
                                          <p:spTgt spid="50"/>
                                        </p:tgtEl>
                                        <p:attrNameLst>
                                          <p:attrName>style.visibility</p:attrName>
                                        </p:attrNameLst>
                                      </p:cBhvr>
                                      <p:to>
                                        <p:strVal val="hidden"/>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xit" presetSubtype="0" fill="hold" grpId="0" nodeType="clickEffect">
                                  <p:stCondLst>
                                    <p:cond delay="0"/>
                                  </p:stCondLst>
                                  <p:childTnLst>
                                    <p:set>
                                      <p:cBhvr>
                                        <p:cTn id="204" dur="1" fill="hold">
                                          <p:stCondLst>
                                            <p:cond delay="0"/>
                                          </p:stCondLst>
                                        </p:cTn>
                                        <p:tgtEl>
                                          <p:spTgt spid="81"/>
                                        </p:tgtEl>
                                        <p:attrNameLst>
                                          <p:attrName>style.visibility</p:attrName>
                                        </p:attrNameLst>
                                      </p:cBhvr>
                                      <p:to>
                                        <p:strVal val="hidden"/>
                                      </p:to>
                                    </p:set>
                                  </p:childTnLst>
                                </p:cTn>
                              </p:par>
                              <p:par>
                                <p:cTn id="205" presetID="1" presetClass="exit" presetSubtype="0" fill="hold" grpId="0" nodeType="withEffect">
                                  <p:stCondLst>
                                    <p:cond delay="0"/>
                                  </p:stCondLst>
                                  <p:childTnLst>
                                    <p:set>
                                      <p:cBhvr>
                                        <p:cTn id="206" dur="1" fill="hold">
                                          <p:stCondLst>
                                            <p:cond delay="0"/>
                                          </p:stCondLst>
                                        </p:cTn>
                                        <p:tgtEl>
                                          <p:spTgt spid="80"/>
                                        </p:tgtEl>
                                        <p:attrNameLst>
                                          <p:attrName>style.visibility</p:attrName>
                                        </p:attrNameLst>
                                      </p:cBhvr>
                                      <p:to>
                                        <p:strVal val="hidden"/>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grpId="4" nodeType="clickEffect">
                                  <p:stCondLst>
                                    <p:cond delay="0"/>
                                  </p:stCondLst>
                                  <p:childTnLst>
                                    <p:set>
                                      <p:cBhvr>
                                        <p:cTn id="210" dur="1" fill="hold">
                                          <p:stCondLst>
                                            <p:cond delay="0"/>
                                          </p:stCondLst>
                                        </p:cTn>
                                        <p:tgtEl>
                                          <p:spTgt spid="51"/>
                                        </p:tgtEl>
                                        <p:attrNameLst>
                                          <p:attrName>style.visibility</p:attrName>
                                        </p:attrNameLst>
                                      </p:cBhvr>
                                      <p:to>
                                        <p:strVal val="visible"/>
                                      </p:to>
                                    </p:set>
                                  </p:childTnLst>
                                </p:cTn>
                              </p:par>
                              <p:par>
                                <p:cTn id="211" presetID="1" presetClass="entr" presetSubtype="0" fill="hold" grpId="4" nodeType="withEffect">
                                  <p:stCondLst>
                                    <p:cond delay="0"/>
                                  </p:stCondLst>
                                  <p:childTnLst>
                                    <p:set>
                                      <p:cBhvr>
                                        <p:cTn id="212" dur="1" fill="hold">
                                          <p:stCondLst>
                                            <p:cond delay="0"/>
                                          </p:stCondLst>
                                        </p:cTn>
                                        <p:tgtEl>
                                          <p:spTgt spid="54"/>
                                        </p:tgtEl>
                                        <p:attrNameLst>
                                          <p:attrName>style.visibility</p:attrName>
                                        </p:attrNameLst>
                                      </p:cBhvr>
                                      <p:to>
                                        <p:strVal val="visible"/>
                                      </p:to>
                                    </p:set>
                                  </p:childTnLst>
                                </p:cTn>
                              </p:par>
                              <p:par>
                                <p:cTn id="213" presetID="1" presetClass="entr" presetSubtype="0" fill="hold" grpId="4" nodeType="withEffect">
                                  <p:stCondLst>
                                    <p:cond delay="0"/>
                                  </p:stCondLst>
                                  <p:childTnLst>
                                    <p:set>
                                      <p:cBhvr>
                                        <p:cTn id="214" dur="1" fill="hold">
                                          <p:stCondLst>
                                            <p:cond delay="0"/>
                                          </p:stCondLst>
                                        </p:cTn>
                                        <p:tgtEl>
                                          <p:spTgt spid="62"/>
                                        </p:tgtEl>
                                        <p:attrNameLst>
                                          <p:attrName>style.visibility</p:attrName>
                                        </p:attrNameLst>
                                      </p:cBhvr>
                                      <p:to>
                                        <p:strVal val="visible"/>
                                      </p:to>
                                    </p:set>
                                  </p:childTnLst>
                                </p:cTn>
                              </p:par>
                              <p:par>
                                <p:cTn id="215" presetID="1" presetClass="entr" presetSubtype="0" fill="hold" grpId="4" nodeType="withEffect">
                                  <p:stCondLst>
                                    <p:cond delay="0"/>
                                  </p:stCondLst>
                                  <p:childTnLst>
                                    <p:set>
                                      <p:cBhvr>
                                        <p:cTn id="216" dur="1" fill="hold">
                                          <p:stCondLst>
                                            <p:cond delay="0"/>
                                          </p:stCondLst>
                                        </p:cTn>
                                        <p:tgtEl>
                                          <p:spTgt spid="63"/>
                                        </p:tgtEl>
                                        <p:attrNameLst>
                                          <p:attrName>style.visibility</p:attrName>
                                        </p:attrNameLst>
                                      </p:cBhvr>
                                      <p:to>
                                        <p:strVal val="visible"/>
                                      </p:to>
                                    </p:set>
                                  </p:childTnLst>
                                </p:cTn>
                              </p:par>
                              <p:par>
                                <p:cTn id="217" presetID="1" presetClass="entr" presetSubtype="0" fill="hold" grpId="2" nodeType="withEffect">
                                  <p:stCondLst>
                                    <p:cond delay="0"/>
                                  </p:stCondLst>
                                  <p:childTnLst>
                                    <p:set>
                                      <p:cBhvr>
                                        <p:cTn id="218" dur="1" fill="hold">
                                          <p:stCondLst>
                                            <p:cond delay="0"/>
                                          </p:stCondLst>
                                        </p:cTn>
                                        <p:tgtEl>
                                          <p:spTgt spid="59"/>
                                        </p:tgtEl>
                                        <p:attrNameLst>
                                          <p:attrName>style.visibility</p:attrName>
                                        </p:attrNameLst>
                                      </p:cBhvr>
                                      <p:to>
                                        <p:strVal val="visible"/>
                                      </p:to>
                                    </p:set>
                                  </p:childTnLst>
                                </p:cTn>
                              </p:par>
                              <p:par>
                                <p:cTn id="219" presetID="1" presetClass="entr" presetSubtype="0" fill="hold" grpId="4" nodeType="withEffect">
                                  <p:stCondLst>
                                    <p:cond delay="0"/>
                                  </p:stCondLst>
                                  <p:childTnLst>
                                    <p:set>
                                      <p:cBhvr>
                                        <p:cTn id="220" dur="1" fill="hold">
                                          <p:stCondLst>
                                            <p:cond delay="0"/>
                                          </p:stCondLst>
                                        </p:cTn>
                                        <p:tgtEl>
                                          <p:spTgt spid="55"/>
                                        </p:tgtEl>
                                        <p:attrNameLst>
                                          <p:attrName>style.visibility</p:attrName>
                                        </p:attrNameLst>
                                      </p:cBhvr>
                                      <p:to>
                                        <p:strVal val="visible"/>
                                      </p:to>
                                    </p:set>
                                  </p:childTnLst>
                                </p:cTn>
                              </p:par>
                              <p:par>
                                <p:cTn id="221" presetID="1" presetClass="entr" presetSubtype="0" fill="hold" grpId="4" nodeType="withEffect">
                                  <p:stCondLst>
                                    <p:cond delay="0"/>
                                  </p:stCondLst>
                                  <p:childTnLst>
                                    <p:set>
                                      <p:cBhvr>
                                        <p:cTn id="222" dur="1" fill="hold">
                                          <p:stCondLst>
                                            <p:cond delay="0"/>
                                          </p:stCondLst>
                                        </p:cTn>
                                        <p:tgtEl>
                                          <p:spTgt spid="38"/>
                                        </p:tgtEl>
                                        <p:attrNameLst>
                                          <p:attrName>style.visibility</p:attrName>
                                        </p:attrNameLst>
                                      </p:cBhvr>
                                      <p:to>
                                        <p:strVal val="visible"/>
                                      </p:to>
                                    </p:set>
                                  </p:childTnLst>
                                </p:cTn>
                              </p:par>
                              <p:par>
                                <p:cTn id="223" presetID="1" presetClass="entr" presetSubtype="0" fill="hold" grpId="4"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grpId="2" nodeType="withEffect">
                                  <p:stCondLst>
                                    <p:cond delay="0"/>
                                  </p:stCondLst>
                                  <p:childTnLst>
                                    <p:set>
                                      <p:cBhvr>
                                        <p:cTn id="226" dur="1" fill="hold">
                                          <p:stCondLst>
                                            <p:cond delay="0"/>
                                          </p:stCondLst>
                                        </p:cTn>
                                        <p:tgtEl>
                                          <p:spTgt spid="40"/>
                                        </p:tgtEl>
                                        <p:attrNameLst>
                                          <p:attrName>style.visibility</p:attrName>
                                        </p:attrNameLst>
                                      </p:cBhvr>
                                      <p:to>
                                        <p:strVal val="visible"/>
                                      </p:to>
                                    </p:set>
                                  </p:childTnLst>
                                </p:cTn>
                              </p:par>
                              <p:par>
                                <p:cTn id="227" presetID="1" presetClass="entr" presetSubtype="0" fill="hold" grpId="4" nodeType="withEffect">
                                  <p:stCondLst>
                                    <p:cond delay="0"/>
                                  </p:stCondLst>
                                  <p:childTnLst>
                                    <p:set>
                                      <p:cBhvr>
                                        <p:cTn id="228" dur="1" fill="hold">
                                          <p:stCondLst>
                                            <p:cond delay="0"/>
                                          </p:stCondLst>
                                        </p:cTn>
                                        <p:tgtEl>
                                          <p:spTgt spid="60"/>
                                        </p:tgtEl>
                                        <p:attrNameLst>
                                          <p:attrName>style.visibility</p:attrName>
                                        </p:attrNameLst>
                                      </p:cBhvr>
                                      <p:to>
                                        <p:strVal val="visible"/>
                                      </p:to>
                                    </p:set>
                                  </p:childTnLst>
                                </p:cTn>
                              </p:par>
                              <p:par>
                                <p:cTn id="229" presetID="1" presetClass="entr" presetSubtype="0" fill="hold" grpId="4" nodeType="withEffect">
                                  <p:stCondLst>
                                    <p:cond delay="0"/>
                                  </p:stCondLst>
                                  <p:childTnLst>
                                    <p:set>
                                      <p:cBhvr>
                                        <p:cTn id="230" dur="1" fill="hold">
                                          <p:stCondLst>
                                            <p:cond delay="0"/>
                                          </p:stCondLst>
                                        </p:cTn>
                                        <p:tgtEl>
                                          <p:spTgt spid="66"/>
                                        </p:tgtEl>
                                        <p:attrNameLst>
                                          <p:attrName>style.visibility</p:attrName>
                                        </p:attrNameLst>
                                      </p:cBhvr>
                                      <p:to>
                                        <p:strVal val="visible"/>
                                      </p:to>
                                    </p:set>
                                  </p:childTnLst>
                                </p:cTn>
                              </p:par>
                              <p:par>
                                <p:cTn id="231" presetID="1" presetClass="entr" presetSubtype="0" fill="hold" grpId="4" nodeType="withEffect">
                                  <p:stCondLst>
                                    <p:cond delay="0"/>
                                  </p:stCondLst>
                                  <p:childTnLst>
                                    <p:set>
                                      <p:cBhvr>
                                        <p:cTn id="232" dur="1" fill="hold">
                                          <p:stCondLst>
                                            <p:cond delay="0"/>
                                          </p:stCondLst>
                                        </p:cTn>
                                        <p:tgtEl>
                                          <p:spTgt spid="67"/>
                                        </p:tgtEl>
                                        <p:attrNameLst>
                                          <p:attrName>style.visibility</p:attrName>
                                        </p:attrNameLst>
                                      </p:cBhvr>
                                      <p:to>
                                        <p:strVal val="visible"/>
                                      </p:to>
                                    </p:set>
                                  </p:childTnLst>
                                </p:cTn>
                              </p:par>
                              <p:par>
                                <p:cTn id="233" presetID="1" presetClass="entr" presetSubtype="0" fill="hold" grpId="4" nodeType="withEffect">
                                  <p:stCondLst>
                                    <p:cond delay="0"/>
                                  </p:stCondLst>
                                  <p:childTnLst>
                                    <p:set>
                                      <p:cBhvr>
                                        <p:cTn id="234" dur="1" fill="hold">
                                          <p:stCondLst>
                                            <p:cond delay="0"/>
                                          </p:stCondLst>
                                        </p:cTn>
                                        <p:tgtEl>
                                          <p:spTgt spid="65"/>
                                        </p:tgtEl>
                                        <p:attrNameLst>
                                          <p:attrName>style.visibility</p:attrName>
                                        </p:attrNameLst>
                                      </p:cBhvr>
                                      <p:to>
                                        <p:strVal val="visible"/>
                                      </p:to>
                                    </p:set>
                                  </p:childTnLst>
                                </p:cTn>
                              </p:par>
                              <p:par>
                                <p:cTn id="235" presetID="1" presetClass="entr" presetSubtype="0" fill="hold" grpId="4" nodeType="withEffect">
                                  <p:stCondLst>
                                    <p:cond delay="0"/>
                                  </p:stCondLst>
                                  <p:childTnLst>
                                    <p:set>
                                      <p:cBhvr>
                                        <p:cTn id="236" dur="1" fill="hold">
                                          <p:stCondLst>
                                            <p:cond delay="0"/>
                                          </p:stCondLst>
                                        </p:cTn>
                                        <p:tgtEl>
                                          <p:spTgt spid="64"/>
                                        </p:tgtEl>
                                        <p:attrNameLst>
                                          <p:attrName>style.visibility</p:attrName>
                                        </p:attrNameLst>
                                      </p:cBhvr>
                                      <p:to>
                                        <p:strVal val="visible"/>
                                      </p:to>
                                    </p:set>
                                  </p:childTnLst>
                                </p:cTn>
                              </p:par>
                              <p:par>
                                <p:cTn id="237" presetID="1" presetClass="entr" presetSubtype="0" fill="hold" grpId="2" nodeType="withEffect">
                                  <p:stCondLst>
                                    <p:cond delay="0"/>
                                  </p:stCondLst>
                                  <p:childTnLst>
                                    <p:set>
                                      <p:cBhvr>
                                        <p:cTn id="238" dur="1" fill="hold">
                                          <p:stCondLst>
                                            <p:cond delay="0"/>
                                          </p:stCondLst>
                                        </p:cTn>
                                        <p:tgtEl>
                                          <p:spTgt spid="61"/>
                                        </p:tgtEl>
                                        <p:attrNameLst>
                                          <p:attrName>style.visibility</p:attrName>
                                        </p:attrNameLst>
                                      </p:cBhvr>
                                      <p:to>
                                        <p:strVal val="visible"/>
                                      </p:to>
                                    </p:set>
                                  </p:childTnLst>
                                </p:cTn>
                              </p:par>
                              <p:par>
                                <p:cTn id="239" presetID="1" presetClass="entr" presetSubtype="0" fill="hold" grpId="4" nodeType="withEffect">
                                  <p:stCondLst>
                                    <p:cond delay="0"/>
                                  </p:stCondLst>
                                  <p:childTnLst>
                                    <p:set>
                                      <p:cBhvr>
                                        <p:cTn id="240" dur="1" fill="hold">
                                          <p:stCondLst>
                                            <p:cond delay="0"/>
                                          </p:stCondLst>
                                        </p:cTn>
                                        <p:tgtEl>
                                          <p:spTgt spid="57"/>
                                        </p:tgtEl>
                                        <p:attrNameLst>
                                          <p:attrName>style.visibility</p:attrName>
                                        </p:attrNameLst>
                                      </p:cBhvr>
                                      <p:to>
                                        <p:strVal val="visible"/>
                                      </p:to>
                                    </p:set>
                                  </p:childTnLst>
                                </p:cTn>
                              </p:par>
                              <p:par>
                                <p:cTn id="241" presetID="1" presetClass="entr" presetSubtype="0" fill="hold" grpId="4" nodeType="withEffect">
                                  <p:stCondLst>
                                    <p:cond delay="0"/>
                                  </p:stCondLst>
                                  <p:childTnLst>
                                    <p:set>
                                      <p:cBhvr>
                                        <p:cTn id="242" dur="1" fill="hold">
                                          <p:stCondLst>
                                            <p:cond delay="0"/>
                                          </p:stCondLst>
                                        </p:cTn>
                                        <p:tgtEl>
                                          <p:spTgt spid="53"/>
                                        </p:tgtEl>
                                        <p:attrNameLst>
                                          <p:attrName>style.visibility</p:attrName>
                                        </p:attrNameLst>
                                      </p:cBhvr>
                                      <p:to>
                                        <p:strVal val="visible"/>
                                      </p:to>
                                    </p:set>
                                  </p:childTnLst>
                                </p:cTn>
                              </p:par>
                              <p:par>
                                <p:cTn id="243" presetID="1" presetClass="entr" presetSubtype="0" fill="hold" grpId="4" nodeType="withEffect">
                                  <p:stCondLst>
                                    <p:cond delay="0"/>
                                  </p:stCondLst>
                                  <p:childTnLst>
                                    <p:set>
                                      <p:cBhvr>
                                        <p:cTn id="244" dur="1" fill="hold">
                                          <p:stCondLst>
                                            <p:cond delay="0"/>
                                          </p:stCondLst>
                                        </p:cTn>
                                        <p:tgtEl>
                                          <p:spTgt spid="50"/>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0" nodeType="clickEffect">
                                  <p:stCondLst>
                                    <p:cond delay="0"/>
                                  </p:stCondLst>
                                  <p:childTnLst>
                                    <p:set>
                                      <p:cBhvr>
                                        <p:cTn id="248" dur="1" fill="hold">
                                          <p:stCondLst>
                                            <p:cond delay="0"/>
                                          </p:stCondLst>
                                        </p:cTn>
                                        <p:tgtEl>
                                          <p:spTgt spid="82"/>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 presetClass="exit" presetSubtype="0" fill="hold" grpId="3" nodeType="clickEffect">
                                  <p:stCondLst>
                                    <p:cond delay="0"/>
                                  </p:stCondLst>
                                  <p:childTnLst>
                                    <p:set>
                                      <p:cBhvr>
                                        <p:cTn id="252" dur="1" fill="hold">
                                          <p:stCondLst>
                                            <p:cond delay="0"/>
                                          </p:stCondLst>
                                        </p:cTn>
                                        <p:tgtEl>
                                          <p:spTgt spid="39"/>
                                        </p:tgtEl>
                                        <p:attrNameLst>
                                          <p:attrName>style.visibility</p:attrName>
                                        </p:attrNameLst>
                                      </p:cBhvr>
                                      <p:to>
                                        <p:strVal val="hidden"/>
                                      </p:to>
                                    </p:set>
                                  </p:childTnLst>
                                </p:cTn>
                              </p:par>
                              <p:par>
                                <p:cTn id="253" presetID="1" presetClass="exit" presetSubtype="0" fill="hold" grpId="5" nodeType="withEffect">
                                  <p:stCondLst>
                                    <p:cond delay="0"/>
                                  </p:stCondLst>
                                  <p:childTnLst>
                                    <p:set>
                                      <p:cBhvr>
                                        <p:cTn id="254" dur="1" fill="hold">
                                          <p:stCondLst>
                                            <p:cond delay="0"/>
                                          </p:stCondLst>
                                        </p:cTn>
                                        <p:tgtEl>
                                          <p:spTgt spid="51"/>
                                        </p:tgtEl>
                                        <p:attrNameLst>
                                          <p:attrName>style.visibility</p:attrName>
                                        </p:attrNameLst>
                                      </p:cBhvr>
                                      <p:to>
                                        <p:strVal val="hidden"/>
                                      </p:to>
                                    </p:set>
                                  </p:childTnLst>
                                </p:cTn>
                              </p:par>
                              <p:par>
                                <p:cTn id="255" presetID="1" presetClass="exit" presetSubtype="0" fill="hold" grpId="3" nodeType="withEffect">
                                  <p:stCondLst>
                                    <p:cond delay="0"/>
                                  </p:stCondLst>
                                  <p:childTnLst>
                                    <p:set>
                                      <p:cBhvr>
                                        <p:cTn id="256" dur="1" fill="hold">
                                          <p:stCondLst>
                                            <p:cond delay="0"/>
                                          </p:stCondLst>
                                        </p:cTn>
                                        <p:tgtEl>
                                          <p:spTgt spid="58"/>
                                        </p:tgtEl>
                                        <p:attrNameLst>
                                          <p:attrName>style.visibility</p:attrName>
                                        </p:attrNameLst>
                                      </p:cBhvr>
                                      <p:to>
                                        <p:strVal val="hidden"/>
                                      </p:to>
                                    </p:set>
                                  </p:childTnLst>
                                </p:cTn>
                              </p:par>
                              <p:par>
                                <p:cTn id="257" presetID="1" presetClass="exit" presetSubtype="0" fill="hold" grpId="5" nodeType="withEffect">
                                  <p:stCondLst>
                                    <p:cond delay="0"/>
                                  </p:stCondLst>
                                  <p:childTnLst>
                                    <p:set>
                                      <p:cBhvr>
                                        <p:cTn id="258" dur="1" fill="hold">
                                          <p:stCondLst>
                                            <p:cond delay="0"/>
                                          </p:stCondLst>
                                        </p:cTn>
                                        <p:tgtEl>
                                          <p:spTgt spid="62"/>
                                        </p:tgtEl>
                                        <p:attrNameLst>
                                          <p:attrName>style.visibility</p:attrName>
                                        </p:attrNameLst>
                                      </p:cBhvr>
                                      <p:to>
                                        <p:strVal val="hidden"/>
                                      </p:to>
                                    </p:set>
                                  </p:childTnLst>
                                </p:cTn>
                              </p:par>
                              <p:par>
                                <p:cTn id="259" presetID="1" presetClass="exit" presetSubtype="0" fill="hold" grpId="3" nodeType="withEffect">
                                  <p:stCondLst>
                                    <p:cond delay="0"/>
                                  </p:stCondLst>
                                  <p:childTnLst>
                                    <p:set>
                                      <p:cBhvr>
                                        <p:cTn id="260" dur="1" fill="hold">
                                          <p:stCondLst>
                                            <p:cond delay="0"/>
                                          </p:stCondLst>
                                        </p:cTn>
                                        <p:tgtEl>
                                          <p:spTgt spid="59"/>
                                        </p:tgtEl>
                                        <p:attrNameLst>
                                          <p:attrName>style.visibility</p:attrName>
                                        </p:attrNameLst>
                                      </p:cBhvr>
                                      <p:to>
                                        <p:strVal val="hidden"/>
                                      </p:to>
                                    </p:set>
                                  </p:childTnLst>
                                </p:cTn>
                              </p:par>
                              <p:par>
                                <p:cTn id="261" presetID="1" presetClass="exit" presetSubtype="0" fill="hold" grpId="3" nodeType="withEffect">
                                  <p:stCondLst>
                                    <p:cond delay="0"/>
                                  </p:stCondLst>
                                  <p:childTnLst>
                                    <p:set>
                                      <p:cBhvr>
                                        <p:cTn id="262" dur="1" fill="hold">
                                          <p:stCondLst>
                                            <p:cond delay="0"/>
                                          </p:stCondLst>
                                        </p:cTn>
                                        <p:tgtEl>
                                          <p:spTgt spid="52"/>
                                        </p:tgtEl>
                                        <p:attrNameLst>
                                          <p:attrName>style.visibility</p:attrName>
                                        </p:attrNameLst>
                                      </p:cBhvr>
                                      <p:to>
                                        <p:strVal val="hidden"/>
                                      </p:to>
                                    </p:set>
                                  </p:childTnLst>
                                </p:cTn>
                              </p:par>
                              <p:par>
                                <p:cTn id="263" presetID="1" presetClass="exit" presetSubtype="0" fill="hold" grpId="5" nodeType="withEffect">
                                  <p:stCondLst>
                                    <p:cond delay="0"/>
                                  </p:stCondLst>
                                  <p:childTnLst>
                                    <p:set>
                                      <p:cBhvr>
                                        <p:cTn id="264" dur="1" fill="hold">
                                          <p:stCondLst>
                                            <p:cond delay="0"/>
                                          </p:stCondLst>
                                        </p:cTn>
                                        <p:tgtEl>
                                          <p:spTgt spid="38"/>
                                        </p:tgtEl>
                                        <p:attrNameLst>
                                          <p:attrName>style.visibility</p:attrName>
                                        </p:attrNameLst>
                                      </p:cBhvr>
                                      <p:to>
                                        <p:strVal val="hidden"/>
                                      </p:to>
                                    </p:set>
                                  </p:childTnLst>
                                </p:cTn>
                              </p:par>
                              <p:par>
                                <p:cTn id="265" presetID="1" presetClass="exit" presetSubtype="0" fill="hold" grpId="3" nodeType="withEffect">
                                  <p:stCondLst>
                                    <p:cond delay="0"/>
                                  </p:stCondLst>
                                  <p:childTnLst>
                                    <p:set>
                                      <p:cBhvr>
                                        <p:cTn id="266" dur="1" fill="hold">
                                          <p:stCondLst>
                                            <p:cond delay="0"/>
                                          </p:stCondLst>
                                        </p:cTn>
                                        <p:tgtEl>
                                          <p:spTgt spid="40"/>
                                        </p:tgtEl>
                                        <p:attrNameLst>
                                          <p:attrName>style.visibility</p:attrName>
                                        </p:attrNameLst>
                                      </p:cBhvr>
                                      <p:to>
                                        <p:strVal val="hidden"/>
                                      </p:to>
                                    </p:set>
                                  </p:childTnLst>
                                </p:cTn>
                              </p:par>
                              <p:par>
                                <p:cTn id="267" presetID="1" presetClass="exit" presetSubtype="0" fill="hold" grpId="3" nodeType="withEffect">
                                  <p:stCondLst>
                                    <p:cond delay="0"/>
                                  </p:stCondLst>
                                  <p:childTnLst>
                                    <p:set>
                                      <p:cBhvr>
                                        <p:cTn id="268" dur="1" fill="hold">
                                          <p:stCondLst>
                                            <p:cond delay="0"/>
                                          </p:stCondLst>
                                        </p:cTn>
                                        <p:tgtEl>
                                          <p:spTgt spid="56"/>
                                        </p:tgtEl>
                                        <p:attrNameLst>
                                          <p:attrName>style.visibility</p:attrName>
                                        </p:attrNameLst>
                                      </p:cBhvr>
                                      <p:to>
                                        <p:strVal val="hidden"/>
                                      </p:to>
                                    </p:set>
                                  </p:childTnLst>
                                </p:cTn>
                              </p:par>
                              <p:par>
                                <p:cTn id="269" presetID="1" presetClass="exit" presetSubtype="0" fill="hold" grpId="5" nodeType="withEffect">
                                  <p:stCondLst>
                                    <p:cond delay="0"/>
                                  </p:stCondLst>
                                  <p:childTnLst>
                                    <p:set>
                                      <p:cBhvr>
                                        <p:cTn id="270" dur="1" fill="hold">
                                          <p:stCondLst>
                                            <p:cond delay="0"/>
                                          </p:stCondLst>
                                        </p:cTn>
                                        <p:tgtEl>
                                          <p:spTgt spid="66"/>
                                        </p:tgtEl>
                                        <p:attrNameLst>
                                          <p:attrName>style.visibility</p:attrName>
                                        </p:attrNameLst>
                                      </p:cBhvr>
                                      <p:to>
                                        <p:strVal val="hidden"/>
                                      </p:to>
                                    </p:set>
                                  </p:childTnLst>
                                </p:cTn>
                              </p:par>
                              <p:par>
                                <p:cTn id="271" presetID="1" presetClass="exit" presetSubtype="0" fill="hold" grpId="5" nodeType="withEffect">
                                  <p:stCondLst>
                                    <p:cond delay="0"/>
                                  </p:stCondLst>
                                  <p:childTnLst>
                                    <p:set>
                                      <p:cBhvr>
                                        <p:cTn id="272" dur="1" fill="hold">
                                          <p:stCondLst>
                                            <p:cond delay="0"/>
                                          </p:stCondLst>
                                        </p:cTn>
                                        <p:tgtEl>
                                          <p:spTgt spid="67"/>
                                        </p:tgtEl>
                                        <p:attrNameLst>
                                          <p:attrName>style.visibility</p:attrName>
                                        </p:attrNameLst>
                                      </p:cBhvr>
                                      <p:to>
                                        <p:strVal val="hidden"/>
                                      </p:to>
                                    </p:set>
                                  </p:childTnLst>
                                </p:cTn>
                              </p:par>
                              <p:par>
                                <p:cTn id="273" presetID="1" presetClass="exit" presetSubtype="0" fill="hold" grpId="5" nodeType="withEffect">
                                  <p:stCondLst>
                                    <p:cond delay="0"/>
                                  </p:stCondLst>
                                  <p:childTnLst>
                                    <p:set>
                                      <p:cBhvr>
                                        <p:cTn id="274" dur="1" fill="hold">
                                          <p:stCondLst>
                                            <p:cond delay="0"/>
                                          </p:stCondLst>
                                        </p:cTn>
                                        <p:tgtEl>
                                          <p:spTgt spid="65"/>
                                        </p:tgtEl>
                                        <p:attrNameLst>
                                          <p:attrName>style.visibility</p:attrName>
                                        </p:attrNameLst>
                                      </p:cBhvr>
                                      <p:to>
                                        <p:strVal val="hidden"/>
                                      </p:to>
                                    </p:set>
                                  </p:childTnLst>
                                </p:cTn>
                              </p:par>
                              <p:par>
                                <p:cTn id="275" presetID="1" presetClass="exit" presetSubtype="0" fill="hold" grpId="5" nodeType="withEffect">
                                  <p:stCondLst>
                                    <p:cond delay="0"/>
                                  </p:stCondLst>
                                  <p:childTnLst>
                                    <p:set>
                                      <p:cBhvr>
                                        <p:cTn id="276" dur="1" fill="hold">
                                          <p:stCondLst>
                                            <p:cond delay="0"/>
                                          </p:stCondLst>
                                        </p:cTn>
                                        <p:tgtEl>
                                          <p:spTgt spid="64"/>
                                        </p:tgtEl>
                                        <p:attrNameLst>
                                          <p:attrName>style.visibility</p:attrName>
                                        </p:attrNameLst>
                                      </p:cBhvr>
                                      <p:to>
                                        <p:strVal val="hidden"/>
                                      </p:to>
                                    </p:set>
                                  </p:childTnLst>
                                </p:cTn>
                              </p:par>
                              <p:par>
                                <p:cTn id="277" presetID="1" presetClass="exit" presetSubtype="0" fill="hold" grpId="3" nodeType="withEffect">
                                  <p:stCondLst>
                                    <p:cond delay="0"/>
                                  </p:stCondLst>
                                  <p:childTnLst>
                                    <p:set>
                                      <p:cBhvr>
                                        <p:cTn id="278" dur="1" fill="hold">
                                          <p:stCondLst>
                                            <p:cond delay="0"/>
                                          </p:stCondLst>
                                        </p:cTn>
                                        <p:tgtEl>
                                          <p:spTgt spid="61"/>
                                        </p:tgtEl>
                                        <p:attrNameLst>
                                          <p:attrName>style.visibility</p:attrName>
                                        </p:attrNameLst>
                                      </p:cBhvr>
                                      <p:to>
                                        <p:strVal val="hidden"/>
                                      </p:to>
                                    </p:set>
                                  </p:childTnLst>
                                </p:cTn>
                              </p:par>
                              <p:par>
                                <p:cTn id="279" presetID="1" presetClass="exit" presetSubtype="0" fill="hold" grpId="5" nodeType="withEffect">
                                  <p:stCondLst>
                                    <p:cond delay="0"/>
                                  </p:stCondLst>
                                  <p:childTnLst>
                                    <p:set>
                                      <p:cBhvr>
                                        <p:cTn id="280" dur="1" fill="hold">
                                          <p:stCondLst>
                                            <p:cond delay="0"/>
                                          </p:stCondLst>
                                        </p:cTn>
                                        <p:tgtEl>
                                          <p:spTgt spid="53"/>
                                        </p:tgtEl>
                                        <p:attrNameLst>
                                          <p:attrName>style.visibility</p:attrName>
                                        </p:attrNameLst>
                                      </p:cBhvr>
                                      <p:to>
                                        <p:strVal val="hidden"/>
                                      </p:to>
                                    </p:set>
                                  </p:childTnLst>
                                </p:cTn>
                              </p:par>
                              <p:par>
                                <p:cTn id="281" presetID="1" presetClass="exit" presetSubtype="0" fill="hold" grpId="5" nodeType="withEffect">
                                  <p:stCondLst>
                                    <p:cond delay="0"/>
                                  </p:stCondLst>
                                  <p:childTnLst>
                                    <p:set>
                                      <p:cBhvr>
                                        <p:cTn id="282" dur="1" fill="hold">
                                          <p:stCondLst>
                                            <p:cond delay="0"/>
                                          </p:stCondLst>
                                        </p:cTn>
                                        <p:tgtEl>
                                          <p:spTgt spid="50"/>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 presetClass="exit" presetSubtype="0" fill="hold" grpId="0" nodeType="clickEffect">
                                  <p:stCondLst>
                                    <p:cond delay="0"/>
                                  </p:stCondLst>
                                  <p:childTnLst>
                                    <p:set>
                                      <p:cBhvr>
                                        <p:cTn id="286" dur="1" fill="hold">
                                          <p:stCondLst>
                                            <p:cond delay="0"/>
                                          </p:stCondLst>
                                        </p:cTn>
                                        <p:tgtEl>
                                          <p:spTgt spid="84"/>
                                        </p:tgtEl>
                                        <p:attrNameLst>
                                          <p:attrName>style.visibility</p:attrName>
                                        </p:attrNameLst>
                                      </p:cBhvr>
                                      <p:to>
                                        <p:strVal val="hidden"/>
                                      </p:to>
                                    </p:set>
                                  </p:childTnLst>
                                </p:cTn>
                              </p:par>
                              <p:par>
                                <p:cTn id="287" presetID="1" presetClass="exit" presetSubtype="0" fill="hold" grpId="0" nodeType="withEffect">
                                  <p:stCondLst>
                                    <p:cond delay="0"/>
                                  </p:stCondLst>
                                  <p:childTnLst>
                                    <p:set>
                                      <p:cBhvr>
                                        <p:cTn id="288" dur="1" fill="hold">
                                          <p:stCondLst>
                                            <p:cond delay="0"/>
                                          </p:stCondLst>
                                        </p:cTn>
                                        <p:tgtEl>
                                          <p:spTgt spid="83"/>
                                        </p:tgtEl>
                                        <p:attrNameLst>
                                          <p:attrName>style.visibility</p:attrName>
                                        </p:attrNameLst>
                                      </p:cBhvr>
                                      <p:to>
                                        <p:strVal val="hidden"/>
                                      </p:to>
                                    </p:se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 presetClass="entr" presetSubtype="0" fill="hold" grpId="4" nodeType="clickEffect">
                                  <p:stCondLst>
                                    <p:cond delay="0"/>
                                  </p:stCondLst>
                                  <p:childTnLst>
                                    <p:set>
                                      <p:cBhvr>
                                        <p:cTn id="292" dur="1" fill="hold">
                                          <p:stCondLst>
                                            <p:cond delay="0"/>
                                          </p:stCondLst>
                                        </p:cTn>
                                        <p:tgtEl>
                                          <p:spTgt spid="39"/>
                                        </p:tgtEl>
                                        <p:attrNameLst>
                                          <p:attrName>style.visibility</p:attrName>
                                        </p:attrNameLst>
                                      </p:cBhvr>
                                      <p:to>
                                        <p:strVal val="visible"/>
                                      </p:to>
                                    </p:set>
                                  </p:childTnLst>
                                </p:cTn>
                              </p:par>
                              <p:par>
                                <p:cTn id="293" presetID="1" presetClass="entr" presetSubtype="0" fill="hold" grpId="6" nodeType="withEffect">
                                  <p:stCondLst>
                                    <p:cond delay="0"/>
                                  </p:stCondLst>
                                  <p:childTnLst>
                                    <p:set>
                                      <p:cBhvr>
                                        <p:cTn id="294" dur="1" fill="hold">
                                          <p:stCondLst>
                                            <p:cond delay="0"/>
                                          </p:stCondLst>
                                        </p:cTn>
                                        <p:tgtEl>
                                          <p:spTgt spid="51"/>
                                        </p:tgtEl>
                                        <p:attrNameLst>
                                          <p:attrName>style.visibility</p:attrName>
                                        </p:attrNameLst>
                                      </p:cBhvr>
                                      <p:to>
                                        <p:strVal val="visible"/>
                                      </p:to>
                                    </p:set>
                                  </p:childTnLst>
                                </p:cTn>
                              </p:par>
                              <p:par>
                                <p:cTn id="295" presetID="1" presetClass="entr" presetSubtype="0" fill="hold" grpId="4" nodeType="withEffect">
                                  <p:stCondLst>
                                    <p:cond delay="0"/>
                                  </p:stCondLst>
                                  <p:childTnLst>
                                    <p:set>
                                      <p:cBhvr>
                                        <p:cTn id="296" dur="1" fill="hold">
                                          <p:stCondLst>
                                            <p:cond delay="0"/>
                                          </p:stCondLst>
                                        </p:cTn>
                                        <p:tgtEl>
                                          <p:spTgt spid="58"/>
                                        </p:tgtEl>
                                        <p:attrNameLst>
                                          <p:attrName>style.visibility</p:attrName>
                                        </p:attrNameLst>
                                      </p:cBhvr>
                                      <p:to>
                                        <p:strVal val="visible"/>
                                      </p:to>
                                    </p:set>
                                  </p:childTnLst>
                                </p:cTn>
                              </p:par>
                              <p:par>
                                <p:cTn id="297" presetID="1" presetClass="entr" presetSubtype="0" fill="hold" grpId="6" nodeType="withEffect">
                                  <p:stCondLst>
                                    <p:cond delay="0"/>
                                  </p:stCondLst>
                                  <p:childTnLst>
                                    <p:set>
                                      <p:cBhvr>
                                        <p:cTn id="298" dur="1" fill="hold">
                                          <p:stCondLst>
                                            <p:cond delay="0"/>
                                          </p:stCondLst>
                                        </p:cTn>
                                        <p:tgtEl>
                                          <p:spTgt spid="62"/>
                                        </p:tgtEl>
                                        <p:attrNameLst>
                                          <p:attrName>style.visibility</p:attrName>
                                        </p:attrNameLst>
                                      </p:cBhvr>
                                      <p:to>
                                        <p:strVal val="visible"/>
                                      </p:to>
                                    </p:set>
                                  </p:childTnLst>
                                </p:cTn>
                              </p:par>
                              <p:par>
                                <p:cTn id="299" presetID="1" presetClass="entr" presetSubtype="0" fill="hold" grpId="4" nodeType="withEffect">
                                  <p:stCondLst>
                                    <p:cond delay="0"/>
                                  </p:stCondLst>
                                  <p:childTnLst>
                                    <p:set>
                                      <p:cBhvr>
                                        <p:cTn id="300" dur="1" fill="hold">
                                          <p:stCondLst>
                                            <p:cond delay="0"/>
                                          </p:stCondLst>
                                        </p:cTn>
                                        <p:tgtEl>
                                          <p:spTgt spid="59"/>
                                        </p:tgtEl>
                                        <p:attrNameLst>
                                          <p:attrName>style.visibility</p:attrName>
                                        </p:attrNameLst>
                                      </p:cBhvr>
                                      <p:to>
                                        <p:strVal val="visible"/>
                                      </p:to>
                                    </p:set>
                                  </p:childTnLst>
                                </p:cTn>
                              </p:par>
                              <p:par>
                                <p:cTn id="301" presetID="1" presetClass="entr" presetSubtype="0" fill="hold" grpId="4" nodeType="withEffect">
                                  <p:stCondLst>
                                    <p:cond delay="0"/>
                                  </p:stCondLst>
                                  <p:childTnLst>
                                    <p:set>
                                      <p:cBhvr>
                                        <p:cTn id="302" dur="1" fill="hold">
                                          <p:stCondLst>
                                            <p:cond delay="0"/>
                                          </p:stCondLst>
                                        </p:cTn>
                                        <p:tgtEl>
                                          <p:spTgt spid="52"/>
                                        </p:tgtEl>
                                        <p:attrNameLst>
                                          <p:attrName>style.visibility</p:attrName>
                                        </p:attrNameLst>
                                      </p:cBhvr>
                                      <p:to>
                                        <p:strVal val="visible"/>
                                      </p:to>
                                    </p:set>
                                  </p:childTnLst>
                                </p:cTn>
                              </p:par>
                              <p:par>
                                <p:cTn id="303" presetID="1" presetClass="entr" presetSubtype="0" fill="hold" grpId="6" nodeType="withEffect">
                                  <p:stCondLst>
                                    <p:cond delay="0"/>
                                  </p:stCondLst>
                                  <p:childTnLst>
                                    <p:set>
                                      <p:cBhvr>
                                        <p:cTn id="304" dur="1" fill="hold">
                                          <p:stCondLst>
                                            <p:cond delay="0"/>
                                          </p:stCondLst>
                                        </p:cTn>
                                        <p:tgtEl>
                                          <p:spTgt spid="38"/>
                                        </p:tgtEl>
                                        <p:attrNameLst>
                                          <p:attrName>style.visibility</p:attrName>
                                        </p:attrNameLst>
                                      </p:cBhvr>
                                      <p:to>
                                        <p:strVal val="visible"/>
                                      </p:to>
                                    </p:set>
                                  </p:childTnLst>
                                </p:cTn>
                              </p:par>
                              <p:par>
                                <p:cTn id="305" presetID="1" presetClass="entr" presetSubtype="0" fill="hold" grpId="4" nodeType="withEffect">
                                  <p:stCondLst>
                                    <p:cond delay="0"/>
                                  </p:stCondLst>
                                  <p:childTnLst>
                                    <p:set>
                                      <p:cBhvr>
                                        <p:cTn id="306" dur="1" fill="hold">
                                          <p:stCondLst>
                                            <p:cond delay="0"/>
                                          </p:stCondLst>
                                        </p:cTn>
                                        <p:tgtEl>
                                          <p:spTgt spid="40"/>
                                        </p:tgtEl>
                                        <p:attrNameLst>
                                          <p:attrName>style.visibility</p:attrName>
                                        </p:attrNameLst>
                                      </p:cBhvr>
                                      <p:to>
                                        <p:strVal val="visible"/>
                                      </p:to>
                                    </p:set>
                                  </p:childTnLst>
                                </p:cTn>
                              </p:par>
                              <p:par>
                                <p:cTn id="307" presetID="1" presetClass="entr" presetSubtype="0" fill="hold" grpId="4" nodeType="withEffect">
                                  <p:stCondLst>
                                    <p:cond delay="0"/>
                                  </p:stCondLst>
                                  <p:childTnLst>
                                    <p:set>
                                      <p:cBhvr>
                                        <p:cTn id="308" dur="1" fill="hold">
                                          <p:stCondLst>
                                            <p:cond delay="0"/>
                                          </p:stCondLst>
                                        </p:cTn>
                                        <p:tgtEl>
                                          <p:spTgt spid="56"/>
                                        </p:tgtEl>
                                        <p:attrNameLst>
                                          <p:attrName>style.visibility</p:attrName>
                                        </p:attrNameLst>
                                      </p:cBhvr>
                                      <p:to>
                                        <p:strVal val="visible"/>
                                      </p:to>
                                    </p:set>
                                  </p:childTnLst>
                                </p:cTn>
                              </p:par>
                              <p:par>
                                <p:cTn id="309" presetID="1" presetClass="entr" presetSubtype="0" fill="hold" grpId="6" nodeType="withEffect">
                                  <p:stCondLst>
                                    <p:cond delay="0"/>
                                  </p:stCondLst>
                                  <p:childTnLst>
                                    <p:set>
                                      <p:cBhvr>
                                        <p:cTn id="310" dur="1" fill="hold">
                                          <p:stCondLst>
                                            <p:cond delay="0"/>
                                          </p:stCondLst>
                                        </p:cTn>
                                        <p:tgtEl>
                                          <p:spTgt spid="66"/>
                                        </p:tgtEl>
                                        <p:attrNameLst>
                                          <p:attrName>style.visibility</p:attrName>
                                        </p:attrNameLst>
                                      </p:cBhvr>
                                      <p:to>
                                        <p:strVal val="visible"/>
                                      </p:to>
                                    </p:set>
                                  </p:childTnLst>
                                </p:cTn>
                              </p:par>
                              <p:par>
                                <p:cTn id="311" presetID="1" presetClass="entr" presetSubtype="0" fill="hold" grpId="6" nodeType="withEffect">
                                  <p:stCondLst>
                                    <p:cond delay="0"/>
                                  </p:stCondLst>
                                  <p:childTnLst>
                                    <p:set>
                                      <p:cBhvr>
                                        <p:cTn id="312" dur="1" fill="hold">
                                          <p:stCondLst>
                                            <p:cond delay="0"/>
                                          </p:stCondLst>
                                        </p:cTn>
                                        <p:tgtEl>
                                          <p:spTgt spid="67"/>
                                        </p:tgtEl>
                                        <p:attrNameLst>
                                          <p:attrName>style.visibility</p:attrName>
                                        </p:attrNameLst>
                                      </p:cBhvr>
                                      <p:to>
                                        <p:strVal val="visible"/>
                                      </p:to>
                                    </p:set>
                                  </p:childTnLst>
                                </p:cTn>
                              </p:par>
                              <p:par>
                                <p:cTn id="313" presetID="1" presetClass="entr" presetSubtype="0" fill="hold" grpId="6" nodeType="withEffect">
                                  <p:stCondLst>
                                    <p:cond delay="0"/>
                                  </p:stCondLst>
                                  <p:childTnLst>
                                    <p:set>
                                      <p:cBhvr>
                                        <p:cTn id="314" dur="1" fill="hold">
                                          <p:stCondLst>
                                            <p:cond delay="0"/>
                                          </p:stCondLst>
                                        </p:cTn>
                                        <p:tgtEl>
                                          <p:spTgt spid="65"/>
                                        </p:tgtEl>
                                        <p:attrNameLst>
                                          <p:attrName>style.visibility</p:attrName>
                                        </p:attrNameLst>
                                      </p:cBhvr>
                                      <p:to>
                                        <p:strVal val="visible"/>
                                      </p:to>
                                    </p:set>
                                  </p:childTnLst>
                                </p:cTn>
                              </p:par>
                              <p:par>
                                <p:cTn id="315" presetID="1" presetClass="entr" presetSubtype="0" fill="hold" grpId="6" nodeType="withEffect">
                                  <p:stCondLst>
                                    <p:cond delay="0"/>
                                  </p:stCondLst>
                                  <p:childTnLst>
                                    <p:set>
                                      <p:cBhvr>
                                        <p:cTn id="316" dur="1" fill="hold">
                                          <p:stCondLst>
                                            <p:cond delay="0"/>
                                          </p:stCondLst>
                                        </p:cTn>
                                        <p:tgtEl>
                                          <p:spTgt spid="64"/>
                                        </p:tgtEl>
                                        <p:attrNameLst>
                                          <p:attrName>style.visibility</p:attrName>
                                        </p:attrNameLst>
                                      </p:cBhvr>
                                      <p:to>
                                        <p:strVal val="visible"/>
                                      </p:to>
                                    </p:set>
                                  </p:childTnLst>
                                </p:cTn>
                              </p:par>
                              <p:par>
                                <p:cTn id="317" presetID="1" presetClass="entr" presetSubtype="0" fill="hold" grpId="4" nodeType="withEffect">
                                  <p:stCondLst>
                                    <p:cond delay="0"/>
                                  </p:stCondLst>
                                  <p:childTnLst>
                                    <p:set>
                                      <p:cBhvr>
                                        <p:cTn id="318" dur="1" fill="hold">
                                          <p:stCondLst>
                                            <p:cond delay="0"/>
                                          </p:stCondLst>
                                        </p:cTn>
                                        <p:tgtEl>
                                          <p:spTgt spid="61"/>
                                        </p:tgtEl>
                                        <p:attrNameLst>
                                          <p:attrName>style.visibility</p:attrName>
                                        </p:attrNameLst>
                                      </p:cBhvr>
                                      <p:to>
                                        <p:strVal val="visible"/>
                                      </p:to>
                                    </p:set>
                                  </p:childTnLst>
                                </p:cTn>
                              </p:par>
                              <p:par>
                                <p:cTn id="319" presetID="1" presetClass="entr" presetSubtype="0" fill="hold" grpId="6" nodeType="withEffect">
                                  <p:stCondLst>
                                    <p:cond delay="0"/>
                                  </p:stCondLst>
                                  <p:childTnLst>
                                    <p:set>
                                      <p:cBhvr>
                                        <p:cTn id="320" dur="1" fill="hold">
                                          <p:stCondLst>
                                            <p:cond delay="0"/>
                                          </p:stCondLst>
                                        </p:cTn>
                                        <p:tgtEl>
                                          <p:spTgt spid="53"/>
                                        </p:tgtEl>
                                        <p:attrNameLst>
                                          <p:attrName>style.visibility</p:attrName>
                                        </p:attrNameLst>
                                      </p:cBhvr>
                                      <p:to>
                                        <p:strVal val="visible"/>
                                      </p:to>
                                    </p:set>
                                  </p:childTnLst>
                                </p:cTn>
                              </p:par>
                              <p:par>
                                <p:cTn id="321" presetID="1" presetClass="entr" presetSubtype="0" fill="hold" grpId="6" nodeType="withEffect">
                                  <p:stCondLst>
                                    <p:cond delay="0"/>
                                  </p:stCondLst>
                                  <p:childTnLst>
                                    <p:set>
                                      <p:cBhvr>
                                        <p:cTn id="322" dur="1" fill="hold">
                                          <p:stCondLst>
                                            <p:cond delay="0"/>
                                          </p:stCondLst>
                                        </p:cTn>
                                        <p:tgtEl>
                                          <p:spTgt spid="50"/>
                                        </p:tgtEl>
                                        <p:attrNameLst>
                                          <p:attrName>style.visibility</p:attrName>
                                        </p:attrNameLst>
                                      </p:cBhvr>
                                      <p:to>
                                        <p:strVal val="visible"/>
                                      </p:to>
                                    </p:se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1" presetClass="exit" presetSubtype="0" fill="hold" grpId="0" nodeType="clickEffect">
                                  <p:stCondLst>
                                    <p:cond delay="0"/>
                                  </p:stCondLst>
                                  <p:childTnLst>
                                    <p:set>
                                      <p:cBhvr>
                                        <p:cTn id="326" dur="1" fill="hold">
                                          <p:stCondLst>
                                            <p:cond delay="0"/>
                                          </p:stCondLst>
                                        </p:cTn>
                                        <p:tgtEl>
                                          <p:spTgt spid="85"/>
                                        </p:tgtEl>
                                        <p:attrNameLst>
                                          <p:attrName>style.visibility</p:attrName>
                                        </p:attrNameLst>
                                      </p:cBhvr>
                                      <p:to>
                                        <p:strVal val="hidden"/>
                                      </p:to>
                                    </p:se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1" presetClass="exit" presetSubtype="0" fill="hold" grpId="5" nodeType="clickEffect">
                                  <p:stCondLst>
                                    <p:cond delay="0"/>
                                  </p:stCondLst>
                                  <p:childTnLst>
                                    <p:set>
                                      <p:cBhvr>
                                        <p:cTn id="330" dur="1" fill="hold">
                                          <p:stCondLst>
                                            <p:cond delay="0"/>
                                          </p:stCondLst>
                                        </p:cTn>
                                        <p:tgtEl>
                                          <p:spTgt spid="58"/>
                                        </p:tgtEl>
                                        <p:attrNameLst>
                                          <p:attrName>style.visibility</p:attrName>
                                        </p:attrNameLst>
                                      </p:cBhvr>
                                      <p:to>
                                        <p:strVal val="hidden"/>
                                      </p:to>
                                    </p:set>
                                  </p:childTnLst>
                                </p:cTn>
                              </p:par>
                              <p:par>
                                <p:cTn id="331" presetID="1" presetClass="exit" presetSubtype="0" fill="hold" grpId="5" nodeType="withEffect">
                                  <p:stCondLst>
                                    <p:cond delay="0"/>
                                  </p:stCondLst>
                                  <p:childTnLst>
                                    <p:set>
                                      <p:cBhvr>
                                        <p:cTn id="332" dur="1" fill="hold">
                                          <p:stCondLst>
                                            <p:cond delay="0"/>
                                          </p:stCondLst>
                                        </p:cTn>
                                        <p:tgtEl>
                                          <p:spTgt spid="54"/>
                                        </p:tgtEl>
                                        <p:attrNameLst>
                                          <p:attrName>style.visibility</p:attrName>
                                        </p:attrNameLst>
                                      </p:cBhvr>
                                      <p:to>
                                        <p:strVal val="hidden"/>
                                      </p:to>
                                    </p:set>
                                  </p:childTnLst>
                                </p:cTn>
                              </p:par>
                              <p:par>
                                <p:cTn id="333" presetID="1" presetClass="exit" presetSubtype="0" fill="hold" grpId="5" nodeType="withEffect">
                                  <p:stCondLst>
                                    <p:cond delay="0"/>
                                  </p:stCondLst>
                                  <p:childTnLst>
                                    <p:set>
                                      <p:cBhvr>
                                        <p:cTn id="334" dur="1" fill="hold">
                                          <p:stCondLst>
                                            <p:cond delay="0"/>
                                          </p:stCondLst>
                                        </p:cTn>
                                        <p:tgtEl>
                                          <p:spTgt spid="39"/>
                                        </p:tgtEl>
                                        <p:attrNameLst>
                                          <p:attrName>style.visibility</p:attrName>
                                        </p:attrNameLst>
                                      </p:cBhvr>
                                      <p:to>
                                        <p:strVal val="hidden"/>
                                      </p:to>
                                    </p:set>
                                  </p:childTnLst>
                                </p:cTn>
                              </p:par>
                              <p:par>
                                <p:cTn id="335" presetID="1" presetClass="exit" presetSubtype="0" fill="hold" grpId="5" nodeType="withEffect">
                                  <p:stCondLst>
                                    <p:cond delay="0"/>
                                  </p:stCondLst>
                                  <p:childTnLst>
                                    <p:set>
                                      <p:cBhvr>
                                        <p:cTn id="336" dur="1" fill="hold">
                                          <p:stCondLst>
                                            <p:cond delay="0"/>
                                          </p:stCondLst>
                                        </p:cTn>
                                        <p:tgtEl>
                                          <p:spTgt spid="52"/>
                                        </p:tgtEl>
                                        <p:attrNameLst>
                                          <p:attrName>style.visibility</p:attrName>
                                        </p:attrNameLst>
                                      </p:cBhvr>
                                      <p:to>
                                        <p:strVal val="hidden"/>
                                      </p:to>
                                    </p:set>
                                  </p:childTnLst>
                                </p:cTn>
                              </p:par>
                              <p:par>
                                <p:cTn id="337" presetID="1" presetClass="exit" presetSubtype="0" fill="hold" grpId="5" nodeType="withEffect">
                                  <p:stCondLst>
                                    <p:cond delay="0"/>
                                  </p:stCondLst>
                                  <p:childTnLst>
                                    <p:set>
                                      <p:cBhvr>
                                        <p:cTn id="338" dur="1" fill="hold">
                                          <p:stCondLst>
                                            <p:cond delay="0"/>
                                          </p:stCondLst>
                                        </p:cTn>
                                        <p:tgtEl>
                                          <p:spTgt spid="55"/>
                                        </p:tgtEl>
                                        <p:attrNameLst>
                                          <p:attrName>style.visibility</p:attrName>
                                        </p:attrNameLst>
                                      </p:cBhvr>
                                      <p:to>
                                        <p:strVal val="hidden"/>
                                      </p:to>
                                    </p:set>
                                  </p:childTnLst>
                                </p:cTn>
                              </p:par>
                              <p:par>
                                <p:cTn id="339" presetID="1" presetClass="exit" presetSubtype="0" fill="hold" grpId="5" nodeType="withEffect">
                                  <p:stCondLst>
                                    <p:cond delay="0"/>
                                  </p:stCondLst>
                                  <p:childTnLst>
                                    <p:set>
                                      <p:cBhvr>
                                        <p:cTn id="340" dur="1" fill="hold">
                                          <p:stCondLst>
                                            <p:cond delay="0"/>
                                          </p:stCondLst>
                                        </p:cTn>
                                        <p:tgtEl>
                                          <p:spTgt spid="59"/>
                                        </p:tgtEl>
                                        <p:attrNameLst>
                                          <p:attrName>style.visibility</p:attrName>
                                        </p:attrNameLst>
                                      </p:cBhvr>
                                      <p:to>
                                        <p:strVal val="hidden"/>
                                      </p:to>
                                    </p:set>
                                  </p:childTnLst>
                                </p:cTn>
                              </p:par>
                              <p:par>
                                <p:cTn id="341" presetID="1" presetClass="exit" presetSubtype="0" fill="hold" grpId="5" nodeType="withEffect">
                                  <p:stCondLst>
                                    <p:cond delay="0"/>
                                  </p:stCondLst>
                                  <p:childTnLst>
                                    <p:set>
                                      <p:cBhvr>
                                        <p:cTn id="342" dur="1" fill="hold">
                                          <p:stCondLst>
                                            <p:cond delay="0"/>
                                          </p:stCondLst>
                                        </p:cTn>
                                        <p:tgtEl>
                                          <p:spTgt spid="63"/>
                                        </p:tgtEl>
                                        <p:attrNameLst>
                                          <p:attrName>style.visibility</p:attrName>
                                        </p:attrNameLst>
                                      </p:cBhvr>
                                      <p:to>
                                        <p:strVal val="hidden"/>
                                      </p:to>
                                    </p:set>
                                  </p:childTnLst>
                                </p:cTn>
                              </p:par>
                              <p:par>
                                <p:cTn id="343" presetID="1" presetClass="exit" presetSubtype="0" fill="hold" grpId="5" nodeType="withEffect">
                                  <p:stCondLst>
                                    <p:cond delay="0"/>
                                  </p:stCondLst>
                                  <p:childTnLst>
                                    <p:set>
                                      <p:cBhvr>
                                        <p:cTn id="344" dur="1" fill="hold">
                                          <p:stCondLst>
                                            <p:cond delay="0"/>
                                          </p:stCondLst>
                                        </p:cTn>
                                        <p:tgtEl>
                                          <p:spTgt spid="60"/>
                                        </p:tgtEl>
                                        <p:attrNameLst>
                                          <p:attrName>style.visibility</p:attrName>
                                        </p:attrNameLst>
                                      </p:cBhvr>
                                      <p:to>
                                        <p:strVal val="hidden"/>
                                      </p:to>
                                    </p:set>
                                  </p:childTnLst>
                                </p:cTn>
                              </p:par>
                              <p:par>
                                <p:cTn id="345" presetID="1" presetClass="exit" presetSubtype="0" fill="hold" grpId="5" nodeType="withEffect">
                                  <p:stCondLst>
                                    <p:cond delay="0"/>
                                  </p:stCondLst>
                                  <p:childTnLst>
                                    <p:set>
                                      <p:cBhvr>
                                        <p:cTn id="346" dur="1" fill="hold">
                                          <p:stCondLst>
                                            <p:cond delay="0"/>
                                          </p:stCondLst>
                                        </p:cTn>
                                        <p:tgtEl>
                                          <p:spTgt spid="56"/>
                                        </p:tgtEl>
                                        <p:attrNameLst>
                                          <p:attrName>style.visibility</p:attrName>
                                        </p:attrNameLst>
                                      </p:cBhvr>
                                      <p:to>
                                        <p:strVal val="hidden"/>
                                      </p:to>
                                    </p:set>
                                  </p:childTnLst>
                                </p:cTn>
                              </p:par>
                              <p:par>
                                <p:cTn id="347" presetID="1" presetClass="exit" presetSubtype="0" fill="hold" grpId="5" nodeType="withEffect">
                                  <p:stCondLst>
                                    <p:cond delay="0"/>
                                  </p:stCondLst>
                                  <p:childTnLst>
                                    <p:set>
                                      <p:cBhvr>
                                        <p:cTn id="348" dur="1" fill="hold">
                                          <p:stCondLst>
                                            <p:cond delay="0"/>
                                          </p:stCondLst>
                                        </p:cTn>
                                        <p:tgtEl>
                                          <p:spTgt spid="40"/>
                                        </p:tgtEl>
                                        <p:attrNameLst>
                                          <p:attrName>style.visibility</p:attrName>
                                        </p:attrNameLst>
                                      </p:cBhvr>
                                      <p:to>
                                        <p:strVal val="hidden"/>
                                      </p:to>
                                    </p:set>
                                  </p:childTnLst>
                                </p:cTn>
                              </p:par>
                              <p:par>
                                <p:cTn id="349" presetID="1" presetClass="exit" presetSubtype="0" fill="hold" grpId="5" nodeType="withEffect">
                                  <p:stCondLst>
                                    <p:cond delay="0"/>
                                  </p:stCondLst>
                                  <p:childTnLst>
                                    <p:set>
                                      <p:cBhvr>
                                        <p:cTn id="350" dur="1" fill="hold">
                                          <p:stCondLst>
                                            <p:cond delay="0"/>
                                          </p:stCondLst>
                                        </p:cTn>
                                        <p:tgtEl>
                                          <p:spTgt spid="37"/>
                                        </p:tgtEl>
                                        <p:attrNameLst>
                                          <p:attrName>style.visibility</p:attrName>
                                        </p:attrNameLst>
                                      </p:cBhvr>
                                      <p:to>
                                        <p:strVal val="hidden"/>
                                      </p:to>
                                    </p:set>
                                  </p:childTnLst>
                                </p:cTn>
                              </p:par>
                              <p:par>
                                <p:cTn id="351" presetID="1" presetClass="exit" presetSubtype="0" fill="hold" grpId="5" nodeType="withEffect">
                                  <p:stCondLst>
                                    <p:cond delay="0"/>
                                  </p:stCondLst>
                                  <p:childTnLst>
                                    <p:set>
                                      <p:cBhvr>
                                        <p:cTn id="352" dur="1" fill="hold">
                                          <p:stCondLst>
                                            <p:cond delay="0"/>
                                          </p:stCondLst>
                                        </p:cTn>
                                        <p:tgtEl>
                                          <p:spTgt spid="57"/>
                                        </p:tgtEl>
                                        <p:attrNameLst>
                                          <p:attrName>style.visibility</p:attrName>
                                        </p:attrNameLst>
                                      </p:cBhvr>
                                      <p:to>
                                        <p:strVal val="hidden"/>
                                      </p:to>
                                    </p:set>
                                  </p:childTnLst>
                                </p:cTn>
                              </p:par>
                              <p:par>
                                <p:cTn id="353" presetID="1" presetClass="exit" presetSubtype="0" fill="hold" grpId="5" nodeType="withEffect">
                                  <p:stCondLst>
                                    <p:cond delay="0"/>
                                  </p:stCondLst>
                                  <p:childTnLst>
                                    <p:set>
                                      <p:cBhvr>
                                        <p:cTn id="354" dur="1" fill="hold">
                                          <p:stCondLst>
                                            <p:cond delay="0"/>
                                          </p:stCondLst>
                                        </p:cTn>
                                        <p:tgtEl>
                                          <p:spTgt spid="61"/>
                                        </p:tgtEl>
                                        <p:attrNameLst>
                                          <p:attrName>style.visibility</p:attrName>
                                        </p:attrNameLst>
                                      </p:cBhvr>
                                      <p:to>
                                        <p:strVal val="hidden"/>
                                      </p:to>
                                    </p:set>
                                  </p:childTnLst>
                                </p:cTn>
                              </p:par>
                            </p:childTnLst>
                          </p:cTn>
                        </p:par>
                      </p:childTnLst>
                    </p:cTn>
                  </p:par>
                  <p:par>
                    <p:cTn id="355" fill="hold" nodeType="clickPar">
                      <p:stCondLst>
                        <p:cond delay="indefinite"/>
                      </p:stCondLst>
                      <p:childTnLst>
                        <p:par>
                          <p:cTn id="356" fill="hold" nodeType="withGroup">
                            <p:stCondLst>
                              <p:cond delay="0"/>
                            </p:stCondLst>
                            <p:childTnLst>
                              <p:par>
                                <p:cTn id="357" presetID="1" presetClass="exit" presetSubtype="0" fill="hold" grpId="0" nodeType="clickEffect">
                                  <p:stCondLst>
                                    <p:cond delay="0"/>
                                  </p:stCondLst>
                                  <p:childTnLst>
                                    <p:set>
                                      <p:cBhvr>
                                        <p:cTn id="358" dur="1" fill="hold">
                                          <p:stCondLst>
                                            <p:cond delay="0"/>
                                          </p:stCondLst>
                                        </p:cTn>
                                        <p:tgtEl>
                                          <p:spTgt spid="87"/>
                                        </p:tgtEl>
                                        <p:attrNameLst>
                                          <p:attrName>style.visibility</p:attrName>
                                        </p:attrNameLst>
                                      </p:cBhvr>
                                      <p:to>
                                        <p:strVal val="hidden"/>
                                      </p:to>
                                    </p:set>
                                  </p:childTnLst>
                                </p:cTn>
                              </p:par>
                              <p:par>
                                <p:cTn id="359" presetID="1" presetClass="exit" presetSubtype="0" fill="hold" grpId="0" nodeType="withEffect">
                                  <p:stCondLst>
                                    <p:cond delay="0"/>
                                  </p:stCondLst>
                                  <p:childTnLst>
                                    <p:set>
                                      <p:cBhvr>
                                        <p:cTn id="360" dur="1" fill="hold">
                                          <p:stCondLst>
                                            <p:cond delay="0"/>
                                          </p:stCondLst>
                                        </p:cTn>
                                        <p:tgtEl>
                                          <p:spTgt spid="86"/>
                                        </p:tgtEl>
                                        <p:attrNameLst>
                                          <p:attrName>style.visibility</p:attrName>
                                        </p:attrNameLst>
                                      </p:cBhvr>
                                      <p:to>
                                        <p:strVal val="hidden"/>
                                      </p:to>
                                    </p:se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1" presetClass="entr" presetSubtype="0" fill="hold" grpId="6" nodeType="clickEffect">
                                  <p:stCondLst>
                                    <p:cond delay="0"/>
                                  </p:stCondLst>
                                  <p:childTnLst>
                                    <p:set>
                                      <p:cBhvr>
                                        <p:cTn id="364" dur="1" fill="hold">
                                          <p:stCondLst>
                                            <p:cond delay="0"/>
                                          </p:stCondLst>
                                        </p:cTn>
                                        <p:tgtEl>
                                          <p:spTgt spid="58"/>
                                        </p:tgtEl>
                                        <p:attrNameLst>
                                          <p:attrName>style.visibility</p:attrName>
                                        </p:attrNameLst>
                                      </p:cBhvr>
                                      <p:to>
                                        <p:strVal val="visible"/>
                                      </p:to>
                                    </p:set>
                                  </p:childTnLst>
                                </p:cTn>
                              </p:par>
                              <p:par>
                                <p:cTn id="365" presetID="1" presetClass="entr" presetSubtype="0" fill="hold" grpId="6" nodeType="withEffect">
                                  <p:stCondLst>
                                    <p:cond delay="0"/>
                                  </p:stCondLst>
                                  <p:childTnLst>
                                    <p:set>
                                      <p:cBhvr>
                                        <p:cTn id="366" dur="1" fill="hold">
                                          <p:stCondLst>
                                            <p:cond delay="0"/>
                                          </p:stCondLst>
                                        </p:cTn>
                                        <p:tgtEl>
                                          <p:spTgt spid="54"/>
                                        </p:tgtEl>
                                        <p:attrNameLst>
                                          <p:attrName>style.visibility</p:attrName>
                                        </p:attrNameLst>
                                      </p:cBhvr>
                                      <p:to>
                                        <p:strVal val="visible"/>
                                      </p:to>
                                    </p:set>
                                  </p:childTnLst>
                                </p:cTn>
                              </p:par>
                              <p:par>
                                <p:cTn id="367" presetID="1" presetClass="entr" presetSubtype="0" fill="hold" grpId="6" nodeType="withEffect">
                                  <p:stCondLst>
                                    <p:cond delay="0"/>
                                  </p:stCondLst>
                                  <p:childTnLst>
                                    <p:set>
                                      <p:cBhvr>
                                        <p:cTn id="368" dur="1" fill="hold">
                                          <p:stCondLst>
                                            <p:cond delay="0"/>
                                          </p:stCondLst>
                                        </p:cTn>
                                        <p:tgtEl>
                                          <p:spTgt spid="39"/>
                                        </p:tgtEl>
                                        <p:attrNameLst>
                                          <p:attrName>style.visibility</p:attrName>
                                        </p:attrNameLst>
                                      </p:cBhvr>
                                      <p:to>
                                        <p:strVal val="visible"/>
                                      </p:to>
                                    </p:set>
                                  </p:childTnLst>
                                </p:cTn>
                              </p:par>
                              <p:par>
                                <p:cTn id="369" presetID="1" presetClass="entr" presetSubtype="0" fill="hold" grpId="6" nodeType="withEffect">
                                  <p:stCondLst>
                                    <p:cond delay="0"/>
                                  </p:stCondLst>
                                  <p:childTnLst>
                                    <p:set>
                                      <p:cBhvr>
                                        <p:cTn id="370" dur="1" fill="hold">
                                          <p:stCondLst>
                                            <p:cond delay="0"/>
                                          </p:stCondLst>
                                        </p:cTn>
                                        <p:tgtEl>
                                          <p:spTgt spid="52"/>
                                        </p:tgtEl>
                                        <p:attrNameLst>
                                          <p:attrName>style.visibility</p:attrName>
                                        </p:attrNameLst>
                                      </p:cBhvr>
                                      <p:to>
                                        <p:strVal val="visible"/>
                                      </p:to>
                                    </p:set>
                                  </p:childTnLst>
                                </p:cTn>
                              </p:par>
                              <p:par>
                                <p:cTn id="371" presetID="1" presetClass="entr" presetSubtype="0" fill="hold" grpId="6" nodeType="withEffect">
                                  <p:stCondLst>
                                    <p:cond delay="0"/>
                                  </p:stCondLst>
                                  <p:childTnLst>
                                    <p:set>
                                      <p:cBhvr>
                                        <p:cTn id="372" dur="1" fill="hold">
                                          <p:stCondLst>
                                            <p:cond delay="0"/>
                                          </p:stCondLst>
                                        </p:cTn>
                                        <p:tgtEl>
                                          <p:spTgt spid="55"/>
                                        </p:tgtEl>
                                        <p:attrNameLst>
                                          <p:attrName>style.visibility</p:attrName>
                                        </p:attrNameLst>
                                      </p:cBhvr>
                                      <p:to>
                                        <p:strVal val="visible"/>
                                      </p:to>
                                    </p:set>
                                  </p:childTnLst>
                                </p:cTn>
                              </p:par>
                              <p:par>
                                <p:cTn id="373" presetID="1" presetClass="entr" presetSubtype="0" fill="hold" grpId="6" nodeType="withEffect">
                                  <p:stCondLst>
                                    <p:cond delay="0"/>
                                  </p:stCondLst>
                                  <p:childTnLst>
                                    <p:set>
                                      <p:cBhvr>
                                        <p:cTn id="374" dur="1" fill="hold">
                                          <p:stCondLst>
                                            <p:cond delay="0"/>
                                          </p:stCondLst>
                                        </p:cTn>
                                        <p:tgtEl>
                                          <p:spTgt spid="59"/>
                                        </p:tgtEl>
                                        <p:attrNameLst>
                                          <p:attrName>style.visibility</p:attrName>
                                        </p:attrNameLst>
                                      </p:cBhvr>
                                      <p:to>
                                        <p:strVal val="visible"/>
                                      </p:to>
                                    </p:set>
                                  </p:childTnLst>
                                </p:cTn>
                              </p:par>
                              <p:par>
                                <p:cTn id="375" presetID="1" presetClass="entr" presetSubtype="0" fill="hold" grpId="6" nodeType="withEffect">
                                  <p:stCondLst>
                                    <p:cond delay="0"/>
                                  </p:stCondLst>
                                  <p:childTnLst>
                                    <p:set>
                                      <p:cBhvr>
                                        <p:cTn id="376" dur="1" fill="hold">
                                          <p:stCondLst>
                                            <p:cond delay="0"/>
                                          </p:stCondLst>
                                        </p:cTn>
                                        <p:tgtEl>
                                          <p:spTgt spid="63"/>
                                        </p:tgtEl>
                                        <p:attrNameLst>
                                          <p:attrName>style.visibility</p:attrName>
                                        </p:attrNameLst>
                                      </p:cBhvr>
                                      <p:to>
                                        <p:strVal val="visible"/>
                                      </p:to>
                                    </p:set>
                                  </p:childTnLst>
                                </p:cTn>
                              </p:par>
                              <p:par>
                                <p:cTn id="377" presetID="1" presetClass="entr" presetSubtype="0" fill="hold" grpId="6" nodeType="withEffect">
                                  <p:stCondLst>
                                    <p:cond delay="0"/>
                                  </p:stCondLst>
                                  <p:childTnLst>
                                    <p:set>
                                      <p:cBhvr>
                                        <p:cTn id="378" dur="1" fill="hold">
                                          <p:stCondLst>
                                            <p:cond delay="0"/>
                                          </p:stCondLst>
                                        </p:cTn>
                                        <p:tgtEl>
                                          <p:spTgt spid="60"/>
                                        </p:tgtEl>
                                        <p:attrNameLst>
                                          <p:attrName>style.visibility</p:attrName>
                                        </p:attrNameLst>
                                      </p:cBhvr>
                                      <p:to>
                                        <p:strVal val="visible"/>
                                      </p:to>
                                    </p:set>
                                  </p:childTnLst>
                                </p:cTn>
                              </p:par>
                              <p:par>
                                <p:cTn id="379" presetID="1" presetClass="entr" presetSubtype="0" fill="hold" grpId="6" nodeType="withEffect">
                                  <p:stCondLst>
                                    <p:cond delay="0"/>
                                  </p:stCondLst>
                                  <p:childTnLst>
                                    <p:set>
                                      <p:cBhvr>
                                        <p:cTn id="380" dur="1" fill="hold">
                                          <p:stCondLst>
                                            <p:cond delay="0"/>
                                          </p:stCondLst>
                                        </p:cTn>
                                        <p:tgtEl>
                                          <p:spTgt spid="56"/>
                                        </p:tgtEl>
                                        <p:attrNameLst>
                                          <p:attrName>style.visibility</p:attrName>
                                        </p:attrNameLst>
                                      </p:cBhvr>
                                      <p:to>
                                        <p:strVal val="visible"/>
                                      </p:to>
                                    </p:set>
                                  </p:childTnLst>
                                </p:cTn>
                              </p:par>
                              <p:par>
                                <p:cTn id="381" presetID="1" presetClass="entr" presetSubtype="0" fill="hold" grpId="6" nodeType="withEffect">
                                  <p:stCondLst>
                                    <p:cond delay="0"/>
                                  </p:stCondLst>
                                  <p:childTnLst>
                                    <p:set>
                                      <p:cBhvr>
                                        <p:cTn id="382" dur="1" fill="hold">
                                          <p:stCondLst>
                                            <p:cond delay="0"/>
                                          </p:stCondLst>
                                        </p:cTn>
                                        <p:tgtEl>
                                          <p:spTgt spid="40"/>
                                        </p:tgtEl>
                                        <p:attrNameLst>
                                          <p:attrName>style.visibility</p:attrName>
                                        </p:attrNameLst>
                                      </p:cBhvr>
                                      <p:to>
                                        <p:strVal val="visible"/>
                                      </p:to>
                                    </p:set>
                                  </p:childTnLst>
                                </p:cTn>
                              </p:par>
                              <p:par>
                                <p:cTn id="383" presetID="1" presetClass="entr" presetSubtype="0" fill="hold" grpId="6" nodeType="withEffect">
                                  <p:stCondLst>
                                    <p:cond delay="0"/>
                                  </p:stCondLst>
                                  <p:childTnLst>
                                    <p:set>
                                      <p:cBhvr>
                                        <p:cTn id="384" dur="1" fill="hold">
                                          <p:stCondLst>
                                            <p:cond delay="0"/>
                                          </p:stCondLst>
                                        </p:cTn>
                                        <p:tgtEl>
                                          <p:spTgt spid="37"/>
                                        </p:tgtEl>
                                        <p:attrNameLst>
                                          <p:attrName>style.visibility</p:attrName>
                                        </p:attrNameLst>
                                      </p:cBhvr>
                                      <p:to>
                                        <p:strVal val="visible"/>
                                      </p:to>
                                    </p:set>
                                  </p:childTnLst>
                                </p:cTn>
                              </p:par>
                              <p:par>
                                <p:cTn id="385" presetID="1" presetClass="entr" presetSubtype="0" fill="hold" grpId="6" nodeType="withEffect">
                                  <p:stCondLst>
                                    <p:cond delay="0"/>
                                  </p:stCondLst>
                                  <p:childTnLst>
                                    <p:set>
                                      <p:cBhvr>
                                        <p:cTn id="386" dur="1" fill="hold">
                                          <p:stCondLst>
                                            <p:cond delay="0"/>
                                          </p:stCondLst>
                                        </p:cTn>
                                        <p:tgtEl>
                                          <p:spTgt spid="57"/>
                                        </p:tgtEl>
                                        <p:attrNameLst>
                                          <p:attrName>style.visibility</p:attrName>
                                        </p:attrNameLst>
                                      </p:cBhvr>
                                      <p:to>
                                        <p:strVal val="visible"/>
                                      </p:to>
                                    </p:set>
                                  </p:childTnLst>
                                </p:cTn>
                              </p:par>
                              <p:par>
                                <p:cTn id="387" presetID="1" presetClass="entr" presetSubtype="0" fill="hold" grpId="6" nodeType="withEffect">
                                  <p:stCondLst>
                                    <p:cond delay="0"/>
                                  </p:stCondLst>
                                  <p:childTnLst>
                                    <p:set>
                                      <p:cBhvr>
                                        <p:cTn id="388" dur="1" fill="hold">
                                          <p:stCondLst>
                                            <p:cond delay="0"/>
                                          </p:stCondLst>
                                        </p:cTn>
                                        <p:tgtEl>
                                          <p:spTgt spid="61"/>
                                        </p:tgtEl>
                                        <p:attrNameLst>
                                          <p:attrName>style.visibility</p:attrName>
                                        </p:attrNameLst>
                                      </p:cBhvr>
                                      <p:to>
                                        <p:strVal val="visible"/>
                                      </p:to>
                                    </p:se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1" presetClass="entr" presetSubtype="0" fill="hold" grpId="0" nodeType="clickEffect">
                                  <p:stCondLst>
                                    <p:cond delay="0"/>
                                  </p:stCondLst>
                                  <p:childTnLst>
                                    <p:set>
                                      <p:cBhvr>
                                        <p:cTn id="39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37" grpId="3" animBg="1"/>
      <p:bldP spid="37" grpId="4" animBg="1"/>
      <p:bldP spid="37" grpId="5" animBg="1"/>
      <p:bldP spid="37" grpId="6" animBg="1"/>
      <p:bldP spid="38" grpId="0" animBg="1"/>
      <p:bldP spid="38" grpId="1" animBg="1"/>
      <p:bldP spid="38" grpId="2" animBg="1"/>
      <p:bldP spid="38" grpId="3" animBg="1"/>
      <p:bldP spid="38" grpId="4" animBg="1"/>
      <p:bldP spid="38" grpId="5" animBg="1"/>
      <p:bldP spid="38" grpId="6" animBg="1"/>
      <p:bldP spid="39" grpId="0" animBg="1"/>
      <p:bldP spid="39" grpId="1" animBg="1"/>
      <p:bldP spid="39" grpId="2" animBg="1"/>
      <p:bldP spid="39" grpId="3" animBg="1"/>
      <p:bldP spid="39" grpId="4" animBg="1"/>
      <p:bldP spid="39" grpId="5" animBg="1"/>
      <p:bldP spid="39" grpId="6" animBg="1"/>
      <p:bldP spid="40" grpId="0" animBg="1"/>
      <p:bldP spid="40" grpId="1" animBg="1"/>
      <p:bldP spid="40" grpId="2" animBg="1"/>
      <p:bldP spid="40" grpId="3" animBg="1"/>
      <p:bldP spid="40" grpId="4" animBg="1"/>
      <p:bldP spid="40" grpId="5" animBg="1"/>
      <p:bldP spid="40" grpId="6" animBg="1"/>
      <p:bldP spid="42" grpId="0" animBg="1"/>
      <p:bldP spid="43" grpId="0"/>
      <p:bldP spid="44" grpId="0" animBg="1"/>
      <p:bldP spid="45" grpId="0"/>
      <p:bldP spid="46" grpId="0" animBg="1"/>
      <p:bldP spid="47" grpId="0"/>
      <p:bldP spid="48" grpId="0" animBg="1"/>
      <p:bldP spid="49" grpId="0"/>
      <p:bldP spid="50" grpId="0" animBg="1"/>
      <p:bldP spid="50" grpId="1" animBg="1"/>
      <p:bldP spid="50" grpId="2" animBg="1"/>
      <p:bldP spid="50" grpId="3" animBg="1"/>
      <p:bldP spid="50" grpId="4" animBg="1"/>
      <p:bldP spid="50" grpId="5" animBg="1"/>
      <p:bldP spid="50" grpId="6" animBg="1"/>
      <p:bldP spid="51" grpId="0" animBg="1"/>
      <p:bldP spid="51" grpId="1" animBg="1"/>
      <p:bldP spid="51" grpId="2" animBg="1"/>
      <p:bldP spid="51" grpId="3" animBg="1"/>
      <p:bldP spid="51" grpId="4" animBg="1"/>
      <p:bldP spid="51" grpId="5" animBg="1"/>
      <p:bldP spid="51" grpId="6" animBg="1"/>
      <p:bldP spid="52" grpId="0" animBg="1"/>
      <p:bldP spid="52" grpId="1" animBg="1"/>
      <p:bldP spid="52" grpId="2" animBg="1"/>
      <p:bldP spid="52" grpId="3" animBg="1"/>
      <p:bldP spid="52" grpId="4" animBg="1"/>
      <p:bldP spid="52" grpId="5" animBg="1"/>
      <p:bldP spid="52" grpId="6" animBg="1"/>
      <p:bldP spid="53" grpId="0" animBg="1"/>
      <p:bldP spid="53" grpId="1" animBg="1"/>
      <p:bldP spid="53" grpId="2" animBg="1"/>
      <p:bldP spid="53" grpId="3" animBg="1"/>
      <p:bldP spid="53" grpId="4" animBg="1"/>
      <p:bldP spid="53" grpId="5" animBg="1"/>
      <p:bldP spid="53" grpId="6" animBg="1"/>
      <p:bldP spid="54" grpId="0" animBg="1"/>
      <p:bldP spid="54" grpId="1" animBg="1"/>
      <p:bldP spid="54" grpId="2" animBg="1"/>
      <p:bldP spid="54" grpId="3" animBg="1"/>
      <p:bldP spid="54" grpId="4" animBg="1"/>
      <p:bldP spid="54" grpId="5" animBg="1"/>
      <p:bldP spid="54" grpId="6" animBg="1"/>
      <p:bldP spid="55" grpId="0" animBg="1"/>
      <p:bldP spid="55" grpId="1" animBg="1"/>
      <p:bldP spid="55" grpId="2" animBg="1"/>
      <p:bldP spid="55" grpId="3" animBg="1"/>
      <p:bldP spid="55" grpId="4" animBg="1"/>
      <p:bldP spid="55" grpId="5" animBg="1"/>
      <p:bldP spid="55" grpId="6" animBg="1"/>
      <p:bldP spid="56" grpId="0" animBg="1"/>
      <p:bldP spid="56" grpId="1" animBg="1"/>
      <p:bldP spid="56" grpId="2" animBg="1"/>
      <p:bldP spid="56" grpId="3" animBg="1"/>
      <p:bldP spid="56" grpId="4" animBg="1"/>
      <p:bldP spid="56" grpId="5" animBg="1"/>
      <p:bldP spid="56" grpId="6"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58" grpId="4" animBg="1"/>
      <p:bldP spid="58" grpId="5" animBg="1"/>
      <p:bldP spid="58" grpId="6" animBg="1"/>
      <p:bldP spid="59" grpId="0" animBg="1"/>
      <p:bldP spid="59" grpId="1" animBg="1"/>
      <p:bldP spid="59" grpId="2" animBg="1"/>
      <p:bldP spid="59" grpId="3" animBg="1"/>
      <p:bldP spid="59" grpId="4" animBg="1"/>
      <p:bldP spid="59" grpId="5" animBg="1"/>
      <p:bldP spid="59" grpId="6" animBg="1"/>
      <p:bldP spid="60" grpId="0" animBg="1"/>
      <p:bldP spid="60" grpId="1" animBg="1"/>
      <p:bldP spid="60" grpId="2" animBg="1"/>
      <p:bldP spid="60" grpId="3" animBg="1"/>
      <p:bldP spid="60" grpId="4" animBg="1"/>
      <p:bldP spid="60" grpId="5" animBg="1"/>
      <p:bldP spid="60" grpId="6" animBg="1"/>
      <p:bldP spid="61" grpId="0" animBg="1"/>
      <p:bldP spid="61" grpId="1" animBg="1"/>
      <p:bldP spid="61" grpId="2" animBg="1"/>
      <p:bldP spid="61" grpId="3" animBg="1"/>
      <p:bldP spid="61" grpId="4" animBg="1"/>
      <p:bldP spid="61" grpId="5" animBg="1"/>
      <p:bldP spid="61" grpId="6" animBg="1"/>
      <p:bldP spid="62" grpId="0" animBg="1"/>
      <p:bldP spid="62" grpId="1" animBg="1"/>
      <p:bldP spid="62" grpId="2" animBg="1"/>
      <p:bldP spid="62" grpId="3" animBg="1"/>
      <p:bldP spid="62" grpId="4" animBg="1"/>
      <p:bldP spid="62" grpId="5" animBg="1"/>
      <p:bldP spid="62" grpId="6" animBg="1"/>
      <p:bldP spid="63" grpId="0" animBg="1"/>
      <p:bldP spid="63" grpId="1" animBg="1"/>
      <p:bldP spid="63" grpId="2" animBg="1"/>
      <p:bldP spid="63" grpId="3" animBg="1"/>
      <p:bldP spid="63" grpId="4" animBg="1"/>
      <p:bldP spid="63" grpId="5" animBg="1"/>
      <p:bldP spid="63" grpId="6" animBg="1"/>
      <p:bldP spid="64" grpId="0" animBg="1"/>
      <p:bldP spid="64" grpId="1" animBg="1"/>
      <p:bldP spid="64" grpId="2" animBg="1"/>
      <p:bldP spid="64" grpId="3" animBg="1"/>
      <p:bldP spid="64" grpId="4" animBg="1"/>
      <p:bldP spid="64" grpId="5" animBg="1"/>
      <p:bldP spid="64" grpId="6" animBg="1"/>
      <p:bldP spid="65" grpId="0" animBg="1"/>
      <p:bldP spid="65" grpId="1" animBg="1"/>
      <p:bldP spid="65" grpId="2" animBg="1"/>
      <p:bldP spid="65" grpId="3" animBg="1"/>
      <p:bldP spid="65" grpId="4" animBg="1"/>
      <p:bldP spid="65" grpId="5" animBg="1"/>
      <p:bldP spid="65" grpId="6" animBg="1"/>
      <p:bldP spid="66" grpId="0" animBg="1"/>
      <p:bldP spid="66" grpId="1" animBg="1"/>
      <p:bldP spid="66" grpId="2" animBg="1"/>
      <p:bldP spid="66" grpId="3" animBg="1"/>
      <p:bldP spid="66" grpId="4" animBg="1"/>
      <p:bldP spid="66" grpId="5" animBg="1"/>
      <p:bldP spid="66" grpId="6" animBg="1"/>
      <p:bldP spid="67" grpId="0" animBg="1"/>
      <p:bldP spid="67" grpId="1" animBg="1"/>
      <p:bldP spid="67" grpId="2" animBg="1"/>
      <p:bldP spid="67" grpId="3" animBg="1"/>
      <p:bldP spid="67" grpId="4" animBg="1"/>
      <p:bldP spid="67" grpId="5" animBg="1"/>
      <p:bldP spid="67" grpId="6" animBg="1"/>
      <p:bldP spid="74" grpId="0"/>
      <p:bldP spid="75"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a:spLocks noChangeArrowheads="1"/>
          </p:cNvSpPr>
          <p:nvPr/>
        </p:nvSpPr>
        <p:spPr bwMode="auto">
          <a:xfrm>
            <a:off x="4000500" y="10017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7</a:t>
            </a:r>
          </a:p>
        </p:txBody>
      </p:sp>
      <p:sp>
        <p:nvSpPr>
          <p:cNvPr id="83" name="TextBox 82"/>
          <p:cNvSpPr txBox="1">
            <a:spLocks noChangeArrowheads="1"/>
          </p:cNvSpPr>
          <p:nvPr/>
        </p:nvSpPr>
        <p:spPr bwMode="auto">
          <a:xfrm>
            <a:off x="4000500" y="16875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5</a:t>
            </a:r>
          </a:p>
        </p:txBody>
      </p:sp>
      <p:sp>
        <p:nvSpPr>
          <p:cNvPr id="81" name="TextBox 80"/>
          <p:cNvSpPr txBox="1">
            <a:spLocks noChangeArrowheads="1"/>
          </p:cNvSpPr>
          <p:nvPr/>
        </p:nvSpPr>
        <p:spPr bwMode="auto">
          <a:xfrm>
            <a:off x="4000500" y="23733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3</a:t>
            </a:r>
          </a:p>
        </p:txBody>
      </p:sp>
      <p:sp>
        <p:nvSpPr>
          <p:cNvPr id="160772" name="Title 1"/>
          <p:cNvSpPr>
            <a:spLocks noGrp="1"/>
          </p:cNvSpPr>
          <p:nvPr>
            <p:ph type="title"/>
          </p:nvPr>
        </p:nvSpPr>
        <p:spPr/>
        <p:txBody>
          <a:bodyPr/>
          <a:lstStyle/>
          <a:p>
            <a:pPr eaLnBrk="1" hangingPunct="1"/>
            <a:r>
              <a:rPr lang="en-US">
                <a:latin typeface="Garamond" charset="0"/>
              </a:rPr>
              <a:t>Example Within-Batch Scheduling Order</a:t>
            </a:r>
          </a:p>
        </p:txBody>
      </p:sp>
      <p:sp>
        <p:nvSpPr>
          <p:cNvPr id="16077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38C856-0F19-CC48-AF36-C04FE11C12F8}" type="slidenum">
              <a:rPr lang="en-US" sz="1600">
                <a:solidFill>
                  <a:srgbClr val="000000"/>
                </a:solidFill>
                <a:latin typeface="Garamond" charset="0"/>
                <a:cs typeface="Arial" charset="0"/>
              </a:rPr>
              <a:pPr eaLnBrk="1" hangingPunct="1"/>
              <a:t>57</a:t>
            </a:fld>
            <a:endParaRPr lang="en-US" sz="1600">
              <a:solidFill>
                <a:srgbClr val="000000"/>
              </a:solidFill>
              <a:latin typeface="Garamond" charset="0"/>
              <a:cs typeface="Arial" charset="0"/>
            </a:endParaRPr>
          </a:p>
        </p:txBody>
      </p:sp>
      <p:sp>
        <p:nvSpPr>
          <p:cNvPr id="24580" name="Rectangle 4"/>
          <p:cNvSpPr>
            <a:spLocks noChangeArrowheads="1"/>
          </p:cNvSpPr>
          <p:nvPr/>
        </p:nvSpPr>
        <p:spPr bwMode="auto">
          <a:xfrm>
            <a:off x="2343150" y="31178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6" name="Rectangle 5"/>
          <p:cNvSpPr>
            <a:spLocks noChangeArrowheads="1"/>
          </p:cNvSpPr>
          <p:nvPr/>
        </p:nvSpPr>
        <p:spPr bwMode="auto">
          <a:xfrm>
            <a:off x="1428750" y="31178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24582" name="Rectangle 6"/>
          <p:cNvSpPr>
            <a:spLocks noChangeArrowheads="1"/>
          </p:cNvSpPr>
          <p:nvPr/>
        </p:nvSpPr>
        <p:spPr bwMode="auto">
          <a:xfrm>
            <a:off x="514350" y="31178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24583" name="Rectangle 7"/>
          <p:cNvSpPr>
            <a:spLocks noChangeArrowheads="1"/>
          </p:cNvSpPr>
          <p:nvPr/>
        </p:nvSpPr>
        <p:spPr bwMode="auto">
          <a:xfrm>
            <a:off x="2343150" y="277495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160778" name="Rectangle 3"/>
          <p:cNvSpPr>
            <a:spLocks noChangeArrowheads="1"/>
          </p:cNvSpPr>
          <p:nvPr/>
        </p:nvSpPr>
        <p:spPr bwMode="auto">
          <a:xfrm>
            <a:off x="514350"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60779" name="Text Box 80"/>
          <p:cNvSpPr txBox="1">
            <a:spLocks noChangeArrowheads="1"/>
          </p:cNvSpPr>
          <p:nvPr/>
        </p:nvSpPr>
        <p:spPr bwMode="auto">
          <a:xfrm>
            <a:off x="487363"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160780" name="Rectangle 3"/>
          <p:cNvSpPr>
            <a:spLocks noChangeArrowheads="1"/>
          </p:cNvSpPr>
          <p:nvPr/>
        </p:nvSpPr>
        <p:spPr bwMode="auto">
          <a:xfrm>
            <a:off x="1428750"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60781" name="Text Box 80"/>
          <p:cNvSpPr txBox="1">
            <a:spLocks noChangeArrowheads="1"/>
          </p:cNvSpPr>
          <p:nvPr/>
        </p:nvSpPr>
        <p:spPr bwMode="auto">
          <a:xfrm>
            <a:off x="1428750" y="3730625"/>
            <a:ext cx="8239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160782" name="Rectangle 3"/>
          <p:cNvSpPr>
            <a:spLocks noChangeArrowheads="1"/>
          </p:cNvSpPr>
          <p:nvPr/>
        </p:nvSpPr>
        <p:spPr bwMode="auto">
          <a:xfrm>
            <a:off x="2343150"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60783" name="Text Box 80"/>
          <p:cNvSpPr txBox="1">
            <a:spLocks noChangeArrowheads="1"/>
          </p:cNvSpPr>
          <p:nvPr/>
        </p:nvSpPr>
        <p:spPr bwMode="auto">
          <a:xfrm>
            <a:off x="2316163"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2</a:t>
            </a:r>
          </a:p>
        </p:txBody>
      </p:sp>
      <p:sp>
        <p:nvSpPr>
          <p:cNvPr id="160784" name="Rectangle 3"/>
          <p:cNvSpPr>
            <a:spLocks noChangeArrowheads="1"/>
          </p:cNvSpPr>
          <p:nvPr/>
        </p:nvSpPr>
        <p:spPr bwMode="auto">
          <a:xfrm>
            <a:off x="3257550"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160785" name="Text Box 80"/>
          <p:cNvSpPr txBox="1">
            <a:spLocks noChangeArrowheads="1"/>
          </p:cNvSpPr>
          <p:nvPr/>
        </p:nvSpPr>
        <p:spPr bwMode="auto">
          <a:xfrm>
            <a:off x="3257550"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3</a:t>
            </a:r>
          </a:p>
        </p:txBody>
      </p:sp>
      <p:sp>
        <p:nvSpPr>
          <p:cNvPr id="17" name="Rectangle 16"/>
          <p:cNvSpPr>
            <a:spLocks noChangeArrowheads="1"/>
          </p:cNvSpPr>
          <p:nvPr/>
        </p:nvSpPr>
        <p:spPr bwMode="auto">
          <a:xfrm>
            <a:off x="3257550" y="31178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18" name="Rectangle 17"/>
          <p:cNvSpPr>
            <a:spLocks noChangeArrowheads="1"/>
          </p:cNvSpPr>
          <p:nvPr/>
        </p:nvSpPr>
        <p:spPr bwMode="auto">
          <a:xfrm>
            <a:off x="514350" y="27749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24594" name="Rectangle 18"/>
          <p:cNvSpPr>
            <a:spLocks noChangeArrowheads="1"/>
          </p:cNvSpPr>
          <p:nvPr/>
        </p:nvSpPr>
        <p:spPr bwMode="auto">
          <a:xfrm>
            <a:off x="1428750" y="27749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20" name="Rectangle 19"/>
          <p:cNvSpPr>
            <a:spLocks noChangeArrowheads="1"/>
          </p:cNvSpPr>
          <p:nvPr/>
        </p:nvSpPr>
        <p:spPr bwMode="auto">
          <a:xfrm>
            <a:off x="3257550" y="27749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24596" name="Rectangle 20"/>
          <p:cNvSpPr>
            <a:spLocks noChangeArrowheads="1"/>
          </p:cNvSpPr>
          <p:nvPr/>
        </p:nvSpPr>
        <p:spPr bwMode="auto">
          <a:xfrm>
            <a:off x="514350" y="24320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24597" name="Rectangle 21"/>
          <p:cNvSpPr>
            <a:spLocks noChangeArrowheads="1"/>
          </p:cNvSpPr>
          <p:nvPr/>
        </p:nvSpPr>
        <p:spPr bwMode="auto">
          <a:xfrm>
            <a:off x="1428750" y="24320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24598" name="Rectangle 22"/>
          <p:cNvSpPr>
            <a:spLocks noChangeArrowheads="1"/>
          </p:cNvSpPr>
          <p:nvPr/>
        </p:nvSpPr>
        <p:spPr bwMode="auto">
          <a:xfrm>
            <a:off x="2343150" y="24320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24599" name="Rectangle 23"/>
          <p:cNvSpPr>
            <a:spLocks noChangeArrowheads="1"/>
          </p:cNvSpPr>
          <p:nvPr/>
        </p:nvSpPr>
        <p:spPr bwMode="auto">
          <a:xfrm>
            <a:off x="3257550" y="24320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24600" name="Rectangle 24"/>
          <p:cNvSpPr>
            <a:spLocks noChangeArrowheads="1"/>
          </p:cNvSpPr>
          <p:nvPr/>
        </p:nvSpPr>
        <p:spPr bwMode="auto">
          <a:xfrm>
            <a:off x="514350" y="20891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24601" name="Rectangle 25"/>
          <p:cNvSpPr>
            <a:spLocks noChangeArrowheads="1"/>
          </p:cNvSpPr>
          <p:nvPr/>
        </p:nvSpPr>
        <p:spPr bwMode="auto">
          <a:xfrm>
            <a:off x="1428750" y="208915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24602" name="Rectangle 26"/>
          <p:cNvSpPr>
            <a:spLocks noChangeArrowheads="1"/>
          </p:cNvSpPr>
          <p:nvPr/>
        </p:nvSpPr>
        <p:spPr bwMode="auto">
          <a:xfrm>
            <a:off x="2343150" y="20891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24603" name="Rectangle 27"/>
          <p:cNvSpPr>
            <a:spLocks noChangeArrowheads="1"/>
          </p:cNvSpPr>
          <p:nvPr/>
        </p:nvSpPr>
        <p:spPr bwMode="auto">
          <a:xfrm>
            <a:off x="3257550" y="2089150"/>
            <a:ext cx="762000" cy="252413"/>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29" name="Rectangle 28"/>
          <p:cNvSpPr>
            <a:spLocks noChangeArrowheads="1"/>
          </p:cNvSpPr>
          <p:nvPr/>
        </p:nvSpPr>
        <p:spPr bwMode="auto">
          <a:xfrm>
            <a:off x="5143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24605" name="Rectangle 29"/>
          <p:cNvSpPr>
            <a:spLocks noChangeArrowheads="1"/>
          </p:cNvSpPr>
          <p:nvPr/>
        </p:nvSpPr>
        <p:spPr bwMode="auto">
          <a:xfrm>
            <a:off x="1428750" y="17462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31" name="Rectangle 30"/>
          <p:cNvSpPr>
            <a:spLocks noChangeArrowheads="1"/>
          </p:cNvSpPr>
          <p:nvPr/>
        </p:nvSpPr>
        <p:spPr bwMode="auto">
          <a:xfrm>
            <a:off x="32575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32" name="Rectangle 31"/>
          <p:cNvSpPr>
            <a:spLocks noChangeArrowheads="1"/>
          </p:cNvSpPr>
          <p:nvPr/>
        </p:nvSpPr>
        <p:spPr bwMode="auto">
          <a:xfrm>
            <a:off x="3257550" y="14033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33" name="Rectangle 32"/>
          <p:cNvSpPr>
            <a:spLocks noChangeArrowheads="1"/>
          </p:cNvSpPr>
          <p:nvPr/>
        </p:nvSpPr>
        <p:spPr bwMode="auto">
          <a:xfrm>
            <a:off x="23431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34" name="Rectangle 33"/>
          <p:cNvSpPr>
            <a:spLocks noChangeArrowheads="1"/>
          </p:cNvSpPr>
          <p:nvPr/>
        </p:nvSpPr>
        <p:spPr bwMode="auto">
          <a:xfrm>
            <a:off x="3257550" y="1065213"/>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160804" name="TextBox 34"/>
          <p:cNvSpPr txBox="1">
            <a:spLocks noChangeArrowheads="1"/>
          </p:cNvSpPr>
          <p:nvPr/>
        </p:nvSpPr>
        <p:spPr bwMode="auto">
          <a:xfrm>
            <a:off x="307975" y="971550"/>
            <a:ext cx="25050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cs typeface="Arial" charset="0"/>
              </a:rPr>
              <a:t>Baseline Scheduling </a:t>
            </a:r>
          </a:p>
          <a:p>
            <a:pPr eaLnBrk="1" hangingPunct="1"/>
            <a:r>
              <a:rPr lang="en-US" sz="1800" b="1">
                <a:solidFill>
                  <a:srgbClr val="000000"/>
                </a:solidFill>
                <a:cs typeface="Arial" charset="0"/>
              </a:rPr>
              <a:t>Order (Arrival order)</a:t>
            </a:r>
          </a:p>
        </p:txBody>
      </p:sp>
      <p:sp>
        <p:nvSpPr>
          <p:cNvPr id="36" name="TextBox 35"/>
          <p:cNvSpPr txBox="1">
            <a:spLocks noChangeArrowheads="1"/>
          </p:cNvSpPr>
          <p:nvPr/>
        </p:nvSpPr>
        <p:spPr bwMode="auto">
          <a:xfrm>
            <a:off x="4857750" y="971550"/>
            <a:ext cx="23606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cs typeface="Arial" charset="0"/>
              </a:rPr>
              <a:t>PAR-BS Scheduling</a:t>
            </a:r>
          </a:p>
          <a:p>
            <a:pPr eaLnBrk="1" hangingPunct="1"/>
            <a:r>
              <a:rPr lang="en-US" sz="1800" b="1">
                <a:solidFill>
                  <a:srgbClr val="000000"/>
                </a:solidFill>
                <a:cs typeface="Arial" charset="0"/>
              </a:rPr>
              <a:t>Order</a:t>
            </a:r>
          </a:p>
        </p:txBody>
      </p:sp>
      <p:sp>
        <p:nvSpPr>
          <p:cNvPr id="37" name="Rectangle 36"/>
          <p:cNvSpPr>
            <a:spLocks noChangeArrowheads="1"/>
          </p:cNvSpPr>
          <p:nvPr/>
        </p:nvSpPr>
        <p:spPr bwMode="auto">
          <a:xfrm>
            <a:off x="6800850" y="2090738"/>
            <a:ext cx="762000" cy="252412"/>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38" name="Rectangle 37"/>
          <p:cNvSpPr>
            <a:spLocks noChangeArrowheads="1"/>
          </p:cNvSpPr>
          <p:nvPr/>
        </p:nvSpPr>
        <p:spPr bwMode="auto">
          <a:xfrm>
            <a:off x="495300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39" name="Rectangle 38"/>
          <p:cNvSpPr>
            <a:spLocks noChangeArrowheads="1"/>
          </p:cNvSpPr>
          <p:nvPr/>
        </p:nvSpPr>
        <p:spPr bwMode="auto">
          <a:xfrm>
            <a:off x="4949825" y="31178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40" name="Rectangle 39"/>
          <p:cNvSpPr>
            <a:spLocks noChangeArrowheads="1"/>
          </p:cNvSpPr>
          <p:nvPr/>
        </p:nvSpPr>
        <p:spPr bwMode="auto">
          <a:xfrm>
            <a:off x="6781800" y="3119438"/>
            <a:ext cx="762000" cy="252412"/>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41" name="Rectangle 3"/>
          <p:cNvSpPr>
            <a:spLocks noChangeArrowheads="1"/>
          </p:cNvSpPr>
          <p:nvPr/>
        </p:nvSpPr>
        <p:spPr bwMode="auto">
          <a:xfrm>
            <a:off x="4949825"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2" name="Text Box 80"/>
          <p:cNvSpPr txBox="1">
            <a:spLocks noChangeArrowheads="1"/>
          </p:cNvSpPr>
          <p:nvPr/>
        </p:nvSpPr>
        <p:spPr bwMode="auto">
          <a:xfrm>
            <a:off x="4922838"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0</a:t>
            </a:r>
          </a:p>
        </p:txBody>
      </p:sp>
      <p:sp>
        <p:nvSpPr>
          <p:cNvPr id="43" name="Rectangle 3"/>
          <p:cNvSpPr>
            <a:spLocks noChangeArrowheads="1"/>
          </p:cNvSpPr>
          <p:nvPr/>
        </p:nvSpPr>
        <p:spPr bwMode="auto">
          <a:xfrm>
            <a:off x="5864225"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4" name="Text Box 80"/>
          <p:cNvSpPr txBox="1">
            <a:spLocks noChangeArrowheads="1"/>
          </p:cNvSpPr>
          <p:nvPr/>
        </p:nvSpPr>
        <p:spPr bwMode="auto">
          <a:xfrm>
            <a:off x="5864225" y="3730625"/>
            <a:ext cx="8239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1</a:t>
            </a:r>
          </a:p>
        </p:txBody>
      </p:sp>
      <p:sp>
        <p:nvSpPr>
          <p:cNvPr id="45" name="Rectangle 3"/>
          <p:cNvSpPr>
            <a:spLocks noChangeArrowheads="1"/>
          </p:cNvSpPr>
          <p:nvPr/>
        </p:nvSpPr>
        <p:spPr bwMode="auto">
          <a:xfrm>
            <a:off x="6778625"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6" name="Text Box 80"/>
          <p:cNvSpPr txBox="1">
            <a:spLocks noChangeArrowheads="1"/>
          </p:cNvSpPr>
          <p:nvPr/>
        </p:nvSpPr>
        <p:spPr bwMode="auto">
          <a:xfrm>
            <a:off x="6751638"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2</a:t>
            </a:r>
          </a:p>
        </p:txBody>
      </p:sp>
      <p:sp>
        <p:nvSpPr>
          <p:cNvPr id="47" name="Rectangle 3"/>
          <p:cNvSpPr>
            <a:spLocks noChangeArrowheads="1"/>
          </p:cNvSpPr>
          <p:nvPr/>
        </p:nvSpPr>
        <p:spPr bwMode="auto">
          <a:xfrm>
            <a:off x="7693025" y="3460750"/>
            <a:ext cx="762000" cy="939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FFFFFF"/>
              </a:solidFill>
            </a:endParaRPr>
          </a:p>
        </p:txBody>
      </p:sp>
      <p:sp>
        <p:nvSpPr>
          <p:cNvPr id="48" name="Text Box 80"/>
          <p:cNvSpPr txBox="1">
            <a:spLocks noChangeArrowheads="1"/>
          </p:cNvSpPr>
          <p:nvPr/>
        </p:nvSpPr>
        <p:spPr bwMode="auto">
          <a:xfrm>
            <a:off x="7693025" y="3730625"/>
            <a:ext cx="8223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Bank 3</a:t>
            </a:r>
          </a:p>
        </p:txBody>
      </p:sp>
      <p:sp>
        <p:nvSpPr>
          <p:cNvPr id="49" name="Rectangle 48"/>
          <p:cNvSpPr>
            <a:spLocks noChangeArrowheads="1"/>
          </p:cNvSpPr>
          <p:nvPr/>
        </p:nvSpPr>
        <p:spPr bwMode="auto">
          <a:xfrm>
            <a:off x="7715250" y="20891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0" name="Rectangle 49"/>
          <p:cNvSpPr>
            <a:spLocks noChangeArrowheads="1"/>
          </p:cNvSpPr>
          <p:nvPr/>
        </p:nvSpPr>
        <p:spPr bwMode="auto">
          <a:xfrm>
            <a:off x="58864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1" name="Rectangle 50"/>
          <p:cNvSpPr>
            <a:spLocks noChangeArrowheads="1"/>
          </p:cNvSpPr>
          <p:nvPr/>
        </p:nvSpPr>
        <p:spPr bwMode="auto">
          <a:xfrm>
            <a:off x="5864225" y="27749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2" name="Rectangle 51"/>
          <p:cNvSpPr>
            <a:spLocks noChangeArrowheads="1"/>
          </p:cNvSpPr>
          <p:nvPr/>
        </p:nvSpPr>
        <p:spPr bwMode="auto">
          <a:xfrm>
            <a:off x="7715250" y="2436813"/>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53" name="Rectangle 52"/>
          <p:cNvSpPr>
            <a:spLocks noChangeArrowheads="1"/>
          </p:cNvSpPr>
          <p:nvPr/>
        </p:nvSpPr>
        <p:spPr bwMode="auto">
          <a:xfrm>
            <a:off x="4949825" y="24320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4" name="Rectangle 53"/>
          <p:cNvSpPr>
            <a:spLocks noChangeArrowheads="1"/>
          </p:cNvSpPr>
          <p:nvPr/>
        </p:nvSpPr>
        <p:spPr bwMode="auto">
          <a:xfrm>
            <a:off x="5864225" y="2432050"/>
            <a:ext cx="762000" cy="252413"/>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5" name="Rectangle 54"/>
          <p:cNvSpPr>
            <a:spLocks noChangeArrowheads="1"/>
          </p:cNvSpPr>
          <p:nvPr/>
        </p:nvSpPr>
        <p:spPr bwMode="auto">
          <a:xfrm>
            <a:off x="6781800" y="27749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6" name="Rectangle 55"/>
          <p:cNvSpPr>
            <a:spLocks noChangeArrowheads="1"/>
          </p:cNvSpPr>
          <p:nvPr/>
        </p:nvSpPr>
        <p:spPr bwMode="auto">
          <a:xfrm>
            <a:off x="7715250" y="2776538"/>
            <a:ext cx="762000" cy="252412"/>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57" name="Rectangle 56"/>
          <p:cNvSpPr>
            <a:spLocks noChangeArrowheads="1"/>
          </p:cNvSpPr>
          <p:nvPr/>
        </p:nvSpPr>
        <p:spPr bwMode="auto">
          <a:xfrm>
            <a:off x="4953000" y="2774950"/>
            <a:ext cx="762000" cy="254000"/>
          </a:xfrm>
          <a:prstGeom prst="rect">
            <a:avLst/>
          </a:prstGeom>
          <a:solidFill>
            <a:srgbClr val="0000FF"/>
          </a:solidFill>
          <a:ln w="9525">
            <a:solidFill>
              <a:schemeClr val="tx1"/>
            </a:solidFill>
            <a:round/>
            <a:headEnd/>
            <a:tailEnd/>
          </a:ln>
        </p:spPr>
        <p:txBody>
          <a:bodyPr/>
          <a:lstStyle/>
          <a:p>
            <a:r>
              <a:rPr lang="en-US" sz="1400">
                <a:solidFill>
                  <a:srgbClr val="FFFFFF"/>
                </a:solidFill>
              </a:rPr>
              <a:t>T1</a:t>
            </a:r>
          </a:p>
        </p:txBody>
      </p:sp>
      <p:sp>
        <p:nvSpPr>
          <p:cNvPr id="58" name="Rectangle 57"/>
          <p:cNvSpPr>
            <a:spLocks noChangeArrowheads="1"/>
          </p:cNvSpPr>
          <p:nvPr/>
        </p:nvSpPr>
        <p:spPr bwMode="auto">
          <a:xfrm>
            <a:off x="5886450" y="3119438"/>
            <a:ext cx="762000" cy="252412"/>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59" name="Rectangle 58"/>
          <p:cNvSpPr>
            <a:spLocks noChangeArrowheads="1"/>
          </p:cNvSpPr>
          <p:nvPr/>
        </p:nvSpPr>
        <p:spPr bwMode="auto">
          <a:xfrm>
            <a:off x="6800850" y="2433638"/>
            <a:ext cx="762000" cy="252412"/>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60" name="Rectangle 59"/>
          <p:cNvSpPr>
            <a:spLocks noChangeArrowheads="1"/>
          </p:cNvSpPr>
          <p:nvPr/>
        </p:nvSpPr>
        <p:spPr bwMode="auto">
          <a:xfrm>
            <a:off x="7696200" y="3119438"/>
            <a:ext cx="762000" cy="252412"/>
          </a:xfrm>
          <a:prstGeom prst="rect">
            <a:avLst/>
          </a:prstGeom>
          <a:solidFill>
            <a:srgbClr val="FF0000"/>
          </a:solidFill>
          <a:ln w="9525">
            <a:solidFill>
              <a:schemeClr val="tx1"/>
            </a:solidFill>
            <a:round/>
            <a:headEnd/>
            <a:tailEnd/>
          </a:ln>
        </p:spPr>
        <p:txBody>
          <a:bodyPr/>
          <a:lstStyle/>
          <a:p>
            <a:r>
              <a:rPr lang="en-US" sz="1400">
                <a:solidFill>
                  <a:srgbClr val="FFFFFF"/>
                </a:solidFill>
              </a:rPr>
              <a:t>T0</a:t>
            </a:r>
          </a:p>
        </p:txBody>
      </p:sp>
      <p:sp>
        <p:nvSpPr>
          <p:cNvPr id="61" name="Rectangle 60"/>
          <p:cNvSpPr>
            <a:spLocks noChangeArrowheads="1"/>
          </p:cNvSpPr>
          <p:nvPr/>
        </p:nvSpPr>
        <p:spPr bwMode="auto">
          <a:xfrm>
            <a:off x="4953000" y="20891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2" name="Rectangle 61"/>
          <p:cNvSpPr>
            <a:spLocks noChangeArrowheads="1"/>
          </p:cNvSpPr>
          <p:nvPr/>
        </p:nvSpPr>
        <p:spPr bwMode="auto">
          <a:xfrm>
            <a:off x="5867400" y="2090738"/>
            <a:ext cx="762000" cy="252412"/>
          </a:xfrm>
          <a:prstGeom prst="rect">
            <a:avLst/>
          </a:prstGeom>
          <a:solidFill>
            <a:schemeClr val="tx1"/>
          </a:solidFill>
          <a:ln w="9525">
            <a:solidFill>
              <a:schemeClr val="tx1"/>
            </a:solidFill>
            <a:round/>
            <a:headEnd/>
            <a:tailEnd/>
          </a:ln>
        </p:spPr>
        <p:txBody>
          <a:bodyPr/>
          <a:lstStyle/>
          <a:p>
            <a:r>
              <a:rPr lang="en-US" sz="1400">
                <a:solidFill>
                  <a:srgbClr val="FFFFFF"/>
                </a:solidFill>
              </a:rPr>
              <a:t>T2</a:t>
            </a:r>
          </a:p>
        </p:txBody>
      </p:sp>
      <p:sp>
        <p:nvSpPr>
          <p:cNvPr id="63" name="Rectangle 62"/>
          <p:cNvSpPr>
            <a:spLocks noChangeArrowheads="1"/>
          </p:cNvSpPr>
          <p:nvPr/>
        </p:nvSpPr>
        <p:spPr bwMode="auto">
          <a:xfrm>
            <a:off x="77152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4" name="Rectangle 63"/>
          <p:cNvSpPr>
            <a:spLocks noChangeArrowheads="1"/>
          </p:cNvSpPr>
          <p:nvPr/>
        </p:nvSpPr>
        <p:spPr bwMode="auto">
          <a:xfrm>
            <a:off x="7715250" y="14033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5" name="Rectangle 64"/>
          <p:cNvSpPr>
            <a:spLocks noChangeArrowheads="1"/>
          </p:cNvSpPr>
          <p:nvPr/>
        </p:nvSpPr>
        <p:spPr bwMode="auto">
          <a:xfrm>
            <a:off x="6800850" y="1746250"/>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sp>
        <p:nvSpPr>
          <p:cNvPr id="66" name="Rectangle 65"/>
          <p:cNvSpPr>
            <a:spLocks noChangeArrowheads="1"/>
          </p:cNvSpPr>
          <p:nvPr/>
        </p:nvSpPr>
        <p:spPr bwMode="auto">
          <a:xfrm>
            <a:off x="7715250" y="1065213"/>
            <a:ext cx="762000" cy="254000"/>
          </a:xfrm>
          <a:prstGeom prst="rect">
            <a:avLst/>
          </a:prstGeom>
          <a:solidFill>
            <a:srgbClr val="FFFF00"/>
          </a:solidFill>
          <a:ln w="9525">
            <a:solidFill>
              <a:schemeClr val="tx1"/>
            </a:solidFill>
            <a:round/>
            <a:headEnd/>
            <a:tailEnd/>
          </a:ln>
        </p:spPr>
        <p:txBody>
          <a:bodyPr/>
          <a:lstStyle/>
          <a:p>
            <a:r>
              <a:rPr lang="en-US" sz="1400">
                <a:solidFill>
                  <a:srgbClr val="7F7F7F"/>
                </a:solidFill>
                <a:cs typeface="Arial" charset="0"/>
              </a:rPr>
              <a:t>T3</a:t>
            </a:r>
          </a:p>
        </p:txBody>
      </p:sp>
      <p:graphicFrame>
        <p:nvGraphicFramePr>
          <p:cNvPr id="68" name="Table 67"/>
          <p:cNvGraphicFramePr>
            <a:graphicFrameLocks noGrp="1"/>
          </p:cNvGraphicFramePr>
          <p:nvPr/>
        </p:nvGraphicFramePr>
        <p:xfrm>
          <a:off x="1600200" y="5029200"/>
          <a:ext cx="2114550" cy="731838"/>
        </p:xfrm>
        <a:graphic>
          <a:graphicData uri="http://schemas.openxmlformats.org/drawingml/2006/table">
            <a:tbl>
              <a:tblPr/>
              <a:tblGrid>
                <a:gridCol w="528638"/>
                <a:gridCol w="528637"/>
                <a:gridCol w="528638"/>
                <a:gridCol w="528637"/>
              </a:tblGrid>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Tahoma" charset="0"/>
                          <a:ea typeface="ＭＳ Ｐゴシック" charset="0"/>
                          <a:cs typeface="Arial" charset="0"/>
                        </a:rPr>
                        <a:t>T0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ahoma" charset="0"/>
                          <a:ea typeface="ＭＳ Ｐゴシック" charset="0"/>
                          <a:cs typeface="Arial" charset="0"/>
                        </a:rPr>
                        <a:t>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charset="0"/>
                          <a:ea typeface="ＭＳ Ｐゴシック" charset="0"/>
                          <a:cs typeface="Arial" charset="0"/>
                        </a:rPr>
                        <a:t>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accent1"/>
                          </a:solidFill>
                          <a:effectLst/>
                          <a:latin typeface="Tahoma" charset="0"/>
                          <a:ea typeface="ＭＳ Ｐゴシック" charset="0"/>
                          <a:cs typeface="Arial" charset="0"/>
                        </a:rPr>
                        <a:t>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7</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1" name="TextBox 70"/>
          <p:cNvSpPr txBox="1">
            <a:spLocks noChangeArrowheads="1"/>
          </p:cNvSpPr>
          <p:nvPr/>
        </p:nvSpPr>
        <p:spPr bwMode="auto">
          <a:xfrm>
            <a:off x="514350" y="5829300"/>
            <a:ext cx="34242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F0000"/>
                </a:solidFill>
                <a:cs typeface="Arial" charset="0"/>
              </a:rPr>
              <a:t>AVG: 5 bank access latencies</a:t>
            </a:r>
          </a:p>
        </p:txBody>
      </p:sp>
      <p:sp>
        <p:nvSpPr>
          <p:cNvPr id="72" name="TextBox 71"/>
          <p:cNvSpPr txBox="1">
            <a:spLocks noChangeArrowheads="1"/>
          </p:cNvSpPr>
          <p:nvPr/>
        </p:nvSpPr>
        <p:spPr bwMode="auto">
          <a:xfrm>
            <a:off x="5011738" y="5829300"/>
            <a:ext cx="3617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F0000"/>
                </a:solidFill>
                <a:cs typeface="Arial" charset="0"/>
              </a:rPr>
              <a:t>AVG: 3.5 bank access latencies</a:t>
            </a:r>
          </a:p>
        </p:txBody>
      </p:sp>
      <p:sp>
        <p:nvSpPr>
          <p:cNvPr id="73" name="TextBox 72"/>
          <p:cNvSpPr txBox="1">
            <a:spLocks noChangeArrowheads="1"/>
          </p:cNvSpPr>
          <p:nvPr/>
        </p:nvSpPr>
        <p:spPr bwMode="auto">
          <a:xfrm>
            <a:off x="571500" y="5429250"/>
            <a:ext cx="10810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Stall times</a:t>
            </a:r>
          </a:p>
        </p:txBody>
      </p:sp>
      <p:graphicFrame>
        <p:nvGraphicFramePr>
          <p:cNvPr id="74" name="Table 73"/>
          <p:cNvGraphicFramePr>
            <a:graphicFrameLocks noGrp="1"/>
          </p:cNvGraphicFramePr>
          <p:nvPr/>
        </p:nvGraphicFramePr>
        <p:xfrm>
          <a:off x="6229350" y="5029200"/>
          <a:ext cx="2114550" cy="731838"/>
        </p:xfrm>
        <a:graphic>
          <a:graphicData uri="http://schemas.openxmlformats.org/drawingml/2006/table">
            <a:tbl>
              <a:tblPr/>
              <a:tblGrid>
                <a:gridCol w="528638"/>
                <a:gridCol w="528637"/>
                <a:gridCol w="528638"/>
                <a:gridCol w="528637"/>
              </a:tblGrid>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Tahoma" charset="0"/>
                          <a:ea typeface="ＭＳ Ｐゴシック" charset="0"/>
                          <a:cs typeface="Arial" charset="0"/>
                        </a:rPr>
                        <a:t>T0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ahoma" charset="0"/>
                          <a:ea typeface="ＭＳ Ｐゴシック" charset="0"/>
                          <a:cs typeface="Arial" charset="0"/>
                        </a:rPr>
                        <a:t>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charset="0"/>
                          <a:ea typeface="ＭＳ Ｐゴシック" charset="0"/>
                          <a:cs typeface="Arial" charset="0"/>
                        </a:rPr>
                        <a:t>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accent1"/>
                          </a:solidFill>
                          <a:effectLst/>
                          <a:latin typeface="Tahoma" charset="0"/>
                          <a:ea typeface="ＭＳ Ｐゴシック" charset="0"/>
                          <a:cs typeface="Arial" charset="0"/>
                        </a:rPr>
                        <a:t>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7</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5" name="TextBox 74"/>
          <p:cNvSpPr txBox="1">
            <a:spLocks noChangeArrowheads="1"/>
          </p:cNvSpPr>
          <p:nvPr/>
        </p:nvSpPr>
        <p:spPr bwMode="auto">
          <a:xfrm>
            <a:off x="5200650" y="5429250"/>
            <a:ext cx="10810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Stall times</a:t>
            </a:r>
          </a:p>
        </p:txBody>
      </p:sp>
      <p:cxnSp>
        <p:nvCxnSpPr>
          <p:cNvPr id="77" name="Straight Arrow Connector 76"/>
          <p:cNvCxnSpPr/>
          <p:nvPr/>
        </p:nvCxnSpPr>
        <p:spPr>
          <a:xfrm rot="5400000" flipH="1" flipV="1">
            <a:off x="3144044" y="2220119"/>
            <a:ext cx="2286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681" name="TextBox 77"/>
          <p:cNvSpPr txBox="1">
            <a:spLocks noChangeArrowheads="1"/>
          </p:cNvSpPr>
          <p:nvPr/>
        </p:nvSpPr>
        <p:spPr bwMode="auto">
          <a:xfrm rot="-5400000">
            <a:off x="4103688" y="2046287"/>
            <a:ext cx="6286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Time</a:t>
            </a:r>
          </a:p>
        </p:txBody>
      </p:sp>
      <p:sp>
        <p:nvSpPr>
          <p:cNvPr id="76" name="TextBox 75"/>
          <p:cNvSpPr txBox="1">
            <a:spLocks noChangeArrowheads="1"/>
          </p:cNvSpPr>
          <p:nvPr/>
        </p:nvSpPr>
        <p:spPr bwMode="auto">
          <a:xfrm>
            <a:off x="4000500" y="30591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1</a:t>
            </a:r>
          </a:p>
        </p:txBody>
      </p:sp>
      <p:sp>
        <p:nvSpPr>
          <p:cNvPr id="78" name="TextBox 77"/>
          <p:cNvSpPr txBox="1">
            <a:spLocks noChangeArrowheads="1"/>
          </p:cNvSpPr>
          <p:nvPr/>
        </p:nvSpPr>
        <p:spPr bwMode="auto">
          <a:xfrm>
            <a:off x="4000500" y="27162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2</a:t>
            </a:r>
          </a:p>
        </p:txBody>
      </p:sp>
      <p:sp>
        <p:nvSpPr>
          <p:cNvPr id="82" name="TextBox 81"/>
          <p:cNvSpPr txBox="1">
            <a:spLocks noChangeArrowheads="1"/>
          </p:cNvSpPr>
          <p:nvPr/>
        </p:nvSpPr>
        <p:spPr bwMode="auto">
          <a:xfrm>
            <a:off x="4000500" y="20304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4</a:t>
            </a:r>
          </a:p>
        </p:txBody>
      </p:sp>
      <p:sp>
        <p:nvSpPr>
          <p:cNvPr id="84" name="TextBox 83"/>
          <p:cNvSpPr txBox="1">
            <a:spLocks noChangeArrowheads="1"/>
          </p:cNvSpPr>
          <p:nvPr/>
        </p:nvSpPr>
        <p:spPr bwMode="auto">
          <a:xfrm>
            <a:off x="4000500" y="13446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6</a:t>
            </a:r>
          </a:p>
        </p:txBody>
      </p:sp>
      <p:sp>
        <p:nvSpPr>
          <p:cNvPr id="86" name="Rectangle 85"/>
          <p:cNvSpPr/>
          <p:nvPr/>
        </p:nvSpPr>
        <p:spPr>
          <a:xfrm>
            <a:off x="1692275"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7" name="Rectangle 86"/>
          <p:cNvSpPr/>
          <p:nvPr/>
        </p:nvSpPr>
        <p:spPr>
          <a:xfrm>
            <a:off x="2228850"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8" name="Rectangle 87"/>
          <p:cNvSpPr/>
          <p:nvPr/>
        </p:nvSpPr>
        <p:spPr>
          <a:xfrm>
            <a:off x="2774950"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89" name="Rectangle 88"/>
          <p:cNvSpPr/>
          <p:nvPr/>
        </p:nvSpPr>
        <p:spPr>
          <a:xfrm>
            <a:off x="3289300"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90" name="TextBox 89"/>
          <p:cNvSpPr txBox="1">
            <a:spLocks noChangeArrowheads="1"/>
          </p:cNvSpPr>
          <p:nvPr/>
        </p:nvSpPr>
        <p:spPr bwMode="auto">
          <a:xfrm>
            <a:off x="5160963" y="4430713"/>
            <a:ext cx="30861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F0000"/>
                </a:solidFill>
                <a:cs typeface="Arial" charset="0"/>
              </a:rPr>
              <a:t>Ranking: T0 &gt; T1 &gt; T2 &gt; T3</a:t>
            </a:r>
          </a:p>
        </p:txBody>
      </p:sp>
      <p:sp>
        <p:nvSpPr>
          <p:cNvPr id="91" name="TextBox 90"/>
          <p:cNvSpPr txBox="1">
            <a:spLocks noChangeArrowheads="1"/>
          </p:cNvSpPr>
          <p:nvPr/>
        </p:nvSpPr>
        <p:spPr bwMode="auto">
          <a:xfrm>
            <a:off x="8458200" y="30591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1</a:t>
            </a:r>
          </a:p>
        </p:txBody>
      </p:sp>
      <p:sp>
        <p:nvSpPr>
          <p:cNvPr id="92" name="TextBox 91"/>
          <p:cNvSpPr txBox="1">
            <a:spLocks noChangeArrowheads="1"/>
          </p:cNvSpPr>
          <p:nvPr/>
        </p:nvSpPr>
        <p:spPr bwMode="auto">
          <a:xfrm>
            <a:off x="8458200" y="27162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2</a:t>
            </a:r>
          </a:p>
        </p:txBody>
      </p:sp>
      <p:sp>
        <p:nvSpPr>
          <p:cNvPr id="93" name="TextBox 92"/>
          <p:cNvSpPr txBox="1">
            <a:spLocks noChangeArrowheads="1"/>
          </p:cNvSpPr>
          <p:nvPr/>
        </p:nvSpPr>
        <p:spPr bwMode="auto">
          <a:xfrm>
            <a:off x="8458200" y="23733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3</a:t>
            </a:r>
          </a:p>
        </p:txBody>
      </p:sp>
      <p:sp>
        <p:nvSpPr>
          <p:cNvPr id="94" name="TextBox 93"/>
          <p:cNvSpPr txBox="1">
            <a:spLocks noChangeArrowheads="1"/>
          </p:cNvSpPr>
          <p:nvPr/>
        </p:nvSpPr>
        <p:spPr bwMode="auto">
          <a:xfrm>
            <a:off x="8458200" y="20304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4</a:t>
            </a:r>
          </a:p>
        </p:txBody>
      </p:sp>
      <p:sp>
        <p:nvSpPr>
          <p:cNvPr id="95" name="TextBox 94"/>
          <p:cNvSpPr txBox="1">
            <a:spLocks noChangeArrowheads="1"/>
          </p:cNvSpPr>
          <p:nvPr/>
        </p:nvSpPr>
        <p:spPr bwMode="auto">
          <a:xfrm>
            <a:off x="8458200" y="16875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5</a:t>
            </a:r>
          </a:p>
        </p:txBody>
      </p:sp>
      <p:sp>
        <p:nvSpPr>
          <p:cNvPr id="96" name="TextBox 95"/>
          <p:cNvSpPr txBox="1">
            <a:spLocks noChangeArrowheads="1"/>
          </p:cNvSpPr>
          <p:nvPr/>
        </p:nvSpPr>
        <p:spPr bwMode="auto">
          <a:xfrm>
            <a:off x="8458200" y="13446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6</a:t>
            </a:r>
          </a:p>
        </p:txBody>
      </p:sp>
      <p:sp>
        <p:nvSpPr>
          <p:cNvPr id="97" name="TextBox 96"/>
          <p:cNvSpPr txBox="1">
            <a:spLocks noChangeArrowheads="1"/>
          </p:cNvSpPr>
          <p:nvPr/>
        </p:nvSpPr>
        <p:spPr bwMode="auto">
          <a:xfrm>
            <a:off x="8458200" y="1001713"/>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7</a:t>
            </a:r>
          </a:p>
        </p:txBody>
      </p:sp>
      <p:sp>
        <p:nvSpPr>
          <p:cNvPr id="98" name="Rectangle 97"/>
          <p:cNvSpPr/>
          <p:nvPr/>
        </p:nvSpPr>
        <p:spPr>
          <a:xfrm>
            <a:off x="6329363"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99" name="Rectangle 98"/>
          <p:cNvSpPr/>
          <p:nvPr/>
        </p:nvSpPr>
        <p:spPr>
          <a:xfrm>
            <a:off x="6865938"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100" name="Rectangle 99"/>
          <p:cNvSpPr/>
          <p:nvPr/>
        </p:nvSpPr>
        <p:spPr>
          <a:xfrm>
            <a:off x="7412038"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101" name="Rectangle 100"/>
          <p:cNvSpPr/>
          <p:nvPr/>
        </p:nvSpPr>
        <p:spPr>
          <a:xfrm>
            <a:off x="7926388" y="5407025"/>
            <a:ext cx="3429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cxnSp>
        <p:nvCxnSpPr>
          <p:cNvPr id="103" name="Straight Arrow Connector 102"/>
          <p:cNvCxnSpPr/>
          <p:nvPr/>
        </p:nvCxnSpPr>
        <p:spPr>
          <a:xfrm rot="5400000" flipH="1" flipV="1">
            <a:off x="7623969" y="2228056"/>
            <a:ext cx="2286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77"/>
          <p:cNvSpPr txBox="1">
            <a:spLocks noChangeArrowheads="1"/>
          </p:cNvSpPr>
          <p:nvPr/>
        </p:nvSpPr>
        <p:spPr bwMode="auto">
          <a:xfrm rot="-5400000">
            <a:off x="8583613" y="2054225"/>
            <a:ext cx="6286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Time</a:t>
            </a:r>
          </a:p>
        </p:txBody>
      </p:sp>
    </p:spTree>
    <p:extLst>
      <p:ext uri="{BB962C8B-B14F-4D97-AF65-F5344CB8AC3E}">
        <p14:creationId xmlns:p14="http://schemas.microsoft.com/office/powerpoint/2010/main" val="2840188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458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4596"/>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4600"/>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4605"/>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459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4594"/>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4580"/>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4598"/>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24602"/>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4599"/>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86"/>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245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24596"/>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24600"/>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24605"/>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24597"/>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24594"/>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6"/>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24580"/>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24598"/>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24602"/>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32"/>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24599"/>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1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2" nodeType="clickEffect">
                                  <p:stCondLst>
                                    <p:cond delay="0"/>
                                  </p:stCondLst>
                                  <p:childTnLst>
                                    <p:set>
                                      <p:cBhvr>
                                        <p:cTn id="116" dur="1" fill="hold">
                                          <p:stCondLst>
                                            <p:cond delay="0"/>
                                          </p:stCondLst>
                                        </p:cTn>
                                        <p:tgtEl>
                                          <p:spTgt spid="29"/>
                                        </p:tgtEl>
                                        <p:attrNameLst>
                                          <p:attrName>style.visibility</p:attrName>
                                        </p:attrNameLst>
                                      </p:cBhvr>
                                      <p:to>
                                        <p:strVal val="hidden"/>
                                      </p:to>
                                    </p:set>
                                  </p:childTnLst>
                                </p:cTn>
                              </p:par>
                              <p:par>
                                <p:cTn id="117" presetID="1" presetClass="exit" presetSubtype="0" fill="hold" grpId="2" nodeType="withEffect">
                                  <p:stCondLst>
                                    <p:cond delay="0"/>
                                  </p:stCondLst>
                                  <p:childTnLst>
                                    <p:set>
                                      <p:cBhvr>
                                        <p:cTn id="118" dur="1" fill="hold">
                                          <p:stCondLst>
                                            <p:cond delay="0"/>
                                          </p:stCondLst>
                                        </p:cTn>
                                        <p:tgtEl>
                                          <p:spTgt spid="24596"/>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8"/>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24597"/>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24601"/>
                                        </p:tgtEl>
                                        <p:attrNameLst>
                                          <p:attrName>style.visibility</p:attrName>
                                        </p:attrNameLst>
                                      </p:cBhvr>
                                      <p:to>
                                        <p:strVal val="hidden"/>
                                      </p:to>
                                    </p:set>
                                  </p:childTnLst>
                                </p:cTn>
                              </p:par>
                              <p:par>
                                <p:cTn id="127" presetID="1" presetClass="exit" presetSubtype="0" fill="hold" grpId="2" nodeType="withEffect">
                                  <p:stCondLst>
                                    <p:cond delay="0"/>
                                  </p:stCondLst>
                                  <p:childTnLst>
                                    <p:set>
                                      <p:cBhvr>
                                        <p:cTn id="128" dur="1" fill="hold">
                                          <p:stCondLst>
                                            <p:cond delay="0"/>
                                          </p:stCondLst>
                                        </p:cTn>
                                        <p:tgtEl>
                                          <p:spTgt spid="24605"/>
                                        </p:tgtEl>
                                        <p:attrNameLst>
                                          <p:attrName>style.visibility</p:attrName>
                                        </p:attrNameLst>
                                      </p:cBhvr>
                                      <p:to>
                                        <p:strVal val="hidden"/>
                                      </p:to>
                                    </p:set>
                                  </p:childTnLst>
                                </p:cTn>
                              </p:par>
                              <p:par>
                                <p:cTn id="129" presetID="1" presetClass="exit" presetSubtype="0" fill="hold" grpId="2" nodeType="withEffect">
                                  <p:stCondLst>
                                    <p:cond delay="0"/>
                                  </p:stCondLst>
                                  <p:childTnLst>
                                    <p:set>
                                      <p:cBhvr>
                                        <p:cTn id="130" dur="1" fill="hold">
                                          <p:stCondLst>
                                            <p:cond delay="0"/>
                                          </p:stCondLst>
                                        </p:cTn>
                                        <p:tgtEl>
                                          <p:spTgt spid="33"/>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24602"/>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24583"/>
                                        </p:tgtEl>
                                        <p:attrNameLst>
                                          <p:attrName>style.visibility</p:attrName>
                                        </p:attrNameLst>
                                      </p:cBhvr>
                                      <p:to>
                                        <p:strVal val="hidden"/>
                                      </p:to>
                                    </p:set>
                                  </p:childTnLst>
                                </p:cTn>
                              </p:par>
                              <p:par>
                                <p:cTn id="135" presetID="1" presetClass="exit" presetSubtype="0" fill="hold" grpId="2" nodeType="withEffect">
                                  <p:stCondLst>
                                    <p:cond delay="0"/>
                                  </p:stCondLst>
                                  <p:childTnLst>
                                    <p:set>
                                      <p:cBhvr>
                                        <p:cTn id="136" dur="1" fill="hold">
                                          <p:stCondLst>
                                            <p:cond delay="0"/>
                                          </p:stCondLst>
                                        </p:cTn>
                                        <p:tgtEl>
                                          <p:spTgt spid="24580"/>
                                        </p:tgtEl>
                                        <p:attrNameLst>
                                          <p:attrName>style.visibility</p:attrName>
                                        </p:attrNameLst>
                                      </p:cBhvr>
                                      <p:to>
                                        <p:strVal val="hidden"/>
                                      </p:to>
                                    </p:set>
                                  </p:childTnLst>
                                </p:cTn>
                              </p:par>
                              <p:par>
                                <p:cTn id="137" presetID="1" presetClass="exit" presetSubtype="0" fill="hold" grpId="2" nodeType="withEffect">
                                  <p:stCondLst>
                                    <p:cond delay="0"/>
                                  </p:stCondLst>
                                  <p:childTnLst>
                                    <p:set>
                                      <p:cBhvr>
                                        <p:cTn id="138" dur="1" fill="hold">
                                          <p:stCondLst>
                                            <p:cond delay="0"/>
                                          </p:stCondLst>
                                        </p:cTn>
                                        <p:tgtEl>
                                          <p:spTgt spid="17"/>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20"/>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24599"/>
                                        </p:tgtEl>
                                        <p:attrNameLst>
                                          <p:attrName>style.visibility</p:attrName>
                                        </p:attrNameLst>
                                      </p:cBhvr>
                                      <p:to>
                                        <p:strVal val="hidden"/>
                                      </p:to>
                                    </p:set>
                                  </p:childTnLst>
                                </p:cTn>
                              </p:par>
                              <p:par>
                                <p:cTn id="143" presetID="1" presetClass="exit" presetSubtype="0" fill="hold" grpId="0" nodeType="withEffect">
                                  <p:stCondLst>
                                    <p:cond delay="0"/>
                                  </p:stCondLst>
                                  <p:childTnLst>
                                    <p:set>
                                      <p:cBhvr>
                                        <p:cTn id="144" dur="1" fill="hold">
                                          <p:stCondLst>
                                            <p:cond delay="0"/>
                                          </p:stCondLst>
                                        </p:cTn>
                                        <p:tgtEl>
                                          <p:spTgt spid="24603"/>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31"/>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0" nodeType="clickEffect">
                                  <p:stCondLst>
                                    <p:cond delay="0"/>
                                  </p:stCondLst>
                                  <p:childTnLst>
                                    <p:set>
                                      <p:cBhvr>
                                        <p:cTn id="154" dur="1" fill="hold">
                                          <p:stCondLst>
                                            <p:cond delay="0"/>
                                          </p:stCondLst>
                                        </p:cTn>
                                        <p:tgtEl>
                                          <p:spTgt spid="87"/>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3" nodeType="clickEffect">
                                  <p:stCondLst>
                                    <p:cond delay="0"/>
                                  </p:stCondLst>
                                  <p:childTnLst>
                                    <p:set>
                                      <p:cBhvr>
                                        <p:cTn id="158" dur="1" fill="hold">
                                          <p:stCondLst>
                                            <p:cond delay="0"/>
                                          </p:stCondLst>
                                        </p:cTn>
                                        <p:tgtEl>
                                          <p:spTgt spid="29"/>
                                        </p:tgtEl>
                                        <p:attrNameLst>
                                          <p:attrName>style.visibility</p:attrName>
                                        </p:attrNameLst>
                                      </p:cBhvr>
                                      <p:to>
                                        <p:strVal val="visible"/>
                                      </p:to>
                                    </p:set>
                                  </p:childTnLst>
                                </p:cTn>
                              </p:par>
                              <p:par>
                                <p:cTn id="159" presetID="1" presetClass="entr" presetSubtype="0" fill="hold" grpId="3" nodeType="withEffect">
                                  <p:stCondLst>
                                    <p:cond delay="0"/>
                                  </p:stCondLst>
                                  <p:childTnLst>
                                    <p:set>
                                      <p:cBhvr>
                                        <p:cTn id="160" dur="1" fill="hold">
                                          <p:stCondLst>
                                            <p:cond delay="0"/>
                                          </p:stCondLst>
                                        </p:cTn>
                                        <p:tgtEl>
                                          <p:spTgt spid="24596"/>
                                        </p:tgtEl>
                                        <p:attrNameLst>
                                          <p:attrName>style.visibility</p:attrName>
                                        </p:attrNameLst>
                                      </p:cBhvr>
                                      <p:to>
                                        <p:strVal val="visible"/>
                                      </p:to>
                                    </p:set>
                                  </p:childTnLst>
                                </p:cTn>
                              </p:par>
                              <p:par>
                                <p:cTn id="161" presetID="1" presetClass="entr" presetSubtype="0" fill="hold" grpId="3" nodeType="withEffect">
                                  <p:stCondLst>
                                    <p:cond delay="0"/>
                                  </p:stCondLst>
                                  <p:childTnLst>
                                    <p:set>
                                      <p:cBhvr>
                                        <p:cTn id="162" dur="1" fill="hold">
                                          <p:stCondLst>
                                            <p:cond delay="0"/>
                                          </p:stCondLst>
                                        </p:cTn>
                                        <p:tgtEl>
                                          <p:spTgt spid="18"/>
                                        </p:tgtEl>
                                        <p:attrNameLst>
                                          <p:attrName>style.visibility</p:attrName>
                                        </p:attrNameLst>
                                      </p:cBhvr>
                                      <p:to>
                                        <p:strVal val="visible"/>
                                      </p:to>
                                    </p:set>
                                  </p:childTnLst>
                                </p:cTn>
                              </p:par>
                              <p:par>
                                <p:cTn id="163" presetID="1" presetClass="entr" presetSubtype="0" fill="hold" grpId="3" nodeType="withEffect">
                                  <p:stCondLst>
                                    <p:cond delay="0"/>
                                  </p:stCondLst>
                                  <p:childTnLst>
                                    <p:set>
                                      <p:cBhvr>
                                        <p:cTn id="164" dur="1" fill="hold">
                                          <p:stCondLst>
                                            <p:cond delay="0"/>
                                          </p:stCondLst>
                                        </p:cTn>
                                        <p:tgtEl>
                                          <p:spTgt spid="6"/>
                                        </p:tgtEl>
                                        <p:attrNameLst>
                                          <p:attrName>style.visibility</p:attrName>
                                        </p:attrNameLst>
                                      </p:cBhvr>
                                      <p:to>
                                        <p:strVal val="visible"/>
                                      </p:to>
                                    </p:set>
                                  </p:childTnLst>
                                </p:cTn>
                              </p:par>
                              <p:par>
                                <p:cTn id="165" presetID="1" presetClass="entr" presetSubtype="0" fill="hold" grpId="3" nodeType="withEffect">
                                  <p:stCondLst>
                                    <p:cond delay="0"/>
                                  </p:stCondLst>
                                  <p:childTnLst>
                                    <p:set>
                                      <p:cBhvr>
                                        <p:cTn id="166" dur="1" fill="hold">
                                          <p:stCondLst>
                                            <p:cond delay="0"/>
                                          </p:stCondLst>
                                        </p:cTn>
                                        <p:tgtEl>
                                          <p:spTgt spid="24597"/>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4601"/>
                                        </p:tgtEl>
                                        <p:attrNameLst>
                                          <p:attrName>style.visibility</p:attrName>
                                        </p:attrNameLst>
                                      </p:cBhvr>
                                      <p:to>
                                        <p:strVal val="visible"/>
                                      </p:to>
                                    </p:set>
                                  </p:childTnLst>
                                </p:cTn>
                              </p:par>
                              <p:par>
                                <p:cTn id="169" presetID="1" presetClass="entr" presetSubtype="0" fill="hold" grpId="3" nodeType="withEffect">
                                  <p:stCondLst>
                                    <p:cond delay="0"/>
                                  </p:stCondLst>
                                  <p:childTnLst>
                                    <p:set>
                                      <p:cBhvr>
                                        <p:cTn id="170" dur="1" fill="hold">
                                          <p:stCondLst>
                                            <p:cond delay="0"/>
                                          </p:stCondLst>
                                        </p:cTn>
                                        <p:tgtEl>
                                          <p:spTgt spid="24605"/>
                                        </p:tgtEl>
                                        <p:attrNameLst>
                                          <p:attrName>style.visibility</p:attrName>
                                        </p:attrNameLst>
                                      </p:cBhvr>
                                      <p:to>
                                        <p:strVal val="visible"/>
                                      </p:to>
                                    </p:set>
                                  </p:childTnLst>
                                </p:cTn>
                              </p:par>
                              <p:par>
                                <p:cTn id="171" presetID="1" presetClass="entr" presetSubtype="0" fill="hold" grpId="3" nodeType="with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par>
                                <p:cTn id="173" presetID="1" presetClass="entr" presetSubtype="0" fill="hold" grpId="3" nodeType="withEffect">
                                  <p:stCondLst>
                                    <p:cond delay="0"/>
                                  </p:stCondLst>
                                  <p:childTnLst>
                                    <p:set>
                                      <p:cBhvr>
                                        <p:cTn id="174" dur="1" fill="hold">
                                          <p:stCondLst>
                                            <p:cond delay="0"/>
                                          </p:stCondLst>
                                        </p:cTn>
                                        <p:tgtEl>
                                          <p:spTgt spid="24602"/>
                                        </p:tgtEl>
                                        <p:attrNameLst>
                                          <p:attrName>style.visibility</p:attrName>
                                        </p:attrNameLst>
                                      </p:cBhvr>
                                      <p:to>
                                        <p:strVal val="visible"/>
                                      </p:to>
                                    </p:set>
                                  </p:childTnLst>
                                </p:cTn>
                              </p:par>
                              <p:par>
                                <p:cTn id="175" presetID="1" presetClass="entr" presetSubtype="0" fill="hold" grpId="1" nodeType="withEffect">
                                  <p:stCondLst>
                                    <p:cond delay="0"/>
                                  </p:stCondLst>
                                  <p:childTnLst>
                                    <p:set>
                                      <p:cBhvr>
                                        <p:cTn id="176" dur="1" fill="hold">
                                          <p:stCondLst>
                                            <p:cond delay="0"/>
                                          </p:stCondLst>
                                        </p:cTn>
                                        <p:tgtEl>
                                          <p:spTgt spid="24583"/>
                                        </p:tgtEl>
                                        <p:attrNameLst>
                                          <p:attrName>style.visibility</p:attrName>
                                        </p:attrNameLst>
                                      </p:cBhvr>
                                      <p:to>
                                        <p:strVal val="visible"/>
                                      </p:to>
                                    </p:set>
                                  </p:childTnLst>
                                </p:cTn>
                              </p:par>
                              <p:par>
                                <p:cTn id="177" presetID="1" presetClass="entr" presetSubtype="0" fill="hold" grpId="3" nodeType="withEffect">
                                  <p:stCondLst>
                                    <p:cond delay="0"/>
                                  </p:stCondLst>
                                  <p:childTnLst>
                                    <p:set>
                                      <p:cBhvr>
                                        <p:cTn id="178" dur="1" fill="hold">
                                          <p:stCondLst>
                                            <p:cond delay="0"/>
                                          </p:stCondLst>
                                        </p:cTn>
                                        <p:tgtEl>
                                          <p:spTgt spid="24580"/>
                                        </p:tgtEl>
                                        <p:attrNameLst>
                                          <p:attrName>style.visibility</p:attrName>
                                        </p:attrNameLst>
                                      </p:cBhvr>
                                      <p:to>
                                        <p:strVal val="visible"/>
                                      </p:to>
                                    </p:set>
                                  </p:childTnLst>
                                </p:cTn>
                              </p:par>
                              <p:par>
                                <p:cTn id="179" presetID="1" presetClass="entr" presetSubtype="0" fill="hold" grpId="3" nodeType="withEffect">
                                  <p:stCondLst>
                                    <p:cond delay="0"/>
                                  </p:stCondLst>
                                  <p:childTnLst>
                                    <p:set>
                                      <p:cBhvr>
                                        <p:cTn id="180" dur="1" fill="hold">
                                          <p:stCondLst>
                                            <p:cond delay="0"/>
                                          </p:stCondLst>
                                        </p:cTn>
                                        <p:tgtEl>
                                          <p:spTgt spid="17"/>
                                        </p:tgtEl>
                                        <p:attrNameLst>
                                          <p:attrName>style.visibility</p:attrName>
                                        </p:attrNameLst>
                                      </p:cBhvr>
                                      <p:to>
                                        <p:strVal val="visible"/>
                                      </p:to>
                                    </p:set>
                                  </p:childTnLst>
                                </p:cTn>
                              </p:par>
                              <p:par>
                                <p:cTn id="181" presetID="1" presetClass="entr" presetSubtype="0" fill="hold" grpId="3" nodeType="withEffect">
                                  <p:stCondLst>
                                    <p:cond delay="0"/>
                                  </p:stCondLst>
                                  <p:childTnLst>
                                    <p:set>
                                      <p:cBhvr>
                                        <p:cTn id="182" dur="1" fill="hold">
                                          <p:stCondLst>
                                            <p:cond delay="0"/>
                                          </p:stCondLst>
                                        </p:cTn>
                                        <p:tgtEl>
                                          <p:spTgt spid="20"/>
                                        </p:tgtEl>
                                        <p:attrNameLst>
                                          <p:attrName>style.visibility</p:attrName>
                                        </p:attrNameLst>
                                      </p:cBhvr>
                                      <p:to>
                                        <p:strVal val="visible"/>
                                      </p:to>
                                    </p:set>
                                  </p:childTnLst>
                                </p:cTn>
                              </p:par>
                              <p:par>
                                <p:cTn id="183" presetID="1" presetClass="entr" presetSubtype="0" fill="hold" grpId="3" nodeType="withEffect">
                                  <p:stCondLst>
                                    <p:cond delay="0"/>
                                  </p:stCondLst>
                                  <p:childTnLst>
                                    <p:set>
                                      <p:cBhvr>
                                        <p:cTn id="184" dur="1" fill="hold">
                                          <p:stCondLst>
                                            <p:cond delay="0"/>
                                          </p:stCondLst>
                                        </p:cTn>
                                        <p:tgtEl>
                                          <p:spTgt spid="24599"/>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4603"/>
                                        </p:tgtEl>
                                        <p:attrNameLst>
                                          <p:attrName>style.visibility</p:attrName>
                                        </p:attrNameLst>
                                      </p:cBhvr>
                                      <p:to>
                                        <p:strVal val="visible"/>
                                      </p:to>
                                    </p:set>
                                  </p:childTnLst>
                                </p:cTn>
                              </p:par>
                              <p:par>
                                <p:cTn id="187" presetID="1" presetClass="entr" presetSubtype="0" fill="hold" grpId="3" nodeType="withEffect">
                                  <p:stCondLst>
                                    <p:cond delay="0"/>
                                  </p:stCondLst>
                                  <p:childTnLst>
                                    <p:set>
                                      <p:cBhvr>
                                        <p:cTn id="188" dur="1" fill="hold">
                                          <p:stCondLst>
                                            <p:cond delay="0"/>
                                          </p:stCondLst>
                                        </p:cTn>
                                        <p:tgtEl>
                                          <p:spTgt spid="31"/>
                                        </p:tgtEl>
                                        <p:attrNameLst>
                                          <p:attrName>style.visibility</p:attrName>
                                        </p:attrNameLst>
                                      </p:cBhvr>
                                      <p:to>
                                        <p:strVal val="visible"/>
                                      </p:to>
                                    </p:set>
                                  </p:childTnLst>
                                </p:cTn>
                              </p:par>
                              <p:par>
                                <p:cTn id="189" presetID="1" presetClass="entr" presetSubtype="0" fill="hold" grpId="3" nodeType="withEffect">
                                  <p:stCondLst>
                                    <p:cond delay="0"/>
                                  </p:stCondLst>
                                  <p:childTnLst>
                                    <p:set>
                                      <p:cBhvr>
                                        <p:cTn id="190" dur="1" fill="hold">
                                          <p:stCondLst>
                                            <p:cond delay="0"/>
                                          </p:stCondLst>
                                        </p:cTn>
                                        <p:tgtEl>
                                          <p:spTgt spid="32"/>
                                        </p:tgtEl>
                                        <p:attrNameLst>
                                          <p:attrName>style.visibility</p:attrName>
                                        </p:attrNameLst>
                                      </p:cBhvr>
                                      <p:to>
                                        <p:strVal val="visible"/>
                                      </p:to>
                                    </p:set>
                                  </p:childTnLst>
                                </p:cTn>
                              </p:par>
                              <p:par>
                                <p:cTn id="191" presetID="1" presetClass="entr" presetSubtype="0" fill="hold" grpId="3" nodeType="withEffect">
                                  <p:stCondLst>
                                    <p:cond delay="0"/>
                                  </p:stCondLst>
                                  <p:childTnLst>
                                    <p:set>
                                      <p:cBhvr>
                                        <p:cTn id="192" dur="1" fill="hold">
                                          <p:stCondLst>
                                            <p:cond delay="0"/>
                                          </p:stCondLst>
                                        </p:cTn>
                                        <p:tgtEl>
                                          <p:spTgt spid="34"/>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2" nodeType="clickEffect">
                                  <p:stCondLst>
                                    <p:cond delay="0"/>
                                  </p:stCondLst>
                                  <p:childTnLst>
                                    <p:set>
                                      <p:cBhvr>
                                        <p:cTn id="196" dur="1" fill="hold">
                                          <p:stCondLst>
                                            <p:cond delay="0"/>
                                          </p:stCondLst>
                                        </p:cTn>
                                        <p:tgtEl>
                                          <p:spTgt spid="24582"/>
                                        </p:tgtEl>
                                        <p:attrNameLst>
                                          <p:attrName>style.visibility</p:attrName>
                                        </p:attrNameLst>
                                      </p:cBhvr>
                                      <p:to>
                                        <p:strVal val="hidden"/>
                                      </p:to>
                                    </p:set>
                                  </p:childTnLst>
                                </p:cTn>
                              </p:par>
                              <p:par>
                                <p:cTn id="197" presetID="1" presetClass="exit" presetSubtype="0" fill="hold" grpId="4" nodeType="withEffect">
                                  <p:stCondLst>
                                    <p:cond delay="0"/>
                                  </p:stCondLst>
                                  <p:childTnLst>
                                    <p:set>
                                      <p:cBhvr>
                                        <p:cTn id="198" dur="1" fill="hold">
                                          <p:stCondLst>
                                            <p:cond delay="0"/>
                                          </p:stCondLst>
                                        </p:cTn>
                                        <p:tgtEl>
                                          <p:spTgt spid="18"/>
                                        </p:tgtEl>
                                        <p:attrNameLst>
                                          <p:attrName>style.visibility</p:attrName>
                                        </p:attrNameLst>
                                      </p:cBhvr>
                                      <p:to>
                                        <p:strVal val="hidden"/>
                                      </p:to>
                                    </p:set>
                                  </p:childTnLst>
                                </p:cTn>
                              </p:par>
                              <p:par>
                                <p:cTn id="199" presetID="1" presetClass="exit" presetSubtype="0" fill="hold" grpId="2" nodeType="withEffect">
                                  <p:stCondLst>
                                    <p:cond delay="0"/>
                                  </p:stCondLst>
                                  <p:childTnLst>
                                    <p:set>
                                      <p:cBhvr>
                                        <p:cTn id="200" dur="1" fill="hold">
                                          <p:stCondLst>
                                            <p:cond delay="0"/>
                                          </p:stCondLst>
                                        </p:cTn>
                                        <p:tgtEl>
                                          <p:spTgt spid="24600"/>
                                        </p:tgtEl>
                                        <p:attrNameLst>
                                          <p:attrName>style.visibility</p:attrName>
                                        </p:attrNameLst>
                                      </p:cBhvr>
                                      <p:to>
                                        <p:strVal val="hidden"/>
                                      </p:to>
                                    </p:set>
                                  </p:childTnLst>
                                </p:cTn>
                              </p:par>
                              <p:par>
                                <p:cTn id="201" presetID="1" presetClass="exit" presetSubtype="0" fill="hold" grpId="4" nodeType="withEffect">
                                  <p:stCondLst>
                                    <p:cond delay="0"/>
                                  </p:stCondLst>
                                  <p:childTnLst>
                                    <p:set>
                                      <p:cBhvr>
                                        <p:cTn id="202" dur="1" fill="hold">
                                          <p:stCondLst>
                                            <p:cond delay="0"/>
                                          </p:stCondLst>
                                        </p:cTn>
                                        <p:tgtEl>
                                          <p:spTgt spid="29"/>
                                        </p:tgtEl>
                                        <p:attrNameLst>
                                          <p:attrName>style.visibility</p:attrName>
                                        </p:attrNameLst>
                                      </p:cBhvr>
                                      <p:to>
                                        <p:strVal val="hidden"/>
                                      </p:to>
                                    </p:set>
                                  </p:childTnLst>
                                </p:cTn>
                              </p:par>
                              <p:par>
                                <p:cTn id="203" presetID="1" presetClass="exit" presetSubtype="0" fill="hold" grpId="2" nodeType="withEffect">
                                  <p:stCondLst>
                                    <p:cond delay="0"/>
                                  </p:stCondLst>
                                  <p:childTnLst>
                                    <p:set>
                                      <p:cBhvr>
                                        <p:cTn id="204" dur="1" fill="hold">
                                          <p:stCondLst>
                                            <p:cond delay="0"/>
                                          </p:stCondLst>
                                        </p:cTn>
                                        <p:tgtEl>
                                          <p:spTgt spid="24601"/>
                                        </p:tgtEl>
                                        <p:attrNameLst>
                                          <p:attrName>style.visibility</p:attrName>
                                        </p:attrNameLst>
                                      </p:cBhvr>
                                      <p:to>
                                        <p:strVal val="hidden"/>
                                      </p:to>
                                    </p:set>
                                  </p:childTnLst>
                                </p:cTn>
                              </p:par>
                              <p:par>
                                <p:cTn id="205" presetID="1" presetClass="exit" presetSubtype="0" fill="hold" grpId="2" nodeType="withEffect">
                                  <p:stCondLst>
                                    <p:cond delay="0"/>
                                  </p:stCondLst>
                                  <p:childTnLst>
                                    <p:set>
                                      <p:cBhvr>
                                        <p:cTn id="206" dur="1" fill="hold">
                                          <p:stCondLst>
                                            <p:cond delay="0"/>
                                          </p:stCondLst>
                                        </p:cTn>
                                        <p:tgtEl>
                                          <p:spTgt spid="24594"/>
                                        </p:tgtEl>
                                        <p:attrNameLst>
                                          <p:attrName>style.visibility</p:attrName>
                                        </p:attrNameLst>
                                      </p:cBhvr>
                                      <p:to>
                                        <p:strVal val="hidden"/>
                                      </p:to>
                                    </p:set>
                                  </p:childTnLst>
                                </p:cTn>
                              </p:par>
                              <p:par>
                                <p:cTn id="207" presetID="1" presetClass="exit" presetSubtype="0" fill="hold" grpId="4" nodeType="withEffect">
                                  <p:stCondLst>
                                    <p:cond delay="0"/>
                                  </p:stCondLst>
                                  <p:childTnLst>
                                    <p:set>
                                      <p:cBhvr>
                                        <p:cTn id="208" dur="1" fill="hold">
                                          <p:stCondLst>
                                            <p:cond delay="0"/>
                                          </p:stCondLst>
                                        </p:cTn>
                                        <p:tgtEl>
                                          <p:spTgt spid="6"/>
                                        </p:tgtEl>
                                        <p:attrNameLst>
                                          <p:attrName>style.visibility</p:attrName>
                                        </p:attrNameLst>
                                      </p:cBhvr>
                                      <p:to>
                                        <p:strVal val="hidden"/>
                                      </p:to>
                                    </p:set>
                                  </p:childTnLst>
                                </p:cTn>
                              </p:par>
                              <p:par>
                                <p:cTn id="209" presetID="1" presetClass="exit" presetSubtype="0" fill="hold" grpId="2" nodeType="withEffect">
                                  <p:stCondLst>
                                    <p:cond delay="0"/>
                                  </p:stCondLst>
                                  <p:childTnLst>
                                    <p:set>
                                      <p:cBhvr>
                                        <p:cTn id="210" dur="1" fill="hold">
                                          <p:stCondLst>
                                            <p:cond delay="0"/>
                                          </p:stCondLst>
                                        </p:cTn>
                                        <p:tgtEl>
                                          <p:spTgt spid="24583"/>
                                        </p:tgtEl>
                                        <p:attrNameLst>
                                          <p:attrName>style.visibility</p:attrName>
                                        </p:attrNameLst>
                                      </p:cBhvr>
                                      <p:to>
                                        <p:strVal val="hidden"/>
                                      </p:to>
                                    </p:set>
                                  </p:childTnLst>
                                </p:cTn>
                              </p:par>
                              <p:par>
                                <p:cTn id="211" presetID="1" presetClass="exit" presetSubtype="0" fill="hold" grpId="2" nodeType="withEffect">
                                  <p:stCondLst>
                                    <p:cond delay="0"/>
                                  </p:stCondLst>
                                  <p:childTnLst>
                                    <p:set>
                                      <p:cBhvr>
                                        <p:cTn id="212" dur="1" fill="hold">
                                          <p:stCondLst>
                                            <p:cond delay="0"/>
                                          </p:stCondLst>
                                        </p:cTn>
                                        <p:tgtEl>
                                          <p:spTgt spid="24598"/>
                                        </p:tgtEl>
                                        <p:attrNameLst>
                                          <p:attrName>style.visibility</p:attrName>
                                        </p:attrNameLst>
                                      </p:cBhvr>
                                      <p:to>
                                        <p:strVal val="hidden"/>
                                      </p:to>
                                    </p:set>
                                  </p:childTnLst>
                                </p:cTn>
                              </p:par>
                              <p:par>
                                <p:cTn id="213" presetID="1" presetClass="exit" presetSubtype="0" fill="hold" grpId="4" nodeType="withEffect">
                                  <p:stCondLst>
                                    <p:cond delay="0"/>
                                  </p:stCondLst>
                                  <p:childTnLst>
                                    <p:set>
                                      <p:cBhvr>
                                        <p:cTn id="214" dur="1" fill="hold">
                                          <p:stCondLst>
                                            <p:cond delay="0"/>
                                          </p:stCondLst>
                                        </p:cTn>
                                        <p:tgtEl>
                                          <p:spTgt spid="33"/>
                                        </p:tgtEl>
                                        <p:attrNameLst>
                                          <p:attrName>style.visibility</p:attrName>
                                        </p:attrNameLst>
                                      </p:cBhvr>
                                      <p:to>
                                        <p:strVal val="hidden"/>
                                      </p:to>
                                    </p:set>
                                  </p:childTnLst>
                                </p:cTn>
                              </p:par>
                              <p:par>
                                <p:cTn id="215" presetID="1" presetClass="exit" presetSubtype="0" fill="hold" grpId="4" nodeType="withEffect">
                                  <p:stCondLst>
                                    <p:cond delay="0"/>
                                  </p:stCondLst>
                                  <p:childTnLst>
                                    <p:set>
                                      <p:cBhvr>
                                        <p:cTn id="216" dur="1" fill="hold">
                                          <p:stCondLst>
                                            <p:cond delay="0"/>
                                          </p:stCondLst>
                                        </p:cTn>
                                        <p:tgtEl>
                                          <p:spTgt spid="34"/>
                                        </p:tgtEl>
                                        <p:attrNameLst>
                                          <p:attrName>style.visibility</p:attrName>
                                        </p:attrNameLst>
                                      </p:cBhvr>
                                      <p:to>
                                        <p:strVal val="hidden"/>
                                      </p:to>
                                    </p:set>
                                  </p:childTnLst>
                                </p:cTn>
                              </p:par>
                              <p:par>
                                <p:cTn id="217" presetID="1" presetClass="exit" presetSubtype="0" fill="hold" grpId="4" nodeType="withEffect">
                                  <p:stCondLst>
                                    <p:cond delay="0"/>
                                  </p:stCondLst>
                                  <p:childTnLst>
                                    <p:set>
                                      <p:cBhvr>
                                        <p:cTn id="218" dur="1" fill="hold">
                                          <p:stCondLst>
                                            <p:cond delay="0"/>
                                          </p:stCondLst>
                                        </p:cTn>
                                        <p:tgtEl>
                                          <p:spTgt spid="32"/>
                                        </p:tgtEl>
                                        <p:attrNameLst>
                                          <p:attrName>style.visibility</p:attrName>
                                        </p:attrNameLst>
                                      </p:cBhvr>
                                      <p:to>
                                        <p:strVal val="hidden"/>
                                      </p:to>
                                    </p:set>
                                  </p:childTnLst>
                                </p:cTn>
                              </p:par>
                              <p:par>
                                <p:cTn id="219" presetID="1" presetClass="exit" presetSubtype="0" fill="hold" grpId="4" nodeType="withEffect">
                                  <p:stCondLst>
                                    <p:cond delay="0"/>
                                  </p:stCondLst>
                                  <p:childTnLst>
                                    <p:set>
                                      <p:cBhvr>
                                        <p:cTn id="220" dur="1" fill="hold">
                                          <p:stCondLst>
                                            <p:cond delay="0"/>
                                          </p:stCondLst>
                                        </p:cTn>
                                        <p:tgtEl>
                                          <p:spTgt spid="31"/>
                                        </p:tgtEl>
                                        <p:attrNameLst>
                                          <p:attrName>style.visibility</p:attrName>
                                        </p:attrNameLst>
                                      </p:cBhvr>
                                      <p:to>
                                        <p:strVal val="hidden"/>
                                      </p:to>
                                    </p:set>
                                  </p:childTnLst>
                                </p:cTn>
                              </p:par>
                              <p:par>
                                <p:cTn id="221" presetID="1" presetClass="exit" presetSubtype="0" fill="hold" grpId="2" nodeType="withEffect">
                                  <p:stCondLst>
                                    <p:cond delay="0"/>
                                  </p:stCondLst>
                                  <p:childTnLst>
                                    <p:set>
                                      <p:cBhvr>
                                        <p:cTn id="222" dur="1" fill="hold">
                                          <p:stCondLst>
                                            <p:cond delay="0"/>
                                          </p:stCondLst>
                                        </p:cTn>
                                        <p:tgtEl>
                                          <p:spTgt spid="24603"/>
                                        </p:tgtEl>
                                        <p:attrNameLst>
                                          <p:attrName>style.visibility</p:attrName>
                                        </p:attrNameLst>
                                      </p:cBhvr>
                                      <p:to>
                                        <p:strVal val="hidden"/>
                                      </p:to>
                                    </p:set>
                                  </p:childTnLst>
                                </p:cTn>
                              </p:par>
                              <p:par>
                                <p:cTn id="223" presetID="1" presetClass="exit" presetSubtype="0" fill="hold" grpId="4" nodeType="withEffect">
                                  <p:stCondLst>
                                    <p:cond delay="0"/>
                                  </p:stCondLst>
                                  <p:childTnLst>
                                    <p:set>
                                      <p:cBhvr>
                                        <p:cTn id="224" dur="1" fill="hold">
                                          <p:stCondLst>
                                            <p:cond delay="0"/>
                                          </p:stCondLst>
                                        </p:cTn>
                                        <p:tgtEl>
                                          <p:spTgt spid="20"/>
                                        </p:tgtEl>
                                        <p:attrNameLst>
                                          <p:attrName>style.visibility</p:attrName>
                                        </p:attrNameLst>
                                      </p:cBhvr>
                                      <p:to>
                                        <p:strVal val="hidden"/>
                                      </p:to>
                                    </p:set>
                                  </p:childTnLst>
                                </p:cTn>
                              </p:par>
                              <p:par>
                                <p:cTn id="225" presetID="1" presetClass="exit" presetSubtype="0" fill="hold" grpId="4" nodeType="withEffect">
                                  <p:stCondLst>
                                    <p:cond delay="0"/>
                                  </p:stCondLst>
                                  <p:childTnLst>
                                    <p:set>
                                      <p:cBhvr>
                                        <p:cTn id="226" dur="1" fill="hold">
                                          <p:stCondLst>
                                            <p:cond delay="0"/>
                                          </p:stCondLst>
                                        </p:cTn>
                                        <p:tgtEl>
                                          <p:spTgt spid="17"/>
                                        </p:tgtEl>
                                        <p:attrNameLst>
                                          <p:attrName>style.visibility</p:attrName>
                                        </p:attrNameLst>
                                      </p:cBhvr>
                                      <p:to>
                                        <p:strVal val="hidden"/>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xit" presetSubtype="0" fill="hold" grpId="0" nodeType="clickEffect">
                                  <p:stCondLst>
                                    <p:cond delay="0"/>
                                  </p:stCondLst>
                                  <p:childTnLst>
                                    <p:set>
                                      <p:cBhvr>
                                        <p:cTn id="230" dur="1" fill="hold">
                                          <p:stCondLst>
                                            <p:cond delay="0"/>
                                          </p:stCondLst>
                                        </p:cTn>
                                        <p:tgtEl>
                                          <p:spTgt spid="88"/>
                                        </p:tgtEl>
                                        <p:attrNameLst>
                                          <p:attrName>style.visibility</p:attrName>
                                        </p:attrNameLst>
                                      </p:cBhvr>
                                      <p:to>
                                        <p:strVal val="hidden"/>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grpId="3" nodeType="clickEffect">
                                  <p:stCondLst>
                                    <p:cond delay="0"/>
                                  </p:stCondLst>
                                  <p:childTnLst>
                                    <p:set>
                                      <p:cBhvr>
                                        <p:cTn id="234" dur="1" fill="hold">
                                          <p:stCondLst>
                                            <p:cond delay="0"/>
                                          </p:stCondLst>
                                        </p:cTn>
                                        <p:tgtEl>
                                          <p:spTgt spid="24582"/>
                                        </p:tgtEl>
                                        <p:attrNameLst>
                                          <p:attrName>style.visibility</p:attrName>
                                        </p:attrNameLst>
                                      </p:cBhvr>
                                      <p:to>
                                        <p:strVal val="visible"/>
                                      </p:to>
                                    </p:set>
                                  </p:childTnLst>
                                </p:cTn>
                              </p:par>
                              <p:par>
                                <p:cTn id="235" presetID="1" presetClass="entr" presetSubtype="0" fill="hold" grpId="5" nodeType="withEffect">
                                  <p:stCondLst>
                                    <p:cond delay="0"/>
                                  </p:stCondLst>
                                  <p:childTnLst>
                                    <p:set>
                                      <p:cBhvr>
                                        <p:cTn id="236" dur="1" fill="hold">
                                          <p:stCondLst>
                                            <p:cond delay="0"/>
                                          </p:stCondLst>
                                        </p:cTn>
                                        <p:tgtEl>
                                          <p:spTgt spid="18"/>
                                        </p:tgtEl>
                                        <p:attrNameLst>
                                          <p:attrName>style.visibility</p:attrName>
                                        </p:attrNameLst>
                                      </p:cBhvr>
                                      <p:to>
                                        <p:strVal val="visible"/>
                                      </p:to>
                                    </p:set>
                                  </p:childTnLst>
                                </p:cTn>
                              </p:par>
                              <p:par>
                                <p:cTn id="237" presetID="1" presetClass="entr" presetSubtype="0" fill="hold" grpId="3" nodeType="withEffect">
                                  <p:stCondLst>
                                    <p:cond delay="0"/>
                                  </p:stCondLst>
                                  <p:childTnLst>
                                    <p:set>
                                      <p:cBhvr>
                                        <p:cTn id="238" dur="1" fill="hold">
                                          <p:stCondLst>
                                            <p:cond delay="0"/>
                                          </p:stCondLst>
                                        </p:cTn>
                                        <p:tgtEl>
                                          <p:spTgt spid="24600"/>
                                        </p:tgtEl>
                                        <p:attrNameLst>
                                          <p:attrName>style.visibility</p:attrName>
                                        </p:attrNameLst>
                                      </p:cBhvr>
                                      <p:to>
                                        <p:strVal val="visible"/>
                                      </p:to>
                                    </p:set>
                                  </p:childTnLst>
                                </p:cTn>
                              </p:par>
                              <p:par>
                                <p:cTn id="239" presetID="1" presetClass="entr" presetSubtype="0" fill="hold" grpId="5" nodeType="withEffect">
                                  <p:stCondLst>
                                    <p:cond delay="0"/>
                                  </p:stCondLst>
                                  <p:childTnLst>
                                    <p:set>
                                      <p:cBhvr>
                                        <p:cTn id="240" dur="1" fill="hold">
                                          <p:stCondLst>
                                            <p:cond delay="0"/>
                                          </p:stCondLst>
                                        </p:cTn>
                                        <p:tgtEl>
                                          <p:spTgt spid="29"/>
                                        </p:tgtEl>
                                        <p:attrNameLst>
                                          <p:attrName>style.visibility</p:attrName>
                                        </p:attrNameLst>
                                      </p:cBhvr>
                                      <p:to>
                                        <p:strVal val="visible"/>
                                      </p:to>
                                    </p:set>
                                  </p:childTnLst>
                                </p:cTn>
                              </p:par>
                              <p:par>
                                <p:cTn id="241" presetID="1" presetClass="entr" presetSubtype="0" fill="hold" grpId="3" nodeType="withEffect">
                                  <p:stCondLst>
                                    <p:cond delay="0"/>
                                  </p:stCondLst>
                                  <p:childTnLst>
                                    <p:set>
                                      <p:cBhvr>
                                        <p:cTn id="242" dur="1" fill="hold">
                                          <p:stCondLst>
                                            <p:cond delay="0"/>
                                          </p:stCondLst>
                                        </p:cTn>
                                        <p:tgtEl>
                                          <p:spTgt spid="24601"/>
                                        </p:tgtEl>
                                        <p:attrNameLst>
                                          <p:attrName>style.visibility</p:attrName>
                                        </p:attrNameLst>
                                      </p:cBhvr>
                                      <p:to>
                                        <p:strVal val="visible"/>
                                      </p:to>
                                    </p:set>
                                  </p:childTnLst>
                                </p:cTn>
                              </p:par>
                              <p:par>
                                <p:cTn id="243" presetID="1" presetClass="entr" presetSubtype="0" fill="hold" grpId="3" nodeType="withEffect">
                                  <p:stCondLst>
                                    <p:cond delay="0"/>
                                  </p:stCondLst>
                                  <p:childTnLst>
                                    <p:set>
                                      <p:cBhvr>
                                        <p:cTn id="244" dur="1" fill="hold">
                                          <p:stCondLst>
                                            <p:cond delay="0"/>
                                          </p:stCondLst>
                                        </p:cTn>
                                        <p:tgtEl>
                                          <p:spTgt spid="24594"/>
                                        </p:tgtEl>
                                        <p:attrNameLst>
                                          <p:attrName>style.visibility</p:attrName>
                                        </p:attrNameLst>
                                      </p:cBhvr>
                                      <p:to>
                                        <p:strVal val="visible"/>
                                      </p:to>
                                    </p:set>
                                  </p:childTnLst>
                                </p:cTn>
                              </p:par>
                              <p:par>
                                <p:cTn id="245" presetID="1" presetClass="entr" presetSubtype="0" fill="hold" grpId="5" nodeType="withEffect">
                                  <p:stCondLst>
                                    <p:cond delay="0"/>
                                  </p:stCondLst>
                                  <p:childTnLst>
                                    <p:set>
                                      <p:cBhvr>
                                        <p:cTn id="246" dur="1" fill="hold">
                                          <p:stCondLst>
                                            <p:cond delay="0"/>
                                          </p:stCondLst>
                                        </p:cTn>
                                        <p:tgtEl>
                                          <p:spTgt spid="6"/>
                                        </p:tgtEl>
                                        <p:attrNameLst>
                                          <p:attrName>style.visibility</p:attrName>
                                        </p:attrNameLst>
                                      </p:cBhvr>
                                      <p:to>
                                        <p:strVal val="visible"/>
                                      </p:to>
                                    </p:set>
                                  </p:childTnLst>
                                </p:cTn>
                              </p:par>
                              <p:par>
                                <p:cTn id="247" presetID="1" presetClass="entr" presetSubtype="0" fill="hold" grpId="3" nodeType="withEffect">
                                  <p:stCondLst>
                                    <p:cond delay="0"/>
                                  </p:stCondLst>
                                  <p:childTnLst>
                                    <p:set>
                                      <p:cBhvr>
                                        <p:cTn id="248" dur="1" fill="hold">
                                          <p:stCondLst>
                                            <p:cond delay="0"/>
                                          </p:stCondLst>
                                        </p:cTn>
                                        <p:tgtEl>
                                          <p:spTgt spid="24583"/>
                                        </p:tgtEl>
                                        <p:attrNameLst>
                                          <p:attrName>style.visibility</p:attrName>
                                        </p:attrNameLst>
                                      </p:cBhvr>
                                      <p:to>
                                        <p:strVal val="visible"/>
                                      </p:to>
                                    </p:set>
                                  </p:childTnLst>
                                </p:cTn>
                              </p:par>
                              <p:par>
                                <p:cTn id="249" presetID="1" presetClass="entr" presetSubtype="0" fill="hold" grpId="3" nodeType="withEffect">
                                  <p:stCondLst>
                                    <p:cond delay="0"/>
                                  </p:stCondLst>
                                  <p:childTnLst>
                                    <p:set>
                                      <p:cBhvr>
                                        <p:cTn id="250" dur="1" fill="hold">
                                          <p:stCondLst>
                                            <p:cond delay="0"/>
                                          </p:stCondLst>
                                        </p:cTn>
                                        <p:tgtEl>
                                          <p:spTgt spid="24598"/>
                                        </p:tgtEl>
                                        <p:attrNameLst>
                                          <p:attrName>style.visibility</p:attrName>
                                        </p:attrNameLst>
                                      </p:cBhvr>
                                      <p:to>
                                        <p:strVal val="visible"/>
                                      </p:to>
                                    </p:set>
                                  </p:childTnLst>
                                </p:cTn>
                              </p:par>
                              <p:par>
                                <p:cTn id="251" presetID="1" presetClass="entr" presetSubtype="0" fill="hold" grpId="5" nodeType="withEffect">
                                  <p:stCondLst>
                                    <p:cond delay="0"/>
                                  </p:stCondLst>
                                  <p:childTnLst>
                                    <p:set>
                                      <p:cBhvr>
                                        <p:cTn id="252" dur="1" fill="hold">
                                          <p:stCondLst>
                                            <p:cond delay="0"/>
                                          </p:stCondLst>
                                        </p:cTn>
                                        <p:tgtEl>
                                          <p:spTgt spid="33"/>
                                        </p:tgtEl>
                                        <p:attrNameLst>
                                          <p:attrName>style.visibility</p:attrName>
                                        </p:attrNameLst>
                                      </p:cBhvr>
                                      <p:to>
                                        <p:strVal val="visible"/>
                                      </p:to>
                                    </p:set>
                                  </p:childTnLst>
                                </p:cTn>
                              </p:par>
                              <p:par>
                                <p:cTn id="253" presetID="1" presetClass="entr" presetSubtype="0" fill="hold" grpId="5" nodeType="withEffect">
                                  <p:stCondLst>
                                    <p:cond delay="0"/>
                                  </p:stCondLst>
                                  <p:childTnLst>
                                    <p:set>
                                      <p:cBhvr>
                                        <p:cTn id="254" dur="1" fill="hold">
                                          <p:stCondLst>
                                            <p:cond delay="0"/>
                                          </p:stCondLst>
                                        </p:cTn>
                                        <p:tgtEl>
                                          <p:spTgt spid="34"/>
                                        </p:tgtEl>
                                        <p:attrNameLst>
                                          <p:attrName>style.visibility</p:attrName>
                                        </p:attrNameLst>
                                      </p:cBhvr>
                                      <p:to>
                                        <p:strVal val="visible"/>
                                      </p:to>
                                    </p:set>
                                  </p:childTnLst>
                                </p:cTn>
                              </p:par>
                              <p:par>
                                <p:cTn id="255" presetID="1" presetClass="entr" presetSubtype="0" fill="hold" grpId="5" nodeType="withEffect">
                                  <p:stCondLst>
                                    <p:cond delay="0"/>
                                  </p:stCondLst>
                                  <p:childTnLst>
                                    <p:set>
                                      <p:cBhvr>
                                        <p:cTn id="256" dur="1" fill="hold">
                                          <p:stCondLst>
                                            <p:cond delay="0"/>
                                          </p:stCondLst>
                                        </p:cTn>
                                        <p:tgtEl>
                                          <p:spTgt spid="32"/>
                                        </p:tgtEl>
                                        <p:attrNameLst>
                                          <p:attrName>style.visibility</p:attrName>
                                        </p:attrNameLst>
                                      </p:cBhvr>
                                      <p:to>
                                        <p:strVal val="visible"/>
                                      </p:to>
                                    </p:set>
                                  </p:childTnLst>
                                </p:cTn>
                              </p:par>
                              <p:par>
                                <p:cTn id="257" presetID="1" presetClass="entr" presetSubtype="0" fill="hold" grpId="5" nodeType="withEffect">
                                  <p:stCondLst>
                                    <p:cond delay="0"/>
                                  </p:stCondLst>
                                  <p:childTnLst>
                                    <p:set>
                                      <p:cBhvr>
                                        <p:cTn id="258" dur="1" fill="hold">
                                          <p:stCondLst>
                                            <p:cond delay="0"/>
                                          </p:stCondLst>
                                        </p:cTn>
                                        <p:tgtEl>
                                          <p:spTgt spid="31"/>
                                        </p:tgtEl>
                                        <p:attrNameLst>
                                          <p:attrName>style.visibility</p:attrName>
                                        </p:attrNameLst>
                                      </p:cBhvr>
                                      <p:to>
                                        <p:strVal val="visible"/>
                                      </p:to>
                                    </p:set>
                                  </p:childTnLst>
                                </p:cTn>
                              </p:par>
                              <p:par>
                                <p:cTn id="259" presetID="1" presetClass="entr" presetSubtype="0" fill="hold" grpId="3" nodeType="withEffect">
                                  <p:stCondLst>
                                    <p:cond delay="0"/>
                                  </p:stCondLst>
                                  <p:childTnLst>
                                    <p:set>
                                      <p:cBhvr>
                                        <p:cTn id="260" dur="1" fill="hold">
                                          <p:stCondLst>
                                            <p:cond delay="0"/>
                                          </p:stCondLst>
                                        </p:cTn>
                                        <p:tgtEl>
                                          <p:spTgt spid="24603"/>
                                        </p:tgtEl>
                                        <p:attrNameLst>
                                          <p:attrName>style.visibility</p:attrName>
                                        </p:attrNameLst>
                                      </p:cBhvr>
                                      <p:to>
                                        <p:strVal val="visible"/>
                                      </p:to>
                                    </p:set>
                                  </p:childTnLst>
                                </p:cTn>
                              </p:par>
                              <p:par>
                                <p:cTn id="261" presetID="1" presetClass="entr" presetSubtype="0" fill="hold" grpId="5" nodeType="withEffect">
                                  <p:stCondLst>
                                    <p:cond delay="0"/>
                                  </p:stCondLst>
                                  <p:childTnLst>
                                    <p:set>
                                      <p:cBhvr>
                                        <p:cTn id="262" dur="1" fill="hold">
                                          <p:stCondLst>
                                            <p:cond delay="0"/>
                                          </p:stCondLst>
                                        </p:cTn>
                                        <p:tgtEl>
                                          <p:spTgt spid="20"/>
                                        </p:tgtEl>
                                        <p:attrNameLst>
                                          <p:attrName>style.visibility</p:attrName>
                                        </p:attrNameLst>
                                      </p:cBhvr>
                                      <p:to>
                                        <p:strVal val="visible"/>
                                      </p:to>
                                    </p:set>
                                  </p:childTnLst>
                                </p:cTn>
                              </p:par>
                              <p:par>
                                <p:cTn id="263" presetID="1" presetClass="entr" presetSubtype="0" fill="hold" grpId="5" nodeType="withEffect">
                                  <p:stCondLst>
                                    <p:cond delay="0"/>
                                  </p:stCondLst>
                                  <p:childTnLst>
                                    <p:set>
                                      <p:cBhvr>
                                        <p:cTn id="264" dur="1" fill="hold">
                                          <p:stCondLst>
                                            <p:cond delay="0"/>
                                          </p:stCondLst>
                                        </p:cTn>
                                        <p:tgtEl>
                                          <p:spTgt spid="17"/>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grpId="4" nodeType="clickEffect">
                                  <p:stCondLst>
                                    <p:cond delay="0"/>
                                  </p:stCondLst>
                                  <p:childTnLst>
                                    <p:set>
                                      <p:cBhvr>
                                        <p:cTn id="268" dur="1" fill="hold">
                                          <p:stCondLst>
                                            <p:cond delay="0"/>
                                          </p:stCondLst>
                                        </p:cTn>
                                        <p:tgtEl>
                                          <p:spTgt spid="24600"/>
                                        </p:tgtEl>
                                        <p:attrNameLst>
                                          <p:attrName>style.visibility</p:attrName>
                                        </p:attrNameLst>
                                      </p:cBhvr>
                                      <p:to>
                                        <p:strVal val="hidden"/>
                                      </p:to>
                                    </p:set>
                                  </p:childTnLst>
                                </p:cTn>
                              </p:par>
                              <p:par>
                                <p:cTn id="269" presetID="1" presetClass="exit" presetSubtype="0" fill="hold" grpId="4" nodeType="withEffect">
                                  <p:stCondLst>
                                    <p:cond delay="0"/>
                                  </p:stCondLst>
                                  <p:childTnLst>
                                    <p:set>
                                      <p:cBhvr>
                                        <p:cTn id="270" dur="1" fill="hold">
                                          <p:stCondLst>
                                            <p:cond delay="0"/>
                                          </p:stCondLst>
                                        </p:cTn>
                                        <p:tgtEl>
                                          <p:spTgt spid="24596"/>
                                        </p:tgtEl>
                                        <p:attrNameLst>
                                          <p:attrName>style.visibility</p:attrName>
                                        </p:attrNameLst>
                                      </p:cBhvr>
                                      <p:to>
                                        <p:strVal val="hidden"/>
                                      </p:to>
                                    </p:set>
                                  </p:childTnLst>
                                </p:cTn>
                              </p:par>
                              <p:par>
                                <p:cTn id="271" presetID="1" presetClass="exit" presetSubtype="0" fill="hold" grpId="4" nodeType="withEffect">
                                  <p:stCondLst>
                                    <p:cond delay="0"/>
                                  </p:stCondLst>
                                  <p:childTnLst>
                                    <p:set>
                                      <p:cBhvr>
                                        <p:cTn id="272" dur="1" fill="hold">
                                          <p:stCondLst>
                                            <p:cond delay="0"/>
                                          </p:stCondLst>
                                        </p:cTn>
                                        <p:tgtEl>
                                          <p:spTgt spid="24582"/>
                                        </p:tgtEl>
                                        <p:attrNameLst>
                                          <p:attrName>style.visibility</p:attrName>
                                        </p:attrNameLst>
                                      </p:cBhvr>
                                      <p:to>
                                        <p:strVal val="hidden"/>
                                      </p:to>
                                    </p:set>
                                  </p:childTnLst>
                                </p:cTn>
                              </p:par>
                              <p:par>
                                <p:cTn id="273" presetID="1" presetClass="exit" presetSubtype="0" fill="hold" grpId="4" nodeType="withEffect">
                                  <p:stCondLst>
                                    <p:cond delay="0"/>
                                  </p:stCondLst>
                                  <p:childTnLst>
                                    <p:set>
                                      <p:cBhvr>
                                        <p:cTn id="274" dur="1" fill="hold">
                                          <p:stCondLst>
                                            <p:cond delay="0"/>
                                          </p:stCondLst>
                                        </p:cTn>
                                        <p:tgtEl>
                                          <p:spTgt spid="24594"/>
                                        </p:tgtEl>
                                        <p:attrNameLst>
                                          <p:attrName>style.visibility</p:attrName>
                                        </p:attrNameLst>
                                      </p:cBhvr>
                                      <p:to>
                                        <p:strVal val="hidden"/>
                                      </p:to>
                                    </p:set>
                                  </p:childTnLst>
                                </p:cTn>
                              </p:par>
                              <p:par>
                                <p:cTn id="275" presetID="1" presetClass="exit" presetSubtype="0" fill="hold" grpId="4" nodeType="withEffect">
                                  <p:stCondLst>
                                    <p:cond delay="0"/>
                                  </p:stCondLst>
                                  <p:childTnLst>
                                    <p:set>
                                      <p:cBhvr>
                                        <p:cTn id="276" dur="1" fill="hold">
                                          <p:stCondLst>
                                            <p:cond delay="0"/>
                                          </p:stCondLst>
                                        </p:cTn>
                                        <p:tgtEl>
                                          <p:spTgt spid="24597"/>
                                        </p:tgtEl>
                                        <p:attrNameLst>
                                          <p:attrName>style.visibility</p:attrName>
                                        </p:attrNameLst>
                                      </p:cBhvr>
                                      <p:to>
                                        <p:strVal val="hidden"/>
                                      </p:to>
                                    </p:set>
                                  </p:childTnLst>
                                </p:cTn>
                              </p:par>
                              <p:par>
                                <p:cTn id="277" presetID="1" presetClass="exit" presetSubtype="0" fill="hold" grpId="4" nodeType="withEffect">
                                  <p:stCondLst>
                                    <p:cond delay="0"/>
                                  </p:stCondLst>
                                  <p:childTnLst>
                                    <p:set>
                                      <p:cBhvr>
                                        <p:cTn id="278" dur="1" fill="hold">
                                          <p:stCondLst>
                                            <p:cond delay="0"/>
                                          </p:stCondLst>
                                        </p:cTn>
                                        <p:tgtEl>
                                          <p:spTgt spid="24601"/>
                                        </p:tgtEl>
                                        <p:attrNameLst>
                                          <p:attrName>style.visibility</p:attrName>
                                        </p:attrNameLst>
                                      </p:cBhvr>
                                      <p:to>
                                        <p:strVal val="hidden"/>
                                      </p:to>
                                    </p:set>
                                  </p:childTnLst>
                                </p:cTn>
                              </p:par>
                              <p:par>
                                <p:cTn id="279" presetID="1" presetClass="exit" presetSubtype="0" fill="hold" grpId="4" nodeType="withEffect">
                                  <p:stCondLst>
                                    <p:cond delay="0"/>
                                  </p:stCondLst>
                                  <p:childTnLst>
                                    <p:set>
                                      <p:cBhvr>
                                        <p:cTn id="280" dur="1" fill="hold">
                                          <p:stCondLst>
                                            <p:cond delay="0"/>
                                          </p:stCondLst>
                                        </p:cTn>
                                        <p:tgtEl>
                                          <p:spTgt spid="24605"/>
                                        </p:tgtEl>
                                        <p:attrNameLst>
                                          <p:attrName>style.visibility</p:attrName>
                                        </p:attrNameLst>
                                      </p:cBhvr>
                                      <p:to>
                                        <p:strVal val="hidden"/>
                                      </p:to>
                                    </p:set>
                                  </p:childTnLst>
                                </p:cTn>
                              </p:par>
                              <p:par>
                                <p:cTn id="281" presetID="1" presetClass="exit" presetSubtype="0" fill="hold" grpId="4" nodeType="withEffect">
                                  <p:stCondLst>
                                    <p:cond delay="0"/>
                                  </p:stCondLst>
                                  <p:childTnLst>
                                    <p:set>
                                      <p:cBhvr>
                                        <p:cTn id="282" dur="1" fill="hold">
                                          <p:stCondLst>
                                            <p:cond delay="0"/>
                                          </p:stCondLst>
                                        </p:cTn>
                                        <p:tgtEl>
                                          <p:spTgt spid="24602"/>
                                        </p:tgtEl>
                                        <p:attrNameLst>
                                          <p:attrName>style.visibility</p:attrName>
                                        </p:attrNameLst>
                                      </p:cBhvr>
                                      <p:to>
                                        <p:strVal val="hidden"/>
                                      </p:to>
                                    </p:set>
                                  </p:childTnLst>
                                </p:cTn>
                              </p:par>
                              <p:par>
                                <p:cTn id="283" presetID="1" presetClass="exit" presetSubtype="0" fill="hold" grpId="4" nodeType="withEffect">
                                  <p:stCondLst>
                                    <p:cond delay="0"/>
                                  </p:stCondLst>
                                  <p:childTnLst>
                                    <p:set>
                                      <p:cBhvr>
                                        <p:cTn id="284" dur="1" fill="hold">
                                          <p:stCondLst>
                                            <p:cond delay="0"/>
                                          </p:stCondLst>
                                        </p:cTn>
                                        <p:tgtEl>
                                          <p:spTgt spid="24598"/>
                                        </p:tgtEl>
                                        <p:attrNameLst>
                                          <p:attrName>style.visibility</p:attrName>
                                        </p:attrNameLst>
                                      </p:cBhvr>
                                      <p:to>
                                        <p:strVal val="hidden"/>
                                      </p:to>
                                    </p:set>
                                  </p:childTnLst>
                                </p:cTn>
                              </p:par>
                              <p:par>
                                <p:cTn id="285" presetID="1" presetClass="exit" presetSubtype="0" fill="hold" grpId="4" nodeType="withEffect">
                                  <p:stCondLst>
                                    <p:cond delay="0"/>
                                  </p:stCondLst>
                                  <p:childTnLst>
                                    <p:set>
                                      <p:cBhvr>
                                        <p:cTn id="286" dur="1" fill="hold">
                                          <p:stCondLst>
                                            <p:cond delay="0"/>
                                          </p:stCondLst>
                                        </p:cTn>
                                        <p:tgtEl>
                                          <p:spTgt spid="24583"/>
                                        </p:tgtEl>
                                        <p:attrNameLst>
                                          <p:attrName>style.visibility</p:attrName>
                                        </p:attrNameLst>
                                      </p:cBhvr>
                                      <p:to>
                                        <p:strVal val="hidden"/>
                                      </p:to>
                                    </p:set>
                                  </p:childTnLst>
                                </p:cTn>
                              </p:par>
                              <p:par>
                                <p:cTn id="287" presetID="1" presetClass="exit" presetSubtype="0" fill="hold" grpId="4" nodeType="withEffect">
                                  <p:stCondLst>
                                    <p:cond delay="0"/>
                                  </p:stCondLst>
                                  <p:childTnLst>
                                    <p:set>
                                      <p:cBhvr>
                                        <p:cTn id="288" dur="1" fill="hold">
                                          <p:stCondLst>
                                            <p:cond delay="0"/>
                                          </p:stCondLst>
                                        </p:cTn>
                                        <p:tgtEl>
                                          <p:spTgt spid="24580"/>
                                        </p:tgtEl>
                                        <p:attrNameLst>
                                          <p:attrName>style.visibility</p:attrName>
                                        </p:attrNameLst>
                                      </p:cBhvr>
                                      <p:to>
                                        <p:strVal val="hidden"/>
                                      </p:to>
                                    </p:set>
                                  </p:childTnLst>
                                </p:cTn>
                              </p:par>
                              <p:par>
                                <p:cTn id="289" presetID="1" presetClass="exit" presetSubtype="0" fill="hold" grpId="4" nodeType="withEffect">
                                  <p:stCondLst>
                                    <p:cond delay="0"/>
                                  </p:stCondLst>
                                  <p:childTnLst>
                                    <p:set>
                                      <p:cBhvr>
                                        <p:cTn id="290" dur="1" fill="hold">
                                          <p:stCondLst>
                                            <p:cond delay="0"/>
                                          </p:stCondLst>
                                        </p:cTn>
                                        <p:tgtEl>
                                          <p:spTgt spid="24599"/>
                                        </p:tgtEl>
                                        <p:attrNameLst>
                                          <p:attrName>style.visibility</p:attrName>
                                        </p:attrNameLst>
                                      </p:cBhvr>
                                      <p:to>
                                        <p:strVal val="hidden"/>
                                      </p:to>
                                    </p:set>
                                  </p:childTnLst>
                                </p:cTn>
                              </p:par>
                              <p:par>
                                <p:cTn id="291" presetID="1" presetClass="exit" presetSubtype="0" fill="hold" grpId="4" nodeType="withEffect">
                                  <p:stCondLst>
                                    <p:cond delay="0"/>
                                  </p:stCondLst>
                                  <p:childTnLst>
                                    <p:set>
                                      <p:cBhvr>
                                        <p:cTn id="292" dur="1" fill="hold">
                                          <p:stCondLst>
                                            <p:cond delay="0"/>
                                          </p:stCondLst>
                                        </p:cTn>
                                        <p:tgtEl>
                                          <p:spTgt spid="24603"/>
                                        </p:tgtEl>
                                        <p:attrNameLst>
                                          <p:attrName>style.visibility</p:attrName>
                                        </p:attrNameLst>
                                      </p:cBhvr>
                                      <p:to>
                                        <p:strVal val="hidden"/>
                                      </p:to>
                                    </p:se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 presetClass="exit" presetSubtype="0" fill="hold" grpId="0" nodeType="clickEffect">
                                  <p:stCondLst>
                                    <p:cond delay="0"/>
                                  </p:stCondLst>
                                  <p:childTnLst>
                                    <p:set>
                                      <p:cBhvr>
                                        <p:cTn id="296" dur="1" fill="hold">
                                          <p:stCondLst>
                                            <p:cond delay="0"/>
                                          </p:stCondLst>
                                        </p:cTn>
                                        <p:tgtEl>
                                          <p:spTgt spid="89"/>
                                        </p:tgtEl>
                                        <p:attrNameLst>
                                          <p:attrName>style.visibility</p:attrName>
                                        </p:attrNameLst>
                                      </p:cBhvr>
                                      <p:to>
                                        <p:strVal val="hidden"/>
                                      </p:to>
                                    </p:se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1" presetClass="entr" presetSubtype="0" fill="hold" grpId="5" nodeType="clickEffect">
                                  <p:stCondLst>
                                    <p:cond delay="0"/>
                                  </p:stCondLst>
                                  <p:childTnLst>
                                    <p:set>
                                      <p:cBhvr>
                                        <p:cTn id="300" dur="1" fill="hold">
                                          <p:stCondLst>
                                            <p:cond delay="0"/>
                                          </p:stCondLst>
                                        </p:cTn>
                                        <p:tgtEl>
                                          <p:spTgt spid="24600"/>
                                        </p:tgtEl>
                                        <p:attrNameLst>
                                          <p:attrName>style.visibility</p:attrName>
                                        </p:attrNameLst>
                                      </p:cBhvr>
                                      <p:to>
                                        <p:strVal val="visible"/>
                                      </p:to>
                                    </p:set>
                                  </p:childTnLst>
                                </p:cTn>
                              </p:par>
                              <p:par>
                                <p:cTn id="301" presetID="1" presetClass="entr" presetSubtype="0" fill="hold" grpId="5" nodeType="withEffect">
                                  <p:stCondLst>
                                    <p:cond delay="0"/>
                                  </p:stCondLst>
                                  <p:childTnLst>
                                    <p:set>
                                      <p:cBhvr>
                                        <p:cTn id="302" dur="1" fill="hold">
                                          <p:stCondLst>
                                            <p:cond delay="0"/>
                                          </p:stCondLst>
                                        </p:cTn>
                                        <p:tgtEl>
                                          <p:spTgt spid="24596"/>
                                        </p:tgtEl>
                                        <p:attrNameLst>
                                          <p:attrName>style.visibility</p:attrName>
                                        </p:attrNameLst>
                                      </p:cBhvr>
                                      <p:to>
                                        <p:strVal val="visible"/>
                                      </p:to>
                                    </p:set>
                                  </p:childTnLst>
                                </p:cTn>
                              </p:par>
                              <p:par>
                                <p:cTn id="303" presetID="1" presetClass="entr" presetSubtype="0" fill="hold" grpId="5" nodeType="withEffect">
                                  <p:stCondLst>
                                    <p:cond delay="0"/>
                                  </p:stCondLst>
                                  <p:childTnLst>
                                    <p:set>
                                      <p:cBhvr>
                                        <p:cTn id="304" dur="1" fill="hold">
                                          <p:stCondLst>
                                            <p:cond delay="0"/>
                                          </p:stCondLst>
                                        </p:cTn>
                                        <p:tgtEl>
                                          <p:spTgt spid="24582"/>
                                        </p:tgtEl>
                                        <p:attrNameLst>
                                          <p:attrName>style.visibility</p:attrName>
                                        </p:attrNameLst>
                                      </p:cBhvr>
                                      <p:to>
                                        <p:strVal val="visible"/>
                                      </p:to>
                                    </p:set>
                                  </p:childTnLst>
                                </p:cTn>
                              </p:par>
                              <p:par>
                                <p:cTn id="305" presetID="1" presetClass="entr" presetSubtype="0" fill="hold" grpId="5" nodeType="withEffect">
                                  <p:stCondLst>
                                    <p:cond delay="0"/>
                                  </p:stCondLst>
                                  <p:childTnLst>
                                    <p:set>
                                      <p:cBhvr>
                                        <p:cTn id="306" dur="1" fill="hold">
                                          <p:stCondLst>
                                            <p:cond delay="0"/>
                                          </p:stCondLst>
                                        </p:cTn>
                                        <p:tgtEl>
                                          <p:spTgt spid="24594"/>
                                        </p:tgtEl>
                                        <p:attrNameLst>
                                          <p:attrName>style.visibility</p:attrName>
                                        </p:attrNameLst>
                                      </p:cBhvr>
                                      <p:to>
                                        <p:strVal val="visible"/>
                                      </p:to>
                                    </p:set>
                                  </p:childTnLst>
                                </p:cTn>
                              </p:par>
                              <p:par>
                                <p:cTn id="307" presetID="1" presetClass="entr" presetSubtype="0" fill="hold" grpId="5" nodeType="withEffect">
                                  <p:stCondLst>
                                    <p:cond delay="0"/>
                                  </p:stCondLst>
                                  <p:childTnLst>
                                    <p:set>
                                      <p:cBhvr>
                                        <p:cTn id="308" dur="1" fill="hold">
                                          <p:stCondLst>
                                            <p:cond delay="0"/>
                                          </p:stCondLst>
                                        </p:cTn>
                                        <p:tgtEl>
                                          <p:spTgt spid="24597"/>
                                        </p:tgtEl>
                                        <p:attrNameLst>
                                          <p:attrName>style.visibility</p:attrName>
                                        </p:attrNameLst>
                                      </p:cBhvr>
                                      <p:to>
                                        <p:strVal val="visible"/>
                                      </p:to>
                                    </p:set>
                                  </p:childTnLst>
                                </p:cTn>
                              </p:par>
                              <p:par>
                                <p:cTn id="309" presetID="1" presetClass="entr" presetSubtype="0" fill="hold" grpId="5" nodeType="withEffect">
                                  <p:stCondLst>
                                    <p:cond delay="0"/>
                                  </p:stCondLst>
                                  <p:childTnLst>
                                    <p:set>
                                      <p:cBhvr>
                                        <p:cTn id="310" dur="1" fill="hold">
                                          <p:stCondLst>
                                            <p:cond delay="0"/>
                                          </p:stCondLst>
                                        </p:cTn>
                                        <p:tgtEl>
                                          <p:spTgt spid="24601"/>
                                        </p:tgtEl>
                                        <p:attrNameLst>
                                          <p:attrName>style.visibility</p:attrName>
                                        </p:attrNameLst>
                                      </p:cBhvr>
                                      <p:to>
                                        <p:strVal val="visible"/>
                                      </p:to>
                                    </p:set>
                                  </p:childTnLst>
                                </p:cTn>
                              </p:par>
                              <p:par>
                                <p:cTn id="311" presetID="1" presetClass="entr" presetSubtype="0" fill="hold" grpId="5" nodeType="withEffect">
                                  <p:stCondLst>
                                    <p:cond delay="0"/>
                                  </p:stCondLst>
                                  <p:childTnLst>
                                    <p:set>
                                      <p:cBhvr>
                                        <p:cTn id="312" dur="1" fill="hold">
                                          <p:stCondLst>
                                            <p:cond delay="0"/>
                                          </p:stCondLst>
                                        </p:cTn>
                                        <p:tgtEl>
                                          <p:spTgt spid="24605"/>
                                        </p:tgtEl>
                                        <p:attrNameLst>
                                          <p:attrName>style.visibility</p:attrName>
                                        </p:attrNameLst>
                                      </p:cBhvr>
                                      <p:to>
                                        <p:strVal val="visible"/>
                                      </p:to>
                                    </p:set>
                                  </p:childTnLst>
                                </p:cTn>
                              </p:par>
                              <p:par>
                                <p:cTn id="313" presetID="1" presetClass="entr" presetSubtype="0" fill="hold" grpId="5" nodeType="withEffect">
                                  <p:stCondLst>
                                    <p:cond delay="0"/>
                                  </p:stCondLst>
                                  <p:childTnLst>
                                    <p:set>
                                      <p:cBhvr>
                                        <p:cTn id="314" dur="1" fill="hold">
                                          <p:stCondLst>
                                            <p:cond delay="0"/>
                                          </p:stCondLst>
                                        </p:cTn>
                                        <p:tgtEl>
                                          <p:spTgt spid="24602"/>
                                        </p:tgtEl>
                                        <p:attrNameLst>
                                          <p:attrName>style.visibility</p:attrName>
                                        </p:attrNameLst>
                                      </p:cBhvr>
                                      <p:to>
                                        <p:strVal val="visible"/>
                                      </p:to>
                                    </p:set>
                                  </p:childTnLst>
                                </p:cTn>
                              </p:par>
                              <p:par>
                                <p:cTn id="315" presetID="1" presetClass="entr" presetSubtype="0" fill="hold" grpId="5" nodeType="withEffect">
                                  <p:stCondLst>
                                    <p:cond delay="0"/>
                                  </p:stCondLst>
                                  <p:childTnLst>
                                    <p:set>
                                      <p:cBhvr>
                                        <p:cTn id="316" dur="1" fill="hold">
                                          <p:stCondLst>
                                            <p:cond delay="0"/>
                                          </p:stCondLst>
                                        </p:cTn>
                                        <p:tgtEl>
                                          <p:spTgt spid="24598"/>
                                        </p:tgtEl>
                                        <p:attrNameLst>
                                          <p:attrName>style.visibility</p:attrName>
                                        </p:attrNameLst>
                                      </p:cBhvr>
                                      <p:to>
                                        <p:strVal val="visible"/>
                                      </p:to>
                                    </p:set>
                                  </p:childTnLst>
                                </p:cTn>
                              </p:par>
                              <p:par>
                                <p:cTn id="317" presetID="1" presetClass="entr" presetSubtype="0" fill="hold" grpId="5" nodeType="withEffect">
                                  <p:stCondLst>
                                    <p:cond delay="0"/>
                                  </p:stCondLst>
                                  <p:childTnLst>
                                    <p:set>
                                      <p:cBhvr>
                                        <p:cTn id="318" dur="1" fill="hold">
                                          <p:stCondLst>
                                            <p:cond delay="0"/>
                                          </p:stCondLst>
                                        </p:cTn>
                                        <p:tgtEl>
                                          <p:spTgt spid="24583"/>
                                        </p:tgtEl>
                                        <p:attrNameLst>
                                          <p:attrName>style.visibility</p:attrName>
                                        </p:attrNameLst>
                                      </p:cBhvr>
                                      <p:to>
                                        <p:strVal val="visible"/>
                                      </p:to>
                                    </p:set>
                                  </p:childTnLst>
                                </p:cTn>
                              </p:par>
                              <p:par>
                                <p:cTn id="319" presetID="1" presetClass="entr" presetSubtype="0" fill="hold" grpId="5" nodeType="withEffect">
                                  <p:stCondLst>
                                    <p:cond delay="0"/>
                                  </p:stCondLst>
                                  <p:childTnLst>
                                    <p:set>
                                      <p:cBhvr>
                                        <p:cTn id="320" dur="1" fill="hold">
                                          <p:stCondLst>
                                            <p:cond delay="0"/>
                                          </p:stCondLst>
                                        </p:cTn>
                                        <p:tgtEl>
                                          <p:spTgt spid="24580"/>
                                        </p:tgtEl>
                                        <p:attrNameLst>
                                          <p:attrName>style.visibility</p:attrName>
                                        </p:attrNameLst>
                                      </p:cBhvr>
                                      <p:to>
                                        <p:strVal val="visible"/>
                                      </p:to>
                                    </p:set>
                                  </p:childTnLst>
                                </p:cTn>
                              </p:par>
                              <p:par>
                                <p:cTn id="321" presetID="1" presetClass="entr" presetSubtype="0" fill="hold" grpId="5" nodeType="withEffect">
                                  <p:stCondLst>
                                    <p:cond delay="0"/>
                                  </p:stCondLst>
                                  <p:childTnLst>
                                    <p:set>
                                      <p:cBhvr>
                                        <p:cTn id="322" dur="1" fill="hold">
                                          <p:stCondLst>
                                            <p:cond delay="0"/>
                                          </p:stCondLst>
                                        </p:cTn>
                                        <p:tgtEl>
                                          <p:spTgt spid="24599"/>
                                        </p:tgtEl>
                                        <p:attrNameLst>
                                          <p:attrName>style.visibility</p:attrName>
                                        </p:attrNameLst>
                                      </p:cBhvr>
                                      <p:to>
                                        <p:strVal val="visible"/>
                                      </p:to>
                                    </p:set>
                                  </p:childTnLst>
                                </p:cTn>
                              </p:par>
                              <p:par>
                                <p:cTn id="323" presetID="1" presetClass="entr" presetSubtype="0" fill="hold" grpId="5" nodeType="withEffect">
                                  <p:stCondLst>
                                    <p:cond delay="0"/>
                                  </p:stCondLst>
                                  <p:childTnLst>
                                    <p:set>
                                      <p:cBhvr>
                                        <p:cTn id="324" dur="1" fill="hold">
                                          <p:stCondLst>
                                            <p:cond delay="0"/>
                                          </p:stCondLst>
                                        </p:cTn>
                                        <p:tgtEl>
                                          <p:spTgt spid="24603"/>
                                        </p:tgtEl>
                                        <p:attrNameLst>
                                          <p:attrName>style.visibility</p:attrName>
                                        </p:attrNameLst>
                                      </p:cBhvr>
                                      <p:to>
                                        <p:strVal val="visible"/>
                                      </p:to>
                                    </p:se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71"/>
                                        </p:tgtEl>
                                        <p:attrNameLst>
                                          <p:attrName>style.visibility</p:attrName>
                                        </p:attrNameLst>
                                      </p:cBhvr>
                                      <p:to>
                                        <p:strVal val="visible"/>
                                      </p:to>
                                    </p:se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36"/>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42"/>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44"/>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46"/>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48"/>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41"/>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43"/>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45"/>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47"/>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04"/>
                                        </p:tgtEl>
                                        <p:attrNameLst>
                                          <p:attrName>style.visibility</p:attrName>
                                        </p:attrNameLst>
                                      </p:cBhvr>
                                      <p:to>
                                        <p:strVal val="visible"/>
                                      </p:to>
                                    </p:set>
                                  </p:childTnLst>
                                </p:cTn>
                              </p:par>
                              <p:par>
                                <p:cTn id="351" presetID="1" presetClass="entr" presetSubtype="0" fill="hold" nodeType="withEffect">
                                  <p:stCondLst>
                                    <p:cond delay="0"/>
                                  </p:stCondLst>
                                  <p:childTnLst>
                                    <p:set>
                                      <p:cBhvr>
                                        <p:cTn id="352" dur="1" fill="hold">
                                          <p:stCondLst>
                                            <p:cond delay="0"/>
                                          </p:stCondLst>
                                        </p:cTn>
                                        <p:tgtEl>
                                          <p:spTgt spid="103"/>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91"/>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92"/>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93"/>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94"/>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95"/>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96"/>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97"/>
                                        </p:tgtEl>
                                        <p:attrNameLst>
                                          <p:attrName>style.visibility</p:attrName>
                                        </p:attrNameLst>
                                      </p:cBhvr>
                                      <p:to>
                                        <p:strVal val="visible"/>
                                      </p:to>
                                    </p:set>
                                  </p:childTnLst>
                                </p:cTn>
                              </p:par>
                            </p:childTnLst>
                          </p:cTn>
                        </p:par>
                      </p:childTnLst>
                    </p:cTn>
                  </p:par>
                  <p:par>
                    <p:cTn id="367" fill="hold" nodeType="clickPar">
                      <p:stCondLst>
                        <p:cond delay="indefinite"/>
                      </p:stCondLst>
                      <p:childTnLst>
                        <p:par>
                          <p:cTn id="368" fill="hold" nodeType="withGroup">
                            <p:stCondLst>
                              <p:cond delay="0"/>
                            </p:stCondLst>
                            <p:childTnLst>
                              <p:par>
                                <p:cTn id="369" presetID="1" presetClass="entr" presetSubtype="0" fill="hold" grpId="0" nodeType="clickEffect">
                                  <p:stCondLst>
                                    <p:cond delay="0"/>
                                  </p:stCondLst>
                                  <p:childTnLst>
                                    <p:set>
                                      <p:cBhvr>
                                        <p:cTn id="370" dur="1" fill="hold">
                                          <p:stCondLst>
                                            <p:cond delay="0"/>
                                          </p:stCondLst>
                                        </p:cTn>
                                        <p:tgtEl>
                                          <p:spTgt spid="90"/>
                                        </p:tgtEl>
                                        <p:attrNameLst>
                                          <p:attrName>style.visibility</p:attrName>
                                        </p:attrNameLst>
                                      </p:cBhvr>
                                      <p:to>
                                        <p:strVal val="visible"/>
                                      </p:to>
                                    </p:se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1" presetClass="entr" presetSubtype="0" fill="hold" nodeType="clickEffect">
                                  <p:stCondLst>
                                    <p:cond delay="0"/>
                                  </p:stCondLst>
                                  <p:childTnLst>
                                    <p:set>
                                      <p:cBhvr>
                                        <p:cTn id="374" dur="1" fill="hold">
                                          <p:stCondLst>
                                            <p:cond delay="0"/>
                                          </p:stCondLst>
                                        </p:cTn>
                                        <p:tgtEl>
                                          <p:spTgt spid="74"/>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75"/>
                                        </p:tgtEl>
                                        <p:attrNameLst>
                                          <p:attrName>style.visibility</p:attrName>
                                        </p:attrNameLst>
                                      </p:cBhvr>
                                      <p:to>
                                        <p:strVal val="visible"/>
                                      </p:to>
                                    </p:se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1" presetClass="entr" presetSubtype="0" fill="hold" grpId="0" nodeType="clickEffect">
                                  <p:stCondLst>
                                    <p:cond delay="0"/>
                                  </p:stCondLst>
                                  <p:childTnLst>
                                    <p:set>
                                      <p:cBhvr>
                                        <p:cTn id="380" dur="1" fill="hold">
                                          <p:stCondLst>
                                            <p:cond delay="0"/>
                                          </p:stCondLst>
                                        </p:cTn>
                                        <p:tgtEl>
                                          <p:spTgt spid="40"/>
                                        </p:tgtEl>
                                        <p:attrNameLst>
                                          <p:attrName>style.visibility</p:attrName>
                                        </p:attrNameLst>
                                      </p:cBhvr>
                                      <p:to>
                                        <p:strVal val="visible"/>
                                      </p:to>
                                    </p:set>
                                  </p:childTnLst>
                                </p:cTn>
                              </p:par>
                              <p:par>
                                <p:cTn id="381" presetID="1" presetClass="entr" presetSubtype="0" fill="hold" grpId="0" nodeType="withEffect">
                                  <p:stCondLst>
                                    <p:cond delay="0"/>
                                  </p:stCondLst>
                                  <p:childTnLst>
                                    <p:set>
                                      <p:cBhvr>
                                        <p:cTn id="382" dur="1" fill="hold">
                                          <p:stCondLst>
                                            <p:cond delay="0"/>
                                          </p:stCondLst>
                                        </p:cTn>
                                        <p:tgtEl>
                                          <p:spTgt spid="58"/>
                                        </p:tgtEl>
                                        <p:attrNameLst>
                                          <p:attrName>style.visibility</p:attrName>
                                        </p:attrNameLst>
                                      </p:cBhvr>
                                      <p:to>
                                        <p:strVal val="visible"/>
                                      </p:to>
                                    </p:set>
                                  </p:childTnLst>
                                </p:cTn>
                              </p:par>
                              <p:par>
                                <p:cTn id="383" presetID="1" presetClass="entr" presetSubtype="0" fill="hold" grpId="0" nodeType="withEffect">
                                  <p:stCondLst>
                                    <p:cond delay="0"/>
                                  </p:stCondLst>
                                  <p:childTnLst>
                                    <p:set>
                                      <p:cBhvr>
                                        <p:cTn id="384" dur="1" fill="hold">
                                          <p:stCondLst>
                                            <p:cond delay="0"/>
                                          </p:stCondLst>
                                        </p:cTn>
                                        <p:tgtEl>
                                          <p:spTgt spid="60"/>
                                        </p:tgtEl>
                                        <p:attrNameLst>
                                          <p:attrName>style.visibility</p:attrName>
                                        </p:attrNameLst>
                                      </p:cBhvr>
                                      <p:to>
                                        <p:strVal val="visible"/>
                                      </p:to>
                                    </p:set>
                                  </p:childTnLst>
                                </p:cTn>
                              </p:par>
                            </p:childTnLst>
                          </p:cTn>
                        </p:par>
                      </p:childTnLst>
                    </p:cTn>
                  </p:par>
                  <p:par>
                    <p:cTn id="385" fill="hold" nodeType="clickPar">
                      <p:stCondLst>
                        <p:cond delay="indefinite"/>
                      </p:stCondLst>
                      <p:childTnLst>
                        <p:par>
                          <p:cTn id="386" fill="hold" nodeType="withGroup">
                            <p:stCondLst>
                              <p:cond delay="0"/>
                            </p:stCondLst>
                            <p:childTnLst>
                              <p:par>
                                <p:cTn id="387" presetID="1" presetClass="exit" presetSubtype="0" fill="hold" grpId="0" nodeType="clickEffect">
                                  <p:stCondLst>
                                    <p:cond delay="0"/>
                                  </p:stCondLst>
                                  <p:childTnLst>
                                    <p:set>
                                      <p:cBhvr>
                                        <p:cTn id="388" dur="1" fill="hold">
                                          <p:stCondLst>
                                            <p:cond delay="0"/>
                                          </p:stCondLst>
                                        </p:cTn>
                                        <p:tgtEl>
                                          <p:spTgt spid="98"/>
                                        </p:tgtEl>
                                        <p:attrNameLst>
                                          <p:attrName>style.visibility</p:attrName>
                                        </p:attrNameLst>
                                      </p:cBhvr>
                                      <p:to>
                                        <p:strVal val="hidden"/>
                                      </p:to>
                                    </p:se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1" presetClass="entr" presetSubtype="0" fill="hold" grpId="0" nodeType="clickEffect">
                                  <p:stCondLst>
                                    <p:cond delay="0"/>
                                  </p:stCondLst>
                                  <p:childTnLst>
                                    <p:set>
                                      <p:cBhvr>
                                        <p:cTn id="392" dur="1" fill="hold">
                                          <p:stCondLst>
                                            <p:cond delay="0"/>
                                          </p:stCondLst>
                                        </p:cTn>
                                        <p:tgtEl>
                                          <p:spTgt spid="39"/>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51"/>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55"/>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57"/>
                                        </p:tgtEl>
                                        <p:attrNameLst>
                                          <p:attrName>style.visibility</p:attrName>
                                        </p:attrNameLst>
                                      </p:cBhvr>
                                      <p:to>
                                        <p:strVal val="visible"/>
                                      </p:to>
                                    </p:se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 presetClass="exit" presetSubtype="0" fill="hold" grpId="0" nodeType="clickEffect">
                                  <p:stCondLst>
                                    <p:cond delay="0"/>
                                  </p:stCondLst>
                                  <p:childTnLst>
                                    <p:set>
                                      <p:cBhvr>
                                        <p:cTn id="402" dur="1" fill="hold">
                                          <p:stCondLst>
                                            <p:cond delay="0"/>
                                          </p:stCondLst>
                                        </p:cTn>
                                        <p:tgtEl>
                                          <p:spTgt spid="99"/>
                                        </p:tgtEl>
                                        <p:attrNameLst>
                                          <p:attrName>style.visibility</p:attrName>
                                        </p:attrNameLst>
                                      </p:cBhvr>
                                      <p:to>
                                        <p:strVal val="hidden"/>
                                      </p:to>
                                    </p:set>
                                  </p:childTnLst>
                                </p:cTn>
                              </p:par>
                            </p:childTnLst>
                          </p:cTn>
                        </p:par>
                      </p:childTnLst>
                    </p:cTn>
                  </p:par>
                  <p:par>
                    <p:cTn id="403" fill="hold" nodeType="clickPar">
                      <p:stCondLst>
                        <p:cond delay="indefinite"/>
                      </p:stCondLst>
                      <p:childTnLst>
                        <p:par>
                          <p:cTn id="404" fill="hold" nodeType="withGroup">
                            <p:stCondLst>
                              <p:cond delay="0"/>
                            </p:stCondLst>
                            <p:childTnLst>
                              <p:par>
                                <p:cTn id="405" presetID="1" presetClass="entr" presetSubtype="0" fill="hold" grpId="0" nodeType="clickEffect">
                                  <p:stCondLst>
                                    <p:cond delay="0"/>
                                  </p:stCondLst>
                                  <p:childTnLst>
                                    <p:set>
                                      <p:cBhvr>
                                        <p:cTn id="406" dur="1" fill="hold">
                                          <p:stCondLst>
                                            <p:cond delay="0"/>
                                          </p:stCondLst>
                                        </p:cTn>
                                        <p:tgtEl>
                                          <p:spTgt spid="37"/>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53"/>
                                        </p:tgtEl>
                                        <p:attrNameLst>
                                          <p:attrName>style.visibility</p:attrName>
                                        </p:attrNameLst>
                                      </p:cBhvr>
                                      <p:to>
                                        <p:strVal val="visible"/>
                                      </p:to>
                                    </p:set>
                                  </p:childTnLst>
                                </p:cTn>
                              </p:par>
                              <p:par>
                                <p:cTn id="409" presetID="1" presetClass="entr" presetSubtype="0" fill="hold" grpId="0" nodeType="withEffect">
                                  <p:stCondLst>
                                    <p:cond delay="0"/>
                                  </p:stCondLst>
                                  <p:childTnLst>
                                    <p:set>
                                      <p:cBhvr>
                                        <p:cTn id="410" dur="1" fill="hold">
                                          <p:stCondLst>
                                            <p:cond delay="0"/>
                                          </p:stCondLst>
                                        </p:cTn>
                                        <p:tgtEl>
                                          <p:spTgt spid="54"/>
                                        </p:tgtEl>
                                        <p:attrNameLst>
                                          <p:attrName>style.visibility</p:attrName>
                                        </p:attrNameLst>
                                      </p:cBhvr>
                                      <p:to>
                                        <p:strVal val="visible"/>
                                      </p:to>
                                    </p:set>
                                  </p:childTnLst>
                                </p:cTn>
                              </p:par>
                              <p:par>
                                <p:cTn id="411" presetID="1" presetClass="entr" presetSubtype="0" fill="hold" grpId="0" nodeType="withEffect">
                                  <p:stCondLst>
                                    <p:cond delay="0"/>
                                  </p:stCondLst>
                                  <p:childTnLst>
                                    <p:set>
                                      <p:cBhvr>
                                        <p:cTn id="412" dur="1" fill="hold">
                                          <p:stCondLst>
                                            <p:cond delay="0"/>
                                          </p:stCondLst>
                                        </p:cTn>
                                        <p:tgtEl>
                                          <p:spTgt spid="56"/>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59"/>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62"/>
                                        </p:tgtEl>
                                        <p:attrNameLst>
                                          <p:attrName>style.visibility</p:attrName>
                                        </p:attrNameLst>
                                      </p:cBhvr>
                                      <p:to>
                                        <p:strVal val="visible"/>
                                      </p:to>
                                    </p:set>
                                  </p:childTnLst>
                                </p:cTn>
                              </p:par>
                            </p:childTnLst>
                          </p:cTn>
                        </p:par>
                      </p:childTnLst>
                    </p:cTn>
                  </p:par>
                  <p:par>
                    <p:cTn id="417" fill="hold" nodeType="clickPar">
                      <p:stCondLst>
                        <p:cond delay="indefinite"/>
                      </p:stCondLst>
                      <p:childTnLst>
                        <p:par>
                          <p:cTn id="418" fill="hold" nodeType="withGroup">
                            <p:stCondLst>
                              <p:cond delay="0"/>
                            </p:stCondLst>
                            <p:childTnLst>
                              <p:par>
                                <p:cTn id="419" presetID="1" presetClass="exit" presetSubtype="0" fill="hold" grpId="0" nodeType="clickEffect">
                                  <p:stCondLst>
                                    <p:cond delay="0"/>
                                  </p:stCondLst>
                                  <p:childTnLst>
                                    <p:set>
                                      <p:cBhvr>
                                        <p:cTn id="420" dur="1" fill="hold">
                                          <p:stCondLst>
                                            <p:cond delay="0"/>
                                          </p:stCondLst>
                                        </p:cTn>
                                        <p:tgtEl>
                                          <p:spTgt spid="100"/>
                                        </p:tgtEl>
                                        <p:attrNameLst>
                                          <p:attrName>style.visibility</p:attrName>
                                        </p:attrNameLst>
                                      </p:cBhvr>
                                      <p:to>
                                        <p:strVal val="hidden"/>
                                      </p:to>
                                    </p:set>
                                  </p:childTnLst>
                                </p:cTn>
                              </p:par>
                            </p:childTnLst>
                          </p:cTn>
                        </p:par>
                      </p:childTnLst>
                    </p:cTn>
                  </p:par>
                  <p:par>
                    <p:cTn id="421" fill="hold" nodeType="clickPar">
                      <p:stCondLst>
                        <p:cond delay="indefinite"/>
                      </p:stCondLst>
                      <p:childTnLst>
                        <p:par>
                          <p:cTn id="422" fill="hold" nodeType="withGroup">
                            <p:stCondLst>
                              <p:cond delay="0"/>
                            </p:stCondLst>
                            <p:childTnLst>
                              <p:par>
                                <p:cTn id="423" presetID="1" presetClass="entr" presetSubtype="0" fill="hold" grpId="0" nodeType="clickEffect">
                                  <p:stCondLst>
                                    <p:cond delay="0"/>
                                  </p:stCondLst>
                                  <p:childTnLst>
                                    <p:set>
                                      <p:cBhvr>
                                        <p:cTn id="424" dur="1" fill="hold">
                                          <p:stCondLst>
                                            <p:cond delay="0"/>
                                          </p:stCondLst>
                                        </p:cTn>
                                        <p:tgtEl>
                                          <p:spTgt spid="61"/>
                                        </p:tgtEl>
                                        <p:attrNameLst>
                                          <p:attrName>style.visibility</p:attrName>
                                        </p:attrNameLst>
                                      </p:cBhvr>
                                      <p:to>
                                        <p:strVal val="visible"/>
                                      </p:to>
                                    </p:set>
                                  </p:childTnLst>
                                </p:cTn>
                              </p:par>
                              <p:par>
                                <p:cTn id="425" presetID="1" presetClass="entr" presetSubtype="0" fill="hold" grpId="0" nodeType="withEffect">
                                  <p:stCondLst>
                                    <p:cond delay="0"/>
                                  </p:stCondLst>
                                  <p:childTnLst>
                                    <p:set>
                                      <p:cBhvr>
                                        <p:cTn id="426" dur="1" fill="hold">
                                          <p:stCondLst>
                                            <p:cond delay="0"/>
                                          </p:stCondLst>
                                        </p:cTn>
                                        <p:tgtEl>
                                          <p:spTgt spid="52"/>
                                        </p:tgtEl>
                                        <p:attrNameLst>
                                          <p:attrName>style.visibility</p:attrName>
                                        </p:attrNameLst>
                                      </p:cBhvr>
                                      <p:to>
                                        <p:strVal val="visible"/>
                                      </p:to>
                                    </p:set>
                                  </p:childTnLst>
                                </p:cTn>
                              </p:par>
                              <p:par>
                                <p:cTn id="427" presetID="1" presetClass="entr" presetSubtype="0" fill="hold" grpId="0" nodeType="withEffect">
                                  <p:stCondLst>
                                    <p:cond delay="0"/>
                                  </p:stCondLst>
                                  <p:childTnLst>
                                    <p:set>
                                      <p:cBhvr>
                                        <p:cTn id="428" dur="1" fill="hold">
                                          <p:stCondLst>
                                            <p:cond delay="0"/>
                                          </p:stCondLst>
                                        </p:cTn>
                                        <p:tgtEl>
                                          <p:spTgt spid="38"/>
                                        </p:tgtEl>
                                        <p:attrNameLst>
                                          <p:attrName>style.visibility</p:attrName>
                                        </p:attrNameLst>
                                      </p:cBhvr>
                                      <p:to>
                                        <p:strVal val="visible"/>
                                      </p:to>
                                    </p:set>
                                  </p:childTnLst>
                                </p:cTn>
                              </p:par>
                              <p:par>
                                <p:cTn id="429" presetID="1" presetClass="entr" presetSubtype="0" fill="hold" grpId="0" nodeType="withEffect">
                                  <p:stCondLst>
                                    <p:cond delay="0"/>
                                  </p:stCondLst>
                                  <p:childTnLst>
                                    <p:set>
                                      <p:cBhvr>
                                        <p:cTn id="430" dur="1" fill="hold">
                                          <p:stCondLst>
                                            <p:cond delay="0"/>
                                          </p:stCondLst>
                                        </p:cTn>
                                        <p:tgtEl>
                                          <p:spTgt spid="49"/>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50"/>
                                        </p:tgtEl>
                                        <p:attrNameLst>
                                          <p:attrName>style.visibility</p:attrName>
                                        </p:attrNameLst>
                                      </p:cBhvr>
                                      <p:to>
                                        <p:strVal val="visible"/>
                                      </p:to>
                                    </p:set>
                                  </p:childTnLst>
                                </p:cTn>
                              </p:par>
                              <p:par>
                                <p:cTn id="433" presetID="1" presetClass="entr" presetSubtype="0" fill="hold" grpId="0" nodeType="withEffect">
                                  <p:stCondLst>
                                    <p:cond delay="0"/>
                                  </p:stCondLst>
                                  <p:childTnLst>
                                    <p:set>
                                      <p:cBhvr>
                                        <p:cTn id="434" dur="1" fill="hold">
                                          <p:stCondLst>
                                            <p:cond delay="0"/>
                                          </p:stCondLst>
                                        </p:cTn>
                                        <p:tgtEl>
                                          <p:spTgt spid="63"/>
                                        </p:tgtEl>
                                        <p:attrNameLst>
                                          <p:attrName>style.visibility</p:attrName>
                                        </p:attrNameLst>
                                      </p:cBhvr>
                                      <p:to>
                                        <p:strVal val="visible"/>
                                      </p:to>
                                    </p:set>
                                  </p:childTnLst>
                                </p:cTn>
                              </p:par>
                              <p:par>
                                <p:cTn id="435" presetID="1" presetClass="entr" presetSubtype="0" fill="hold" grpId="0" nodeType="withEffect">
                                  <p:stCondLst>
                                    <p:cond delay="0"/>
                                  </p:stCondLst>
                                  <p:childTnLst>
                                    <p:set>
                                      <p:cBhvr>
                                        <p:cTn id="436" dur="1" fill="hold">
                                          <p:stCondLst>
                                            <p:cond delay="0"/>
                                          </p:stCondLst>
                                        </p:cTn>
                                        <p:tgtEl>
                                          <p:spTgt spid="64"/>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65"/>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66"/>
                                        </p:tgtEl>
                                        <p:attrNameLst>
                                          <p:attrName>style.visibility</p:attrName>
                                        </p:attrNameLst>
                                      </p:cBhvr>
                                      <p:to>
                                        <p:strVal val="visible"/>
                                      </p:to>
                                    </p:set>
                                  </p:childTnLst>
                                </p:cTn>
                              </p:par>
                            </p:childTnLst>
                          </p:cTn>
                        </p:par>
                      </p:childTnLst>
                    </p:cTn>
                  </p:par>
                  <p:par>
                    <p:cTn id="441" fill="hold" nodeType="clickPar">
                      <p:stCondLst>
                        <p:cond delay="indefinite"/>
                      </p:stCondLst>
                      <p:childTnLst>
                        <p:par>
                          <p:cTn id="442" fill="hold" nodeType="withGroup">
                            <p:stCondLst>
                              <p:cond delay="0"/>
                            </p:stCondLst>
                            <p:childTnLst>
                              <p:par>
                                <p:cTn id="443" presetID="1" presetClass="exit" presetSubtype="0" fill="hold" grpId="0" nodeType="clickEffect">
                                  <p:stCondLst>
                                    <p:cond delay="0"/>
                                  </p:stCondLst>
                                  <p:childTnLst>
                                    <p:set>
                                      <p:cBhvr>
                                        <p:cTn id="444" dur="1" fill="hold">
                                          <p:stCondLst>
                                            <p:cond delay="0"/>
                                          </p:stCondLst>
                                        </p:cTn>
                                        <p:tgtEl>
                                          <p:spTgt spid="101"/>
                                        </p:tgtEl>
                                        <p:attrNameLst>
                                          <p:attrName>style.visibility</p:attrName>
                                        </p:attrNameLst>
                                      </p:cBhvr>
                                      <p:to>
                                        <p:strVal val="hidden"/>
                                      </p:to>
                                    </p:set>
                                  </p:childTnLst>
                                </p:cTn>
                              </p:par>
                            </p:childTnLst>
                          </p:cTn>
                        </p:par>
                      </p:childTnLst>
                    </p:cTn>
                  </p:par>
                  <p:par>
                    <p:cTn id="445" fill="hold" nodeType="clickPar">
                      <p:stCondLst>
                        <p:cond delay="indefinite"/>
                      </p:stCondLst>
                      <p:childTnLst>
                        <p:par>
                          <p:cTn id="446" fill="hold" nodeType="withGroup">
                            <p:stCondLst>
                              <p:cond delay="0"/>
                            </p:stCondLst>
                            <p:childTnLst>
                              <p:par>
                                <p:cTn id="447" presetID="1" presetClass="entr" presetSubtype="0" fill="hold" grpId="0" nodeType="clickEffect">
                                  <p:stCondLst>
                                    <p:cond delay="0"/>
                                  </p:stCondLst>
                                  <p:childTnLst>
                                    <p:set>
                                      <p:cBhvr>
                                        <p:cTn id="4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3" grpId="0"/>
      <p:bldP spid="81" grpId="0"/>
      <p:bldP spid="24580" grpId="0" animBg="1"/>
      <p:bldP spid="24580" grpId="1" animBg="1"/>
      <p:bldP spid="24580" grpId="2" animBg="1"/>
      <p:bldP spid="24580" grpId="3" animBg="1"/>
      <p:bldP spid="24580" grpId="4" animBg="1"/>
      <p:bldP spid="24580" grpId="5" animBg="1"/>
      <p:bldP spid="6" grpId="0" animBg="1"/>
      <p:bldP spid="6" grpId="1" animBg="1"/>
      <p:bldP spid="6" grpId="2" animBg="1"/>
      <p:bldP spid="6" grpId="3" animBg="1"/>
      <p:bldP spid="6" grpId="4" animBg="1"/>
      <p:bldP spid="6" grpId="5" animBg="1"/>
      <p:bldP spid="24582" grpId="0" animBg="1"/>
      <p:bldP spid="24582" grpId="1" animBg="1"/>
      <p:bldP spid="24582" grpId="2" animBg="1"/>
      <p:bldP spid="24582" grpId="3" animBg="1"/>
      <p:bldP spid="24582" grpId="4" animBg="1"/>
      <p:bldP spid="24582" grpId="5" animBg="1"/>
      <p:bldP spid="24583" grpId="0" animBg="1"/>
      <p:bldP spid="24583" grpId="1" animBg="1"/>
      <p:bldP spid="24583" grpId="2" animBg="1"/>
      <p:bldP spid="24583" grpId="3" animBg="1"/>
      <p:bldP spid="24583" grpId="4" animBg="1"/>
      <p:bldP spid="24583" grpId="5" animBg="1"/>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8" grpId="4" animBg="1"/>
      <p:bldP spid="18" grpId="5" animBg="1"/>
      <p:bldP spid="24594" grpId="0" animBg="1"/>
      <p:bldP spid="24594" grpId="1" animBg="1"/>
      <p:bldP spid="24594" grpId="2" animBg="1"/>
      <p:bldP spid="24594" grpId="3" animBg="1"/>
      <p:bldP spid="24594" grpId="4" animBg="1"/>
      <p:bldP spid="24594" grpId="5" animBg="1"/>
      <p:bldP spid="20" grpId="0" animBg="1"/>
      <p:bldP spid="20" grpId="1" animBg="1"/>
      <p:bldP spid="20" grpId="2" animBg="1"/>
      <p:bldP spid="20" grpId="3" animBg="1"/>
      <p:bldP spid="20" grpId="4" animBg="1"/>
      <p:bldP spid="20" grpId="5" animBg="1"/>
      <p:bldP spid="24596" grpId="0" animBg="1"/>
      <p:bldP spid="24596" grpId="1" animBg="1"/>
      <p:bldP spid="24596" grpId="2" animBg="1"/>
      <p:bldP spid="24596" grpId="3" animBg="1"/>
      <p:bldP spid="24596" grpId="4" animBg="1"/>
      <p:bldP spid="24596" grpId="5" animBg="1"/>
      <p:bldP spid="24597" grpId="0" animBg="1"/>
      <p:bldP spid="24597" grpId="1" animBg="1"/>
      <p:bldP spid="24597" grpId="2" animBg="1"/>
      <p:bldP spid="24597" grpId="3" animBg="1"/>
      <p:bldP spid="24597" grpId="4" animBg="1"/>
      <p:bldP spid="24597" grpId="5" animBg="1"/>
      <p:bldP spid="24598" grpId="0" animBg="1"/>
      <p:bldP spid="24598" grpId="1" animBg="1"/>
      <p:bldP spid="24598" grpId="2" animBg="1"/>
      <p:bldP spid="24598" grpId="3" animBg="1"/>
      <p:bldP spid="24598" grpId="4" animBg="1"/>
      <p:bldP spid="24598" grpId="5" animBg="1"/>
      <p:bldP spid="24599" grpId="0" animBg="1"/>
      <p:bldP spid="24599" grpId="1" animBg="1"/>
      <p:bldP spid="24599" grpId="2" animBg="1"/>
      <p:bldP spid="24599" grpId="3" animBg="1"/>
      <p:bldP spid="24599" grpId="4" animBg="1"/>
      <p:bldP spid="24599" grpId="5" animBg="1"/>
      <p:bldP spid="24600" grpId="0" animBg="1"/>
      <p:bldP spid="24600" grpId="1" animBg="1"/>
      <p:bldP spid="24600" grpId="2" animBg="1"/>
      <p:bldP spid="24600" grpId="3" animBg="1"/>
      <p:bldP spid="24600" grpId="4" animBg="1"/>
      <p:bldP spid="24600" grpId="5" animBg="1"/>
      <p:bldP spid="24601" grpId="0" animBg="1"/>
      <p:bldP spid="24601" grpId="1" animBg="1"/>
      <p:bldP spid="24601" grpId="2" animBg="1"/>
      <p:bldP spid="24601" grpId="3" animBg="1"/>
      <p:bldP spid="24601" grpId="4" animBg="1"/>
      <p:bldP spid="24601" grpId="5" animBg="1"/>
      <p:bldP spid="24602" grpId="0" animBg="1"/>
      <p:bldP spid="24602" grpId="1" animBg="1"/>
      <p:bldP spid="24602" grpId="2" animBg="1"/>
      <p:bldP spid="24602" grpId="3" animBg="1"/>
      <p:bldP spid="24602" grpId="4" animBg="1"/>
      <p:bldP spid="24602" grpId="5" animBg="1"/>
      <p:bldP spid="24603" grpId="0" animBg="1"/>
      <p:bldP spid="24603" grpId="1" animBg="1"/>
      <p:bldP spid="24603" grpId="2" animBg="1"/>
      <p:bldP spid="24603" grpId="3" animBg="1"/>
      <p:bldP spid="24603" grpId="4" animBg="1"/>
      <p:bldP spid="24603" grpId="5" animBg="1"/>
      <p:bldP spid="29" grpId="0" animBg="1"/>
      <p:bldP spid="29" grpId="1" animBg="1"/>
      <p:bldP spid="29" grpId="2" animBg="1"/>
      <p:bldP spid="29" grpId="3" animBg="1"/>
      <p:bldP spid="29" grpId="4" animBg="1"/>
      <p:bldP spid="29" grpId="5" animBg="1"/>
      <p:bldP spid="24605" grpId="0" animBg="1"/>
      <p:bldP spid="24605" grpId="1" animBg="1"/>
      <p:bldP spid="24605" grpId="2" animBg="1"/>
      <p:bldP spid="24605" grpId="3" animBg="1"/>
      <p:bldP spid="24605" grpId="4" animBg="1"/>
      <p:bldP spid="24605" grpId="5" animBg="1"/>
      <p:bldP spid="31" grpId="0" animBg="1"/>
      <p:bldP spid="31" grpId="1" animBg="1"/>
      <p:bldP spid="31" grpId="2" animBg="1"/>
      <p:bldP spid="31" grpId="3" animBg="1"/>
      <p:bldP spid="31" grpId="4" animBg="1"/>
      <p:bldP spid="31" grpId="5"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3" grpId="4" animBg="1"/>
      <p:bldP spid="33" grpId="5" animBg="1"/>
      <p:bldP spid="34" grpId="0" animBg="1"/>
      <p:bldP spid="34" grpId="1" animBg="1"/>
      <p:bldP spid="34" grpId="2" animBg="1"/>
      <p:bldP spid="34" grpId="3" animBg="1"/>
      <p:bldP spid="34" grpId="4" animBg="1"/>
      <p:bldP spid="34" grpId="5" animBg="1"/>
      <p:bldP spid="36" grpId="0"/>
      <p:bldP spid="37" grpId="0" animBg="1"/>
      <p:bldP spid="38" grpId="0" animBg="1"/>
      <p:bldP spid="39" grpId="0" animBg="1"/>
      <p:bldP spid="40" grpId="0" animBg="1"/>
      <p:bldP spid="41" grpId="0" animBg="1"/>
      <p:bldP spid="42" grpId="0"/>
      <p:bldP spid="43" grpId="0" animBg="1"/>
      <p:bldP spid="44" grpId="0"/>
      <p:bldP spid="45" grpId="0" animBg="1"/>
      <p:bldP spid="46" grpId="0"/>
      <p:bldP spid="47"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71" grpId="0"/>
      <p:bldP spid="72" grpId="0"/>
      <p:bldP spid="73" grpId="0"/>
      <p:bldP spid="75" grpId="0"/>
      <p:bldP spid="24681" grpId="0"/>
      <p:bldP spid="76" grpId="0"/>
      <p:bldP spid="78" grpId="0"/>
      <p:bldP spid="82" grpId="0"/>
      <p:bldP spid="84" grpId="0"/>
      <p:bldP spid="86" grpId="0" animBg="1"/>
      <p:bldP spid="87" grpId="0" animBg="1"/>
      <p:bldP spid="88" grpId="0" animBg="1"/>
      <p:bldP spid="89" grpId="0" animBg="1"/>
      <p:bldP spid="90" grpId="0"/>
      <p:bldP spid="91" grpId="0"/>
      <p:bldP spid="92" grpId="0"/>
      <p:bldP spid="93" grpId="0"/>
      <p:bldP spid="94" grpId="0"/>
      <p:bldP spid="95" grpId="0"/>
      <p:bldP spid="96" grpId="0"/>
      <p:bldP spid="97" grpId="0"/>
      <p:bldP spid="98" grpId="0" animBg="1"/>
      <p:bldP spid="99" grpId="0" animBg="1"/>
      <p:bldP spid="100" grpId="0" animBg="1"/>
      <p:bldP spid="101" grpId="0" animBg="1"/>
      <p:bldP spid="10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p:nvPr>
        </p:nvSpPr>
        <p:spPr/>
        <p:txBody>
          <a:bodyPr/>
          <a:lstStyle/>
          <a:p>
            <a:pPr eaLnBrk="1" hangingPunct="1"/>
            <a:r>
              <a:rPr lang="en-US" sz="3600">
                <a:latin typeface="Garamond" charset="0"/>
              </a:rPr>
              <a:t>Putting It Together: PAR-BS Scheduling Policy</a:t>
            </a:r>
          </a:p>
        </p:txBody>
      </p:sp>
      <p:sp>
        <p:nvSpPr>
          <p:cNvPr id="3" name="Content Placeholder 2"/>
          <p:cNvSpPr>
            <a:spLocks noGrp="1"/>
          </p:cNvSpPr>
          <p:nvPr>
            <p:ph idx="1"/>
          </p:nvPr>
        </p:nvSpPr>
        <p:spPr>
          <a:xfrm>
            <a:off x="228600" y="971550"/>
            <a:ext cx="8801100" cy="5162550"/>
          </a:xfrm>
        </p:spPr>
        <p:txBody>
          <a:bodyPr/>
          <a:lstStyle/>
          <a:p>
            <a:pPr eaLnBrk="1" hangingPunct="1"/>
            <a:r>
              <a:rPr lang="en-US" dirty="0">
                <a:latin typeface="Tahoma" charset="0"/>
              </a:rPr>
              <a:t>PAR-BS Scheduling Policy</a:t>
            </a:r>
          </a:p>
          <a:p>
            <a:pPr lvl="1" eaLnBrk="1" hangingPunct="1">
              <a:buFont typeface="Wingdings" charset="0"/>
              <a:buNone/>
            </a:pPr>
            <a:r>
              <a:rPr lang="en-US" sz="1800" dirty="0">
                <a:solidFill>
                  <a:srgbClr val="0000FF"/>
                </a:solidFill>
                <a:latin typeface="Tahoma" charset="0"/>
                <a:ea typeface="ＭＳ Ｐゴシック" charset="0"/>
              </a:rPr>
              <a:t>  </a:t>
            </a:r>
            <a:r>
              <a:rPr lang="en-US" sz="2000" dirty="0">
                <a:solidFill>
                  <a:srgbClr val="0000FF"/>
                </a:solidFill>
                <a:latin typeface="Tahoma" charset="0"/>
                <a:ea typeface="ＭＳ Ｐゴシック" charset="0"/>
              </a:rPr>
              <a:t>(1) Marked requests first</a:t>
            </a:r>
          </a:p>
          <a:p>
            <a:pPr lvl="1" eaLnBrk="1" hangingPunct="1">
              <a:buFont typeface="Wingdings" charset="0"/>
              <a:buNone/>
            </a:pPr>
            <a:r>
              <a:rPr lang="en-US" sz="2000" dirty="0">
                <a:latin typeface="Tahoma" charset="0"/>
                <a:ea typeface="ＭＳ Ｐゴシック" charset="0"/>
              </a:rPr>
              <a:t>  (2) Row-hit requests first</a:t>
            </a:r>
          </a:p>
          <a:p>
            <a:pPr lvl="1" eaLnBrk="1" hangingPunct="1">
              <a:buFont typeface="Wingdings" charset="0"/>
              <a:buNone/>
            </a:pPr>
            <a:r>
              <a:rPr lang="en-US" sz="2000" dirty="0">
                <a:solidFill>
                  <a:srgbClr val="0000FF"/>
                </a:solidFill>
                <a:latin typeface="Tahoma" charset="0"/>
                <a:ea typeface="ＭＳ Ｐゴシック" charset="0"/>
              </a:rPr>
              <a:t>  (3) Higher-rank thread first (shortest stall-time first)</a:t>
            </a:r>
          </a:p>
          <a:p>
            <a:pPr lvl="1" eaLnBrk="1" hangingPunct="1">
              <a:buFont typeface="Wingdings" charset="0"/>
              <a:buNone/>
            </a:pPr>
            <a:r>
              <a:rPr lang="en-US" sz="2000" dirty="0">
                <a:latin typeface="Tahoma" charset="0"/>
                <a:ea typeface="ＭＳ Ｐゴシック" charset="0"/>
              </a:rPr>
              <a:t>  (4) Oldest first</a:t>
            </a:r>
          </a:p>
          <a:p>
            <a:pPr eaLnBrk="1" hangingPunct="1"/>
            <a:endParaRPr lang="en-US" sz="1600" dirty="0">
              <a:latin typeface="Tahoma" charset="0"/>
            </a:endParaRPr>
          </a:p>
          <a:p>
            <a:pPr eaLnBrk="1" hangingPunct="1"/>
            <a:r>
              <a:rPr lang="en-US" sz="2200" dirty="0">
                <a:latin typeface="Tahoma" charset="0"/>
              </a:rPr>
              <a:t>Three properties:</a:t>
            </a:r>
          </a:p>
          <a:p>
            <a:pPr lvl="1" eaLnBrk="1" hangingPunct="1"/>
            <a:r>
              <a:rPr lang="en-US" sz="2000" dirty="0">
                <a:latin typeface="Tahoma" charset="0"/>
                <a:ea typeface="ＭＳ Ｐゴシック" charset="0"/>
              </a:rPr>
              <a:t>Exploits row-buffer locality </a:t>
            </a:r>
            <a:r>
              <a:rPr lang="en-US" sz="2000" b="1" dirty="0">
                <a:latin typeface="Tahoma" charset="0"/>
                <a:ea typeface="ＭＳ Ｐゴシック" charset="0"/>
              </a:rPr>
              <a:t>and</a:t>
            </a:r>
            <a:r>
              <a:rPr lang="en-US" sz="2000" dirty="0">
                <a:latin typeface="Tahoma" charset="0"/>
                <a:ea typeface="ＭＳ Ｐゴシック" charset="0"/>
              </a:rPr>
              <a:t> intra-thread bank parallelism	</a:t>
            </a:r>
          </a:p>
          <a:p>
            <a:pPr lvl="1" eaLnBrk="1" hangingPunct="1"/>
            <a:r>
              <a:rPr lang="en-US" sz="2000" dirty="0">
                <a:latin typeface="Tahoma" charset="0"/>
                <a:ea typeface="ＭＳ Ｐゴシック" charset="0"/>
              </a:rPr>
              <a:t>Work-</a:t>
            </a:r>
            <a:r>
              <a:rPr lang="en-US" sz="2000" dirty="0" smtClean="0">
                <a:latin typeface="Tahoma" charset="0"/>
                <a:ea typeface="ＭＳ Ｐゴシック" charset="0"/>
              </a:rPr>
              <a:t>conserving: does not waste bandwidth when it can be used</a:t>
            </a:r>
            <a:endParaRPr lang="en-US" sz="2000" dirty="0">
              <a:latin typeface="Tahoma" charset="0"/>
              <a:ea typeface="ＭＳ Ｐゴシック" charset="0"/>
            </a:endParaRPr>
          </a:p>
          <a:p>
            <a:pPr lvl="2" eaLnBrk="1" hangingPunct="1"/>
            <a:r>
              <a:rPr lang="en-US" sz="1800" dirty="0">
                <a:latin typeface="Tahoma" charset="0"/>
                <a:ea typeface="ＭＳ Ｐゴシック" charset="0"/>
              </a:rPr>
              <a:t>Services unmarked requests to banks without marked requests </a:t>
            </a:r>
          </a:p>
          <a:p>
            <a:pPr lvl="1" eaLnBrk="1" hangingPunct="1"/>
            <a:r>
              <a:rPr lang="en-US" sz="2000" dirty="0">
                <a:latin typeface="Tahoma" charset="0"/>
                <a:ea typeface="ＭＳ Ｐゴシック" charset="0"/>
              </a:rPr>
              <a:t>Marking-Cap is important</a:t>
            </a:r>
          </a:p>
          <a:p>
            <a:pPr lvl="2" eaLnBrk="1" hangingPunct="1"/>
            <a:r>
              <a:rPr lang="en-US" sz="1800" dirty="0">
                <a:latin typeface="Tahoma" charset="0"/>
                <a:ea typeface="ＭＳ Ｐゴシック" charset="0"/>
              </a:rPr>
              <a:t>Too small cap: destroys row-buffer locality</a:t>
            </a:r>
          </a:p>
          <a:p>
            <a:pPr lvl="2" eaLnBrk="1" hangingPunct="1"/>
            <a:r>
              <a:rPr lang="en-US" sz="1800" dirty="0">
                <a:latin typeface="Tahoma" charset="0"/>
                <a:ea typeface="ＭＳ Ｐゴシック" charset="0"/>
              </a:rPr>
              <a:t>Too large cap: penalizes memory non-intensive threads   </a:t>
            </a:r>
          </a:p>
          <a:p>
            <a:pPr lvl="2" eaLnBrk="1" hangingPunct="1"/>
            <a:endParaRPr lang="en-US" sz="1800" dirty="0">
              <a:latin typeface="Tahoma" charset="0"/>
              <a:ea typeface="ＭＳ Ｐゴシック" charset="0"/>
            </a:endParaRPr>
          </a:p>
          <a:p>
            <a:pPr eaLnBrk="1" hangingPunct="1"/>
            <a:r>
              <a:rPr lang="en-US" sz="2000" dirty="0">
                <a:latin typeface="Tahoma" charset="0"/>
              </a:rPr>
              <a:t>Mutlu and Moscibroda, </a:t>
            </a:r>
            <a:r>
              <a:rPr lang="ja-JP" altLang="en-US" sz="2000" dirty="0">
                <a:latin typeface="Tahoma" charset="0"/>
              </a:rPr>
              <a:t>“</a:t>
            </a:r>
            <a:r>
              <a:rPr lang="en-US" altLang="ja-JP" sz="2000" dirty="0">
                <a:solidFill>
                  <a:srgbClr val="0000FF"/>
                </a:solidFill>
                <a:latin typeface="Tahoma" charset="0"/>
              </a:rPr>
              <a:t>Parallelism-Aware Batch Scheduling,</a:t>
            </a:r>
            <a:r>
              <a:rPr lang="ja-JP" altLang="en-US" sz="2000" dirty="0">
                <a:latin typeface="Tahoma" charset="0"/>
              </a:rPr>
              <a:t>”</a:t>
            </a:r>
            <a:r>
              <a:rPr lang="en-US" altLang="ja-JP" sz="2000" dirty="0">
                <a:latin typeface="Tahoma" charset="0"/>
              </a:rPr>
              <a:t> ISCA 2008.</a:t>
            </a:r>
          </a:p>
          <a:p>
            <a:pPr lvl="2" eaLnBrk="1" hangingPunct="1"/>
            <a:endParaRPr lang="en-US" sz="1800" dirty="0">
              <a:latin typeface="Tahoma" charset="0"/>
              <a:ea typeface="ＭＳ Ｐゴシック" charset="0"/>
            </a:endParaRPr>
          </a:p>
        </p:txBody>
      </p:sp>
      <p:sp>
        <p:nvSpPr>
          <p:cNvPr id="16281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FA9D22-A8CF-884A-A8D1-7DDF6C3F1DC8}" type="slidenum">
              <a:rPr lang="en-US" sz="1600">
                <a:solidFill>
                  <a:srgbClr val="000000"/>
                </a:solidFill>
                <a:latin typeface="Garamond" charset="0"/>
                <a:cs typeface="Arial" charset="0"/>
              </a:rPr>
              <a:pPr eaLnBrk="1" hangingPunct="1"/>
              <a:t>58</a:t>
            </a:fld>
            <a:endParaRPr lang="en-US" sz="1600">
              <a:solidFill>
                <a:srgbClr val="000000"/>
              </a:solidFill>
              <a:latin typeface="Garamond" charset="0"/>
              <a:cs typeface="Arial" charset="0"/>
            </a:endParaRPr>
          </a:p>
        </p:txBody>
      </p:sp>
      <p:sp>
        <p:nvSpPr>
          <p:cNvPr id="5" name="Rectangle 4"/>
          <p:cNvSpPr>
            <a:spLocks noChangeArrowheads="1"/>
          </p:cNvSpPr>
          <p:nvPr/>
        </p:nvSpPr>
        <p:spPr bwMode="auto">
          <a:xfrm>
            <a:off x="628650" y="1389063"/>
            <a:ext cx="6115050" cy="400050"/>
          </a:xfrm>
          <a:prstGeom prst="rect">
            <a:avLst/>
          </a:prstGeom>
          <a:noFill/>
          <a:ln w="38100">
            <a:solidFill>
              <a:srgbClr val="003399"/>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6" name="Rectangle 5"/>
          <p:cNvSpPr>
            <a:spLocks noChangeArrowheads="1"/>
          </p:cNvSpPr>
          <p:nvPr/>
        </p:nvSpPr>
        <p:spPr bwMode="auto">
          <a:xfrm>
            <a:off x="628650" y="1816100"/>
            <a:ext cx="6115050" cy="1085850"/>
          </a:xfrm>
          <a:prstGeom prst="rect">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7" name="TextBox 6"/>
          <p:cNvSpPr txBox="1">
            <a:spLocks noChangeArrowheads="1"/>
          </p:cNvSpPr>
          <p:nvPr/>
        </p:nvSpPr>
        <p:spPr bwMode="auto">
          <a:xfrm>
            <a:off x="6800850" y="1416050"/>
            <a:ext cx="1082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Batching</a:t>
            </a:r>
          </a:p>
        </p:txBody>
      </p:sp>
      <p:sp>
        <p:nvSpPr>
          <p:cNvPr id="8" name="TextBox 7"/>
          <p:cNvSpPr txBox="1">
            <a:spLocks noChangeArrowheads="1"/>
          </p:cNvSpPr>
          <p:nvPr/>
        </p:nvSpPr>
        <p:spPr bwMode="auto">
          <a:xfrm>
            <a:off x="6800850" y="1930400"/>
            <a:ext cx="2017713"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Parallelism-aware</a:t>
            </a:r>
          </a:p>
          <a:p>
            <a:pPr eaLnBrk="1" hangingPunct="1"/>
            <a:r>
              <a:rPr lang="en-US" sz="1800">
                <a:solidFill>
                  <a:srgbClr val="FF0000"/>
                </a:solidFill>
                <a:cs typeface="Arial" charset="0"/>
              </a:rPr>
              <a:t>within-batch</a:t>
            </a:r>
          </a:p>
          <a:p>
            <a:pPr eaLnBrk="1" hangingPunct="1"/>
            <a:r>
              <a:rPr lang="en-US" sz="1800">
                <a:solidFill>
                  <a:srgbClr val="FF0000"/>
                </a:solidFill>
                <a:cs typeface="Arial" charset="0"/>
              </a:rPr>
              <a:t>scheduling</a:t>
            </a:r>
          </a:p>
        </p:txBody>
      </p:sp>
    </p:spTree>
    <p:extLst>
      <p:ext uri="{BB962C8B-B14F-4D97-AF65-F5344CB8AC3E}">
        <p14:creationId xmlns:p14="http://schemas.microsoft.com/office/powerpoint/2010/main" val="32060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Garamond" charset="0"/>
              </a:rPr>
              <a:t>Hardware Cost</a:t>
            </a:r>
          </a:p>
        </p:txBody>
      </p:sp>
      <p:sp>
        <p:nvSpPr>
          <p:cNvPr id="27651" name="Content Placeholder 2"/>
          <p:cNvSpPr>
            <a:spLocks noGrp="1"/>
          </p:cNvSpPr>
          <p:nvPr>
            <p:ph idx="1"/>
          </p:nvPr>
        </p:nvSpPr>
        <p:spPr/>
        <p:txBody>
          <a:bodyPr/>
          <a:lstStyle/>
          <a:p>
            <a:pPr eaLnBrk="1" hangingPunct="1"/>
            <a:r>
              <a:rPr lang="en-US">
                <a:latin typeface="Tahoma" charset="0"/>
              </a:rPr>
              <a:t>&lt;1.5KB storage cost for</a:t>
            </a:r>
          </a:p>
          <a:p>
            <a:pPr lvl="1" eaLnBrk="1" hangingPunct="1"/>
            <a:r>
              <a:rPr lang="en-US">
                <a:latin typeface="Tahoma" charset="0"/>
              </a:rPr>
              <a:t>8-core system with 128-entry memory request buffer</a:t>
            </a:r>
          </a:p>
          <a:p>
            <a:pPr lvl="1" eaLnBrk="1" hangingPunct="1"/>
            <a:endParaRPr lang="en-US">
              <a:latin typeface="Tahoma" charset="0"/>
            </a:endParaRPr>
          </a:p>
          <a:p>
            <a:pPr eaLnBrk="1" hangingPunct="1"/>
            <a:r>
              <a:rPr lang="en-US">
                <a:latin typeface="Tahoma" charset="0"/>
              </a:rPr>
              <a:t>No complex operations (e.g., divisions)</a:t>
            </a:r>
          </a:p>
          <a:p>
            <a:pPr eaLnBrk="1" hangingPunct="1"/>
            <a:endParaRPr lang="en-US">
              <a:latin typeface="Tahoma" charset="0"/>
            </a:endParaRPr>
          </a:p>
          <a:p>
            <a:pPr eaLnBrk="1" hangingPunct="1"/>
            <a:r>
              <a:rPr lang="en-US">
                <a:latin typeface="Tahoma" charset="0"/>
              </a:rPr>
              <a:t>Not on the critical path</a:t>
            </a:r>
          </a:p>
          <a:p>
            <a:pPr lvl="1" eaLnBrk="1" hangingPunct="1"/>
            <a:r>
              <a:rPr lang="en-US">
                <a:latin typeface="Tahoma" charset="0"/>
              </a:rPr>
              <a:t>Scheduler makes a decision only every DRAM cycle</a:t>
            </a:r>
          </a:p>
          <a:p>
            <a:pPr lvl="1" eaLnBrk="1" hangingPunct="1"/>
            <a:endParaRPr lang="en-US">
              <a:latin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96B5FE-4E13-4B42-A55C-EBCF0EDFD575}" type="slidenum">
              <a:rPr lang="en-US">
                <a:solidFill>
                  <a:srgbClr val="000000"/>
                </a:solidFill>
                <a:latin typeface="Garamond" charset="0"/>
              </a:rPr>
              <a:pPr eaLnBrk="1" hangingPunct="1"/>
              <a:t>59</a:t>
            </a:fld>
            <a:endParaRPr lang="en-US">
              <a:solidFill>
                <a:srgbClr val="000000"/>
              </a:solidFill>
              <a:latin typeface="Garamond" charset="0"/>
            </a:endParaRPr>
          </a:p>
        </p:txBody>
      </p:sp>
    </p:spTree>
    <p:extLst>
      <p:ext uri="{BB962C8B-B14F-4D97-AF65-F5344CB8AC3E}">
        <p14:creationId xmlns:p14="http://schemas.microsoft.com/office/powerpoint/2010/main" val="332643762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 (SSD) Controllers</a:t>
            </a:r>
            <a:endParaRPr lang="en-US" dirty="0"/>
          </a:p>
        </p:txBody>
      </p:sp>
      <p:sp>
        <p:nvSpPr>
          <p:cNvPr id="3" name="Content Placeholder 2"/>
          <p:cNvSpPr>
            <a:spLocks noGrp="1"/>
          </p:cNvSpPr>
          <p:nvPr>
            <p:ph idx="1"/>
          </p:nvPr>
        </p:nvSpPr>
        <p:spPr>
          <a:xfrm>
            <a:off x="228600" y="902277"/>
            <a:ext cx="8610600" cy="5193723"/>
          </a:xfrm>
        </p:spPr>
        <p:txBody>
          <a:bodyPr/>
          <a:lstStyle/>
          <a:p>
            <a:r>
              <a:rPr lang="en-US" dirty="0" smtClean="0"/>
              <a:t>Similar to DRAM memory controllers, except:</a:t>
            </a:r>
          </a:p>
          <a:p>
            <a:pPr lvl="1"/>
            <a:r>
              <a:rPr lang="en-US" dirty="0" smtClean="0"/>
              <a:t>They are flash memory specific</a:t>
            </a:r>
          </a:p>
          <a:p>
            <a:pPr lvl="1"/>
            <a:r>
              <a:rPr lang="en-US" dirty="0" smtClean="0"/>
              <a:t>They do much more: error correction, garbage collection, page remapping, …</a:t>
            </a: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6</a:t>
            </a:fld>
            <a:endParaRPr lang="en-US"/>
          </a:p>
        </p:txBody>
      </p:sp>
      <p:pic>
        <p:nvPicPr>
          <p:cNvPr id="5" name="Picture 4"/>
          <p:cNvPicPr>
            <a:picLocks noChangeAspect="1"/>
          </p:cNvPicPr>
          <p:nvPr/>
        </p:nvPicPr>
        <p:blipFill>
          <a:blip r:embed="rId2"/>
          <a:stretch>
            <a:fillRect/>
          </a:stretch>
        </p:blipFill>
        <p:spPr>
          <a:xfrm>
            <a:off x="0" y="2578311"/>
            <a:ext cx="9144000" cy="3898689"/>
          </a:xfrm>
          <a:prstGeom prst="rect">
            <a:avLst/>
          </a:prstGeom>
        </p:spPr>
      </p:pic>
      <p:sp>
        <p:nvSpPr>
          <p:cNvPr id="6" name="Rectangle 5"/>
          <p:cNvSpPr/>
          <p:nvPr/>
        </p:nvSpPr>
        <p:spPr>
          <a:xfrm>
            <a:off x="-8173" y="6410980"/>
            <a:ext cx="8458200" cy="523220"/>
          </a:xfrm>
          <a:prstGeom prst="rect">
            <a:avLst/>
          </a:prstGeom>
        </p:spPr>
        <p:txBody>
          <a:bodyPr wrap="square">
            <a:spAutoFit/>
          </a:bodyPr>
          <a:lstStyle/>
          <a:p>
            <a:r>
              <a:rPr lang="en-US" sz="1400" dirty="0" err="1" smtClean="0"/>
              <a:t>Cai</a:t>
            </a:r>
            <a:r>
              <a:rPr lang="en-US" sz="1400" dirty="0" smtClean="0"/>
              <a:t>+, </a:t>
            </a:r>
            <a:r>
              <a:rPr lang="en-US" sz="1400" dirty="0" smtClean="0">
                <a:solidFill>
                  <a:srgbClr val="0000FF"/>
                </a:solidFill>
              </a:rPr>
              <a:t>“Flash </a:t>
            </a:r>
            <a:r>
              <a:rPr lang="en-US" sz="1400" dirty="0">
                <a:solidFill>
                  <a:srgbClr val="0000FF"/>
                </a:solidFill>
              </a:rPr>
              <a:t>Correct-and-Refresh: Retention-Aware Error Management for Increased Flash Memory </a:t>
            </a:r>
            <a:r>
              <a:rPr lang="en-US" sz="1400" dirty="0" smtClean="0">
                <a:solidFill>
                  <a:srgbClr val="0000FF"/>
                </a:solidFill>
              </a:rPr>
              <a:t>Lifetime”, </a:t>
            </a:r>
            <a:r>
              <a:rPr lang="en-US" sz="1400" dirty="0" smtClean="0">
                <a:solidFill>
                  <a:srgbClr val="000000"/>
                </a:solidFill>
              </a:rPr>
              <a:t>ICCD 2012.</a:t>
            </a:r>
            <a:endParaRPr lang="en-US" sz="1400" dirty="0">
              <a:solidFill>
                <a:srgbClr val="000000"/>
              </a:solidFill>
            </a:endParaRPr>
          </a:p>
        </p:txBody>
      </p:sp>
    </p:spTree>
    <p:extLst>
      <p:ext uri="{BB962C8B-B14F-4D97-AF65-F5344CB8AC3E}">
        <p14:creationId xmlns:p14="http://schemas.microsoft.com/office/powerpoint/2010/main" val="350057857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EAD996-2E19-C743-B2A7-AC7F7F4B38A4}" type="slidenum">
              <a:rPr lang="en-US" sz="1600">
                <a:solidFill>
                  <a:srgbClr val="000000"/>
                </a:solidFill>
                <a:latin typeface="Garamond" charset="0"/>
                <a:cs typeface="Arial" charset="0"/>
              </a:rPr>
              <a:pPr eaLnBrk="1" hangingPunct="1"/>
              <a:t>60</a:t>
            </a:fld>
            <a:endParaRPr lang="en-US" sz="1600">
              <a:solidFill>
                <a:srgbClr val="000000"/>
              </a:solidFill>
              <a:latin typeface="Garamond" charset="0"/>
              <a:cs typeface="Arial" charset="0"/>
            </a:endParaRPr>
          </a:p>
        </p:txBody>
      </p:sp>
      <p:sp>
        <p:nvSpPr>
          <p:cNvPr id="164866" name="Rectangle 2"/>
          <p:cNvSpPr>
            <a:spLocks noGrp="1" noChangeArrowheads="1"/>
          </p:cNvSpPr>
          <p:nvPr>
            <p:ph type="title"/>
          </p:nvPr>
        </p:nvSpPr>
        <p:spPr/>
        <p:txBody>
          <a:bodyPr/>
          <a:lstStyle/>
          <a:p>
            <a:pPr eaLnBrk="1" hangingPunct="1"/>
            <a:r>
              <a:rPr lang="en-US">
                <a:latin typeface="Garamond" charset="0"/>
              </a:rPr>
              <a:t>Unfairness on 4-, 8-, 16-core Systems</a:t>
            </a:r>
          </a:p>
        </p:txBody>
      </p:sp>
      <p:graphicFrame>
        <p:nvGraphicFramePr>
          <p:cNvPr id="164867" name="Object 2"/>
          <p:cNvGraphicFramePr>
            <a:graphicFrameLocks noGrp="1" noChangeAspect="1"/>
          </p:cNvGraphicFramePr>
          <p:nvPr>
            <p:ph idx="1"/>
          </p:nvPr>
        </p:nvGraphicFramePr>
        <p:xfrm>
          <a:off x="407988" y="1319213"/>
          <a:ext cx="8482012" cy="4967287"/>
        </p:xfrm>
        <a:graphic>
          <a:graphicData uri="http://schemas.openxmlformats.org/presentationml/2006/ole">
            <mc:AlternateContent xmlns:mc="http://schemas.openxmlformats.org/markup-compatibility/2006">
              <mc:Choice xmlns:v="urn:schemas-microsoft-com:vml" Requires="v">
                <p:oleObj spid="_x0000_s304145" name="Worksheet" r:id="rId6" imgW="8851900" imgH="5473700" progId="Excel.Sheet.8">
                  <p:embed/>
                </p:oleObj>
              </mc:Choice>
              <mc:Fallback>
                <p:oleObj name="Worksheet" r:id="rId6" imgW="8851900" imgH="54737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88" y="1319213"/>
                        <a:ext cx="8482012"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64868" name="Text Box 8"/>
          <p:cNvSpPr txBox="1">
            <a:spLocks noChangeArrowheads="1"/>
          </p:cNvSpPr>
          <p:nvPr/>
        </p:nvSpPr>
        <p:spPr bwMode="auto">
          <a:xfrm>
            <a:off x="685800" y="1046163"/>
            <a:ext cx="81676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Unfairness = MAX Memory Slowdown / MIN Memory Slowdown [MICRO 2007]</a:t>
            </a:r>
          </a:p>
        </p:txBody>
      </p:sp>
    </p:spTree>
    <p:custDataLst>
      <p:tags r:id="rId2"/>
    </p:custDataLst>
    <p:extLst>
      <p:ext uri="{BB962C8B-B14F-4D97-AF65-F5344CB8AC3E}">
        <p14:creationId xmlns:p14="http://schemas.microsoft.com/office/powerpoint/2010/main" val="156826780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6E188E-3F50-E74E-84A2-D706433E74C6}" type="slidenum">
              <a:rPr lang="en-US" sz="1600">
                <a:solidFill>
                  <a:srgbClr val="000000"/>
                </a:solidFill>
                <a:latin typeface="Garamond" charset="0"/>
                <a:cs typeface="Arial" charset="0"/>
              </a:rPr>
              <a:pPr eaLnBrk="1" hangingPunct="1"/>
              <a:t>61</a:t>
            </a:fld>
            <a:endParaRPr lang="en-US" sz="1600">
              <a:solidFill>
                <a:srgbClr val="000000"/>
              </a:solidFill>
              <a:latin typeface="Garamond" charset="0"/>
              <a:cs typeface="Arial" charset="0"/>
            </a:endParaRPr>
          </a:p>
        </p:txBody>
      </p:sp>
      <p:sp>
        <p:nvSpPr>
          <p:cNvPr id="166914" name="Rectangle 2"/>
          <p:cNvSpPr>
            <a:spLocks noGrp="1" noChangeArrowheads="1"/>
          </p:cNvSpPr>
          <p:nvPr>
            <p:ph type="title"/>
          </p:nvPr>
        </p:nvSpPr>
        <p:spPr>
          <a:xfrm>
            <a:off x="228600" y="152400"/>
            <a:ext cx="8778875" cy="1066800"/>
          </a:xfrm>
        </p:spPr>
        <p:txBody>
          <a:bodyPr/>
          <a:lstStyle/>
          <a:p>
            <a:pPr eaLnBrk="1" hangingPunct="1"/>
            <a:r>
              <a:rPr lang="en-US" sz="3600">
                <a:latin typeface="Garamond" charset="0"/>
              </a:rPr>
              <a:t>System Performance</a:t>
            </a:r>
          </a:p>
        </p:txBody>
      </p:sp>
      <p:graphicFrame>
        <p:nvGraphicFramePr>
          <p:cNvPr id="166915" name="Object 2"/>
          <p:cNvGraphicFramePr>
            <a:graphicFrameLocks noGrp="1" noChangeAspect="1"/>
          </p:cNvGraphicFramePr>
          <p:nvPr>
            <p:ph idx="1"/>
          </p:nvPr>
        </p:nvGraphicFramePr>
        <p:xfrm>
          <a:off x="407988" y="1185863"/>
          <a:ext cx="8480425" cy="5245100"/>
        </p:xfrm>
        <a:graphic>
          <a:graphicData uri="http://schemas.openxmlformats.org/presentationml/2006/ole">
            <mc:AlternateContent xmlns:mc="http://schemas.openxmlformats.org/markup-compatibility/2006">
              <mc:Choice xmlns:v="urn:schemas-microsoft-com:vml" Requires="v">
                <p:oleObj spid="_x0000_s305169" name="Worksheet" r:id="rId5" imgW="8851900" imgH="5473700" progId="Excel.Sheet.8">
                  <p:embed/>
                </p:oleObj>
              </mc:Choice>
              <mc:Fallback>
                <p:oleObj name="Worksheet" r:id="rId5" imgW="8851900" imgH="54737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8" y="1185863"/>
                        <a:ext cx="8480425" cy="524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082507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PAR-BS Pros and Cons</a:t>
            </a:r>
            <a:endParaRPr lang="en-US" dirty="0"/>
          </a:p>
        </p:txBody>
      </p:sp>
      <p:sp>
        <p:nvSpPr>
          <p:cNvPr id="3" name="Content Placeholder 2"/>
          <p:cNvSpPr>
            <a:spLocks noGrp="1"/>
          </p:cNvSpPr>
          <p:nvPr>
            <p:ph idx="1"/>
          </p:nvPr>
        </p:nvSpPr>
        <p:spPr/>
        <p:txBody>
          <a:bodyPr/>
          <a:lstStyle/>
          <a:p>
            <a:r>
              <a:rPr lang="en-US" dirty="0" smtClean="0"/>
              <a:t>Upsides: </a:t>
            </a:r>
          </a:p>
          <a:p>
            <a:pPr lvl="1"/>
            <a:r>
              <a:rPr lang="en-US" dirty="0" smtClean="0"/>
              <a:t>First scheduler to address bank parallelism destruction across multiple threads</a:t>
            </a:r>
          </a:p>
          <a:p>
            <a:pPr lvl="1"/>
            <a:r>
              <a:rPr lang="en-US" dirty="0" smtClean="0"/>
              <a:t>Simple mechanism (vs. STFM)</a:t>
            </a:r>
          </a:p>
          <a:p>
            <a:pPr lvl="1"/>
            <a:r>
              <a:rPr lang="en-US" dirty="0" smtClean="0"/>
              <a:t>Batching provides fairness</a:t>
            </a:r>
          </a:p>
          <a:p>
            <a:pPr lvl="1"/>
            <a:r>
              <a:rPr lang="en-US" dirty="0" smtClean="0"/>
              <a:t>Ranking enables parallelism awareness</a:t>
            </a:r>
          </a:p>
          <a:p>
            <a:endParaRPr lang="en-US" dirty="0" smtClean="0"/>
          </a:p>
          <a:p>
            <a:r>
              <a:rPr lang="en-US" dirty="0" smtClean="0"/>
              <a:t>Downsides:</a:t>
            </a:r>
          </a:p>
          <a:p>
            <a:pPr lvl="1"/>
            <a:r>
              <a:rPr lang="en-US" dirty="0" smtClean="0">
                <a:sym typeface="Wingdings"/>
              </a:rPr>
              <a:t>Does not always prioritize the latency-sensitive applications</a:t>
            </a:r>
            <a:endParaRPr lang="en-US" dirty="0" smtClean="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0001C7A6-1A12-9941-AC8E-888EB46A5B1C}" type="slidenum">
              <a:rPr lang="en-US" smtClean="0"/>
              <a:pPr>
                <a:defRPr/>
              </a:pPr>
              <a:t>62</a:t>
            </a:fld>
            <a:endParaRPr lang="en-US"/>
          </a:p>
        </p:txBody>
      </p:sp>
    </p:spTree>
    <p:extLst>
      <p:ext uri="{BB962C8B-B14F-4D97-AF65-F5344CB8AC3E}">
        <p14:creationId xmlns:p14="http://schemas.microsoft.com/office/powerpoint/2010/main" val="233802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4"/>
          <p:cNvSpPr>
            <a:spLocks noGrp="1" noChangeArrowheads="1"/>
          </p:cNvSpPr>
          <p:nvPr>
            <p:ph type="ctrTitle"/>
          </p:nvPr>
        </p:nvSpPr>
        <p:spPr>
          <a:xfrm>
            <a:off x="366713" y="1628800"/>
            <a:ext cx="8428037" cy="822325"/>
          </a:xfrm>
        </p:spPr>
        <p:txBody>
          <a:bodyPr/>
          <a:lstStyle/>
          <a:p>
            <a:pPr algn="ctr" eaLnBrk="1" hangingPunct="1"/>
            <a:r>
              <a:rPr lang="en-US" sz="4000" dirty="0" smtClean="0">
                <a:latin typeface="Garamond" charset="0"/>
              </a:rPr>
              <a:t>TCM:</a:t>
            </a:r>
            <a:br>
              <a:rPr lang="en-US" sz="4000" dirty="0" smtClean="0">
                <a:latin typeface="Garamond" charset="0"/>
              </a:rPr>
            </a:br>
            <a:r>
              <a:rPr lang="en-US" sz="4000" dirty="0" smtClean="0">
                <a:latin typeface="Garamond" charset="0"/>
              </a:rPr>
              <a:t>Thread Cluster Memory Scheduling</a:t>
            </a:r>
            <a:endParaRPr lang="en-US" sz="4000" dirty="0">
              <a:latin typeface="Garamond" charset="0"/>
            </a:endParaRPr>
          </a:p>
        </p:txBody>
      </p:sp>
      <p:sp>
        <p:nvSpPr>
          <p:cNvPr id="49154" name="Rectangle 5"/>
          <p:cNvSpPr>
            <a:spLocks noGrp="1" noChangeArrowheads="1"/>
          </p:cNvSpPr>
          <p:nvPr>
            <p:ph type="subTitle" idx="1"/>
          </p:nvPr>
        </p:nvSpPr>
        <p:spPr>
          <a:xfrm>
            <a:off x="3131840" y="3501008"/>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
        <p:nvSpPr>
          <p:cNvPr id="4" name="TextBox 3"/>
          <p:cNvSpPr txBox="1"/>
          <p:nvPr/>
        </p:nvSpPr>
        <p:spPr>
          <a:xfrm>
            <a:off x="831655" y="4293096"/>
            <a:ext cx="7460396" cy="1477328"/>
          </a:xfrm>
          <a:prstGeom prst="rect">
            <a:avLst/>
          </a:prstGeom>
          <a:noFill/>
        </p:spPr>
        <p:txBody>
          <a:bodyPr wrap="none" rtlCol="0">
            <a:spAutoFit/>
          </a:bodyPr>
          <a:lstStyle/>
          <a:p>
            <a:pPr algn="ctr" fontAlgn="auto">
              <a:spcBef>
                <a:spcPts val="0"/>
              </a:spcBef>
              <a:spcAft>
                <a:spcPts val="0"/>
              </a:spcAft>
            </a:pPr>
            <a:r>
              <a:rPr lang="en-US" dirty="0" err="1">
                <a:solidFill>
                  <a:srgbClr val="000000"/>
                </a:solidFill>
                <a:latin typeface="Tahoma"/>
              </a:rPr>
              <a:t>Yoongu</a:t>
            </a:r>
            <a:r>
              <a:rPr lang="en-US" dirty="0">
                <a:solidFill>
                  <a:srgbClr val="000000"/>
                </a:solidFill>
                <a:latin typeface="Tahoma"/>
              </a:rPr>
              <a:t> Kim, Michael </a:t>
            </a:r>
            <a:r>
              <a:rPr lang="en-US" dirty="0" err="1">
                <a:solidFill>
                  <a:srgbClr val="000000"/>
                </a:solidFill>
                <a:latin typeface="Tahoma"/>
              </a:rPr>
              <a:t>Papamichael</a:t>
            </a:r>
            <a:r>
              <a:rPr lang="en-US" dirty="0">
                <a:solidFill>
                  <a:srgbClr val="000000"/>
                </a:solidFill>
                <a:latin typeface="Tahoma"/>
              </a:rPr>
              <a:t>, </a:t>
            </a:r>
            <a:r>
              <a:rPr lang="en-US" u="sng" dirty="0">
                <a:solidFill>
                  <a:srgbClr val="000000"/>
                </a:solidFill>
                <a:latin typeface="Tahoma"/>
              </a:rPr>
              <a:t>Onur Mutlu</a:t>
            </a:r>
            <a:r>
              <a:rPr lang="en-US" dirty="0">
                <a:solidFill>
                  <a:srgbClr val="000000"/>
                </a:solidFill>
                <a:latin typeface="Tahoma"/>
              </a:rPr>
              <a:t>, and </a:t>
            </a:r>
            <a:r>
              <a:rPr lang="en-US" dirty="0" err="1">
                <a:solidFill>
                  <a:srgbClr val="000000"/>
                </a:solidFill>
                <a:latin typeface="Tahoma"/>
              </a:rPr>
              <a:t>Mor</a:t>
            </a:r>
            <a:r>
              <a:rPr lang="en-US" dirty="0">
                <a:solidFill>
                  <a:srgbClr val="000000"/>
                </a:solidFill>
                <a:latin typeface="Tahoma"/>
              </a:rPr>
              <a:t> </a:t>
            </a:r>
            <a:r>
              <a:rPr lang="en-US" dirty="0" err="1">
                <a:solidFill>
                  <a:srgbClr val="000000"/>
                </a:solidFill>
                <a:latin typeface="Tahoma"/>
              </a:rPr>
              <a:t>Harchol-Balter</a:t>
            </a:r>
            <a:r>
              <a:rPr lang="en-US" dirty="0">
                <a:solidFill>
                  <a:srgbClr val="000000"/>
                </a:solidFill>
                <a:latin typeface="Tahoma"/>
              </a:rPr>
              <a:t>,</a:t>
            </a:r>
            <a:br>
              <a:rPr lang="en-US" dirty="0">
                <a:solidFill>
                  <a:srgbClr val="000000"/>
                </a:solidFill>
                <a:latin typeface="Tahoma"/>
              </a:rPr>
            </a:br>
            <a:r>
              <a:rPr lang="en-US" b="1" dirty="0">
                <a:solidFill>
                  <a:srgbClr val="000000"/>
                </a:solidFill>
                <a:latin typeface="Tahoma"/>
                <a:hlinkClick r:id="rId3"/>
              </a:rPr>
              <a:t>"Thread Cluster Memory Scheduling: </a:t>
            </a:r>
            <a:endParaRPr lang="en-US" b="1" dirty="0" smtClean="0">
              <a:solidFill>
                <a:srgbClr val="000000"/>
              </a:solidFill>
              <a:latin typeface="Tahoma"/>
              <a:hlinkClick r:id=""/>
            </a:endParaRPr>
          </a:p>
          <a:p>
            <a:pPr algn="ctr" fontAlgn="auto">
              <a:spcBef>
                <a:spcPts val="0"/>
              </a:spcBef>
              <a:spcAft>
                <a:spcPts val="0"/>
              </a:spcAft>
            </a:pPr>
            <a:r>
              <a:rPr lang="en-US" b="1" dirty="0" smtClean="0">
                <a:solidFill>
                  <a:srgbClr val="000000"/>
                </a:solidFill>
                <a:latin typeface="Tahoma"/>
                <a:hlinkClick r:id=""/>
              </a:rPr>
              <a:t>Exploiting </a:t>
            </a:r>
            <a:r>
              <a:rPr lang="en-US" b="1" dirty="0">
                <a:solidFill>
                  <a:srgbClr val="000000"/>
                </a:solidFill>
                <a:latin typeface="Tahoma"/>
                <a:hlinkClick r:id="rId3"/>
              </a:rPr>
              <a:t>Differences in Memory Access Behavior"</a:t>
            </a:r>
            <a:r>
              <a:rPr lang="en-US" dirty="0">
                <a:solidFill>
                  <a:srgbClr val="000000"/>
                </a:solidFill>
                <a:latin typeface="Tahoma"/>
              </a:rPr>
              <a:t> </a:t>
            </a:r>
            <a:br>
              <a:rPr lang="en-US" dirty="0">
                <a:solidFill>
                  <a:srgbClr val="000000"/>
                </a:solidFill>
                <a:latin typeface="Tahoma"/>
              </a:rPr>
            </a:br>
            <a:r>
              <a:rPr lang="en-US" i="1" dirty="0" smtClean="0">
                <a:solidFill>
                  <a:srgbClr val="000000"/>
                </a:solidFill>
                <a:latin typeface="Tahoma"/>
                <a:hlinkClick r:id="rId4"/>
              </a:rPr>
              <a:t>43rd </a:t>
            </a:r>
            <a:r>
              <a:rPr lang="en-US" i="1" dirty="0">
                <a:solidFill>
                  <a:srgbClr val="000000"/>
                </a:solidFill>
                <a:latin typeface="Tahoma"/>
                <a:hlinkClick r:id="rId4"/>
              </a:rPr>
              <a:t>International Symposium on Microarchitecture</a:t>
            </a:r>
            <a:r>
              <a:rPr lang="en-US" i="1" dirty="0">
                <a:solidFill>
                  <a:srgbClr val="000000"/>
                </a:solidFill>
                <a:latin typeface="Tahoma"/>
              </a:rPr>
              <a:t> (</a:t>
            </a:r>
            <a:r>
              <a:rPr lang="en-US" b="1" i="1" dirty="0">
                <a:solidFill>
                  <a:srgbClr val="000000"/>
                </a:solidFill>
                <a:latin typeface="Tahoma"/>
              </a:rPr>
              <a:t>MICRO</a:t>
            </a:r>
            <a:r>
              <a:rPr lang="en-US" i="1" dirty="0">
                <a:solidFill>
                  <a:srgbClr val="000000"/>
                </a:solidFill>
                <a:latin typeface="Tahoma"/>
              </a:rPr>
              <a:t>)</a:t>
            </a:r>
            <a:r>
              <a:rPr lang="en-US" dirty="0">
                <a:solidFill>
                  <a:srgbClr val="000000"/>
                </a:solidFill>
                <a:latin typeface="Tahoma"/>
              </a:rPr>
              <a:t>, </a:t>
            </a:r>
            <a:endParaRPr lang="en-US" dirty="0" smtClean="0">
              <a:solidFill>
                <a:srgbClr val="000000"/>
              </a:solidFill>
              <a:latin typeface="Tahoma"/>
            </a:endParaRPr>
          </a:p>
          <a:p>
            <a:pPr algn="ctr" fontAlgn="auto">
              <a:spcBef>
                <a:spcPts val="0"/>
              </a:spcBef>
              <a:spcAft>
                <a:spcPts val="0"/>
              </a:spcAft>
            </a:pPr>
            <a:r>
              <a:rPr lang="en-US" dirty="0" smtClean="0">
                <a:solidFill>
                  <a:srgbClr val="000000"/>
                </a:solidFill>
                <a:latin typeface="Tahoma"/>
              </a:rPr>
              <a:t>pages </a:t>
            </a:r>
            <a:r>
              <a:rPr lang="en-US" dirty="0">
                <a:solidFill>
                  <a:srgbClr val="000000"/>
                </a:solidFill>
                <a:latin typeface="Tahoma"/>
              </a:rPr>
              <a:t>65-76, Atlanta, GA, December 2010. </a:t>
            </a:r>
            <a:r>
              <a:rPr lang="en-US" dirty="0">
                <a:solidFill>
                  <a:srgbClr val="000000"/>
                </a:solidFill>
                <a:latin typeface="Tahoma"/>
                <a:hlinkClick r:id="rId5"/>
              </a:rPr>
              <a:t>Slides (pptx)</a:t>
            </a:r>
            <a:r>
              <a:rPr lang="en-US" dirty="0">
                <a:solidFill>
                  <a:srgbClr val="000000"/>
                </a:solidFill>
                <a:latin typeface="Tahoma"/>
              </a:rPr>
              <a:t> </a:t>
            </a:r>
            <a:r>
              <a:rPr lang="en-US" dirty="0">
                <a:solidFill>
                  <a:srgbClr val="000000"/>
                </a:solidFill>
                <a:latin typeface="Tahoma"/>
                <a:hlinkClick r:id="rId6"/>
              </a:rPr>
              <a:t>(pdf)</a:t>
            </a:r>
            <a:r>
              <a:rPr lang="en-US" dirty="0">
                <a:solidFill>
                  <a:srgbClr val="000000"/>
                </a:solidFill>
                <a:latin typeface="Tahoma"/>
              </a:rPr>
              <a:t> </a:t>
            </a:r>
          </a:p>
        </p:txBody>
      </p:sp>
      <p:sp>
        <p:nvSpPr>
          <p:cNvPr id="5" name="TextBox 4"/>
          <p:cNvSpPr txBox="1"/>
          <p:nvPr/>
        </p:nvSpPr>
        <p:spPr>
          <a:xfrm>
            <a:off x="6516216" y="6381328"/>
            <a:ext cx="2300630" cy="369332"/>
          </a:xfrm>
          <a:prstGeom prst="rect">
            <a:avLst/>
          </a:prstGeom>
          <a:noFill/>
        </p:spPr>
        <p:txBody>
          <a:bodyPr wrap="none" rtlCol="0">
            <a:spAutoFit/>
          </a:bodyPr>
          <a:lstStyle/>
          <a:p>
            <a:pPr fontAlgn="auto">
              <a:spcBef>
                <a:spcPts val="0"/>
              </a:spcBef>
              <a:spcAft>
                <a:spcPts val="0"/>
              </a:spcAft>
            </a:pPr>
            <a:r>
              <a:rPr lang="en-US" dirty="0" smtClean="0">
                <a:solidFill>
                  <a:srgbClr val="000000"/>
                </a:solidFill>
                <a:latin typeface="Tahoma"/>
                <a:hlinkClick r:id="rId7" action="ppaction://hlinkpres?slideindex=1&amp;slidetitle="/>
              </a:rPr>
              <a:t>TCM Micro 2010 Talk</a:t>
            </a:r>
            <a:endParaRPr lang="en-US" dirty="0">
              <a:solidFill>
                <a:srgbClr val="000000"/>
              </a:solidFill>
              <a:latin typeface="Tahoma"/>
            </a:endParaRPr>
          </a:p>
        </p:txBody>
      </p:sp>
    </p:spTree>
    <p:extLst>
      <p:ext uri="{BB962C8B-B14F-4D97-AF65-F5344CB8AC3E}">
        <p14:creationId xmlns:p14="http://schemas.microsoft.com/office/powerpoint/2010/main" val="38698474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3400" y="5445226"/>
            <a:ext cx="8305800" cy="1015663"/>
          </a:xfrm>
          <a:prstGeom prst="rect">
            <a:avLst/>
          </a:prstGeom>
          <a:noFill/>
        </p:spPr>
        <p:txBody>
          <a:bodyPr wrap="square" lIns="91425" tIns="45713" rIns="91425" bIns="45713" rtlCol="0">
            <a:spAutoFit/>
          </a:bodyPr>
          <a:lstStyle/>
          <a:p>
            <a:pPr defTabSz="914259" fontAlgn="auto">
              <a:spcBef>
                <a:spcPts val="0"/>
              </a:spcBef>
              <a:spcAft>
                <a:spcPts val="0"/>
              </a:spcAft>
            </a:pPr>
            <a:r>
              <a:rPr lang="en-US" sz="3000" i="1" dirty="0">
                <a:solidFill>
                  <a:srgbClr val="FF0000"/>
                </a:solidFill>
                <a:latin typeface="Calibri"/>
              </a:rPr>
              <a:t>No previous memory scheduling algorithm provides both the best fairness and system throughput</a:t>
            </a:r>
          </a:p>
        </p:txBody>
      </p:sp>
      <p:graphicFrame>
        <p:nvGraphicFramePr>
          <p:cNvPr id="14" name="Chart 13"/>
          <p:cNvGraphicFramePr/>
          <p:nvPr>
            <p:extLst>
              <p:ext uri="{D42A27DB-BD31-4B8C-83A1-F6EECF244321}">
                <p14:modId xmlns:p14="http://schemas.microsoft.com/office/powerpoint/2010/main" val="842015655"/>
              </p:ext>
            </p:extLst>
          </p:nvPr>
        </p:nvGraphicFramePr>
        <p:xfrm>
          <a:off x="1584645" y="1432226"/>
          <a:ext cx="6858000" cy="3817034"/>
        </p:xfrm>
        <a:graphic>
          <a:graphicData uri="http://schemas.openxmlformats.org/drawingml/2006/chart">
            <c:chart xmlns:c="http://schemas.openxmlformats.org/drawingml/2006/chart" xmlns:r="http://schemas.openxmlformats.org/officeDocument/2006/relationships" r:id="rId3"/>
          </a:graphicData>
        </a:graphic>
      </p:graphicFrame>
      <p:sp>
        <p:nvSpPr>
          <p:cNvPr id="13" name="Slide Number Placeholder 12"/>
          <p:cNvSpPr>
            <a:spLocks noGrp="1"/>
          </p:cNvSpPr>
          <p:nvPr>
            <p:ph type="sldNum" sz="quarter" idx="11"/>
          </p:nvPr>
        </p:nvSpPr>
        <p:spPr>
          <a:xfrm>
            <a:off x="7259600" y="6436603"/>
            <a:ext cx="2895600" cy="365125"/>
          </a:xfrm>
        </p:spPr>
        <p:txBody>
          <a:bodyPr/>
          <a:lstStyle/>
          <a:p>
            <a:fld id="{58161B50-6D0B-48B4-A1D4-BAD8C599CC84}" type="slidenum">
              <a:rPr lang="en-US" smtClean="0">
                <a:solidFill>
                  <a:prstClr val="black">
                    <a:tint val="75000"/>
                  </a:prstClr>
                </a:solidFill>
                <a:latin typeface="Calibri"/>
              </a:rPr>
              <a:pPr/>
              <a:t>64</a:t>
            </a:fld>
            <a:endParaRPr lang="en-US" dirty="0">
              <a:solidFill>
                <a:prstClr val="black">
                  <a:tint val="75000"/>
                </a:prstClr>
              </a:solidFill>
              <a:latin typeface="Calibri"/>
            </a:endParaRPr>
          </a:p>
        </p:txBody>
      </p:sp>
      <p:sp>
        <p:nvSpPr>
          <p:cNvPr id="24" name="TextBox 23"/>
          <p:cNvSpPr txBox="1"/>
          <p:nvPr/>
        </p:nvSpPr>
        <p:spPr>
          <a:xfrm>
            <a:off x="4344318" y="2118150"/>
            <a:ext cx="2758993"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i="1" dirty="0">
                <a:solidFill>
                  <a:srgbClr val="FF0000"/>
                </a:solidFill>
                <a:latin typeface="Calibri"/>
              </a:rPr>
              <a:t>System throughput bias</a:t>
            </a:r>
          </a:p>
        </p:txBody>
      </p:sp>
      <p:sp>
        <p:nvSpPr>
          <p:cNvPr id="28" name="TextBox 27"/>
          <p:cNvSpPr txBox="1"/>
          <p:nvPr/>
        </p:nvSpPr>
        <p:spPr>
          <a:xfrm>
            <a:off x="3947831" y="3484260"/>
            <a:ext cx="1762597"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i="1">
                <a:solidFill>
                  <a:srgbClr val="FF0000"/>
                </a:solidFill>
                <a:latin typeface="Calibri"/>
              </a:rPr>
              <a:t>Fairness bias</a:t>
            </a:r>
            <a:endParaRPr lang="en-US" sz="2000" i="1" dirty="0">
              <a:solidFill>
                <a:srgbClr val="FF0000"/>
              </a:solidFill>
              <a:latin typeface="Calibri"/>
            </a:endParaRPr>
          </a:p>
        </p:txBody>
      </p:sp>
      <p:sp>
        <p:nvSpPr>
          <p:cNvPr id="15" name="Right Arrow 14"/>
          <p:cNvSpPr/>
          <p:nvPr/>
        </p:nvSpPr>
        <p:spPr>
          <a:xfrm rot="2700000">
            <a:off x="5824791" y="3310051"/>
            <a:ext cx="1158452" cy="969868"/>
          </a:xfrm>
          <a:prstGeom prst="rightArrow">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2800" b="1" dirty="0">
                <a:solidFill>
                  <a:prstClr val="black"/>
                </a:solidFill>
                <a:latin typeface="Calibri"/>
              </a:rPr>
              <a:t>  Ideal</a:t>
            </a:r>
          </a:p>
        </p:txBody>
      </p:sp>
      <p:sp>
        <p:nvSpPr>
          <p:cNvPr id="16" name="Down Arrow 15"/>
          <p:cNvSpPr/>
          <p:nvPr/>
        </p:nvSpPr>
        <p:spPr>
          <a:xfrm rot="16200000">
            <a:off x="4511897" y="2963260"/>
            <a:ext cx="609600" cy="4572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eaVert"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system throughput</a:t>
            </a:r>
          </a:p>
        </p:txBody>
      </p:sp>
      <p:sp>
        <p:nvSpPr>
          <p:cNvPr id="20" name="Down Arrow 19"/>
          <p:cNvSpPr/>
          <p:nvPr/>
        </p:nvSpPr>
        <p:spPr>
          <a:xfrm>
            <a:off x="1159097" y="1667861"/>
            <a:ext cx="609600" cy="2705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vert270"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fairness</a:t>
            </a:r>
          </a:p>
        </p:txBody>
      </p:sp>
      <p:sp>
        <p:nvSpPr>
          <p:cNvPr id="21" name="Rectangle 20"/>
          <p:cNvSpPr/>
          <p:nvPr/>
        </p:nvSpPr>
        <p:spPr>
          <a:xfrm>
            <a:off x="4799685" y="2516735"/>
            <a:ext cx="533400" cy="381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3" name="Rectangle 22"/>
          <p:cNvSpPr/>
          <p:nvPr/>
        </p:nvSpPr>
        <p:spPr>
          <a:xfrm>
            <a:off x="4570475" y="3123896"/>
            <a:ext cx="381000" cy="381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5" name="Rectangle 24"/>
          <p:cNvSpPr/>
          <p:nvPr/>
        </p:nvSpPr>
        <p:spPr>
          <a:xfrm>
            <a:off x="4191000" y="2889500"/>
            <a:ext cx="381000" cy="304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6" name="Rectangle 25"/>
          <p:cNvSpPr/>
          <p:nvPr/>
        </p:nvSpPr>
        <p:spPr>
          <a:xfrm>
            <a:off x="4039210" y="2048860"/>
            <a:ext cx="381000" cy="304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7" name="Rectangle 16"/>
          <p:cNvSpPr/>
          <p:nvPr/>
        </p:nvSpPr>
        <p:spPr>
          <a:xfrm>
            <a:off x="7255097" y="3731055"/>
            <a:ext cx="990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9" name="Rectangle 18"/>
          <p:cNvSpPr/>
          <p:nvPr/>
        </p:nvSpPr>
        <p:spPr>
          <a:xfrm>
            <a:off x="7255097" y="3351580"/>
            <a:ext cx="990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2" name="Rectangle 21"/>
          <p:cNvSpPr/>
          <p:nvPr/>
        </p:nvSpPr>
        <p:spPr>
          <a:xfrm>
            <a:off x="7255097" y="3048000"/>
            <a:ext cx="990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7" name="Rectangle 26"/>
          <p:cNvSpPr/>
          <p:nvPr/>
        </p:nvSpPr>
        <p:spPr>
          <a:xfrm>
            <a:off x="7255097" y="2744420"/>
            <a:ext cx="990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3" name="TextBox 2"/>
          <p:cNvSpPr txBox="1"/>
          <p:nvPr/>
        </p:nvSpPr>
        <p:spPr>
          <a:xfrm>
            <a:off x="2123728" y="1131515"/>
            <a:ext cx="5112568"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i="1" dirty="0">
                <a:solidFill>
                  <a:prstClr val="black"/>
                </a:solidFill>
                <a:latin typeface="Calibri"/>
              </a:rPr>
              <a:t>24 cores, 4 memory controllers, 96 workloads </a:t>
            </a:r>
          </a:p>
        </p:txBody>
      </p:sp>
      <p:sp>
        <p:nvSpPr>
          <p:cNvPr id="29" name="Rectangle 28"/>
          <p:cNvSpPr/>
          <p:nvPr/>
        </p:nvSpPr>
        <p:spPr>
          <a:xfrm>
            <a:off x="2598730" y="3049525"/>
            <a:ext cx="381000" cy="304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30" name="Rectangle 29"/>
          <p:cNvSpPr/>
          <p:nvPr/>
        </p:nvSpPr>
        <p:spPr>
          <a:xfrm>
            <a:off x="7228326" y="2366470"/>
            <a:ext cx="990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31" name="Title 1"/>
          <p:cNvSpPr>
            <a:spLocks noGrp="1"/>
          </p:cNvSpPr>
          <p:nvPr>
            <p:ph type="title"/>
          </p:nvPr>
        </p:nvSpPr>
        <p:spPr>
          <a:xfrm>
            <a:off x="457200" y="274638"/>
            <a:ext cx="8229600" cy="792162"/>
          </a:xfrm>
        </p:spPr>
        <p:txBody>
          <a:bodyPr/>
          <a:lstStyle/>
          <a:p>
            <a:r>
              <a:rPr lang="en-US" dirty="0" smtClean="0"/>
              <a:t>Throughput vs. Fairness</a:t>
            </a:r>
            <a:endParaRPr lang="en-US" dirty="0"/>
          </a:p>
        </p:txBody>
      </p:sp>
    </p:spTree>
    <p:extLst>
      <p:ext uri="{BB962C8B-B14F-4D97-AF65-F5344CB8AC3E}">
        <p14:creationId xmlns:p14="http://schemas.microsoft.com/office/powerpoint/2010/main" val="3936007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28" grpId="0"/>
      <p:bldP spid="15" grpId="0" animBg="1"/>
      <p:bldP spid="21" grpId="0" animBg="1"/>
      <p:bldP spid="23" grpId="0" animBg="1"/>
      <p:bldP spid="25" grpId="0" animBg="1"/>
      <p:bldP spid="26" grpId="0" animBg="1"/>
      <p:bldP spid="17" grpId="0" animBg="1"/>
      <p:bldP spid="19" grpId="0" animBg="1"/>
      <p:bldP spid="22" grpId="0" animBg="1"/>
      <p:bldP spid="27" grpId="0" animBg="1"/>
      <p:bldP spid="29" grpId="0" animBg="1"/>
      <p:bldP spid="3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5181601" y="1828800"/>
            <a:ext cx="3352800" cy="53340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115870" lvl="1" defTabSz="914259" fontAlgn="auto">
              <a:spcBef>
                <a:spcPts val="0"/>
              </a:spcBef>
              <a:spcAft>
                <a:spcPts val="0"/>
              </a:spcAft>
            </a:pPr>
            <a:r>
              <a:rPr lang="en-US" sz="2000" dirty="0">
                <a:solidFill>
                  <a:prstClr val="black"/>
                </a:solidFill>
                <a:latin typeface="Calibri"/>
              </a:rPr>
              <a:t>Take turns accessing memory</a:t>
            </a:r>
            <a:endParaRPr lang="en-US" sz="2000" b="1" dirty="0">
              <a:solidFill>
                <a:srgbClr val="FF0000"/>
              </a:solidFill>
              <a:latin typeface="Calibri"/>
              <a:sym typeface="Wingdings" pitchFamily="2" charset="2"/>
            </a:endParaRPr>
          </a:p>
        </p:txBody>
      </p:sp>
      <p:sp>
        <p:nvSpPr>
          <p:cNvPr id="2" name="Title 1"/>
          <p:cNvSpPr>
            <a:spLocks noGrp="1"/>
          </p:cNvSpPr>
          <p:nvPr>
            <p:ph type="title"/>
          </p:nvPr>
        </p:nvSpPr>
        <p:spPr/>
        <p:txBody>
          <a:bodyPr/>
          <a:lstStyle/>
          <a:p>
            <a:r>
              <a:rPr lang="en-US" dirty="0" smtClean="0"/>
              <a:t>Throughput vs. Fairness</a:t>
            </a:r>
            <a:endParaRPr lang="en-US"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65</a:t>
            </a:fld>
            <a:endParaRPr lang="en-US" dirty="0">
              <a:solidFill>
                <a:prstClr val="black">
                  <a:tint val="75000"/>
                </a:prstClr>
              </a:solidFill>
              <a:latin typeface="Calibri"/>
            </a:endParaRPr>
          </a:p>
        </p:txBody>
      </p:sp>
      <p:sp>
        <p:nvSpPr>
          <p:cNvPr id="12" name="TextBox 11"/>
          <p:cNvSpPr txBox="1"/>
          <p:nvPr/>
        </p:nvSpPr>
        <p:spPr>
          <a:xfrm>
            <a:off x="5181601" y="1397916"/>
            <a:ext cx="3124200"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25" tIns="45713" rIns="91425" bIns="45713" rtlCol="0">
            <a:spAutoFit/>
          </a:bodyPr>
          <a:lstStyle/>
          <a:p>
            <a:pPr algn="ctr" defTabSz="914259" fontAlgn="auto">
              <a:spcBef>
                <a:spcPts val="0"/>
              </a:spcBef>
              <a:spcAft>
                <a:spcPts val="0"/>
              </a:spcAft>
            </a:pPr>
            <a:r>
              <a:rPr lang="en-US" sz="2200" b="1" i="1" dirty="0">
                <a:solidFill>
                  <a:prstClr val="white"/>
                </a:solidFill>
                <a:latin typeface="Calibri"/>
              </a:rPr>
              <a:t>Fairness biased </a:t>
            </a:r>
            <a:r>
              <a:rPr lang="en-US" sz="2200" i="1" dirty="0">
                <a:solidFill>
                  <a:prstClr val="white"/>
                </a:solidFill>
                <a:latin typeface="Calibri"/>
              </a:rPr>
              <a:t>approach</a:t>
            </a:r>
          </a:p>
        </p:txBody>
      </p:sp>
      <p:sp>
        <p:nvSpPr>
          <p:cNvPr id="14" name="Rounded Rectangle 13"/>
          <p:cNvSpPr/>
          <p:nvPr/>
        </p:nvSpPr>
        <p:spPr>
          <a:xfrm>
            <a:off x="2114551" y="3957938"/>
            <a:ext cx="1181101" cy="457201"/>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2000" dirty="0">
                <a:solidFill>
                  <a:prstClr val="white"/>
                </a:solidFill>
                <a:latin typeface="Calibri"/>
              </a:rPr>
              <a:t>thread C</a:t>
            </a:r>
          </a:p>
        </p:txBody>
      </p:sp>
      <p:sp>
        <p:nvSpPr>
          <p:cNvPr id="15" name="Rounded Rectangle 14"/>
          <p:cNvSpPr/>
          <p:nvPr/>
        </p:nvSpPr>
        <p:spPr>
          <a:xfrm>
            <a:off x="2242333" y="3481685"/>
            <a:ext cx="925536" cy="3048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 B</a:t>
            </a:r>
          </a:p>
        </p:txBody>
      </p:sp>
      <p:sp>
        <p:nvSpPr>
          <p:cNvPr id="16" name="Rounded Rectangle 15"/>
          <p:cNvSpPr/>
          <p:nvPr/>
        </p:nvSpPr>
        <p:spPr>
          <a:xfrm>
            <a:off x="2362201" y="3195935"/>
            <a:ext cx="685800" cy="1143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a:t>
            </a:r>
          </a:p>
        </p:txBody>
      </p:sp>
      <p:sp>
        <p:nvSpPr>
          <p:cNvPr id="33" name="TextBox 32"/>
          <p:cNvSpPr txBox="1"/>
          <p:nvPr/>
        </p:nvSpPr>
        <p:spPr>
          <a:xfrm>
            <a:off x="152400" y="3443645"/>
            <a:ext cx="1676400" cy="769441"/>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200" i="1" dirty="0">
                <a:solidFill>
                  <a:prstClr val="black"/>
                </a:solidFill>
                <a:latin typeface="Calibri"/>
              </a:rPr>
              <a:t>less memory </a:t>
            </a:r>
            <a:br>
              <a:rPr lang="en-US" sz="2200" i="1" dirty="0">
                <a:solidFill>
                  <a:prstClr val="black"/>
                </a:solidFill>
                <a:latin typeface="Calibri"/>
              </a:rPr>
            </a:br>
            <a:r>
              <a:rPr lang="en-US" sz="2200" i="1" dirty="0">
                <a:solidFill>
                  <a:prstClr val="black"/>
                </a:solidFill>
                <a:latin typeface="Calibri"/>
              </a:rPr>
              <a:t>intensive</a:t>
            </a:r>
          </a:p>
        </p:txBody>
      </p:sp>
      <p:cxnSp>
        <p:nvCxnSpPr>
          <p:cNvPr id="34" name="Straight Arrow Connector 33"/>
          <p:cNvCxnSpPr/>
          <p:nvPr/>
        </p:nvCxnSpPr>
        <p:spPr>
          <a:xfrm rot="5400000" flipH="1" flipV="1">
            <a:off x="1179912" y="3767039"/>
            <a:ext cx="1294607" cy="1588"/>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933700" y="3767436"/>
            <a:ext cx="1295401" cy="2"/>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81404" y="3443645"/>
            <a:ext cx="1066799" cy="769441"/>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200" i="1" dirty="0">
                <a:solidFill>
                  <a:prstClr val="black"/>
                </a:solidFill>
                <a:latin typeface="Calibri"/>
              </a:rPr>
              <a:t>higher</a:t>
            </a:r>
          </a:p>
          <a:p>
            <a:pPr algn="ctr" defTabSz="914259" fontAlgn="auto">
              <a:spcBef>
                <a:spcPts val="0"/>
              </a:spcBef>
              <a:spcAft>
                <a:spcPts val="0"/>
              </a:spcAft>
            </a:pPr>
            <a:r>
              <a:rPr lang="en-US" sz="2200" i="1" dirty="0">
                <a:solidFill>
                  <a:prstClr val="black"/>
                </a:solidFill>
                <a:latin typeface="Calibri"/>
              </a:rPr>
              <a:t>priority</a:t>
            </a:r>
          </a:p>
        </p:txBody>
      </p:sp>
      <p:sp>
        <p:nvSpPr>
          <p:cNvPr id="47" name="Rectangle 46"/>
          <p:cNvSpPr/>
          <p:nvPr/>
        </p:nvSpPr>
        <p:spPr>
          <a:xfrm>
            <a:off x="533400" y="1828800"/>
            <a:ext cx="4343400" cy="53340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115870" lvl="1" defTabSz="914259" fontAlgn="auto">
              <a:spcBef>
                <a:spcPts val="0"/>
              </a:spcBef>
              <a:spcAft>
                <a:spcPts val="0"/>
              </a:spcAft>
            </a:pPr>
            <a:r>
              <a:rPr lang="en-US" sz="2000" dirty="0">
                <a:solidFill>
                  <a:prstClr val="black"/>
                </a:solidFill>
                <a:latin typeface="Calibri"/>
              </a:rPr>
              <a:t>Prioritize less memory-intensive threads</a:t>
            </a:r>
            <a:endParaRPr lang="en-US" sz="2000" b="1" dirty="0">
              <a:solidFill>
                <a:srgbClr val="FF0000"/>
              </a:solidFill>
              <a:latin typeface="Calibri"/>
              <a:sym typeface="Wingdings" pitchFamily="2" charset="2"/>
            </a:endParaRPr>
          </a:p>
        </p:txBody>
      </p:sp>
      <p:sp>
        <p:nvSpPr>
          <p:cNvPr id="11" name="TextBox 10"/>
          <p:cNvSpPr txBox="1"/>
          <p:nvPr/>
        </p:nvSpPr>
        <p:spPr>
          <a:xfrm>
            <a:off x="533401" y="1397916"/>
            <a:ext cx="3733800" cy="4308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45713" rIns="91425" bIns="45713" rtlCol="0">
            <a:spAutoFit/>
          </a:bodyPr>
          <a:lstStyle/>
          <a:p>
            <a:pPr algn="ctr" defTabSz="914259" fontAlgn="auto">
              <a:spcBef>
                <a:spcPts val="0"/>
              </a:spcBef>
              <a:spcAft>
                <a:spcPts val="0"/>
              </a:spcAft>
            </a:pPr>
            <a:r>
              <a:rPr lang="en-US" sz="2200" b="1" i="1" dirty="0">
                <a:solidFill>
                  <a:prstClr val="white"/>
                </a:solidFill>
                <a:latin typeface="Calibri"/>
              </a:rPr>
              <a:t>Throughput biased </a:t>
            </a:r>
            <a:r>
              <a:rPr lang="en-US" sz="2200" i="1" dirty="0">
                <a:solidFill>
                  <a:prstClr val="white"/>
                </a:solidFill>
                <a:latin typeface="Calibri"/>
              </a:rPr>
              <a:t>approach</a:t>
            </a:r>
          </a:p>
        </p:txBody>
      </p:sp>
      <p:sp>
        <p:nvSpPr>
          <p:cNvPr id="49" name="Rectangle 48"/>
          <p:cNvSpPr/>
          <p:nvPr/>
        </p:nvSpPr>
        <p:spPr>
          <a:xfrm>
            <a:off x="1371602" y="2605445"/>
            <a:ext cx="2666998" cy="28575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marL="3174" lvl="1" algn="ctr" defTabSz="914259" fontAlgn="auto">
              <a:lnSpc>
                <a:spcPct val="80000"/>
              </a:lnSpc>
              <a:spcBef>
                <a:spcPts val="0"/>
              </a:spcBef>
              <a:spcAft>
                <a:spcPts val="0"/>
              </a:spcAft>
            </a:pPr>
            <a:r>
              <a:rPr lang="en-US" sz="2400" b="1" dirty="0">
                <a:solidFill>
                  <a:srgbClr val="006633"/>
                </a:solidFill>
                <a:latin typeface="Calibri"/>
              </a:rPr>
              <a:t>Good for throughput</a:t>
            </a:r>
            <a:endParaRPr lang="en-US" sz="2400" b="1" dirty="0">
              <a:solidFill>
                <a:srgbClr val="006633"/>
              </a:solidFill>
              <a:latin typeface="Calibri"/>
              <a:sym typeface="Wingdings" pitchFamily="2" charset="2"/>
            </a:endParaRPr>
          </a:p>
        </p:txBody>
      </p:sp>
      <p:cxnSp>
        <p:nvCxnSpPr>
          <p:cNvPr id="51" name="Shape 50"/>
          <p:cNvCxnSpPr>
            <a:stCxn id="49" idx="2"/>
            <a:endCxn id="16" idx="0"/>
          </p:cNvCxnSpPr>
          <p:nvPr/>
        </p:nvCxnSpPr>
        <p:spPr>
          <a:xfrm rot="5400000">
            <a:off x="2552731" y="3043565"/>
            <a:ext cx="304740" cy="1588"/>
          </a:xfrm>
          <a:prstGeom prst="curvedConnector3">
            <a:avLst>
              <a:gd name="adj1" fmla="val 50000"/>
            </a:avLst>
          </a:prstGeom>
          <a:ln w="19050">
            <a:solidFill>
              <a:srgbClr val="006633"/>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05000" y="4205645"/>
            <a:ext cx="457200" cy="380939"/>
          </a:xfrm>
          <a:prstGeom prst="irregularSeal1">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66" name="TextBox 65"/>
          <p:cNvSpPr txBox="1"/>
          <p:nvPr/>
        </p:nvSpPr>
        <p:spPr>
          <a:xfrm>
            <a:off x="914400" y="4567538"/>
            <a:ext cx="3429000" cy="492443"/>
          </a:xfrm>
          <a:prstGeom prst="rect">
            <a:avLst/>
          </a:prstGeom>
          <a:noFill/>
        </p:spPr>
        <p:txBody>
          <a:bodyPr wrap="square" lIns="0" tIns="45713" rIns="0" bIns="45713" rtlCol="0">
            <a:spAutoFit/>
          </a:bodyPr>
          <a:lstStyle/>
          <a:p>
            <a:pPr algn="ctr" defTabSz="914259" fontAlgn="auto">
              <a:spcBef>
                <a:spcPts val="0"/>
              </a:spcBef>
              <a:spcAft>
                <a:spcPts val="0"/>
              </a:spcAft>
            </a:pPr>
            <a:r>
              <a:rPr lang="en-US" sz="2600" b="1" i="1" dirty="0">
                <a:solidFill>
                  <a:srgbClr val="FF0000"/>
                </a:solidFill>
                <a:latin typeface="Calibri"/>
              </a:rPr>
              <a:t>starvation </a:t>
            </a:r>
            <a:r>
              <a:rPr lang="en-US" sz="2600" b="1" dirty="0">
                <a:solidFill>
                  <a:srgbClr val="FF0000"/>
                </a:solidFill>
                <a:latin typeface="Calibri"/>
                <a:sym typeface="Wingdings" pitchFamily="2" charset="2"/>
              </a:rPr>
              <a:t></a:t>
            </a:r>
            <a:r>
              <a:rPr lang="en-US" sz="2600" b="1" i="1" dirty="0">
                <a:solidFill>
                  <a:srgbClr val="FF0000"/>
                </a:solidFill>
                <a:latin typeface="Calibri"/>
                <a:sym typeface="Wingdings" pitchFamily="2" charset="2"/>
              </a:rPr>
              <a:t> unfairness</a:t>
            </a:r>
            <a:endParaRPr lang="en-US" sz="2600" b="1" i="1" dirty="0">
              <a:solidFill>
                <a:srgbClr val="FF0000"/>
              </a:solidFill>
              <a:latin typeface="Calibri"/>
            </a:endParaRPr>
          </a:p>
        </p:txBody>
      </p:sp>
      <p:sp>
        <p:nvSpPr>
          <p:cNvPr id="84" name="Rounded Rectangle 83"/>
          <p:cNvSpPr/>
          <p:nvPr/>
        </p:nvSpPr>
        <p:spPr>
          <a:xfrm>
            <a:off x="5257801" y="3576937"/>
            <a:ext cx="1181101" cy="457201"/>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2000" dirty="0">
                <a:solidFill>
                  <a:prstClr val="white"/>
                </a:solidFill>
                <a:latin typeface="Calibri"/>
              </a:rPr>
              <a:t>thread C</a:t>
            </a:r>
          </a:p>
        </p:txBody>
      </p:sp>
      <p:sp>
        <p:nvSpPr>
          <p:cNvPr id="85" name="Rounded Rectangle 84"/>
          <p:cNvSpPr/>
          <p:nvPr/>
        </p:nvSpPr>
        <p:spPr>
          <a:xfrm>
            <a:off x="7532664" y="3653135"/>
            <a:ext cx="925536" cy="3048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 B</a:t>
            </a:r>
          </a:p>
        </p:txBody>
      </p:sp>
      <p:sp>
        <p:nvSpPr>
          <p:cNvPr id="86" name="Rounded Rectangle 85"/>
          <p:cNvSpPr/>
          <p:nvPr/>
        </p:nvSpPr>
        <p:spPr>
          <a:xfrm>
            <a:off x="6642883" y="3748384"/>
            <a:ext cx="685800" cy="1143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a:t>
            </a:r>
          </a:p>
        </p:txBody>
      </p:sp>
      <p:sp>
        <p:nvSpPr>
          <p:cNvPr id="87" name="Oval 86"/>
          <p:cNvSpPr/>
          <p:nvPr/>
        </p:nvSpPr>
        <p:spPr>
          <a:xfrm>
            <a:off x="5757863" y="3119736"/>
            <a:ext cx="2395537" cy="304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cxnSp>
        <p:nvCxnSpPr>
          <p:cNvPr id="89" name="Straight Arrow Connector 88"/>
          <p:cNvCxnSpPr/>
          <p:nvPr/>
        </p:nvCxnSpPr>
        <p:spPr>
          <a:xfrm rot="10800000">
            <a:off x="6917531" y="3119738"/>
            <a:ext cx="76200" cy="1"/>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a:off x="6917531" y="3424538"/>
            <a:ext cx="76200" cy="1"/>
          </a:xfrm>
          <a:prstGeom prst="straightConnector1">
            <a:avLst/>
          </a:prstGeom>
          <a:ln w="31750">
            <a:solidFill>
              <a:schemeClr val="tx1"/>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191000" y="2738735"/>
            <a:ext cx="2171700" cy="24765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marL="3174" lvl="1" algn="ctr" defTabSz="914259" fontAlgn="auto">
              <a:lnSpc>
                <a:spcPct val="80000"/>
              </a:lnSpc>
              <a:spcBef>
                <a:spcPts val="0"/>
              </a:spcBef>
              <a:spcAft>
                <a:spcPts val="0"/>
              </a:spcAft>
            </a:pPr>
            <a:r>
              <a:rPr lang="en-US" sz="2400" b="1" dirty="0">
                <a:solidFill>
                  <a:srgbClr val="006633"/>
                </a:solidFill>
                <a:latin typeface="Calibri"/>
                <a:sym typeface="Wingdings" pitchFamily="2" charset="2"/>
              </a:rPr>
              <a:t>Does not starve</a:t>
            </a:r>
          </a:p>
        </p:txBody>
      </p:sp>
      <p:cxnSp>
        <p:nvCxnSpPr>
          <p:cNvPr id="95" name="Shape 50"/>
          <p:cNvCxnSpPr>
            <a:stCxn id="94" idx="2"/>
            <a:endCxn id="84" idx="1"/>
          </p:cNvCxnSpPr>
          <p:nvPr/>
        </p:nvCxnSpPr>
        <p:spPr>
          <a:xfrm rot="5400000">
            <a:off x="4857750" y="3386435"/>
            <a:ext cx="819150" cy="19050"/>
          </a:xfrm>
          <a:prstGeom prst="curvedConnector4">
            <a:avLst>
              <a:gd name="adj1" fmla="val 36046"/>
              <a:gd name="adj2" fmla="val 1300000"/>
            </a:avLst>
          </a:prstGeom>
          <a:ln w="19050">
            <a:solidFill>
              <a:srgbClr val="006633"/>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4" name="Explosion 1 103"/>
          <p:cNvSpPr/>
          <p:nvPr/>
        </p:nvSpPr>
        <p:spPr>
          <a:xfrm>
            <a:off x="6553201" y="3748445"/>
            <a:ext cx="381000" cy="323910"/>
          </a:xfrm>
          <a:prstGeom prst="irregularSeal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05" name="TextBox 104"/>
          <p:cNvSpPr txBox="1"/>
          <p:nvPr/>
        </p:nvSpPr>
        <p:spPr>
          <a:xfrm>
            <a:off x="5334001" y="4212848"/>
            <a:ext cx="3048000" cy="892552"/>
          </a:xfrm>
          <a:prstGeom prst="rect">
            <a:avLst/>
          </a:prstGeom>
          <a:noFill/>
        </p:spPr>
        <p:txBody>
          <a:bodyPr wrap="square" lIns="0" tIns="45713" rIns="0" bIns="45713" rtlCol="0">
            <a:spAutoFit/>
          </a:bodyPr>
          <a:lstStyle/>
          <a:p>
            <a:pPr algn="ctr" defTabSz="914259" fontAlgn="auto">
              <a:spcBef>
                <a:spcPts val="0"/>
              </a:spcBef>
              <a:spcAft>
                <a:spcPts val="0"/>
              </a:spcAft>
            </a:pPr>
            <a:r>
              <a:rPr lang="en-US" sz="2600" b="1" i="1" dirty="0">
                <a:solidFill>
                  <a:srgbClr val="FF0000"/>
                </a:solidFill>
                <a:latin typeface="Calibri"/>
              </a:rPr>
              <a:t>not prioritized </a:t>
            </a:r>
            <a:r>
              <a:rPr lang="en-US" sz="2600" b="1" dirty="0">
                <a:solidFill>
                  <a:srgbClr val="FF0000"/>
                </a:solidFill>
                <a:latin typeface="Calibri"/>
                <a:sym typeface="Wingdings" pitchFamily="2" charset="2"/>
              </a:rPr>
              <a:t> </a:t>
            </a:r>
          </a:p>
          <a:p>
            <a:pPr algn="ctr" defTabSz="914259" fontAlgn="auto">
              <a:spcBef>
                <a:spcPts val="0"/>
              </a:spcBef>
              <a:spcAft>
                <a:spcPts val="0"/>
              </a:spcAft>
            </a:pPr>
            <a:r>
              <a:rPr lang="en-US" sz="2600" b="1" i="1" dirty="0">
                <a:solidFill>
                  <a:srgbClr val="FF0000"/>
                </a:solidFill>
                <a:latin typeface="Calibri"/>
                <a:sym typeface="Wingdings" pitchFamily="2" charset="2"/>
              </a:rPr>
              <a:t>reduced throughput</a:t>
            </a:r>
            <a:endParaRPr lang="en-US" sz="2600" b="1" i="1" dirty="0">
              <a:solidFill>
                <a:srgbClr val="FF0000"/>
              </a:solidFill>
              <a:latin typeface="Calibri"/>
            </a:endParaRPr>
          </a:p>
        </p:txBody>
      </p:sp>
      <p:sp>
        <p:nvSpPr>
          <p:cNvPr id="106" name="TextBox 105"/>
          <p:cNvSpPr txBox="1"/>
          <p:nvPr/>
        </p:nvSpPr>
        <p:spPr>
          <a:xfrm>
            <a:off x="762001" y="5486400"/>
            <a:ext cx="7620000" cy="609600"/>
          </a:xfrm>
          <a:prstGeom prst="rect">
            <a:avLst/>
          </a:prstGeom>
          <a:ln/>
        </p:spPr>
        <p:style>
          <a:lnRef idx="1">
            <a:schemeClr val="accent2"/>
          </a:lnRef>
          <a:fillRef idx="3">
            <a:schemeClr val="accent2"/>
          </a:fillRef>
          <a:effectRef idx="2">
            <a:schemeClr val="accent2"/>
          </a:effectRef>
          <a:fontRef idx="minor">
            <a:schemeClr val="lt1"/>
          </a:fontRef>
        </p:style>
        <p:txBody>
          <a:bodyPr wrap="square" lIns="91425" tIns="45713" rIns="91425" bIns="45713" rtlCol="0" anchor="ctr" anchorCtr="0">
            <a:noAutofit/>
          </a:bodyPr>
          <a:lstStyle/>
          <a:p>
            <a:pPr algn="ctr" defTabSz="914259" fontAlgn="auto">
              <a:spcBef>
                <a:spcPts val="0"/>
              </a:spcBef>
              <a:spcAft>
                <a:spcPts val="0"/>
              </a:spcAft>
            </a:pPr>
            <a:r>
              <a:rPr lang="en-US" sz="3200" b="1" dirty="0">
                <a:solidFill>
                  <a:prstClr val="white"/>
                </a:solidFill>
                <a:latin typeface="Calibri"/>
              </a:rPr>
              <a:t>Single policy for all threads is insufficient</a:t>
            </a:r>
          </a:p>
        </p:txBody>
      </p:sp>
    </p:spTree>
    <p:extLst>
      <p:ext uri="{BB962C8B-B14F-4D97-AF65-F5344CB8AC3E}">
        <p14:creationId xmlns:p14="http://schemas.microsoft.com/office/powerpoint/2010/main" val="348914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14" grpId="0" animBg="1"/>
      <p:bldP spid="15" grpId="0" animBg="1"/>
      <p:bldP spid="16" grpId="0" animBg="1"/>
      <p:bldP spid="33" grpId="0"/>
      <p:bldP spid="45" grpId="0"/>
      <p:bldP spid="47" grpId="0" animBg="1"/>
      <p:bldP spid="49" grpId="0"/>
      <p:bldP spid="62" grpId="0" animBg="1"/>
      <p:bldP spid="66" grpId="0"/>
      <p:bldP spid="84" grpId="0" animBg="1"/>
      <p:bldP spid="85" grpId="0" animBg="1"/>
      <p:bldP spid="86" grpId="0" animBg="1"/>
      <p:bldP spid="87" grpId="0" animBg="1"/>
      <p:bldP spid="94" grpId="0"/>
      <p:bldP spid="104" grpId="0" animBg="1"/>
      <p:bldP spid="105" grpId="0"/>
      <p:bldP spid="10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Achieving the Best of Both Worlds</a:t>
            </a:r>
            <a:endParaRPr lang="en-US"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66</a:t>
            </a:fld>
            <a:endParaRPr lang="en-US" dirty="0">
              <a:solidFill>
                <a:prstClr val="black">
                  <a:tint val="75000"/>
                </a:prstClr>
              </a:solidFill>
              <a:latin typeface="Calibri"/>
            </a:endParaRPr>
          </a:p>
        </p:txBody>
      </p:sp>
      <p:sp>
        <p:nvSpPr>
          <p:cNvPr id="6" name="Rounded Rectangle 5"/>
          <p:cNvSpPr/>
          <p:nvPr/>
        </p:nvSpPr>
        <p:spPr>
          <a:xfrm>
            <a:off x="937382" y="3709307"/>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7" name="Rounded Rectangle 6"/>
          <p:cNvSpPr/>
          <p:nvPr/>
        </p:nvSpPr>
        <p:spPr>
          <a:xfrm>
            <a:off x="1242182" y="2151215"/>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cxnSp>
        <p:nvCxnSpPr>
          <p:cNvPr id="8" name="Straight Arrow Connector 7"/>
          <p:cNvCxnSpPr/>
          <p:nvPr/>
        </p:nvCxnSpPr>
        <p:spPr>
          <a:xfrm rot="16200000" flipV="1">
            <a:off x="-1828795" y="3657604"/>
            <a:ext cx="4876801" cy="1"/>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8781" y="1290562"/>
            <a:ext cx="923820" cy="690638"/>
          </a:xfrm>
          <a:prstGeom prst="rect">
            <a:avLst/>
          </a:prstGeom>
          <a:noFill/>
        </p:spPr>
        <p:txBody>
          <a:bodyPr wrap="square" lIns="0" tIns="45713" rIns="0" bIns="45713" rtlCol="0">
            <a:spAutoFit/>
          </a:bodyPr>
          <a:lstStyle/>
          <a:p>
            <a:pPr algn="ctr" defTabSz="914259" fontAlgn="auto">
              <a:lnSpc>
                <a:spcPct val="80000"/>
              </a:lnSpc>
              <a:spcBef>
                <a:spcPts val="0"/>
              </a:spcBef>
              <a:spcAft>
                <a:spcPts val="0"/>
              </a:spcAft>
            </a:pPr>
            <a:r>
              <a:rPr lang="en-US" sz="2400" i="1" dirty="0">
                <a:solidFill>
                  <a:prstClr val="black"/>
                </a:solidFill>
                <a:latin typeface="Calibri"/>
              </a:rPr>
              <a:t>higher</a:t>
            </a:r>
          </a:p>
          <a:p>
            <a:pPr algn="ctr" defTabSz="914259" fontAlgn="auto">
              <a:lnSpc>
                <a:spcPct val="80000"/>
              </a:lnSpc>
              <a:spcBef>
                <a:spcPts val="0"/>
              </a:spcBef>
              <a:spcAft>
                <a:spcPts val="0"/>
              </a:spcAft>
            </a:pPr>
            <a:r>
              <a:rPr lang="en-US" sz="2400" i="1" dirty="0">
                <a:solidFill>
                  <a:prstClr val="black"/>
                </a:solidFill>
                <a:latin typeface="Calibri"/>
              </a:rPr>
              <a:t>priority</a:t>
            </a:r>
          </a:p>
        </p:txBody>
      </p:sp>
      <p:sp>
        <p:nvSpPr>
          <p:cNvPr id="10" name="Rounded Rectangle 9"/>
          <p:cNvSpPr/>
          <p:nvPr/>
        </p:nvSpPr>
        <p:spPr>
          <a:xfrm>
            <a:off x="937382" y="4754333"/>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1" name="Rounded Rectangle 10"/>
          <p:cNvSpPr/>
          <p:nvPr/>
        </p:nvSpPr>
        <p:spPr>
          <a:xfrm>
            <a:off x="1242182" y="2445130"/>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sp>
        <p:nvSpPr>
          <p:cNvPr id="12" name="Rounded Rectangle 11"/>
          <p:cNvSpPr/>
          <p:nvPr/>
        </p:nvSpPr>
        <p:spPr>
          <a:xfrm>
            <a:off x="1242182" y="2739045"/>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t>
            </a:r>
          </a:p>
        </p:txBody>
      </p:sp>
      <p:sp>
        <p:nvSpPr>
          <p:cNvPr id="13" name="Rounded Rectangle 12"/>
          <p:cNvSpPr/>
          <p:nvPr/>
        </p:nvSpPr>
        <p:spPr>
          <a:xfrm>
            <a:off x="1242182" y="3032960"/>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sp>
        <p:nvSpPr>
          <p:cNvPr id="14" name="Rounded Rectangle 13"/>
          <p:cNvSpPr/>
          <p:nvPr/>
        </p:nvSpPr>
        <p:spPr>
          <a:xfrm>
            <a:off x="937382" y="4231821"/>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5" name="Rounded Rectangle 14"/>
          <p:cNvSpPr/>
          <p:nvPr/>
        </p:nvSpPr>
        <p:spPr>
          <a:xfrm>
            <a:off x="937382" y="5276849"/>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8" name="Rectangular Callout 17"/>
          <p:cNvSpPr/>
          <p:nvPr/>
        </p:nvSpPr>
        <p:spPr>
          <a:xfrm>
            <a:off x="2667000" y="1600200"/>
            <a:ext cx="6248400" cy="762000"/>
          </a:xfrm>
          <a:prstGeom prst="wedgeRectCallout">
            <a:avLst>
              <a:gd name="adj1" fmla="val -56496"/>
              <a:gd name="adj2" fmla="val 89999"/>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574587" lvl="1" defTabSz="914259" fontAlgn="auto">
              <a:spcBef>
                <a:spcPts val="0"/>
              </a:spcBef>
              <a:spcAft>
                <a:spcPts val="0"/>
              </a:spcAft>
            </a:pPr>
            <a:r>
              <a:rPr lang="en-US" sz="2600" b="1" dirty="0">
                <a:solidFill>
                  <a:srgbClr val="FF0000"/>
                </a:solidFill>
                <a:latin typeface="Calibri"/>
              </a:rPr>
              <a:t>Prioritize memory-non-intensive threads</a:t>
            </a:r>
          </a:p>
        </p:txBody>
      </p:sp>
      <p:sp>
        <p:nvSpPr>
          <p:cNvPr id="17" name="TextBox 16"/>
          <p:cNvSpPr txBox="1"/>
          <p:nvPr/>
        </p:nvSpPr>
        <p:spPr>
          <a:xfrm>
            <a:off x="2667000" y="1219200"/>
            <a:ext cx="2362200" cy="44553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0" rIns="91425" bIns="0" rtlCol="0" anchor="ctr">
            <a:noAutofit/>
          </a:bodyPr>
          <a:lstStyle/>
          <a:p>
            <a:pPr algn="ctr" defTabSz="914259" fontAlgn="auto">
              <a:spcBef>
                <a:spcPts val="0"/>
              </a:spcBef>
              <a:spcAft>
                <a:spcPts val="0"/>
              </a:spcAft>
            </a:pPr>
            <a:r>
              <a:rPr lang="en-US" sz="2400" b="1" i="1" dirty="0">
                <a:solidFill>
                  <a:prstClr val="white"/>
                </a:solidFill>
                <a:latin typeface="Calibri"/>
              </a:rPr>
              <a:t>For Throughput</a:t>
            </a:r>
            <a:endParaRPr lang="en-US" sz="2400" i="1" dirty="0">
              <a:solidFill>
                <a:prstClr val="white"/>
              </a:solidFill>
              <a:latin typeface="Calibri"/>
            </a:endParaRPr>
          </a:p>
        </p:txBody>
      </p:sp>
      <p:pic>
        <p:nvPicPr>
          <p:cNvPr id="1027"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1752600"/>
            <a:ext cx="533400" cy="533400"/>
          </a:xfrm>
          <a:prstGeom prst="rect">
            <a:avLst/>
          </a:prstGeom>
          <a:noFill/>
        </p:spPr>
      </p:pic>
      <p:sp>
        <p:nvSpPr>
          <p:cNvPr id="23" name="Rectangular Callout 22"/>
          <p:cNvSpPr/>
          <p:nvPr/>
        </p:nvSpPr>
        <p:spPr>
          <a:xfrm>
            <a:off x="2667000" y="3284160"/>
            <a:ext cx="6248400" cy="3116641"/>
          </a:xfrm>
          <a:prstGeom prst="wedgeRectCallout">
            <a:avLst>
              <a:gd name="adj1" fmla="val -55436"/>
              <a:gd name="adj2" fmla="val 16411"/>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574587" lvl="1" defTabSz="914259" fontAlgn="auto">
              <a:spcBef>
                <a:spcPts val="0"/>
              </a:spcBef>
              <a:spcAft>
                <a:spcPts val="0"/>
              </a:spcAft>
            </a:pPr>
            <a:r>
              <a:rPr lang="en-US" sz="2600" b="1" dirty="0">
                <a:solidFill>
                  <a:srgbClr val="FF0000"/>
                </a:solidFill>
                <a:latin typeface="Calibri"/>
              </a:rPr>
              <a:t>Unfairness caused by memory-intensive being prioritized over each other </a:t>
            </a:r>
          </a:p>
          <a:p>
            <a:pPr marL="914259" lvl="2" defTabSz="914259" fontAlgn="auto">
              <a:spcBef>
                <a:spcPts val="0"/>
              </a:spcBef>
              <a:spcAft>
                <a:spcPts val="0"/>
              </a:spcAft>
              <a:buFont typeface="Arial" pitchFamily="34" charset="0"/>
              <a:buChar char="•"/>
            </a:pPr>
            <a:r>
              <a:rPr lang="en-US" sz="2600" dirty="0">
                <a:solidFill>
                  <a:prstClr val="black"/>
                </a:solidFill>
                <a:latin typeface="Calibri"/>
              </a:rPr>
              <a:t> Shuffle thread ranking</a:t>
            </a:r>
            <a:endParaRPr lang="en-US" sz="2600" dirty="0">
              <a:solidFill>
                <a:prstClr val="black"/>
              </a:solidFill>
              <a:latin typeface="Calibri"/>
              <a:sym typeface="Wingdings" pitchFamily="2" charset="2"/>
            </a:endParaRPr>
          </a:p>
          <a:p>
            <a:pPr marL="625379" lvl="1" indent="-228564" defTabSz="914259" fontAlgn="auto">
              <a:spcBef>
                <a:spcPts val="0"/>
              </a:spcBef>
              <a:spcAft>
                <a:spcPts val="0"/>
              </a:spcAft>
              <a:buFont typeface="Arial" pitchFamily="34" charset="0"/>
              <a:buChar char="•"/>
              <a:tabLst>
                <a:tab pos="746011" algn="l"/>
              </a:tabLst>
            </a:pPr>
            <a:endParaRPr lang="en-US" dirty="0" smtClean="0">
              <a:solidFill>
                <a:prstClr val="black"/>
              </a:solidFill>
              <a:latin typeface="Calibri"/>
              <a:sym typeface="Wingdings" pitchFamily="2" charset="2"/>
            </a:endParaRPr>
          </a:p>
          <a:p>
            <a:pPr marL="571413" lvl="1" defTabSz="914259" fontAlgn="auto">
              <a:spcBef>
                <a:spcPts val="0"/>
              </a:spcBef>
              <a:spcAft>
                <a:spcPts val="0"/>
              </a:spcAft>
              <a:tabLst>
                <a:tab pos="688869" algn="l"/>
                <a:tab pos="746011" algn="l"/>
              </a:tabLst>
            </a:pPr>
            <a:r>
              <a:rPr lang="en-US" sz="2600" b="1" dirty="0">
                <a:solidFill>
                  <a:srgbClr val="FF0000"/>
                </a:solidFill>
                <a:latin typeface="Calibri"/>
                <a:sym typeface="Wingdings" pitchFamily="2" charset="2"/>
              </a:rPr>
              <a:t>Memory-intensive threads have </a:t>
            </a:r>
            <a:br>
              <a:rPr lang="en-US" sz="2600" b="1" dirty="0">
                <a:solidFill>
                  <a:srgbClr val="FF0000"/>
                </a:solidFill>
                <a:latin typeface="Calibri"/>
                <a:sym typeface="Wingdings" pitchFamily="2" charset="2"/>
              </a:rPr>
            </a:br>
            <a:r>
              <a:rPr lang="en-US" sz="2600" b="1" dirty="0">
                <a:solidFill>
                  <a:srgbClr val="FF0000"/>
                </a:solidFill>
                <a:latin typeface="Calibri"/>
                <a:sym typeface="Wingdings" pitchFamily="2" charset="2"/>
              </a:rPr>
              <a:t>different vulnerability to interference</a:t>
            </a:r>
          </a:p>
          <a:p>
            <a:pPr marL="917434" lvl="2" defTabSz="914259" fontAlgn="auto">
              <a:spcBef>
                <a:spcPts val="0"/>
              </a:spcBef>
              <a:spcAft>
                <a:spcPts val="0"/>
              </a:spcAft>
              <a:buFont typeface="Arial" pitchFamily="34" charset="0"/>
              <a:buChar char="•"/>
              <a:tabLst>
                <a:tab pos="688869" algn="l"/>
                <a:tab pos="746011" algn="l"/>
              </a:tabLst>
            </a:pPr>
            <a:r>
              <a:rPr lang="en-US" sz="2600" b="1" dirty="0">
                <a:solidFill>
                  <a:prstClr val="black"/>
                </a:solidFill>
                <a:latin typeface="Calibri"/>
                <a:sym typeface="Wingdings" pitchFamily="2" charset="2"/>
              </a:rPr>
              <a:t> </a:t>
            </a:r>
            <a:r>
              <a:rPr lang="en-US" sz="2600" dirty="0">
                <a:solidFill>
                  <a:prstClr val="black"/>
                </a:solidFill>
                <a:latin typeface="Calibri"/>
                <a:sym typeface="Wingdings" pitchFamily="2" charset="2"/>
              </a:rPr>
              <a:t>Shuffle </a:t>
            </a:r>
            <a:r>
              <a:rPr lang="en-US" sz="2600" u="sng" dirty="0">
                <a:solidFill>
                  <a:prstClr val="black"/>
                </a:solidFill>
                <a:latin typeface="Calibri"/>
                <a:sym typeface="Wingdings" pitchFamily="2" charset="2"/>
              </a:rPr>
              <a:t>asymmetrically</a:t>
            </a:r>
          </a:p>
        </p:txBody>
      </p:sp>
      <p:pic>
        <p:nvPicPr>
          <p:cNvPr id="25"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3657600"/>
            <a:ext cx="533400" cy="533400"/>
          </a:xfrm>
          <a:prstGeom prst="rect">
            <a:avLst/>
          </a:prstGeom>
          <a:noFill/>
        </p:spPr>
      </p:pic>
      <p:sp>
        <p:nvSpPr>
          <p:cNvPr id="37" name="TextBox 36"/>
          <p:cNvSpPr txBox="1"/>
          <p:nvPr/>
        </p:nvSpPr>
        <p:spPr>
          <a:xfrm>
            <a:off x="2667000" y="2895600"/>
            <a:ext cx="2362200" cy="44553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0" rIns="91425" bIns="0" rtlCol="0" anchor="ctr" anchorCtr="0">
            <a:noAutofit/>
          </a:bodyPr>
          <a:lstStyle/>
          <a:p>
            <a:pPr algn="ctr" defTabSz="914259" fontAlgn="auto">
              <a:spcBef>
                <a:spcPts val="0"/>
              </a:spcBef>
              <a:spcAft>
                <a:spcPts val="0"/>
              </a:spcAft>
            </a:pPr>
            <a:r>
              <a:rPr lang="en-US" sz="2400" b="1" i="1" dirty="0">
                <a:solidFill>
                  <a:prstClr val="white"/>
                </a:solidFill>
                <a:latin typeface="Calibri"/>
              </a:rPr>
              <a:t>For Fairness</a:t>
            </a:r>
            <a:endParaRPr lang="en-US" sz="2400" i="1" dirty="0">
              <a:solidFill>
                <a:prstClr val="white"/>
              </a:solidFill>
              <a:latin typeface="Calibri"/>
            </a:endParaRPr>
          </a:p>
        </p:txBody>
      </p:sp>
      <p:pic>
        <p:nvPicPr>
          <p:cNvPr id="38"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5105401"/>
            <a:ext cx="533400" cy="533400"/>
          </a:xfrm>
          <a:prstGeom prst="rect">
            <a:avLst/>
          </a:prstGeom>
          <a:noFill/>
        </p:spPr>
      </p:pic>
      <p:cxnSp>
        <p:nvCxnSpPr>
          <p:cNvPr id="27" name="Straight Arrow Connector 26"/>
          <p:cNvCxnSpPr/>
          <p:nvPr/>
        </p:nvCxnSpPr>
        <p:spPr>
          <a:xfrm rot="5400000">
            <a:off x="733320" y="4674057"/>
            <a:ext cx="76200" cy="1"/>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1051685" y="4674057"/>
            <a:ext cx="76200" cy="1"/>
          </a:xfrm>
          <a:prstGeom prst="straightConnector1">
            <a:avLst/>
          </a:prstGeom>
          <a:ln w="3175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1914421" y="2143570"/>
            <a:ext cx="152400" cy="101873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defTabSz="914259" fontAlgn="auto">
              <a:spcBef>
                <a:spcPts val="0"/>
              </a:spcBef>
              <a:spcAft>
                <a:spcPts val="0"/>
              </a:spcAft>
            </a:pPr>
            <a:endParaRPr lang="en-US">
              <a:solidFill>
                <a:prstClr val="black"/>
              </a:solidFill>
              <a:latin typeface="Calibri"/>
            </a:endParaRPr>
          </a:p>
        </p:txBody>
      </p:sp>
      <p:sp>
        <p:nvSpPr>
          <p:cNvPr id="26" name="Oval 25"/>
          <p:cNvSpPr/>
          <p:nvPr/>
        </p:nvSpPr>
        <p:spPr>
          <a:xfrm rot="16200000">
            <a:off x="-34138" y="4514876"/>
            <a:ext cx="1929491" cy="31836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45" name="Explosion 1 44"/>
          <p:cNvSpPr/>
          <p:nvPr/>
        </p:nvSpPr>
        <p:spPr>
          <a:xfrm>
            <a:off x="1857272" y="5154014"/>
            <a:ext cx="428728" cy="410019"/>
          </a:xfrm>
          <a:prstGeom prst="irregularSeal1">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43" name="Parallelogram 42"/>
          <p:cNvSpPr/>
          <p:nvPr/>
        </p:nvSpPr>
        <p:spPr>
          <a:xfrm>
            <a:off x="923820" y="4754333"/>
            <a:ext cx="1143000" cy="361950"/>
          </a:xfrm>
          <a:prstGeom prst="parallelogram">
            <a:avLst/>
          </a:prstGeom>
          <a:ln/>
        </p:spPr>
        <p:style>
          <a:lnRef idx="1">
            <a:schemeClr val="accent4"/>
          </a:lnRef>
          <a:fillRef idx="3">
            <a:schemeClr val="accent4"/>
          </a:fillRef>
          <a:effectRef idx="2">
            <a:schemeClr val="accent4"/>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4" name="Flowchart: Preparation 43"/>
          <p:cNvSpPr/>
          <p:nvPr/>
        </p:nvSpPr>
        <p:spPr>
          <a:xfrm>
            <a:off x="923820" y="4231821"/>
            <a:ext cx="1143000" cy="361950"/>
          </a:xfrm>
          <a:prstGeom prst="flowChartPreparation">
            <a:avLst/>
          </a:prstGeom>
          <a:ln/>
        </p:spPr>
        <p:style>
          <a:lnRef idx="1">
            <a:schemeClr val="accent6"/>
          </a:lnRef>
          <a:fillRef idx="3">
            <a:schemeClr val="accent6"/>
          </a:fillRef>
          <a:effectRef idx="2">
            <a:schemeClr val="accent6"/>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6" name="Flowchart: Punched Tape 45"/>
          <p:cNvSpPr/>
          <p:nvPr/>
        </p:nvSpPr>
        <p:spPr>
          <a:xfrm>
            <a:off x="936520" y="3713452"/>
            <a:ext cx="1143000" cy="361950"/>
          </a:xfrm>
          <a:prstGeom prst="flowChartPunchedTape">
            <a:avLst/>
          </a:prstGeom>
          <a:ln/>
        </p:spPr>
        <p:style>
          <a:lnRef idx="1">
            <a:schemeClr val="accent3"/>
          </a:lnRef>
          <a:fillRef idx="3">
            <a:schemeClr val="accent3"/>
          </a:fillRef>
          <a:effectRef idx="2">
            <a:schemeClr val="accent3"/>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7" name="Trapezoid 46"/>
          <p:cNvSpPr/>
          <p:nvPr/>
        </p:nvSpPr>
        <p:spPr>
          <a:xfrm>
            <a:off x="923820" y="5276849"/>
            <a:ext cx="1143000" cy="361950"/>
          </a:xfrm>
          <a:prstGeom prst="trapezoid">
            <a:avLst/>
          </a:prstGeom>
          <a:ln/>
        </p:spPr>
        <p:style>
          <a:lnRef idx="1">
            <a:schemeClr val="accent2"/>
          </a:lnRef>
          <a:fillRef idx="3">
            <a:schemeClr val="accent2"/>
          </a:fillRef>
          <a:effectRef idx="2">
            <a:schemeClr val="accent2"/>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Tree>
    <p:extLst>
      <p:ext uri="{BB962C8B-B14F-4D97-AF65-F5344CB8AC3E}">
        <p14:creationId xmlns:p14="http://schemas.microsoft.com/office/powerpoint/2010/main" val="130707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1" end="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42" presetClass="path" presetSubtype="0" accel="50000" decel="50000" fill="hold" grpId="2" nodeType="withEffect">
                                  <p:stCondLst>
                                    <p:cond delay="0"/>
                                  </p:stCondLst>
                                  <p:childTnLst>
                                    <p:animMotion origin="layout" path="M -2.5E-6 4.07407E-6 L -2.5E-6 0.07638 " pathEditMode="relative" rAng="0" ptsTypes="AA">
                                      <p:cBhvr>
                                        <p:cTn id="58" dur="1000" fill="hold"/>
                                        <p:tgtEl>
                                          <p:spTgt spid="6"/>
                                        </p:tgtEl>
                                        <p:attrNameLst>
                                          <p:attrName>ppt_x</p:attrName>
                                          <p:attrName>ppt_y</p:attrName>
                                        </p:attrNameLst>
                                      </p:cBhvr>
                                      <p:rCtr x="0" y="38"/>
                                    </p:animMotion>
                                  </p:childTnLst>
                                </p:cTn>
                              </p:par>
                              <p:par>
                                <p:cTn id="59" presetID="42" presetClass="path" presetSubtype="0" accel="50000" decel="50000" fill="hold" grpId="2" nodeType="withEffect">
                                  <p:stCondLst>
                                    <p:cond delay="0"/>
                                  </p:stCondLst>
                                  <p:childTnLst>
                                    <p:animMotion origin="layout" path="M -2.5E-6 -4.81481E-6 L -2.5E-6 0.07616 " pathEditMode="relative" rAng="0" ptsTypes="AA">
                                      <p:cBhvr>
                                        <p:cTn id="60" dur="1000" fill="hold"/>
                                        <p:tgtEl>
                                          <p:spTgt spid="14"/>
                                        </p:tgtEl>
                                        <p:attrNameLst>
                                          <p:attrName>ppt_x</p:attrName>
                                          <p:attrName>ppt_y</p:attrName>
                                        </p:attrNameLst>
                                      </p:cBhvr>
                                      <p:rCtr x="0" y="38"/>
                                    </p:animMotion>
                                  </p:childTnLst>
                                </p:cTn>
                              </p:par>
                              <p:par>
                                <p:cTn id="61" presetID="42" presetClass="path" presetSubtype="0" accel="50000" decel="50000" fill="hold" grpId="2" nodeType="withEffect">
                                  <p:stCondLst>
                                    <p:cond delay="0"/>
                                  </p:stCondLst>
                                  <p:childTnLst>
                                    <p:animMotion origin="layout" path="M -2.5E-6 -2.22222E-6 L -2.5E-6 0.07616 " pathEditMode="relative" rAng="0" ptsTypes="AA">
                                      <p:cBhvr>
                                        <p:cTn id="62" dur="1000" fill="hold"/>
                                        <p:tgtEl>
                                          <p:spTgt spid="10"/>
                                        </p:tgtEl>
                                        <p:attrNameLst>
                                          <p:attrName>ppt_x</p:attrName>
                                          <p:attrName>ppt_y</p:attrName>
                                        </p:attrNameLst>
                                      </p:cBhvr>
                                      <p:rCtr x="0" y="38"/>
                                    </p:animMotion>
                                  </p:childTnLst>
                                </p:cTn>
                              </p:par>
                              <p:par>
                                <p:cTn id="63" presetID="58" presetClass="path" presetSubtype="0" accel="50000" decel="50000" fill="hold" grpId="2" nodeType="withEffect">
                                  <p:stCondLst>
                                    <p:cond delay="0"/>
                                  </p:stCondLst>
                                  <p:childTnLst>
                                    <p:animMotion origin="layout" path="M -2.5E-6 3.7037E-7 L 0.03993 -0.06134 C 0.04896 -0.07431 0.054 -0.09352 0.054 -0.11343 C 0.054 -0.13634 0.04896 -0.15463 0.03993 -0.16759 L -2.5E-6 -0.2287 " pathEditMode="relative" rAng="0" ptsTypes="FffFF">
                                      <p:cBhvr>
                                        <p:cTn id="64" dur="1000" fill="hold"/>
                                        <p:tgtEl>
                                          <p:spTgt spid="15"/>
                                        </p:tgtEl>
                                        <p:attrNameLst>
                                          <p:attrName>ppt_x</p:attrName>
                                          <p:attrName>ppt_y</p:attrName>
                                        </p:attrNameLst>
                                      </p:cBhvr>
                                      <p:rCtr x="27" y="-114"/>
                                    </p:animMotion>
                                  </p:childTnLst>
                                </p:cTn>
                              </p:par>
                            </p:childTnLst>
                          </p:cTn>
                        </p:par>
                        <p:par>
                          <p:cTn id="65" fill="hold">
                            <p:stCondLst>
                              <p:cond delay="1000"/>
                            </p:stCondLst>
                            <p:childTnLst>
                              <p:par>
                                <p:cTn id="66" presetID="42" presetClass="path" presetSubtype="0" accel="50000" decel="50000" fill="hold" grpId="3" nodeType="afterEffect">
                                  <p:stCondLst>
                                    <p:cond delay="500"/>
                                  </p:stCondLst>
                                  <p:childTnLst>
                                    <p:animMotion origin="layout" path="M -2.5E-6 0.07638 L -2.5E-6 0.15254 " pathEditMode="relative" rAng="0" ptsTypes="AA">
                                      <p:cBhvr>
                                        <p:cTn id="67" dur="1000" fill="hold"/>
                                        <p:tgtEl>
                                          <p:spTgt spid="6"/>
                                        </p:tgtEl>
                                        <p:attrNameLst>
                                          <p:attrName>ppt_x</p:attrName>
                                          <p:attrName>ppt_y</p:attrName>
                                        </p:attrNameLst>
                                      </p:cBhvr>
                                      <p:rCtr x="0" y="38"/>
                                    </p:animMotion>
                                  </p:childTnLst>
                                </p:cTn>
                              </p:par>
                              <p:par>
                                <p:cTn id="68" presetID="42" presetClass="path" presetSubtype="0" accel="50000" decel="50000" fill="hold" grpId="3" nodeType="withEffect">
                                  <p:stCondLst>
                                    <p:cond delay="500"/>
                                  </p:stCondLst>
                                  <p:childTnLst>
                                    <p:animMotion origin="layout" path="M -2.5E-6 0.07616 L -2.5E-6 0.15232 " pathEditMode="relative" rAng="0" ptsTypes="AA">
                                      <p:cBhvr>
                                        <p:cTn id="69" dur="1000" fill="hold"/>
                                        <p:tgtEl>
                                          <p:spTgt spid="14"/>
                                        </p:tgtEl>
                                        <p:attrNameLst>
                                          <p:attrName>ppt_x</p:attrName>
                                          <p:attrName>ppt_y</p:attrName>
                                        </p:attrNameLst>
                                      </p:cBhvr>
                                      <p:rCtr x="0" y="38"/>
                                    </p:animMotion>
                                  </p:childTnLst>
                                </p:cTn>
                              </p:par>
                              <p:par>
                                <p:cTn id="70" presetID="42" presetClass="path" presetSubtype="0" accel="50000" decel="50000" fill="hold" grpId="3" nodeType="withEffect">
                                  <p:stCondLst>
                                    <p:cond delay="500"/>
                                  </p:stCondLst>
                                  <p:childTnLst>
                                    <p:animMotion origin="layout" path="M -2.5E-6 -0.2287 L -2.5E-6 -0.15232 " pathEditMode="relative" rAng="0" ptsTypes="AA">
                                      <p:cBhvr>
                                        <p:cTn id="71" dur="1000" fill="hold"/>
                                        <p:tgtEl>
                                          <p:spTgt spid="15"/>
                                        </p:tgtEl>
                                        <p:attrNameLst>
                                          <p:attrName>ppt_x</p:attrName>
                                          <p:attrName>ppt_y</p:attrName>
                                        </p:attrNameLst>
                                      </p:cBhvr>
                                      <p:rCtr x="0" y="38"/>
                                    </p:animMotion>
                                  </p:childTnLst>
                                </p:cTn>
                              </p:par>
                              <p:par>
                                <p:cTn id="72" presetID="58" presetClass="path" presetSubtype="0" accel="50000" decel="50000" fill="hold" grpId="3" nodeType="withEffect">
                                  <p:stCondLst>
                                    <p:cond delay="500"/>
                                  </p:stCondLst>
                                  <p:childTnLst>
                                    <p:animMotion origin="layout" path="M -2.5E-6 0.07616 L 0.03993 0.01482 C 0.04896 0.00185 0.054 -0.01713 0.054 -0.03727 C 0.054 -0.05995 0.04896 -0.07824 0.03993 -0.0912 L -2.5E-6 -0.15254 " pathEditMode="relative" rAng="0" ptsTypes="FffFF">
                                      <p:cBhvr>
                                        <p:cTn id="73" dur="1000" fill="hold"/>
                                        <p:tgtEl>
                                          <p:spTgt spid="10"/>
                                        </p:tgtEl>
                                        <p:attrNameLst>
                                          <p:attrName>ppt_x</p:attrName>
                                          <p:attrName>ppt_y</p:attrName>
                                        </p:attrNameLst>
                                      </p:cBhvr>
                                      <p:rCtr x="27" y="-114"/>
                                    </p:animMotion>
                                  </p:childTnLst>
                                </p:cTn>
                              </p:par>
                            </p:childTnLst>
                          </p:cTn>
                        </p:par>
                        <p:par>
                          <p:cTn id="74" fill="hold">
                            <p:stCondLst>
                              <p:cond delay="2500"/>
                            </p:stCondLst>
                            <p:childTnLst>
                              <p:par>
                                <p:cTn id="75" presetID="42" presetClass="path" presetSubtype="0" accel="50000" decel="50000" fill="hold" grpId="4" nodeType="afterEffect">
                                  <p:stCondLst>
                                    <p:cond delay="500"/>
                                  </p:stCondLst>
                                  <p:childTnLst>
                                    <p:animMotion origin="layout" path="M -2.5E-6 0.15254 L -2.5E-6 0.2287 " pathEditMode="relative" rAng="0" ptsTypes="AA">
                                      <p:cBhvr>
                                        <p:cTn id="76" dur="1000" fill="hold"/>
                                        <p:tgtEl>
                                          <p:spTgt spid="6"/>
                                        </p:tgtEl>
                                        <p:attrNameLst>
                                          <p:attrName>ppt_x</p:attrName>
                                          <p:attrName>ppt_y</p:attrName>
                                        </p:attrNameLst>
                                      </p:cBhvr>
                                      <p:rCtr x="0" y="38"/>
                                    </p:animMotion>
                                  </p:childTnLst>
                                </p:cTn>
                              </p:par>
                              <p:par>
                                <p:cTn id="77" presetID="42" presetClass="path" presetSubtype="0" accel="50000" decel="50000" fill="hold" grpId="4" nodeType="withEffect">
                                  <p:stCondLst>
                                    <p:cond delay="500"/>
                                  </p:stCondLst>
                                  <p:childTnLst>
                                    <p:animMotion origin="layout" path="M -2.5E-6 -0.15254 L -2.5E-6 -0.07616 " pathEditMode="relative" rAng="0" ptsTypes="AA">
                                      <p:cBhvr>
                                        <p:cTn id="78" dur="1000" fill="hold"/>
                                        <p:tgtEl>
                                          <p:spTgt spid="10"/>
                                        </p:tgtEl>
                                        <p:attrNameLst>
                                          <p:attrName>ppt_x</p:attrName>
                                          <p:attrName>ppt_y</p:attrName>
                                        </p:attrNameLst>
                                      </p:cBhvr>
                                      <p:rCtr x="0" y="38"/>
                                    </p:animMotion>
                                  </p:childTnLst>
                                </p:cTn>
                              </p:par>
                              <p:par>
                                <p:cTn id="79" presetID="42" presetClass="path" presetSubtype="0" accel="50000" decel="50000" fill="hold" grpId="4" nodeType="withEffect">
                                  <p:stCondLst>
                                    <p:cond delay="500"/>
                                  </p:stCondLst>
                                  <p:childTnLst>
                                    <p:animMotion origin="layout" path="M -2.5E-6 -0.15232 L -2.5E-6 -0.07616 " pathEditMode="relative" rAng="0" ptsTypes="AA">
                                      <p:cBhvr>
                                        <p:cTn id="80" dur="1000" fill="hold"/>
                                        <p:tgtEl>
                                          <p:spTgt spid="15"/>
                                        </p:tgtEl>
                                        <p:attrNameLst>
                                          <p:attrName>ppt_x</p:attrName>
                                          <p:attrName>ppt_y</p:attrName>
                                        </p:attrNameLst>
                                      </p:cBhvr>
                                      <p:rCtr x="0" y="38"/>
                                    </p:animMotion>
                                  </p:childTnLst>
                                </p:cTn>
                              </p:par>
                              <p:par>
                                <p:cTn id="81" presetID="58" presetClass="path" presetSubtype="0" accel="50000" decel="50000" fill="hold" grpId="4" nodeType="withEffect">
                                  <p:stCondLst>
                                    <p:cond delay="500"/>
                                  </p:stCondLst>
                                  <p:childTnLst>
                                    <p:animMotion origin="layout" path="M -2.5E-6 0.15232 L 0.03993 0.09098 C 0.04896 0.07825 0.054 0.0588 0.054 0.03913 C 0.054 0.01621 0.04896 -0.00231 0.03993 -0.01504 L -2.5E-6 -0.07638 " pathEditMode="relative" rAng="0" ptsTypes="FffFF">
                                      <p:cBhvr>
                                        <p:cTn id="82" dur="1000" fill="hold"/>
                                        <p:tgtEl>
                                          <p:spTgt spid="14"/>
                                        </p:tgtEl>
                                        <p:attrNameLst>
                                          <p:attrName>ppt_x</p:attrName>
                                          <p:attrName>ppt_y</p:attrName>
                                        </p:attrNameLst>
                                      </p:cBhvr>
                                      <p:rCtr x="27" y="-114"/>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
                                            <p:txEl>
                                              <p:pRg st="3" end="3"/>
                                            </p:txEl>
                                          </p:spTgt>
                                        </p:tgtEl>
                                        <p:attrNameLst>
                                          <p:attrName>style.visibility</p:attrName>
                                        </p:attrNameLst>
                                      </p:cBhvr>
                                      <p:to>
                                        <p:strVal val="visible"/>
                                      </p:to>
                                    </p:set>
                                  </p:childTnLst>
                                </p:cTn>
                              </p:par>
                              <p:par>
                                <p:cTn id="89" presetID="1" presetClass="exit"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hidden"/>
                                      </p:to>
                                    </p:set>
                                  </p:childTnLst>
                                </p:cTn>
                              </p:par>
                              <p:par>
                                <p:cTn id="91" presetID="1" presetClass="exit"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15"/>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9" grpId="0"/>
      <p:bldP spid="10" grpId="0" animBg="1"/>
      <p:bldP spid="10" grpId="1" animBg="1"/>
      <p:bldP spid="10" grpId="2" animBg="1"/>
      <p:bldP spid="10" grpId="3" animBg="1"/>
      <p:bldP spid="10" grpId="4" animBg="1"/>
      <p:bldP spid="11" grpId="0" animBg="1"/>
      <p:bldP spid="12" grpId="0" animBg="1"/>
      <p:bldP spid="13" grpId="0" animBg="1"/>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18" grpId="0" build="allAtOnce" animBg="1"/>
      <p:bldP spid="17" grpId="0" animBg="1"/>
      <p:bldP spid="23" grpId="0" build="allAtOnce" animBg="1"/>
      <p:bldP spid="37" grpId="0" animBg="1"/>
      <p:bldP spid="32" grpId="0" animBg="1"/>
      <p:bldP spid="26" grpId="0" animBg="1"/>
      <p:bldP spid="45" grpId="0" animBg="1"/>
      <p:bldP spid="43" grpId="0" animBg="1"/>
      <p:bldP spid="44" grpId="0" animBg="1"/>
      <p:bldP spid="46" grpId="0" animBg="1"/>
      <p:bldP spid="4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a:xfrm>
            <a:off x="4038601" y="2514600"/>
            <a:ext cx="1752600" cy="1981200"/>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cxnSp>
        <p:nvCxnSpPr>
          <p:cNvPr id="66" name="Straight Connector 65"/>
          <p:cNvCxnSpPr>
            <a:stCxn id="62" idx="2"/>
            <a:endCxn id="15" idx="2"/>
          </p:cNvCxnSpPr>
          <p:nvPr/>
        </p:nvCxnSpPr>
        <p:spPr>
          <a:xfrm rot="5400000">
            <a:off x="6017830" y="2474530"/>
            <a:ext cx="381000" cy="2594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9" idx="2"/>
            <a:endCxn id="21" idx="2"/>
          </p:cNvCxnSpPr>
          <p:nvPr/>
        </p:nvCxnSpPr>
        <p:spPr>
          <a:xfrm rot="5400000" flipH="1">
            <a:off x="6173344" y="4877944"/>
            <a:ext cx="204822" cy="25360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9" idx="0"/>
            <a:endCxn id="21" idx="0"/>
          </p:cNvCxnSpPr>
          <p:nvPr/>
        </p:nvCxnSpPr>
        <p:spPr>
          <a:xfrm rot="16200000" flipH="1" flipV="1">
            <a:off x="5818555" y="3151555"/>
            <a:ext cx="914400" cy="25360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2" idx="0"/>
            <a:endCxn id="15" idx="0"/>
          </p:cNvCxnSpPr>
          <p:nvPr/>
        </p:nvCxnSpPr>
        <p:spPr>
          <a:xfrm rot="16200000" flipH="1" flipV="1">
            <a:off x="5552683" y="1263276"/>
            <a:ext cx="1311294" cy="2594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6781800" y="1905001"/>
            <a:ext cx="1447800" cy="1676400"/>
          </a:xfrm>
          <a:prstGeom prst="round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 name="Title 1"/>
          <p:cNvSpPr>
            <a:spLocks noGrp="1"/>
          </p:cNvSpPr>
          <p:nvPr>
            <p:ph type="title"/>
          </p:nvPr>
        </p:nvSpPr>
        <p:spPr>
          <a:xfrm>
            <a:off x="457200" y="274638"/>
            <a:ext cx="8579296" cy="792162"/>
          </a:xfrm>
        </p:spPr>
        <p:txBody>
          <a:bodyPr>
            <a:noAutofit/>
          </a:bodyPr>
          <a:lstStyle/>
          <a:p>
            <a:r>
              <a:rPr lang="en-US" sz="3400" dirty="0"/>
              <a:t>Thread Cluster Memory Scheduling </a:t>
            </a:r>
            <a:r>
              <a:rPr lang="en-US" sz="2200" dirty="0"/>
              <a:t>[Kim+ MICRO’10]</a:t>
            </a:r>
          </a:p>
        </p:txBody>
      </p:sp>
      <p:sp>
        <p:nvSpPr>
          <p:cNvPr id="3" name="Content Placeholder 2"/>
          <p:cNvSpPr>
            <a:spLocks noGrp="1"/>
          </p:cNvSpPr>
          <p:nvPr>
            <p:ph idx="1"/>
          </p:nvPr>
        </p:nvSpPr>
        <p:spPr>
          <a:xfrm>
            <a:off x="457200" y="1143000"/>
            <a:ext cx="5791200" cy="1371600"/>
          </a:xfrm>
        </p:spPr>
        <p:txBody>
          <a:bodyPr>
            <a:noAutofit/>
          </a:bodyPr>
          <a:lstStyle/>
          <a:p>
            <a:pPr marL="457130" indent="-457130">
              <a:lnSpc>
                <a:spcPct val="80000"/>
              </a:lnSpc>
              <a:buFont typeface="+mj-lt"/>
              <a:buAutoNum type="arabicPeriod"/>
            </a:pPr>
            <a:r>
              <a:rPr lang="en-US" sz="2800" b="1" kern="0" dirty="0">
                <a:solidFill>
                  <a:sysClr val="windowText" lastClr="000000"/>
                </a:solidFill>
              </a:rPr>
              <a:t>Group threads into two </a:t>
            </a:r>
            <a:r>
              <a:rPr lang="en-US" sz="2800" b="1" i="1" kern="0" dirty="0">
                <a:solidFill>
                  <a:srgbClr val="FF0000"/>
                </a:solidFill>
              </a:rPr>
              <a:t>clusters</a:t>
            </a:r>
          </a:p>
          <a:p>
            <a:pPr marL="457130" indent="-457130">
              <a:lnSpc>
                <a:spcPct val="80000"/>
              </a:lnSpc>
              <a:buFont typeface="+mj-lt"/>
              <a:buAutoNum type="arabicPeriod"/>
            </a:pPr>
            <a:r>
              <a:rPr lang="en-US" sz="2800" b="1" kern="0" dirty="0"/>
              <a:t>Prioritize </a:t>
            </a:r>
            <a:r>
              <a:rPr lang="en-US" sz="2800" b="1" kern="0" dirty="0">
                <a:solidFill>
                  <a:schemeClr val="accent1"/>
                </a:solidFill>
              </a:rPr>
              <a:t>non-intensive cluster</a:t>
            </a:r>
          </a:p>
          <a:p>
            <a:pPr marL="457130" indent="-457130">
              <a:lnSpc>
                <a:spcPct val="80000"/>
              </a:lnSpc>
              <a:buFont typeface="+mj-lt"/>
              <a:buAutoNum type="arabicPeriod"/>
            </a:pPr>
            <a:r>
              <a:rPr lang="en-US" sz="2800" b="1" kern="0" dirty="0"/>
              <a:t>Different policies for each cluster</a:t>
            </a:r>
            <a:endParaRPr lang="en-US" sz="3600" dirty="0"/>
          </a:p>
        </p:txBody>
      </p:sp>
      <p:sp>
        <p:nvSpPr>
          <p:cNvPr id="4" name="Slide Number Placeholder 3"/>
          <p:cNvSpPr>
            <a:spLocks noGrp="1"/>
          </p:cNvSpPr>
          <p:nvPr>
            <p:ph type="sldNum" sz="quarter" idx="12"/>
          </p:nvPr>
        </p:nvSpPr>
        <p:spPr>
          <a:xfrm>
            <a:off x="8305801" y="6416678"/>
            <a:ext cx="533400" cy="365125"/>
          </a:xfrm>
        </p:spPr>
        <p:txBody>
          <a:bodyPr/>
          <a:lstStyle/>
          <a:p>
            <a:fld id="{58161B50-6D0B-48B4-A1D4-BAD8C599CC84}" type="slidenum">
              <a:rPr lang="en-US" smtClean="0">
                <a:solidFill>
                  <a:prstClr val="black">
                    <a:tint val="75000"/>
                  </a:prstClr>
                </a:solidFill>
                <a:latin typeface="Calibri"/>
              </a:rPr>
              <a:pPr/>
              <a:t>67</a:t>
            </a:fld>
            <a:endParaRPr lang="en-US" dirty="0">
              <a:solidFill>
                <a:prstClr val="black">
                  <a:tint val="75000"/>
                </a:prstClr>
              </a:solidFill>
              <a:latin typeface="Calibri"/>
            </a:endParaRPr>
          </a:p>
        </p:txBody>
      </p:sp>
      <p:sp>
        <p:nvSpPr>
          <p:cNvPr id="5" name="Rectangle 4"/>
          <p:cNvSpPr/>
          <p:nvPr/>
        </p:nvSpPr>
        <p:spPr>
          <a:xfrm>
            <a:off x="740511" y="3300377"/>
            <a:ext cx="2438400" cy="2001949"/>
          </a:xfrm>
          <a:prstGeom prst="rect">
            <a:avLst/>
          </a:prstGeom>
          <a:solidFill>
            <a:schemeClr val="bg1">
              <a:lumMod val="85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dirty="0">
              <a:solidFill>
                <a:prstClr val="white"/>
              </a:solidFill>
              <a:latin typeface="Calibri"/>
            </a:endParaRPr>
          </a:p>
        </p:txBody>
      </p:sp>
      <p:sp>
        <p:nvSpPr>
          <p:cNvPr id="6" name="Rounded Rectangle 5"/>
          <p:cNvSpPr/>
          <p:nvPr/>
        </p:nvSpPr>
        <p:spPr>
          <a:xfrm>
            <a:off x="1578710" y="4462464"/>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000" dirty="0">
                <a:solidFill>
                  <a:prstClr val="white"/>
                </a:solidFill>
                <a:latin typeface="Calibri"/>
              </a:rPr>
              <a:t>thread</a:t>
            </a:r>
            <a:endParaRPr lang="en-US" sz="1200" dirty="0">
              <a:solidFill>
                <a:prstClr val="white"/>
              </a:solidFill>
              <a:latin typeface="Calibri"/>
            </a:endParaRPr>
          </a:p>
        </p:txBody>
      </p:sp>
      <p:sp>
        <p:nvSpPr>
          <p:cNvPr id="7" name="TextBox 6"/>
          <p:cNvSpPr txBox="1"/>
          <p:nvPr/>
        </p:nvSpPr>
        <p:spPr>
          <a:xfrm>
            <a:off x="822960" y="4953003"/>
            <a:ext cx="2514600" cy="307777"/>
          </a:xfrm>
          <a:prstGeom prst="rect">
            <a:avLst/>
          </a:prstGeom>
          <a:noFill/>
        </p:spPr>
        <p:txBody>
          <a:bodyPr wrap="square" lIns="0" tIns="0" rIns="0" bIns="0" rtlCol="0">
            <a:spAutoFit/>
          </a:bodyPr>
          <a:lstStyle/>
          <a:p>
            <a:pPr defTabSz="914259" fontAlgn="auto">
              <a:spcBef>
                <a:spcPts val="0"/>
              </a:spcBef>
              <a:spcAft>
                <a:spcPts val="0"/>
              </a:spcAft>
            </a:pPr>
            <a:r>
              <a:rPr lang="en-US" sz="2000" b="1" dirty="0">
                <a:solidFill>
                  <a:prstClr val="black">
                    <a:lumMod val="85000"/>
                    <a:lumOff val="15000"/>
                  </a:prstClr>
                </a:solidFill>
                <a:latin typeface="Calibri"/>
              </a:rPr>
              <a:t>Threads in the system</a:t>
            </a:r>
          </a:p>
        </p:txBody>
      </p:sp>
      <p:sp>
        <p:nvSpPr>
          <p:cNvPr id="8" name="Rounded Rectangle 7"/>
          <p:cNvSpPr/>
          <p:nvPr/>
        </p:nvSpPr>
        <p:spPr>
          <a:xfrm>
            <a:off x="2188310" y="4343400"/>
            <a:ext cx="838200" cy="533400"/>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9" name="Rounded Rectangle 8"/>
          <p:cNvSpPr/>
          <p:nvPr/>
        </p:nvSpPr>
        <p:spPr>
          <a:xfrm>
            <a:off x="1162772" y="3539532"/>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000" dirty="0">
                <a:solidFill>
                  <a:prstClr val="white"/>
                </a:solidFill>
                <a:latin typeface="Calibri"/>
              </a:rPr>
              <a:t>thread</a:t>
            </a:r>
            <a:endParaRPr lang="en-US" sz="1200" dirty="0">
              <a:solidFill>
                <a:prstClr val="white"/>
              </a:solidFill>
              <a:latin typeface="Calibri"/>
            </a:endParaRPr>
          </a:p>
        </p:txBody>
      </p:sp>
      <p:sp>
        <p:nvSpPr>
          <p:cNvPr id="10" name="Rounded Rectangle 9"/>
          <p:cNvSpPr/>
          <p:nvPr/>
        </p:nvSpPr>
        <p:spPr>
          <a:xfrm>
            <a:off x="892910" y="3760768"/>
            <a:ext cx="838200" cy="533400"/>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11" name="Rounded Rectangle 10"/>
          <p:cNvSpPr/>
          <p:nvPr/>
        </p:nvSpPr>
        <p:spPr>
          <a:xfrm>
            <a:off x="2035910" y="3429000"/>
            <a:ext cx="838200" cy="533400"/>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12" name="Rounded Rectangle 11"/>
          <p:cNvSpPr/>
          <p:nvPr/>
        </p:nvSpPr>
        <p:spPr>
          <a:xfrm>
            <a:off x="2188310" y="4114803"/>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000" dirty="0">
                <a:solidFill>
                  <a:prstClr val="white"/>
                </a:solidFill>
                <a:latin typeface="Calibri"/>
              </a:rPr>
              <a:t>thread</a:t>
            </a:r>
            <a:endParaRPr lang="en-US" sz="1200" dirty="0">
              <a:solidFill>
                <a:prstClr val="white"/>
              </a:solidFill>
              <a:latin typeface="Calibri"/>
            </a:endParaRPr>
          </a:p>
        </p:txBody>
      </p:sp>
      <p:sp>
        <p:nvSpPr>
          <p:cNvPr id="13" name="Rounded Rectangle 12"/>
          <p:cNvSpPr/>
          <p:nvPr/>
        </p:nvSpPr>
        <p:spPr>
          <a:xfrm>
            <a:off x="981781" y="4657725"/>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000" dirty="0">
                <a:solidFill>
                  <a:prstClr val="white"/>
                </a:solidFill>
                <a:latin typeface="Calibri"/>
              </a:rPr>
              <a:t>thread</a:t>
            </a:r>
            <a:endParaRPr lang="en-US" sz="1200" dirty="0">
              <a:solidFill>
                <a:prstClr val="white"/>
              </a:solidFill>
              <a:latin typeface="Calibri"/>
            </a:endParaRPr>
          </a:p>
        </p:txBody>
      </p:sp>
      <p:grpSp>
        <p:nvGrpSpPr>
          <p:cNvPr id="46" name="Group 45"/>
          <p:cNvGrpSpPr/>
          <p:nvPr/>
        </p:nvGrpSpPr>
        <p:grpSpPr>
          <a:xfrm>
            <a:off x="4093310" y="4876800"/>
            <a:ext cx="1828800" cy="1166778"/>
            <a:chOff x="3581400" y="4167223"/>
            <a:chExt cx="1828800" cy="1166778"/>
          </a:xfrm>
        </p:grpSpPr>
        <p:sp>
          <p:nvSpPr>
            <p:cNvPr id="21" name="Rectangle 20"/>
            <p:cNvSpPr/>
            <p:nvPr/>
          </p:nvSpPr>
          <p:spPr>
            <a:xfrm>
              <a:off x="3581400" y="4167223"/>
              <a:ext cx="1828800" cy="116677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59" fontAlgn="auto">
                <a:spcBef>
                  <a:spcPts val="0"/>
                </a:spcBef>
                <a:spcAft>
                  <a:spcPts val="0"/>
                </a:spcAft>
              </a:pPr>
              <a:endParaRPr lang="en-US" dirty="0">
                <a:solidFill>
                  <a:prstClr val="white"/>
                </a:solidFill>
                <a:latin typeface="Calibri"/>
              </a:endParaRPr>
            </a:p>
          </p:txBody>
        </p:sp>
        <p:sp>
          <p:nvSpPr>
            <p:cNvPr id="22" name="Rounded Rectangle 21"/>
            <p:cNvSpPr/>
            <p:nvPr/>
          </p:nvSpPr>
          <p:spPr>
            <a:xfrm>
              <a:off x="3697956" y="4267200"/>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defTabSz="914259" fontAlgn="auto">
                <a:spcBef>
                  <a:spcPts val="0"/>
                </a:spcBef>
                <a:spcAft>
                  <a:spcPts val="0"/>
                </a:spcAft>
              </a:pPr>
              <a:endParaRPr lang="en-US" sz="1600" dirty="0">
                <a:solidFill>
                  <a:prstClr val="white"/>
                </a:solidFill>
                <a:latin typeface="Calibri"/>
              </a:endParaRPr>
            </a:p>
          </p:txBody>
        </p:sp>
        <p:sp>
          <p:nvSpPr>
            <p:cNvPr id="23" name="Rounded Rectangle 22"/>
            <p:cNvSpPr/>
            <p:nvPr/>
          </p:nvSpPr>
          <p:spPr>
            <a:xfrm>
              <a:off x="4572000" y="4398851"/>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defTabSz="914259" fontAlgn="auto">
                <a:spcBef>
                  <a:spcPts val="0"/>
                </a:spcBef>
                <a:spcAft>
                  <a:spcPts val="0"/>
                </a:spcAft>
              </a:pPr>
              <a:endParaRPr lang="en-US" sz="1600" dirty="0">
                <a:solidFill>
                  <a:prstClr val="white"/>
                </a:solidFill>
                <a:latin typeface="Calibri"/>
              </a:endParaRPr>
            </a:p>
          </p:txBody>
        </p:sp>
        <p:sp>
          <p:nvSpPr>
            <p:cNvPr id="24" name="Rounded Rectangle 23"/>
            <p:cNvSpPr/>
            <p:nvPr/>
          </p:nvSpPr>
          <p:spPr>
            <a:xfrm>
              <a:off x="3810000" y="4818890"/>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defTabSz="914259" fontAlgn="auto">
                <a:spcBef>
                  <a:spcPts val="0"/>
                </a:spcBef>
                <a:spcAft>
                  <a:spcPts val="0"/>
                </a:spcAft>
              </a:pPr>
              <a:endParaRPr lang="en-US" sz="1600" dirty="0">
                <a:solidFill>
                  <a:prstClr val="white"/>
                </a:solidFill>
                <a:latin typeface="Calibri"/>
              </a:endParaRPr>
            </a:p>
          </p:txBody>
        </p:sp>
      </p:grpSp>
      <p:sp>
        <p:nvSpPr>
          <p:cNvPr id="25" name="TextBox 24"/>
          <p:cNvSpPr txBox="1"/>
          <p:nvPr/>
        </p:nvSpPr>
        <p:spPr>
          <a:xfrm>
            <a:off x="4108550" y="2625603"/>
            <a:ext cx="1600200" cy="498598"/>
          </a:xfrm>
          <a:prstGeom prst="rect">
            <a:avLst/>
          </a:prstGeom>
          <a:noFill/>
        </p:spPr>
        <p:txBody>
          <a:bodyPr wrap="square" lIns="0" tIns="0" rIns="0" bIns="0" rtlCol="0">
            <a:spAutoFit/>
          </a:bodyPr>
          <a:lstStyle/>
          <a:p>
            <a:pPr algn="ctr" defTabSz="914259" fontAlgn="auto">
              <a:lnSpc>
                <a:spcPct val="80000"/>
              </a:lnSpc>
              <a:spcBef>
                <a:spcPts val="0"/>
              </a:spcBef>
              <a:spcAft>
                <a:spcPts val="0"/>
              </a:spcAft>
            </a:pPr>
            <a:r>
              <a:rPr lang="en-US" sz="2000" b="1" dirty="0">
                <a:solidFill>
                  <a:srgbClr val="4F81BD">
                    <a:lumMod val="75000"/>
                  </a:srgbClr>
                </a:solidFill>
                <a:latin typeface="Calibri"/>
              </a:rPr>
              <a:t>Non-intensive </a:t>
            </a:r>
          </a:p>
          <a:p>
            <a:pPr algn="ctr" defTabSz="914259" fontAlgn="auto">
              <a:lnSpc>
                <a:spcPct val="80000"/>
              </a:lnSpc>
              <a:spcBef>
                <a:spcPts val="0"/>
              </a:spcBef>
              <a:spcAft>
                <a:spcPts val="0"/>
              </a:spcAft>
            </a:pPr>
            <a:r>
              <a:rPr lang="en-US" sz="2000" b="1" dirty="0">
                <a:solidFill>
                  <a:srgbClr val="4F81BD">
                    <a:lumMod val="75000"/>
                  </a:srgbClr>
                </a:solidFill>
                <a:latin typeface="Calibri"/>
              </a:rPr>
              <a:t>cluster</a:t>
            </a:r>
          </a:p>
        </p:txBody>
      </p:sp>
      <p:sp>
        <p:nvSpPr>
          <p:cNvPr id="26" name="TextBox 25"/>
          <p:cNvSpPr txBox="1"/>
          <p:nvPr/>
        </p:nvSpPr>
        <p:spPr>
          <a:xfrm>
            <a:off x="3962401" y="6148424"/>
            <a:ext cx="2133600" cy="279524"/>
          </a:xfrm>
          <a:prstGeom prst="rect">
            <a:avLst/>
          </a:prstGeom>
          <a:noFill/>
        </p:spPr>
        <p:txBody>
          <a:bodyPr wrap="square" lIns="0" tIns="0" rIns="0" bIns="0" rtlCol="0">
            <a:spAutoFit/>
          </a:bodyPr>
          <a:lstStyle/>
          <a:p>
            <a:pPr algn="ctr" defTabSz="914259" fontAlgn="auto">
              <a:lnSpc>
                <a:spcPct val="80000"/>
              </a:lnSpc>
              <a:spcBef>
                <a:spcPts val="0"/>
              </a:spcBef>
              <a:spcAft>
                <a:spcPts val="0"/>
              </a:spcAft>
            </a:pPr>
            <a:r>
              <a:rPr lang="en-US" sz="2200" b="1" dirty="0">
                <a:solidFill>
                  <a:srgbClr val="C0504D">
                    <a:lumMod val="75000"/>
                  </a:srgbClr>
                </a:solidFill>
                <a:latin typeface="Calibri"/>
              </a:rPr>
              <a:t>Intensive cluster</a:t>
            </a:r>
          </a:p>
        </p:txBody>
      </p:sp>
      <p:sp>
        <p:nvSpPr>
          <p:cNvPr id="27" name="Right Arrow 26"/>
          <p:cNvSpPr/>
          <p:nvPr/>
        </p:nvSpPr>
        <p:spPr>
          <a:xfrm rot="18900000">
            <a:off x="3426000" y="3639110"/>
            <a:ext cx="4572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lIns="91425" tIns="45713" rIns="91425" bIns="45713" rtlCol="0" anchor="ctr"/>
          <a:lstStyle/>
          <a:p>
            <a:pPr algn="ctr" defTabSz="914259" fontAlgn="auto">
              <a:spcBef>
                <a:spcPts val="0"/>
              </a:spcBef>
              <a:spcAft>
                <a:spcPts val="0"/>
              </a:spcAft>
            </a:pPr>
            <a:endParaRPr lang="en-US" dirty="0">
              <a:solidFill>
                <a:prstClr val="white"/>
              </a:solidFill>
              <a:latin typeface="Calibri"/>
            </a:endParaRPr>
          </a:p>
        </p:txBody>
      </p:sp>
      <p:sp>
        <p:nvSpPr>
          <p:cNvPr id="29" name="Rounded Rectangle 28"/>
          <p:cNvSpPr/>
          <p:nvPr/>
        </p:nvSpPr>
        <p:spPr>
          <a:xfrm>
            <a:off x="892910" y="3760768"/>
            <a:ext cx="838200" cy="533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30" name="Rounded Rectangle 29"/>
          <p:cNvSpPr/>
          <p:nvPr/>
        </p:nvSpPr>
        <p:spPr>
          <a:xfrm>
            <a:off x="2188310" y="4343400"/>
            <a:ext cx="838200" cy="533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31" name="Rounded Rectangle 30"/>
          <p:cNvSpPr/>
          <p:nvPr/>
        </p:nvSpPr>
        <p:spPr>
          <a:xfrm>
            <a:off x="2035910" y="3429000"/>
            <a:ext cx="838200" cy="533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a:t>
            </a:r>
          </a:p>
        </p:txBody>
      </p:sp>
      <p:sp>
        <p:nvSpPr>
          <p:cNvPr id="32" name="TextBox 31"/>
          <p:cNvSpPr txBox="1"/>
          <p:nvPr/>
        </p:nvSpPr>
        <p:spPr>
          <a:xfrm>
            <a:off x="685800" y="2743200"/>
            <a:ext cx="2917090" cy="369332"/>
          </a:xfrm>
          <a:prstGeom prst="rect">
            <a:avLst/>
          </a:prstGeom>
          <a:noFill/>
        </p:spPr>
        <p:txBody>
          <a:bodyPr wrap="square" lIns="0" tIns="0" rIns="0" bIns="0" rtlCol="0">
            <a:spAutoFit/>
          </a:bodyPr>
          <a:lstStyle/>
          <a:p>
            <a:pPr algn="ctr" defTabSz="914259" fontAlgn="auto">
              <a:spcBef>
                <a:spcPts val="0"/>
              </a:spcBef>
              <a:spcAft>
                <a:spcPts val="0"/>
              </a:spcAft>
            </a:pPr>
            <a:r>
              <a:rPr lang="en-US" sz="2400" b="1" dirty="0">
                <a:solidFill>
                  <a:srgbClr val="4F81BD">
                    <a:lumMod val="75000"/>
                  </a:srgbClr>
                </a:solidFill>
                <a:latin typeface="Calibri"/>
              </a:rPr>
              <a:t>Memory-non-intensive </a:t>
            </a:r>
          </a:p>
        </p:txBody>
      </p:sp>
      <p:cxnSp>
        <p:nvCxnSpPr>
          <p:cNvPr id="33" name="Curved Connector 32"/>
          <p:cNvCxnSpPr>
            <a:stCxn id="9" idx="0"/>
            <a:endCxn id="32" idx="2"/>
          </p:cNvCxnSpPr>
          <p:nvPr/>
        </p:nvCxnSpPr>
        <p:spPr>
          <a:xfrm rot="5400000" flipH="1" flipV="1">
            <a:off x="1554363" y="2949548"/>
            <a:ext cx="426997" cy="752973"/>
          </a:xfrm>
          <a:prstGeom prst="curved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30" idx="2"/>
            <a:endCxn id="37" idx="0"/>
          </p:cNvCxnSpPr>
          <p:nvPr/>
        </p:nvCxnSpPr>
        <p:spPr>
          <a:xfrm rot="5400000">
            <a:off x="1978299" y="4792760"/>
            <a:ext cx="545068" cy="713155"/>
          </a:xfrm>
          <a:prstGeom prst="curvedConnector3">
            <a:avLst>
              <a:gd name="adj1" fmla="val 50000"/>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9600" y="5421868"/>
            <a:ext cx="2569310" cy="369332"/>
          </a:xfrm>
          <a:prstGeom prst="rect">
            <a:avLst/>
          </a:prstGeom>
          <a:noFill/>
        </p:spPr>
        <p:txBody>
          <a:bodyPr wrap="square" lIns="0" tIns="0" rIns="0" bIns="0" rtlCol="0">
            <a:spAutoFit/>
          </a:bodyPr>
          <a:lstStyle/>
          <a:p>
            <a:pPr algn="ctr" defTabSz="914259" fontAlgn="auto">
              <a:spcBef>
                <a:spcPts val="0"/>
              </a:spcBef>
              <a:spcAft>
                <a:spcPts val="0"/>
              </a:spcAft>
            </a:pPr>
            <a:r>
              <a:rPr lang="en-US" sz="2400" b="1" dirty="0">
                <a:solidFill>
                  <a:srgbClr val="C0504D">
                    <a:lumMod val="75000"/>
                  </a:srgbClr>
                </a:solidFill>
                <a:latin typeface="Calibri"/>
              </a:rPr>
              <a:t>Memory-intensive </a:t>
            </a:r>
          </a:p>
        </p:txBody>
      </p:sp>
      <p:sp>
        <p:nvSpPr>
          <p:cNvPr id="43" name="Right Arrow 42"/>
          <p:cNvSpPr/>
          <p:nvPr/>
        </p:nvSpPr>
        <p:spPr>
          <a:xfrm rot="2700000">
            <a:off x="3426000" y="4477310"/>
            <a:ext cx="4572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lIns="91425" tIns="45713" rIns="91425" bIns="45713" rtlCol="0" anchor="ctr"/>
          <a:lstStyle/>
          <a:p>
            <a:pPr algn="ctr" defTabSz="914259" fontAlgn="auto">
              <a:spcBef>
                <a:spcPts val="0"/>
              </a:spcBef>
              <a:spcAft>
                <a:spcPts val="0"/>
              </a:spcAft>
            </a:pPr>
            <a:endParaRPr lang="en-US" dirty="0">
              <a:solidFill>
                <a:prstClr val="white"/>
              </a:solidFill>
              <a:latin typeface="Calibri"/>
            </a:endParaRPr>
          </a:p>
        </p:txBody>
      </p:sp>
      <p:sp>
        <p:nvSpPr>
          <p:cNvPr id="48" name="Rectangle 47"/>
          <p:cNvSpPr/>
          <p:nvPr/>
        </p:nvSpPr>
        <p:spPr>
          <a:xfrm>
            <a:off x="4157107" y="4114801"/>
            <a:ext cx="1563711" cy="398906"/>
          </a:xfrm>
          <a:prstGeom prst="rect">
            <a:avLst/>
          </a:prstGeom>
        </p:spPr>
        <p:txBody>
          <a:bodyPr wrap="none" lIns="91425" tIns="45713" rIns="91425" bIns="45713">
            <a:spAutoFit/>
          </a:bodyPr>
          <a:lstStyle/>
          <a:p>
            <a:pPr algn="ctr" defTabSz="914259" fontAlgn="auto">
              <a:lnSpc>
                <a:spcPct val="80000"/>
              </a:lnSpc>
              <a:spcBef>
                <a:spcPts val="0"/>
              </a:spcBef>
              <a:spcAft>
                <a:spcPts val="0"/>
              </a:spcAft>
              <a:defRPr/>
            </a:pPr>
            <a:r>
              <a:rPr lang="en-US" sz="2400" b="1" i="1" kern="0" dirty="0">
                <a:solidFill>
                  <a:srgbClr val="FF0000"/>
                </a:solidFill>
                <a:latin typeface="Calibri"/>
              </a:rPr>
              <a:t>Prioritized</a:t>
            </a:r>
          </a:p>
        </p:txBody>
      </p:sp>
      <p:sp>
        <p:nvSpPr>
          <p:cNvPr id="49" name="Rounded Rectangle 48"/>
          <p:cNvSpPr/>
          <p:nvPr/>
        </p:nvSpPr>
        <p:spPr>
          <a:xfrm>
            <a:off x="7586589" y="2573333"/>
            <a:ext cx="232117" cy="57155"/>
          </a:xfrm>
          <a:prstGeom prst="roundRect">
            <a:avLst/>
          </a:prstGeom>
          <a:solidFill>
            <a:srgbClr val="4F81BD">
              <a:lumMod val="75000"/>
            </a:srgbClr>
          </a:solidFill>
          <a:ln w="25400" cap="flat" cmpd="sng" algn="ctr">
            <a:solidFill>
              <a:srgbClr val="4F81BD">
                <a:lumMod val="75000"/>
              </a:srgbClr>
            </a:solidFill>
            <a:prstDash val="solid"/>
          </a:ln>
          <a:effectLst/>
        </p:spPr>
        <p:txBody>
          <a:bodyPr lIns="0" tIns="45713" rIns="0" bIns="45713" rtlCol="0" anchor="ctr"/>
          <a:lstStyle/>
          <a:p>
            <a:pPr algn="ctr" defTabSz="914259" fontAlgn="auto">
              <a:spcBef>
                <a:spcPts val="0"/>
              </a:spcBef>
              <a:spcAft>
                <a:spcPts val="0"/>
              </a:spcAft>
              <a:defRPr/>
            </a:pPr>
            <a:endParaRPr lang="en-US" sz="1000" kern="0" dirty="0">
              <a:solidFill>
                <a:sysClr val="window" lastClr="FFFFFF"/>
              </a:solidFill>
              <a:latin typeface="Calibri"/>
            </a:endParaRPr>
          </a:p>
        </p:txBody>
      </p:sp>
      <p:sp>
        <p:nvSpPr>
          <p:cNvPr id="50" name="Rounded Rectangle 49"/>
          <p:cNvSpPr/>
          <p:nvPr/>
        </p:nvSpPr>
        <p:spPr>
          <a:xfrm>
            <a:off x="7563146" y="2745933"/>
            <a:ext cx="279009" cy="93528"/>
          </a:xfrm>
          <a:prstGeom prst="roundRect">
            <a:avLst/>
          </a:prstGeom>
          <a:solidFill>
            <a:srgbClr val="4F81BD">
              <a:lumMod val="75000"/>
            </a:srgbClr>
          </a:solidFill>
          <a:ln w="25400" cap="flat" cmpd="sng" algn="ctr">
            <a:solidFill>
              <a:srgbClr val="4F81BD">
                <a:lumMod val="75000"/>
              </a:srgbClr>
            </a:solidFill>
            <a:prstDash val="solid"/>
          </a:ln>
          <a:effectLst/>
        </p:spPr>
        <p:txBody>
          <a:bodyPr lIns="0" tIns="45713" rIns="0" bIns="45713" rtlCol="0" anchor="ctr"/>
          <a:lstStyle/>
          <a:p>
            <a:pPr algn="ctr" defTabSz="914259" fontAlgn="auto">
              <a:spcBef>
                <a:spcPts val="0"/>
              </a:spcBef>
              <a:spcAft>
                <a:spcPts val="0"/>
              </a:spcAft>
              <a:defRPr/>
            </a:pPr>
            <a:endParaRPr lang="en-US" sz="1100" kern="0" dirty="0">
              <a:solidFill>
                <a:sysClr val="window" lastClr="FFFFFF"/>
              </a:solidFill>
              <a:latin typeface="Calibri"/>
            </a:endParaRPr>
          </a:p>
        </p:txBody>
      </p:sp>
      <p:sp>
        <p:nvSpPr>
          <p:cNvPr id="51" name="Rounded Rectangle 50"/>
          <p:cNvSpPr/>
          <p:nvPr/>
        </p:nvSpPr>
        <p:spPr>
          <a:xfrm>
            <a:off x="7525043" y="2954909"/>
            <a:ext cx="355209" cy="130042"/>
          </a:xfrm>
          <a:prstGeom prst="roundRect">
            <a:avLst/>
          </a:prstGeom>
          <a:solidFill>
            <a:srgbClr val="4F81BD">
              <a:lumMod val="75000"/>
            </a:srgbClr>
          </a:solidFill>
          <a:ln w="25400" cap="flat" cmpd="sng" algn="ctr">
            <a:solidFill>
              <a:srgbClr val="4F81BD">
                <a:lumMod val="75000"/>
              </a:srgbClr>
            </a:solidFill>
            <a:prstDash val="solid"/>
          </a:ln>
          <a:effectLst/>
        </p:spPr>
        <p:txBody>
          <a:bodyPr lIns="0" tIns="45713" rIns="0" bIns="45713" rtlCol="0" anchor="ctr"/>
          <a:lstStyle/>
          <a:p>
            <a:pPr algn="ctr" defTabSz="914259" fontAlgn="auto">
              <a:spcBef>
                <a:spcPts val="0"/>
              </a:spcBef>
              <a:spcAft>
                <a:spcPts val="0"/>
              </a:spcAft>
              <a:defRPr/>
            </a:pPr>
            <a:endParaRPr lang="en-US" sz="1200" kern="0" dirty="0">
              <a:solidFill>
                <a:sysClr val="window" lastClr="FFFFFF"/>
              </a:solidFill>
              <a:latin typeface="Calibri"/>
            </a:endParaRPr>
          </a:p>
        </p:txBody>
      </p:sp>
      <p:sp>
        <p:nvSpPr>
          <p:cNvPr id="52" name="Rounded Rectangle 51"/>
          <p:cNvSpPr/>
          <p:nvPr/>
        </p:nvSpPr>
        <p:spPr>
          <a:xfrm>
            <a:off x="7480495" y="3200401"/>
            <a:ext cx="444305" cy="166693"/>
          </a:xfrm>
          <a:prstGeom prst="roundRect">
            <a:avLst/>
          </a:prstGeom>
          <a:solidFill>
            <a:srgbClr val="4F81BD">
              <a:lumMod val="75000"/>
            </a:srgbClr>
          </a:solidFill>
          <a:ln w="25400" cap="flat" cmpd="sng" algn="ctr">
            <a:solidFill>
              <a:srgbClr val="4F81BD">
                <a:lumMod val="75000"/>
              </a:srgbClr>
            </a:solidFill>
            <a:prstDash val="solid"/>
          </a:ln>
          <a:effectLst/>
        </p:spPr>
        <p:txBody>
          <a:bodyPr lIns="0" tIns="45713" rIns="0" bIns="45713" rtlCol="0" anchor="ctr"/>
          <a:lstStyle/>
          <a:p>
            <a:pPr algn="ctr" defTabSz="914259" fontAlgn="auto">
              <a:spcBef>
                <a:spcPts val="0"/>
              </a:spcBef>
              <a:spcAft>
                <a:spcPts val="0"/>
              </a:spcAft>
              <a:defRPr/>
            </a:pPr>
            <a:endParaRPr lang="en-US" sz="1200" kern="0" dirty="0">
              <a:solidFill>
                <a:sysClr val="window" lastClr="FFFFFF"/>
              </a:solidFill>
              <a:latin typeface="Calibri"/>
            </a:endParaRPr>
          </a:p>
        </p:txBody>
      </p:sp>
      <p:cxnSp>
        <p:nvCxnSpPr>
          <p:cNvPr id="55" name="Straight Arrow Connector 54"/>
          <p:cNvCxnSpPr/>
          <p:nvPr/>
        </p:nvCxnSpPr>
        <p:spPr>
          <a:xfrm rot="5400000" flipH="1" flipV="1">
            <a:off x="6785138" y="2933702"/>
            <a:ext cx="990600" cy="1"/>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85372" y="1973553"/>
            <a:ext cx="787831" cy="551832"/>
          </a:xfrm>
          <a:prstGeom prst="rect">
            <a:avLst/>
          </a:prstGeom>
          <a:noFill/>
        </p:spPr>
        <p:txBody>
          <a:bodyPr wrap="square" lIns="0" tIns="45713" rIns="0" bIns="45713" rtlCol="0">
            <a:spAutoFit/>
          </a:bodyPr>
          <a:lstStyle/>
          <a:p>
            <a:pPr algn="ctr" defTabSz="914259" fontAlgn="auto">
              <a:lnSpc>
                <a:spcPct val="80000"/>
              </a:lnSpc>
              <a:spcBef>
                <a:spcPts val="0"/>
              </a:spcBef>
              <a:spcAft>
                <a:spcPts val="0"/>
              </a:spcAft>
            </a:pPr>
            <a:r>
              <a:rPr lang="en-US" i="1" dirty="0" smtClean="0">
                <a:solidFill>
                  <a:prstClr val="black"/>
                </a:solidFill>
                <a:latin typeface="Calibri"/>
              </a:rPr>
              <a:t>higher</a:t>
            </a:r>
          </a:p>
          <a:p>
            <a:pPr algn="ctr" defTabSz="914259" fontAlgn="auto">
              <a:lnSpc>
                <a:spcPct val="80000"/>
              </a:lnSpc>
              <a:spcBef>
                <a:spcPts val="0"/>
              </a:spcBef>
              <a:spcAft>
                <a:spcPts val="0"/>
              </a:spcAft>
            </a:pPr>
            <a:r>
              <a:rPr lang="en-US" i="1" dirty="0" smtClean="0">
                <a:solidFill>
                  <a:prstClr val="black"/>
                </a:solidFill>
                <a:latin typeface="Calibri"/>
              </a:rPr>
              <a:t>priority</a:t>
            </a:r>
            <a:endParaRPr lang="en-US" i="1" dirty="0">
              <a:solidFill>
                <a:prstClr val="black"/>
              </a:solidFill>
              <a:latin typeface="Calibri"/>
            </a:endParaRPr>
          </a:p>
        </p:txBody>
      </p:sp>
      <p:sp>
        <p:nvSpPr>
          <p:cNvPr id="69" name="Rounded Rectangle 68"/>
          <p:cNvSpPr/>
          <p:nvPr/>
        </p:nvSpPr>
        <p:spPr>
          <a:xfrm>
            <a:off x="6629400" y="3962400"/>
            <a:ext cx="1828800" cy="2286000"/>
          </a:xfrm>
          <a:prstGeom prst="round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70" name="Rounded Rectangle 69"/>
          <p:cNvSpPr/>
          <p:nvPr/>
        </p:nvSpPr>
        <p:spPr>
          <a:xfrm>
            <a:off x="7522310" y="4648200"/>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endParaRPr lang="en-US" sz="1600" dirty="0">
              <a:solidFill>
                <a:prstClr val="white"/>
              </a:solidFill>
              <a:latin typeface="Calibri"/>
            </a:endParaRPr>
          </a:p>
        </p:txBody>
      </p:sp>
      <p:sp>
        <p:nvSpPr>
          <p:cNvPr id="71" name="Rounded Rectangle 70"/>
          <p:cNvSpPr/>
          <p:nvPr/>
        </p:nvSpPr>
        <p:spPr>
          <a:xfrm>
            <a:off x="7522315" y="5143501"/>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endParaRPr lang="en-US" sz="1600" dirty="0">
              <a:solidFill>
                <a:prstClr val="white"/>
              </a:solidFill>
              <a:latin typeface="Calibri"/>
            </a:endParaRPr>
          </a:p>
        </p:txBody>
      </p:sp>
      <p:cxnSp>
        <p:nvCxnSpPr>
          <p:cNvPr id="74" name="Straight Arrow Connector 73"/>
          <p:cNvCxnSpPr/>
          <p:nvPr/>
        </p:nvCxnSpPr>
        <p:spPr>
          <a:xfrm rot="16200000" flipV="1">
            <a:off x="6413069" y="5295901"/>
            <a:ext cx="1447802" cy="2"/>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1904" y="4096046"/>
            <a:ext cx="787831" cy="551832"/>
          </a:xfrm>
          <a:prstGeom prst="rect">
            <a:avLst/>
          </a:prstGeom>
          <a:noFill/>
        </p:spPr>
        <p:txBody>
          <a:bodyPr wrap="square" lIns="0" tIns="45713" rIns="0" bIns="45713" rtlCol="0">
            <a:spAutoFit/>
          </a:bodyPr>
          <a:lstStyle/>
          <a:p>
            <a:pPr algn="ctr" defTabSz="914259" fontAlgn="auto">
              <a:lnSpc>
                <a:spcPct val="80000"/>
              </a:lnSpc>
              <a:spcBef>
                <a:spcPts val="0"/>
              </a:spcBef>
              <a:spcAft>
                <a:spcPts val="0"/>
              </a:spcAft>
            </a:pPr>
            <a:r>
              <a:rPr lang="en-US" i="1" dirty="0" smtClean="0">
                <a:solidFill>
                  <a:prstClr val="black"/>
                </a:solidFill>
                <a:latin typeface="Calibri"/>
              </a:rPr>
              <a:t>higher</a:t>
            </a:r>
          </a:p>
          <a:p>
            <a:pPr algn="ctr" defTabSz="914259" fontAlgn="auto">
              <a:lnSpc>
                <a:spcPct val="80000"/>
              </a:lnSpc>
              <a:spcBef>
                <a:spcPts val="0"/>
              </a:spcBef>
              <a:spcAft>
                <a:spcPts val="0"/>
              </a:spcAft>
            </a:pPr>
            <a:r>
              <a:rPr lang="en-US" i="1" dirty="0" smtClean="0">
                <a:solidFill>
                  <a:prstClr val="black"/>
                </a:solidFill>
                <a:latin typeface="Calibri"/>
              </a:rPr>
              <a:t>priority</a:t>
            </a:r>
            <a:endParaRPr lang="en-US" i="1" dirty="0">
              <a:solidFill>
                <a:prstClr val="black"/>
              </a:solidFill>
              <a:latin typeface="Calibri"/>
            </a:endParaRPr>
          </a:p>
        </p:txBody>
      </p:sp>
      <p:sp>
        <p:nvSpPr>
          <p:cNvPr id="76" name="Rounded Rectangle 75"/>
          <p:cNvSpPr/>
          <p:nvPr/>
        </p:nvSpPr>
        <p:spPr>
          <a:xfrm>
            <a:off x="7522310" y="5638802"/>
            <a:ext cx="707290" cy="401749"/>
          </a:xfrm>
          <a:prstGeom prst="roundRect">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algn="ctr" defTabSz="914259" fontAlgn="auto">
              <a:spcBef>
                <a:spcPts val="0"/>
              </a:spcBef>
              <a:spcAft>
                <a:spcPts val="0"/>
              </a:spcAft>
            </a:pPr>
            <a:endParaRPr lang="en-US" sz="1600" dirty="0">
              <a:solidFill>
                <a:prstClr val="white"/>
              </a:solidFill>
              <a:latin typeface="Calibri"/>
            </a:endParaRPr>
          </a:p>
        </p:txBody>
      </p:sp>
      <p:sp>
        <p:nvSpPr>
          <p:cNvPr id="83" name="Oval 82"/>
          <p:cNvSpPr/>
          <p:nvPr/>
        </p:nvSpPr>
        <p:spPr>
          <a:xfrm rot="16200000">
            <a:off x="6813118" y="5212921"/>
            <a:ext cx="1447800" cy="31836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cxnSp>
        <p:nvCxnSpPr>
          <p:cNvPr id="84" name="Straight Arrow Connector 83"/>
          <p:cNvCxnSpPr/>
          <p:nvPr/>
        </p:nvCxnSpPr>
        <p:spPr>
          <a:xfrm rot="5400000">
            <a:off x="7353299" y="5372102"/>
            <a:ext cx="76200" cy="1"/>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5400000">
            <a:off x="7658100" y="5372102"/>
            <a:ext cx="76200" cy="1"/>
          </a:xfrm>
          <a:prstGeom prst="straightConnector1">
            <a:avLst/>
          </a:prstGeom>
          <a:ln w="3175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474310" y="3216295"/>
            <a:ext cx="873297" cy="746106"/>
            <a:chOff x="2271681" y="4560903"/>
            <a:chExt cx="1260486" cy="990600"/>
          </a:xfrm>
        </p:grpSpPr>
        <p:sp>
          <p:nvSpPr>
            <p:cNvPr id="15" name="Rectangle 14"/>
            <p:cNvSpPr/>
            <p:nvPr/>
          </p:nvSpPr>
          <p:spPr>
            <a:xfrm>
              <a:off x="2271681" y="4560903"/>
              <a:ext cx="1260486" cy="9906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59" fontAlgn="auto">
                <a:spcBef>
                  <a:spcPts val="0"/>
                </a:spcBef>
                <a:spcAft>
                  <a:spcPts val="0"/>
                </a:spcAft>
              </a:pPr>
              <a:endParaRPr lang="en-US" dirty="0">
                <a:solidFill>
                  <a:prstClr val="white"/>
                </a:solidFill>
                <a:latin typeface="Calibri"/>
              </a:endParaRPr>
            </a:p>
          </p:txBody>
        </p:sp>
        <p:sp>
          <p:nvSpPr>
            <p:cNvPr id="16" name="Rounded Rectangle 15"/>
            <p:cNvSpPr/>
            <p:nvPr/>
          </p:nvSpPr>
          <p:spPr>
            <a:xfrm>
              <a:off x="2436776" y="4695858"/>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259" fontAlgn="auto">
                <a:spcBef>
                  <a:spcPts val="0"/>
                </a:spcBef>
                <a:spcAft>
                  <a:spcPts val="0"/>
                </a:spcAft>
              </a:pPr>
              <a:endParaRPr lang="en-US" sz="1200" dirty="0">
                <a:solidFill>
                  <a:prstClr val="white"/>
                </a:solidFill>
                <a:latin typeface="Calibri"/>
              </a:endParaRPr>
            </a:p>
          </p:txBody>
        </p:sp>
        <p:sp>
          <p:nvSpPr>
            <p:cNvPr id="17" name="Rounded Rectangle 16"/>
            <p:cNvSpPr/>
            <p:nvPr/>
          </p:nvSpPr>
          <p:spPr>
            <a:xfrm>
              <a:off x="2527271" y="5097501"/>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259" fontAlgn="auto">
                <a:spcBef>
                  <a:spcPts val="0"/>
                </a:spcBef>
                <a:spcAft>
                  <a:spcPts val="0"/>
                </a:spcAft>
              </a:pPr>
              <a:endParaRPr lang="en-US" sz="1200" dirty="0">
                <a:solidFill>
                  <a:prstClr val="white"/>
                </a:solidFill>
                <a:latin typeface="Calibri"/>
              </a:endParaRPr>
            </a:p>
          </p:txBody>
        </p:sp>
        <p:sp>
          <p:nvSpPr>
            <p:cNvPr id="18" name="Rounded Rectangle 17"/>
            <p:cNvSpPr/>
            <p:nvPr/>
          </p:nvSpPr>
          <p:spPr>
            <a:xfrm>
              <a:off x="2947958" y="4878423"/>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259" fontAlgn="auto">
                <a:spcBef>
                  <a:spcPts val="0"/>
                </a:spcBef>
                <a:spcAft>
                  <a:spcPts val="0"/>
                </a:spcAft>
              </a:pPr>
              <a:endParaRPr lang="en-US" sz="1200" dirty="0">
                <a:solidFill>
                  <a:prstClr val="white"/>
                </a:solidFill>
                <a:latin typeface="Calibri"/>
              </a:endParaRPr>
            </a:p>
          </p:txBody>
        </p:sp>
        <p:sp>
          <p:nvSpPr>
            <p:cNvPr id="19" name="Rounded Rectangle 18"/>
            <p:cNvSpPr/>
            <p:nvPr/>
          </p:nvSpPr>
          <p:spPr>
            <a:xfrm>
              <a:off x="2727305" y="5316579"/>
              <a:ext cx="457200" cy="10953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259" fontAlgn="auto">
                <a:spcBef>
                  <a:spcPts val="0"/>
                </a:spcBef>
                <a:spcAft>
                  <a:spcPts val="0"/>
                </a:spcAft>
              </a:pPr>
              <a:endParaRPr lang="en-US" sz="1200" dirty="0">
                <a:solidFill>
                  <a:prstClr val="white"/>
                </a:solidFill>
                <a:latin typeface="Calibri"/>
              </a:endParaRPr>
            </a:p>
          </p:txBody>
        </p:sp>
      </p:grpSp>
      <p:sp>
        <p:nvSpPr>
          <p:cNvPr id="59" name="Wave 58"/>
          <p:cNvSpPr/>
          <p:nvPr/>
        </p:nvSpPr>
        <p:spPr>
          <a:xfrm>
            <a:off x="6781800" y="3359191"/>
            <a:ext cx="1447800" cy="457200"/>
          </a:xfrm>
          <a:prstGeom prst="wav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91425" tIns="45713" rIns="91425" bIns="45713" rtlCol="0" anchor="ctr"/>
          <a:lstStyle/>
          <a:p>
            <a:pPr algn="ctr" defTabSz="914259" fontAlgn="auto">
              <a:spcBef>
                <a:spcPts val="0"/>
              </a:spcBef>
              <a:spcAft>
                <a:spcPts val="0"/>
              </a:spcAft>
            </a:pPr>
            <a:r>
              <a:rPr lang="en-US" sz="2000" b="1" dirty="0">
                <a:solidFill>
                  <a:prstClr val="white"/>
                </a:solidFill>
                <a:latin typeface="Calibri"/>
              </a:rPr>
              <a:t>Throughput</a:t>
            </a:r>
          </a:p>
        </p:txBody>
      </p:sp>
      <p:sp>
        <p:nvSpPr>
          <p:cNvPr id="60" name="Wave 59"/>
          <p:cNvSpPr/>
          <p:nvPr/>
        </p:nvSpPr>
        <p:spPr>
          <a:xfrm>
            <a:off x="6781800" y="6085325"/>
            <a:ext cx="1447800" cy="457200"/>
          </a:xfrm>
          <a:prstGeom prst="wave">
            <a:avLst/>
          </a:prstGeom>
        </p:spPr>
        <p:style>
          <a:lnRef idx="2">
            <a:schemeClr val="dk1">
              <a:shade val="50000"/>
            </a:schemeClr>
          </a:lnRef>
          <a:fillRef idx="1">
            <a:schemeClr val="dk1"/>
          </a:fillRef>
          <a:effectRef idx="0">
            <a:schemeClr val="dk1"/>
          </a:effectRef>
          <a:fontRef idx="minor">
            <a:schemeClr val="lt1"/>
          </a:fontRef>
        </p:style>
        <p:txBody>
          <a:bodyPr lIns="91425" tIns="45713" rIns="91425" bIns="45713" rtlCol="0" anchor="ctr"/>
          <a:lstStyle/>
          <a:p>
            <a:pPr algn="ctr" defTabSz="914259" fontAlgn="auto">
              <a:spcBef>
                <a:spcPts val="0"/>
              </a:spcBef>
              <a:spcAft>
                <a:spcPts val="0"/>
              </a:spcAft>
            </a:pPr>
            <a:r>
              <a:rPr lang="en-US" sz="2000" b="1" dirty="0">
                <a:solidFill>
                  <a:prstClr val="white"/>
                </a:solidFill>
                <a:latin typeface="Calibri"/>
              </a:rPr>
              <a:t>Fairness</a:t>
            </a:r>
          </a:p>
        </p:txBody>
      </p:sp>
    </p:spTree>
    <p:extLst>
      <p:ext uri="{BB962C8B-B14F-4D97-AF65-F5344CB8AC3E}">
        <p14:creationId xmlns:p14="http://schemas.microsoft.com/office/powerpoint/2010/main" val="3715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7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8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7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4"/>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5"/>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P spid="5" grpId="0" animBg="1"/>
      <p:bldP spid="6" grpId="0" animBg="1"/>
      <p:bldP spid="7" grpId="0"/>
      <p:bldP spid="8" grpId="0" animBg="1"/>
      <p:bldP spid="8" grpId="1" animBg="1"/>
      <p:bldP spid="9" grpId="0" animBg="1"/>
      <p:bldP spid="10" grpId="0" animBg="1"/>
      <p:bldP spid="10" grpId="1" animBg="1"/>
      <p:bldP spid="11" grpId="0" animBg="1"/>
      <p:bldP spid="11" grpId="1" animBg="1"/>
      <p:bldP spid="12" grpId="0" animBg="1"/>
      <p:bldP spid="13" grpId="0" animBg="1"/>
      <p:bldP spid="25" grpId="0"/>
      <p:bldP spid="26" grpId="0"/>
      <p:bldP spid="27" grpId="0" animBg="1"/>
      <p:bldP spid="29" grpId="0" animBg="1"/>
      <p:bldP spid="29" grpId="1" animBg="1"/>
      <p:bldP spid="30" grpId="0" animBg="1"/>
      <p:bldP spid="30" grpId="1" animBg="1"/>
      <p:bldP spid="31" grpId="0" animBg="1"/>
      <p:bldP spid="31" grpId="1" animBg="1"/>
      <p:bldP spid="37" grpId="0"/>
      <p:bldP spid="43" grpId="0" animBg="1"/>
      <p:bldP spid="48" grpId="0"/>
      <p:bldP spid="49" grpId="0" animBg="1"/>
      <p:bldP spid="50" grpId="0" animBg="1"/>
      <p:bldP spid="51" grpId="0" animBg="1"/>
      <p:bldP spid="52" grpId="0" animBg="1"/>
      <p:bldP spid="56" grpId="0"/>
      <p:bldP spid="69" grpId="0" animBg="1"/>
      <p:bldP spid="70" grpId="0" animBg="1"/>
      <p:bldP spid="71" grpId="0" animBg="1"/>
      <p:bldP spid="75" grpId="0"/>
      <p:bldP spid="76" grpId="0" animBg="1"/>
      <p:bldP spid="83" grpId="0" animBg="1"/>
      <p:bldP spid="59" grpId="0" animBg="1"/>
      <p:bldP spid="6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Threads</a:t>
            </a:r>
            <a:endParaRPr lang="en-US" dirty="0"/>
          </a:p>
        </p:txBody>
      </p:sp>
      <p:sp>
        <p:nvSpPr>
          <p:cNvPr id="3" name="Content Placeholder 2"/>
          <p:cNvSpPr>
            <a:spLocks noGrp="1"/>
          </p:cNvSpPr>
          <p:nvPr>
            <p:ph idx="1"/>
          </p:nvPr>
        </p:nvSpPr>
        <p:spPr>
          <a:xfrm>
            <a:off x="457200" y="1219200"/>
            <a:ext cx="8229600" cy="609600"/>
          </a:xfrm>
        </p:spPr>
        <p:txBody>
          <a:bodyPr>
            <a:noAutofit/>
          </a:bodyPr>
          <a:lstStyle/>
          <a:p>
            <a:pPr>
              <a:buNone/>
            </a:pPr>
            <a:r>
              <a:rPr lang="en-US" sz="3000" b="1" u="sng" dirty="0"/>
              <a:t>Step1</a:t>
            </a:r>
            <a:r>
              <a:rPr lang="en-US" sz="3000" dirty="0"/>
              <a:t> Sort threads by </a:t>
            </a:r>
            <a:r>
              <a:rPr lang="en-US" sz="3000" b="1" dirty="0">
                <a:solidFill>
                  <a:srgbClr val="FF0000"/>
                </a:solidFill>
              </a:rPr>
              <a:t>MPKI</a:t>
            </a:r>
            <a:r>
              <a:rPr lang="en-US" sz="3000" dirty="0"/>
              <a:t> </a:t>
            </a:r>
            <a:r>
              <a:rPr lang="en-US" sz="2400" dirty="0"/>
              <a:t>(</a:t>
            </a:r>
            <a:r>
              <a:rPr lang="en-US" sz="2400" u="sng" dirty="0"/>
              <a:t>m</a:t>
            </a:r>
            <a:r>
              <a:rPr lang="en-US" sz="2400" dirty="0"/>
              <a:t>isses </a:t>
            </a:r>
            <a:r>
              <a:rPr lang="en-US" sz="2400" u="sng" dirty="0"/>
              <a:t>p</a:t>
            </a:r>
            <a:r>
              <a:rPr lang="en-US" sz="2400" dirty="0"/>
              <a:t>er </a:t>
            </a:r>
            <a:r>
              <a:rPr lang="en-US" sz="2400" u="sng" dirty="0" err="1"/>
              <a:t>k</a:t>
            </a:r>
            <a:r>
              <a:rPr lang="en-US" sz="2400" dirty="0" err="1"/>
              <a:t>ilo</a:t>
            </a:r>
            <a:r>
              <a:rPr lang="en-US" sz="2400" u="sng" dirty="0" err="1"/>
              <a:t>i</a:t>
            </a:r>
            <a:r>
              <a:rPr lang="en-US" sz="2400" dirty="0" err="1"/>
              <a:t>nstruction</a:t>
            </a:r>
            <a:r>
              <a:rPr lang="en-US" sz="2400" dirty="0"/>
              <a:t>)</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lgn="ctr">
              <a:buNone/>
            </a:pPr>
            <a:endParaRPr lang="en-US" sz="2000" b="1" i="1"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68</a:t>
            </a:fld>
            <a:endParaRPr lang="en-US" dirty="0">
              <a:solidFill>
                <a:prstClr val="black">
                  <a:tint val="75000"/>
                </a:prstClr>
              </a:solidFill>
              <a:latin typeface="Calibri"/>
            </a:endParaRPr>
          </a:p>
        </p:txBody>
      </p:sp>
      <p:grpSp>
        <p:nvGrpSpPr>
          <p:cNvPr id="5" name="Group 74"/>
          <p:cNvGrpSpPr/>
          <p:nvPr/>
        </p:nvGrpSpPr>
        <p:grpSpPr>
          <a:xfrm>
            <a:off x="2781538" y="2179320"/>
            <a:ext cx="3771662" cy="1206306"/>
            <a:chOff x="1798320" y="2582738"/>
            <a:chExt cx="3771662" cy="1206306"/>
          </a:xfrm>
        </p:grpSpPr>
        <p:sp>
          <p:nvSpPr>
            <p:cNvPr id="53" name="Rounded Rectangle 52"/>
            <p:cNvSpPr/>
            <p:nvPr/>
          </p:nvSpPr>
          <p:spPr>
            <a:xfrm rot="16200000">
              <a:off x="3379877" y="3083989"/>
              <a:ext cx="761806" cy="203804"/>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sz="1400" kern="0" dirty="0">
                  <a:solidFill>
                    <a:sysClr val="window" lastClr="FFFFFF"/>
                  </a:solidFill>
                  <a:latin typeface="Calibri"/>
                </a:rPr>
                <a:t>thread</a:t>
              </a:r>
            </a:p>
          </p:txBody>
        </p:sp>
        <p:sp>
          <p:nvSpPr>
            <p:cNvPr id="54" name="Rounded Rectangle 53"/>
            <p:cNvSpPr/>
            <p:nvPr/>
          </p:nvSpPr>
          <p:spPr>
            <a:xfrm rot="16200000">
              <a:off x="3794277" y="3054289"/>
              <a:ext cx="901506" cy="263204"/>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kern="0" dirty="0" smtClean="0">
                  <a:solidFill>
                    <a:sysClr val="window" lastClr="FFFFFF"/>
                  </a:solidFill>
                  <a:latin typeface="Calibri"/>
                </a:rPr>
                <a:t>thread</a:t>
              </a:r>
              <a:endParaRPr lang="en-US" kern="0" dirty="0">
                <a:solidFill>
                  <a:sysClr val="window" lastClr="FFFFFF"/>
                </a:solidFill>
                <a:latin typeface="Calibri"/>
              </a:endParaRPr>
            </a:p>
          </p:txBody>
        </p:sp>
        <p:sp>
          <p:nvSpPr>
            <p:cNvPr id="55" name="Rounded Rectangle 54"/>
            <p:cNvSpPr/>
            <p:nvPr/>
          </p:nvSpPr>
          <p:spPr>
            <a:xfrm rot="16200000">
              <a:off x="2673186" y="3108259"/>
              <a:ext cx="476056" cy="155264"/>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sz="1000" kern="0" dirty="0">
                  <a:solidFill>
                    <a:sysClr val="window" lastClr="FFFFFF"/>
                  </a:solidFill>
                  <a:latin typeface="Calibri"/>
                </a:rPr>
                <a:t>thread</a:t>
              </a:r>
            </a:p>
          </p:txBody>
        </p:sp>
        <p:sp>
          <p:nvSpPr>
            <p:cNvPr id="57" name="Rounded Rectangle 56"/>
            <p:cNvSpPr/>
            <p:nvPr/>
          </p:nvSpPr>
          <p:spPr>
            <a:xfrm rot="16200000">
              <a:off x="1727475" y="3151961"/>
              <a:ext cx="209550" cy="67860"/>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endParaRPr lang="en-US" sz="1000" kern="0" dirty="0">
                <a:solidFill>
                  <a:sysClr val="window" lastClr="FFFFFF"/>
                </a:solidFill>
                <a:latin typeface="Calibri"/>
              </a:endParaRPr>
            </a:p>
          </p:txBody>
        </p:sp>
        <p:sp>
          <p:nvSpPr>
            <p:cNvPr id="58" name="Rounded Rectangle 57"/>
            <p:cNvSpPr/>
            <p:nvPr/>
          </p:nvSpPr>
          <p:spPr>
            <a:xfrm rot="16200000">
              <a:off x="2022772" y="3137267"/>
              <a:ext cx="285556" cy="97248"/>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endParaRPr lang="en-US" sz="1000" kern="0" dirty="0">
                <a:solidFill>
                  <a:sysClr val="window" lastClr="FFFFFF"/>
                </a:solidFill>
                <a:latin typeface="Calibri"/>
              </a:endParaRPr>
            </a:p>
          </p:txBody>
        </p:sp>
        <p:sp>
          <p:nvSpPr>
            <p:cNvPr id="59" name="Rounded Rectangle 58"/>
            <p:cNvSpPr/>
            <p:nvPr/>
          </p:nvSpPr>
          <p:spPr>
            <a:xfrm rot="16200000">
              <a:off x="2326528" y="3126933"/>
              <a:ext cx="394700" cy="117916"/>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endParaRPr lang="en-US" sz="1000" kern="0" dirty="0">
                <a:solidFill>
                  <a:sysClr val="window" lastClr="FFFFFF"/>
                </a:solidFill>
                <a:latin typeface="Calibri"/>
              </a:endParaRPr>
            </a:p>
          </p:txBody>
        </p:sp>
        <p:sp>
          <p:nvSpPr>
            <p:cNvPr id="60" name="Rounded Rectangle 59"/>
            <p:cNvSpPr/>
            <p:nvPr/>
          </p:nvSpPr>
          <p:spPr>
            <a:xfrm rot="16200000">
              <a:off x="3006459" y="3101621"/>
              <a:ext cx="634806" cy="168540"/>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sz="1400" kern="0" dirty="0">
                  <a:solidFill>
                    <a:sysClr val="window" lastClr="FFFFFF"/>
                  </a:solidFill>
                  <a:latin typeface="Calibri"/>
                </a:rPr>
                <a:t>thread</a:t>
              </a:r>
            </a:p>
          </p:txBody>
        </p:sp>
        <p:sp>
          <p:nvSpPr>
            <p:cNvPr id="61" name="Rounded Rectangle 60"/>
            <p:cNvSpPr/>
            <p:nvPr/>
          </p:nvSpPr>
          <p:spPr>
            <a:xfrm rot="16200000">
              <a:off x="4272319" y="3023522"/>
              <a:ext cx="1034856" cy="324738"/>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sz="2000" kern="0" dirty="0">
                  <a:solidFill>
                    <a:sysClr val="window" lastClr="FFFFFF"/>
                  </a:solidFill>
                  <a:latin typeface="Calibri"/>
                </a:rPr>
                <a:t>thread</a:t>
              </a:r>
            </a:p>
          </p:txBody>
        </p:sp>
        <p:sp>
          <p:nvSpPr>
            <p:cNvPr id="62" name="Rounded Rectangle 61"/>
            <p:cNvSpPr/>
            <p:nvPr/>
          </p:nvSpPr>
          <p:spPr>
            <a:xfrm rot="16200000">
              <a:off x="4783269" y="3002331"/>
              <a:ext cx="1206306" cy="367120"/>
            </a:xfrm>
            <a:prstGeom prst="roundRect">
              <a:avLst/>
            </a:prstGeom>
            <a:ln/>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defRPr/>
              </a:pPr>
              <a:r>
                <a:rPr lang="en-US" sz="2100" kern="0" dirty="0">
                  <a:solidFill>
                    <a:sysClr val="window" lastClr="FFFFFF"/>
                  </a:solidFill>
                  <a:latin typeface="Calibri"/>
                </a:rPr>
                <a:t>thread</a:t>
              </a:r>
            </a:p>
          </p:txBody>
        </p:sp>
      </p:grpSp>
      <p:cxnSp>
        <p:nvCxnSpPr>
          <p:cNvPr id="69" name="Straight Arrow Connector 68"/>
          <p:cNvCxnSpPr/>
          <p:nvPr/>
        </p:nvCxnSpPr>
        <p:spPr>
          <a:xfrm>
            <a:off x="2209800" y="1981200"/>
            <a:ext cx="60198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858000" y="2094232"/>
            <a:ext cx="1143000" cy="740459"/>
          </a:xfrm>
          <a:prstGeom prst="rect">
            <a:avLst/>
          </a:prstGeom>
          <a:noFill/>
        </p:spPr>
        <p:txBody>
          <a:bodyPr wrap="square" lIns="0" tIns="45713" rIns="0" bIns="45713" rtlCol="0" anchor="ctr" anchorCtr="0">
            <a:spAutoFit/>
          </a:bodyPr>
          <a:lstStyle/>
          <a:p>
            <a:pPr algn="ctr" fontAlgn="auto">
              <a:lnSpc>
                <a:spcPct val="80000"/>
              </a:lnSpc>
              <a:spcBef>
                <a:spcPts val="0"/>
              </a:spcBef>
              <a:spcAft>
                <a:spcPts val="0"/>
              </a:spcAft>
            </a:pPr>
            <a:r>
              <a:rPr lang="en-US" sz="2600" i="1" dirty="0">
                <a:solidFill>
                  <a:srgbClr val="FF0000"/>
                </a:solidFill>
                <a:latin typeface="Calibri"/>
              </a:rPr>
              <a:t>higher </a:t>
            </a:r>
          </a:p>
          <a:p>
            <a:pPr algn="ctr" fontAlgn="auto">
              <a:lnSpc>
                <a:spcPct val="80000"/>
              </a:lnSpc>
              <a:spcBef>
                <a:spcPts val="0"/>
              </a:spcBef>
              <a:spcAft>
                <a:spcPts val="0"/>
              </a:spcAft>
            </a:pPr>
            <a:r>
              <a:rPr lang="en-US" sz="2600" i="1" dirty="0">
                <a:solidFill>
                  <a:srgbClr val="FF0000"/>
                </a:solidFill>
                <a:latin typeface="Calibri"/>
              </a:rPr>
              <a:t>MPKI</a:t>
            </a:r>
          </a:p>
        </p:txBody>
      </p:sp>
      <p:sp>
        <p:nvSpPr>
          <p:cNvPr id="74" name="Right Brace 73"/>
          <p:cNvSpPr/>
          <p:nvPr/>
        </p:nvSpPr>
        <p:spPr>
          <a:xfrm rot="5400000">
            <a:off x="4533900" y="1943103"/>
            <a:ext cx="304800" cy="403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fontAlgn="auto">
              <a:spcBef>
                <a:spcPts val="0"/>
              </a:spcBef>
              <a:spcAft>
                <a:spcPts val="0"/>
              </a:spcAft>
            </a:pPr>
            <a:endParaRPr lang="en-US">
              <a:solidFill>
                <a:prstClr val="black"/>
              </a:solidFill>
              <a:latin typeface="Calibri"/>
            </a:endParaRPr>
          </a:p>
        </p:txBody>
      </p:sp>
      <p:sp>
        <p:nvSpPr>
          <p:cNvPr id="79" name="TextBox 78"/>
          <p:cNvSpPr txBox="1"/>
          <p:nvPr/>
        </p:nvSpPr>
        <p:spPr>
          <a:xfrm>
            <a:off x="4457700" y="4114802"/>
            <a:ext cx="457200" cy="507109"/>
          </a:xfrm>
          <a:prstGeom prst="rect">
            <a:avLst/>
          </a:prstGeom>
          <a:noFill/>
        </p:spPr>
        <p:txBody>
          <a:bodyPr wrap="square" lIns="0" tIns="45713" rIns="0" bIns="45713" rtlCol="0">
            <a:spAutoFit/>
          </a:bodyPr>
          <a:lstStyle/>
          <a:p>
            <a:pPr algn="ctr" fontAlgn="auto">
              <a:lnSpc>
                <a:spcPct val="80000"/>
              </a:lnSpc>
              <a:spcBef>
                <a:spcPts val="0"/>
              </a:spcBef>
              <a:spcAft>
                <a:spcPts val="0"/>
              </a:spcAft>
            </a:pPr>
            <a:r>
              <a:rPr lang="en-US" sz="3200" b="1" i="1" dirty="0">
                <a:solidFill>
                  <a:srgbClr val="FF0000"/>
                </a:solidFill>
                <a:latin typeface="Calibri"/>
              </a:rPr>
              <a:t>T</a:t>
            </a:r>
          </a:p>
        </p:txBody>
      </p:sp>
      <p:sp>
        <p:nvSpPr>
          <p:cNvPr id="82" name="Rounded Rectangular Callout 81"/>
          <p:cNvSpPr/>
          <p:nvPr/>
        </p:nvSpPr>
        <p:spPr>
          <a:xfrm>
            <a:off x="6324600" y="4267203"/>
            <a:ext cx="2362200" cy="914398"/>
          </a:xfrm>
          <a:prstGeom prst="wedgeRoundRectCallout">
            <a:avLst>
              <a:gd name="adj1" fmla="val -67753"/>
              <a:gd name="adj2" fmla="val 84596"/>
              <a:gd name="adj3" fmla="val 16667"/>
            </a:avLst>
          </a:prstGeom>
          <a:solidFill>
            <a:srgbClr val="92D050">
              <a:alpha val="75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45713" rIns="0" bIns="45713" rtlCol="0" anchor="ctr"/>
          <a:lstStyle/>
          <a:p>
            <a:pPr algn="ctr" fontAlgn="auto">
              <a:spcBef>
                <a:spcPts val="0"/>
              </a:spcBef>
              <a:spcAft>
                <a:spcPts val="0"/>
              </a:spcAft>
            </a:pPr>
            <a:r>
              <a:rPr lang="el-GR" sz="2800" b="1" i="1" dirty="0">
                <a:solidFill>
                  <a:prstClr val="black"/>
                </a:solidFill>
                <a:latin typeface="Calibri"/>
              </a:rPr>
              <a:t>α</a:t>
            </a:r>
            <a:r>
              <a:rPr lang="en-US" sz="2800" i="1" dirty="0">
                <a:solidFill>
                  <a:prstClr val="black"/>
                </a:solidFill>
                <a:latin typeface="Calibri"/>
              </a:rPr>
              <a:t> &lt; 10% </a:t>
            </a:r>
            <a:r>
              <a:rPr lang="en-US" sz="2400" b="1" i="1" dirty="0" err="1">
                <a:solidFill>
                  <a:prstClr val="black"/>
                </a:solidFill>
                <a:latin typeface="Calibri"/>
              </a:rPr>
              <a:t>ClusterThreshold</a:t>
            </a:r>
            <a:endParaRPr lang="en-US" sz="2400" dirty="0">
              <a:solidFill>
                <a:prstClr val="black"/>
              </a:solidFill>
              <a:latin typeface="Calibri"/>
            </a:endParaRPr>
          </a:p>
        </p:txBody>
      </p:sp>
      <p:sp>
        <p:nvSpPr>
          <p:cNvPr id="22" name="Rectangle 21"/>
          <p:cNvSpPr/>
          <p:nvPr/>
        </p:nvSpPr>
        <p:spPr>
          <a:xfrm>
            <a:off x="2667000" y="2133600"/>
            <a:ext cx="990600" cy="1600200"/>
          </a:xfrm>
          <a:prstGeom prst="rect">
            <a:avLst/>
          </a:prstGeom>
          <a:solidFill>
            <a:schemeClr val="accent1">
              <a:alpha val="6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23" name="Rectangle 22"/>
          <p:cNvSpPr/>
          <p:nvPr/>
        </p:nvSpPr>
        <p:spPr>
          <a:xfrm>
            <a:off x="3657600" y="2133600"/>
            <a:ext cx="3048000" cy="1600200"/>
          </a:xfrm>
          <a:prstGeom prst="rect">
            <a:avLst/>
          </a:prstGeom>
          <a:solidFill>
            <a:schemeClr val="accent2">
              <a:alpha val="6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25" name="TextBox 24"/>
          <p:cNvSpPr txBox="1"/>
          <p:nvPr/>
        </p:nvSpPr>
        <p:spPr>
          <a:xfrm>
            <a:off x="6705601" y="3048002"/>
            <a:ext cx="1676400" cy="706924"/>
          </a:xfrm>
          <a:prstGeom prst="rect">
            <a:avLst/>
          </a:prstGeom>
          <a:noFill/>
        </p:spPr>
        <p:txBody>
          <a:bodyPr wrap="square" lIns="0" tIns="0" rIns="0" bIns="0" rtlCol="0">
            <a:spAutoFit/>
          </a:bodyPr>
          <a:lstStyle/>
          <a:p>
            <a:pPr algn="ctr" fontAlgn="auto">
              <a:lnSpc>
                <a:spcPct val="80000"/>
              </a:lnSpc>
              <a:spcBef>
                <a:spcPts val="0"/>
              </a:spcBef>
              <a:spcAft>
                <a:spcPts val="0"/>
              </a:spcAft>
            </a:pPr>
            <a:r>
              <a:rPr lang="en-US" sz="2800" b="1" dirty="0">
                <a:solidFill>
                  <a:srgbClr val="C0504D">
                    <a:lumMod val="75000"/>
                  </a:srgbClr>
                </a:solidFill>
                <a:latin typeface="Calibri"/>
              </a:rPr>
              <a:t>Intensive </a:t>
            </a:r>
          </a:p>
          <a:p>
            <a:pPr algn="ctr" fontAlgn="auto">
              <a:lnSpc>
                <a:spcPct val="80000"/>
              </a:lnSpc>
              <a:spcBef>
                <a:spcPts val="0"/>
              </a:spcBef>
              <a:spcAft>
                <a:spcPts val="0"/>
              </a:spcAft>
            </a:pPr>
            <a:r>
              <a:rPr lang="en-US" sz="2800" b="1" dirty="0">
                <a:solidFill>
                  <a:srgbClr val="C0504D">
                    <a:lumMod val="75000"/>
                  </a:srgbClr>
                </a:solidFill>
                <a:latin typeface="Calibri"/>
              </a:rPr>
              <a:t>cluster</a:t>
            </a:r>
          </a:p>
        </p:txBody>
      </p:sp>
      <p:sp>
        <p:nvSpPr>
          <p:cNvPr id="80" name="Right Brace 79"/>
          <p:cNvSpPr/>
          <p:nvPr/>
        </p:nvSpPr>
        <p:spPr>
          <a:xfrm rot="5400000">
            <a:off x="3009899" y="2766063"/>
            <a:ext cx="304802" cy="96012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fontAlgn="auto">
              <a:spcBef>
                <a:spcPts val="0"/>
              </a:spcBef>
              <a:spcAft>
                <a:spcPts val="0"/>
              </a:spcAft>
            </a:pPr>
            <a:endParaRPr lang="en-US">
              <a:solidFill>
                <a:prstClr val="black"/>
              </a:solidFill>
              <a:latin typeface="Calibri"/>
            </a:endParaRPr>
          </a:p>
        </p:txBody>
      </p:sp>
      <p:sp>
        <p:nvSpPr>
          <p:cNvPr id="81" name="TextBox 80"/>
          <p:cNvSpPr txBox="1"/>
          <p:nvPr/>
        </p:nvSpPr>
        <p:spPr>
          <a:xfrm>
            <a:off x="2895601" y="3322323"/>
            <a:ext cx="609600" cy="507109"/>
          </a:xfrm>
          <a:prstGeom prst="rect">
            <a:avLst/>
          </a:prstGeom>
          <a:noFill/>
        </p:spPr>
        <p:txBody>
          <a:bodyPr wrap="square" lIns="0" tIns="45713" rIns="0" bIns="45713" rtlCol="0">
            <a:spAutoFit/>
          </a:bodyPr>
          <a:lstStyle/>
          <a:p>
            <a:pPr algn="ctr" fontAlgn="auto">
              <a:lnSpc>
                <a:spcPct val="80000"/>
              </a:lnSpc>
              <a:spcBef>
                <a:spcPts val="0"/>
              </a:spcBef>
              <a:spcAft>
                <a:spcPts val="0"/>
              </a:spcAft>
            </a:pPr>
            <a:r>
              <a:rPr lang="el-GR" sz="3200" i="1" dirty="0">
                <a:solidFill>
                  <a:srgbClr val="FF0000"/>
                </a:solidFill>
                <a:latin typeface="Calibri"/>
              </a:rPr>
              <a:t>α</a:t>
            </a:r>
            <a:r>
              <a:rPr lang="en-US" sz="3200" b="1" i="1" dirty="0">
                <a:solidFill>
                  <a:srgbClr val="FF0000"/>
                </a:solidFill>
                <a:latin typeface="Calibri"/>
              </a:rPr>
              <a:t>T</a:t>
            </a:r>
          </a:p>
        </p:txBody>
      </p:sp>
      <p:sp>
        <p:nvSpPr>
          <p:cNvPr id="24" name="TextBox 23"/>
          <p:cNvSpPr txBox="1"/>
          <p:nvPr/>
        </p:nvSpPr>
        <p:spPr>
          <a:xfrm>
            <a:off x="304800" y="3048002"/>
            <a:ext cx="2286000" cy="706924"/>
          </a:xfrm>
          <a:prstGeom prst="rect">
            <a:avLst/>
          </a:prstGeom>
          <a:noFill/>
        </p:spPr>
        <p:txBody>
          <a:bodyPr wrap="square" lIns="0" tIns="0" rIns="0" bIns="0" rtlCol="0">
            <a:spAutoFit/>
          </a:bodyPr>
          <a:lstStyle/>
          <a:p>
            <a:pPr algn="ctr" fontAlgn="auto">
              <a:lnSpc>
                <a:spcPct val="80000"/>
              </a:lnSpc>
              <a:spcBef>
                <a:spcPts val="0"/>
              </a:spcBef>
              <a:spcAft>
                <a:spcPts val="0"/>
              </a:spcAft>
            </a:pPr>
            <a:r>
              <a:rPr lang="en-US" sz="2800" b="1" dirty="0">
                <a:solidFill>
                  <a:srgbClr val="1F497D"/>
                </a:solidFill>
                <a:latin typeface="Calibri"/>
              </a:rPr>
              <a:t>Non-intensive</a:t>
            </a:r>
          </a:p>
          <a:p>
            <a:pPr algn="ctr" fontAlgn="auto">
              <a:lnSpc>
                <a:spcPct val="80000"/>
              </a:lnSpc>
              <a:spcBef>
                <a:spcPts val="0"/>
              </a:spcBef>
              <a:spcAft>
                <a:spcPts val="0"/>
              </a:spcAft>
            </a:pPr>
            <a:r>
              <a:rPr lang="en-US" sz="2800" b="1" dirty="0">
                <a:solidFill>
                  <a:srgbClr val="1F497D"/>
                </a:solidFill>
                <a:latin typeface="Calibri"/>
              </a:rPr>
              <a:t>cluster</a:t>
            </a:r>
          </a:p>
        </p:txBody>
      </p:sp>
      <p:sp>
        <p:nvSpPr>
          <p:cNvPr id="30" name="Content Placeholder 2"/>
          <p:cNvSpPr txBox="1">
            <a:spLocks/>
          </p:cNvSpPr>
          <p:nvPr/>
        </p:nvSpPr>
        <p:spPr>
          <a:xfrm>
            <a:off x="457200" y="4495800"/>
            <a:ext cx="8229600" cy="1676400"/>
          </a:xfrm>
          <a:prstGeom prst="rect">
            <a:avLst/>
          </a:prstGeom>
        </p:spPr>
        <p:txBody>
          <a:bodyPr vert="horz" lIns="91425" tIns="45713" rIns="91425" bIns="45713" rtlCol="0">
            <a:noAutofit/>
          </a:bodyPr>
          <a:lstStyle/>
          <a:p>
            <a:pPr marL="342848" indent="-342848" fontAlgn="auto">
              <a:spcBef>
                <a:spcPct val="20000"/>
              </a:spcBef>
              <a:spcAft>
                <a:spcPts val="0"/>
              </a:spcAft>
              <a:defRPr/>
            </a:pPr>
            <a:r>
              <a:rPr lang="en-US" sz="3200" b="1" i="1" dirty="0">
                <a:solidFill>
                  <a:srgbClr val="FF0000"/>
                </a:solidFill>
                <a:latin typeface="Calibri"/>
              </a:rPr>
              <a:t>T</a:t>
            </a:r>
            <a:r>
              <a:rPr lang="en-US" sz="2800" i="1" dirty="0">
                <a:solidFill>
                  <a:prstClr val="black"/>
                </a:solidFill>
                <a:latin typeface="Calibri"/>
              </a:rPr>
              <a:t> </a:t>
            </a:r>
            <a:r>
              <a:rPr lang="en-US" sz="3600" b="1" dirty="0">
                <a:solidFill>
                  <a:prstClr val="black"/>
                </a:solidFill>
                <a:latin typeface="Calibri"/>
                <a:cs typeface="Times New Roman"/>
              </a:rPr>
              <a:t>=</a:t>
            </a:r>
            <a:r>
              <a:rPr lang="en-US" sz="2800" i="1" dirty="0">
                <a:solidFill>
                  <a:prstClr val="black"/>
                </a:solidFill>
                <a:latin typeface="Calibri"/>
                <a:cs typeface="Times New Roman"/>
              </a:rPr>
              <a:t> </a:t>
            </a:r>
            <a:r>
              <a:rPr lang="en-US" sz="2800" dirty="0">
                <a:solidFill>
                  <a:prstClr val="black"/>
                </a:solidFill>
                <a:latin typeface="Calibri"/>
              </a:rPr>
              <a:t>Total </a:t>
            </a:r>
            <a:r>
              <a:rPr lang="en-US" sz="2800" b="1" i="1" dirty="0">
                <a:solidFill>
                  <a:prstClr val="black"/>
                </a:solidFill>
                <a:latin typeface="Calibri"/>
              </a:rPr>
              <a:t>memory bandwidth usage</a:t>
            </a:r>
            <a:endParaRPr lang="en-US" sz="2800" dirty="0">
              <a:solidFill>
                <a:prstClr val="black"/>
              </a:solidFill>
              <a:latin typeface="Calibri"/>
            </a:endParaRPr>
          </a:p>
          <a:p>
            <a:pPr marL="974575" indent="-974575" fontAlgn="auto">
              <a:spcBef>
                <a:spcPct val="20000"/>
              </a:spcBef>
              <a:spcAft>
                <a:spcPts val="0"/>
              </a:spcAft>
              <a:defRPr/>
            </a:pPr>
            <a:endParaRPr lang="en-US" sz="1200" dirty="0">
              <a:solidFill>
                <a:prstClr val="black"/>
              </a:solidFill>
              <a:latin typeface="Calibri"/>
            </a:endParaRPr>
          </a:p>
          <a:p>
            <a:pPr marL="974575" indent="-974575" fontAlgn="auto">
              <a:spcBef>
                <a:spcPct val="20000"/>
              </a:spcBef>
              <a:spcAft>
                <a:spcPts val="0"/>
              </a:spcAft>
              <a:defRPr/>
            </a:pPr>
            <a:r>
              <a:rPr lang="en-US" sz="3000" b="1" u="sng" dirty="0">
                <a:solidFill>
                  <a:prstClr val="black"/>
                </a:solidFill>
                <a:latin typeface="Calibri"/>
              </a:rPr>
              <a:t>Step2</a:t>
            </a:r>
            <a:r>
              <a:rPr lang="en-US" sz="3000" dirty="0">
                <a:solidFill>
                  <a:prstClr val="black"/>
                </a:solidFill>
                <a:latin typeface="Calibri"/>
              </a:rPr>
              <a:t> Memory bandwidth usage </a:t>
            </a:r>
            <a:r>
              <a:rPr lang="el-GR" sz="3000" i="1" dirty="0">
                <a:solidFill>
                  <a:srgbClr val="FF0000"/>
                </a:solidFill>
                <a:latin typeface="Calibri"/>
              </a:rPr>
              <a:t>α</a:t>
            </a:r>
            <a:r>
              <a:rPr lang="en-US" sz="3000" b="1" i="1" dirty="0">
                <a:solidFill>
                  <a:srgbClr val="FF0000"/>
                </a:solidFill>
                <a:latin typeface="Calibri"/>
              </a:rPr>
              <a:t>T </a:t>
            </a:r>
            <a:r>
              <a:rPr lang="en-US" sz="3000" dirty="0">
                <a:solidFill>
                  <a:prstClr val="black"/>
                </a:solidFill>
                <a:latin typeface="Calibri"/>
              </a:rPr>
              <a:t>divides clusters</a:t>
            </a:r>
          </a:p>
          <a:p>
            <a:pPr marL="974575" indent="-974575" fontAlgn="auto">
              <a:spcBef>
                <a:spcPct val="20000"/>
              </a:spcBef>
              <a:spcAft>
                <a:spcPts val="0"/>
              </a:spcAft>
              <a:defRPr/>
            </a:pPr>
            <a:endParaRPr lang="en-US" sz="3000" b="1" i="1" dirty="0">
              <a:solidFill>
                <a:srgbClr val="FF0000"/>
              </a:solidFill>
              <a:latin typeface="Calibri"/>
            </a:endParaRPr>
          </a:p>
        </p:txBody>
      </p:sp>
    </p:spTree>
    <p:extLst>
      <p:ext uri="{BB962C8B-B14F-4D97-AF65-F5344CB8AC3E}">
        <p14:creationId xmlns:p14="http://schemas.microsoft.com/office/powerpoint/2010/main" val="76032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9" grpId="0"/>
      <p:bldP spid="82" grpId="0" animBg="1"/>
      <p:bldP spid="22" grpId="0" animBg="1"/>
      <p:bldP spid="23" grpId="0" animBg="1"/>
      <p:bldP spid="25" grpId="0"/>
      <p:bldP spid="80" grpId="0" animBg="1"/>
      <p:bldP spid="81"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TCM: Quantum-Based Operation</a:t>
            </a:r>
            <a:endParaRPr lang="en-US"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69</a:t>
            </a:fld>
            <a:endParaRPr lang="en-US" dirty="0">
              <a:solidFill>
                <a:prstClr val="black">
                  <a:tint val="75000"/>
                </a:prstClr>
              </a:solidFill>
              <a:latin typeface="Calibri"/>
            </a:endParaRPr>
          </a:p>
        </p:txBody>
      </p:sp>
      <p:cxnSp>
        <p:nvCxnSpPr>
          <p:cNvPr id="6" name="Straight Arrow Connector 5"/>
          <p:cNvCxnSpPr/>
          <p:nvPr/>
        </p:nvCxnSpPr>
        <p:spPr>
          <a:xfrm>
            <a:off x="838200" y="2764194"/>
            <a:ext cx="6629400" cy="1588"/>
          </a:xfrm>
          <a:prstGeom prst="straightConnector1">
            <a:avLst/>
          </a:prstGeom>
          <a:ln w="508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79632" y="2543555"/>
            <a:ext cx="826168" cy="461665"/>
          </a:xfrm>
          <a:prstGeom prst="rect">
            <a:avLst/>
          </a:prstGeom>
          <a:noFill/>
        </p:spPr>
        <p:txBody>
          <a:bodyPr wrap="square" lIns="91425" tIns="45713" rIns="91425" bIns="45713" rtlCol="0">
            <a:spAutoFit/>
          </a:bodyPr>
          <a:lstStyle/>
          <a:p>
            <a:pPr fontAlgn="auto">
              <a:spcBef>
                <a:spcPts val="0"/>
              </a:spcBef>
              <a:spcAft>
                <a:spcPts val="0"/>
              </a:spcAft>
            </a:pPr>
            <a:r>
              <a:rPr lang="en-US" sz="2400" b="1" dirty="0">
                <a:solidFill>
                  <a:prstClr val="black"/>
                </a:solidFill>
                <a:latin typeface="Calibri"/>
                <a:cs typeface="Times New Roman" pitchFamily="18" charset="0"/>
              </a:rPr>
              <a:t>Time</a:t>
            </a:r>
          </a:p>
        </p:txBody>
      </p:sp>
      <p:cxnSp>
        <p:nvCxnSpPr>
          <p:cNvPr id="14" name="Straight Connector 13"/>
          <p:cNvCxnSpPr/>
          <p:nvPr/>
        </p:nvCxnSpPr>
        <p:spPr>
          <a:xfrm rot="5400000">
            <a:off x="1143794" y="2764194"/>
            <a:ext cx="3040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553200" y="2763400"/>
            <a:ext cx="3040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rot="5400000">
            <a:off x="2476501" y="1091736"/>
            <a:ext cx="304799" cy="2514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fontAlgn="auto">
              <a:spcBef>
                <a:spcPts val="0"/>
              </a:spcBef>
              <a:spcAft>
                <a:spcPts val="0"/>
              </a:spcAft>
            </a:pPr>
            <a:endParaRPr lang="en-US" dirty="0">
              <a:solidFill>
                <a:prstClr val="black"/>
              </a:solidFill>
              <a:latin typeface="Calibri"/>
            </a:endParaRPr>
          </a:p>
        </p:txBody>
      </p:sp>
      <p:sp>
        <p:nvSpPr>
          <p:cNvPr id="20" name="TextBox 19"/>
          <p:cNvSpPr txBox="1"/>
          <p:nvPr/>
        </p:nvSpPr>
        <p:spPr>
          <a:xfrm>
            <a:off x="1066801" y="1447800"/>
            <a:ext cx="3037536" cy="745154"/>
          </a:xfrm>
          <a:prstGeom prst="rect">
            <a:avLst/>
          </a:prstGeom>
          <a:noFill/>
        </p:spPr>
        <p:txBody>
          <a:bodyPr wrap="square" lIns="91425" tIns="45713" rIns="91425" bIns="45713" rtlCol="0">
            <a:spAutoFit/>
          </a:bodyPr>
          <a:lstStyle/>
          <a:p>
            <a:pPr algn="ctr" fontAlgn="auto">
              <a:lnSpc>
                <a:spcPct val="80000"/>
              </a:lnSpc>
              <a:spcBef>
                <a:spcPts val="0"/>
              </a:spcBef>
              <a:spcAft>
                <a:spcPts val="0"/>
              </a:spcAft>
            </a:pPr>
            <a:r>
              <a:rPr lang="en-US" sz="2800" b="1" dirty="0">
                <a:solidFill>
                  <a:prstClr val="black"/>
                </a:solidFill>
                <a:latin typeface="Calibri"/>
                <a:cs typeface="Times New Roman" pitchFamily="18" charset="0"/>
              </a:rPr>
              <a:t>Previous quantum </a:t>
            </a:r>
            <a:r>
              <a:rPr lang="en-US" sz="2400" dirty="0">
                <a:solidFill>
                  <a:prstClr val="black"/>
                </a:solidFill>
                <a:latin typeface="Calibri"/>
                <a:cs typeface="Times New Roman" pitchFamily="18" charset="0"/>
              </a:rPr>
              <a:t>(~1M cycles)</a:t>
            </a:r>
            <a:endParaRPr lang="en-US" sz="2000" dirty="0">
              <a:solidFill>
                <a:prstClr val="black"/>
              </a:solidFill>
              <a:latin typeface="Calibri"/>
              <a:cs typeface="Times New Roman" pitchFamily="18" charset="0"/>
            </a:endParaRPr>
          </a:p>
        </p:txBody>
      </p:sp>
      <p:sp>
        <p:nvSpPr>
          <p:cNvPr id="21" name="Right Arrow 20"/>
          <p:cNvSpPr/>
          <p:nvPr/>
        </p:nvSpPr>
        <p:spPr>
          <a:xfrm>
            <a:off x="1371600" y="3048000"/>
            <a:ext cx="2514600" cy="381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lnSpc>
                <a:spcPct val="70000"/>
              </a:lnSpc>
              <a:spcBef>
                <a:spcPts val="0"/>
              </a:spcBef>
              <a:spcAft>
                <a:spcPts val="0"/>
              </a:spcAft>
            </a:pPr>
            <a:endParaRPr lang="en-US" sz="1400" dirty="0">
              <a:solidFill>
                <a:prstClr val="white"/>
              </a:solidFill>
              <a:latin typeface="Calibri"/>
            </a:endParaRPr>
          </a:p>
        </p:txBody>
      </p:sp>
      <p:sp>
        <p:nvSpPr>
          <p:cNvPr id="22" name="Left Brace 21"/>
          <p:cNvSpPr/>
          <p:nvPr/>
        </p:nvSpPr>
        <p:spPr>
          <a:xfrm rot="5400000">
            <a:off x="5219701" y="1015537"/>
            <a:ext cx="304800" cy="26670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fontAlgn="auto">
              <a:spcBef>
                <a:spcPts val="0"/>
              </a:spcBef>
              <a:spcAft>
                <a:spcPts val="0"/>
              </a:spcAft>
            </a:pPr>
            <a:endParaRPr lang="en-US" dirty="0">
              <a:solidFill>
                <a:prstClr val="black"/>
              </a:solidFill>
              <a:latin typeface="Calibri"/>
            </a:endParaRPr>
          </a:p>
        </p:txBody>
      </p:sp>
      <p:sp>
        <p:nvSpPr>
          <p:cNvPr id="25" name="TextBox 24"/>
          <p:cNvSpPr txBox="1"/>
          <p:nvPr/>
        </p:nvSpPr>
        <p:spPr>
          <a:xfrm>
            <a:off x="533400" y="3518118"/>
            <a:ext cx="3656806" cy="2000548"/>
          </a:xfrm>
          <a:prstGeom prst="rect">
            <a:avLst/>
          </a:prstGeom>
          <a:noFill/>
        </p:spPr>
        <p:txBody>
          <a:bodyPr wrap="square" lIns="91425" tIns="45713" rIns="91425" bIns="45713" rtlCol="0">
            <a:spAutoFit/>
          </a:bodyPr>
          <a:lstStyle/>
          <a:p>
            <a:pPr fontAlgn="auto">
              <a:spcBef>
                <a:spcPts val="0"/>
              </a:spcBef>
              <a:spcAft>
                <a:spcPts val="0"/>
              </a:spcAft>
            </a:pPr>
            <a:r>
              <a:rPr lang="en-US" sz="2800" b="1" dirty="0">
                <a:solidFill>
                  <a:srgbClr val="1F497D"/>
                </a:solidFill>
                <a:latin typeface="Calibri"/>
                <a:cs typeface="Times New Roman" pitchFamily="18" charset="0"/>
              </a:rPr>
              <a:t>During quantum:</a:t>
            </a:r>
          </a:p>
          <a:p>
            <a:pPr marL="174598" indent="-174598" fontAlgn="auto">
              <a:spcBef>
                <a:spcPts val="0"/>
              </a:spcBef>
              <a:spcAft>
                <a:spcPts val="0"/>
              </a:spcAft>
              <a:buFont typeface="Arial" pitchFamily="34" charset="0"/>
              <a:buChar char="•"/>
            </a:pPr>
            <a:r>
              <a:rPr lang="en-US" sz="2400" dirty="0">
                <a:solidFill>
                  <a:srgbClr val="1F497D"/>
                </a:solidFill>
                <a:latin typeface="Calibri"/>
                <a:cs typeface="Times New Roman" pitchFamily="18" charset="0"/>
              </a:rPr>
              <a:t>Monitor thread behavior</a:t>
            </a:r>
          </a:p>
          <a:p>
            <a:pPr marL="571413" indent="-282532" fontAlgn="auto">
              <a:spcBef>
                <a:spcPts val="0"/>
              </a:spcBef>
              <a:spcAft>
                <a:spcPts val="0"/>
              </a:spcAft>
              <a:buFont typeface="+mj-lt"/>
              <a:buAutoNum type="arabicPeriod"/>
            </a:pPr>
            <a:r>
              <a:rPr lang="en-US" sz="2400" dirty="0">
                <a:solidFill>
                  <a:srgbClr val="1F497D"/>
                </a:solidFill>
                <a:latin typeface="Calibri"/>
                <a:cs typeface="Times New Roman" pitchFamily="18" charset="0"/>
              </a:rPr>
              <a:t>Memory intensity</a:t>
            </a:r>
          </a:p>
          <a:p>
            <a:pPr marL="571413" indent="-282532" fontAlgn="auto">
              <a:spcBef>
                <a:spcPts val="0"/>
              </a:spcBef>
              <a:spcAft>
                <a:spcPts val="0"/>
              </a:spcAft>
              <a:buFont typeface="+mj-lt"/>
              <a:buAutoNum type="arabicPeriod"/>
            </a:pPr>
            <a:r>
              <a:rPr lang="en-US" sz="2400" dirty="0">
                <a:solidFill>
                  <a:srgbClr val="1F497D"/>
                </a:solidFill>
                <a:latin typeface="Calibri"/>
                <a:cs typeface="Times New Roman" pitchFamily="18" charset="0"/>
              </a:rPr>
              <a:t>Bank-level parallelism</a:t>
            </a:r>
          </a:p>
          <a:p>
            <a:pPr marL="571413" indent="-282532" fontAlgn="auto">
              <a:spcBef>
                <a:spcPts val="0"/>
              </a:spcBef>
              <a:spcAft>
                <a:spcPts val="0"/>
              </a:spcAft>
              <a:buFont typeface="+mj-lt"/>
              <a:buAutoNum type="arabicPeriod"/>
            </a:pPr>
            <a:r>
              <a:rPr lang="en-US" sz="2400" dirty="0">
                <a:solidFill>
                  <a:srgbClr val="1F497D"/>
                </a:solidFill>
                <a:latin typeface="Calibri"/>
                <a:cs typeface="Times New Roman" pitchFamily="18" charset="0"/>
              </a:rPr>
              <a:t>Row-buffer locality</a:t>
            </a:r>
          </a:p>
        </p:txBody>
      </p:sp>
      <p:sp>
        <p:nvSpPr>
          <p:cNvPr id="26" name="Explosion 1 25"/>
          <p:cNvSpPr/>
          <p:nvPr/>
        </p:nvSpPr>
        <p:spPr>
          <a:xfrm>
            <a:off x="4014536" y="2611795"/>
            <a:ext cx="2286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dirty="0">
              <a:solidFill>
                <a:prstClr val="white"/>
              </a:solidFill>
              <a:latin typeface="Calibri"/>
            </a:endParaRPr>
          </a:p>
        </p:txBody>
      </p:sp>
      <p:sp>
        <p:nvSpPr>
          <p:cNvPr id="27" name="TextBox 26"/>
          <p:cNvSpPr txBox="1"/>
          <p:nvPr/>
        </p:nvSpPr>
        <p:spPr>
          <a:xfrm>
            <a:off x="4495800" y="4313872"/>
            <a:ext cx="4343400" cy="1631216"/>
          </a:xfrm>
          <a:prstGeom prst="rect">
            <a:avLst/>
          </a:prstGeom>
          <a:noFill/>
        </p:spPr>
        <p:txBody>
          <a:bodyPr wrap="square" lIns="91425" tIns="45713" rIns="91425" bIns="45713" rtlCol="0">
            <a:spAutoFit/>
          </a:bodyPr>
          <a:lstStyle/>
          <a:p>
            <a:pPr fontAlgn="auto">
              <a:spcBef>
                <a:spcPts val="0"/>
              </a:spcBef>
              <a:spcAft>
                <a:spcPts val="0"/>
              </a:spcAft>
            </a:pPr>
            <a:r>
              <a:rPr lang="en-US" sz="2800" b="1" dirty="0">
                <a:solidFill>
                  <a:srgbClr val="FF0000"/>
                </a:solidFill>
                <a:latin typeface="Calibri"/>
                <a:cs typeface="Times New Roman" pitchFamily="18" charset="0"/>
              </a:rPr>
              <a:t>Beginning of quantum</a:t>
            </a:r>
            <a:r>
              <a:rPr lang="en-US" sz="2800" dirty="0">
                <a:solidFill>
                  <a:srgbClr val="FF0000"/>
                </a:solidFill>
                <a:latin typeface="Calibri"/>
                <a:cs typeface="Times New Roman" pitchFamily="18" charset="0"/>
              </a:rPr>
              <a:t>:</a:t>
            </a:r>
          </a:p>
          <a:p>
            <a:pPr marL="401576" indent="-169837" fontAlgn="auto">
              <a:spcBef>
                <a:spcPts val="0"/>
              </a:spcBef>
              <a:spcAft>
                <a:spcPts val="0"/>
              </a:spcAft>
              <a:buFont typeface="Arial" pitchFamily="34" charset="0"/>
              <a:buChar char="•"/>
            </a:pPr>
            <a:r>
              <a:rPr lang="en-US" sz="2400" dirty="0">
                <a:solidFill>
                  <a:srgbClr val="FF0000"/>
                </a:solidFill>
                <a:latin typeface="Calibri"/>
                <a:cs typeface="Times New Roman" pitchFamily="18" charset="0"/>
              </a:rPr>
              <a:t>Perform clustering</a:t>
            </a:r>
          </a:p>
          <a:p>
            <a:pPr marL="401576" indent="-169837" fontAlgn="auto">
              <a:spcBef>
                <a:spcPts val="0"/>
              </a:spcBef>
              <a:spcAft>
                <a:spcPts val="0"/>
              </a:spcAft>
              <a:buFont typeface="Arial" pitchFamily="34" charset="0"/>
              <a:buChar char="•"/>
            </a:pPr>
            <a:r>
              <a:rPr lang="en-US" sz="2400" dirty="0">
                <a:solidFill>
                  <a:srgbClr val="FF0000"/>
                </a:solidFill>
                <a:latin typeface="Calibri"/>
                <a:cs typeface="Times New Roman" pitchFamily="18" charset="0"/>
              </a:rPr>
              <a:t>Compute niceness of intensive threads</a:t>
            </a:r>
          </a:p>
        </p:txBody>
      </p:sp>
      <p:cxnSp>
        <p:nvCxnSpPr>
          <p:cNvPr id="29" name="Shape 28"/>
          <p:cNvCxnSpPr>
            <a:stCxn id="26" idx="2"/>
            <a:endCxn id="27" idx="1"/>
          </p:cNvCxnSpPr>
          <p:nvPr/>
        </p:nvCxnSpPr>
        <p:spPr>
          <a:xfrm rot="16200000" flipH="1">
            <a:off x="3193627" y="3827305"/>
            <a:ext cx="2212885" cy="391464"/>
          </a:xfrm>
          <a:prstGeom prst="bentConnector2">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810794" y="2763400"/>
            <a:ext cx="3040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401594" y="2764196"/>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172994"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944394"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5715794"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54864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2578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0292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8006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5720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343400" y="2763401"/>
            <a:ext cx="1516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Left Brace 45"/>
          <p:cNvSpPr/>
          <p:nvPr/>
        </p:nvSpPr>
        <p:spPr>
          <a:xfrm rot="16200000">
            <a:off x="5295900" y="3009901"/>
            <a:ext cx="304800" cy="228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fontAlgn="auto">
              <a:spcBef>
                <a:spcPts val="0"/>
              </a:spcBef>
              <a:spcAft>
                <a:spcPts val="0"/>
              </a:spcAft>
            </a:pPr>
            <a:endParaRPr lang="en-US" dirty="0">
              <a:solidFill>
                <a:prstClr val="black"/>
              </a:solidFill>
              <a:latin typeface="Calibri"/>
            </a:endParaRPr>
          </a:p>
        </p:txBody>
      </p:sp>
      <p:sp>
        <p:nvSpPr>
          <p:cNvPr id="48" name="TextBox 47"/>
          <p:cNvSpPr txBox="1"/>
          <p:nvPr/>
        </p:nvSpPr>
        <p:spPr>
          <a:xfrm>
            <a:off x="4114804" y="1447801"/>
            <a:ext cx="2743199" cy="744805"/>
          </a:xfrm>
          <a:prstGeom prst="rect">
            <a:avLst/>
          </a:prstGeom>
          <a:noFill/>
        </p:spPr>
        <p:txBody>
          <a:bodyPr wrap="square" lIns="91425" tIns="45713" rIns="91425" bIns="45713" rtlCol="0">
            <a:spAutoFit/>
          </a:bodyPr>
          <a:lstStyle/>
          <a:p>
            <a:pPr algn="ctr" fontAlgn="auto">
              <a:lnSpc>
                <a:spcPct val="80000"/>
              </a:lnSpc>
              <a:spcBef>
                <a:spcPts val="0"/>
              </a:spcBef>
              <a:spcAft>
                <a:spcPts val="0"/>
              </a:spcAft>
            </a:pPr>
            <a:r>
              <a:rPr lang="en-US" sz="2800" b="1" dirty="0">
                <a:solidFill>
                  <a:prstClr val="black"/>
                </a:solidFill>
                <a:latin typeface="Calibri"/>
                <a:cs typeface="Times New Roman" pitchFamily="18" charset="0"/>
              </a:rPr>
              <a:t>Current quantum</a:t>
            </a:r>
          </a:p>
          <a:p>
            <a:pPr algn="ctr" fontAlgn="auto">
              <a:lnSpc>
                <a:spcPct val="80000"/>
              </a:lnSpc>
              <a:spcBef>
                <a:spcPts val="0"/>
              </a:spcBef>
              <a:spcAft>
                <a:spcPts val="0"/>
              </a:spcAft>
            </a:pPr>
            <a:r>
              <a:rPr lang="en-US" sz="2400" dirty="0">
                <a:solidFill>
                  <a:prstClr val="black"/>
                </a:solidFill>
                <a:latin typeface="Calibri"/>
                <a:cs typeface="Times New Roman" pitchFamily="18" charset="0"/>
              </a:rPr>
              <a:t>(~1M cycles)</a:t>
            </a:r>
            <a:endParaRPr lang="en-US" sz="3200" dirty="0">
              <a:solidFill>
                <a:prstClr val="black"/>
              </a:solidFill>
              <a:latin typeface="Calibri"/>
              <a:cs typeface="Times New Roman" pitchFamily="18" charset="0"/>
            </a:endParaRPr>
          </a:p>
        </p:txBody>
      </p:sp>
      <p:sp>
        <p:nvSpPr>
          <p:cNvPr id="49" name="TextBox 48"/>
          <p:cNvSpPr txBox="1"/>
          <p:nvPr/>
        </p:nvSpPr>
        <p:spPr>
          <a:xfrm>
            <a:off x="4114801" y="3306094"/>
            <a:ext cx="2590799" cy="745154"/>
          </a:xfrm>
          <a:prstGeom prst="rect">
            <a:avLst/>
          </a:prstGeom>
          <a:noFill/>
        </p:spPr>
        <p:txBody>
          <a:bodyPr wrap="square" lIns="91425" tIns="45713" rIns="91425" bIns="45713" rtlCol="0">
            <a:spAutoFit/>
          </a:bodyPr>
          <a:lstStyle/>
          <a:p>
            <a:pPr algn="ctr" fontAlgn="auto">
              <a:lnSpc>
                <a:spcPct val="80000"/>
              </a:lnSpc>
              <a:spcBef>
                <a:spcPts val="0"/>
              </a:spcBef>
              <a:spcAft>
                <a:spcPts val="0"/>
              </a:spcAft>
            </a:pPr>
            <a:r>
              <a:rPr lang="en-US" sz="2800" b="1" dirty="0">
                <a:solidFill>
                  <a:prstClr val="black"/>
                </a:solidFill>
                <a:latin typeface="Calibri"/>
                <a:cs typeface="Times New Roman" pitchFamily="18" charset="0"/>
              </a:rPr>
              <a:t>Shuffle interval</a:t>
            </a:r>
          </a:p>
          <a:p>
            <a:pPr algn="ctr" fontAlgn="auto">
              <a:lnSpc>
                <a:spcPct val="80000"/>
              </a:lnSpc>
              <a:spcBef>
                <a:spcPts val="0"/>
              </a:spcBef>
              <a:spcAft>
                <a:spcPts val="0"/>
              </a:spcAft>
            </a:pPr>
            <a:r>
              <a:rPr lang="en-US" sz="2400" dirty="0">
                <a:solidFill>
                  <a:prstClr val="black"/>
                </a:solidFill>
                <a:latin typeface="Calibri"/>
                <a:cs typeface="Times New Roman" pitchFamily="18" charset="0"/>
              </a:rPr>
              <a:t>(~1K cycles)</a:t>
            </a:r>
            <a:endParaRPr lang="en-US" sz="3200" dirty="0">
              <a:solidFill>
                <a:prstClr val="black"/>
              </a:solidFill>
              <a:latin typeface="Calibri"/>
              <a:cs typeface="Times New Roman" pitchFamily="18" charset="0"/>
            </a:endParaRPr>
          </a:p>
        </p:txBody>
      </p:sp>
    </p:spTree>
    <p:extLst>
      <p:ext uri="{BB962C8B-B14F-4D97-AF65-F5344CB8AC3E}">
        <p14:creationId xmlns:p14="http://schemas.microsoft.com/office/powerpoint/2010/main" val="173819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20" grpId="0"/>
      <p:bldP spid="21" grpId="0" animBg="1"/>
      <p:bldP spid="22" grpId="0" animBg="1"/>
      <p:bldP spid="25" grpId="0"/>
      <p:bldP spid="26" grpId="0" animBg="1"/>
      <p:bldP spid="27" grpId="0"/>
      <p:bldP spid="46" grpId="0" animBg="1"/>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itle 1"/>
          <p:cNvSpPr>
            <a:spLocks noGrp="1"/>
          </p:cNvSpPr>
          <p:nvPr>
            <p:ph type="title"/>
          </p:nvPr>
        </p:nvSpPr>
        <p:spPr/>
        <p:txBody>
          <a:bodyPr/>
          <a:lstStyle/>
          <a:p>
            <a:r>
              <a:rPr lang="en-US" dirty="0" smtClean="0">
                <a:latin typeface="Garamond" charset="0"/>
              </a:rPr>
              <a:t>Where We Are in Lecture Schedule</a:t>
            </a:r>
            <a:endParaRPr lang="en-US" dirty="0">
              <a:latin typeface="Garamond" charset="0"/>
            </a:endParaRP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rgbClr val="0000FF"/>
                </a:solidFill>
                <a:latin typeface="Tahoma" charset="0"/>
              </a:rPr>
              <a:t>Main memory control, scheduling</a:t>
            </a:r>
          </a:p>
          <a:p>
            <a:pPr>
              <a:defRPr/>
            </a:pPr>
            <a:r>
              <a:rPr lang="en-US" dirty="0" smtClean="0">
                <a:latin typeface="Tahoma" charset="0"/>
              </a:rPr>
              <a:t>Memory latency tolerance techniques</a:t>
            </a:r>
          </a:p>
          <a:p>
            <a:pPr>
              <a:defRPr/>
            </a:pPr>
            <a:r>
              <a:rPr lang="en-US" dirty="0" smtClean="0">
                <a:latin typeface="Tahoma" charset="0"/>
              </a:rPr>
              <a:t>Non-volatile memory</a:t>
            </a:r>
          </a:p>
          <a:p>
            <a:pPr>
              <a:defRPr/>
            </a:pPr>
            <a:endParaRPr lang="en-US" dirty="0">
              <a:latin typeface="Tahoma" charset="0"/>
            </a:endParaRPr>
          </a:p>
          <a:p>
            <a:pPr>
              <a:defRPr/>
            </a:pPr>
            <a:r>
              <a:rPr lang="en-US" dirty="0" smtClean="0">
                <a:latin typeface="Tahoma" charset="0"/>
              </a:rPr>
              <a:t>Multiprocessors</a:t>
            </a:r>
          </a:p>
          <a:p>
            <a:pPr>
              <a:defRPr/>
            </a:pPr>
            <a:r>
              <a:rPr lang="en-US" dirty="0" smtClean="0">
                <a:latin typeface="Tahoma" charset="0"/>
              </a:rPr>
              <a:t>Coherence and consistency</a:t>
            </a:r>
          </a:p>
          <a:p>
            <a:pPr>
              <a:defRPr/>
            </a:pPr>
            <a:r>
              <a:rPr lang="en-US" dirty="0" smtClean="0">
                <a:latin typeface="Tahoma" charset="0"/>
              </a:rPr>
              <a:t>Interconnection networks</a:t>
            </a:r>
          </a:p>
          <a:p>
            <a:pPr>
              <a:defRPr/>
            </a:pPr>
            <a:r>
              <a:rPr lang="en-US" dirty="0" smtClean="0">
                <a:latin typeface="Tahoma" charset="0"/>
              </a:rPr>
              <a:t>Multi-core issues</a:t>
            </a: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33689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5070F-D425-F443-8683-8104C27117B2}" type="slidenum">
              <a:rPr lang="en-US" sz="1600">
                <a:solidFill>
                  <a:srgbClr val="000000"/>
                </a:solidFill>
                <a:latin typeface="Garamond" charset="0"/>
                <a:cs typeface="Arial" charset="0"/>
              </a:rPr>
              <a:pPr eaLnBrk="1" hangingPunct="1"/>
              <a:t>7</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5300258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TCM: Scheduling Algorithm</a:t>
            </a:r>
            <a:endParaRPr lang="en-US" dirty="0"/>
          </a:p>
        </p:txBody>
      </p:sp>
      <p:sp>
        <p:nvSpPr>
          <p:cNvPr id="3" name="Content Placeholder 2"/>
          <p:cNvSpPr>
            <a:spLocks noGrp="1"/>
          </p:cNvSpPr>
          <p:nvPr>
            <p:ph idx="1"/>
          </p:nvPr>
        </p:nvSpPr>
        <p:spPr>
          <a:xfrm>
            <a:off x="457200" y="1371600"/>
            <a:ext cx="8458200" cy="4191000"/>
          </a:xfrm>
        </p:spPr>
        <p:txBody>
          <a:bodyPr>
            <a:noAutofit/>
          </a:bodyPr>
          <a:lstStyle/>
          <a:p>
            <a:pPr marL="344435" indent="-344435">
              <a:buFont typeface="+mj-lt"/>
              <a:buAutoNum type="arabicPeriod"/>
            </a:pPr>
            <a:r>
              <a:rPr lang="en-US" sz="2800" b="1" i="1" u="sng" dirty="0">
                <a:solidFill>
                  <a:srgbClr val="FF0000"/>
                </a:solidFill>
              </a:rPr>
              <a:t>Highest-rank</a:t>
            </a:r>
            <a:r>
              <a:rPr lang="en-US" sz="2800" dirty="0"/>
              <a:t>:</a:t>
            </a:r>
            <a:r>
              <a:rPr lang="en-US" sz="2200" dirty="0"/>
              <a:t> Requests from higher ranked threads prioritized</a:t>
            </a:r>
            <a:endParaRPr lang="en-US" sz="2400" dirty="0"/>
          </a:p>
          <a:p>
            <a:pPr marL="631728" lvl="2"/>
            <a:r>
              <a:rPr lang="en-US" b="1" dirty="0" smtClean="0">
                <a:solidFill>
                  <a:schemeClr val="tx2"/>
                </a:solidFill>
              </a:rPr>
              <a:t>Non-Intensive</a:t>
            </a:r>
            <a:r>
              <a:rPr lang="en-US" dirty="0" smtClean="0"/>
              <a:t> cluster </a:t>
            </a:r>
            <a:r>
              <a:rPr lang="en-US" b="1" dirty="0" smtClean="0"/>
              <a:t>&gt;</a:t>
            </a:r>
            <a:r>
              <a:rPr lang="en-US" dirty="0" smtClean="0"/>
              <a:t> </a:t>
            </a:r>
            <a:r>
              <a:rPr lang="en-US" b="1" dirty="0" smtClean="0">
                <a:solidFill>
                  <a:schemeClr val="accent2"/>
                </a:solidFill>
              </a:rPr>
              <a:t>Intensive</a:t>
            </a:r>
            <a:r>
              <a:rPr lang="en-US" dirty="0" smtClean="0"/>
              <a:t> cluster</a:t>
            </a:r>
            <a:endParaRPr lang="en-US" sz="2200" b="1" u="sng" dirty="0"/>
          </a:p>
          <a:p>
            <a:pPr marL="631728" lvl="2"/>
            <a:r>
              <a:rPr lang="en-US" b="1" dirty="0" smtClean="0">
                <a:solidFill>
                  <a:schemeClr val="tx2"/>
                </a:solidFill>
              </a:rPr>
              <a:t>Non-Intensive </a:t>
            </a:r>
            <a:r>
              <a:rPr lang="en-US" dirty="0" smtClean="0"/>
              <a:t>cluster: l</a:t>
            </a:r>
            <a:r>
              <a:rPr lang="en-US" sz="2200" dirty="0"/>
              <a:t>ower intensity </a:t>
            </a:r>
            <a:r>
              <a:rPr lang="en-US" sz="2200" dirty="0">
                <a:sym typeface="Wingdings" pitchFamily="2" charset="2"/>
              </a:rPr>
              <a:t> higher rank</a:t>
            </a:r>
            <a:endParaRPr lang="en-US" sz="2200" dirty="0"/>
          </a:p>
          <a:p>
            <a:pPr marL="631728" lvl="2"/>
            <a:r>
              <a:rPr lang="en-US" b="1" dirty="0" smtClean="0">
                <a:solidFill>
                  <a:schemeClr val="accent2"/>
                </a:solidFill>
              </a:rPr>
              <a:t>Intensive</a:t>
            </a:r>
            <a:r>
              <a:rPr lang="en-US" dirty="0" smtClean="0"/>
              <a:t> cluster: r</a:t>
            </a:r>
            <a:r>
              <a:rPr lang="en-US" sz="2200" dirty="0"/>
              <a:t>ank shuffling</a:t>
            </a:r>
          </a:p>
          <a:p>
            <a:pPr marL="346022" indent="-288880">
              <a:buFont typeface="+mj-lt"/>
              <a:buAutoNum type="arabicPeriod"/>
            </a:pPr>
            <a:endParaRPr lang="en-US" sz="2400" b="1" i="1" u="sng" dirty="0">
              <a:solidFill>
                <a:srgbClr val="FF0000"/>
              </a:solidFill>
            </a:endParaRPr>
          </a:p>
          <a:p>
            <a:pPr marL="346022" indent="-288880">
              <a:buFont typeface="+mj-lt"/>
              <a:buAutoNum type="arabicPeriod"/>
            </a:pPr>
            <a:endParaRPr lang="en-US" sz="2400" b="1" i="1" u="sng" dirty="0">
              <a:solidFill>
                <a:srgbClr val="FF0000"/>
              </a:solidFill>
            </a:endParaRPr>
          </a:p>
          <a:p>
            <a:pPr marL="346022" indent="-288880">
              <a:buFont typeface="+mj-lt"/>
              <a:buAutoNum type="arabicPeriod"/>
            </a:pPr>
            <a:r>
              <a:rPr lang="en-US" sz="2800" b="1" i="1" u="sng" dirty="0">
                <a:solidFill>
                  <a:srgbClr val="FF0000"/>
                </a:solidFill>
              </a:rPr>
              <a:t>Row-hit</a:t>
            </a:r>
            <a:r>
              <a:rPr lang="en-US" sz="2800" dirty="0"/>
              <a:t>:</a:t>
            </a:r>
            <a:r>
              <a:rPr lang="en-US" sz="2200" dirty="0"/>
              <a:t> Row-buffer hit requests are prioritized</a:t>
            </a:r>
            <a:endParaRPr lang="en-US" sz="2000" b="1" u="sng" dirty="0"/>
          </a:p>
          <a:p>
            <a:pPr marL="346022" indent="-288880">
              <a:buFont typeface="+mj-lt"/>
              <a:buAutoNum type="arabicPeriod"/>
            </a:pPr>
            <a:endParaRPr lang="en-US" sz="2200" dirty="0"/>
          </a:p>
          <a:p>
            <a:pPr marL="346022" indent="-288880">
              <a:buFont typeface="+mj-lt"/>
              <a:buAutoNum type="arabicPeriod"/>
            </a:pPr>
            <a:r>
              <a:rPr lang="en-US" sz="2800" b="1" i="1" u="sng" dirty="0">
                <a:solidFill>
                  <a:srgbClr val="FF0000"/>
                </a:solidFill>
              </a:rPr>
              <a:t>Oldest</a:t>
            </a:r>
            <a:r>
              <a:rPr lang="en-US" sz="2800" dirty="0"/>
              <a:t>:</a:t>
            </a:r>
            <a:r>
              <a:rPr lang="en-US" sz="2200" dirty="0"/>
              <a:t> Older requests are prioritized</a:t>
            </a:r>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70</a:t>
            </a:fld>
            <a:endParaRPr lang="en-US" dirty="0">
              <a:solidFill>
                <a:prstClr val="black">
                  <a:tint val="75000"/>
                </a:prstClr>
              </a:solidFill>
              <a:latin typeface="Calibri"/>
            </a:endParaRPr>
          </a:p>
        </p:txBody>
      </p:sp>
      <p:sp>
        <p:nvSpPr>
          <p:cNvPr id="5" name="Rectangle 4"/>
          <p:cNvSpPr/>
          <p:nvPr/>
        </p:nvSpPr>
        <p:spPr>
          <a:xfrm>
            <a:off x="457200" y="1371600"/>
            <a:ext cx="8229600" cy="1981200"/>
          </a:xfrm>
          <a:prstGeom prst="rect">
            <a:avLst/>
          </a:prstGeom>
          <a:solidFill>
            <a:srgbClr val="FF0000">
              <a:alpha val="1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6" name="Rectangle 5"/>
          <p:cNvSpPr/>
          <p:nvPr/>
        </p:nvSpPr>
        <p:spPr>
          <a:xfrm>
            <a:off x="457200" y="4114800"/>
            <a:ext cx="8229600" cy="457200"/>
          </a:xfrm>
          <a:prstGeom prst="rect">
            <a:avLst/>
          </a:prstGeom>
          <a:solidFill>
            <a:srgbClr val="FF0000">
              <a:alpha val="1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7" name="Rectangle 6"/>
          <p:cNvSpPr/>
          <p:nvPr/>
        </p:nvSpPr>
        <p:spPr>
          <a:xfrm>
            <a:off x="457200" y="5029200"/>
            <a:ext cx="8229600" cy="457200"/>
          </a:xfrm>
          <a:prstGeom prst="rect">
            <a:avLst/>
          </a:prstGeom>
          <a:solidFill>
            <a:srgbClr val="FF0000">
              <a:alpha val="1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8" name="Rectangle 7"/>
          <p:cNvSpPr/>
          <p:nvPr/>
        </p:nvSpPr>
        <p:spPr>
          <a:xfrm>
            <a:off x="838201" y="1908517"/>
            <a:ext cx="7467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9" name="Rectangle 8"/>
          <p:cNvSpPr/>
          <p:nvPr/>
        </p:nvSpPr>
        <p:spPr>
          <a:xfrm>
            <a:off x="838201" y="2339340"/>
            <a:ext cx="7467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
        <p:nvSpPr>
          <p:cNvPr id="10" name="Rectangle 9"/>
          <p:cNvSpPr/>
          <p:nvPr/>
        </p:nvSpPr>
        <p:spPr>
          <a:xfrm>
            <a:off x="838201" y="2781301"/>
            <a:ext cx="74676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40021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P spid="9" grpId="0" animBg="1"/>
      <p:bldP spid="9" grpId="1" animBg="1"/>
      <p:bldP spid="10" grpId="0" animBg="1"/>
      <p:bldP spid="10"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TCM: Throughput and Fairness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3359558"/>
              </p:ext>
            </p:extLst>
          </p:nvPr>
        </p:nvGraphicFramePr>
        <p:xfrm>
          <a:off x="1371600" y="1600200"/>
          <a:ext cx="67056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71</a:t>
            </a:fld>
            <a:endParaRPr lang="en-US" dirty="0">
              <a:solidFill>
                <a:prstClr val="black">
                  <a:tint val="75000"/>
                </a:prstClr>
              </a:solidFill>
              <a:latin typeface="Calibri"/>
            </a:endParaRPr>
          </a:p>
        </p:txBody>
      </p:sp>
      <p:sp>
        <p:nvSpPr>
          <p:cNvPr id="6" name="Down Arrow 5"/>
          <p:cNvSpPr/>
          <p:nvPr/>
        </p:nvSpPr>
        <p:spPr>
          <a:xfrm rot="16200000">
            <a:off x="4726633" y="2583882"/>
            <a:ext cx="605135" cy="5638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eaVert"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system throughput</a:t>
            </a:r>
          </a:p>
        </p:txBody>
      </p:sp>
      <p:sp>
        <p:nvSpPr>
          <p:cNvPr id="7" name="Down Arrow 6"/>
          <p:cNvSpPr/>
          <p:nvPr/>
        </p:nvSpPr>
        <p:spPr>
          <a:xfrm>
            <a:off x="914400" y="1752600"/>
            <a:ext cx="609600" cy="2705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vert270"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fairness</a:t>
            </a:r>
          </a:p>
        </p:txBody>
      </p:sp>
      <p:sp>
        <p:nvSpPr>
          <p:cNvPr id="17" name="Rectangle 16"/>
          <p:cNvSpPr/>
          <p:nvPr/>
        </p:nvSpPr>
        <p:spPr>
          <a:xfrm>
            <a:off x="5739078" y="3619499"/>
            <a:ext cx="966523" cy="4572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2" name="Rectangle 21"/>
          <p:cNvSpPr/>
          <p:nvPr/>
        </p:nvSpPr>
        <p:spPr>
          <a:xfrm>
            <a:off x="3352800" y="1801838"/>
            <a:ext cx="914400" cy="533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7" name="Rectangle 26"/>
          <p:cNvSpPr/>
          <p:nvPr/>
        </p:nvSpPr>
        <p:spPr>
          <a:xfrm>
            <a:off x="3505200" y="2667000"/>
            <a:ext cx="914400" cy="533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8" name="Rectangle 27"/>
          <p:cNvSpPr/>
          <p:nvPr/>
        </p:nvSpPr>
        <p:spPr>
          <a:xfrm>
            <a:off x="3733800" y="2971800"/>
            <a:ext cx="457200" cy="533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29" name="Rectangle 28"/>
          <p:cNvSpPr/>
          <p:nvPr/>
        </p:nvSpPr>
        <p:spPr>
          <a:xfrm>
            <a:off x="4114422" y="3228975"/>
            <a:ext cx="838200" cy="7420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30" name="Rectangle 29"/>
          <p:cNvSpPr/>
          <p:nvPr/>
        </p:nvSpPr>
        <p:spPr>
          <a:xfrm>
            <a:off x="4723790" y="2362200"/>
            <a:ext cx="838810" cy="6096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4" name="TextBox 13"/>
          <p:cNvSpPr txBox="1"/>
          <p:nvPr/>
        </p:nvSpPr>
        <p:spPr>
          <a:xfrm>
            <a:off x="2123728" y="1131515"/>
            <a:ext cx="5112568"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i="1" dirty="0">
                <a:solidFill>
                  <a:prstClr val="black"/>
                </a:solidFill>
                <a:latin typeface="Calibri"/>
              </a:rPr>
              <a:t>24 cores, 4 memory controllers, 96 workloads </a:t>
            </a:r>
          </a:p>
        </p:txBody>
      </p:sp>
      <p:sp>
        <p:nvSpPr>
          <p:cNvPr id="15" name="TextBox 14"/>
          <p:cNvSpPr txBox="1"/>
          <p:nvPr/>
        </p:nvSpPr>
        <p:spPr>
          <a:xfrm>
            <a:off x="228600" y="5725180"/>
            <a:ext cx="8763000" cy="954107"/>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800" i="1" dirty="0">
                <a:solidFill>
                  <a:srgbClr val="FF0000"/>
                </a:solidFill>
                <a:latin typeface="Calibri"/>
              </a:rPr>
              <a:t>TCM, a heterogeneous scheduling policy,</a:t>
            </a:r>
          </a:p>
          <a:p>
            <a:pPr algn="ctr" defTabSz="914259" fontAlgn="auto">
              <a:spcBef>
                <a:spcPts val="0"/>
              </a:spcBef>
              <a:spcAft>
                <a:spcPts val="0"/>
              </a:spcAft>
            </a:pPr>
            <a:r>
              <a:rPr lang="en-US" sz="2800" i="1" dirty="0">
                <a:solidFill>
                  <a:srgbClr val="FF0000"/>
                </a:solidFill>
                <a:latin typeface="Calibri"/>
              </a:rPr>
              <a:t>provides best fairness and system throughput</a:t>
            </a:r>
          </a:p>
        </p:txBody>
      </p:sp>
    </p:spTree>
    <p:extLst>
      <p:ext uri="{BB962C8B-B14F-4D97-AF65-F5344CB8AC3E}">
        <p14:creationId xmlns:p14="http://schemas.microsoft.com/office/powerpoint/2010/main" val="424373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7" grpId="0" animBg="1"/>
      <p:bldP spid="28" grpId="0" animBg="1"/>
      <p:bldP spid="29" grpId="0" animBg="1"/>
      <p:bldP spid="30" grpId="0" animBg="1"/>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TCM: </a:t>
            </a:r>
            <a:r>
              <a:rPr lang="en-US" dirty="0"/>
              <a:t>Fairness-Throughput Tradeoff</a:t>
            </a:r>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72</a:t>
            </a:fld>
            <a:endParaRPr lang="en-US" dirty="0">
              <a:solidFill>
                <a:prstClr val="black">
                  <a:tint val="75000"/>
                </a:prstClr>
              </a:solidFill>
              <a:latin typeface="Calibri"/>
            </a:endParaRPr>
          </a:p>
        </p:txBody>
      </p:sp>
      <p:graphicFrame>
        <p:nvGraphicFramePr>
          <p:cNvPr id="5" name="Content Placeholder 4"/>
          <p:cNvGraphicFramePr>
            <a:graphicFrameLocks/>
          </p:cNvGraphicFramePr>
          <p:nvPr>
            <p:extLst>
              <p:ext uri="{D42A27DB-BD31-4B8C-83A1-F6EECF244321}">
                <p14:modId xmlns:p14="http://schemas.microsoft.com/office/powerpoint/2010/main" val="3431883220"/>
              </p:ext>
            </p:extLst>
          </p:nvPr>
        </p:nvGraphicFramePr>
        <p:xfrm>
          <a:off x="1371600" y="1600200"/>
          <a:ext cx="67056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txBox="1">
            <a:spLocks/>
          </p:cNvSpPr>
          <p:nvPr/>
        </p:nvSpPr>
        <p:spPr>
          <a:xfrm>
            <a:off x="1828800" y="1143000"/>
            <a:ext cx="6477000" cy="457200"/>
          </a:xfrm>
          <a:prstGeom prst="rect">
            <a:avLst/>
          </a:prstGeom>
        </p:spPr>
        <p:txBody>
          <a:bodyPr vert="horz" lIns="91425" tIns="45713" rIns="91425" bIns="45713" rtlCol="0">
            <a:noAutofit/>
          </a:bodyPr>
          <a:lstStyle/>
          <a:p>
            <a:pPr algn="ctr" defTabSz="914259" fontAlgn="auto">
              <a:spcBef>
                <a:spcPct val="20000"/>
              </a:spcBef>
              <a:spcAft>
                <a:spcPts val="0"/>
              </a:spcAft>
              <a:defRPr/>
            </a:pPr>
            <a:r>
              <a:rPr lang="en-US" sz="2800" b="1" dirty="0">
                <a:solidFill>
                  <a:prstClr val="black"/>
                </a:solidFill>
                <a:latin typeface="Calibri"/>
              </a:rPr>
              <a:t>When configuration parameter is varied…</a:t>
            </a:r>
          </a:p>
        </p:txBody>
      </p:sp>
      <p:sp>
        <p:nvSpPr>
          <p:cNvPr id="7" name="Freeform 6"/>
          <p:cNvSpPr/>
          <p:nvPr/>
        </p:nvSpPr>
        <p:spPr>
          <a:xfrm>
            <a:off x="5105400" y="3657601"/>
            <a:ext cx="1524000" cy="302299"/>
          </a:xfrm>
          <a:custGeom>
            <a:avLst/>
            <a:gdLst>
              <a:gd name="connsiteX0" fmla="*/ 0 w 1323473"/>
              <a:gd name="connsiteY0" fmla="*/ 397042 h 397042"/>
              <a:gd name="connsiteX1" fmla="*/ 421105 w 1323473"/>
              <a:gd name="connsiteY1" fmla="*/ 360947 h 397042"/>
              <a:gd name="connsiteX2" fmla="*/ 745957 w 1323473"/>
              <a:gd name="connsiteY2" fmla="*/ 288758 h 397042"/>
              <a:gd name="connsiteX3" fmla="*/ 998621 w 1323473"/>
              <a:gd name="connsiteY3" fmla="*/ 192505 h 397042"/>
              <a:gd name="connsiteX4" fmla="*/ 1323473 w 1323473"/>
              <a:gd name="connsiteY4" fmla="*/ 0 h 397042"/>
              <a:gd name="connsiteX5" fmla="*/ 1323473 w 1323473"/>
              <a:gd name="connsiteY5" fmla="*/ 0 h 39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473" h="397042">
                <a:moveTo>
                  <a:pt x="0" y="397042"/>
                </a:moveTo>
                <a:cubicBezTo>
                  <a:pt x="148389" y="388018"/>
                  <a:pt x="296779" y="378994"/>
                  <a:pt x="421105" y="360947"/>
                </a:cubicBezTo>
                <a:cubicBezTo>
                  <a:pt x="545431" y="342900"/>
                  <a:pt x="649704" y="316832"/>
                  <a:pt x="745957" y="288758"/>
                </a:cubicBezTo>
                <a:cubicBezTo>
                  <a:pt x="842210" y="260684"/>
                  <a:pt x="902368" y="240631"/>
                  <a:pt x="998621" y="192505"/>
                </a:cubicBezTo>
                <a:cubicBezTo>
                  <a:pt x="1094874" y="144379"/>
                  <a:pt x="1323473" y="0"/>
                  <a:pt x="1323473" y="0"/>
                </a:cubicBezTo>
                <a:lnTo>
                  <a:pt x="1323473" y="0"/>
                </a:lnTo>
              </a:path>
            </a:pathLst>
          </a:custGeom>
          <a:ln w="38100">
            <a:solidFill>
              <a:srgbClr val="FF0000"/>
            </a:solidFill>
            <a:headEnd type="arrow" w="lg" len="lg"/>
            <a:tailEnd type="arrow" w="lg" len="lg"/>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defTabSz="914259" fontAlgn="auto">
              <a:spcBef>
                <a:spcPts val="0"/>
              </a:spcBef>
              <a:spcAft>
                <a:spcPts val="0"/>
              </a:spcAft>
            </a:pPr>
            <a:endParaRPr lang="en-US" dirty="0">
              <a:solidFill>
                <a:prstClr val="black"/>
              </a:solidFill>
              <a:latin typeface="Calibri"/>
            </a:endParaRPr>
          </a:p>
        </p:txBody>
      </p:sp>
      <p:sp>
        <p:nvSpPr>
          <p:cNvPr id="8" name="TextBox 7"/>
          <p:cNvSpPr txBox="1"/>
          <p:nvPr/>
        </p:nvSpPr>
        <p:spPr>
          <a:xfrm>
            <a:off x="5486400" y="4191002"/>
            <a:ext cx="2362200" cy="838199"/>
          </a:xfrm>
          <a:prstGeom prst="wedgeRoundRectCallout">
            <a:avLst>
              <a:gd name="adj1" fmla="val -41285"/>
              <a:gd name="adj2" fmla="val -81300"/>
              <a:gd name="adj3" fmla="val 16667"/>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nchor="ctr" anchorCtr="0">
            <a:noAutofit/>
          </a:bodyPr>
          <a:lstStyle/>
          <a:p>
            <a:pPr algn="ctr" defTabSz="914259" fontAlgn="auto">
              <a:spcBef>
                <a:spcPts val="0"/>
              </a:spcBef>
              <a:spcAft>
                <a:spcPts val="0"/>
              </a:spcAft>
            </a:pPr>
            <a:r>
              <a:rPr lang="en-US" sz="2400" i="1" dirty="0">
                <a:solidFill>
                  <a:prstClr val="white"/>
                </a:solidFill>
                <a:latin typeface="Calibri"/>
              </a:rPr>
              <a:t>Adjusting  </a:t>
            </a:r>
            <a:r>
              <a:rPr lang="en-US" sz="2400" b="1" i="1" dirty="0" err="1">
                <a:solidFill>
                  <a:prstClr val="white"/>
                </a:solidFill>
                <a:latin typeface="Calibri"/>
              </a:rPr>
              <a:t>ClusterThreshold</a:t>
            </a:r>
            <a:endParaRPr lang="en-US" sz="2000" dirty="0">
              <a:solidFill>
                <a:prstClr val="white"/>
              </a:solidFill>
              <a:latin typeface="Calibri"/>
            </a:endParaRPr>
          </a:p>
        </p:txBody>
      </p:sp>
      <p:sp>
        <p:nvSpPr>
          <p:cNvPr id="9" name="TextBox 8"/>
          <p:cNvSpPr txBox="1"/>
          <p:nvPr/>
        </p:nvSpPr>
        <p:spPr>
          <a:xfrm>
            <a:off x="321880" y="5728236"/>
            <a:ext cx="8305800" cy="584775"/>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3200" i="1" dirty="0">
                <a:solidFill>
                  <a:srgbClr val="FF0000"/>
                </a:solidFill>
                <a:latin typeface="Calibri"/>
                <a:sym typeface="Wingdings" pitchFamily="2" charset="2"/>
              </a:rPr>
              <a:t>TCM </a:t>
            </a:r>
            <a:r>
              <a:rPr lang="en-US" sz="3200" i="1">
                <a:solidFill>
                  <a:srgbClr val="FF0000"/>
                </a:solidFill>
                <a:latin typeface="Calibri"/>
                <a:sym typeface="Wingdings" pitchFamily="2" charset="2"/>
              </a:rPr>
              <a:t>allows robust fairness-throughput tradeoff </a:t>
            </a:r>
            <a:endParaRPr lang="en-US" sz="3200" i="1" dirty="0">
              <a:solidFill>
                <a:srgbClr val="FF0000"/>
              </a:solidFill>
              <a:latin typeface="Calibri"/>
            </a:endParaRPr>
          </a:p>
        </p:txBody>
      </p:sp>
      <p:sp>
        <p:nvSpPr>
          <p:cNvPr id="10" name="TextBox 9"/>
          <p:cNvSpPr txBox="1"/>
          <p:nvPr/>
        </p:nvSpPr>
        <p:spPr>
          <a:xfrm>
            <a:off x="3429000" y="2571690"/>
            <a:ext cx="914400"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b="1" dirty="0">
                <a:solidFill>
                  <a:srgbClr val="00B050"/>
                </a:solidFill>
                <a:latin typeface="Calibri"/>
              </a:rPr>
              <a:t>STFM</a:t>
            </a:r>
          </a:p>
        </p:txBody>
      </p:sp>
      <p:sp>
        <p:nvSpPr>
          <p:cNvPr id="11" name="TextBox 10"/>
          <p:cNvSpPr txBox="1"/>
          <p:nvPr/>
        </p:nvSpPr>
        <p:spPr>
          <a:xfrm>
            <a:off x="4114800" y="2876490"/>
            <a:ext cx="1066800"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b="1" dirty="0">
                <a:solidFill>
                  <a:srgbClr val="1F497D"/>
                </a:solidFill>
                <a:latin typeface="Calibri"/>
              </a:rPr>
              <a:t>PAR-BS</a:t>
            </a:r>
          </a:p>
        </p:txBody>
      </p:sp>
      <p:sp>
        <p:nvSpPr>
          <p:cNvPr id="12" name="Rectangle 11"/>
          <p:cNvSpPr/>
          <p:nvPr/>
        </p:nvSpPr>
        <p:spPr>
          <a:xfrm>
            <a:off x="4191000" y="2893770"/>
            <a:ext cx="838200" cy="9906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3" name="TextBox 12"/>
          <p:cNvSpPr txBox="1"/>
          <p:nvPr/>
        </p:nvSpPr>
        <p:spPr>
          <a:xfrm>
            <a:off x="5410200" y="2495491"/>
            <a:ext cx="990600"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b="1" dirty="0">
                <a:solidFill>
                  <a:srgbClr val="FF0000"/>
                </a:solidFill>
                <a:latin typeface="Calibri"/>
              </a:rPr>
              <a:t>ATLAS</a:t>
            </a:r>
          </a:p>
        </p:txBody>
      </p:sp>
      <p:sp>
        <p:nvSpPr>
          <p:cNvPr id="14" name="Rectangle 13"/>
          <p:cNvSpPr/>
          <p:nvPr/>
        </p:nvSpPr>
        <p:spPr>
          <a:xfrm>
            <a:off x="5406845" y="2515211"/>
            <a:ext cx="1066800" cy="762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5" name="TextBox 14"/>
          <p:cNvSpPr txBox="1"/>
          <p:nvPr/>
        </p:nvSpPr>
        <p:spPr>
          <a:xfrm>
            <a:off x="6324600" y="3257490"/>
            <a:ext cx="990600"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b="1" dirty="0">
                <a:solidFill>
                  <a:srgbClr val="F79646">
                    <a:lumMod val="75000"/>
                  </a:srgbClr>
                </a:solidFill>
                <a:latin typeface="Calibri"/>
              </a:rPr>
              <a:t>TCM</a:t>
            </a:r>
          </a:p>
        </p:txBody>
      </p:sp>
      <p:sp>
        <p:nvSpPr>
          <p:cNvPr id="16" name="Rectangle 15"/>
          <p:cNvSpPr/>
          <p:nvPr/>
        </p:nvSpPr>
        <p:spPr>
          <a:xfrm>
            <a:off x="4875580" y="3350665"/>
            <a:ext cx="2209800" cy="6096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7" name="Down Arrow 16"/>
          <p:cNvSpPr/>
          <p:nvPr/>
        </p:nvSpPr>
        <p:spPr>
          <a:xfrm rot="16200000">
            <a:off x="4726633" y="2583882"/>
            <a:ext cx="605135" cy="5638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eaVert"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system throughput</a:t>
            </a:r>
          </a:p>
        </p:txBody>
      </p:sp>
      <p:sp>
        <p:nvSpPr>
          <p:cNvPr id="18" name="Down Arrow 17"/>
          <p:cNvSpPr/>
          <p:nvPr/>
        </p:nvSpPr>
        <p:spPr>
          <a:xfrm>
            <a:off x="914400" y="1752600"/>
            <a:ext cx="609600" cy="2705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vert270" lIns="91425" tIns="45713" rIns="91425" bIns="45713" rtlCol="0" anchor="ctr"/>
          <a:lstStyle/>
          <a:p>
            <a:pPr algn="ctr" defTabSz="914259" fontAlgn="auto">
              <a:spcBef>
                <a:spcPts val="0"/>
              </a:spcBef>
              <a:spcAft>
                <a:spcPts val="0"/>
              </a:spcAft>
            </a:pPr>
            <a:r>
              <a:rPr lang="en-US" sz="2400" dirty="0">
                <a:solidFill>
                  <a:prstClr val="white"/>
                </a:solidFill>
                <a:latin typeface="Calibri"/>
              </a:rPr>
              <a:t>Better</a:t>
            </a:r>
            <a:r>
              <a:rPr lang="en-US" sz="2400" b="1" dirty="0">
                <a:solidFill>
                  <a:prstClr val="white"/>
                </a:solidFill>
                <a:latin typeface="Calibri"/>
              </a:rPr>
              <a:t> fairness</a:t>
            </a:r>
          </a:p>
        </p:txBody>
      </p:sp>
      <p:sp>
        <p:nvSpPr>
          <p:cNvPr id="19" name="TextBox 18"/>
          <p:cNvSpPr txBox="1"/>
          <p:nvPr/>
        </p:nvSpPr>
        <p:spPr>
          <a:xfrm>
            <a:off x="2750520" y="1911100"/>
            <a:ext cx="990600" cy="400110"/>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000" b="1">
                <a:solidFill>
                  <a:prstClr val="black"/>
                </a:solidFill>
                <a:latin typeface="Calibri"/>
              </a:rPr>
              <a:t>FRFCFS</a:t>
            </a:r>
            <a:endParaRPr lang="en-US" sz="2000" b="1" dirty="0">
              <a:solidFill>
                <a:prstClr val="black"/>
              </a:solidFill>
              <a:latin typeface="Calibri"/>
            </a:endParaRPr>
          </a:p>
        </p:txBody>
      </p:sp>
      <p:sp>
        <p:nvSpPr>
          <p:cNvPr id="20" name="Rectangle 19"/>
          <p:cNvSpPr/>
          <p:nvPr/>
        </p:nvSpPr>
        <p:spPr>
          <a:xfrm>
            <a:off x="2826414" y="1905002"/>
            <a:ext cx="1442005" cy="20548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1943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animBg="1"/>
      <p:bldP spid="14" grpId="0" animBg="1"/>
      <p:bldP spid="16" grpId="0" animBg="1"/>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TCM Pros and Cons</a:t>
            </a:r>
            <a:endParaRPr lang="en-US" dirty="0"/>
          </a:p>
        </p:txBody>
      </p:sp>
      <p:sp>
        <p:nvSpPr>
          <p:cNvPr id="3" name="Content Placeholder 2"/>
          <p:cNvSpPr>
            <a:spLocks noGrp="1"/>
          </p:cNvSpPr>
          <p:nvPr>
            <p:ph idx="1"/>
          </p:nvPr>
        </p:nvSpPr>
        <p:spPr/>
        <p:txBody>
          <a:bodyPr/>
          <a:lstStyle/>
          <a:p>
            <a:r>
              <a:rPr lang="en-US" dirty="0" smtClean="0"/>
              <a:t>Upsides:</a:t>
            </a:r>
          </a:p>
          <a:p>
            <a:pPr lvl="1"/>
            <a:r>
              <a:rPr lang="en-US" dirty="0" smtClean="0"/>
              <a:t>Provides both high fairness and high performance</a:t>
            </a:r>
          </a:p>
          <a:p>
            <a:pPr lvl="1"/>
            <a:r>
              <a:rPr lang="en-US" dirty="0" smtClean="0"/>
              <a:t>Caters to the needs for different types of threads (latency vs. bandwidth sensitive)</a:t>
            </a:r>
          </a:p>
          <a:p>
            <a:pPr lvl="1"/>
            <a:r>
              <a:rPr lang="en-US" dirty="0" smtClean="0"/>
              <a:t>(Relatively) simple</a:t>
            </a:r>
          </a:p>
          <a:p>
            <a:pPr lvl="1"/>
            <a:endParaRPr lang="en-US" dirty="0"/>
          </a:p>
          <a:p>
            <a:r>
              <a:rPr lang="en-US" dirty="0" smtClean="0"/>
              <a:t>Downsides:</a:t>
            </a:r>
          </a:p>
          <a:p>
            <a:pPr lvl="1"/>
            <a:r>
              <a:rPr lang="en-US" dirty="0" smtClean="0"/>
              <a:t>Scalability to large buffer sizes?</a:t>
            </a:r>
          </a:p>
          <a:p>
            <a:pPr lvl="1"/>
            <a:r>
              <a:rPr lang="en-US" dirty="0" smtClean="0"/>
              <a:t>Robustness of clustering and shuffling algorithms?</a:t>
            </a:r>
          </a:p>
          <a:p>
            <a:pPr lvl="1"/>
            <a:endParaRPr lang="en-US" dirty="0"/>
          </a:p>
          <a:p>
            <a:pPr lvl="1"/>
            <a:endParaRPr lang="en-US" dirty="0"/>
          </a:p>
        </p:txBody>
      </p:sp>
      <p:sp>
        <p:nvSpPr>
          <p:cNvPr id="4" name="Slide Number Placeholder 3"/>
          <p:cNvSpPr>
            <a:spLocks noGrp="1"/>
          </p:cNvSpPr>
          <p:nvPr>
            <p:ph type="sldNum" sz="quarter" idx="11"/>
          </p:nvPr>
        </p:nvSpPr>
        <p:spPr/>
        <p:txBody>
          <a:bodyPr/>
          <a:lstStyle/>
          <a:p>
            <a:pPr>
              <a:defRPr/>
            </a:pPr>
            <a:fld id="{0001C7A6-1A12-9941-AC8E-888EB46A5B1C}" type="slidenum">
              <a:rPr lang="en-US" smtClean="0"/>
              <a:pPr>
                <a:defRPr/>
              </a:pPr>
              <a:t>73</a:t>
            </a:fld>
            <a:endParaRPr lang="en-US"/>
          </a:p>
        </p:txBody>
      </p:sp>
    </p:spTree>
    <p:extLst>
      <p:ext uri="{BB962C8B-B14F-4D97-AF65-F5344CB8AC3E}">
        <p14:creationId xmlns:p14="http://schemas.microsoft.com/office/powerpoint/2010/main" val="1503538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800" dirty="0" smtClean="0"/>
              <a:t>Required Reading (for the Next Few Lectures)</a:t>
            </a:r>
            <a:endParaRPr lang="en-US" sz="3800" dirty="0"/>
          </a:p>
        </p:txBody>
      </p:sp>
      <p:sp>
        <p:nvSpPr>
          <p:cNvPr id="3" name="Content Placeholder 2"/>
          <p:cNvSpPr>
            <a:spLocks noGrp="1"/>
          </p:cNvSpPr>
          <p:nvPr>
            <p:ph idx="1"/>
          </p:nvPr>
        </p:nvSpPr>
        <p:spPr/>
        <p:txBody>
          <a:bodyPr/>
          <a:lstStyle/>
          <a:p>
            <a:r>
              <a:rPr lang="en-US" dirty="0"/>
              <a:t>Onur Mutlu, Justin Meza, and Lavanya Subramanian,</a:t>
            </a:r>
            <a:br>
              <a:rPr lang="en-US" dirty="0"/>
            </a:br>
            <a:r>
              <a:rPr lang="en-US" b="1" dirty="0">
                <a:solidFill>
                  <a:srgbClr val="0000FF"/>
                </a:solidFill>
              </a:rPr>
              <a:t>"The Main Memory System: Challenges and Opportunities"</a:t>
            </a:r>
            <a:r>
              <a:rPr lang="en-US" dirty="0">
                <a:solidFill>
                  <a:srgbClr val="0000FF"/>
                </a:solidFill>
              </a:rPr>
              <a:t/>
            </a:r>
            <a:br>
              <a:rPr lang="en-US" dirty="0">
                <a:solidFill>
                  <a:srgbClr val="0000FF"/>
                </a:solidFill>
              </a:rPr>
            </a:br>
            <a:r>
              <a:rPr lang="en-US" i="1" dirty="0"/>
              <a:t>Invited Article in </a:t>
            </a:r>
            <a:r>
              <a:rPr lang="en-US" i="1" dirty="0">
                <a:hlinkClick r:id="rId2"/>
              </a:rPr>
              <a:t>Communications of the Korean Institute of Information Scientists and Engineers</a:t>
            </a:r>
            <a:r>
              <a:rPr lang="en-US" i="1" dirty="0"/>
              <a:t> (</a:t>
            </a:r>
            <a:r>
              <a:rPr lang="en-US" b="1" i="1" dirty="0"/>
              <a:t>KIISE</a:t>
            </a:r>
            <a:r>
              <a:rPr lang="en-US" i="1" dirty="0"/>
              <a:t>)</a:t>
            </a:r>
            <a:r>
              <a:rPr lang="en-US" dirty="0"/>
              <a:t>, 2015. </a:t>
            </a:r>
            <a:endParaRPr lang="en-US" dirty="0" smtClean="0"/>
          </a:p>
          <a:p>
            <a:endParaRPr lang="en-US" dirty="0"/>
          </a:p>
          <a:p>
            <a:pPr marL="0" indent="0">
              <a:buNone/>
            </a:pPr>
            <a:r>
              <a:rPr lang="en-US" dirty="0"/>
              <a:t>   </a:t>
            </a:r>
            <a:r>
              <a:rPr lang="en-US" dirty="0">
                <a:hlinkClick r:id="rId3"/>
              </a:rPr>
              <a:t>http://users.ece.cmu.edu/~omutlu/pub/main-memory-system_kiise15.</a:t>
            </a:r>
            <a:r>
              <a:rPr lang="en-US" dirty="0" smtClean="0">
                <a:hlinkClick r:id="rId3"/>
              </a:rPr>
              <a:t>pdf</a:t>
            </a:r>
            <a:r>
              <a:rPr lang="en-US" dirty="0" smtClean="0"/>
              <a:t>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8</a:t>
            </a:fld>
            <a:endParaRPr lang="en-US"/>
          </a:p>
        </p:txBody>
      </p:sp>
    </p:spTree>
    <p:extLst>
      <p:ext uri="{BB962C8B-B14F-4D97-AF65-F5344CB8AC3E}">
        <p14:creationId xmlns:p14="http://schemas.microsoft.com/office/powerpoint/2010/main" val="7415400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Readings on DRAM</a:t>
            </a:r>
            <a:endParaRPr lang="en-US" dirty="0"/>
          </a:p>
        </p:txBody>
      </p:sp>
      <p:sp>
        <p:nvSpPr>
          <p:cNvPr id="3" name="Content Placeholder 2"/>
          <p:cNvSpPr>
            <a:spLocks noGrp="1"/>
          </p:cNvSpPr>
          <p:nvPr>
            <p:ph idx="1"/>
          </p:nvPr>
        </p:nvSpPr>
        <p:spPr/>
        <p:txBody>
          <a:bodyPr/>
          <a:lstStyle/>
          <a:p>
            <a:r>
              <a:rPr lang="en-US" dirty="0" smtClean="0">
                <a:solidFill>
                  <a:srgbClr val="FF0000"/>
                </a:solidFill>
              </a:rPr>
              <a:t>DRAM Organization and Operation Basics</a:t>
            </a:r>
          </a:p>
          <a:p>
            <a:pPr lvl="1"/>
            <a:r>
              <a:rPr lang="en-US" dirty="0"/>
              <a:t>Sections 1 and 2 of: Lee et al., “</a:t>
            </a:r>
            <a:r>
              <a:rPr lang="en-US" dirty="0">
                <a:solidFill>
                  <a:srgbClr val="0000FF"/>
                </a:solidFill>
              </a:rPr>
              <a:t>Tiered-Latency DRAM: A Low Latency and Low Cost DRAM Architecture</a:t>
            </a:r>
            <a:r>
              <a:rPr lang="en-US" dirty="0"/>
              <a:t>,” HPCA 2013</a:t>
            </a:r>
            <a:r>
              <a:rPr lang="en-US" dirty="0" smtClean="0"/>
              <a:t>.</a:t>
            </a:r>
          </a:p>
          <a:p>
            <a:pPr marL="344487" lvl="1" indent="0">
              <a:buNone/>
            </a:pPr>
            <a:r>
              <a:rPr lang="en-US" dirty="0"/>
              <a:t>   </a:t>
            </a:r>
            <a:r>
              <a:rPr lang="en-US" dirty="0">
                <a:hlinkClick r:id="rId2"/>
              </a:rPr>
              <a:t>http://users.ece.cmu.edu/~omutlu/pub/tldram_hpca13.</a:t>
            </a:r>
            <a:r>
              <a:rPr lang="en-US" dirty="0" smtClean="0">
                <a:hlinkClick r:id="rId2"/>
              </a:rPr>
              <a:t>pdf</a:t>
            </a:r>
            <a:r>
              <a:rPr lang="en-US" dirty="0" smtClean="0"/>
              <a:t> </a:t>
            </a:r>
          </a:p>
          <a:p>
            <a:pPr lvl="1"/>
            <a:endParaRPr lang="en-US" dirty="0" smtClean="0"/>
          </a:p>
          <a:p>
            <a:pPr lvl="1"/>
            <a:r>
              <a:rPr lang="en-US" dirty="0" smtClean="0"/>
              <a:t>Sections 1 and 2 of Kim et al., “</a:t>
            </a:r>
            <a:r>
              <a:rPr lang="en-US" dirty="0" smtClean="0">
                <a:solidFill>
                  <a:srgbClr val="0000FF"/>
                </a:solidFill>
              </a:rPr>
              <a:t>A Case for Subarray-Level Parallelism (SALP) in DRAM</a:t>
            </a:r>
            <a:r>
              <a:rPr lang="en-US" dirty="0" smtClean="0"/>
              <a:t>,” ISCA 2012.</a:t>
            </a:r>
          </a:p>
          <a:p>
            <a:pPr marL="344487" lvl="1" indent="0">
              <a:buNone/>
            </a:pPr>
            <a:r>
              <a:rPr lang="en-US" dirty="0" smtClean="0"/>
              <a:t>   </a:t>
            </a:r>
            <a:r>
              <a:rPr lang="en-US" dirty="0">
                <a:hlinkClick r:id="rId3"/>
              </a:rPr>
              <a:t>http://users.ece.cmu.edu/~omutlu/pub/salp-dram_isca12.pdf</a:t>
            </a:r>
            <a:r>
              <a:rPr lang="en-US" dirty="0"/>
              <a:t> </a:t>
            </a:r>
          </a:p>
          <a:p>
            <a:pPr marL="344487" lvl="1" indent="0">
              <a:buNone/>
            </a:pPr>
            <a:endParaRPr lang="en-US" dirty="0"/>
          </a:p>
          <a:p>
            <a:pPr marL="360362"/>
            <a:r>
              <a:rPr lang="en-US" dirty="0" smtClean="0">
                <a:solidFill>
                  <a:srgbClr val="FF0000"/>
                </a:solidFill>
              </a:rPr>
              <a:t>DRAM Refresh Basics</a:t>
            </a:r>
          </a:p>
          <a:p>
            <a:pPr marL="687387" lvl="1"/>
            <a:r>
              <a:rPr lang="en-US" dirty="0"/>
              <a:t>Sections 1 and 2 of Liu et al., “</a:t>
            </a:r>
            <a:r>
              <a:rPr lang="en-US" dirty="0">
                <a:solidFill>
                  <a:srgbClr val="0000FF"/>
                </a:solidFill>
              </a:rPr>
              <a:t>RAIDR: Retention-Aware Intelligent DRAM Refresh</a:t>
            </a:r>
            <a:r>
              <a:rPr lang="en-US" dirty="0"/>
              <a:t>,” ISCA 2012</a:t>
            </a:r>
            <a:r>
              <a:rPr lang="en-US" dirty="0" smtClean="0"/>
              <a:t>.  </a:t>
            </a:r>
            <a:r>
              <a:rPr lang="en-US" dirty="0">
                <a:hlinkClick r:id="rId4"/>
              </a:rPr>
              <a:t>http://users.ece.cmu.edu/~omutlu/pub/raidr-dram-refresh_isca12.</a:t>
            </a:r>
            <a:r>
              <a:rPr lang="en-US" dirty="0" smtClean="0">
                <a:hlinkClick r:id="rId4"/>
              </a:rPr>
              <a:t>pdf</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9</a:t>
            </a:fld>
            <a:endParaRPr lang="en-US"/>
          </a:p>
        </p:txBody>
      </p:sp>
    </p:spTree>
    <p:extLst>
      <p:ext uri="{BB962C8B-B14F-4D97-AF65-F5344CB8AC3E}">
        <p14:creationId xmlns:p14="http://schemas.microsoft.com/office/powerpoint/2010/main" val="363324490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0.5|0.6|0.6|0.5|0.5|0.2|0.7|0.5|0.6|0.6|0.4|0.7|0.4|0.7|0.4|0.7|0.3|0.3|0.2|0.2|0.2|0.5|0.5|0.3|0.5|0.4|0.3|0.7|0.7"/>
</p:tagLst>
</file>

<file path=ppt/tags/tag2.xml><?xml version="1.0" encoding="utf-8"?>
<p:tagLst xmlns:a="http://schemas.openxmlformats.org/drawingml/2006/main" xmlns:r="http://schemas.openxmlformats.org/officeDocument/2006/relationships" xmlns:p="http://schemas.openxmlformats.org/presentationml/2006/main">
  <p:tag name="TIMING" val="|19|8.6|8.8"/>
</p:tagLst>
</file>

<file path=ppt/tags/tag3.xml><?xml version="1.0" encoding="utf-8"?>
<p:tagLst xmlns:a="http://schemas.openxmlformats.org/drawingml/2006/main" xmlns:r="http://schemas.openxmlformats.org/officeDocument/2006/relationships" xmlns:p="http://schemas.openxmlformats.org/presentationml/2006/main">
  <p:tag name="TIMING" val="|19|8.6|8.8"/>
</p:tagLst>
</file>

<file path=ppt/tags/tag4.xml><?xml version="1.0" encoding="utf-8"?>
<p:tagLst xmlns:a="http://schemas.openxmlformats.org/drawingml/2006/main" xmlns:r="http://schemas.openxmlformats.org/officeDocument/2006/relationships" xmlns:p="http://schemas.openxmlformats.org/presentationml/2006/main">
  <p:tag name="TIMING" val="|19|8.6|8.8"/>
</p:tagLst>
</file>

<file path=ppt/tags/tag5.xml><?xml version="1.0" encoding="utf-8"?>
<p:tagLst xmlns:a="http://schemas.openxmlformats.org/drawingml/2006/main" xmlns:r="http://schemas.openxmlformats.org/officeDocument/2006/relationships" xmlns:p="http://schemas.openxmlformats.org/presentationml/2006/main">
  <p:tag name="TIMING" val="|9.6|15.6"/>
</p:tagLst>
</file>

<file path=ppt/tags/tag6.xml><?xml version="1.0" encoding="utf-8"?>
<p:tagLst xmlns:a="http://schemas.openxmlformats.org/drawingml/2006/main" xmlns:r="http://schemas.openxmlformats.org/officeDocument/2006/relationships" xmlns:p="http://schemas.openxmlformats.org/presentationml/2006/main">
  <p:tag name="TIMING" val="|15.4|12.6|15"/>
</p:tagLst>
</file>

<file path=ppt/tags/tag7.xml><?xml version="1.0" encoding="utf-8"?>
<p:tagLst xmlns:a="http://schemas.openxmlformats.org/drawingml/2006/main" xmlns:r="http://schemas.openxmlformats.org/officeDocument/2006/relationships" xmlns:p="http://schemas.openxmlformats.org/presentationml/2006/main">
  <p:tag name="TIMING" val="|26.8|3.6|0.5|0.6|0.5|2.1|3.4|0.7|0.5|0.5|7.1|2.4|0.5|0.9|4.7|0.7|4.6|1.1|3.7|3.9|0.6|0.6|0.3|1.1|0.5|0.7|1.2|0.5|0.6|0.6|0.6|0.7|0.8|0.7|0.6|0.4|0.4|0.4"/>
</p:tagLst>
</file>

<file path=ppt/tags/tag8.xml><?xml version="1.0" encoding="utf-8"?>
<p:tagLst xmlns:a="http://schemas.openxmlformats.org/drawingml/2006/main" xmlns:r="http://schemas.openxmlformats.org/officeDocument/2006/relationships" xmlns:p="http://schemas.openxmlformats.org/presentationml/2006/main">
  <p:tag name="TIMING" val="|36.5|19.6|8.7"/>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31898</TotalTime>
  <Words>9530</Words>
  <Application>Microsoft Office PowerPoint</Application>
  <PresentationFormat>On-screen Show (4:3)</PresentationFormat>
  <Paragraphs>1460</Paragraphs>
  <Slides>73</Slides>
  <Notes>40</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1</vt:i4>
      </vt:variant>
      <vt:variant>
        <vt:lpstr>Slide Titles</vt:lpstr>
      </vt:variant>
      <vt:variant>
        <vt:i4>73</vt:i4>
      </vt:variant>
    </vt:vector>
  </HeadingPairs>
  <TitlesOfParts>
    <vt:vector size="92" baseType="lpstr">
      <vt:lpstr>ＭＳ Ｐゴシック</vt:lpstr>
      <vt:lpstr>Arial</vt:lpstr>
      <vt:lpstr>Calibri</vt:lpstr>
      <vt:lpstr>Garamond</vt:lpstr>
      <vt:lpstr>Symbol</vt:lpstr>
      <vt:lpstr>Tahoma</vt:lpstr>
      <vt:lpstr>Times New Roman</vt:lpstr>
      <vt:lpstr>Wingdings</vt:lpstr>
      <vt:lpstr>Edge</vt:lpstr>
      <vt:lpstr>1_Edge</vt:lpstr>
      <vt:lpstr>3_Edge</vt:lpstr>
      <vt:lpstr>19_Edge</vt:lpstr>
      <vt:lpstr>2_Edge</vt:lpstr>
      <vt:lpstr>4_Edge</vt:lpstr>
      <vt:lpstr>6_Edge</vt:lpstr>
      <vt:lpstr>7_Office Theme</vt:lpstr>
      <vt:lpstr>11_Edge</vt:lpstr>
      <vt:lpstr>10_Edge</vt:lpstr>
      <vt:lpstr>Worksheet</vt:lpstr>
      <vt:lpstr>18-447  Computer Architecture Lecture 22: Memory Controllers</vt:lpstr>
      <vt:lpstr>Lab 4 Grades</vt:lpstr>
      <vt:lpstr>Lab 4 Extra Credit</vt:lpstr>
      <vt:lpstr>Announcements (I)</vt:lpstr>
      <vt:lpstr>Today’s Seminar on Flash Memory (4-5pm)</vt:lpstr>
      <vt:lpstr>Flash Memory (SSD) Controllers</vt:lpstr>
      <vt:lpstr>Where We Are in Lecture Schedule</vt:lpstr>
      <vt:lpstr>Required Reading (for the Next Few Lectures)</vt:lpstr>
      <vt:lpstr>Required Readings on DRAM</vt:lpstr>
      <vt:lpstr>Memory Controllers</vt:lpstr>
      <vt:lpstr>DRAM versus Other Types of Memories</vt:lpstr>
      <vt:lpstr>DRAM Types</vt:lpstr>
      <vt:lpstr>DRAM Types (II)</vt:lpstr>
      <vt:lpstr>DRAM Controller: Functions</vt:lpstr>
      <vt:lpstr>DRAM Controller: Where to Place</vt:lpstr>
      <vt:lpstr>A Modern DRAM Controller (I)</vt:lpstr>
      <vt:lpstr>A Modern DRAM Controller (II)</vt:lpstr>
      <vt:lpstr>DRAM Scheduling Policies (I)</vt:lpstr>
      <vt:lpstr>DRAM Scheduling Policies (II)</vt:lpstr>
      <vt:lpstr>Row Buffer Management Policies</vt:lpstr>
      <vt:lpstr>Open vs. Closed Row Policies</vt:lpstr>
      <vt:lpstr>Memory Interference and Scheduling in Multi-Core Systems</vt:lpstr>
      <vt:lpstr>Review: A Modern DRAM Controller</vt:lpstr>
      <vt:lpstr>Review: DRAM Bank Operation</vt:lpstr>
      <vt:lpstr>Scheduling Policy for Single-Core Systems</vt:lpstr>
      <vt:lpstr>Trend: Many Cores on Chip</vt:lpstr>
      <vt:lpstr>Many Cores on Chip</vt:lpstr>
      <vt:lpstr>(Un)expected Slowdowns in Multi-Core</vt:lpstr>
      <vt:lpstr>Uncontrolled Interference: An Example</vt:lpstr>
      <vt:lpstr>A Memory Performance Hog</vt:lpstr>
      <vt:lpstr>What Does the Memory Hog Do?</vt:lpstr>
      <vt:lpstr>Effect of the Memory Performance Hog</vt:lpstr>
      <vt:lpstr>Problems due to Uncontrolled Interference</vt:lpstr>
      <vt:lpstr>Problems due to Uncontrolled Interference</vt:lpstr>
      <vt:lpstr>Recap: Inter-Thread Interference in Memory</vt:lpstr>
      <vt:lpstr>Effects of Inter-Thread Interference in DRAM</vt:lpstr>
      <vt:lpstr>Problem: QoS-Unaware Memory Control </vt:lpstr>
      <vt:lpstr>Solution: QoS-Aware Memory Request Scheduling</vt:lpstr>
      <vt:lpstr>Stall-Time Fair Memory Scheduling</vt:lpstr>
      <vt:lpstr>The Problem: Unfairness</vt:lpstr>
      <vt:lpstr>How Do We Solve the Problem?</vt:lpstr>
      <vt:lpstr>Stall-Time Fairness in Shared DRAM Systems</vt:lpstr>
      <vt:lpstr>STFM Scheduling Algorithm [MICRO’07] </vt:lpstr>
      <vt:lpstr>How Does STFM Prevent Unfairness?</vt:lpstr>
      <vt:lpstr>STFM Pros and Cons</vt:lpstr>
      <vt:lpstr>Parallelism-Aware Batch Scheduling</vt:lpstr>
      <vt:lpstr>Another Problem due to Interference</vt:lpstr>
      <vt:lpstr>Bank Parallelism of a Thread</vt:lpstr>
      <vt:lpstr>Bank Parallelism Interference in DRAM</vt:lpstr>
      <vt:lpstr>Parallelism-Aware Scheduler</vt:lpstr>
      <vt:lpstr>Parallelism-Aware Batch Scheduling (PAR-BS)</vt:lpstr>
      <vt:lpstr>PAR-BS Components</vt:lpstr>
      <vt:lpstr>Request Batching</vt:lpstr>
      <vt:lpstr>Within-Batch Scheduling</vt:lpstr>
      <vt:lpstr>How to Rank Threads within a Batch</vt:lpstr>
      <vt:lpstr>Shortest Stall-Time First Ranking</vt:lpstr>
      <vt:lpstr>Example Within-Batch Scheduling Order</vt:lpstr>
      <vt:lpstr>Putting It Together: PAR-BS Scheduling Policy</vt:lpstr>
      <vt:lpstr>Hardware Cost</vt:lpstr>
      <vt:lpstr>Unfairness on 4-, 8-, 16-core Systems</vt:lpstr>
      <vt:lpstr>System Performance</vt:lpstr>
      <vt:lpstr>PAR-BS Pros and Cons</vt:lpstr>
      <vt:lpstr>TCM: Thread Cluster Memory Scheduling</vt:lpstr>
      <vt:lpstr>Throughput vs. Fairness</vt:lpstr>
      <vt:lpstr>Throughput vs. Fairness</vt:lpstr>
      <vt:lpstr>Achieving the Best of Both Worlds</vt:lpstr>
      <vt:lpstr>Thread Cluster Memory Scheduling [Kim+ MICRO’10]</vt:lpstr>
      <vt:lpstr>Clustering Threads</vt:lpstr>
      <vt:lpstr>TCM: Quantum-Based Operation</vt:lpstr>
      <vt:lpstr>TCM: Scheduling Algorithm</vt:lpstr>
      <vt:lpstr>TCM: Throughput and Fairness</vt:lpstr>
      <vt:lpstr>TCM: Fairness-Throughput Tradeoff</vt:lpstr>
      <vt:lpstr>TCM Pros and Cons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Albert</cp:lastModifiedBy>
  <cp:revision>892</cp:revision>
  <cp:lastPrinted>2012-02-06T05:16:11Z</cp:lastPrinted>
  <dcterms:created xsi:type="dcterms:W3CDTF">2010-09-08T00:51:32Z</dcterms:created>
  <dcterms:modified xsi:type="dcterms:W3CDTF">2015-03-25T20:21:44Z</dcterms:modified>
</cp:coreProperties>
</file>